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005_1EE6000D.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4248" r:id="rId4"/>
  </p:sldMasterIdLst>
  <p:notesMasterIdLst>
    <p:notesMasterId r:id="rId134"/>
  </p:notesMasterIdLst>
  <p:handoutMasterIdLst>
    <p:handoutMasterId r:id="rId135"/>
  </p:handoutMasterIdLst>
  <p:sldIdLst>
    <p:sldId id="4202" r:id="rId5"/>
    <p:sldId id="4203" r:id="rId6"/>
    <p:sldId id="4204" r:id="rId7"/>
    <p:sldId id="4205" r:id="rId8"/>
    <p:sldId id="4206" r:id="rId9"/>
    <p:sldId id="4207" r:id="rId10"/>
    <p:sldId id="4208" r:id="rId11"/>
    <p:sldId id="4209" r:id="rId12"/>
    <p:sldId id="4210" r:id="rId13"/>
    <p:sldId id="4211" r:id="rId14"/>
    <p:sldId id="4212" r:id="rId15"/>
    <p:sldId id="4213" r:id="rId16"/>
    <p:sldId id="4214" r:id="rId17"/>
    <p:sldId id="4215" r:id="rId18"/>
    <p:sldId id="4216" r:id="rId19"/>
    <p:sldId id="4217" r:id="rId20"/>
    <p:sldId id="4218" r:id="rId21"/>
    <p:sldId id="4219" r:id="rId22"/>
    <p:sldId id="4220" r:id="rId23"/>
    <p:sldId id="4221" r:id="rId24"/>
    <p:sldId id="4222" r:id="rId25"/>
    <p:sldId id="4223" r:id="rId26"/>
    <p:sldId id="4224" r:id="rId27"/>
    <p:sldId id="4225" r:id="rId28"/>
    <p:sldId id="4226" r:id="rId29"/>
    <p:sldId id="4227" r:id="rId30"/>
    <p:sldId id="4228" r:id="rId31"/>
    <p:sldId id="4229" r:id="rId32"/>
    <p:sldId id="4230" r:id="rId33"/>
    <p:sldId id="4231" r:id="rId34"/>
    <p:sldId id="4232" r:id="rId35"/>
    <p:sldId id="4233" r:id="rId36"/>
    <p:sldId id="4028" r:id="rId37"/>
    <p:sldId id="4161" r:id="rId38"/>
    <p:sldId id="4163" r:id="rId39"/>
    <p:sldId id="4162" r:id="rId40"/>
    <p:sldId id="4187" r:id="rId41"/>
    <p:sldId id="4188" r:id="rId42"/>
    <p:sldId id="4113" r:id="rId43"/>
    <p:sldId id="4164" r:id="rId44"/>
    <p:sldId id="4114" r:id="rId45"/>
    <p:sldId id="4115" r:id="rId46"/>
    <p:sldId id="4145" r:id="rId47"/>
    <p:sldId id="4149" r:id="rId48"/>
    <p:sldId id="4150" r:id="rId49"/>
    <p:sldId id="880" r:id="rId50"/>
    <p:sldId id="821" r:id="rId51"/>
    <p:sldId id="879" r:id="rId52"/>
    <p:sldId id="833" r:id="rId53"/>
    <p:sldId id="274" r:id="rId54"/>
    <p:sldId id="888" r:id="rId55"/>
    <p:sldId id="401" r:id="rId56"/>
    <p:sldId id="279" r:id="rId57"/>
    <p:sldId id="885" r:id="rId58"/>
    <p:sldId id="889" r:id="rId59"/>
    <p:sldId id="853" r:id="rId60"/>
    <p:sldId id="4101" r:id="rId61"/>
    <p:sldId id="4030" r:id="rId62"/>
    <p:sldId id="4191" r:id="rId63"/>
    <p:sldId id="4193" r:id="rId64"/>
    <p:sldId id="4156" r:id="rId65"/>
    <p:sldId id="4192" r:id="rId66"/>
    <p:sldId id="4176" r:id="rId67"/>
    <p:sldId id="4177" r:id="rId68"/>
    <p:sldId id="4194" r:id="rId69"/>
    <p:sldId id="4234" r:id="rId70"/>
    <p:sldId id="4235" r:id="rId71"/>
    <p:sldId id="4236" r:id="rId72"/>
    <p:sldId id="4237" r:id="rId73"/>
    <p:sldId id="4238" r:id="rId74"/>
    <p:sldId id="4239" r:id="rId75"/>
    <p:sldId id="4240" r:id="rId76"/>
    <p:sldId id="4241" r:id="rId77"/>
    <p:sldId id="4242" r:id="rId78"/>
    <p:sldId id="4243" r:id="rId79"/>
    <p:sldId id="4244" r:id="rId80"/>
    <p:sldId id="4245" r:id="rId81"/>
    <p:sldId id="4246" r:id="rId82"/>
    <p:sldId id="4247" r:id="rId83"/>
    <p:sldId id="4248" r:id="rId84"/>
    <p:sldId id="4249" r:id="rId85"/>
    <p:sldId id="4250" r:id="rId86"/>
    <p:sldId id="4251" r:id="rId87"/>
    <p:sldId id="4252" r:id="rId88"/>
    <p:sldId id="4253" r:id="rId89"/>
    <p:sldId id="4254" r:id="rId90"/>
    <p:sldId id="4255" r:id="rId91"/>
    <p:sldId id="4256" r:id="rId92"/>
    <p:sldId id="4257" r:id="rId93"/>
    <p:sldId id="4258" r:id="rId94"/>
    <p:sldId id="4259" r:id="rId95"/>
    <p:sldId id="4260" r:id="rId96"/>
    <p:sldId id="4261" r:id="rId97"/>
    <p:sldId id="4262" r:id="rId98"/>
    <p:sldId id="4263" r:id="rId99"/>
    <p:sldId id="4264" r:id="rId100"/>
    <p:sldId id="4265" r:id="rId101"/>
    <p:sldId id="4266" r:id="rId102"/>
    <p:sldId id="4267" r:id="rId103"/>
    <p:sldId id="4268" r:id="rId104"/>
    <p:sldId id="4269" r:id="rId105"/>
    <p:sldId id="4270" r:id="rId106"/>
    <p:sldId id="4271" r:id="rId107"/>
    <p:sldId id="4272" r:id="rId108"/>
    <p:sldId id="4273" r:id="rId109"/>
    <p:sldId id="4274" r:id="rId110"/>
    <p:sldId id="4275" r:id="rId111"/>
    <p:sldId id="4276" r:id="rId112"/>
    <p:sldId id="4277" r:id="rId113"/>
    <p:sldId id="4278" r:id="rId114"/>
    <p:sldId id="4279" r:id="rId115"/>
    <p:sldId id="4280" r:id="rId116"/>
    <p:sldId id="4281" r:id="rId117"/>
    <p:sldId id="4282" r:id="rId118"/>
    <p:sldId id="4283" r:id="rId119"/>
    <p:sldId id="4284" r:id="rId120"/>
    <p:sldId id="4285" r:id="rId121"/>
    <p:sldId id="4286" r:id="rId122"/>
    <p:sldId id="4287" r:id="rId123"/>
    <p:sldId id="4288" r:id="rId124"/>
    <p:sldId id="4289" r:id="rId125"/>
    <p:sldId id="4290" r:id="rId126"/>
    <p:sldId id="4291" r:id="rId127"/>
    <p:sldId id="4292" r:id="rId128"/>
    <p:sldId id="4293" r:id="rId129"/>
    <p:sldId id="4294" r:id="rId130"/>
    <p:sldId id="4295" r:id="rId131"/>
    <p:sldId id="4296" r:id="rId132"/>
    <p:sldId id="4297" r:id="rId133"/>
  </p:sldIdLst>
  <p:sldSz cx="18288000" cy="10288588"/>
  <p:notesSz cx="6797675" cy="9926638"/>
  <p:embeddedFontLst>
    <p:embeddedFont>
      <p:font typeface="Bebas" panose="020B0604020202020204" charset="0"/>
      <p:regular r:id="rId136"/>
    </p:embeddedFont>
    <p:embeddedFont>
      <p:font typeface="Garamond" panose="02020404030301010803" pitchFamily="18" charset="0"/>
      <p:regular r:id="rId137"/>
      <p:bold r:id="rId138"/>
      <p:italic r:id="rId139"/>
    </p:embeddedFont>
    <p:embeddedFont>
      <p:font typeface="Lucida Sans" panose="020B0602030504020204" pitchFamily="34" charset="0"/>
      <p:regular r:id="rId140"/>
      <p:bold r:id="rId141"/>
      <p:italic r:id="rId142"/>
      <p:boldItalic r:id="rId143"/>
    </p:embeddedFont>
    <p:embeddedFont>
      <p:font typeface="Montserrat" panose="00000500000000000000" pitchFamily="2" charset="0"/>
      <p:regular r:id="rId144"/>
      <p:bold r:id="rId145"/>
      <p:italic r:id="rId146"/>
      <p:boldItalic r:id="rId147"/>
    </p:embeddedFont>
    <p:embeddedFont>
      <p:font typeface="Montserrat SemiBold" panose="00000700000000000000" pitchFamily="2" charset="0"/>
      <p:regular r:id="rId148"/>
      <p:bold r:id="rId149"/>
      <p:italic r:id="rId150"/>
      <p:boldItalic r:id="rId151"/>
    </p:embeddedFont>
    <p:embeddedFont>
      <p:font typeface="Open Sans" panose="020B0606030504020204" pitchFamily="34" charset="0"/>
      <p:regular r:id="rId152"/>
      <p:bold r:id="rId153"/>
      <p:italic r:id="rId154"/>
      <p:boldItalic r:id="rId155"/>
    </p:embeddedFont>
    <p:embeddedFont>
      <p:font typeface="Open Sans Light" panose="020B0306030504020204" pitchFamily="34" charset="0"/>
      <p:regular r:id="rId156"/>
      <p:italic r:id="rId157"/>
    </p:embeddedFont>
    <p:embeddedFont>
      <p:font typeface="Segoe UI" panose="020B0502040204020203" pitchFamily="34" charset="0"/>
      <p:regular r:id="rId158"/>
      <p:bold r:id="rId159"/>
      <p:italic r:id="rId160"/>
      <p:boldItalic r:id="rId161"/>
    </p:embeddedFont>
    <p:embeddedFont>
      <p:font typeface="Sora" panose="020B0604020202020204" charset="0"/>
      <p:regular r:id="rId162"/>
      <p:bold r:id="rId163"/>
    </p:embeddedFont>
    <p:embeddedFont>
      <p:font typeface="Tahoma" panose="020B0604030504040204" pitchFamily="34" charset="0"/>
      <p:regular r:id="rId164"/>
      <p:bold r:id="rId165"/>
    </p:embeddedFont>
    <p:embeddedFont>
      <p:font typeface="Trebuchet MS" panose="020B0603020202020204" pitchFamily="34" charset="0"/>
      <p:regular r:id="rId166"/>
      <p:bold r:id="rId167"/>
      <p:italic r:id="rId168"/>
      <p:boldItalic r:id="rId169"/>
    </p:embeddedFont>
  </p:embeddedFont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p:defaultTextStyle>
  <p:extLst>
    <p:ext uri="{521415D9-36F7-43E2-AB2F-B90AF26B5E84}">
      <p14:sectionLst xmlns:p14="http://schemas.microsoft.com/office/powerpoint/2010/main">
        <p14:section name="DIAPOSITIVAS DE ENCABEZADO" id="{EE1CA387-3260-44C0-8B94-AA489C507292}">
          <p14:sldIdLst>
            <p14:sldId id="4202"/>
            <p14:sldId id="4203"/>
          </p14:sldIdLst>
        </p14:section>
        <p14:section name="Introducción" id="{B160A451-E20D-4800-989B-02F4C1E3EB85}">
          <p14:sldIdLst>
            <p14:sldId id="4204"/>
            <p14:sldId id="4205"/>
            <p14:sldId id="4206"/>
            <p14:sldId id="4207"/>
            <p14:sldId id="4208"/>
            <p14:sldId id="4209"/>
          </p14:sldIdLst>
        </p14:section>
        <p14:section name="Módulo 1" id="{7681B1D5-E014-4996-BE6F-DC91D147162A}">
          <p14:sldIdLst>
            <p14:sldId id="4210"/>
            <p14:sldId id="4211"/>
            <p14:sldId id="4212"/>
            <p14:sldId id="4213"/>
            <p14:sldId id="4214"/>
            <p14:sldId id="4215"/>
            <p14:sldId id="4216"/>
            <p14:sldId id="4217"/>
            <p14:sldId id="4218"/>
            <p14:sldId id="4219"/>
            <p14:sldId id="4220"/>
            <p14:sldId id="4221"/>
            <p14:sldId id="4222"/>
            <p14:sldId id="4223"/>
            <p14:sldId id="4224"/>
            <p14:sldId id="4225"/>
            <p14:sldId id="4226"/>
            <p14:sldId id="4227"/>
            <p14:sldId id="4228"/>
            <p14:sldId id="4229"/>
            <p14:sldId id="4230"/>
            <p14:sldId id="4231"/>
            <p14:sldId id="4232"/>
            <p14:sldId id="4233"/>
          </p14:sldIdLst>
        </p14:section>
        <p14:section name="Módulo 2" id="{60544A9D-681F-4C93-8389-9B03CA0C706B}">
          <p14:sldIdLst>
            <p14:sldId id="4028"/>
            <p14:sldId id="4161"/>
            <p14:sldId id="4163"/>
            <p14:sldId id="4162"/>
            <p14:sldId id="4187"/>
            <p14:sldId id="4188"/>
            <p14:sldId id="4113"/>
            <p14:sldId id="4164"/>
            <p14:sldId id="4114"/>
            <p14:sldId id="4115"/>
            <p14:sldId id="4145"/>
            <p14:sldId id="4149"/>
            <p14:sldId id="4150"/>
            <p14:sldId id="880"/>
            <p14:sldId id="821"/>
            <p14:sldId id="879"/>
            <p14:sldId id="833"/>
            <p14:sldId id="274"/>
            <p14:sldId id="888"/>
            <p14:sldId id="401"/>
            <p14:sldId id="279"/>
            <p14:sldId id="885"/>
            <p14:sldId id="889"/>
            <p14:sldId id="853"/>
            <p14:sldId id="4101"/>
          </p14:sldIdLst>
        </p14:section>
        <p14:section name="Módulo 3" id="{E80F465E-EF72-41AA-B629-1899DBEA484B}">
          <p14:sldIdLst>
            <p14:sldId id="4030"/>
            <p14:sldId id="4191"/>
            <p14:sldId id="4193"/>
            <p14:sldId id="4156"/>
            <p14:sldId id="4192"/>
            <p14:sldId id="4176"/>
            <p14:sldId id="4177"/>
            <p14:sldId id="4194"/>
          </p14:sldIdLst>
        </p14:section>
        <p14:section name="Módulo 4" id="{1513F018-4927-4940-BAB7-084180088AB0}">
          <p14:sldIdLst>
            <p14:sldId id="4234"/>
            <p14:sldId id="4235"/>
            <p14:sldId id="4236"/>
          </p14:sldIdLst>
        </p14:section>
        <p14:section name="Módulo 5" id="{3EDECF32-4F5E-4665-8E02-1E9AFECBACDB}">
          <p14:sldIdLst>
            <p14:sldId id="4237"/>
            <p14:sldId id="4238"/>
            <p14:sldId id="4239"/>
            <p14:sldId id="4240"/>
            <p14:sldId id="4241"/>
            <p14:sldId id="4242"/>
            <p14:sldId id="4243"/>
            <p14:sldId id="4244"/>
            <p14:sldId id="4245"/>
          </p14:sldIdLst>
        </p14:section>
        <p14:section name="DIAPOSITIVAS ADICIONALES" id="{2112CDA7-54DC-43AC-A1E0-9A43CEA85DB6}">
          <p14:sldIdLst>
            <p14:sldId id="4246"/>
            <p14:sldId id="4247"/>
            <p14:sldId id="4248"/>
            <p14:sldId id="4249"/>
            <p14:sldId id="4250"/>
            <p14:sldId id="4251"/>
            <p14:sldId id="4252"/>
            <p14:sldId id="4253"/>
            <p14:sldId id="4254"/>
            <p14:sldId id="4255"/>
            <p14:sldId id="4256"/>
            <p14:sldId id="4257"/>
            <p14:sldId id="4258"/>
            <p14:sldId id="4259"/>
            <p14:sldId id="4260"/>
            <p14:sldId id="4261"/>
            <p14:sldId id="4262"/>
            <p14:sldId id="4263"/>
            <p14:sldId id="4264"/>
            <p14:sldId id="4265"/>
            <p14:sldId id="4266"/>
            <p14:sldId id="4267"/>
            <p14:sldId id="4268"/>
            <p14:sldId id="4269"/>
            <p14:sldId id="4270"/>
            <p14:sldId id="4271"/>
            <p14:sldId id="4272"/>
            <p14:sldId id="4273"/>
            <p14:sldId id="4274"/>
            <p14:sldId id="4275"/>
            <p14:sldId id="4276"/>
            <p14:sldId id="4277"/>
            <p14:sldId id="4278"/>
            <p14:sldId id="4279"/>
            <p14:sldId id="4280"/>
            <p14:sldId id="4281"/>
            <p14:sldId id="4282"/>
            <p14:sldId id="4283"/>
            <p14:sldId id="4284"/>
            <p14:sldId id="4285"/>
            <p14:sldId id="4286"/>
            <p14:sldId id="4287"/>
            <p14:sldId id="4288"/>
            <p14:sldId id="4289"/>
            <p14:sldId id="4290"/>
            <p14:sldId id="4291"/>
            <p14:sldId id="4292"/>
            <p14:sldId id="4293"/>
            <p14:sldId id="4294"/>
            <p14:sldId id="4295"/>
            <p14:sldId id="4296"/>
            <p14:sldId id="4297"/>
          </p14:sldIdLst>
        </p14:section>
      </p14:sectionLst>
    </p:ex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7CD50D-469D-BE99-EFBB-A779927C8466}" name="00  CI -Ana Muedra Sánchez" initials="0CAMS" userId="S::ana.muedra@cruzroja.es::f05df9d8-f099-464b-bff9-2677be3b9d4f" providerId="AD"/>
  <p188:author id="{24A90EAD-0E88-CAA1-7142-7F99B03C45C0}" name="21000-IS-REF Henry Massieux Henry" initials="2H" userId="S::hemahe@cruzroja.es::a344406a-6c08-47bb-9b33-c5cf852be2b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esper Guhle" initials="JG" lastIdx="1" clrIdx="0">
    <p:extLst>
      <p:ext uri="{19B8F6BF-5375-455C-9EA6-DF929625EA0E}">
        <p15:presenceInfo xmlns:p15="http://schemas.microsoft.com/office/powerpoint/2012/main" userId="S::jeguh@rodekors.dk::c4eeef05-5b40-4cf2-929e-a5e0a64d3c1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52D66"/>
    <a:srgbClr val="262E67"/>
    <a:srgbClr val="C0C0C0"/>
    <a:srgbClr val="969696"/>
    <a:srgbClr val="FFCC00"/>
    <a:srgbClr val="E4E4E4"/>
    <a:srgbClr val="5EC2D7"/>
    <a:srgbClr val="45B69D"/>
    <a:srgbClr val="74C5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7E4330-E518-4405-95AD-5DF8A6BC05C0}" v="3" dt="2025-02-24T13:55:10.677"/>
  </p1510:revLst>
</p1510:revInfo>
</file>

<file path=ppt/tableStyles.xml><?xml version="1.0" encoding="utf-8"?>
<a:tblStyleLst xmlns:a="http://schemas.openxmlformats.org/drawingml/2006/main" def="{5C22544A-7EE6-4342-B048-85BDC9FD1C3A}">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38" autoAdjust="0"/>
    <p:restoredTop sz="88235" autoAdjust="0"/>
  </p:normalViewPr>
  <p:slideViewPr>
    <p:cSldViewPr snapToGrid="0">
      <p:cViewPr varScale="1">
        <p:scale>
          <a:sx n="66" d="100"/>
          <a:sy n="66" d="100"/>
        </p:scale>
        <p:origin x="1134" y="114"/>
      </p:cViewPr>
      <p:guideLst>
        <p:guide orient="horz" pos="3240"/>
        <p:guide pos="5760"/>
      </p:guideLst>
    </p:cSldViewPr>
  </p:slideViewPr>
  <p:outlineViewPr>
    <p:cViewPr>
      <p:scale>
        <a:sx n="50" d="100"/>
        <a:sy n="50" d="100"/>
      </p:scale>
      <p:origin x="0" y="-8436"/>
    </p:cViewPr>
  </p:outlineViewPr>
  <p:notesTextViewPr>
    <p:cViewPr>
      <p:scale>
        <a:sx n="100" d="100"/>
        <a:sy n="100" d="100"/>
      </p:scale>
      <p:origin x="0" y="0"/>
    </p:cViewPr>
  </p:notesTextViewPr>
  <p:notesViewPr>
    <p:cSldViewPr snapToGrid="0">
      <p:cViewPr varScale="1">
        <p:scale>
          <a:sx n="66" d="100"/>
          <a:sy n="66" d="100"/>
        </p:scale>
        <p:origin x="0" y="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font" Target="fonts/font3.fntdata"/><Relationship Id="rId159" Type="http://schemas.openxmlformats.org/officeDocument/2006/relationships/font" Target="fonts/font24.fntdata"/><Relationship Id="rId170" Type="http://schemas.openxmlformats.org/officeDocument/2006/relationships/commentAuthors" Target="commentAuthors.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font" Target="fonts/font14.fntdata"/><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font" Target="fonts/font25.fntdata"/><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font" Target="fonts/font4.fntdata"/><Relationship Id="rId85" Type="http://schemas.openxmlformats.org/officeDocument/2006/relationships/slide" Target="slides/slide81.xml"/><Relationship Id="rId150" Type="http://schemas.openxmlformats.org/officeDocument/2006/relationships/font" Target="fonts/font15.fntdata"/><Relationship Id="rId171" Type="http://schemas.openxmlformats.org/officeDocument/2006/relationships/presProps" Target="presProps.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font" Target="fonts/font5.fntdata"/><Relationship Id="rId161" Type="http://schemas.openxmlformats.org/officeDocument/2006/relationships/font" Target="fonts/font26.fntdata"/><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handoutMaster" Target="handoutMasters/handoutMaster1.xml"/><Relationship Id="rId151" Type="http://schemas.openxmlformats.org/officeDocument/2006/relationships/font" Target="fonts/font16.fntdata"/><Relationship Id="rId156" Type="http://schemas.openxmlformats.org/officeDocument/2006/relationships/font" Target="fonts/font21.fntdata"/><Relationship Id="rId172" Type="http://schemas.openxmlformats.org/officeDocument/2006/relationships/viewProps" Target="viewProp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font" Target="fonts/font6.fntdata"/><Relationship Id="rId146" Type="http://schemas.openxmlformats.org/officeDocument/2006/relationships/font" Target="fonts/font11.fntdata"/><Relationship Id="rId167" Type="http://schemas.openxmlformats.org/officeDocument/2006/relationships/font" Target="fonts/font32.fntdata"/><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font" Target="fonts/font27.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font" Target="fonts/font1.fntdata"/><Relationship Id="rId157" Type="http://schemas.openxmlformats.org/officeDocument/2006/relationships/font" Target="fonts/font22.fntdata"/><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font" Target="fonts/font17.fntdata"/><Relationship Id="rId173"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font" Target="fonts/font12.fntdata"/><Relationship Id="rId168" Type="http://schemas.openxmlformats.org/officeDocument/2006/relationships/font" Target="fonts/font33.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font" Target="fonts/font7.fntdata"/><Relationship Id="rId163" Type="http://schemas.openxmlformats.org/officeDocument/2006/relationships/font" Target="fonts/font28.fntdata"/><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font" Target="fonts/font2.fntdata"/><Relationship Id="rId158" Type="http://schemas.openxmlformats.org/officeDocument/2006/relationships/font" Target="fonts/font23.fntdata"/><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font" Target="fonts/font18.fntdata"/><Relationship Id="rId174" Type="http://schemas.openxmlformats.org/officeDocument/2006/relationships/tableStyles" Target="tableStyle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font" Target="fonts/font8.fntdata"/><Relationship Id="rId148" Type="http://schemas.openxmlformats.org/officeDocument/2006/relationships/font" Target="fonts/font13.fntdata"/><Relationship Id="rId164" Type="http://schemas.openxmlformats.org/officeDocument/2006/relationships/font" Target="fonts/font29.fntdata"/><Relationship Id="rId169" Type="http://schemas.openxmlformats.org/officeDocument/2006/relationships/font" Target="fonts/font34.fntdata"/><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font" Target="fonts/font19.fntdata"/><Relationship Id="rId175" Type="http://schemas.microsoft.com/office/2015/10/relationships/revisionInfo" Target="revisionInfo.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font" Target="fonts/font9.fntdata"/><Relationship Id="rId90" Type="http://schemas.openxmlformats.org/officeDocument/2006/relationships/slide" Target="slides/slide86.xml"/><Relationship Id="rId165" Type="http://schemas.openxmlformats.org/officeDocument/2006/relationships/font" Target="fonts/font30.fntdata"/><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notesMaster" Target="notesMasters/notesMaster1.xml"/><Relationship Id="rId80" Type="http://schemas.openxmlformats.org/officeDocument/2006/relationships/slide" Target="slides/slide76.xml"/><Relationship Id="rId155" Type="http://schemas.openxmlformats.org/officeDocument/2006/relationships/font" Target="fonts/font20.fntdata"/><Relationship Id="rId176" Type="http://schemas.microsoft.com/office/2018/10/relationships/authors" Target="authors.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font" Target="fonts/font10.fntdata"/><Relationship Id="rId166" Type="http://schemas.openxmlformats.org/officeDocument/2006/relationships/font" Target="fonts/font31.fntdata"/></Relationships>
</file>

<file path=ppt/comments/modernComment_1005_1EE6000D.xml><?xml version="1.0" encoding="utf-8"?>
<p188:cmLst xmlns:a="http://schemas.openxmlformats.org/drawingml/2006/main" xmlns:r="http://schemas.openxmlformats.org/officeDocument/2006/relationships" xmlns:p188="http://schemas.microsoft.com/office/powerpoint/2018/8/main">
  <p188:cm id="{FCC58EA5-8F3B-40E2-98E1-F01E1A6A3057}" authorId="{24A90EAD-0E88-CAA1-7142-7F99B03C45C0}" created="2024-06-06T07:03:42.788">
    <ac:deMkLst xmlns:ac="http://schemas.microsoft.com/office/drawing/2013/main/command">
      <pc:docMk xmlns:pc="http://schemas.microsoft.com/office/powerpoint/2013/main/command"/>
      <pc:sldMk xmlns:pc="http://schemas.microsoft.com/office/powerpoint/2013/main/command" cId="518389773" sldId="4101"/>
      <ac:picMk id="1026" creationId="{145012C2-1F03-780C-B6F0-8B66FA679639}"/>
    </ac:deMkLst>
    <p188:txBody>
      <a:bodyPr/>
      <a:lstStyle/>
      <a:p>
        <a:r>
          <a:rPr lang="es-ES"/>
          <a:t>(personal de enfermería psiquiátrico, pscicólogo/a, psiquiátra, etc)</a:t>
        </a:r>
      </a:p>
    </p188:txBody>
  </p188:cm>
  <p188:cm id="{4552A8E9-B1CD-4832-8847-9538B344519E}" authorId="{24A90EAD-0E88-CAA1-7142-7F99B03C45C0}" created="2024-06-06T07:07:54.966">
    <ac:deMkLst xmlns:ac="http://schemas.microsoft.com/office/drawing/2013/main/command">
      <pc:docMk xmlns:pc="http://schemas.microsoft.com/office/powerpoint/2013/main/command"/>
      <pc:sldMk xmlns:pc="http://schemas.microsoft.com/office/powerpoint/2013/main/command" cId="518389773" sldId="4101"/>
      <ac:picMk id="1026" creationId="{145012C2-1F03-780C-B6F0-8B66FA679639}"/>
    </ac:deMkLst>
    <p188:txBody>
      <a:bodyPr/>
      <a:lstStyle/>
      <a:p>
        <a:r>
          <a:rPr lang="es-ES"/>
          <a:t>médico/a de Atención se Salud Primaria</a:t>
        </a:r>
      </a:p>
    </p188:txBody>
  </p188:cm>
  <p188:cm id="{58726162-87CC-480E-893D-5CF5D86F52CE}" authorId="{24A90EAD-0E88-CAA1-7142-7F99B03C45C0}" created="2024-06-06T07:09:22.874">
    <ac:deMkLst xmlns:ac="http://schemas.microsoft.com/office/drawing/2013/main/command">
      <pc:docMk xmlns:pc="http://schemas.microsoft.com/office/powerpoint/2013/main/command"/>
      <pc:sldMk xmlns:pc="http://schemas.microsoft.com/office/powerpoint/2013/main/command" cId="518389773" sldId="4101"/>
      <ac:picMk id="1026" creationId="{145012C2-1F03-780C-B6F0-8B66FA679639}"/>
    </ac:deMkLst>
    <p188:txBody>
      <a:bodyPr/>
      <a:lstStyle/>
      <a:p>
        <a:r>
          <a:rPr lang="es-ES"/>
          <a:t>Espacio para niñas y niños</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pPr>
              <a:defRPr/>
            </a:pPr>
            <a:fld id="{02B5CC4F-7E1D-4871-99C7-594D4454431B}" type="datetimeFigureOut">
              <a:rPr lang="ru-RU"/>
              <a:pPr>
                <a:defRPr/>
              </a:pPr>
              <a:t>02.09.2026</a:t>
            </a:fld>
            <a:endParaRPr lang="ru-RU"/>
          </a:p>
        </p:txBody>
      </p:sp>
      <p:sp>
        <p:nvSpPr>
          <p:cNvPr id="4" name="Нижний колонтитул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pPr>
              <a:defRPr/>
            </a:pPr>
            <a:endParaRPr lang="ru-RU"/>
          </a:p>
        </p:txBody>
      </p:sp>
      <p:sp>
        <p:nvSpPr>
          <p:cNvPr id="5" name="Номер слайда 4"/>
          <p:cNvSpPr>
            <a:spLocks noGrp="1"/>
          </p:cNvSpPr>
          <p:nvPr>
            <p:ph type="sldNum" sz="quarter" idx="3"/>
          </p:nvPr>
        </p:nvSpPr>
        <p:spPr>
          <a:xfrm>
            <a:off x="3850443" y="9428583"/>
            <a:ext cx="2945659" cy="496332"/>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B039A10D-FF89-4304-8834-E5758B5B28FC}" type="slidenum">
              <a:rPr lang="ru-RU" altLang="ru-RU"/>
              <a:pPr>
                <a:defRPr/>
              </a:pPr>
              <a:t>‹#›</a:t>
            </a:fld>
            <a:endParaRPr lang="ru-RU" altLang="ru-RU"/>
          </a:p>
        </p:txBody>
      </p:sp>
    </p:spTree>
    <p:extLst>
      <p:ext uri="{BB962C8B-B14F-4D97-AF65-F5344CB8AC3E}">
        <p14:creationId xmlns:p14="http://schemas.microsoft.com/office/powerpoint/2010/main" val="38029499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BF836DE1-6B7A-47AD-B7B7-17DCB15A01C6}" type="datetimeFigureOut">
              <a:rPr lang="en-US"/>
              <a:pPr>
                <a:defRPr/>
              </a:pPr>
              <a:t>9/2/2026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3174689-BECC-4390-B3B9-306A17FD432A}" type="slidenum">
              <a:rPr lang="en-US" altLang="ru-RU"/>
              <a:pPr>
                <a:defRPr/>
              </a:pPr>
              <a:t>‹#›</a:t>
            </a:fld>
            <a:endParaRPr lang="en-US" altLang="ru-RU"/>
          </a:p>
        </p:txBody>
      </p:sp>
    </p:spTree>
    <p:extLst>
      <p:ext uri="{BB962C8B-B14F-4D97-AF65-F5344CB8AC3E}">
        <p14:creationId xmlns:p14="http://schemas.microsoft.com/office/powerpoint/2010/main" val="1886981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805" kern="1200">
        <a:solidFill>
          <a:schemeClr val="tx1"/>
        </a:solidFill>
        <a:latin typeface="+mn-lt"/>
        <a:ea typeface="+mn-ea"/>
        <a:cs typeface="+mn-cs"/>
      </a:defRPr>
    </a:lvl1pPr>
    <a:lvl2pPr marL="687617" algn="l" rtl="0" eaLnBrk="0" fontAlgn="base" hangingPunct="0">
      <a:spcBef>
        <a:spcPct val="30000"/>
      </a:spcBef>
      <a:spcAft>
        <a:spcPct val="0"/>
      </a:spcAft>
      <a:defRPr sz="1805" kern="1200">
        <a:solidFill>
          <a:schemeClr val="tx1"/>
        </a:solidFill>
        <a:latin typeface="+mn-lt"/>
        <a:ea typeface="+mn-ea"/>
        <a:cs typeface="+mn-cs"/>
      </a:defRPr>
    </a:lvl2pPr>
    <a:lvl3pPr marL="1375235" algn="l" rtl="0" eaLnBrk="0" fontAlgn="base" hangingPunct="0">
      <a:spcBef>
        <a:spcPct val="30000"/>
      </a:spcBef>
      <a:spcAft>
        <a:spcPct val="0"/>
      </a:spcAft>
      <a:defRPr sz="1805" kern="1200">
        <a:solidFill>
          <a:schemeClr val="tx1"/>
        </a:solidFill>
        <a:latin typeface="+mn-lt"/>
        <a:ea typeface="+mn-ea"/>
        <a:cs typeface="+mn-cs"/>
      </a:defRPr>
    </a:lvl3pPr>
    <a:lvl4pPr marL="2062852" algn="l" rtl="0" eaLnBrk="0" fontAlgn="base" hangingPunct="0">
      <a:spcBef>
        <a:spcPct val="30000"/>
      </a:spcBef>
      <a:spcAft>
        <a:spcPct val="0"/>
      </a:spcAft>
      <a:defRPr sz="1805" kern="1200">
        <a:solidFill>
          <a:schemeClr val="tx1"/>
        </a:solidFill>
        <a:latin typeface="+mn-lt"/>
        <a:ea typeface="+mn-ea"/>
        <a:cs typeface="+mn-cs"/>
      </a:defRPr>
    </a:lvl4pPr>
    <a:lvl5pPr marL="2750470" algn="l" rtl="0" eaLnBrk="0" fontAlgn="base" hangingPunct="0">
      <a:spcBef>
        <a:spcPct val="30000"/>
      </a:spcBef>
      <a:spcAft>
        <a:spcPct val="0"/>
      </a:spcAft>
      <a:defRPr sz="1805" kern="1200">
        <a:solidFill>
          <a:schemeClr val="tx1"/>
        </a:solidFill>
        <a:latin typeface="+mn-lt"/>
        <a:ea typeface="+mn-ea"/>
        <a:cs typeface="+mn-cs"/>
      </a:defRPr>
    </a:lvl5pPr>
    <a:lvl6pPr marL="3438086" algn="l" defTabSz="1375235" rtl="0" eaLnBrk="1" latinLnBrk="0" hangingPunct="1">
      <a:defRPr sz="1805" kern="1200">
        <a:solidFill>
          <a:schemeClr val="tx1"/>
        </a:solidFill>
        <a:latin typeface="+mn-lt"/>
        <a:ea typeface="+mn-ea"/>
        <a:cs typeface="+mn-cs"/>
      </a:defRPr>
    </a:lvl6pPr>
    <a:lvl7pPr marL="4125703" algn="l" defTabSz="1375235" rtl="0" eaLnBrk="1" latinLnBrk="0" hangingPunct="1">
      <a:defRPr sz="1805" kern="1200">
        <a:solidFill>
          <a:schemeClr val="tx1"/>
        </a:solidFill>
        <a:latin typeface="+mn-lt"/>
        <a:ea typeface="+mn-ea"/>
        <a:cs typeface="+mn-cs"/>
      </a:defRPr>
    </a:lvl7pPr>
    <a:lvl8pPr marL="4813320" algn="l" defTabSz="1375235" rtl="0" eaLnBrk="1" latinLnBrk="0" hangingPunct="1">
      <a:defRPr sz="1805" kern="1200">
        <a:solidFill>
          <a:schemeClr val="tx1"/>
        </a:solidFill>
        <a:latin typeface="+mn-lt"/>
        <a:ea typeface="+mn-ea"/>
        <a:cs typeface="+mn-cs"/>
      </a:defRPr>
    </a:lvl8pPr>
    <a:lvl9pPr marL="5500937" algn="l" defTabSz="1375235" rtl="0" eaLnBrk="1" latinLnBrk="0" hangingPunct="1">
      <a:defRPr sz="180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interagencystandingcommittee.org/node/40190"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Esta, la primera revisión sistemática multilingüe de este tipo, encuentra que las tasas de salud mental mostraron una mejora gradual con el tiempo, pero que las trayectorias variaron según el trastorno. La prevalencia del Trastorno de estrés postraumático (TEPT) mejoró significativamente en los años posteriores a la exposición, y la trayectoria de recuperación no difirió con la edad.</a:t>
            </a:r>
          </a:p>
          <a:p>
            <a:r>
              <a:rPr lang="en-GB" dirty="0"/>
              <a:t> </a:t>
            </a:r>
          </a:p>
          <a:p>
            <a:r>
              <a:rPr lang="es-ES" dirty="0"/>
              <a:t>Sin embargo, la prevalencia de los síntomas de depresión y ansiedad se mantuvo elevada durante años después del desastre, y los niños y adolescentes reportaron tasas significativamente más altas en comparación con los adultos, tanto inmediatamente después del desastre como años después.</a:t>
            </a:r>
          </a:p>
        </p:txBody>
      </p:sp>
      <p:sp>
        <p:nvSpPr>
          <p:cNvPr id="4" name="Slide Number Placeholder 3"/>
          <p:cNvSpPr>
            <a:spLocks noGrp="1"/>
          </p:cNvSpPr>
          <p:nvPr>
            <p:ph type="sldNum" sz="quarter" idx="5"/>
          </p:nvPr>
        </p:nvSpPr>
        <p:spPr/>
        <p:txBody>
          <a:bodyPr/>
          <a:lstStyle/>
          <a:p>
            <a:pPr>
              <a:defRPr/>
            </a:pPr>
            <a:fld id="{13174689-BECC-4390-B3B9-306A17FD432A}" type="slidenum">
              <a:rPr lang="en-US" altLang="ru-RU" smtClean="0"/>
              <a:pPr>
                <a:defRPr/>
              </a:pPr>
              <a:t>11</a:t>
            </a:fld>
            <a:endParaRPr lang="en-US" altLang="ru-RU"/>
          </a:p>
        </p:txBody>
      </p:sp>
    </p:spTree>
    <p:extLst>
      <p:ext uri="{BB962C8B-B14F-4D97-AF65-F5344CB8AC3E}">
        <p14:creationId xmlns:p14="http://schemas.microsoft.com/office/powerpoint/2010/main" val="21408882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7" name="Google Shape;52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69759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pPr>
            <a:r>
              <a:rPr lang="es-ES" sz="1800" dirty="0">
                <a:effectLst/>
                <a:latin typeface="Calibri" panose="020F0502020204030204" pitchFamily="34" charset="0"/>
                <a:ea typeface="Calibri" panose="020F0502020204030204" pitchFamily="34" charset="0"/>
                <a:cs typeface="Times New Roman" panose="02020603050405020304" pitchFamily="18" charset="0"/>
              </a:rPr>
              <a:t>Ambos procesos son INTERCONECTADOS y Complementarios.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Symbol" panose="05050102010706020507" pitchFamily="18" charset="2"/>
              <a:buChar char=""/>
            </a:pPr>
            <a:r>
              <a:rPr lang="es-ES_tradnl" sz="1800" b="1" noProof="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Preguntas para los participantes:</a:t>
            </a:r>
            <a:r>
              <a:rPr lang="en-GB"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ES" sz="1800" dirty="0">
                <a:effectLst/>
                <a:latin typeface="Calibri" panose="020F0502020204030204" pitchFamily="34" charset="0"/>
                <a:ea typeface="Calibri" panose="020F0502020204030204" pitchFamily="34" charset="0"/>
                <a:cs typeface="Times New Roman" panose="02020603050405020304" pitchFamily="18" charset="0"/>
              </a:rPr>
              <a:t>¿De qué manera el Monitoreo y la Evaluación están </a:t>
            </a:r>
            <a:r>
              <a:rPr lang="es-ES" sz="1800" u="sng" dirty="0">
                <a:effectLst/>
                <a:latin typeface="Calibri" panose="020F0502020204030204" pitchFamily="34" charset="0"/>
                <a:ea typeface="Calibri" panose="020F0502020204030204" pitchFamily="34" charset="0"/>
                <a:cs typeface="Times New Roman" panose="02020603050405020304" pitchFamily="18" charset="0"/>
              </a:rPr>
              <a:t>interconectados</a:t>
            </a:r>
            <a:r>
              <a:rPr lang="es-ES" sz="1800" dirty="0">
                <a:effectLst/>
                <a:latin typeface="Calibri" panose="020F0502020204030204" pitchFamily="34" charset="0"/>
                <a:ea typeface="Calibri" panose="020F0502020204030204" pitchFamily="34" charset="0"/>
                <a:cs typeface="Times New Roman" panose="02020603050405020304" pitchFamily="18" charset="0"/>
              </a:rPr>
              <a:t> y se </a:t>
            </a:r>
            <a:r>
              <a:rPr lang="es-ES" sz="1800" u="sng" dirty="0">
                <a:effectLst/>
                <a:latin typeface="Calibri" panose="020F0502020204030204" pitchFamily="34" charset="0"/>
                <a:ea typeface="Calibri" panose="020F0502020204030204" pitchFamily="34" charset="0"/>
                <a:cs typeface="Times New Roman" panose="02020603050405020304" pitchFamily="18" charset="0"/>
              </a:rPr>
              <a:t>complementan</a:t>
            </a:r>
            <a:r>
              <a:rPr lang="es-ES" sz="1800" dirty="0">
                <a:effectLst/>
                <a:latin typeface="Calibri" panose="020F0502020204030204" pitchFamily="34" charset="0"/>
                <a:ea typeface="Calibri" panose="020F0502020204030204" pitchFamily="34" charset="0"/>
                <a:cs typeface="Times New Roman" panose="02020603050405020304" pitchFamily="18" charset="0"/>
              </a:rPr>
              <a:t>? ¿Quizás podrían darnos un ejemplo concreto de los proyectos o programas que están implementando?</a:t>
            </a:r>
          </a:p>
          <a:p>
            <a:endParaRPr lang="en-GB" dirty="0"/>
          </a:p>
        </p:txBody>
      </p:sp>
      <p:sp>
        <p:nvSpPr>
          <p:cNvPr id="4" name="Slide Number Placeholder 3"/>
          <p:cNvSpPr>
            <a:spLocks noGrp="1"/>
          </p:cNvSpPr>
          <p:nvPr>
            <p:ph type="sldNum" sz="quarter" idx="5"/>
          </p:nvPr>
        </p:nvSpPr>
        <p:spPr/>
        <p:txBody>
          <a:bodyPr/>
          <a:lstStyle/>
          <a:p>
            <a:pPr>
              <a:defRPr/>
            </a:pPr>
            <a:fld id="{13174689-BECC-4390-B3B9-306A17FD432A}" type="slidenum">
              <a:rPr lang="en-US" altLang="ru-RU" smtClean="0"/>
              <a:pPr>
                <a:defRPr/>
              </a:pPr>
              <a:t>72</a:t>
            </a:fld>
            <a:endParaRPr lang="en-US" altLang="ru-RU"/>
          </a:p>
        </p:txBody>
      </p:sp>
    </p:spTree>
    <p:extLst>
      <p:ext uri="{BB962C8B-B14F-4D97-AF65-F5344CB8AC3E}">
        <p14:creationId xmlns:p14="http://schemas.microsoft.com/office/powerpoint/2010/main" val="9635487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600"/>
              </a:spcAft>
              <a:buFont typeface="Open Sans" panose="020B0606030504020204" pitchFamily="34" charset="0"/>
              <a:buAutoNum type="arabicPeriod"/>
            </a:pPr>
            <a:r>
              <a:rPr lang="es-ES" sz="1000" dirty="0">
                <a:effectLst/>
                <a:latin typeface="Calibri" panose="020F0502020204030204" pitchFamily="34" charset="0"/>
                <a:ea typeface="Times New Roman" panose="02020603050405020304" pitchFamily="18" charset="0"/>
                <a:cs typeface="Arial" panose="020B0604020202020204" pitchFamily="34" charset="0"/>
              </a:rPr>
              <a:t>Se utiliza un marco lógico para hacer lo siguiente [ver diapositiva 76]:</a:t>
            </a:r>
            <a:endParaRPr lang="en-GB" sz="1000" dirty="0">
              <a:effectLst/>
              <a:latin typeface="Calibri" panose="020F0502020204030204" pitchFamily="34" charset="0"/>
              <a:ea typeface="Times New Roman" panose="02020603050405020304" pitchFamily="18" charset="0"/>
              <a:cs typeface="Arial" panose="020B0604020202020204" pitchFamily="34" charset="0"/>
            </a:endParaRPr>
          </a:p>
          <a:p>
            <a:pPr marL="742950" lvl="1" indent="-285750">
              <a:lnSpc>
                <a:spcPct val="107000"/>
              </a:lnSpc>
              <a:spcAft>
                <a:spcPts val="600"/>
              </a:spcAft>
              <a:buFont typeface="Courier New" panose="02070309020205020404" pitchFamily="49" charset="0"/>
              <a:buChar char="o"/>
            </a:pPr>
            <a:r>
              <a:rPr lang="es-ES" sz="1000" dirty="0">
                <a:effectLst/>
                <a:latin typeface="Calibri" panose="020F0502020204030204" pitchFamily="34" charset="0"/>
                <a:ea typeface="Calibri" panose="020F0502020204030204" pitchFamily="34" charset="0"/>
                <a:cs typeface="Arial" panose="020B0604020202020204" pitchFamily="34" charset="0"/>
              </a:rPr>
              <a:t>El marco lógico proporciona un resumen del programa y su diseño operativo.</a:t>
            </a:r>
          </a:p>
          <a:p>
            <a:pPr marL="742950" lvl="1" indent="-285750">
              <a:lnSpc>
                <a:spcPct val="107000"/>
              </a:lnSpc>
              <a:spcAft>
                <a:spcPts val="600"/>
              </a:spcAft>
              <a:buFont typeface="Courier New" panose="02070309020205020404" pitchFamily="49" charset="0"/>
              <a:buChar char="o"/>
            </a:pPr>
            <a:r>
              <a:rPr lang="es-ES" sz="1000" dirty="0">
                <a:effectLst/>
                <a:latin typeface="Calibri" panose="020F0502020204030204" pitchFamily="34" charset="0"/>
                <a:ea typeface="Calibri" panose="020F0502020204030204" pitchFamily="34" charset="0"/>
                <a:cs typeface="Arial" panose="020B0604020202020204" pitchFamily="34" charset="0"/>
              </a:rPr>
              <a:t>El marco lógico describe la secuencia lógica de objetivos para alcanzar lo previsto en el programa (productos, resultados y meta); los indicadores de cambio en los objetivos; y los medios de verificación (herramientas utilizadas para medir el cambio descrito por el indicador), y cualquier supuesto clave a monitorear.</a:t>
            </a:r>
          </a:p>
          <a:p>
            <a:pPr marL="742950" lvl="1" indent="-285750">
              <a:lnSpc>
                <a:spcPct val="107000"/>
              </a:lnSpc>
              <a:spcAft>
                <a:spcPts val="600"/>
              </a:spcAft>
              <a:buFont typeface="Courier New" panose="02070309020205020404" pitchFamily="49" charset="0"/>
              <a:buChar char="o"/>
            </a:pPr>
            <a:r>
              <a:rPr lang="es-ES" sz="1000" dirty="0">
                <a:effectLst/>
                <a:latin typeface="Calibri" panose="020F0502020204030204" pitchFamily="34" charset="0"/>
                <a:ea typeface="Calibri" panose="020F0502020204030204" pitchFamily="34" charset="0"/>
                <a:cs typeface="Arial" panose="020B0604020202020204" pitchFamily="34" charset="0"/>
              </a:rPr>
              <a:t>Los indicadores deben estar alineados con los objetivos relativos a la meta, los resultados y los productos que definen el tipo de cambio que se busca en los programas PS, tal como se muestra en la tabla del marco lógico (muestre un ejemplo).</a:t>
            </a:r>
          </a:p>
          <a:p>
            <a:pPr marL="342900" lvl="0" indent="-342900">
              <a:lnSpc>
                <a:spcPct val="107000"/>
              </a:lnSpc>
              <a:spcAft>
                <a:spcPts val="600"/>
              </a:spcAft>
              <a:buFont typeface="Open Sans" panose="020B0606030504020204" pitchFamily="34" charset="0"/>
              <a:buAutoNum type="arabicPeriod"/>
            </a:pPr>
            <a:r>
              <a:rPr lang="es-ES" sz="1000" dirty="0">
                <a:effectLst/>
                <a:latin typeface="Calibri" panose="020F0502020204030204" pitchFamily="34" charset="0"/>
                <a:ea typeface="Times New Roman" panose="02020603050405020304" pitchFamily="18" charset="0"/>
                <a:cs typeface="Arial" panose="020B0604020202020204" pitchFamily="34" charset="0"/>
              </a:rPr>
              <a:t>[ver diapositiva 77] La terminología sobre los marcos lógicos puede ser un poco confusa, ya que los diferentes donantes y organizaciones varían en la forma en que se refieren a ellos. Es importante comprender cómo se relacionan los términos entre sí y que se pueden utilizar diferentes términos apropiados según sea necesario.</a:t>
            </a:r>
          </a:p>
          <a:p>
            <a:endParaRPr lang="en-GB" dirty="0"/>
          </a:p>
        </p:txBody>
      </p:sp>
      <p:sp>
        <p:nvSpPr>
          <p:cNvPr id="4" name="Slide Number Placeholder 3"/>
          <p:cNvSpPr>
            <a:spLocks noGrp="1"/>
          </p:cNvSpPr>
          <p:nvPr>
            <p:ph type="sldNum" sz="quarter" idx="5"/>
          </p:nvPr>
        </p:nvSpPr>
        <p:spPr/>
        <p:txBody>
          <a:bodyPr/>
          <a:lstStyle/>
          <a:p>
            <a:pPr>
              <a:defRPr/>
            </a:pPr>
            <a:fld id="{13174689-BECC-4390-B3B9-306A17FD432A}" type="slidenum">
              <a:rPr lang="en-US" altLang="ru-RU" smtClean="0"/>
              <a:pPr>
                <a:defRPr/>
              </a:pPr>
              <a:t>75</a:t>
            </a:fld>
            <a:endParaRPr lang="en-US" altLang="ru-RU"/>
          </a:p>
        </p:txBody>
      </p:sp>
    </p:spTree>
    <p:extLst>
      <p:ext uri="{BB962C8B-B14F-4D97-AF65-F5344CB8AC3E}">
        <p14:creationId xmlns:p14="http://schemas.microsoft.com/office/powerpoint/2010/main" val="32285278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a:defRPr/>
            </a:pPr>
            <a:fld id="{13174689-BECC-4390-B3B9-306A17FD432A}" type="slidenum">
              <a:rPr lang="en-US" altLang="ru-RU" smtClean="0"/>
              <a:pPr>
                <a:defRPr/>
              </a:pPr>
              <a:t>78</a:t>
            </a:fld>
            <a:endParaRPr lang="en-US" altLang="ru-RU"/>
          </a:p>
        </p:txBody>
      </p:sp>
    </p:spTree>
    <p:extLst>
      <p:ext uri="{BB962C8B-B14F-4D97-AF65-F5344CB8AC3E}">
        <p14:creationId xmlns:p14="http://schemas.microsoft.com/office/powerpoint/2010/main" val="1046625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a:defRPr/>
            </a:pPr>
            <a:fld id="{13174689-BECC-4390-B3B9-306A17FD432A}" type="slidenum">
              <a:rPr lang="en-US" altLang="ru-RU" smtClean="0"/>
              <a:pPr>
                <a:defRPr/>
              </a:pPr>
              <a:t>123</a:t>
            </a:fld>
            <a:endParaRPr lang="en-US" altLang="ru-RU"/>
          </a:p>
        </p:txBody>
      </p:sp>
    </p:spTree>
    <p:extLst>
      <p:ext uri="{BB962C8B-B14F-4D97-AF65-F5344CB8AC3E}">
        <p14:creationId xmlns:p14="http://schemas.microsoft.com/office/powerpoint/2010/main" val="2943014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effectLst/>
                <a:latin typeface="Sora"/>
              </a:rPr>
              <a:t>Long term mental health trajectories after disasters and pandemics: A multilingual systematic review of prevalence, risk and protective factors </a:t>
            </a:r>
            <a:r>
              <a:rPr lang="es-ES" b="0" i="0" dirty="0">
                <a:effectLst/>
                <a:latin typeface="+mn-lt"/>
              </a:rPr>
              <a:t> [Trayectorias de salud mental a largo plazo después de desastres y pandemias: una revisión sistemática multilingüe de prevalencia, factores de riesgo y </a:t>
            </a:r>
            <a:r>
              <a:rPr lang="es-ES" b="0" i="0" dirty="0" err="1">
                <a:effectLst/>
                <a:latin typeface="+mn-lt"/>
              </a:rPr>
              <a:t>protectors</a:t>
            </a:r>
            <a:r>
              <a:rPr lang="en-US" b="0" i="0" dirty="0">
                <a:effectLst/>
                <a:latin typeface="+mn-lt"/>
              </a:rPr>
              <a:t>]</a:t>
            </a:r>
            <a:r>
              <a:rPr lang="en-GB" b="0" i="0" dirty="0">
                <a:effectLst/>
                <a:latin typeface="Sora"/>
              </a:rPr>
              <a:t>. </a:t>
            </a:r>
            <a:r>
              <a:rPr lang="en-GB" b="0" i="1" dirty="0">
                <a:effectLst/>
                <a:latin typeface="Sora"/>
              </a:rPr>
              <a:t>Clinical Psychology Review,</a:t>
            </a:r>
            <a:r>
              <a:rPr lang="en-GB" b="0" i="0" dirty="0">
                <a:effectLst/>
                <a:latin typeface="Sora"/>
              </a:rPr>
              <a:t> vol.97</a:t>
            </a:r>
            <a:endParaRPr lang="en-GB" dirty="0"/>
          </a:p>
        </p:txBody>
      </p:sp>
      <p:sp>
        <p:nvSpPr>
          <p:cNvPr id="4" name="Slide Number Placeholder 3"/>
          <p:cNvSpPr>
            <a:spLocks noGrp="1"/>
          </p:cNvSpPr>
          <p:nvPr>
            <p:ph type="sldNum" sz="quarter" idx="5"/>
          </p:nvPr>
        </p:nvSpPr>
        <p:spPr/>
        <p:txBody>
          <a:bodyPr/>
          <a:lstStyle/>
          <a:p>
            <a:pPr>
              <a:defRPr/>
            </a:pPr>
            <a:fld id="{13174689-BECC-4390-B3B9-306A17FD432A}" type="slidenum">
              <a:rPr lang="en-US" altLang="ru-RU" smtClean="0"/>
              <a:pPr>
                <a:defRPr/>
              </a:pPr>
              <a:t>15</a:t>
            </a:fld>
            <a:endParaRPr lang="en-US" altLang="ru-RU"/>
          </a:p>
        </p:txBody>
      </p:sp>
    </p:spTree>
    <p:extLst>
      <p:ext uri="{BB962C8B-B14F-4D97-AF65-F5344CB8AC3E}">
        <p14:creationId xmlns:p14="http://schemas.microsoft.com/office/powerpoint/2010/main" val="3156099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Calibri"/>
              <a:buChar char="-"/>
            </a:pPr>
            <a:r>
              <a:rPr lang="es-ES" sz="1800" dirty="0">
                <a:ea typeface="Calibri"/>
                <a:cs typeface="Calibri"/>
              </a:rPr>
              <a:t>El IASC consta de 18 organizaciones y organismos.</a:t>
            </a:r>
          </a:p>
          <a:p>
            <a:pPr marL="342900" indent="-342900">
              <a:buFont typeface="Calibri"/>
              <a:buChar char="-"/>
            </a:pPr>
            <a:r>
              <a:rPr lang="es-ES" sz="1800" dirty="0">
                <a:ea typeface="Calibri"/>
                <a:cs typeface="Calibri"/>
              </a:rPr>
              <a:t>Formular políticas, establecer prioridades estratégicas y movilizar recursos en respuesta a crisis humanitarias.</a:t>
            </a:r>
          </a:p>
          <a:p>
            <a:pPr marL="342900" indent="-342900">
              <a:buFont typeface="Calibri"/>
              <a:buChar char="-"/>
            </a:pPr>
            <a:r>
              <a:rPr lang="es-ES" sz="1800" dirty="0">
                <a:ea typeface="Calibri"/>
                <a:cs typeface="Calibri"/>
              </a:rPr>
              <a:t>El Coordinador del Socorro de Emergencia (ERC) preside el IASC</a:t>
            </a:r>
          </a:p>
          <a:p>
            <a:pPr marL="342900" indent="-342900">
              <a:buFont typeface="Calibri"/>
              <a:buChar char="-"/>
            </a:pPr>
            <a:r>
              <a:rPr lang="es-ES" sz="1800" b="1" i="0" dirty="0">
                <a:solidFill>
                  <a:srgbClr val="202124"/>
                </a:solidFill>
                <a:effectLst/>
                <a:highlight>
                  <a:srgbClr val="FFFFFF"/>
                </a:highlight>
                <a:latin typeface="Calibri" panose="020F0502020204030204" pitchFamily="34" charset="0"/>
              </a:rPr>
              <a:t>Fondo Central para la Acción en Casos de Emergencia (CERF)</a:t>
            </a:r>
            <a:r>
              <a:rPr lang="es-ES" sz="1800" b="1" i="0" dirty="0">
                <a:solidFill>
                  <a:srgbClr val="202124"/>
                </a:solidFill>
                <a:effectLst/>
                <a:highlight>
                  <a:srgbClr val="FFFFFF"/>
                </a:highlight>
                <a:latin typeface="Calibri"/>
                <a:ea typeface="+mn-ea"/>
                <a:cs typeface="Calibri"/>
              </a:rPr>
              <a:t> </a:t>
            </a:r>
            <a:r>
              <a:rPr lang="es-ES" sz="1800" dirty="0">
                <a:ea typeface="Calibri"/>
                <a:cs typeface="Calibri"/>
              </a:rPr>
              <a:t>gestionado por ERC. Libera rápidamente fondos para crisis humanitarias. Los estados miembros de la ONU contribuyen al fondo. El Coordinador Humanitario solicita el uso del CERF junto con el Equipo Humanitario de País, identificando prioridades críticas. Los fondos liberados deben gastarse y las actividades completarse dentro de los 6 meses posteriores al desembolso.</a:t>
            </a:r>
          </a:p>
          <a:p>
            <a:pPr marL="342900" indent="-342900">
              <a:buFont typeface="Calibri"/>
              <a:buChar char="-"/>
            </a:pPr>
            <a:r>
              <a:rPr lang="es-ES" sz="1800" b="1" dirty="0">
                <a:ea typeface="Calibri"/>
                <a:cs typeface="Calibri"/>
              </a:rPr>
              <a:t>Agenda transformadora</a:t>
            </a:r>
            <a:r>
              <a:rPr lang="es-ES" sz="1800" dirty="0">
                <a:ea typeface="Calibri"/>
                <a:cs typeface="Calibri"/>
              </a:rPr>
              <a:t>: un conjunto de acciones acordadas por los directores del IASC para mejorar la respuesta humanitaria y la acción colectiva, incluido un mayor perfeccionamiento del enfoque de clústeres. Esto incluye un Marco Común para la Preparación, Preparación de la Respuesta a Emergencias, una Guía para la Evaluación Multisectorial Inicial Rápida, protocolos para la activación de emergencia en todo el sistema, o la ampliación de la activación (respuesta de nivel 3), etc.</a:t>
            </a:r>
          </a:p>
          <a:p>
            <a:pPr marL="342900" indent="-342900">
              <a:buFont typeface="Calibri"/>
              <a:buChar char="-"/>
            </a:pPr>
            <a:r>
              <a:rPr lang="es-ES_tradnl" sz="1800" b="1" i="0" dirty="0">
                <a:solidFill>
                  <a:srgbClr val="282829"/>
                </a:solidFill>
                <a:effectLst/>
                <a:latin typeface="Calibri" panose="020F0502020204030204" pitchFamily="34" charset="0"/>
                <a:ea typeface="Calibri" panose="020F0502020204030204" pitchFamily="34" charset="0"/>
              </a:rPr>
              <a:t>Cumbre Humanitaria Mundial y el Gran Pacto</a:t>
            </a:r>
            <a:r>
              <a:rPr lang="es-ES_tradnl" sz="1800" i="0" dirty="0">
                <a:solidFill>
                  <a:srgbClr val="282829"/>
                </a:solidFill>
                <a:effectLst/>
                <a:latin typeface="Calibri" panose="020F0502020204030204" pitchFamily="34" charset="0"/>
                <a:ea typeface="Calibri" panose="020F0502020204030204" pitchFamily="34" charset="0"/>
              </a:rPr>
              <a:t>. Lanzado durante la CHM en Estambul, se trata de un acuerdo entre algunos de los mayores donantes y organizaciones humanitarias para “poner más fondos al alcance de las personas con necesidades y mejorar la efectividad y eficacia de la acción humanitaria”. Forma parte de los esfuerzos para abordar las brechas en la financiación humanitaria, garantizar una mayor localización y participación de las comunidades afectadas, mejorar la eficiencia en la financiación (por ejemplo, mayor financiación plurianual), etc. Incluye 66 signatarios (25 estados miembros, 25 ONG, 12 agencias de la ONU, el movimiento de la CRMLR, y dos organizaciones intergubernamentales). El Gran Acuerdo es independiente del IASC.</a:t>
            </a:r>
            <a:r>
              <a:rPr lang="es-ES_tradnl" sz="1800" i="0" dirty="0">
                <a:solidFill>
                  <a:srgbClr val="081E3F"/>
                </a:solidFill>
                <a:effectLst/>
                <a:latin typeface="Calibri" panose="020F0502020204030204" pitchFamily="34" charset="0"/>
                <a:ea typeface="Calibri" panose="020F0502020204030204" pitchFamily="34" charset="0"/>
                <a:hlinkClick r:id="rId3"/>
              </a:rPr>
              <a:t> https://interagencystandingcommittee.org/node/40190</a:t>
            </a:r>
            <a:r>
              <a:rPr lang="es-ES_tradnl" sz="1800" i="0" dirty="0">
                <a:solidFill>
                  <a:srgbClr val="282829"/>
                </a:solidFill>
                <a:effectLst/>
                <a:latin typeface="Calibri" panose="020F0502020204030204" pitchFamily="34" charset="0"/>
                <a:ea typeface="Calibri" panose="020F0502020204030204" pitchFamily="34" charset="0"/>
              </a:rPr>
              <a:t> </a:t>
            </a:r>
          </a:p>
          <a:p>
            <a:pPr marL="342900" indent="-342900">
              <a:buFont typeface="Calibri"/>
              <a:buChar char="-"/>
            </a:pPr>
            <a:endParaRPr lang="en-US" sz="1800" dirty="0">
              <a:ea typeface="Calibri"/>
              <a:cs typeface="Calibri"/>
            </a:endParaRPr>
          </a:p>
        </p:txBody>
      </p:sp>
      <p:sp>
        <p:nvSpPr>
          <p:cNvPr id="4" name="Slide Number Placeholder 3"/>
          <p:cNvSpPr>
            <a:spLocks noGrp="1"/>
          </p:cNvSpPr>
          <p:nvPr>
            <p:ph type="sldNum" sz="quarter" idx="5"/>
          </p:nvPr>
        </p:nvSpPr>
        <p:spPr/>
        <p:txBody>
          <a:bodyPr/>
          <a:lstStyle/>
          <a:p>
            <a:pPr>
              <a:defRPr/>
            </a:pPr>
            <a:fld id="{13174689-BECC-4390-B3B9-306A17FD432A}" type="slidenum">
              <a:rPr lang="en-US" altLang="ru-RU"/>
              <a:pPr>
                <a:defRPr/>
              </a:pPr>
              <a:t>47</a:t>
            </a:fld>
            <a:endParaRPr lang="en-US" altLang="ru-RU"/>
          </a:p>
        </p:txBody>
      </p:sp>
    </p:spTree>
    <p:extLst>
      <p:ext uri="{BB962C8B-B14F-4D97-AF65-F5344CB8AC3E}">
        <p14:creationId xmlns:p14="http://schemas.microsoft.com/office/powerpoint/2010/main" val="2799244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20806">
              <a:spcBef>
                <a:spcPts val="2019"/>
              </a:spcBef>
            </a:pPr>
            <a:r>
              <a:rPr lang="es-ES_tradnl" sz="1800" i="0" dirty="0">
                <a:solidFill>
                  <a:srgbClr val="282829"/>
                </a:solidFill>
                <a:effectLst/>
                <a:latin typeface="Calibri" panose="020F0502020204030204" pitchFamily="34" charset="0"/>
                <a:ea typeface="Calibri" panose="020F0502020204030204" pitchFamily="34" charset="0"/>
              </a:rPr>
              <a:t>Después del tsunami de 2004 en el Sudeste Asiático hubo una reflexión:</a:t>
            </a:r>
          </a:p>
          <a:p>
            <a:pPr marL="0" marR="36195" lvl="0" indent="0" fontAlgn="base">
              <a:lnSpc>
                <a:spcPct val="124000"/>
              </a:lnSpc>
              <a:spcBef>
                <a:spcPts val="0"/>
              </a:spcBef>
              <a:spcAft>
                <a:spcPts val="365"/>
              </a:spcAft>
              <a:buClr>
                <a:srgbClr val="282829"/>
              </a:buClr>
              <a:buSzPts val="1050"/>
              <a:buFont typeface="Arial" panose="020B0604020202020204" pitchFamily="34" charset="0"/>
              <a:buNone/>
            </a:pPr>
            <a:r>
              <a:rPr lang="es-ES_tradnl" sz="1800" i="0" u="none" strike="noStrike" kern="1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	Coordinadores humanitarios para garantizar la eficacia en el liderazgo, la coordinación y las alianzas</a:t>
            </a:r>
            <a:endParaRPr lang="en-US" sz="1800" i="0" u="none" strike="noStrike" kern="1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p>
            <a:pPr marL="0" marR="36195" lvl="0" indent="0" fontAlgn="base">
              <a:lnSpc>
                <a:spcPct val="124000"/>
              </a:lnSpc>
              <a:spcBef>
                <a:spcPts val="0"/>
              </a:spcBef>
              <a:spcAft>
                <a:spcPts val="365"/>
              </a:spcAft>
              <a:buClr>
                <a:srgbClr val="282829"/>
              </a:buClr>
              <a:buSzPts val="1050"/>
              <a:buFont typeface="Arial" panose="020B0604020202020204" pitchFamily="34" charset="0"/>
              <a:buNone/>
            </a:pPr>
            <a:r>
              <a:rPr lang="es-ES_tradnl" sz="1800" i="0" u="none" strike="noStrike" kern="1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	Financiación humanitaria: adecuada, oportuna y flexible en apoyo a los gobiernos locales</a:t>
            </a:r>
          </a:p>
          <a:p>
            <a:pPr marL="0" marR="36195" lvl="0" indent="0" fontAlgn="base">
              <a:lnSpc>
                <a:spcPct val="124000"/>
              </a:lnSpc>
              <a:spcBef>
                <a:spcPts val="0"/>
              </a:spcBef>
              <a:spcAft>
                <a:spcPts val="365"/>
              </a:spcAft>
              <a:buClr>
                <a:srgbClr val="282829"/>
              </a:buClr>
              <a:buSzPts val="1050"/>
              <a:buFont typeface="Arial" panose="020B0604020202020204" pitchFamily="34" charset="0"/>
              <a:buNone/>
            </a:pPr>
            <a:r>
              <a:rPr lang="es-ES_tradnl" sz="1800" i="0" u="none" strike="noStrike" kern="1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	Enfoque de clústeres: Los clústeres son grupos de organizaciones humanitarias (tanto pertenecientes como no pertenecientes a la ONU) que trabajan en los principales sectores de la acción humanitaria, tales como, 	protección, alojamiento, salud, logística.</a:t>
            </a:r>
            <a:endParaRPr lang="en-US" sz="1200" dirty="0">
              <a:cs typeface="Arial"/>
            </a:endParaRPr>
          </a:p>
          <a:p>
            <a:pPr marL="0" lvl="0" indent="0" algn="l" rtl="0">
              <a:lnSpc>
                <a:spcPct val="100000"/>
              </a:lnSpc>
              <a:spcBef>
                <a:spcPts val="0"/>
              </a:spcBef>
              <a:spcAft>
                <a:spcPts val="0"/>
              </a:spcAft>
              <a:buSzPts val="1400"/>
              <a:buNone/>
            </a:pPr>
            <a:endParaRPr dirty="0"/>
          </a:p>
        </p:txBody>
      </p:sp>
      <p:sp>
        <p:nvSpPr>
          <p:cNvPr id="527" name="Google Shape;52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91848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Mayor transparencia y rendición de cuentas (asignación de recursos, </a:t>
            </a:r>
            <a:r>
              <a:rPr lang="es-ES" dirty="0" err="1"/>
              <a:t>co-liderazgo</a:t>
            </a:r>
            <a:r>
              <a:rPr lang="es-ES" dirty="0"/>
              <a:t>)</a:t>
            </a:r>
            <a:endParaRPr lang="en-US" dirty="0"/>
          </a:p>
          <a:p>
            <a:endParaRPr lang="en-US" dirty="0"/>
          </a:p>
          <a:p>
            <a:r>
              <a:rPr lang="es-ES" dirty="0"/>
              <a:t>Mayor previsibilidad: responsabilidades más claras, proveedor de último recurso</a:t>
            </a:r>
          </a:p>
          <a:p>
            <a:r>
              <a:rPr lang="es-ES" dirty="0"/>
              <a:t>Participación con las autoridades nacionales y locales mediante una o dos personas de contacto</a:t>
            </a:r>
          </a:p>
          <a:p>
            <a:r>
              <a:rPr lang="es-ES" dirty="0"/>
              <a:t>Abogacía más efectiva</a:t>
            </a:r>
          </a:p>
          <a:p>
            <a:r>
              <a:rPr lang="es-ES" dirty="0"/>
              <a:t>Planificación estratégica y operativa conjunta</a:t>
            </a:r>
          </a:p>
        </p:txBody>
      </p:sp>
      <p:sp>
        <p:nvSpPr>
          <p:cNvPr id="4" name="Slide Number Placeholder 3"/>
          <p:cNvSpPr>
            <a:spLocks noGrp="1"/>
          </p:cNvSpPr>
          <p:nvPr>
            <p:ph type="sldNum" sz="quarter" idx="5"/>
          </p:nvPr>
        </p:nvSpPr>
        <p:spPr/>
        <p:txBody>
          <a:bodyPr/>
          <a:lstStyle/>
          <a:p>
            <a:fld id="{D2F9AEF1-D144-47CD-BF1E-6F9B5303EB0A}" type="slidenum">
              <a:rPr lang="en-US" smtClean="0"/>
              <a:t>49</a:t>
            </a:fld>
            <a:endParaRPr lang="en-US"/>
          </a:p>
        </p:txBody>
      </p:sp>
    </p:spTree>
    <p:extLst>
      <p:ext uri="{BB962C8B-B14F-4D97-AF65-F5344CB8AC3E}">
        <p14:creationId xmlns:p14="http://schemas.microsoft.com/office/powerpoint/2010/main" val="2517895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alibri"/>
              <a:buChar char="-"/>
            </a:pPr>
            <a:r>
              <a:rPr lang="es-ES" dirty="0">
                <a:ea typeface="Calibri"/>
                <a:cs typeface="Calibri"/>
              </a:rPr>
              <a:t>En contextos "mixtos" con desplazados internos, respuesta a refugiados, etc., ACNUR y OCAH, junto con el gobierno, coordinan la respuesta. </a:t>
            </a:r>
            <a:r>
              <a:rPr lang="es-ES" b="1" i="0" u="sng" dirty="0">
                <a:solidFill>
                  <a:srgbClr val="5F6368"/>
                </a:solidFill>
                <a:effectLst/>
                <a:highlight>
                  <a:srgbClr val="FFFFFF"/>
                </a:highlight>
                <a:latin typeface="arial" panose="020B0604020202020204" pitchFamily="34" charset="0"/>
              </a:rPr>
              <a:t>Nota conjunta</a:t>
            </a:r>
            <a:r>
              <a:rPr lang="es-ES" b="1" i="0" u="sng" dirty="0">
                <a:solidFill>
                  <a:srgbClr val="4D5156"/>
                </a:solidFill>
                <a:effectLst/>
                <a:highlight>
                  <a:srgbClr val="FFFFFF"/>
                </a:highlight>
                <a:latin typeface="arial" panose="020B0604020202020204" pitchFamily="34" charset="0"/>
              </a:rPr>
              <a:t> del </a:t>
            </a:r>
            <a:r>
              <a:rPr lang="es-ES" b="1" i="0" u="sng" dirty="0">
                <a:solidFill>
                  <a:srgbClr val="5F6368"/>
                </a:solidFill>
                <a:effectLst/>
                <a:highlight>
                  <a:srgbClr val="FFFFFF"/>
                </a:highlight>
                <a:latin typeface="arial" panose="020B0604020202020204" pitchFamily="34" charset="0"/>
              </a:rPr>
              <a:t>ACNUR</a:t>
            </a:r>
            <a:r>
              <a:rPr lang="es-ES" b="1" i="0" u="sng" dirty="0">
                <a:solidFill>
                  <a:srgbClr val="4D5156"/>
                </a:solidFill>
                <a:effectLst/>
                <a:highlight>
                  <a:srgbClr val="FFFFFF"/>
                </a:highlight>
                <a:latin typeface="arial" panose="020B0604020202020204" pitchFamily="34" charset="0"/>
              </a:rPr>
              <a:t>/</a:t>
            </a:r>
            <a:r>
              <a:rPr lang="es-ES" b="1" i="0" u="sng" dirty="0">
                <a:solidFill>
                  <a:srgbClr val="5F6368"/>
                </a:solidFill>
                <a:effectLst/>
                <a:highlight>
                  <a:srgbClr val="FFFFFF"/>
                </a:highlight>
                <a:latin typeface="arial" panose="020B0604020202020204" pitchFamily="34" charset="0"/>
              </a:rPr>
              <a:t>OCHA sobre</a:t>
            </a:r>
            <a:r>
              <a:rPr lang="es-ES" b="1" i="0" u="sng" dirty="0">
                <a:solidFill>
                  <a:srgbClr val="4D5156"/>
                </a:solidFill>
                <a:effectLst/>
                <a:highlight>
                  <a:srgbClr val="FFFFFF"/>
                </a:highlight>
                <a:latin typeface="arial" panose="020B0604020202020204" pitchFamily="34" charset="0"/>
              </a:rPr>
              <a:t> la situación </a:t>
            </a:r>
            <a:r>
              <a:rPr lang="es-ES" b="1" i="0" u="sng" dirty="0">
                <a:solidFill>
                  <a:srgbClr val="5F6368"/>
                </a:solidFill>
                <a:effectLst/>
                <a:highlight>
                  <a:srgbClr val="FFFFFF"/>
                </a:highlight>
                <a:latin typeface="arial" panose="020B0604020202020204" pitchFamily="34" charset="0"/>
              </a:rPr>
              <a:t>mixta</a:t>
            </a:r>
            <a:r>
              <a:rPr lang="es-ES" b="1" i="0" u="sng" dirty="0">
                <a:solidFill>
                  <a:srgbClr val="4D5156"/>
                </a:solidFill>
                <a:effectLst/>
                <a:highlight>
                  <a:srgbClr val="FFFFFF"/>
                </a:highlight>
                <a:latin typeface="arial" panose="020B0604020202020204" pitchFamily="34" charset="0"/>
              </a:rPr>
              <a:t>; </a:t>
            </a:r>
            <a:r>
              <a:rPr lang="es-ES" b="1" i="0" u="sng" dirty="0">
                <a:solidFill>
                  <a:srgbClr val="5F6368"/>
                </a:solidFill>
                <a:effectLst/>
                <a:highlight>
                  <a:srgbClr val="FFFFFF"/>
                </a:highlight>
                <a:latin typeface="arial" panose="020B0604020202020204" pitchFamily="34" charset="0"/>
              </a:rPr>
              <a:t>Coordinación en la práctica</a:t>
            </a:r>
            <a:r>
              <a:rPr lang="es-ES" u="sng" dirty="0">
                <a:ea typeface="Calibri"/>
                <a:cs typeface="Calibri"/>
              </a:rPr>
              <a:t> (2014)</a:t>
            </a:r>
          </a:p>
          <a:p>
            <a:pPr marL="285750" indent="-285750">
              <a:buFont typeface="Calibri"/>
              <a:buChar char="-"/>
            </a:pPr>
            <a:r>
              <a:rPr lang="es-ES" dirty="0">
                <a:ea typeface="Calibri"/>
                <a:cs typeface="Calibri"/>
              </a:rPr>
              <a:t>Los enfoques basados en áreas suelen implicar: (a) la focalización en áreas geográficas con altos niveles de necesidad, delimitadas por límites físicos, sociales o administrativos; b) un enfoque multisectorial que tenga en cuenta las necesidades, las capacidades y el acceso a los servicios en todos los sectores; c) un enfoque inclusivo que tenga en cuenta a todos los grupos de población de ese lugar (de acogida, desplazados, repatriados, pobres y aquellos con vulnerabilidades específicas); y (d) modalidades participativas, que involucren a todos los actores presentes o que operan en ese lugar (autoridades locales, sociedad civil local y proveedores de servicios, organizaciones internacionales, etc.).</a:t>
            </a:r>
            <a:endParaRPr lang="en-US" u="sng" dirty="0"/>
          </a:p>
        </p:txBody>
      </p:sp>
      <p:sp>
        <p:nvSpPr>
          <p:cNvPr id="4" name="Slide Number Placeholder 3"/>
          <p:cNvSpPr>
            <a:spLocks noGrp="1"/>
          </p:cNvSpPr>
          <p:nvPr>
            <p:ph type="sldNum" sz="quarter" idx="5"/>
          </p:nvPr>
        </p:nvSpPr>
        <p:spPr/>
        <p:txBody>
          <a:bodyPr/>
          <a:lstStyle/>
          <a:p>
            <a:pPr>
              <a:defRPr/>
            </a:pPr>
            <a:fld id="{13174689-BECC-4390-B3B9-306A17FD432A}" type="slidenum">
              <a:rPr lang="en-US" altLang="ru-RU"/>
              <a:pPr>
                <a:defRPr/>
              </a:pPr>
              <a:t>50</a:t>
            </a:fld>
            <a:endParaRPr lang="en-US" altLang="ru-RU"/>
          </a:p>
        </p:txBody>
      </p:sp>
    </p:spTree>
    <p:extLst>
      <p:ext uri="{BB962C8B-B14F-4D97-AF65-F5344CB8AC3E}">
        <p14:creationId xmlns:p14="http://schemas.microsoft.com/office/powerpoint/2010/main" val="3028909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8AFEAA59-B01A-40BC-A052-85B40B186525}"/>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05E4D772-6E04-4D61-BF5C-120949DB3A34}" type="slidenum">
              <a:rPr kumimoji="0" lang="en-US" altLang="da-DK"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51</a:t>
            </a:fld>
            <a:endParaRPr kumimoji="0" lang="en-US" altLang="da-DK"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122883" name="Rectangle 7">
            <a:extLst>
              <a:ext uri="{FF2B5EF4-FFF2-40B4-BE49-F238E27FC236}">
                <a16:creationId xmlns:a16="http://schemas.microsoft.com/office/drawing/2014/main" id="{0C30EA15-F323-4D28-AD7B-9244EF4FBF0A}"/>
              </a:ext>
            </a:extLst>
          </p:cNvPr>
          <p:cNvSpPr txBox="1">
            <a:spLocks noGrp="1" noChangeArrowheads="1"/>
          </p:cNvSpPr>
          <p:nvPr/>
        </p:nvSpPr>
        <p:spPr bwMode="auto">
          <a:xfrm>
            <a:off x="3773488" y="9337675"/>
            <a:ext cx="2887662"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295" tIns="45148" rIns="90295" bIns="45148" anchor="b"/>
          <a:lstStyle>
            <a:lvl1pPr defTabSz="915988" eaLnBrk="0" hangingPunct="0">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defTabSz="915988" eaLnBrk="0" hangingPunct="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defTabSz="915988" eaLnBrk="0" hangingPunct="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defTabSz="915988" eaLnBrk="0" hangingPunct="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defTabSz="915988" eaLnBrk="0" hangingPunct="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defTabSz="915988"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defTabSz="915988"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defTabSz="915988"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defTabSz="915988"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r" defTabSz="915988" rtl="1" eaLnBrk="1" fontAlgn="auto" latinLnBrk="0" hangingPunct="1">
              <a:lnSpc>
                <a:spcPct val="100000"/>
              </a:lnSpc>
              <a:spcBef>
                <a:spcPct val="0"/>
              </a:spcBef>
              <a:spcAft>
                <a:spcPts val="0"/>
              </a:spcAft>
              <a:buClrTx/>
              <a:buSzTx/>
              <a:buFontTx/>
              <a:buNone/>
              <a:tabLst/>
              <a:defRPr/>
            </a:pPr>
            <a:fld id="{DA15A313-58C2-4C03-AF4E-A547C9AA3CDF}" type="slidenum">
              <a:rPr kumimoji="0" lang="en-US" altLang="da-DK" sz="12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15988" rtl="1" eaLnBrk="1" fontAlgn="auto" latinLnBrk="0" hangingPunct="1">
                <a:lnSpc>
                  <a:spcPct val="100000"/>
                </a:lnSpc>
                <a:spcBef>
                  <a:spcPct val="0"/>
                </a:spcBef>
                <a:spcAft>
                  <a:spcPts val="0"/>
                </a:spcAft>
                <a:buClrTx/>
                <a:buSzTx/>
                <a:buFontTx/>
                <a:buNone/>
                <a:tabLst/>
                <a:defRPr/>
              </a:pPr>
              <a:t>51</a:t>
            </a:fld>
            <a:endParaRPr kumimoji="0" lang="en-US" altLang="da-DK" sz="12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122884" name="Rectangle 2">
            <a:extLst>
              <a:ext uri="{FF2B5EF4-FFF2-40B4-BE49-F238E27FC236}">
                <a16:creationId xmlns:a16="http://schemas.microsoft.com/office/drawing/2014/main" id="{B1B128B7-2EE3-42DC-AB09-713A6492AA96}"/>
              </a:ext>
            </a:extLst>
          </p:cNvPr>
          <p:cNvSpPr>
            <a:spLocks noGrp="1" noRot="1" noChangeAspect="1" noChangeArrowheads="1" noTextEdit="1"/>
          </p:cNvSpPr>
          <p:nvPr>
            <p:ph type="sldImg"/>
          </p:nvPr>
        </p:nvSpPr>
        <p:spPr>
          <a:xfrm>
            <a:off x="57150" y="738188"/>
            <a:ext cx="6548438" cy="3684587"/>
          </a:xfrm>
          <a:solidFill>
            <a:srgbClr val="FFFFFF"/>
          </a:solidFill>
          <a:ln/>
        </p:spPr>
      </p:sp>
      <p:sp>
        <p:nvSpPr>
          <p:cNvPr id="94213" name="Rectangle 3">
            <a:extLst>
              <a:ext uri="{FF2B5EF4-FFF2-40B4-BE49-F238E27FC236}">
                <a16:creationId xmlns:a16="http://schemas.microsoft.com/office/drawing/2014/main" id="{DE2E74D9-ED9A-4DC4-B13C-B58503667D34}"/>
              </a:ext>
            </a:extLst>
          </p:cNvPr>
          <p:cNvSpPr>
            <a:spLocks noGrp="1" noChangeArrowheads="1"/>
          </p:cNvSpPr>
          <p:nvPr>
            <p:ph type="body" idx="1"/>
          </p:nvPr>
        </p:nvSpPr>
        <p:spPr>
          <a:xfrm>
            <a:off x="889000" y="4672013"/>
            <a:ext cx="4884738" cy="4424362"/>
          </a:xfrm>
          <a:ln>
            <a:solidFill>
              <a:srgbClr val="000000"/>
            </a:solidFill>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0295" tIns="45148" rIns="90295" bIns="45148"/>
          <a:lstStyle/>
          <a:p>
            <a:pPr eaLnBrk="1" hangingPunct="1">
              <a:lnSpc>
                <a:spcPct val="90000"/>
              </a:lnSpc>
              <a:defRPr/>
            </a:pPr>
            <a:r>
              <a:rPr lang="es-ES" dirty="0">
                <a:cs typeface="+mn-cs"/>
              </a:rPr>
              <a:t>Marco operativo conjunto entre los clústeres de Salud y Protección sobre violencia de género, acción contra las minas y SMAPS.</a:t>
            </a:r>
            <a:endParaRPr lang="nl-NL" dirty="0">
              <a:cs typeface="+mn-cs"/>
            </a:endParaRPr>
          </a:p>
        </p:txBody>
      </p:sp>
    </p:spTree>
    <p:extLst>
      <p:ext uri="{BB962C8B-B14F-4D97-AF65-F5344CB8AC3E}">
        <p14:creationId xmlns:p14="http://schemas.microsoft.com/office/powerpoint/2010/main" val="1405906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8AFEAA59-B01A-40BC-A052-85B40B186525}"/>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05E4D772-6E04-4D61-BF5C-120949DB3A34}" type="slidenum">
              <a:rPr kumimoji="0" lang="en-US" altLang="da-DK"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52</a:t>
            </a:fld>
            <a:endParaRPr kumimoji="0" lang="en-US" altLang="da-DK"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122883" name="Rectangle 7">
            <a:extLst>
              <a:ext uri="{FF2B5EF4-FFF2-40B4-BE49-F238E27FC236}">
                <a16:creationId xmlns:a16="http://schemas.microsoft.com/office/drawing/2014/main" id="{0C30EA15-F323-4D28-AD7B-9244EF4FBF0A}"/>
              </a:ext>
            </a:extLst>
          </p:cNvPr>
          <p:cNvSpPr txBox="1">
            <a:spLocks noGrp="1" noChangeArrowheads="1"/>
          </p:cNvSpPr>
          <p:nvPr/>
        </p:nvSpPr>
        <p:spPr bwMode="auto">
          <a:xfrm>
            <a:off x="3773488" y="9337675"/>
            <a:ext cx="2887662"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295" tIns="45148" rIns="90295" bIns="45148" anchor="b"/>
          <a:lstStyle>
            <a:lvl1pPr defTabSz="915988" eaLnBrk="0" hangingPunct="0">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defTabSz="915988" eaLnBrk="0" hangingPunct="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defTabSz="915988" eaLnBrk="0" hangingPunct="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defTabSz="915988" eaLnBrk="0" hangingPunct="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defTabSz="915988" eaLnBrk="0" hangingPunct="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defTabSz="915988"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defTabSz="915988"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defTabSz="915988"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defTabSz="915988"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r" defTabSz="915988" rtl="1" eaLnBrk="1" fontAlgn="auto" latinLnBrk="0" hangingPunct="1">
              <a:lnSpc>
                <a:spcPct val="100000"/>
              </a:lnSpc>
              <a:spcBef>
                <a:spcPct val="0"/>
              </a:spcBef>
              <a:spcAft>
                <a:spcPts val="0"/>
              </a:spcAft>
              <a:buClrTx/>
              <a:buSzTx/>
              <a:buFontTx/>
              <a:buNone/>
              <a:tabLst/>
              <a:defRPr/>
            </a:pPr>
            <a:fld id="{DA15A313-58C2-4C03-AF4E-A547C9AA3CDF}" type="slidenum">
              <a:rPr kumimoji="0" lang="en-US" altLang="da-DK" sz="12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15988" rtl="1" eaLnBrk="1" fontAlgn="auto" latinLnBrk="0" hangingPunct="1">
                <a:lnSpc>
                  <a:spcPct val="100000"/>
                </a:lnSpc>
                <a:spcBef>
                  <a:spcPct val="0"/>
                </a:spcBef>
                <a:spcAft>
                  <a:spcPts val="0"/>
                </a:spcAft>
                <a:buClrTx/>
                <a:buSzTx/>
                <a:buFontTx/>
                <a:buNone/>
                <a:tabLst/>
                <a:defRPr/>
              </a:pPr>
              <a:t>52</a:t>
            </a:fld>
            <a:endParaRPr kumimoji="0" lang="en-US" altLang="da-DK" sz="12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122884" name="Rectangle 2">
            <a:extLst>
              <a:ext uri="{FF2B5EF4-FFF2-40B4-BE49-F238E27FC236}">
                <a16:creationId xmlns:a16="http://schemas.microsoft.com/office/drawing/2014/main" id="{B1B128B7-2EE3-42DC-AB09-713A6492AA96}"/>
              </a:ext>
            </a:extLst>
          </p:cNvPr>
          <p:cNvSpPr>
            <a:spLocks noGrp="1" noRot="1" noChangeAspect="1" noChangeArrowheads="1" noTextEdit="1"/>
          </p:cNvSpPr>
          <p:nvPr>
            <p:ph type="sldImg"/>
          </p:nvPr>
        </p:nvSpPr>
        <p:spPr>
          <a:xfrm>
            <a:off x="57150" y="738188"/>
            <a:ext cx="6548438" cy="3684587"/>
          </a:xfrm>
          <a:solidFill>
            <a:srgbClr val="FFFFFF"/>
          </a:solidFill>
          <a:ln/>
        </p:spPr>
      </p:sp>
      <p:sp>
        <p:nvSpPr>
          <p:cNvPr id="94213" name="Rectangle 3">
            <a:extLst>
              <a:ext uri="{FF2B5EF4-FFF2-40B4-BE49-F238E27FC236}">
                <a16:creationId xmlns:a16="http://schemas.microsoft.com/office/drawing/2014/main" id="{DE2E74D9-ED9A-4DC4-B13C-B58503667D34}"/>
              </a:ext>
            </a:extLst>
          </p:cNvPr>
          <p:cNvSpPr>
            <a:spLocks noGrp="1" noChangeArrowheads="1"/>
          </p:cNvSpPr>
          <p:nvPr>
            <p:ph type="body" idx="1"/>
          </p:nvPr>
        </p:nvSpPr>
        <p:spPr>
          <a:xfrm>
            <a:off x="889000" y="4672013"/>
            <a:ext cx="4884738" cy="4424362"/>
          </a:xfrm>
          <a:ln>
            <a:solidFill>
              <a:srgbClr val="000000"/>
            </a:solidFill>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0295" tIns="45148" rIns="90295" bIns="45148"/>
          <a:lstStyle/>
          <a:p>
            <a:pPr eaLnBrk="1" hangingPunct="1">
              <a:lnSpc>
                <a:spcPct val="90000"/>
              </a:lnSpc>
              <a:defRPr/>
            </a:pPr>
            <a:r>
              <a:rPr lang="es-ES" dirty="0">
                <a:cs typeface="+mn-cs"/>
              </a:rPr>
              <a:t>Marco operativo conjunto entre los clústeres de Salud y Protección sobre violencia de género, acción contra las minas y SMAPS.</a:t>
            </a:r>
            <a:endParaRPr lang="nl-NL" dirty="0">
              <a:cs typeface="+mn-cs"/>
            </a:endParaRPr>
          </a:p>
        </p:txBody>
      </p:sp>
    </p:spTree>
    <p:extLst>
      <p:ext uri="{BB962C8B-B14F-4D97-AF65-F5344CB8AC3E}">
        <p14:creationId xmlns:p14="http://schemas.microsoft.com/office/powerpoint/2010/main" val="23276608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_tradnl" sz="800" noProof="0" dirty="0"/>
              <a:t>2021 </a:t>
            </a:r>
            <a:r>
              <a:rPr lang="es-ES_tradnl" sz="800" b="1" noProof="0" dirty="0"/>
              <a:t>48</a:t>
            </a:r>
            <a:r>
              <a:rPr lang="es-ES_tradnl" sz="800" noProof="0" dirty="0"/>
              <a:t> grupos funcionales:</a:t>
            </a:r>
          </a:p>
          <a:p>
            <a:pPr marL="0" lvl="0" indent="0" algn="l" rtl="0">
              <a:lnSpc>
                <a:spcPct val="100000"/>
              </a:lnSpc>
              <a:spcBef>
                <a:spcPts val="0"/>
              </a:spcBef>
              <a:spcAft>
                <a:spcPts val="0"/>
              </a:spcAft>
              <a:buSzPts val="1400"/>
              <a:buNone/>
            </a:pPr>
            <a:r>
              <a:rPr lang="es-ES_tradnl" sz="800" noProof="0" dirty="0"/>
              <a:t>Antigua y Barbuda Afganistán Argentina Aruba* Bangladesh Belice Burkina Faso Chile Costa Rica República Democrática del Congo Egipto Etiopía Guyana Granada Haití Irán Irak Jamaica Jordania Kenia Líbano Liberia Libia Mozambique Myanmar Níger Nigeria territorio palestino ocupado Pakistán Filipinas Ruanda San Cristóbal y Nieves Santa Lucía Sierra Leona Somalia Sudán del Sur Sudán República Árabe Siria Togo Trinidad y Tobago Turquía Uganda Ucrania República Unida de Tanzania Yemen Zambia </a:t>
            </a:r>
            <a:r>
              <a:rPr lang="es-ES_tradnl" sz="800" noProof="0" dirty="0" err="1"/>
              <a:t>Zimbabwe</a:t>
            </a:r>
            <a:r>
              <a:rPr lang="es-ES_tradnl" sz="800" noProof="0" dirty="0"/>
              <a:t> Uruguay Curazao</a:t>
            </a:r>
          </a:p>
          <a:p>
            <a:pPr marL="0" lvl="0" indent="0" algn="l" rtl="0">
              <a:lnSpc>
                <a:spcPct val="100000"/>
              </a:lnSpc>
              <a:spcBef>
                <a:spcPts val="0"/>
              </a:spcBef>
              <a:spcAft>
                <a:spcPts val="0"/>
              </a:spcAft>
              <a:buSzPts val="1400"/>
              <a:buNone/>
            </a:pPr>
            <a:endParaRPr lang="en-GB" sz="800" dirty="0"/>
          </a:p>
          <a:p>
            <a:pPr marL="0" lvl="0" indent="0" algn="l" rtl="0">
              <a:lnSpc>
                <a:spcPct val="100000"/>
              </a:lnSpc>
              <a:spcBef>
                <a:spcPts val="0"/>
              </a:spcBef>
              <a:spcAft>
                <a:spcPts val="0"/>
              </a:spcAft>
              <a:buClr>
                <a:schemeClr val="dk1"/>
              </a:buClr>
              <a:buSzPts val="1400"/>
              <a:buFont typeface="Arial"/>
              <a:buNone/>
            </a:pPr>
            <a:r>
              <a:rPr lang="es-ES" dirty="0"/>
              <a:t>2022 </a:t>
            </a:r>
            <a:r>
              <a:rPr lang="es-ES" b="1" dirty="0"/>
              <a:t>Nuevos GTT a nivel nacional</a:t>
            </a:r>
            <a:endParaRPr lang="nl-NL" b="1" dirty="0"/>
          </a:p>
          <a:p>
            <a:pPr marL="351367" indent="-342900">
              <a:spcBef>
                <a:spcPts val="63"/>
              </a:spcBef>
              <a:buFontTx/>
              <a:buChar char="-"/>
            </a:pPr>
            <a:r>
              <a:rPr lang="nl-NL" sz="1200" spc="-7" dirty="0">
                <a:solidFill>
                  <a:srgbClr val="1F3850"/>
                </a:solidFill>
                <a:latin typeface="Segoe UI" panose="020B0502040204020203" pitchFamily="34" charset="0"/>
                <a:cs typeface="Segoe UI" panose="020B0502040204020203" pitchFamily="34" charset="0"/>
              </a:rPr>
              <a:t>Hungría</a:t>
            </a:r>
          </a:p>
          <a:p>
            <a:pPr marL="351367" indent="-342900">
              <a:spcBef>
                <a:spcPts val="63"/>
              </a:spcBef>
              <a:buFontTx/>
              <a:buChar char="-"/>
            </a:pPr>
            <a:r>
              <a:rPr lang="nl-NL" sz="1200" spc="-7" dirty="0">
                <a:solidFill>
                  <a:srgbClr val="1F3850"/>
                </a:solidFill>
                <a:latin typeface="Segoe UI" panose="020B0502040204020203" pitchFamily="34" charset="0"/>
                <a:cs typeface="Segoe UI" panose="020B0502040204020203" pitchFamily="34" charset="0"/>
              </a:rPr>
              <a:t>Moldavia</a:t>
            </a:r>
          </a:p>
          <a:p>
            <a:pPr marL="351367" indent="-342900">
              <a:spcBef>
                <a:spcPts val="63"/>
              </a:spcBef>
              <a:buFontTx/>
              <a:buChar char="-"/>
            </a:pPr>
            <a:r>
              <a:rPr lang="nl-NL" sz="1200" spc="-7" dirty="0">
                <a:solidFill>
                  <a:srgbClr val="1F3850"/>
                </a:solidFill>
                <a:latin typeface="Segoe UI" panose="020B0502040204020203" pitchFamily="34" charset="0"/>
                <a:cs typeface="Segoe UI" panose="020B0502040204020203" pitchFamily="34" charset="0"/>
              </a:rPr>
              <a:t>Polonia</a:t>
            </a:r>
          </a:p>
          <a:p>
            <a:pPr marL="351367" indent="-342900">
              <a:spcBef>
                <a:spcPts val="63"/>
              </a:spcBef>
              <a:buFontTx/>
              <a:buChar char="-"/>
            </a:pPr>
            <a:r>
              <a:rPr lang="nl-NL" sz="1200" spc="-7" dirty="0">
                <a:solidFill>
                  <a:srgbClr val="1F3850"/>
                </a:solidFill>
                <a:latin typeface="Segoe UI" panose="020B0502040204020203" pitchFamily="34" charset="0"/>
                <a:cs typeface="Segoe UI" panose="020B0502040204020203" pitchFamily="34" charset="0"/>
              </a:rPr>
              <a:t>Rumania</a:t>
            </a:r>
          </a:p>
          <a:p>
            <a:pPr marL="351367" indent="-342900">
              <a:spcBef>
                <a:spcPts val="63"/>
              </a:spcBef>
              <a:buFontTx/>
              <a:buChar char="-"/>
            </a:pPr>
            <a:r>
              <a:rPr lang="nl-NL" sz="1200" spc="-7" dirty="0">
                <a:solidFill>
                  <a:srgbClr val="1F3850"/>
                </a:solidFill>
                <a:latin typeface="Segoe UI" panose="020B0502040204020203" pitchFamily="34" charset="0"/>
                <a:cs typeface="Segoe UI" panose="020B0502040204020203" pitchFamily="34" charset="0"/>
              </a:rPr>
              <a:t>Chad</a:t>
            </a:r>
          </a:p>
          <a:p>
            <a:pPr marL="351367" indent="-342900">
              <a:spcBef>
                <a:spcPts val="63"/>
              </a:spcBef>
              <a:buFontTx/>
              <a:buChar char="-"/>
            </a:pPr>
            <a:r>
              <a:rPr lang="nl-NL" sz="1200" spc="-7" dirty="0">
                <a:solidFill>
                  <a:srgbClr val="1F3850"/>
                </a:solidFill>
                <a:latin typeface="Segoe UI" panose="020B0502040204020203" pitchFamily="34" charset="0"/>
                <a:cs typeface="Segoe UI" panose="020B0502040204020203" pitchFamily="34" charset="0"/>
              </a:rPr>
              <a:t>Honduras</a:t>
            </a:r>
          </a:p>
          <a:p>
            <a:pPr marL="351367" indent="-342900">
              <a:spcBef>
                <a:spcPts val="63"/>
              </a:spcBef>
              <a:buFontTx/>
              <a:buChar char="-"/>
            </a:pPr>
            <a:r>
              <a:rPr lang="nl-NL" sz="1200" spc="-7" dirty="0">
                <a:solidFill>
                  <a:srgbClr val="1F3850"/>
                </a:solidFill>
                <a:latin typeface="Segoe UI" panose="020B0502040204020203" pitchFamily="34" charset="0"/>
                <a:cs typeface="Segoe UI" panose="020B0502040204020203" pitchFamily="34" charset="0"/>
              </a:rPr>
              <a:t>Eslovaquia</a:t>
            </a:r>
          </a:p>
          <a:p>
            <a:pPr marL="351367" indent="-342900">
              <a:spcBef>
                <a:spcPts val="63"/>
              </a:spcBef>
              <a:buFontTx/>
              <a:buChar char="-"/>
            </a:pPr>
            <a:r>
              <a:rPr lang="nl-NL" sz="1200" spc="-7" dirty="0">
                <a:solidFill>
                  <a:srgbClr val="1F3850"/>
                </a:solidFill>
                <a:latin typeface="Segoe UI" panose="020B0502040204020203" pitchFamily="34" charset="0"/>
                <a:cs typeface="Segoe UI" panose="020B0502040204020203" pitchFamily="34" charset="0"/>
              </a:rPr>
              <a:t>Rumania</a:t>
            </a:r>
          </a:p>
          <a:p>
            <a:pPr marL="351367" indent="-342900">
              <a:spcBef>
                <a:spcPts val="63"/>
              </a:spcBef>
              <a:buFontTx/>
              <a:buChar char="-"/>
            </a:pPr>
            <a:r>
              <a:rPr lang="nl-NL" sz="1200" spc="-7" dirty="0">
                <a:solidFill>
                  <a:srgbClr val="1F3850"/>
                </a:solidFill>
                <a:latin typeface="Segoe UI" panose="020B0502040204020203" pitchFamily="34" charset="0"/>
                <a:cs typeface="Segoe UI" panose="020B0502040204020203" pitchFamily="34" charset="0"/>
              </a:rPr>
              <a:t>Grupos regionales en Ucrania: Lviv, Zakarpattia, Chernivtsi, Odesa/Mykolaiv</a:t>
            </a:r>
            <a:endParaRPr lang="nl-NL" sz="1200" b="1" spc="-7" dirty="0">
              <a:solidFill>
                <a:srgbClr val="1F3850"/>
              </a:solidFill>
              <a:latin typeface="Segoe UI" panose="020B0502040204020203" pitchFamily="34" charset="0"/>
              <a:cs typeface="Segoe UI" panose="020B0502040204020203" pitchFamily="34" charset="0"/>
            </a:endParaRPr>
          </a:p>
          <a:p>
            <a:pPr marL="351367" indent="-342900">
              <a:spcBef>
                <a:spcPts val="63"/>
              </a:spcBef>
              <a:buFontTx/>
              <a:buChar char="-"/>
            </a:pPr>
            <a:endParaRPr lang="nl-NL" sz="1200" dirty="0">
              <a:latin typeface="Segoe UI" panose="020B0502040204020203" pitchFamily="34" charset="0"/>
              <a:cs typeface="Segoe UI" panose="020B0502040204020203" pitchFamily="34" charset="0"/>
            </a:endParaRPr>
          </a:p>
          <a:p>
            <a:pPr marL="0" lvl="0" indent="0" algn="l" rtl="0">
              <a:lnSpc>
                <a:spcPct val="100000"/>
              </a:lnSpc>
              <a:spcBef>
                <a:spcPts val="0"/>
              </a:spcBef>
              <a:spcAft>
                <a:spcPts val="0"/>
              </a:spcAft>
              <a:buClr>
                <a:schemeClr val="dk1"/>
              </a:buClr>
              <a:buSzPts val="1400"/>
              <a:buFont typeface="Arial"/>
              <a:buNone/>
            </a:pPr>
            <a:endParaRPr dirty="0"/>
          </a:p>
        </p:txBody>
      </p:sp>
      <p:sp>
        <p:nvSpPr>
          <p:cNvPr id="175" name="Google Shape;17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9166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09">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itle 4">
            <a:extLst>
              <a:ext uri="{FF2B5EF4-FFF2-40B4-BE49-F238E27FC236}">
                <a16:creationId xmlns:a16="http://schemas.microsoft.com/office/drawing/2014/main" id="{0F5EFF66-D2D9-684B-8ED9-238F84164B95}"/>
              </a:ext>
            </a:extLst>
          </p:cNvPr>
          <p:cNvSpPr>
            <a:spLocks noGrp="1"/>
          </p:cNvSpPr>
          <p:nvPr>
            <p:ph type="title" hasCustomPrompt="1"/>
          </p:nvPr>
        </p:nvSpPr>
        <p:spPr>
          <a:xfrm>
            <a:off x="6974958" y="5805497"/>
            <a:ext cx="10167255" cy="2490076"/>
          </a:xfrm>
          <a:prstGeom prst="rect">
            <a:avLst/>
          </a:prstGeom>
        </p:spPr>
        <p:txBody>
          <a:bodyPr/>
          <a:lstStyle>
            <a:lvl1pPr algn="r">
              <a:lnSpc>
                <a:spcPct val="80000"/>
              </a:lnSpc>
              <a:defRPr sz="6600" b="1" i="0" spc="0">
                <a:solidFill>
                  <a:srgbClr val="F5333F"/>
                </a:solidFill>
                <a:latin typeface="Montserrat" pitchFamily="2" charset="77"/>
              </a:defRPr>
            </a:lvl1pPr>
          </a:lstStyle>
          <a:p>
            <a:r>
              <a:rPr lang="en-US"/>
              <a:t>CLICK TO EDIT: </a:t>
            </a:r>
            <a:br>
              <a:rPr lang="en-US"/>
            </a:br>
            <a:r>
              <a:rPr lang="en-US"/>
              <a:t>THE HEADLINE </a:t>
            </a:r>
            <a:br>
              <a:rPr lang="en-US"/>
            </a:br>
            <a:r>
              <a:rPr lang="en-US"/>
              <a:t>GOES HERE</a:t>
            </a:r>
          </a:p>
        </p:txBody>
      </p:sp>
      <p:sp>
        <p:nvSpPr>
          <p:cNvPr id="21" name="TextBox 20">
            <a:extLst>
              <a:ext uri="{FF2B5EF4-FFF2-40B4-BE49-F238E27FC236}">
                <a16:creationId xmlns:a16="http://schemas.microsoft.com/office/drawing/2014/main" id="{623881EF-09C3-3C4E-B7E9-9F9B004EE7D2}"/>
              </a:ext>
            </a:extLst>
          </p:cNvPr>
          <p:cNvSpPr txBox="1"/>
          <p:nvPr userDrawn="1"/>
        </p:nvSpPr>
        <p:spPr>
          <a:xfrm>
            <a:off x="11942955" y="9036862"/>
            <a:ext cx="5199258" cy="461665"/>
          </a:xfrm>
          <a:prstGeom prst="rect">
            <a:avLst/>
          </a:prstGeom>
          <a:noFill/>
        </p:spPr>
        <p:txBody>
          <a:bodyPr wrap="square" rtlCol="0">
            <a:spAutoFit/>
          </a:bodyPr>
          <a:lstStyle/>
          <a:p>
            <a:pPr algn="r"/>
            <a:fld id="{CEE42E42-3F74-A040-9795-FDEDABB6AC51}" type="datetime3">
              <a:rPr lang="en-US" sz="2400" b="1" i="0" smtClean="0">
                <a:solidFill>
                  <a:schemeClr val="bg2"/>
                </a:solidFill>
                <a:latin typeface="Montserrat SemiBold" pitchFamily="2" charset="77"/>
                <a:ea typeface="Open Sans" panose="020B0606030504020204" pitchFamily="34" charset="0"/>
                <a:cs typeface="Calibri" panose="020F0502020204030204" pitchFamily="34" charset="0"/>
              </a:rPr>
              <a:t>2 September 2026</a:t>
            </a:fld>
            <a:endParaRPr lang="en-US" sz="2400" b="1" i="0" dirty="0">
              <a:solidFill>
                <a:schemeClr val="bg2"/>
              </a:solidFill>
              <a:latin typeface="Montserrat SemiBold" pitchFamily="2" charset="77"/>
              <a:ea typeface="Open Sans" panose="020B0606030504020204" pitchFamily="34" charset="0"/>
              <a:cs typeface="Calibri" panose="020F0502020204030204" pitchFamily="34" charset="0"/>
            </a:endParaRPr>
          </a:p>
        </p:txBody>
      </p:sp>
      <p:pic>
        <p:nvPicPr>
          <p:cNvPr id="5" name="Picture 4" descr="Logo&#10;&#10;Description automatically generated">
            <a:extLst>
              <a:ext uri="{FF2B5EF4-FFF2-40B4-BE49-F238E27FC236}">
                <a16:creationId xmlns:a16="http://schemas.microsoft.com/office/drawing/2014/main" id="{68819D9C-5B92-B349-B146-6766C997751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7939" y="429970"/>
            <a:ext cx="2052735" cy="1154663"/>
          </a:xfrm>
          <a:prstGeom prst="rect">
            <a:avLst/>
          </a:prstGeom>
        </p:spPr>
      </p:pic>
    </p:spTree>
    <p:extLst>
      <p:ext uri="{BB962C8B-B14F-4D97-AF65-F5344CB8AC3E}">
        <p14:creationId xmlns:p14="http://schemas.microsoft.com/office/powerpoint/2010/main" val="4149113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09">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itle 4">
            <a:extLst>
              <a:ext uri="{FF2B5EF4-FFF2-40B4-BE49-F238E27FC236}">
                <a16:creationId xmlns:a16="http://schemas.microsoft.com/office/drawing/2014/main" id="{0F5EFF66-D2D9-684B-8ED9-238F84164B95}"/>
              </a:ext>
            </a:extLst>
          </p:cNvPr>
          <p:cNvSpPr>
            <a:spLocks noGrp="1"/>
          </p:cNvSpPr>
          <p:nvPr>
            <p:ph type="title" hasCustomPrompt="1"/>
          </p:nvPr>
        </p:nvSpPr>
        <p:spPr>
          <a:xfrm>
            <a:off x="6974958" y="5805497"/>
            <a:ext cx="10167255" cy="2490076"/>
          </a:xfrm>
          <a:prstGeom prst="rect">
            <a:avLst/>
          </a:prstGeom>
        </p:spPr>
        <p:txBody>
          <a:bodyPr/>
          <a:lstStyle>
            <a:lvl1pPr algn="r">
              <a:lnSpc>
                <a:spcPct val="80000"/>
              </a:lnSpc>
              <a:defRPr sz="6600" b="1" i="0" spc="0">
                <a:solidFill>
                  <a:srgbClr val="F5333F"/>
                </a:solidFill>
                <a:latin typeface="Montserrat" pitchFamily="2" charset="77"/>
              </a:defRPr>
            </a:lvl1pPr>
          </a:lstStyle>
          <a:p>
            <a:r>
              <a:rPr lang="en-US"/>
              <a:t>CLICK TO EDIT: </a:t>
            </a:r>
            <a:br>
              <a:rPr lang="en-US"/>
            </a:br>
            <a:r>
              <a:rPr lang="en-US"/>
              <a:t>THE HEADLINE </a:t>
            </a:r>
            <a:br>
              <a:rPr lang="en-US"/>
            </a:br>
            <a:r>
              <a:rPr lang="en-US"/>
              <a:t>GOES HERE</a:t>
            </a:r>
          </a:p>
        </p:txBody>
      </p:sp>
      <p:sp>
        <p:nvSpPr>
          <p:cNvPr id="21" name="TextBox 20">
            <a:extLst>
              <a:ext uri="{FF2B5EF4-FFF2-40B4-BE49-F238E27FC236}">
                <a16:creationId xmlns:a16="http://schemas.microsoft.com/office/drawing/2014/main" id="{623881EF-09C3-3C4E-B7E9-9F9B004EE7D2}"/>
              </a:ext>
            </a:extLst>
          </p:cNvPr>
          <p:cNvSpPr txBox="1"/>
          <p:nvPr userDrawn="1"/>
        </p:nvSpPr>
        <p:spPr>
          <a:xfrm>
            <a:off x="11942955" y="9036862"/>
            <a:ext cx="5199258" cy="461665"/>
          </a:xfrm>
          <a:prstGeom prst="rect">
            <a:avLst/>
          </a:prstGeom>
          <a:noFill/>
        </p:spPr>
        <p:txBody>
          <a:bodyPr wrap="square" rtlCol="0">
            <a:spAutoFit/>
          </a:bodyPr>
          <a:lstStyle/>
          <a:p>
            <a:pPr algn="r"/>
            <a:fld id="{CEE42E42-3F74-A040-9795-FDEDABB6AC51}" type="datetime3">
              <a:rPr lang="en-US" sz="2400" b="1" i="0" smtClean="0">
                <a:solidFill>
                  <a:schemeClr val="bg2"/>
                </a:solidFill>
                <a:latin typeface="Montserrat SemiBold" pitchFamily="2" charset="77"/>
                <a:ea typeface="Open Sans" panose="020B0606030504020204" pitchFamily="34" charset="0"/>
                <a:cs typeface="Calibri" panose="020F0502020204030204" pitchFamily="34" charset="0"/>
              </a:rPr>
              <a:t>2 September 2026</a:t>
            </a:fld>
            <a:endParaRPr lang="en-US" sz="2400" b="1" i="0" dirty="0">
              <a:solidFill>
                <a:schemeClr val="bg2"/>
              </a:solidFill>
              <a:latin typeface="Montserrat SemiBold" pitchFamily="2" charset="77"/>
              <a:ea typeface="Open Sans" panose="020B0606030504020204" pitchFamily="34" charset="0"/>
              <a:cs typeface="Calibri" panose="020F0502020204030204" pitchFamily="34" charset="0"/>
            </a:endParaRPr>
          </a:p>
        </p:txBody>
      </p:sp>
      <p:pic>
        <p:nvPicPr>
          <p:cNvPr id="5" name="Picture 4" descr="Logo&#10;&#10;Description automatically generated">
            <a:extLst>
              <a:ext uri="{FF2B5EF4-FFF2-40B4-BE49-F238E27FC236}">
                <a16:creationId xmlns:a16="http://schemas.microsoft.com/office/drawing/2014/main" id="{4ACB4160-D61C-934A-B880-A163E146FDE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7939" y="429970"/>
            <a:ext cx="2052735" cy="1154663"/>
          </a:xfrm>
          <a:prstGeom prst="rect">
            <a:avLst/>
          </a:prstGeom>
        </p:spPr>
      </p:pic>
    </p:spTree>
    <p:extLst>
      <p:ext uri="{BB962C8B-B14F-4D97-AF65-F5344CB8AC3E}">
        <p14:creationId xmlns:p14="http://schemas.microsoft.com/office/powerpoint/2010/main" val="1224037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0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Title 4">
            <a:extLst>
              <a:ext uri="{FF2B5EF4-FFF2-40B4-BE49-F238E27FC236}">
                <a16:creationId xmlns:a16="http://schemas.microsoft.com/office/drawing/2014/main" id="{9447A1D1-1B5C-E848-96B6-7F6C6F8B07E3}"/>
              </a:ext>
            </a:extLst>
          </p:cNvPr>
          <p:cNvSpPr>
            <a:spLocks noGrp="1"/>
          </p:cNvSpPr>
          <p:nvPr>
            <p:ph type="title" hasCustomPrompt="1"/>
          </p:nvPr>
        </p:nvSpPr>
        <p:spPr>
          <a:xfrm>
            <a:off x="6974958" y="5805497"/>
            <a:ext cx="10167255" cy="2490076"/>
          </a:xfrm>
          <a:prstGeom prst="rect">
            <a:avLst/>
          </a:prstGeom>
        </p:spPr>
        <p:txBody>
          <a:bodyPr/>
          <a:lstStyle>
            <a:lvl1pPr algn="r">
              <a:lnSpc>
                <a:spcPct val="80000"/>
              </a:lnSpc>
              <a:defRPr sz="6600" b="1" i="0" spc="0">
                <a:solidFill>
                  <a:srgbClr val="F5333F"/>
                </a:solidFill>
                <a:latin typeface="Montserrat" pitchFamily="2" charset="77"/>
              </a:defRPr>
            </a:lvl1pPr>
          </a:lstStyle>
          <a:p>
            <a:r>
              <a:rPr lang="en-US"/>
              <a:t>CLICK TO EDIT: </a:t>
            </a:r>
            <a:br>
              <a:rPr lang="en-US"/>
            </a:br>
            <a:r>
              <a:rPr lang="en-US"/>
              <a:t>THE HEADLINE </a:t>
            </a:r>
            <a:br>
              <a:rPr lang="en-US"/>
            </a:br>
            <a:r>
              <a:rPr lang="en-US"/>
              <a:t>GOES HERE</a:t>
            </a:r>
          </a:p>
        </p:txBody>
      </p:sp>
      <p:sp>
        <p:nvSpPr>
          <p:cNvPr id="30" name="TextBox 29">
            <a:extLst>
              <a:ext uri="{FF2B5EF4-FFF2-40B4-BE49-F238E27FC236}">
                <a16:creationId xmlns:a16="http://schemas.microsoft.com/office/drawing/2014/main" id="{723D72ED-CD5D-C748-B94B-F037960A2C78}"/>
              </a:ext>
            </a:extLst>
          </p:cNvPr>
          <p:cNvSpPr txBox="1"/>
          <p:nvPr userDrawn="1"/>
        </p:nvSpPr>
        <p:spPr>
          <a:xfrm>
            <a:off x="11942955" y="9036862"/>
            <a:ext cx="5199258" cy="461665"/>
          </a:xfrm>
          <a:prstGeom prst="rect">
            <a:avLst/>
          </a:prstGeom>
          <a:noFill/>
        </p:spPr>
        <p:txBody>
          <a:bodyPr wrap="square" rtlCol="0">
            <a:spAutoFit/>
          </a:bodyPr>
          <a:lstStyle/>
          <a:p>
            <a:pPr algn="r"/>
            <a:fld id="{CEE42E42-3F74-A040-9795-FDEDABB6AC51}" type="datetime3">
              <a:rPr lang="en-US" sz="2400" b="1" i="0" smtClean="0">
                <a:solidFill>
                  <a:srgbClr val="011E41"/>
                </a:solidFill>
                <a:latin typeface="Montserrat SemiBold" pitchFamily="2" charset="77"/>
                <a:ea typeface="Open Sans" panose="020B0606030504020204" pitchFamily="34" charset="0"/>
                <a:cs typeface="Calibri" panose="020F0502020204030204" pitchFamily="34" charset="0"/>
              </a:rPr>
              <a:t>2 September 2026</a:t>
            </a:fld>
            <a:endParaRPr lang="en-US" sz="2400" b="1" i="0" dirty="0">
              <a:solidFill>
                <a:srgbClr val="011E41"/>
              </a:solidFill>
              <a:latin typeface="Montserrat SemiBold" pitchFamily="2" charset="77"/>
              <a:ea typeface="Open Sans" panose="020B0606030504020204" pitchFamily="34" charset="0"/>
              <a:cs typeface="Calibri" panose="020F0502020204030204" pitchFamily="34" charset="0"/>
            </a:endParaRPr>
          </a:p>
        </p:txBody>
      </p:sp>
      <p:sp useBgFill="1">
        <p:nvSpPr>
          <p:cNvPr id="2" name="TextBox 1">
            <a:extLst>
              <a:ext uri="{FF2B5EF4-FFF2-40B4-BE49-F238E27FC236}">
                <a16:creationId xmlns:a16="http://schemas.microsoft.com/office/drawing/2014/main" id="{C9C62737-168A-1245-BED9-1BBACEEAA76C}"/>
              </a:ext>
            </a:extLst>
          </p:cNvPr>
          <p:cNvSpPr txBox="1"/>
          <p:nvPr userDrawn="1"/>
        </p:nvSpPr>
        <p:spPr>
          <a:xfrm>
            <a:off x="8527312" y="3593805"/>
            <a:ext cx="184731" cy="369332"/>
          </a:xfrm>
          <a:prstGeom prst="rect">
            <a:avLst/>
          </a:prstGeom>
        </p:spPr>
        <p:txBody>
          <a:bodyPr wrap="none" rtlCol="0">
            <a:spAutoFit/>
          </a:bodyPr>
          <a:lstStyle/>
          <a:p>
            <a:endParaRPr lang="en-US"/>
          </a:p>
        </p:txBody>
      </p:sp>
      <p:pic>
        <p:nvPicPr>
          <p:cNvPr id="10" name="Picture 9" descr="Logo&#10;&#10;Description automatically generated">
            <a:extLst>
              <a:ext uri="{FF2B5EF4-FFF2-40B4-BE49-F238E27FC236}">
                <a16:creationId xmlns:a16="http://schemas.microsoft.com/office/drawing/2014/main" id="{C338A029-772F-3C4A-B92A-90A160307A9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7939" y="429970"/>
            <a:ext cx="2052735" cy="1154663"/>
          </a:xfrm>
          <a:prstGeom prst="rect">
            <a:avLst/>
          </a:prstGeom>
        </p:spPr>
      </p:pic>
    </p:spTree>
    <p:extLst>
      <p:ext uri="{BB962C8B-B14F-4D97-AF65-F5344CB8AC3E}">
        <p14:creationId xmlns:p14="http://schemas.microsoft.com/office/powerpoint/2010/main" val="1503621206"/>
      </p:ext>
    </p:extLst>
  </p:cSld>
  <p:clrMapOvr>
    <a:masterClrMapping/>
  </p:clrMapOvr>
  <p:hf sldNum="0"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0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32F001F5-B0A3-2746-A0C0-5F5B163A1380}"/>
              </a:ext>
            </a:extLst>
          </p:cNvPr>
          <p:cNvSpPr txBox="1"/>
          <p:nvPr userDrawn="1"/>
        </p:nvSpPr>
        <p:spPr>
          <a:xfrm>
            <a:off x="11942955" y="9036862"/>
            <a:ext cx="5199258" cy="461665"/>
          </a:xfrm>
          <a:prstGeom prst="rect">
            <a:avLst/>
          </a:prstGeom>
          <a:noFill/>
        </p:spPr>
        <p:txBody>
          <a:bodyPr wrap="square" rtlCol="0">
            <a:spAutoFit/>
          </a:bodyPr>
          <a:lstStyle/>
          <a:p>
            <a:pPr algn="r"/>
            <a:fld id="{CEE42E42-3F74-A040-9795-FDEDABB6AC51}" type="datetime3">
              <a:rPr lang="en-US" sz="2400" b="1" i="0" smtClean="0">
                <a:solidFill>
                  <a:srgbClr val="011E41"/>
                </a:solidFill>
                <a:latin typeface="Montserrat SemiBold" pitchFamily="2" charset="77"/>
                <a:ea typeface="Open Sans" panose="020B0606030504020204" pitchFamily="34" charset="0"/>
                <a:cs typeface="Calibri" panose="020F0502020204030204" pitchFamily="34" charset="0"/>
              </a:rPr>
              <a:t>2 September 2026</a:t>
            </a:fld>
            <a:endParaRPr lang="en-US" sz="2400" b="1" i="0" dirty="0">
              <a:solidFill>
                <a:srgbClr val="011E41"/>
              </a:solidFill>
              <a:latin typeface="Montserrat SemiBold" pitchFamily="2" charset="77"/>
              <a:ea typeface="Open Sans" panose="020B0606030504020204" pitchFamily="34" charset="0"/>
              <a:cs typeface="Calibri" panose="020F0502020204030204" pitchFamily="34" charset="0"/>
            </a:endParaRPr>
          </a:p>
        </p:txBody>
      </p:sp>
      <p:sp>
        <p:nvSpPr>
          <p:cNvPr id="10" name="Title 4">
            <a:extLst>
              <a:ext uri="{FF2B5EF4-FFF2-40B4-BE49-F238E27FC236}">
                <a16:creationId xmlns:a16="http://schemas.microsoft.com/office/drawing/2014/main" id="{4C643725-9D05-44AA-9067-E4AA258CB298}"/>
              </a:ext>
            </a:extLst>
          </p:cNvPr>
          <p:cNvSpPr>
            <a:spLocks noGrp="1"/>
          </p:cNvSpPr>
          <p:nvPr>
            <p:ph type="title" hasCustomPrompt="1"/>
          </p:nvPr>
        </p:nvSpPr>
        <p:spPr>
          <a:xfrm>
            <a:off x="6974958" y="5805497"/>
            <a:ext cx="10167255" cy="2490076"/>
          </a:xfrm>
          <a:prstGeom prst="rect">
            <a:avLst/>
          </a:prstGeom>
        </p:spPr>
        <p:txBody>
          <a:bodyPr/>
          <a:lstStyle>
            <a:lvl1pPr algn="r">
              <a:lnSpc>
                <a:spcPct val="80000"/>
              </a:lnSpc>
              <a:defRPr sz="6600" b="1" i="0" spc="0">
                <a:solidFill>
                  <a:srgbClr val="F5333F"/>
                </a:solidFill>
                <a:latin typeface="Montserrat" pitchFamily="2" charset="77"/>
              </a:defRPr>
            </a:lvl1pPr>
          </a:lstStyle>
          <a:p>
            <a:r>
              <a:rPr lang="en-US"/>
              <a:t>CLICK TO EDIT: </a:t>
            </a:r>
            <a:br>
              <a:rPr lang="en-US"/>
            </a:br>
            <a:r>
              <a:rPr lang="en-US"/>
              <a:t>THE HEADLINE </a:t>
            </a:r>
            <a:br>
              <a:rPr lang="en-US"/>
            </a:br>
            <a:r>
              <a:rPr lang="en-US"/>
              <a:t>GOES HERE</a:t>
            </a:r>
          </a:p>
        </p:txBody>
      </p:sp>
      <p:pic>
        <p:nvPicPr>
          <p:cNvPr id="13" name="Picture 12" descr="Logo&#10;&#10;Description automatically generated">
            <a:extLst>
              <a:ext uri="{FF2B5EF4-FFF2-40B4-BE49-F238E27FC236}">
                <a16:creationId xmlns:a16="http://schemas.microsoft.com/office/drawing/2014/main" id="{A3A919C2-EDC9-2648-8B1E-20EDC3E203D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7939" y="429970"/>
            <a:ext cx="2052735" cy="1154663"/>
          </a:xfrm>
          <a:prstGeom prst="rect">
            <a:avLst/>
          </a:prstGeom>
        </p:spPr>
      </p:pic>
    </p:spTree>
    <p:extLst>
      <p:ext uri="{BB962C8B-B14F-4D97-AF65-F5344CB8AC3E}">
        <p14:creationId xmlns:p14="http://schemas.microsoft.com/office/powerpoint/2010/main" val="35180658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0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Title 4">
            <a:extLst>
              <a:ext uri="{FF2B5EF4-FFF2-40B4-BE49-F238E27FC236}">
                <a16:creationId xmlns:a16="http://schemas.microsoft.com/office/drawing/2014/main" id="{9447A1D1-1B5C-E848-96B6-7F6C6F8B07E3}"/>
              </a:ext>
            </a:extLst>
          </p:cNvPr>
          <p:cNvSpPr>
            <a:spLocks noGrp="1"/>
          </p:cNvSpPr>
          <p:nvPr>
            <p:ph type="title" hasCustomPrompt="1"/>
          </p:nvPr>
        </p:nvSpPr>
        <p:spPr>
          <a:xfrm>
            <a:off x="6974958" y="5805497"/>
            <a:ext cx="10167255" cy="2490076"/>
          </a:xfrm>
          <a:prstGeom prst="rect">
            <a:avLst/>
          </a:prstGeom>
        </p:spPr>
        <p:txBody>
          <a:bodyPr/>
          <a:lstStyle>
            <a:lvl1pPr algn="r">
              <a:lnSpc>
                <a:spcPct val="80000"/>
              </a:lnSpc>
              <a:defRPr sz="6600" b="1" i="0" spc="0">
                <a:solidFill>
                  <a:srgbClr val="F5333F"/>
                </a:solidFill>
                <a:latin typeface="Montserrat" pitchFamily="2" charset="77"/>
              </a:defRPr>
            </a:lvl1pPr>
          </a:lstStyle>
          <a:p>
            <a:r>
              <a:rPr lang="en-US"/>
              <a:t>CLICK TO EDIT: </a:t>
            </a:r>
            <a:br>
              <a:rPr lang="en-US"/>
            </a:br>
            <a:r>
              <a:rPr lang="en-US"/>
              <a:t>THE HEADLINE </a:t>
            </a:r>
            <a:br>
              <a:rPr lang="en-US"/>
            </a:br>
            <a:r>
              <a:rPr lang="en-US"/>
              <a:t>GOES HERE</a:t>
            </a:r>
          </a:p>
        </p:txBody>
      </p:sp>
      <p:sp>
        <p:nvSpPr>
          <p:cNvPr id="30" name="TextBox 29">
            <a:extLst>
              <a:ext uri="{FF2B5EF4-FFF2-40B4-BE49-F238E27FC236}">
                <a16:creationId xmlns:a16="http://schemas.microsoft.com/office/drawing/2014/main" id="{723D72ED-CD5D-C748-B94B-F037960A2C78}"/>
              </a:ext>
            </a:extLst>
          </p:cNvPr>
          <p:cNvSpPr txBox="1"/>
          <p:nvPr userDrawn="1"/>
        </p:nvSpPr>
        <p:spPr>
          <a:xfrm>
            <a:off x="11942955" y="9036862"/>
            <a:ext cx="5199258" cy="461665"/>
          </a:xfrm>
          <a:prstGeom prst="rect">
            <a:avLst/>
          </a:prstGeom>
          <a:noFill/>
        </p:spPr>
        <p:txBody>
          <a:bodyPr wrap="square" rtlCol="0">
            <a:spAutoFit/>
          </a:bodyPr>
          <a:lstStyle/>
          <a:p>
            <a:pPr algn="r"/>
            <a:fld id="{CEE42E42-3F74-A040-9795-FDEDABB6AC51}" type="datetime3">
              <a:rPr lang="en-US" sz="2400" b="1" i="0" smtClean="0">
                <a:solidFill>
                  <a:srgbClr val="011E41"/>
                </a:solidFill>
                <a:latin typeface="Montserrat SemiBold" pitchFamily="2" charset="77"/>
                <a:ea typeface="Open Sans" panose="020B0606030504020204" pitchFamily="34" charset="0"/>
                <a:cs typeface="Calibri" panose="020F0502020204030204" pitchFamily="34" charset="0"/>
              </a:rPr>
              <a:t>2 September 2026</a:t>
            </a:fld>
            <a:endParaRPr lang="en-US" sz="2400" b="1" i="0" dirty="0">
              <a:solidFill>
                <a:srgbClr val="011E41"/>
              </a:solidFill>
              <a:latin typeface="Montserrat SemiBold" pitchFamily="2" charset="77"/>
              <a:ea typeface="Open Sans" panose="020B0606030504020204" pitchFamily="34" charset="0"/>
              <a:cs typeface="Calibri" panose="020F0502020204030204" pitchFamily="34" charset="0"/>
            </a:endParaRPr>
          </a:p>
        </p:txBody>
      </p:sp>
      <p:pic>
        <p:nvPicPr>
          <p:cNvPr id="8" name="Picture 7" descr="Drawing: Two women sitting on the ground">
            <a:extLst>
              <a:ext uri="{FF2B5EF4-FFF2-40B4-BE49-F238E27FC236}">
                <a16:creationId xmlns:a16="http://schemas.microsoft.com/office/drawing/2014/main" id="{B7CC3CA5-D6DC-4055-9F3B-3D76AAA0A79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33919" y="-183094"/>
            <a:ext cx="9776296" cy="7314116"/>
          </a:xfrm>
          <a:prstGeom prst="rect">
            <a:avLst/>
          </a:prstGeom>
        </p:spPr>
      </p:pic>
      <p:pic>
        <p:nvPicPr>
          <p:cNvPr id="13" name="Picture 12" descr="Logo&#10;&#10;Description automatically generated">
            <a:extLst>
              <a:ext uri="{FF2B5EF4-FFF2-40B4-BE49-F238E27FC236}">
                <a16:creationId xmlns:a16="http://schemas.microsoft.com/office/drawing/2014/main" id="{BB6AC315-B43F-3C49-9441-4C13BA7F0EB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39" y="429970"/>
            <a:ext cx="2052735" cy="1154663"/>
          </a:xfrm>
          <a:prstGeom prst="rect">
            <a:avLst/>
          </a:prstGeom>
        </p:spPr>
      </p:pic>
    </p:spTree>
    <p:extLst>
      <p:ext uri="{BB962C8B-B14F-4D97-AF65-F5344CB8AC3E}">
        <p14:creationId xmlns:p14="http://schemas.microsoft.com/office/powerpoint/2010/main" val="42876859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08">
    <p:bg>
      <p:bgPr>
        <a:blipFill dpi="0" rotWithShape="1">
          <a:blip r:embed="rId2">
            <a:alphaModFix amt="70000"/>
            <a:lum/>
          </a:blip>
          <a:srcRect/>
          <a:stretch>
            <a:fillRect/>
          </a:stretch>
        </a:blipFill>
        <a:effectLst/>
      </p:bgPr>
    </p:bg>
    <p:spTree>
      <p:nvGrpSpPr>
        <p:cNvPr id="1" name=""/>
        <p:cNvGrpSpPr/>
        <p:nvPr/>
      </p:nvGrpSpPr>
      <p:grpSpPr>
        <a:xfrm>
          <a:off x="0" y="0"/>
          <a:ext cx="0" cy="0"/>
          <a:chOff x="0" y="0"/>
          <a:chExt cx="0" cy="0"/>
        </a:xfrm>
      </p:grpSpPr>
      <p:sp>
        <p:nvSpPr>
          <p:cNvPr id="29" name="Title 4">
            <a:extLst>
              <a:ext uri="{FF2B5EF4-FFF2-40B4-BE49-F238E27FC236}">
                <a16:creationId xmlns:a16="http://schemas.microsoft.com/office/drawing/2014/main" id="{9447A1D1-1B5C-E848-96B6-7F6C6F8B07E3}"/>
              </a:ext>
            </a:extLst>
          </p:cNvPr>
          <p:cNvSpPr>
            <a:spLocks noGrp="1"/>
          </p:cNvSpPr>
          <p:nvPr>
            <p:ph type="title" hasCustomPrompt="1"/>
          </p:nvPr>
        </p:nvSpPr>
        <p:spPr>
          <a:xfrm>
            <a:off x="6974958" y="5805497"/>
            <a:ext cx="10167255" cy="2490076"/>
          </a:xfrm>
          <a:prstGeom prst="rect">
            <a:avLst/>
          </a:prstGeom>
        </p:spPr>
        <p:txBody>
          <a:bodyPr/>
          <a:lstStyle>
            <a:lvl1pPr algn="r">
              <a:lnSpc>
                <a:spcPct val="80000"/>
              </a:lnSpc>
              <a:defRPr sz="6600" b="1" i="0" spc="0">
                <a:solidFill>
                  <a:srgbClr val="F5333F"/>
                </a:solidFill>
                <a:latin typeface="Montserrat" pitchFamily="2" charset="77"/>
              </a:defRPr>
            </a:lvl1pPr>
          </a:lstStyle>
          <a:p>
            <a:r>
              <a:rPr lang="en-US"/>
              <a:t>CLICK TO EDIT: </a:t>
            </a:r>
            <a:br>
              <a:rPr lang="en-US"/>
            </a:br>
            <a:r>
              <a:rPr lang="en-US"/>
              <a:t>THE HEADLINE </a:t>
            </a:r>
            <a:br>
              <a:rPr lang="en-US"/>
            </a:br>
            <a:r>
              <a:rPr lang="en-US"/>
              <a:t>GOES HERE</a:t>
            </a:r>
          </a:p>
        </p:txBody>
      </p:sp>
      <p:sp>
        <p:nvSpPr>
          <p:cNvPr id="30" name="TextBox 29">
            <a:extLst>
              <a:ext uri="{FF2B5EF4-FFF2-40B4-BE49-F238E27FC236}">
                <a16:creationId xmlns:a16="http://schemas.microsoft.com/office/drawing/2014/main" id="{723D72ED-CD5D-C748-B94B-F037960A2C78}"/>
              </a:ext>
            </a:extLst>
          </p:cNvPr>
          <p:cNvSpPr txBox="1"/>
          <p:nvPr userDrawn="1"/>
        </p:nvSpPr>
        <p:spPr>
          <a:xfrm>
            <a:off x="11942955" y="9036862"/>
            <a:ext cx="5199258" cy="461665"/>
          </a:xfrm>
          <a:prstGeom prst="rect">
            <a:avLst/>
          </a:prstGeom>
          <a:noFill/>
        </p:spPr>
        <p:txBody>
          <a:bodyPr wrap="square" rtlCol="0">
            <a:spAutoFit/>
          </a:bodyPr>
          <a:lstStyle/>
          <a:p>
            <a:pPr algn="r"/>
            <a:fld id="{CEE42E42-3F74-A040-9795-FDEDABB6AC51}" type="datetime3">
              <a:rPr lang="en-US" sz="2400" b="1" i="0" smtClean="0">
                <a:solidFill>
                  <a:srgbClr val="011E41"/>
                </a:solidFill>
                <a:latin typeface="Montserrat SemiBold" pitchFamily="2" charset="77"/>
                <a:ea typeface="Open Sans" panose="020B0606030504020204" pitchFamily="34" charset="0"/>
                <a:cs typeface="Calibri" panose="020F0502020204030204" pitchFamily="34" charset="0"/>
              </a:rPr>
              <a:t>2 September 2026</a:t>
            </a:fld>
            <a:endParaRPr lang="en-US" sz="2400" b="1" i="0" dirty="0">
              <a:solidFill>
                <a:srgbClr val="011E41"/>
              </a:solidFill>
              <a:latin typeface="Montserrat SemiBold" pitchFamily="2" charset="77"/>
              <a:ea typeface="Open Sans" panose="020B0606030504020204" pitchFamily="34" charset="0"/>
              <a:cs typeface="Calibri" panose="020F0502020204030204" pitchFamily="34" charset="0"/>
            </a:endParaRPr>
          </a:p>
        </p:txBody>
      </p:sp>
      <p:pic>
        <p:nvPicPr>
          <p:cNvPr id="5" name="Picture 4" descr="Drawing: Two men sitting on field chairs, one drinking from a cup">
            <a:extLst>
              <a:ext uri="{FF2B5EF4-FFF2-40B4-BE49-F238E27FC236}">
                <a16:creationId xmlns:a16="http://schemas.microsoft.com/office/drawing/2014/main" id="{E0F6F195-35A7-4948-A886-8173DC3B128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2855"/>
          <a:stretch/>
        </p:blipFill>
        <p:spPr>
          <a:xfrm>
            <a:off x="2745215" y="656560"/>
            <a:ext cx="8459486" cy="6148278"/>
          </a:xfrm>
          <a:prstGeom prst="rect">
            <a:avLst/>
          </a:prstGeom>
        </p:spPr>
      </p:pic>
      <p:pic>
        <p:nvPicPr>
          <p:cNvPr id="11" name="Picture 10" descr="Logo&#10;&#10;Description automatically generated">
            <a:extLst>
              <a:ext uri="{FF2B5EF4-FFF2-40B4-BE49-F238E27FC236}">
                <a16:creationId xmlns:a16="http://schemas.microsoft.com/office/drawing/2014/main" id="{8981EC09-0A47-C14B-82DF-E1C830A343D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39" y="429970"/>
            <a:ext cx="2052735" cy="1154663"/>
          </a:xfrm>
          <a:prstGeom prst="rect">
            <a:avLst/>
          </a:prstGeom>
        </p:spPr>
      </p:pic>
    </p:spTree>
    <p:extLst>
      <p:ext uri="{BB962C8B-B14F-4D97-AF65-F5344CB8AC3E}">
        <p14:creationId xmlns:p14="http://schemas.microsoft.com/office/powerpoint/2010/main" val="37567494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09">
    <p:bg>
      <p:bgPr>
        <a:blipFill dpi="0" rotWithShape="1">
          <a:blip r:embed="rId2">
            <a:alphaModFix amt="70000"/>
            <a:lum/>
          </a:blip>
          <a:srcRect/>
          <a:stretch>
            <a:fillRect/>
          </a:stretch>
        </a:blipFill>
        <a:effectLst/>
      </p:bgPr>
    </p:bg>
    <p:spTree>
      <p:nvGrpSpPr>
        <p:cNvPr id="1" name=""/>
        <p:cNvGrpSpPr/>
        <p:nvPr/>
      </p:nvGrpSpPr>
      <p:grpSpPr>
        <a:xfrm>
          <a:off x="0" y="0"/>
          <a:ext cx="0" cy="0"/>
          <a:chOff x="0" y="0"/>
          <a:chExt cx="0" cy="0"/>
        </a:xfrm>
      </p:grpSpPr>
      <p:sp>
        <p:nvSpPr>
          <p:cNvPr id="20" name="Title 4">
            <a:extLst>
              <a:ext uri="{FF2B5EF4-FFF2-40B4-BE49-F238E27FC236}">
                <a16:creationId xmlns:a16="http://schemas.microsoft.com/office/drawing/2014/main" id="{0F5EFF66-D2D9-684B-8ED9-238F84164B95}"/>
              </a:ext>
            </a:extLst>
          </p:cNvPr>
          <p:cNvSpPr>
            <a:spLocks noGrp="1"/>
          </p:cNvSpPr>
          <p:nvPr>
            <p:ph type="title" hasCustomPrompt="1"/>
          </p:nvPr>
        </p:nvSpPr>
        <p:spPr>
          <a:xfrm>
            <a:off x="6974958" y="5805497"/>
            <a:ext cx="10167255" cy="2490076"/>
          </a:xfrm>
          <a:prstGeom prst="rect">
            <a:avLst/>
          </a:prstGeom>
        </p:spPr>
        <p:txBody>
          <a:bodyPr/>
          <a:lstStyle>
            <a:lvl1pPr algn="r">
              <a:lnSpc>
                <a:spcPct val="80000"/>
              </a:lnSpc>
              <a:defRPr sz="6600" b="1" i="0" spc="0">
                <a:solidFill>
                  <a:srgbClr val="F5333F"/>
                </a:solidFill>
                <a:latin typeface="Montserrat" pitchFamily="2" charset="77"/>
              </a:defRPr>
            </a:lvl1pPr>
          </a:lstStyle>
          <a:p>
            <a:r>
              <a:rPr lang="en-US"/>
              <a:t>CLICK TO EDIT: </a:t>
            </a:r>
            <a:br>
              <a:rPr lang="en-US"/>
            </a:br>
            <a:r>
              <a:rPr lang="en-US"/>
              <a:t>THE HEADLINE </a:t>
            </a:r>
            <a:br>
              <a:rPr lang="en-US"/>
            </a:br>
            <a:r>
              <a:rPr lang="en-US"/>
              <a:t>GOES HERE</a:t>
            </a:r>
          </a:p>
        </p:txBody>
      </p:sp>
      <p:sp>
        <p:nvSpPr>
          <p:cNvPr id="21" name="TextBox 20">
            <a:extLst>
              <a:ext uri="{FF2B5EF4-FFF2-40B4-BE49-F238E27FC236}">
                <a16:creationId xmlns:a16="http://schemas.microsoft.com/office/drawing/2014/main" id="{623881EF-09C3-3C4E-B7E9-9F9B004EE7D2}"/>
              </a:ext>
            </a:extLst>
          </p:cNvPr>
          <p:cNvSpPr txBox="1"/>
          <p:nvPr userDrawn="1"/>
        </p:nvSpPr>
        <p:spPr>
          <a:xfrm>
            <a:off x="11942955" y="9036862"/>
            <a:ext cx="5199258" cy="461665"/>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EE42E42-3F74-A040-9795-FDEDABB6AC51}" type="datetime3">
              <a:rPr lang="en-US" sz="2400" b="1" i="0" smtClean="0">
                <a:solidFill>
                  <a:srgbClr val="011E41"/>
                </a:solidFill>
                <a:latin typeface="Montserrat SemiBold" pitchFamily="2" charset="77"/>
                <a:ea typeface="Open Sans" panose="020B0606030504020204" pitchFamily="34" charset="0"/>
                <a:cs typeface="Calibri" panose="020F050202020403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 September 2026</a:t>
            </a:fld>
            <a:endParaRPr lang="en-US" sz="2400" b="1" i="0" dirty="0">
              <a:solidFill>
                <a:srgbClr val="011E41"/>
              </a:solidFill>
              <a:latin typeface="Montserrat SemiBold" pitchFamily="2" charset="77"/>
              <a:ea typeface="Open Sans" panose="020B0606030504020204" pitchFamily="34" charset="0"/>
              <a:cs typeface="Calibri" panose="020F0502020204030204" pitchFamily="34" charset="0"/>
            </a:endParaRPr>
          </a:p>
        </p:txBody>
      </p:sp>
      <p:pic>
        <p:nvPicPr>
          <p:cNvPr id="3" name="Picture 2" descr="Drawing: Two women sitting on field chairs, drinking from each their cup">
            <a:extLst>
              <a:ext uri="{FF2B5EF4-FFF2-40B4-BE49-F238E27FC236}">
                <a16:creationId xmlns:a16="http://schemas.microsoft.com/office/drawing/2014/main" id="{BA7C47CC-5F7A-454E-9B85-DE9722DBE3E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12477" y="-220630"/>
            <a:ext cx="10846108" cy="8516203"/>
          </a:xfrm>
          <a:prstGeom prst="rect">
            <a:avLst/>
          </a:prstGeom>
        </p:spPr>
      </p:pic>
      <p:pic>
        <p:nvPicPr>
          <p:cNvPr id="4" name="Picture 3" descr="Logo&#10;&#10;Description automatically generated">
            <a:extLst>
              <a:ext uri="{FF2B5EF4-FFF2-40B4-BE49-F238E27FC236}">
                <a16:creationId xmlns:a16="http://schemas.microsoft.com/office/drawing/2014/main" id="{86303D02-DEB0-4C4B-ADBB-489933FE031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39" y="429970"/>
            <a:ext cx="2052735" cy="1154663"/>
          </a:xfrm>
          <a:prstGeom prst="rect">
            <a:avLst/>
          </a:prstGeom>
        </p:spPr>
      </p:pic>
    </p:spTree>
    <p:extLst>
      <p:ext uri="{BB962C8B-B14F-4D97-AF65-F5344CB8AC3E}">
        <p14:creationId xmlns:p14="http://schemas.microsoft.com/office/powerpoint/2010/main" val="16134136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09">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4ACB4160-D61C-934A-B880-A163E146FDE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7939" y="429970"/>
            <a:ext cx="2052735" cy="1154663"/>
          </a:xfrm>
          <a:prstGeom prst="rect">
            <a:avLst/>
          </a:prstGeom>
        </p:spPr>
      </p:pic>
      <p:sp>
        <p:nvSpPr>
          <p:cNvPr id="6" name="TextBox 5">
            <a:extLst>
              <a:ext uri="{FF2B5EF4-FFF2-40B4-BE49-F238E27FC236}">
                <a16:creationId xmlns:a16="http://schemas.microsoft.com/office/drawing/2014/main" id="{AA60B393-7BB2-43E3-ABC3-C92F6DFF5EE8}"/>
              </a:ext>
            </a:extLst>
          </p:cNvPr>
          <p:cNvSpPr txBox="1"/>
          <p:nvPr userDrawn="1"/>
        </p:nvSpPr>
        <p:spPr>
          <a:xfrm>
            <a:off x="17011565" y="9350796"/>
            <a:ext cx="660400" cy="338554"/>
          </a:xfrm>
          <a:prstGeom prst="rect">
            <a:avLst/>
          </a:prstGeom>
          <a:noFill/>
        </p:spPr>
        <p:txBody>
          <a:bodyPr wrap="square" rtlCol="0">
            <a:spAutoFit/>
          </a:bodyPr>
          <a:lstStyle/>
          <a:p>
            <a:pPr algn="r"/>
            <a:fld id="{293ABEDF-2FD4-CE41-BE6E-C03412F0A819}" type="slidenum">
              <a:rPr lang="en-US" sz="1600" b="0" smtClean="0">
                <a:latin typeface="Bebas" pitchFamily="2" charset="0"/>
                <a:ea typeface="Open Sans" panose="020B0606030504020204" pitchFamily="34" charset="0"/>
                <a:cs typeface="Calibri" panose="020F0502020204030204" pitchFamily="34" charset="0"/>
              </a:rPr>
              <a:pPr algn="r"/>
              <a:t>‹#›</a:t>
            </a:fld>
            <a:endParaRPr lang="en-US" sz="1600" b="0" dirty="0">
              <a:latin typeface="Bebas" pitchFamily="2" charset="0"/>
              <a:ea typeface="Open Sans" panose="020B060603050402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C82AD2B5-1758-48B3-AB22-552C57623F1A}"/>
              </a:ext>
            </a:extLst>
          </p:cNvPr>
          <p:cNvCxnSpPr>
            <a:cxnSpLocks/>
          </p:cNvCxnSpPr>
          <p:nvPr userDrawn="1"/>
        </p:nvCxnSpPr>
        <p:spPr>
          <a:xfrm flipV="1">
            <a:off x="17720733" y="9504684"/>
            <a:ext cx="719667" cy="15389"/>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32451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0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2" name="TextBox 1">
            <a:extLst>
              <a:ext uri="{FF2B5EF4-FFF2-40B4-BE49-F238E27FC236}">
                <a16:creationId xmlns:a16="http://schemas.microsoft.com/office/drawing/2014/main" id="{C9C62737-168A-1245-BED9-1BBACEEAA76C}"/>
              </a:ext>
            </a:extLst>
          </p:cNvPr>
          <p:cNvSpPr txBox="1"/>
          <p:nvPr userDrawn="1"/>
        </p:nvSpPr>
        <p:spPr>
          <a:xfrm>
            <a:off x="8527312" y="3593805"/>
            <a:ext cx="184731" cy="369332"/>
          </a:xfrm>
          <a:prstGeom prst="rect">
            <a:avLst/>
          </a:prstGeom>
        </p:spPr>
        <p:txBody>
          <a:bodyPr wrap="none" rtlCol="0">
            <a:spAutoFit/>
          </a:bodyPr>
          <a:lstStyle/>
          <a:p>
            <a:endParaRPr lang="en-US"/>
          </a:p>
        </p:txBody>
      </p:sp>
      <p:pic>
        <p:nvPicPr>
          <p:cNvPr id="10" name="Picture 9" descr="Logo&#10;&#10;Description automatically generated">
            <a:extLst>
              <a:ext uri="{FF2B5EF4-FFF2-40B4-BE49-F238E27FC236}">
                <a16:creationId xmlns:a16="http://schemas.microsoft.com/office/drawing/2014/main" id="{C338A029-772F-3C4A-B92A-90A160307A9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7939" y="429970"/>
            <a:ext cx="2052735" cy="1154663"/>
          </a:xfrm>
          <a:prstGeom prst="rect">
            <a:avLst/>
          </a:prstGeom>
        </p:spPr>
      </p:pic>
      <p:sp>
        <p:nvSpPr>
          <p:cNvPr id="6" name="TextBox 5">
            <a:extLst>
              <a:ext uri="{FF2B5EF4-FFF2-40B4-BE49-F238E27FC236}">
                <a16:creationId xmlns:a16="http://schemas.microsoft.com/office/drawing/2014/main" id="{58766F1A-35AA-45FB-BFD2-631B9462752D}"/>
              </a:ext>
            </a:extLst>
          </p:cNvPr>
          <p:cNvSpPr txBox="1"/>
          <p:nvPr userDrawn="1"/>
        </p:nvSpPr>
        <p:spPr>
          <a:xfrm>
            <a:off x="17011565" y="9350796"/>
            <a:ext cx="660400" cy="338554"/>
          </a:xfrm>
          <a:prstGeom prst="rect">
            <a:avLst/>
          </a:prstGeom>
          <a:noFill/>
        </p:spPr>
        <p:txBody>
          <a:bodyPr wrap="square" rtlCol="0">
            <a:spAutoFit/>
          </a:bodyPr>
          <a:lstStyle/>
          <a:p>
            <a:pPr algn="r"/>
            <a:fld id="{293ABEDF-2FD4-CE41-BE6E-C03412F0A819}" type="slidenum">
              <a:rPr lang="en-US" sz="1600" b="0" smtClean="0">
                <a:latin typeface="Bebas" pitchFamily="2" charset="0"/>
                <a:ea typeface="Open Sans" panose="020B0606030504020204" pitchFamily="34" charset="0"/>
                <a:cs typeface="Calibri" panose="020F0502020204030204" pitchFamily="34" charset="0"/>
              </a:rPr>
              <a:pPr algn="r"/>
              <a:t>‹#›</a:t>
            </a:fld>
            <a:endParaRPr lang="en-US" sz="1600" b="0" dirty="0">
              <a:latin typeface="Bebas" pitchFamily="2" charset="0"/>
              <a:ea typeface="Open Sans" panose="020B060603050402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9C2492C8-66B9-4969-9F92-DA8F923D8589}"/>
              </a:ext>
            </a:extLst>
          </p:cNvPr>
          <p:cNvCxnSpPr>
            <a:cxnSpLocks/>
          </p:cNvCxnSpPr>
          <p:nvPr userDrawn="1"/>
        </p:nvCxnSpPr>
        <p:spPr>
          <a:xfrm flipV="1">
            <a:off x="17720733" y="9504684"/>
            <a:ext cx="719667" cy="15389"/>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25694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0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2" name="TextBox 1">
            <a:extLst>
              <a:ext uri="{FF2B5EF4-FFF2-40B4-BE49-F238E27FC236}">
                <a16:creationId xmlns:a16="http://schemas.microsoft.com/office/drawing/2014/main" id="{C9C62737-168A-1245-BED9-1BBACEEAA76C}"/>
              </a:ext>
            </a:extLst>
          </p:cNvPr>
          <p:cNvSpPr txBox="1"/>
          <p:nvPr userDrawn="1"/>
        </p:nvSpPr>
        <p:spPr>
          <a:xfrm>
            <a:off x="8527312" y="3593805"/>
            <a:ext cx="184731" cy="369332"/>
          </a:xfrm>
          <a:prstGeom prst="rect">
            <a:avLst/>
          </a:prstGeom>
        </p:spPr>
        <p:txBody>
          <a:bodyPr wrap="none" rtlCol="0">
            <a:spAutoFit/>
          </a:bodyPr>
          <a:lstStyle/>
          <a:p>
            <a:endParaRPr lang="en-US"/>
          </a:p>
        </p:txBody>
      </p:sp>
      <p:pic>
        <p:nvPicPr>
          <p:cNvPr id="10" name="Picture 9" descr="Logo&#10;&#10;Description automatically generated">
            <a:extLst>
              <a:ext uri="{FF2B5EF4-FFF2-40B4-BE49-F238E27FC236}">
                <a16:creationId xmlns:a16="http://schemas.microsoft.com/office/drawing/2014/main" id="{C338A029-772F-3C4A-B92A-90A160307A9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673534" y="429970"/>
            <a:ext cx="2052735" cy="1154663"/>
          </a:xfrm>
          <a:prstGeom prst="rect">
            <a:avLst/>
          </a:prstGeom>
        </p:spPr>
      </p:pic>
      <p:sp>
        <p:nvSpPr>
          <p:cNvPr id="6" name="TextBox 5">
            <a:extLst>
              <a:ext uri="{FF2B5EF4-FFF2-40B4-BE49-F238E27FC236}">
                <a16:creationId xmlns:a16="http://schemas.microsoft.com/office/drawing/2014/main" id="{58766F1A-35AA-45FB-BFD2-631B9462752D}"/>
              </a:ext>
            </a:extLst>
          </p:cNvPr>
          <p:cNvSpPr txBox="1"/>
          <p:nvPr userDrawn="1"/>
        </p:nvSpPr>
        <p:spPr>
          <a:xfrm>
            <a:off x="17011565" y="9350796"/>
            <a:ext cx="660400" cy="338554"/>
          </a:xfrm>
          <a:prstGeom prst="rect">
            <a:avLst/>
          </a:prstGeom>
          <a:noFill/>
        </p:spPr>
        <p:txBody>
          <a:bodyPr wrap="square" rtlCol="0">
            <a:spAutoFit/>
          </a:bodyPr>
          <a:lstStyle/>
          <a:p>
            <a:pPr algn="r"/>
            <a:fld id="{293ABEDF-2FD4-CE41-BE6E-C03412F0A819}" type="slidenum">
              <a:rPr lang="en-US" sz="1600" b="0" smtClean="0">
                <a:latin typeface="Bebas" pitchFamily="2" charset="0"/>
                <a:ea typeface="Open Sans" panose="020B0606030504020204" pitchFamily="34" charset="0"/>
                <a:cs typeface="Calibri" panose="020F0502020204030204" pitchFamily="34" charset="0"/>
              </a:rPr>
              <a:pPr algn="r"/>
              <a:t>‹#›</a:t>
            </a:fld>
            <a:endParaRPr lang="en-US" sz="1600" b="0" dirty="0">
              <a:latin typeface="Bebas" pitchFamily="2" charset="0"/>
              <a:ea typeface="Open Sans" panose="020B060603050402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9C2492C8-66B9-4969-9F92-DA8F923D8589}"/>
              </a:ext>
            </a:extLst>
          </p:cNvPr>
          <p:cNvCxnSpPr>
            <a:cxnSpLocks/>
          </p:cNvCxnSpPr>
          <p:nvPr userDrawn="1"/>
        </p:nvCxnSpPr>
        <p:spPr>
          <a:xfrm flipV="1">
            <a:off x="17720733" y="9504684"/>
            <a:ext cx="719667" cy="15389"/>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13084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07">
    <p:bg>
      <p:bgPr>
        <a:blipFill>
          <a:blip r:embed="rId2"/>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3B0458-ECFE-A742-92A4-94902D2DF37D}"/>
              </a:ext>
            </a:extLst>
          </p:cNvPr>
          <p:cNvSpPr/>
          <p:nvPr userDrawn="1"/>
        </p:nvSpPr>
        <p:spPr>
          <a:xfrm>
            <a:off x="999460" y="0"/>
            <a:ext cx="16289080" cy="10288588"/>
          </a:xfrm>
          <a:prstGeom prst="rect">
            <a:avLst/>
          </a:prstGeom>
          <a:solidFill>
            <a:schemeClr val="bg2">
              <a:alpha val="8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4">
            <a:extLst>
              <a:ext uri="{FF2B5EF4-FFF2-40B4-BE49-F238E27FC236}">
                <a16:creationId xmlns:a16="http://schemas.microsoft.com/office/drawing/2014/main" id="{41C09612-FBA7-394B-AC92-804FE778658C}"/>
              </a:ext>
            </a:extLst>
          </p:cNvPr>
          <p:cNvSpPr>
            <a:spLocks noGrp="1"/>
          </p:cNvSpPr>
          <p:nvPr>
            <p:ph type="title" hasCustomPrompt="1"/>
          </p:nvPr>
        </p:nvSpPr>
        <p:spPr>
          <a:xfrm>
            <a:off x="3359888" y="1148728"/>
            <a:ext cx="11568224" cy="1297052"/>
          </a:xfrm>
          <a:prstGeom prst="rect">
            <a:avLst/>
          </a:prstGeom>
        </p:spPr>
        <p:txBody>
          <a:bodyPr/>
          <a:lstStyle>
            <a:lvl1pPr algn="ctr">
              <a:lnSpc>
                <a:spcPct val="80000"/>
              </a:lnSpc>
              <a:defRPr sz="4400" b="1" i="0" spc="0">
                <a:solidFill>
                  <a:srgbClr val="323232"/>
                </a:solidFill>
                <a:latin typeface="Montserrat" pitchFamily="2" charset="77"/>
              </a:defRPr>
            </a:lvl1pPr>
          </a:lstStyle>
          <a:p>
            <a:r>
              <a:rPr lang="en-US"/>
              <a:t>CLICK TO EDIT: </a:t>
            </a:r>
            <a:br>
              <a:rPr lang="en-US"/>
            </a:br>
            <a:r>
              <a:rPr lang="en-US"/>
              <a:t>THE TITLE GOES HERE</a:t>
            </a:r>
          </a:p>
        </p:txBody>
      </p:sp>
      <p:sp>
        <p:nvSpPr>
          <p:cNvPr id="14" name="Content Placeholder 2">
            <a:extLst>
              <a:ext uri="{FF2B5EF4-FFF2-40B4-BE49-F238E27FC236}">
                <a16:creationId xmlns:a16="http://schemas.microsoft.com/office/drawing/2014/main" id="{BEFEB65C-0866-6F48-ABC4-A0783B5158D7}"/>
              </a:ext>
            </a:extLst>
          </p:cNvPr>
          <p:cNvSpPr>
            <a:spLocks noGrp="1"/>
          </p:cNvSpPr>
          <p:nvPr>
            <p:ph idx="1"/>
          </p:nvPr>
        </p:nvSpPr>
        <p:spPr>
          <a:xfrm>
            <a:off x="3359888" y="3044825"/>
            <a:ext cx="11568224" cy="5418691"/>
          </a:xfrm>
          <a:prstGeom prst="rect">
            <a:avLst/>
          </a:prstGeom>
        </p:spPr>
        <p:txBody>
          <a:bodyPr>
            <a:normAutofit/>
          </a:bodyPr>
          <a:lstStyle>
            <a:lvl1pPr>
              <a:defRPr>
                <a:solidFill>
                  <a:srgbClr val="323232"/>
                </a:solidFill>
                <a:latin typeface="Calibri" panose="020F0502020204030204" pitchFamily="34" charset="0"/>
                <a:ea typeface="Open Sans" panose="020B0606030504020204" pitchFamily="34" charset="0"/>
                <a:cs typeface="Calibri" panose="020F0502020204030204" pitchFamily="34" charset="0"/>
              </a:defRPr>
            </a:lvl1pPr>
            <a:lvl2pPr>
              <a:defRPr>
                <a:solidFill>
                  <a:srgbClr val="323232"/>
                </a:solidFill>
                <a:latin typeface="Calibri" panose="020F0502020204030204" pitchFamily="34" charset="0"/>
                <a:ea typeface="Open Sans" panose="020B0606030504020204" pitchFamily="34" charset="0"/>
                <a:cs typeface="Calibri" panose="020F0502020204030204" pitchFamily="34" charset="0"/>
              </a:defRPr>
            </a:lvl2pPr>
            <a:lvl3pPr>
              <a:defRPr>
                <a:solidFill>
                  <a:srgbClr val="323232"/>
                </a:solidFill>
                <a:latin typeface="Calibri" panose="020F0502020204030204" pitchFamily="34" charset="0"/>
                <a:ea typeface="Open Sans" panose="020B0606030504020204" pitchFamily="34" charset="0"/>
                <a:cs typeface="Calibri" panose="020F0502020204030204" pitchFamily="34" charset="0"/>
              </a:defRPr>
            </a:lvl3pPr>
            <a:lvl4pPr>
              <a:defRPr>
                <a:solidFill>
                  <a:srgbClr val="323232"/>
                </a:solidFill>
                <a:latin typeface="Calibri" panose="020F0502020204030204" pitchFamily="34" charset="0"/>
                <a:ea typeface="Open Sans" panose="020B0606030504020204" pitchFamily="34" charset="0"/>
                <a:cs typeface="Calibri" panose="020F0502020204030204" pitchFamily="34" charset="0"/>
              </a:defRPr>
            </a:lvl4pPr>
            <a:lvl5pPr>
              <a:defRPr>
                <a:solidFill>
                  <a:srgbClr val="323232"/>
                </a:solidFill>
                <a:latin typeface="Calibri" panose="020F0502020204030204" pitchFamily="34" charset="0"/>
                <a:ea typeface="Open Sans" panose="020B060603050402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a-DK" dirty="0"/>
          </a:p>
        </p:txBody>
      </p:sp>
      <p:sp>
        <p:nvSpPr>
          <p:cNvPr id="22" name="TextBox 21">
            <a:extLst>
              <a:ext uri="{FF2B5EF4-FFF2-40B4-BE49-F238E27FC236}">
                <a16:creationId xmlns:a16="http://schemas.microsoft.com/office/drawing/2014/main" id="{C70F0B13-9956-AB4C-A9AA-FA8A41FC4272}"/>
              </a:ext>
            </a:extLst>
          </p:cNvPr>
          <p:cNvSpPr txBox="1"/>
          <p:nvPr userDrawn="1"/>
        </p:nvSpPr>
        <p:spPr>
          <a:xfrm>
            <a:off x="17011565" y="9350796"/>
            <a:ext cx="660400" cy="338554"/>
          </a:xfrm>
          <a:prstGeom prst="rect">
            <a:avLst/>
          </a:prstGeom>
          <a:noFill/>
        </p:spPr>
        <p:txBody>
          <a:bodyPr wrap="square" rtlCol="0">
            <a:spAutoFit/>
          </a:bodyPr>
          <a:lstStyle/>
          <a:p>
            <a:pPr algn="r"/>
            <a:fld id="{293ABEDF-2FD4-CE41-BE6E-C03412F0A819}" type="slidenum">
              <a:rPr lang="en-US" sz="1600" b="0" smtClean="0">
                <a:latin typeface="Bebas" pitchFamily="2" charset="0"/>
                <a:ea typeface="Open Sans" panose="020B0606030504020204" pitchFamily="34" charset="0"/>
                <a:cs typeface="Calibri" panose="020F0502020204030204" pitchFamily="34" charset="0"/>
              </a:rPr>
              <a:pPr algn="r"/>
              <a:t>‹#›</a:t>
            </a:fld>
            <a:endParaRPr lang="en-US" sz="1600" b="0" dirty="0">
              <a:latin typeface="Bebas" pitchFamily="2" charset="0"/>
              <a:ea typeface="Open Sans" panose="020B0606030504020204" pitchFamily="34" charset="0"/>
              <a:cs typeface="Calibri" panose="020F0502020204030204" pitchFamily="34" charset="0"/>
            </a:endParaRPr>
          </a:p>
        </p:txBody>
      </p:sp>
      <p:cxnSp>
        <p:nvCxnSpPr>
          <p:cNvPr id="23" name="Straight Connector 22">
            <a:extLst>
              <a:ext uri="{FF2B5EF4-FFF2-40B4-BE49-F238E27FC236}">
                <a16:creationId xmlns:a16="http://schemas.microsoft.com/office/drawing/2014/main" id="{977C08B1-36D2-FA49-80EA-5FAE99F5EE72}"/>
              </a:ext>
            </a:extLst>
          </p:cNvPr>
          <p:cNvCxnSpPr>
            <a:cxnSpLocks/>
          </p:cNvCxnSpPr>
          <p:nvPr userDrawn="1"/>
        </p:nvCxnSpPr>
        <p:spPr>
          <a:xfrm flipV="1">
            <a:off x="17720733" y="9504684"/>
            <a:ext cx="719667" cy="15389"/>
          </a:xfrm>
          <a:prstGeom prst="line">
            <a:avLst/>
          </a:prstGeom>
          <a:ln w="15875"/>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07C45408-8F70-4A39-99B6-BDA6DFD5610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696044" y="528500"/>
            <a:ext cx="2052735" cy="1154663"/>
          </a:xfrm>
          <a:prstGeom prst="rect">
            <a:avLst/>
          </a:prstGeom>
        </p:spPr>
      </p:pic>
    </p:spTree>
    <p:extLst>
      <p:ext uri="{BB962C8B-B14F-4D97-AF65-F5344CB8AC3E}">
        <p14:creationId xmlns:p14="http://schemas.microsoft.com/office/powerpoint/2010/main" val="637337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09">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itle 4">
            <a:extLst>
              <a:ext uri="{FF2B5EF4-FFF2-40B4-BE49-F238E27FC236}">
                <a16:creationId xmlns:a16="http://schemas.microsoft.com/office/drawing/2014/main" id="{0F5EFF66-D2D9-684B-8ED9-238F84164B95}"/>
              </a:ext>
            </a:extLst>
          </p:cNvPr>
          <p:cNvSpPr>
            <a:spLocks noGrp="1"/>
          </p:cNvSpPr>
          <p:nvPr>
            <p:ph type="title" hasCustomPrompt="1"/>
          </p:nvPr>
        </p:nvSpPr>
        <p:spPr>
          <a:xfrm>
            <a:off x="6974958" y="5805497"/>
            <a:ext cx="10167255" cy="2490076"/>
          </a:xfrm>
          <a:prstGeom prst="rect">
            <a:avLst/>
          </a:prstGeom>
        </p:spPr>
        <p:txBody>
          <a:bodyPr/>
          <a:lstStyle>
            <a:lvl1pPr algn="r">
              <a:lnSpc>
                <a:spcPct val="80000"/>
              </a:lnSpc>
              <a:defRPr sz="6600" b="1" i="0" spc="0">
                <a:solidFill>
                  <a:srgbClr val="F5333F"/>
                </a:solidFill>
                <a:latin typeface="Montserrat" pitchFamily="2" charset="77"/>
              </a:defRPr>
            </a:lvl1pPr>
          </a:lstStyle>
          <a:p>
            <a:r>
              <a:rPr lang="en-US"/>
              <a:t>CLICK TO EDIT: </a:t>
            </a:r>
            <a:br>
              <a:rPr lang="en-US"/>
            </a:br>
            <a:r>
              <a:rPr lang="en-US"/>
              <a:t>THE HEADLINE </a:t>
            </a:r>
            <a:br>
              <a:rPr lang="en-US"/>
            </a:br>
            <a:r>
              <a:rPr lang="en-US"/>
              <a:t>GOES HERE</a:t>
            </a:r>
          </a:p>
        </p:txBody>
      </p:sp>
      <p:sp>
        <p:nvSpPr>
          <p:cNvPr id="21" name="TextBox 20">
            <a:extLst>
              <a:ext uri="{FF2B5EF4-FFF2-40B4-BE49-F238E27FC236}">
                <a16:creationId xmlns:a16="http://schemas.microsoft.com/office/drawing/2014/main" id="{623881EF-09C3-3C4E-B7E9-9F9B004EE7D2}"/>
              </a:ext>
            </a:extLst>
          </p:cNvPr>
          <p:cNvSpPr txBox="1"/>
          <p:nvPr userDrawn="1"/>
        </p:nvSpPr>
        <p:spPr>
          <a:xfrm>
            <a:off x="11942955" y="9036862"/>
            <a:ext cx="5199258" cy="461665"/>
          </a:xfrm>
          <a:prstGeom prst="rect">
            <a:avLst/>
          </a:prstGeom>
          <a:noFill/>
        </p:spPr>
        <p:txBody>
          <a:bodyPr wrap="square" rtlCol="0">
            <a:spAutoFit/>
          </a:bodyPr>
          <a:lstStyle/>
          <a:p>
            <a:pPr algn="r"/>
            <a:fld id="{CEE42E42-3F74-A040-9795-FDEDABB6AC51}" type="datetime3">
              <a:rPr lang="en-US" sz="2400" b="1" i="0" smtClean="0">
                <a:solidFill>
                  <a:schemeClr val="bg2"/>
                </a:solidFill>
                <a:latin typeface="Montserrat SemiBold" pitchFamily="2" charset="77"/>
                <a:ea typeface="Open Sans" panose="020B0606030504020204" pitchFamily="34" charset="0"/>
                <a:cs typeface="Calibri" panose="020F0502020204030204" pitchFamily="34" charset="0"/>
              </a:rPr>
              <a:t>2 September 2026</a:t>
            </a:fld>
            <a:endParaRPr lang="en-US" sz="2400" b="1" i="0" dirty="0">
              <a:solidFill>
                <a:schemeClr val="bg2"/>
              </a:solidFill>
              <a:latin typeface="Montserrat SemiBold" pitchFamily="2" charset="77"/>
              <a:ea typeface="Open Sans" panose="020B0606030504020204" pitchFamily="34" charset="0"/>
              <a:cs typeface="Calibri" panose="020F0502020204030204" pitchFamily="34" charset="0"/>
            </a:endParaRPr>
          </a:p>
        </p:txBody>
      </p:sp>
      <p:pic>
        <p:nvPicPr>
          <p:cNvPr id="6" name="Picture 5" descr="Logo&#10;&#10;Description automatically generated">
            <a:extLst>
              <a:ext uri="{FF2B5EF4-FFF2-40B4-BE49-F238E27FC236}">
                <a16:creationId xmlns:a16="http://schemas.microsoft.com/office/drawing/2014/main" id="{7FCE212B-C7CB-48E3-9320-D044B3EADD1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696044" y="528500"/>
            <a:ext cx="2052735" cy="1154663"/>
          </a:xfrm>
          <a:prstGeom prst="rect">
            <a:avLst/>
          </a:prstGeom>
        </p:spPr>
      </p:pic>
    </p:spTree>
    <p:extLst>
      <p:ext uri="{BB962C8B-B14F-4D97-AF65-F5344CB8AC3E}">
        <p14:creationId xmlns:p14="http://schemas.microsoft.com/office/powerpoint/2010/main" val="17252662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07">
    <p:bg>
      <p:bgPr>
        <a:blipFill>
          <a:blip r:embed="rId2"/>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3B0458-ECFE-A742-92A4-94902D2DF37D}"/>
              </a:ext>
            </a:extLst>
          </p:cNvPr>
          <p:cNvSpPr/>
          <p:nvPr userDrawn="1"/>
        </p:nvSpPr>
        <p:spPr>
          <a:xfrm>
            <a:off x="999460" y="0"/>
            <a:ext cx="16289080" cy="10288588"/>
          </a:xfrm>
          <a:prstGeom prst="rect">
            <a:avLst/>
          </a:prstGeom>
          <a:solidFill>
            <a:schemeClr val="bg2">
              <a:alpha val="8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4">
            <a:extLst>
              <a:ext uri="{FF2B5EF4-FFF2-40B4-BE49-F238E27FC236}">
                <a16:creationId xmlns:a16="http://schemas.microsoft.com/office/drawing/2014/main" id="{41C09612-FBA7-394B-AC92-804FE778658C}"/>
              </a:ext>
            </a:extLst>
          </p:cNvPr>
          <p:cNvSpPr>
            <a:spLocks noGrp="1"/>
          </p:cNvSpPr>
          <p:nvPr>
            <p:ph type="title" hasCustomPrompt="1"/>
          </p:nvPr>
        </p:nvSpPr>
        <p:spPr>
          <a:xfrm>
            <a:off x="3359888" y="1148728"/>
            <a:ext cx="11568224" cy="1297052"/>
          </a:xfrm>
          <a:prstGeom prst="rect">
            <a:avLst/>
          </a:prstGeom>
        </p:spPr>
        <p:txBody>
          <a:bodyPr/>
          <a:lstStyle>
            <a:lvl1pPr algn="ctr">
              <a:lnSpc>
                <a:spcPct val="80000"/>
              </a:lnSpc>
              <a:defRPr sz="4400" b="1" i="0" spc="0">
                <a:solidFill>
                  <a:srgbClr val="323232"/>
                </a:solidFill>
                <a:latin typeface="Montserrat" pitchFamily="2" charset="77"/>
              </a:defRPr>
            </a:lvl1pPr>
          </a:lstStyle>
          <a:p>
            <a:r>
              <a:rPr lang="en-US"/>
              <a:t>CLICK TO EDIT: </a:t>
            </a:r>
            <a:br>
              <a:rPr lang="en-US"/>
            </a:br>
            <a:r>
              <a:rPr lang="en-US"/>
              <a:t>THE TITLE GOES HERE</a:t>
            </a:r>
          </a:p>
        </p:txBody>
      </p:sp>
      <p:sp>
        <p:nvSpPr>
          <p:cNvPr id="14" name="Content Placeholder 2">
            <a:extLst>
              <a:ext uri="{FF2B5EF4-FFF2-40B4-BE49-F238E27FC236}">
                <a16:creationId xmlns:a16="http://schemas.microsoft.com/office/drawing/2014/main" id="{BEFEB65C-0866-6F48-ABC4-A0783B5158D7}"/>
              </a:ext>
            </a:extLst>
          </p:cNvPr>
          <p:cNvSpPr>
            <a:spLocks noGrp="1"/>
          </p:cNvSpPr>
          <p:nvPr>
            <p:ph idx="1" hasCustomPrompt="1"/>
          </p:nvPr>
        </p:nvSpPr>
        <p:spPr>
          <a:xfrm>
            <a:off x="3359888" y="7634176"/>
            <a:ext cx="11568223" cy="1505683"/>
          </a:xfrm>
          <a:prstGeom prst="rect">
            <a:avLst/>
          </a:prstGeom>
        </p:spPr>
        <p:txBody>
          <a:bodyPr>
            <a:normAutofit/>
          </a:bodyPr>
          <a:lstStyle>
            <a:lvl1pPr marL="0" indent="0">
              <a:buNone/>
              <a:defRPr sz="4000">
                <a:solidFill>
                  <a:srgbClr val="323232"/>
                </a:solidFill>
                <a:latin typeface="Calibri" panose="020F0502020204030204" pitchFamily="34" charset="0"/>
                <a:ea typeface="Open Sans" panose="020B0606030504020204" pitchFamily="34" charset="0"/>
                <a:cs typeface="Calibri" panose="020F0502020204030204" pitchFamily="34" charset="0"/>
              </a:defRPr>
            </a:lvl1pPr>
            <a:lvl2pPr>
              <a:defRPr>
                <a:solidFill>
                  <a:srgbClr val="323232"/>
                </a:solidFill>
                <a:latin typeface="Open Sans" panose="020B0606030504020204" pitchFamily="34" charset="0"/>
                <a:ea typeface="Open Sans" panose="020B0606030504020204" pitchFamily="34" charset="0"/>
                <a:cs typeface="Open Sans" panose="020B0606030504020204" pitchFamily="34" charset="0"/>
              </a:defRPr>
            </a:lvl2pPr>
            <a:lvl3pPr>
              <a:defRPr>
                <a:solidFill>
                  <a:srgbClr val="323232"/>
                </a:solidFill>
                <a:latin typeface="Open Sans" panose="020B0606030504020204" pitchFamily="34" charset="0"/>
                <a:ea typeface="Open Sans" panose="020B0606030504020204" pitchFamily="34" charset="0"/>
                <a:cs typeface="Open Sans" panose="020B0606030504020204" pitchFamily="34" charset="0"/>
              </a:defRPr>
            </a:lvl3pPr>
            <a:lvl4pPr>
              <a:defRPr>
                <a:solidFill>
                  <a:srgbClr val="323232"/>
                </a:solidFill>
                <a:latin typeface="Open Sans" panose="020B0606030504020204" pitchFamily="34" charset="0"/>
                <a:ea typeface="Open Sans" panose="020B0606030504020204" pitchFamily="34" charset="0"/>
                <a:cs typeface="Open Sans" panose="020B0606030504020204" pitchFamily="34" charset="0"/>
              </a:defRPr>
            </a:lvl4pPr>
            <a:lvl5pPr>
              <a:defRPr>
                <a:solidFill>
                  <a:srgbClr val="323232"/>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endParaRPr lang="da-DK" dirty="0"/>
          </a:p>
        </p:txBody>
      </p:sp>
      <p:sp>
        <p:nvSpPr>
          <p:cNvPr id="6" name="Picture Placeholder 3">
            <a:extLst>
              <a:ext uri="{FF2B5EF4-FFF2-40B4-BE49-F238E27FC236}">
                <a16:creationId xmlns:a16="http://schemas.microsoft.com/office/drawing/2014/main" id="{2408D2B7-1E1C-F94B-952C-B91395AC7E51}"/>
              </a:ext>
            </a:extLst>
          </p:cNvPr>
          <p:cNvSpPr>
            <a:spLocks noGrp="1"/>
          </p:cNvSpPr>
          <p:nvPr>
            <p:ph type="pic" sz="quarter" idx="10"/>
          </p:nvPr>
        </p:nvSpPr>
        <p:spPr>
          <a:xfrm>
            <a:off x="3359888" y="2977022"/>
            <a:ext cx="11568223" cy="4125912"/>
          </a:xfrm>
          <a:prstGeom prst="rect">
            <a:avLst/>
          </a:prstGeom>
        </p:spPr>
        <p:txBody>
          <a:bodyPr anchor="ctr"/>
          <a:lstStyle>
            <a:lvl1pPr marL="0" indent="0" algn="ctr">
              <a:buNone/>
              <a:defRPr b="0" i="0">
                <a:latin typeface="Calibri" panose="020F0502020204030204" pitchFamily="34" charset="0"/>
                <a:ea typeface="Open Sans" panose="020B0606030504020204" pitchFamily="34" charset="0"/>
                <a:cs typeface="Calibri" panose="020F0502020204030204" pitchFamily="34" charset="0"/>
              </a:defRPr>
            </a:lvl1pPr>
          </a:lstStyle>
          <a:p>
            <a:r>
              <a:rPr lang="en-US" dirty="0"/>
              <a:t>Click icon to add picture</a:t>
            </a:r>
          </a:p>
        </p:txBody>
      </p:sp>
      <p:sp>
        <p:nvSpPr>
          <p:cNvPr id="8" name="TextBox 7">
            <a:extLst>
              <a:ext uri="{FF2B5EF4-FFF2-40B4-BE49-F238E27FC236}">
                <a16:creationId xmlns:a16="http://schemas.microsoft.com/office/drawing/2014/main" id="{EA64D30D-EB36-424E-BCD7-C43B2CA0F2FC}"/>
              </a:ext>
            </a:extLst>
          </p:cNvPr>
          <p:cNvSpPr txBox="1"/>
          <p:nvPr userDrawn="1"/>
        </p:nvSpPr>
        <p:spPr>
          <a:xfrm>
            <a:off x="17011565" y="9350796"/>
            <a:ext cx="660400" cy="338554"/>
          </a:xfrm>
          <a:prstGeom prst="rect">
            <a:avLst/>
          </a:prstGeom>
          <a:noFill/>
        </p:spPr>
        <p:txBody>
          <a:bodyPr wrap="square" rtlCol="0">
            <a:spAutoFit/>
          </a:bodyPr>
          <a:lstStyle/>
          <a:p>
            <a:pPr algn="r"/>
            <a:fld id="{293ABEDF-2FD4-CE41-BE6E-C03412F0A819}" type="slidenum">
              <a:rPr lang="en-US" sz="1600" b="0" smtClean="0">
                <a:latin typeface="Bebas" pitchFamily="2" charset="0"/>
                <a:ea typeface="Open Sans" panose="020B0606030504020204" pitchFamily="34" charset="0"/>
                <a:cs typeface="Calibri" panose="020F0502020204030204" pitchFamily="34" charset="0"/>
              </a:rPr>
              <a:pPr algn="r"/>
              <a:t>‹#›</a:t>
            </a:fld>
            <a:endParaRPr lang="en-US" sz="1600" b="0" dirty="0">
              <a:latin typeface="Bebas" pitchFamily="2" charset="0"/>
              <a:ea typeface="Open Sans" panose="020B060603050402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F77AF92-BB9C-FF47-9532-863BACFABA04}"/>
              </a:ext>
            </a:extLst>
          </p:cNvPr>
          <p:cNvCxnSpPr>
            <a:cxnSpLocks/>
          </p:cNvCxnSpPr>
          <p:nvPr userDrawn="1"/>
        </p:nvCxnSpPr>
        <p:spPr>
          <a:xfrm flipV="1">
            <a:off x="17720733" y="9504684"/>
            <a:ext cx="719667" cy="15389"/>
          </a:xfrm>
          <a:prstGeom prst="line">
            <a:avLst/>
          </a:prstGeom>
          <a:ln w="15875"/>
        </p:spPr>
        <p:style>
          <a:lnRef idx="1">
            <a:schemeClr val="accent1"/>
          </a:lnRef>
          <a:fillRef idx="0">
            <a:schemeClr val="accent1"/>
          </a:fillRef>
          <a:effectRef idx="0">
            <a:schemeClr val="accent1"/>
          </a:effectRef>
          <a:fontRef idx="minor">
            <a:schemeClr val="tx1"/>
          </a:fontRef>
        </p:style>
      </p:cxnSp>
      <p:pic>
        <p:nvPicPr>
          <p:cNvPr id="11" name="Picture 10" descr="Logo&#10;&#10;Description automatically generated">
            <a:extLst>
              <a:ext uri="{FF2B5EF4-FFF2-40B4-BE49-F238E27FC236}">
                <a16:creationId xmlns:a16="http://schemas.microsoft.com/office/drawing/2014/main" id="{4C6E9D13-D91C-4906-8A27-7AF65071AAF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696044" y="528500"/>
            <a:ext cx="2052735" cy="1154663"/>
          </a:xfrm>
          <a:prstGeom prst="rect">
            <a:avLst/>
          </a:prstGeom>
        </p:spPr>
      </p:pic>
    </p:spTree>
    <p:extLst>
      <p:ext uri="{BB962C8B-B14F-4D97-AF65-F5344CB8AC3E}">
        <p14:creationId xmlns:p14="http://schemas.microsoft.com/office/powerpoint/2010/main" val="2974032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07">
    <p:bg>
      <p:bgPr>
        <a:blipFill>
          <a:blip r:embed="rId2"/>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3B0458-ECFE-A742-92A4-94902D2DF37D}"/>
              </a:ext>
            </a:extLst>
          </p:cNvPr>
          <p:cNvSpPr/>
          <p:nvPr userDrawn="1"/>
        </p:nvSpPr>
        <p:spPr>
          <a:xfrm>
            <a:off x="999460" y="0"/>
            <a:ext cx="16289080" cy="10288588"/>
          </a:xfrm>
          <a:prstGeom prst="rect">
            <a:avLst/>
          </a:prstGeom>
          <a:solidFill>
            <a:schemeClr val="bg2">
              <a:alpha val="8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4">
            <a:extLst>
              <a:ext uri="{FF2B5EF4-FFF2-40B4-BE49-F238E27FC236}">
                <a16:creationId xmlns:a16="http://schemas.microsoft.com/office/drawing/2014/main" id="{41C09612-FBA7-394B-AC92-804FE778658C}"/>
              </a:ext>
            </a:extLst>
          </p:cNvPr>
          <p:cNvSpPr>
            <a:spLocks noGrp="1"/>
          </p:cNvSpPr>
          <p:nvPr>
            <p:ph type="title" hasCustomPrompt="1"/>
          </p:nvPr>
        </p:nvSpPr>
        <p:spPr>
          <a:xfrm>
            <a:off x="3359888" y="1148728"/>
            <a:ext cx="11568224" cy="1297052"/>
          </a:xfrm>
          <a:prstGeom prst="rect">
            <a:avLst/>
          </a:prstGeom>
        </p:spPr>
        <p:txBody>
          <a:bodyPr/>
          <a:lstStyle>
            <a:lvl1pPr algn="ctr">
              <a:lnSpc>
                <a:spcPct val="80000"/>
              </a:lnSpc>
              <a:defRPr sz="4400" b="1" i="0" spc="0">
                <a:solidFill>
                  <a:srgbClr val="323232"/>
                </a:solidFill>
                <a:latin typeface="Montserrat" pitchFamily="2" charset="77"/>
              </a:defRPr>
            </a:lvl1pPr>
          </a:lstStyle>
          <a:p>
            <a:r>
              <a:rPr lang="en-US"/>
              <a:t>CLICK TO EDIT: </a:t>
            </a:r>
            <a:br>
              <a:rPr lang="en-US"/>
            </a:br>
            <a:r>
              <a:rPr lang="en-US"/>
              <a:t>THE TITLE GOES HERE</a:t>
            </a:r>
          </a:p>
        </p:txBody>
      </p:sp>
      <p:sp>
        <p:nvSpPr>
          <p:cNvPr id="14" name="Content Placeholder 2">
            <a:extLst>
              <a:ext uri="{FF2B5EF4-FFF2-40B4-BE49-F238E27FC236}">
                <a16:creationId xmlns:a16="http://schemas.microsoft.com/office/drawing/2014/main" id="{BEFEB65C-0866-6F48-ABC4-A0783B5158D7}"/>
              </a:ext>
            </a:extLst>
          </p:cNvPr>
          <p:cNvSpPr>
            <a:spLocks noGrp="1"/>
          </p:cNvSpPr>
          <p:nvPr>
            <p:ph idx="1" hasCustomPrompt="1"/>
          </p:nvPr>
        </p:nvSpPr>
        <p:spPr>
          <a:xfrm>
            <a:off x="8165805" y="3934224"/>
            <a:ext cx="7570380" cy="4125912"/>
          </a:xfrm>
          <a:prstGeom prst="rect">
            <a:avLst/>
          </a:prstGeom>
        </p:spPr>
        <p:txBody>
          <a:bodyPr anchor="ctr">
            <a:normAutofit/>
          </a:bodyPr>
          <a:lstStyle>
            <a:lvl1pPr marL="0" indent="0">
              <a:buNone/>
              <a:defRPr sz="4000" b="0" i="0">
                <a:solidFill>
                  <a:srgbClr val="323232"/>
                </a:solidFill>
                <a:latin typeface="Calibri" panose="020F0502020204030204" pitchFamily="34" charset="0"/>
                <a:ea typeface="Open Sans" panose="020B0606030504020204" pitchFamily="34" charset="0"/>
                <a:cs typeface="Calibri" panose="020F0502020204030204" pitchFamily="34" charset="0"/>
              </a:defRPr>
            </a:lvl1pPr>
            <a:lvl2pPr>
              <a:defRPr>
                <a:solidFill>
                  <a:srgbClr val="323232"/>
                </a:solidFill>
                <a:latin typeface="Open Sans" panose="020B0606030504020204" pitchFamily="34" charset="0"/>
                <a:ea typeface="Open Sans" panose="020B0606030504020204" pitchFamily="34" charset="0"/>
                <a:cs typeface="Open Sans" panose="020B0606030504020204" pitchFamily="34" charset="0"/>
              </a:defRPr>
            </a:lvl2pPr>
            <a:lvl3pPr>
              <a:defRPr>
                <a:solidFill>
                  <a:srgbClr val="323232"/>
                </a:solidFill>
                <a:latin typeface="Open Sans" panose="020B0606030504020204" pitchFamily="34" charset="0"/>
                <a:ea typeface="Open Sans" panose="020B0606030504020204" pitchFamily="34" charset="0"/>
                <a:cs typeface="Open Sans" panose="020B0606030504020204" pitchFamily="34" charset="0"/>
              </a:defRPr>
            </a:lvl3pPr>
            <a:lvl4pPr>
              <a:defRPr>
                <a:solidFill>
                  <a:srgbClr val="323232"/>
                </a:solidFill>
                <a:latin typeface="Open Sans" panose="020B0606030504020204" pitchFamily="34" charset="0"/>
                <a:ea typeface="Open Sans" panose="020B0606030504020204" pitchFamily="34" charset="0"/>
                <a:cs typeface="Open Sans" panose="020B0606030504020204" pitchFamily="34" charset="0"/>
              </a:defRPr>
            </a:lvl4pPr>
            <a:lvl5pPr>
              <a:defRPr>
                <a:solidFill>
                  <a:srgbClr val="323232"/>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endParaRPr lang="da-DK" dirty="0"/>
          </a:p>
        </p:txBody>
      </p:sp>
      <p:sp>
        <p:nvSpPr>
          <p:cNvPr id="6" name="Picture Placeholder 3">
            <a:extLst>
              <a:ext uri="{FF2B5EF4-FFF2-40B4-BE49-F238E27FC236}">
                <a16:creationId xmlns:a16="http://schemas.microsoft.com/office/drawing/2014/main" id="{2408D2B7-1E1C-F94B-952C-B91395AC7E51}"/>
              </a:ext>
            </a:extLst>
          </p:cNvPr>
          <p:cNvSpPr>
            <a:spLocks noGrp="1"/>
          </p:cNvSpPr>
          <p:nvPr>
            <p:ph type="pic" sz="quarter" idx="10"/>
          </p:nvPr>
        </p:nvSpPr>
        <p:spPr>
          <a:xfrm>
            <a:off x="2551815" y="3934224"/>
            <a:ext cx="5167424" cy="4125912"/>
          </a:xfrm>
          <a:prstGeom prst="rect">
            <a:avLst/>
          </a:prstGeom>
        </p:spPr>
        <p:txBody>
          <a:bodyPr anchor="ctr"/>
          <a:lstStyle>
            <a:lvl1pPr marL="0" indent="0" algn="ctr">
              <a:buNone/>
              <a:defRPr b="0" i="0">
                <a:latin typeface="Calibri" panose="020F0502020204030204" pitchFamily="34" charset="0"/>
                <a:ea typeface="Open Sans" panose="020B0606030504020204" pitchFamily="34" charset="0"/>
                <a:cs typeface="Calibri" panose="020F0502020204030204" pitchFamily="34" charset="0"/>
              </a:defRPr>
            </a:lvl1pPr>
          </a:lstStyle>
          <a:p>
            <a:r>
              <a:rPr lang="en-US" dirty="0"/>
              <a:t>Click icon to add picture</a:t>
            </a:r>
          </a:p>
        </p:txBody>
      </p:sp>
      <p:sp>
        <p:nvSpPr>
          <p:cNvPr id="8" name="TextBox 7">
            <a:extLst>
              <a:ext uri="{FF2B5EF4-FFF2-40B4-BE49-F238E27FC236}">
                <a16:creationId xmlns:a16="http://schemas.microsoft.com/office/drawing/2014/main" id="{AC00F0AC-988A-484F-8ACC-4F09C8456113}"/>
              </a:ext>
            </a:extLst>
          </p:cNvPr>
          <p:cNvSpPr txBox="1"/>
          <p:nvPr userDrawn="1"/>
        </p:nvSpPr>
        <p:spPr>
          <a:xfrm>
            <a:off x="17011565" y="9350796"/>
            <a:ext cx="660400" cy="338554"/>
          </a:xfrm>
          <a:prstGeom prst="rect">
            <a:avLst/>
          </a:prstGeom>
          <a:noFill/>
        </p:spPr>
        <p:txBody>
          <a:bodyPr wrap="square" rtlCol="0">
            <a:spAutoFit/>
          </a:bodyPr>
          <a:lstStyle/>
          <a:p>
            <a:pPr algn="r"/>
            <a:fld id="{293ABEDF-2FD4-CE41-BE6E-C03412F0A819}" type="slidenum">
              <a:rPr lang="en-US" sz="1600" b="0" smtClean="0">
                <a:latin typeface="Bebas" pitchFamily="2" charset="0"/>
                <a:ea typeface="Open Sans" panose="020B0606030504020204" pitchFamily="34" charset="0"/>
                <a:cs typeface="Calibri" panose="020F0502020204030204" pitchFamily="34" charset="0"/>
              </a:rPr>
              <a:pPr algn="r"/>
              <a:t>‹#›</a:t>
            </a:fld>
            <a:endParaRPr lang="en-US" sz="1600" b="0" dirty="0">
              <a:latin typeface="Bebas" pitchFamily="2" charset="0"/>
              <a:ea typeface="Open Sans" panose="020B060603050402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A386BA7F-0BFE-9946-A0AB-C0FE8CA1C50D}"/>
              </a:ext>
            </a:extLst>
          </p:cNvPr>
          <p:cNvCxnSpPr>
            <a:cxnSpLocks/>
          </p:cNvCxnSpPr>
          <p:nvPr userDrawn="1"/>
        </p:nvCxnSpPr>
        <p:spPr>
          <a:xfrm flipV="1">
            <a:off x="17720733" y="9504684"/>
            <a:ext cx="719667" cy="15389"/>
          </a:xfrm>
          <a:prstGeom prst="line">
            <a:avLst/>
          </a:prstGeom>
          <a:ln w="15875"/>
        </p:spPr>
        <p:style>
          <a:lnRef idx="1">
            <a:schemeClr val="accent1"/>
          </a:lnRef>
          <a:fillRef idx="0">
            <a:schemeClr val="accent1"/>
          </a:fillRef>
          <a:effectRef idx="0">
            <a:schemeClr val="accent1"/>
          </a:effectRef>
          <a:fontRef idx="minor">
            <a:schemeClr val="tx1"/>
          </a:fontRef>
        </p:style>
      </p:cxnSp>
      <p:pic>
        <p:nvPicPr>
          <p:cNvPr id="11" name="Picture 10" descr="Logo&#10;&#10;Description automatically generated">
            <a:extLst>
              <a:ext uri="{FF2B5EF4-FFF2-40B4-BE49-F238E27FC236}">
                <a16:creationId xmlns:a16="http://schemas.microsoft.com/office/drawing/2014/main" id="{A3F145FA-9553-48FD-9CAD-F9B3788E98F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696044" y="528500"/>
            <a:ext cx="2052735" cy="1154663"/>
          </a:xfrm>
          <a:prstGeom prst="rect">
            <a:avLst/>
          </a:prstGeom>
        </p:spPr>
      </p:pic>
    </p:spTree>
    <p:extLst>
      <p:ext uri="{BB962C8B-B14F-4D97-AF65-F5344CB8AC3E}">
        <p14:creationId xmlns:p14="http://schemas.microsoft.com/office/powerpoint/2010/main" val="13476358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07">
    <p:bg>
      <p:bgPr>
        <a:blipFill>
          <a:blip r:embed="rId2"/>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3B0458-ECFE-A742-92A4-94902D2DF37D}"/>
              </a:ext>
            </a:extLst>
          </p:cNvPr>
          <p:cNvSpPr/>
          <p:nvPr userDrawn="1"/>
        </p:nvSpPr>
        <p:spPr>
          <a:xfrm>
            <a:off x="999460" y="0"/>
            <a:ext cx="8718698" cy="10288588"/>
          </a:xfrm>
          <a:prstGeom prst="rect">
            <a:avLst/>
          </a:prstGeom>
          <a:solidFill>
            <a:schemeClr val="bg2">
              <a:alpha val="8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4">
            <a:extLst>
              <a:ext uri="{FF2B5EF4-FFF2-40B4-BE49-F238E27FC236}">
                <a16:creationId xmlns:a16="http://schemas.microsoft.com/office/drawing/2014/main" id="{41C09612-FBA7-394B-AC92-804FE778658C}"/>
              </a:ext>
            </a:extLst>
          </p:cNvPr>
          <p:cNvSpPr>
            <a:spLocks noGrp="1"/>
          </p:cNvSpPr>
          <p:nvPr>
            <p:ph type="title" hasCustomPrompt="1"/>
          </p:nvPr>
        </p:nvSpPr>
        <p:spPr>
          <a:xfrm>
            <a:off x="1860697" y="1148728"/>
            <a:ext cx="6996224" cy="1297052"/>
          </a:xfrm>
          <a:prstGeom prst="rect">
            <a:avLst/>
          </a:prstGeom>
        </p:spPr>
        <p:txBody>
          <a:bodyPr/>
          <a:lstStyle>
            <a:lvl1pPr algn="ctr">
              <a:lnSpc>
                <a:spcPct val="80000"/>
              </a:lnSpc>
              <a:defRPr sz="4400" b="1" i="0" spc="0">
                <a:solidFill>
                  <a:srgbClr val="323232"/>
                </a:solidFill>
                <a:latin typeface="Montserrat" pitchFamily="2" charset="77"/>
              </a:defRPr>
            </a:lvl1pPr>
          </a:lstStyle>
          <a:p>
            <a:r>
              <a:rPr lang="en-US"/>
              <a:t>CLICK TO EDIT: </a:t>
            </a:r>
            <a:br>
              <a:rPr lang="en-US"/>
            </a:br>
            <a:r>
              <a:rPr lang="en-US"/>
              <a:t>THE TITLE GOES HERE</a:t>
            </a:r>
          </a:p>
        </p:txBody>
      </p:sp>
      <p:sp>
        <p:nvSpPr>
          <p:cNvPr id="14" name="Content Placeholder 2">
            <a:extLst>
              <a:ext uri="{FF2B5EF4-FFF2-40B4-BE49-F238E27FC236}">
                <a16:creationId xmlns:a16="http://schemas.microsoft.com/office/drawing/2014/main" id="{BEFEB65C-0866-6F48-ABC4-A0783B5158D7}"/>
              </a:ext>
            </a:extLst>
          </p:cNvPr>
          <p:cNvSpPr>
            <a:spLocks noGrp="1"/>
          </p:cNvSpPr>
          <p:nvPr>
            <p:ph idx="1" hasCustomPrompt="1"/>
          </p:nvPr>
        </p:nvSpPr>
        <p:spPr>
          <a:xfrm>
            <a:off x="1860697" y="3391957"/>
            <a:ext cx="6996224" cy="5433065"/>
          </a:xfrm>
          <a:prstGeom prst="rect">
            <a:avLst/>
          </a:prstGeom>
        </p:spPr>
        <p:txBody>
          <a:bodyPr anchor="ctr">
            <a:normAutofit/>
          </a:bodyPr>
          <a:lstStyle>
            <a:lvl1pPr marL="0" indent="0">
              <a:buNone/>
              <a:defRPr sz="4000">
                <a:solidFill>
                  <a:srgbClr val="323232"/>
                </a:solidFill>
                <a:latin typeface="Calibri" panose="020F0502020204030204" pitchFamily="34" charset="0"/>
                <a:ea typeface="Open Sans" panose="020B0606030504020204" pitchFamily="34" charset="0"/>
                <a:cs typeface="Calibri" panose="020F0502020204030204" pitchFamily="34" charset="0"/>
              </a:defRPr>
            </a:lvl1pPr>
            <a:lvl2pPr>
              <a:defRPr>
                <a:solidFill>
                  <a:srgbClr val="323232"/>
                </a:solidFill>
                <a:latin typeface="Open Sans" panose="020B0606030504020204" pitchFamily="34" charset="0"/>
                <a:ea typeface="Open Sans" panose="020B0606030504020204" pitchFamily="34" charset="0"/>
                <a:cs typeface="Open Sans" panose="020B0606030504020204" pitchFamily="34" charset="0"/>
              </a:defRPr>
            </a:lvl2pPr>
            <a:lvl3pPr>
              <a:defRPr>
                <a:solidFill>
                  <a:srgbClr val="323232"/>
                </a:solidFill>
                <a:latin typeface="Open Sans" panose="020B0606030504020204" pitchFamily="34" charset="0"/>
                <a:ea typeface="Open Sans" panose="020B0606030504020204" pitchFamily="34" charset="0"/>
                <a:cs typeface="Open Sans" panose="020B0606030504020204" pitchFamily="34" charset="0"/>
              </a:defRPr>
            </a:lvl3pPr>
            <a:lvl4pPr>
              <a:defRPr>
                <a:solidFill>
                  <a:srgbClr val="323232"/>
                </a:solidFill>
                <a:latin typeface="Open Sans" panose="020B0606030504020204" pitchFamily="34" charset="0"/>
                <a:ea typeface="Open Sans" panose="020B0606030504020204" pitchFamily="34" charset="0"/>
                <a:cs typeface="Open Sans" panose="020B0606030504020204" pitchFamily="34" charset="0"/>
              </a:defRPr>
            </a:lvl4pPr>
            <a:lvl5pPr>
              <a:defRPr>
                <a:solidFill>
                  <a:srgbClr val="323232"/>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endParaRPr lang="da-DK" dirty="0"/>
          </a:p>
        </p:txBody>
      </p:sp>
      <p:sp>
        <p:nvSpPr>
          <p:cNvPr id="6" name="Picture Placeholder 3">
            <a:extLst>
              <a:ext uri="{FF2B5EF4-FFF2-40B4-BE49-F238E27FC236}">
                <a16:creationId xmlns:a16="http://schemas.microsoft.com/office/drawing/2014/main" id="{2408D2B7-1E1C-F94B-952C-B91395AC7E51}"/>
              </a:ext>
            </a:extLst>
          </p:cNvPr>
          <p:cNvSpPr>
            <a:spLocks noGrp="1"/>
          </p:cNvSpPr>
          <p:nvPr>
            <p:ph type="pic" sz="quarter" idx="10"/>
          </p:nvPr>
        </p:nvSpPr>
        <p:spPr>
          <a:xfrm>
            <a:off x="9718158" y="1148728"/>
            <a:ext cx="7244639" cy="8540622"/>
          </a:xfrm>
          <a:prstGeom prst="rect">
            <a:avLst/>
          </a:prstGeom>
        </p:spPr>
        <p:txBody>
          <a:bodyPr anchor="ctr"/>
          <a:lstStyle>
            <a:lvl1pPr marL="0" indent="0" algn="ctr">
              <a:buNone/>
              <a:defRPr b="0" i="0">
                <a:latin typeface="Calibri" panose="020F0502020204030204" pitchFamily="34" charset="0"/>
                <a:ea typeface="Open Sans" panose="020B0606030504020204" pitchFamily="34" charset="0"/>
                <a:cs typeface="Calibri" panose="020F0502020204030204" pitchFamily="34" charset="0"/>
              </a:defRPr>
            </a:lvl1pPr>
          </a:lstStyle>
          <a:p>
            <a:r>
              <a:rPr lang="en-US" dirty="0"/>
              <a:t>Click icon to add picture</a:t>
            </a:r>
          </a:p>
        </p:txBody>
      </p:sp>
      <p:sp>
        <p:nvSpPr>
          <p:cNvPr id="8" name="TextBox 7">
            <a:extLst>
              <a:ext uri="{FF2B5EF4-FFF2-40B4-BE49-F238E27FC236}">
                <a16:creationId xmlns:a16="http://schemas.microsoft.com/office/drawing/2014/main" id="{4B5F9850-629A-FE43-BB29-15B6938653E4}"/>
              </a:ext>
            </a:extLst>
          </p:cNvPr>
          <p:cNvSpPr txBox="1"/>
          <p:nvPr userDrawn="1"/>
        </p:nvSpPr>
        <p:spPr>
          <a:xfrm>
            <a:off x="17011565" y="9350796"/>
            <a:ext cx="660400" cy="338554"/>
          </a:xfrm>
          <a:prstGeom prst="rect">
            <a:avLst/>
          </a:prstGeom>
          <a:noFill/>
        </p:spPr>
        <p:txBody>
          <a:bodyPr wrap="square" rtlCol="0">
            <a:spAutoFit/>
          </a:bodyPr>
          <a:lstStyle/>
          <a:p>
            <a:pPr algn="r"/>
            <a:fld id="{293ABEDF-2FD4-CE41-BE6E-C03412F0A819}" type="slidenum">
              <a:rPr lang="en-US" sz="1600" b="0" smtClean="0">
                <a:latin typeface="Bebas" pitchFamily="2" charset="0"/>
                <a:ea typeface="Open Sans" panose="020B0606030504020204" pitchFamily="34" charset="0"/>
                <a:cs typeface="Calibri" panose="020F0502020204030204" pitchFamily="34" charset="0"/>
              </a:rPr>
              <a:pPr algn="r"/>
              <a:t>‹#›</a:t>
            </a:fld>
            <a:endParaRPr lang="en-US" sz="1600" b="0" dirty="0">
              <a:latin typeface="Bebas" pitchFamily="2" charset="0"/>
              <a:ea typeface="Open Sans" panose="020B060603050402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41E864E-9C52-9542-8951-4017DEFCC464}"/>
              </a:ext>
            </a:extLst>
          </p:cNvPr>
          <p:cNvCxnSpPr>
            <a:cxnSpLocks/>
          </p:cNvCxnSpPr>
          <p:nvPr userDrawn="1"/>
        </p:nvCxnSpPr>
        <p:spPr>
          <a:xfrm flipV="1">
            <a:off x="17720733" y="9504684"/>
            <a:ext cx="719667" cy="15389"/>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09623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07">
    <p:bg>
      <p:bgPr>
        <a:blipFill>
          <a:blip r:embed="rId2"/>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B96152B-5F5E-764B-9749-4695A6B9BCDE}"/>
              </a:ext>
            </a:extLst>
          </p:cNvPr>
          <p:cNvSpPr/>
          <p:nvPr userDrawn="1"/>
        </p:nvSpPr>
        <p:spPr>
          <a:xfrm>
            <a:off x="999460" y="0"/>
            <a:ext cx="16289080" cy="10288588"/>
          </a:xfrm>
          <a:prstGeom prst="rect">
            <a:avLst/>
          </a:prstGeom>
          <a:solidFill>
            <a:schemeClr val="bg2">
              <a:alpha val="8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3">
            <a:extLst>
              <a:ext uri="{FF2B5EF4-FFF2-40B4-BE49-F238E27FC236}">
                <a16:creationId xmlns:a16="http://schemas.microsoft.com/office/drawing/2014/main" id="{36298C8A-8CC2-C649-ABAE-4D9D26CFCBA6}"/>
              </a:ext>
            </a:extLst>
          </p:cNvPr>
          <p:cNvSpPr>
            <a:spLocks noGrp="1"/>
          </p:cNvSpPr>
          <p:nvPr>
            <p:ph type="pic" sz="quarter" idx="10"/>
          </p:nvPr>
        </p:nvSpPr>
        <p:spPr>
          <a:xfrm>
            <a:off x="999460" y="-1"/>
            <a:ext cx="16289080" cy="10288587"/>
          </a:xfrm>
          <a:prstGeom prst="rect">
            <a:avLst/>
          </a:prstGeom>
        </p:spPr>
        <p:txBody>
          <a:bodyPr anchor="ctr"/>
          <a:lstStyle>
            <a:lvl1pPr marL="0" indent="0" algn="ctr">
              <a:buNone/>
              <a:defRPr/>
            </a:lvl1pPr>
          </a:lstStyle>
          <a:p>
            <a:r>
              <a:rPr lang="en-US"/>
              <a:t>Click icon to add picture</a:t>
            </a:r>
          </a:p>
        </p:txBody>
      </p:sp>
      <p:pic>
        <p:nvPicPr>
          <p:cNvPr id="4" name="Picture 3" descr="Logo&#10;&#10;Description automatically generated">
            <a:extLst>
              <a:ext uri="{FF2B5EF4-FFF2-40B4-BE49-F238E27FC236}">
                <a16:creationId xmlns:a16="http://schemas.microsoft.com/office/drawing/2014/main" id="{60CFE159-5D51-4A02-B860-074E0E3F3DB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696044" y="528500"/>
            <a:ext cx="2052735" cy="1154663"/>
          </a:xfrm>
          <a:prstGeom prst="rect">
            <a:avLst/>
          </a:prstGeom>
        </p:spPr>
      </p:pic>
    </p:spTree>
    <p:extLst>
      <p:ext uri="{BB962C8B-B14F-4D97-AF65-F5344CB8AC3E}">
        <p14:creationId xmlns:p14="http://schemas.microsoft.com/office/powerpoint/2010/main" val="12886481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84282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04">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78AF54-799E-FA4D-8805-CF18392EBDEE}"/>
              </a:ext>
            </a:extLst>
          </p:cNvPr>
          <p:cNvSpPr txBox="1"/>
          <p:nvPr userDrawn="1"/>
        </p:nvSpPr>
        <p:spPr>
          <a:xfrm>
            <a:off x="16859165" y="9198396"/>
            <a:ext cx="660400" cy="338554"/>
          </a:xfrm>
          <a:prstGeom prst="rect">
            <a:avLst/>
          </a:prstGeom>
          <a:noFill/>
        </p:spPr>
        <p:txBody>
          <a:bodyPr wrap="square" rtlCol="0">
            <a:spAutoFit/>
          </a:bodyPr>
          <a:lstStyle/>
          <a:p>
            <a:pPr algn="r"/>
            <a:fld id="{293ABEDF-2FD4-CE41-BE6E-C03412F0A819}" type="slidenum">
              <a:rPr lang="en-US" sz="1600" b="0" smtClean="0">
                <a:latin typeface="Bebas" pitchFamily="2" charset="0"/>
                <a:ea typeface="Open Sans" panose="020B0606030504020204" pitchFamily="34" charset="0"/>
                <a:cs typeface="Calibri" panose="020F0502020204030204" pitchFamily="34" charset="0"/>
              </a:rPr>
              <a:pPr algn="r"/>
              <a:t>‹#›</a:t>
            </a:fld>
            <a:endParaRPr lang="en-US" sz="1600" b="0" dirty="0">
              <a:latin typeface="Bebas" pitchFamily="2" charset="0"/>
              <a:ea typeface="Open Sans" panose="020B060603050402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C0D5169F-3487-C34A-8648-00A55A947DCB}"/>
              </a:ext>
            </a:extLst>
          </p:cNvPr>
          <p:cNvCxnSpPr>
            <a:cxnSpLocks/>
          </p:cNvCxnSpPr>
          <p:nvPr userDrawn="1"/>
        </p:nvCxnSpPr>
        <p:spPr>
          <a:xfrm flipV="1">
            <a:off x="17568333" y="9352284"/>
            <a:ext cx="719667" cy="15389"/>
          </a:xfrm>
          <a:prstGeom prst="line">
            <a:avLst/>
          </a:prstGeom>
          <a:ln w="15875"/>
        </p:spPr>
        <p:style>
          <a:lnRef idx="1">
            <a:schemeClr val="accent1"/>
          </a:lnRef>
          <a:fillRef idx="0">
            <a:schemeClr val="accent1"/>
          </a:fillRef>
          <a:effectRef idx="0">
            <a:schemeClr val="accent1"/>
          </a:effectRef>
          <a:fontRef idx="minor">
            <a:schemeClr val="tx1"/>
          </a:fontRef>
        </p:style>
      </p:cxnSp>
      <p:pic>
        <p:nvPicPr>
          <p:cNvPr id="6" name="Picture 5" descr="Logo IFRC Reference Centre for Psychosocial Support">
            <a:extLst>
              <a:ext uri="{FF2B5EF4-FFF2-40B4-BE49-F238E27FC236}">
                <a16:creationId xmlns:a16="http://schemas.microsoft.com/office/drawing/2014/main" id="{622ECD20-7607-4529-9385-4D545A3291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25404" y="-205791"/>
            <a:ext cx="1978793" cy="1978793"/>
          </a:xfrm>
          <a:prstGeom prst="rect">
            <a:avLst/>
          </a:prstGeom>
        </p:spPr>
      </p:pic>
      <p:sp>
        <p:nvSpPr>
          <p:cNvPr id="8" name="Subtitle 2">
            <a:extLst>
              <a:ext uri="{FF2B5EF4-FFF2-40B4-BE49-F238E27FC236}">
                <a16:creationId xmlns:a16="http://schemas.microsoft.com/office/drawing/2014/main" id="{A2E83B05-B9A0-412E-B16A-917181CDCC8B}"/>
              </a:ext>
            </a:extLst>
          </p:cNvPr>
          <p:cNvSpPr>
            <a:spLocks noGrp="1"/>
          </p:cNvSpPr>
          <p:nvPr>
            <p:ph type="subTitle" idx="1"/>
          </p:nvPr>
        </p:nvSpPr>
        <p:spPr>
          <a:xfrm>
            <a:off x="2065283" y="5083997"/>
            <a:ext cx="14157434" cy="2846058"/>
          </a:xfrm>
          <a:prstGeom prst="rect">
            <a:avLst/>
          </a:prstGeom>
        </p:spPr>
        <p:txBody>
          <a:bodyPr>
            <a:normAutofit/>
          </a:bodyPr>
          <a:lstStyle>
            <a:lvl1pPr marL="0" indent="0" algn="ctr" rtl="0">
              <a:buNone/>
              <a:defRPr sz="2400">
                <a:solidFill>
                  <a:srgbClr val="323232"/>
                </a:solidFill>
                <a:latin typeface="Calibri" panose="020F0502020204030204" pitchFamily="34" charset="0"/>
                <a:ea typeface="Open Sans" panose="020B060603050402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da-DK" dirty="0"/>
          </a:p>
        </p:txBody>
      </p:sp>
      <p:sp>
        <p:nvSpPr>
          <p:cNvPr id="9" name="Title 1">
            <a:extLst>
              <a:ext uri="{FF2B5EF4-FFF2-40B4-BE49-F238E27FC236}">
                <a16:creationId xmlns:a16="http://schemas.microsoft.com/office/drawing/2014/main" id="{40A64D87-1843-401C-9297-F9066B421437}"/>
              </a:ext>
            </a:extLst>
          </p:cNvPr>
          <p:cNvSpPr>
            <a:spLocks noGrp="1"/>
          </p:cNvSpPr>
          <p:nvPr>
            <p:ph type="ctrTitle" hasCustomPrompt="1"/>
          </p:nvPr>
        </p:nvSpPr>
        <p:spPr>
          <a:xfrm>
            <a:off x="2065283" y="2145864"/>
            <a:ext cx="14157434" cy="2846058"/>
          </a:xfrm>
          <a:prstGeom prst="rect">
            <a:avLst/>
          </a:prstGeom>
        </p:spPr>
        <p:txBody>
          <a:bodyPr anchor="b">
            <a:normAutofit/>
          </a:bodyPr>
          <a:lstStyle>
            <a:lvl1pPr algn="ctr" rtl="0">
              <a:defRPr sz="4000" b="1">
                <a:solidFill>
                  <a:srgbClr val="323232"/>
                </a:solidFill>
                <a:latin typeface="Montserrat" panose="00000500000000000000" pitchFamily="2" charset="0"/>
                <a:ea typeface="Open Sans" panose="020B0606030504020204" pitchFamily="34" charset="0"/>
                <a:cs typeface="Calibri" panose="020F0502020204030204" pitchFamily="34" charset="0"/>
              </a:defRPr>
            </a:lvl1pPr>
          </a:lstStyle>
          <a:p>
            <a:r>
              <a:rPr lang="en-US" dirty="0"/>
              <a:t>CLICK TO EDIT MASTER TITLE STYLE</a:t>
            </a:r>
            <a:endParaRPr lang="da-DK" dirty="0"/>
          </a:p>
        </p:txBody>
      </p:sp>
    </p:spTree>
    <p:extLst>
      <p:ext uri="{BB962C8B-B14F-4D97-AF65-F5344CB8AC3E}">
        <p14:creationId xmlns:p14="http://schemas.microsoft.com/office/powerpoint/2010/main" val="31241021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04">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78AF54-799E-FA4D-8805-CF18392EBDEE}"/>
              </a:ext>
            </a:extLst>
          </p:cNvPr>
          <p:cNvSpPr txBox="1"/>
          <p:nvPr userDrawn="1"/>
        </p:nvSpPr>
        <p:spPr>
          <a:xfrm>
            <a:off x="16859165" y="9198396"/>
            <a:ext cx="660400" cy="338554"/>
          </a:xfrm>
          <a:prstGeom prst="rect">
            <a:avLst/>
          </a:prstGeom>
          <a:noFill/>
        </p:spPr>
        <p:txBody>
          <a:bodyPr wrap="square" rtlCol="0">
            <a:spAutoFit/>
          </a:bodyPr>
          <a:lstStyle/>
          <a:p>
            <a:pPr algn="r"/>
            <a:fld id="{293ABEDF-2FD4-CE41-BE6E-C03412F0A819}" type="slidenum">
              <a:rPr lang="en-US" sz="1600" b="0" smtClean="0">
                <a:latin typeface="Bebas" pitchFamily="2" charset="0"/>
                <a:ea typeface="Open Sans" panose="020B0606030504020204" pitchFamily="34" charset="0"/>
                <a:cs typeface="Calibri" panose="020F0502020204030204" pitchFamily="34" charset="0"/>
              </a:rPr>
              <a:pPr algn="r"/>
              <a:t>‹#›</a:t>
            </a:fld>
            <a:endParaRPr lang="en-US" sz="1600" b="0" dirty="0">
              <a:latin typeface="Bebas" pitchFamily="2" charset="0"/>
              <a:ea typeface="Open Sans" panose="020B060603050402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C0D5169F-3487-C34A-8648-00A55A947DCB}"/>
              </a:ext>
            </a:extLst>
          </p:cNvPr>
          <p:cNvCxnSpPr>
            <a:cxnSpLocks/>
          </p:cNvCxnSpPr>
          <p:nvPr userDrawn="1"/>
        </p:nvCxnSpPr>
        <p:spPr>
          <a:xfrm flipV="1">
            <a:off x="17568333" y="9352284"/>
            <a:ext cx="719667" cy="15389"/>
          </a:xfrm>
          <a:prstGeom prst="line">
            <a:avLst/>
          </a:prstGeom>
          <a:ln w="15875"/>
        </p:spPr>
        <p:style>
          <a:lnRef idx="1">
            <a:schemeClr val="accent1"/>
          </a:lnRef>
          <a:fillRef idx="0">
            <a:schemeClr val="accent1"/>
          </a:fillRef>
          <a:effectRef idx="0">
            <a:schemeClr val="accent1"/>
          </a:effectRef>
          <a:fontRef idx="minor">
            <a:schemeClr val="tx1"/>
          </a:fontRef>
        </p:style>
      </p:cxnSp>
      <p:pic>
        <p:nvPicPr>
          <p:cNvPr id="6" name="Picture 5" descr="Logo IFRC Reference Centre for Psychosocial Support">
            <a:extLst>
              <a:ext uri="{FF2B5EF4-FFF2-40B4-BE49-F238E27FC236}">
                <a16:creationId xmlns:a16="http://schemas.microsoft.com/office/drawing/2014/main" id="{622ECD20-7607-4529-9385-4D545A3291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25404" y="-205791"/>
            <a:ext cx="1978793" cy="1978793"/>
          </a:xfrm>
          <a:prstGeom prst="rect">
            <a:avLst/>
          </a:prstGeom>
        </p:spPr>
      </p:pic>
      <p:sp>
        <p:nvSpPr>
          <p:cNvPr id="9" name="Title 1">
            <a:extLst>
              <a:ext uri="{FF2B5EF4-FFF2-40B4-BE49-F238E27FC236}">
                <a16:creationId xmlns:a16="http://schemas.microsoft.com/office/drawing/2014/main" id="{28E28F90-F285-4E32-8548-81ABFC1832AD}"/>
              </a:ext>
            </a:extLst>
          </p:cNvPr>
          <p:cNvSpPr>
            <a:spLocks noGrp="1"/>
          </p:cNvSpPr>
          <p:nvPr>
            <p:ph type="title"/>
          </p:nvPr>
        </p:nvSpPr>
        <p:spPr>
          <a:xfrm>
            <a:off x="1400175" y="1584325"/>
            <a:ext cx="15487650" cy="1325563"/>
          </a:xfrm>
          <a:prstGeom prst="rect">
            <a:avLst/>
          </a:prstGeom>
        </p:spPr>
        <p:txBody>
          <a:bodyPr>
            <a:normAutofit/>
          </a:bodyPr>
          <a:lstStyle>
            <a:lvl1pPr>
              <a:defRPr>
                <a:solidFill>
                  <a:srgbClr val="323232"/>
                </a:solidFill>
                <a:latin typeface="Calibri" panose="020F0502020204030204" pitchFamily="34" charset="0"/>
                <a:ea typeface="Open Sans" panose="020B0606030504020204" pitchFamily="34" charset="0"/>
                <a:cs typeface="Calibri" panose="020F0502020204030204" pitchFamily="34" charset="0"/>
              </a:defRPr>
            </a:lvl1pPr>
          </a:lstStyle>
          <a:p>
            <a:r>
              <a:rPr lang="en-US" dirty="0"/>
              <a:t>Click to edit Master title style</a:t>
            </a:r>
            <a:endParaRPr lang="da-DK" dirty="0"/>
          </a:p>
        </p:txBody>
      </p:sp>
      <p:sp>
        <p:nvSpPr>
          <p:cNvPr id="10" name="Content Placeholder 2">
            <a:extLst>
              <a:ext uri="{FF2B5EF4-FFF2-40B4-BE49-F238E27FC236}">
                <a16:creationId xmlns:a16="http://schemas.microsoft.com/office/drawing/2014/main" id="{FF535FF6-F307-4D72-99AE-1461DE12ABB8}"/>
              </a:ext>
            </a:extLst>
          </p:cNvPr>
          <p:cNvSpPr>
            <a:spLocks noGrp="1"/>
          </p:cNvSpPr>
          <p:nvPr>
            <p:ph idx="1"/>
          </p:nvPr>
        </p:nvSpPr>
        <p:spPr>
          <a:xfrm>
            <a:off x="1400175" y="4494375"/>
            <a:ext cx="7555510" cy="4873298"/>
          </a:xfrm>
          <a:prstGeom prst="rect">
            <a:avLst/>
          </a:prstGeom>
        </p:spPr>
        <p:txBody>
          <a:bodyPr>
            <a:normAutofit/>
          </a:bodyPr>
          <a:lstStyle>
            <a:lvl1pPr>
              <a:defRPr sz="3600">
                <a:solidFill>
                  <a:srgbClr val="323232"/>
                </a:solidFill>
                <a:latin typeface="Calibri" panose="020F0502020204030204" pitchFamily="34" charset="0"/>
                <a:ea typeface="Open Sans" panose="020B0606030504020204" pitchFamily="34" charset="0"/>
                <a:cs typeface="Calibri" panose="020F0502020204030204" pitchFamily="34" charset="0"/>
              </a:defRPr>
            </a:lvl1pPr>
            <a:lvl2pPr>
              <a:defRPr sz="3000">
                <a:solidFill>
                  <a:srgbClr val="323232"/>
                </a:solidFill>
                <a:latin typeface="Calibri" panose="020F0502020204030204" pitchFamily="34" charset="0"/>
                <a:ea typeface="Open Sans" panose="020B0606030504020204" pitchFamily="34" charset="0"/>
                <a:cs typeface="Calibri" panose="020F0502020204030204" pitchFamily="34" charset="0"/>
              </a:defRPr>
            </a:lvl2pPr>
            <a:lvl3pPr>
              <a:defRPr sz="2600">
                <a:solidFill>
                  <a:srgbClr val="323232"/>
                </a:solidFill>
                <a:latin typeface="Calibri" panose="020F0502020204030204" pitchFamily="34" charset="0"/>
                <a:ea typeface="Open Sans" panose="020B0606030504020204" pitchFamily="34" charset="0"/>
                <a:cs typeface="Calibri" panose="020F0502020204030204" pitchFamily="34" charset="0"/>
              </a:defRPr>
            </a:lvl3pPr>
            <a:lvl4pPr>
              <a:defRPr sz="2200">
                <a:solidFill>
                  <a:srgbClr val="323232"/>
                </a:solidFill>
                <a:latin typeface="Calibri" panose="020F0502020204030204" pitchFamily="34" charset="0"/>
                <a:ea typeface="Open Sans" panose="020B0606030504020204" pitchFamily="34" charset="0"/>
                <a:cs typeface="Calibri" panose="020F0502020204030204" pitchFamily="34" charset="0"/>
              </a:defRPr>
            </a:lvl4pPr>
            <a:lvl5pPr>
              <a:defRPr sz="1800">
                <a:solidFill>
                  <a:srgbClr val="323232"/>
                </a:solidFill>
                <a:latin typeface="Calibri" panose="020F0502020204030204" pitchFamily="34" charset="0"/>
                <a:ea typeface="Open Sans" panose="020B060603050402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a-DK" dirty="0"/>
          </a:p>
        </p:txBody>
      </p:sp>
      <p:sp>
        <p:nvSpPr>
          <p:cNvPr id="12" name="Content Placeholder 2">
            <a:extLst>
              <a:ext uri="{FF2B5EF4-FFF2-40B4-BE49-F238E27FC236}">
                <a16:creationId xmlns:a16="http://schemas.microsoft.com/office/drawing/2014/main" id="{09ECA7B8-8684-4126-820C-8674EEEF69FE}"/>
              </a:ext>
            </a:extLst>
          </p:cNvPr>
          <p:cNvSpPr>
            <a:spLocks noGrp="1"/>
          </p:cNvSpPr>
          <p:nvPr>
            <p:ph idx="10"/>
          </p:nvPr>
        </p:nvSpPr>
        <p:spPr>
          <a:xfrm>
            <a:off x="1400175" y="3168811"/>
            <a:ext cx="7555510" cy="1325563"/>
          </a:xfrm>
          <a:prstGeom prst="rect">
            <a:avLst/>
          </a:prstGeom>
        </p:spPr>
        <p:txBody>
          <a:bodyPr anchor="b">
            <a:normAutofit/>
          </a:bodyPr>
          <a:lstStyle>
            <a:lvl1pPr marL="0" indent="0">
              <a:buNone/>
              <a:defRPr sz="3600" b="1">
                <a:solidFill>
                  <a:srgbClr val="323232"/>
                </a:solidFill>
                <a:latin typeface="Calibri" panose="020F0502020204030204" pitchFamily="34" charset="0"/>
                <a:ea typeface="Open Sans" panose="020B0606030504020204" pitchFamily="34" charset="0"/>
                <a:cs typeface="Calibri" panose="020F0502020204030204" pitchFamily="34" charset="0"/>
              </a:defRPr>
            </a:lvl1pPr>
            <a:lvl2pPr>
              <a:defRPr sz="3000">
                <a:latin typeface="Open Sans" panose="020B0606030504020204" pitchFamily="34" charset="0"/>
                <a:ea typeface="Open Sans" panose="020B0606030504020204" pitchFamily="34" charset="0"/>
                <a:cs typeface="Open Sans" panose="020B0606030504020204" pitchFamily="34" charset="0"/>
              </a:defRPr>
            </a:lvl2pPr>
            <a:lvl3pPr>
              <a:defRPr sz="2600">
                <a:latin typeface="Open Sans" panose="020B0606030504020204" pitchFamily="34" charset="0"/>
                <a:ea typeface="Open Sans" panose="020B0606030504020204" pitchFamily="34" charset="0"/>
                <a:cs typeface="Open Sans" panose="020B0606030504020204" pitchFamily="34" charset="0"/>
              </a:defRPr>
            </a:lvl3pPr>
            <a:lvl4pPr>
              <a:defRPr sz="2200">
                <a:latin typeface="Open Sans" panose="020B0606030504020204" pitchFamily="34" charset="0"/>
                <a:ea typeface="Open Sans" panose="020B0606030504020204" pitchFamily="34" charset="0"/>
                <a:cs typeface="Open Sans" panose="020B0606030504020204" pitchFamily="34" charset="0"/>
              </a:defRPr>
            </a:lvl4pPr>
            <a:lvl5pPr>
              <a:defRPr sz="18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p:txBody>
      </p:sp>
      <p:sp>
        <p:nvSpPr>
          <p:cNvPr id="13" name="Content Placeholder 2">
            <a:extLst>
              <a:ext uri="{FF2B5EF4-FFF2-40B4-BE49-F238E27FC236}">
                <a16:creationId xmlns:a16="http://schemas.microsoft.com/office/drawing/2014/main" id="{958226B9-5F89-480E-862A-DBF7FB5B485C}"/>
              </a:ext>
            </a:extLst>
          </p:cNvPr>
          <p:cNvSpPr>
            <a:spLocks noGrp="1"/>
          </p:cNvSpPr>
          <p:nvPr>
            <p:ph idx="11"/>
          </p:nvPr>
        </p:nvSpPr>
        <p:spPr>
          <a:xfrm>
            <a:off x="9332317" y="4494375"/>
            <a:ext cx="7555510" cy="4873298"/>
          </a:xfrm>
          <a:prstGeom prst="rect">
            <a:avLst/>
          </a:prstGeom>
        </p:spPr>
        <p:txBody>
          <a:bodyPr>
            <a:normAutofit/>
          </a:bodyPr>
          <a:lstStyle>
            <a:lvl1pPr>
              <a:defRPr sz="3600">
                <a:solidFill>
                  <a:srgbClr val="323232"/>
                </a:solidFill>
                <a:latin typeface="Calibri" panose="020F0502020204030204" pitchFamily="34" charset="0"/>
                <a:ea typeface="Open Sans" panose="020B0606030504020204" pitchFamily="34" charset="0"/>
                <a:cs typeface="Calibri" panose="020F0502020204030204" pitchFamily="34" charset="0"/>
              </a:defRPr>
            </a:lvl1pPr>
            <a:lvl2pPr>
              <a:defRPr sz="3000">
                <a:solidFill>
                  <a:srgbClr val="323232"/>
                </a:solidFill>
                <a:latin typeface="Calibri" panose="020F0502020204030204" pitchFamily="34" charset="0"/>
                <a:ea typeface="Open Sans" panose="020B0606030504020204" pitchFamily="34" charset="0"/>
                <a:cs typeface="Calibri" panose="020F0502020204030204" pitchFamily="34" charset="0"/>
              </a:defRPr>
            </a:lvl2pPr>
            <a:lvl3pPr>
              <a:defRPr sz="2600">
                <a:solidFill>
                  <a:srgbClr val="323232"/>
                </a:solidFill>
                <a:latin typeface="Calibri" panose="020F0502020204030204" pitchFamily="34" charset="0"/>
                <a:ea typeface="Open Sans" panose="020B0606030504020204" pitchFamily="34" charset="0"/>
                <a:cs typeface="Calibri" panose="020F0502020204030204" pitchFamily="34" charset="0"/>
              </a:defRPr>
            </a:lvl3pPr>
            <a:lvl4pPr>
              <a:defRPr sz="2200">
                <a:solidFill>
                  <a:srgbClr val="323232"/>
                </a:solidFill>
                <a:latin typeface="Calibri" panose="020F0502020204030204" pitchFamily="34" charset="0"/>
                <a:ea typeface="Open Sans" panose="020B0606030504020204" pitchFamily="34" charset="0"/>
                <a:cs typeface="Calibri" panose="020F0502020204030204" pitchFamily="34" charset="0"/>
              </a:defRPr>
            </a:lvl4pPr>
            <a:lvl5pPr>
              <a:defRPr sz="1800">
                <a:solidFill>
                  <a:srgbClr val="323232"/>
                </a:solidFill>
                <a:latin typeface="Calibri" panose="020F0502020204030204" pitchFamily="34" charset="0"/>
                <a:ea typeface="Open Sans" panose="020B060603050402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a-DK" dirty="0"/>
          </a:p>
        </p:txBody>
      </p:sp>
      <p:sp>
        <p:nvSpPr>
          <p:cNvPr id="14" name="Content Placeholder 2">
            <a:extLst>
              <a:ext uri="{FF2B5EF4-FFF2-40B4-BE49-F238E27FC236}">
                <a16:creationId xmlns:a16="http://schemas.microsoft.com/office/drawing/2014/main" id="{3E7503F8-52BC-40B0-9A16-E10E52107FAD}"/>
              </a:ext>
            </a:extLst>
          </p:cNvPr>
          <p:cNvSpPr>
            <a:spLocks noGrp="1"/>
          </p:cNvSpPr>
          <p:nvPr>
            <p:ph idx="12"/>
          </p:nvPr>
        </p:nvSpPr>
        <p:spPr>
          <a:xfrm>
            <a:off x="9332317" y="3168811"/>
            <a:ext cx="7555510" cy="1325563"/>
          </a:xfrm>
          <a:prstGeom prst="rect">
            <a:avLst/>
          </a:prstGeom>
        </p:spPr>
        <p:txBody>
          <a:bodyPr anchor="b">
            <a:normAutofit/>
          </a:bodyPr>
          <a:lstStyle>
            <a:lvl1pPr marL="0" indent="0">
              <a:buNone/>
              <a:defRPr sz="3600" b="1">
                <a:solidFill>
                  <a:srgbClr val="323232"/>
                </a:solidFill>
                <a:latin typeface="Calibri" panose="020F0502020204030204" pitchFamily="34" charset="0"/>
                <a:ea typeface="Open Sans" panose="020B0606030504020204" pitchFamily="34" charset="0"/>
                <a:cs typeface="Calibri" panose="020F0502020204030204" pitchFamily="34" charset="0"/>
              </a:defRPr>
            </a:lvl1pPr>
            <a:lvl2pPr>
              <a:defRPr sz="3000">
                <a:latin typeface="Open Sans" panose="020B0606030504020204" pitchFamily="34" charset="0"/>
                <a:ea typeface="Open Sans" panose="020B0606030504020204" pitchFamily="34" charset="0"/>
                <a:cs typeface="Open Sans" panose="020B0606030504020204" pitchFamily="34" charset="0"/>
              </a:defRPr>
            </a:lvl2pPr>
            <a:lvl3pPr>
              <a:defRPr sz="2600">
                <a:latin typeface="Open Sans" panose="020B0606030504020204" pitchFamily="34" charset="0"/>
                <a:ea typeface="Open Sans" panose="020B0606030504020204" pitchFamily="34" charset="0"/>
                <a:cs typeface="Open Sans" panose="020B0606030504020204" pitchFamily="34" charset="0"/>
              </a:defRPr>
            </a:lvl3pPr>
            <a:lvl4pPr>
              <a:defRPr sz="2200">
                <a:latin typeface="Open Sans" panose="020B0606030504020204" pitchFamily="34" charset="0"/>
                <a:ea typeface="Open Sans" panose="020B0606030504020204" pitchFamily="34" charset="0"/>
                <a:cs typeface="Open Sans" panose="020B0606030504020204" pitchFamily="34" charset="0"/>
              </a:defRPr>
            </a:lvl4pPr>
            <a:lvl5pPr>
              <a:defRPr sz="18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p:txBody>
      </p:sp>
    </p:spTree>
    <p:extLst>
      <p:ext uri="{BB962C8B-B14F-4D97-AF65-F5344CB8AC3E}">
        <p14:creationId xmlns:p14="http://schemas.microsoft.com/office/powerpoint/2010/main" val="42604419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0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68E3F970-7760-4747-8187-5C36F5888284}"/>
              </a:ext>
            </a:extLst>
          </p:cNvPr>
          <p:cNvSpPr txBox="1"/>
          <p:nvPr userDrawn="1"/>
        </p:nvSpPr>
        <p:spPr>
          <a:xfrm>
            <a:off x="17011565" y="9350796"/>
            <a:ext cx="660400" cy="338554"/>
          </a:xfrm>
          <a:prstGeom prst="rect">
            <a:avLst/>
          </a:prstGeom>
          <a:noFill/>
        </p:spPr>
        <p:txBody>
          <a:bodyPr wrap="square" rtlCol="0">
            <a:spAutoFit/>
          </a:bodyPr>
          <a:lstStyle/>
          <a:p>
            <a:pPr algn="r"/>
            <a:fld id="{293ABEDF-2FD4-CE41-BE6E-C03412F0A819}" type="slidenum">
              <a:rPr lang="en-US" sz="1600" b="0" smtClean="0">
                <a:latin typeface="Bebas" pitchFamily="2" charset="0"/>
                <a:ea typeface="Open Sans" panose="020B0606030504020204" pitchFamily="34" charset="0"/>
                <a:cs typeface="Calibri" panose="020F0502020204030204" pitchFamily="34" charset="0"/>
              </a:rPr>
              <a:pPr algn="r"/>
              <a:t>‹#›</a:t>
            </a:fld>
            <a:endParaRPr lang="en-US" sz="1600" b="0" dirty="0">
              <a:latin typeface="Bebas" pitchFamily="2" charset="0"/>
              <a:ea typeface="Open Sans" panose="020B0606030504020204" pitchFamily="34" charset="0"/>
              <a:cs typeface="Calibri" panose="020F0502020204030204" pitchFamily="34" charset="0"/>
            </a:endParaRPr>
          </a:p>
        </p:txBody>
      </p:sp>
      <p:cxnSp>
        <p:nvCxnSpPr>
          <p:cNvPr id="15" name="Straight Connector 14">
            <a:extLst>
              <a:ext uri="{FF2B5EF4-FFF2-40B4-BE49-F238E27FC236}">
                <a16:creationId xmlns:a16="http://schemas.microsoft.com/office/drawing/2014/main" id="{17100538-E1F7-FA42-9F38-666D84DDAB2C}"/>
              </a:ext>
            </a:extLst>
          </p:cNvPr>
          <p:cNvCxnSpPr>
            <a:cxnSpLocks/>
          </p:cNvCxnSpPr>
          <p:nvPr userDrawn="1"/>
        </p:nvCxnSpPr>
        <p:spPr>
          <a:xfrm flipV="1">
            <a:off x="17720733" y="9504684"/>
            <a:ext cx="719667" cy="15389"/>
          </a:xfrm>
          <a:prstGeom prst="line">
            <a:avLst/>
          </a:prstGeom>
          <a:ln w="15875"/>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a:extLst>
              <a:ext uri="{FF2B5EF4-FFF2-40B4-BE49-F238E27FC236}">
                <a16:creationId xmlns:a16="http://schemas.microsoft.com/office/drawing/2014/main" id="{7369A40F-7C1F-48B7-BBBE-8D2F63B56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696044" y="528500"/>
            <a:ext cx="2052735" cy="1154663"/>
          </a:xfrm>
          <a:prstGeom prst="rect">
            <a:avLst/>
          </a:prstGeom>
        </p:spPr>
      </p:pic>
    </p:spTree>
    <p:extLst>
      <p:ext uri="{BB962C8B-B14F-4D97-AF65-F5344CB8AC3E}">
        <p14:creationId xmlns:p14="http://schemas.microsoft.com/office/powerpoint/2010/main" val="10476412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6">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7017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4">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6459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0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DC01A4B7-D3B7-49BC-8CDB-DF47C3984B06}"/>
              </a:ext>
            </a:extLst>
          </p:cNvPr>
          <p:cNvSpPr>
            <a:spLocks noGrp="1"/>
          </p:cNvSpPr>
          <p:nvPr>
            <p:ph type="title" hasCustomPrompt="1"/>
          </p:nvPr>
        </p:nvSpPr>
        <p:spPr>
          <a:xfrm>
            <a:off x="6974958" y="5805497"/>
            <a:ext cx="10167255" cy="2490076"/>
          </a:xfrm>
          <a:prstGeom prst="rect">
            <a:avLst/>
          </a:prstGeom>
        </p:spPr>
        <p:txBody>
          <a:bodyPr/>
          <a:lstStyle>
            <a:lvl1pPr algn="r">
              <a:lnSpc>
                <a:spcPct val="80000"/>
              </a:lnSpc>
              <a:defRPr sz="6600" b="1" i="0" spc="0">
                <a:solidFill>
                  <a:srgbClr val="F5333F"/>
                </a:solidFill>
                <a:latin typeface="Montserrat" pitchFamily="2" charset="77"/>
              </a:defRPr>
            </a:lvl1pPr>
          </a:lstStyle>
          <a:p>
            <a:r>
              <a:rPr lang="en-US"/>
              <a:t>CLICK TO EDIT: </a:t>
            </a:r>
            <a:br>
              <a:rPr lang="en-US"/>
            </a:br>
            <a:r>
              <a:rPr lang="en-US"/>
              <a:t>THE HEADLINE </a:t>
            </a:r>
            <a:br>
              <a:rPr lang="en-US"/>
            </a:br>
            <a:r>
              <a:rPr lang="en-US"/>
              <a:t>GOES HERE</a:t>
            </a:r>
          </a:p>
        </p:txBody>
      </p:sp>
      <p:sp>
        <p:nvSpPr>
          <p:cNvPr id="8" name="TextBox 7">
            <a:extLst>
              <a:ext uri="{FF2B5EF4-FFF2-40B4-BE49-F238E27FC236}">
                <a16:creationId xmlns:a16="http://schemas.microsoft.com/office/drawing/2014/main" id="{E00AE283-9935-4EF1-AF91-3139D71C9DB0}"/>
              </a:ext>
            </a:extLst>
          </p:cNvPr>
          <p:cNvSpPr txBox="1"/>
          <p:nvPr userDrawn="1"/>
        </p:nvSpPr>
        <p:spPr>
          <a:xfrm>
            <a:off x="11942955" y="9036862"/>
            <a:ext cx="5199258" cy="461665"/>
          </a:xfrm>
          <a:prstGeom prst="rect">
            <a:avLst/>
          </a:prstGeom>
          <a:noFill/>
        </p:spPr>
        <p:txBody>
          <a:bodyPr wrap="square" rtlCol="0">
            <a:spAutoFit/>
          </a:bodyPr>
          <a:lstStyle/>
          <a:p>
            <a:pPr algn="r"/>
            <a:fld id="{CEE42E42-3F74-A040-9795-FDEDABB6AC51}" type="datetime3">
              <a:rPr lang="en-US" sz="2400" b="1" i="0" smtClean="0">
                <a:solidFill>
                  <a:schemeClr val="bg2"/>
                </a:solidFill>
                <a:latin typeface="Montserrat SemiBold" pitchFamily="2" charset="77"/>
                <a:ea typeface="Open Sans" panose="020B0606030504020204" pitchFamily="34" charset="0"/>
                <a:cs typeface="Calibri" panose="020F0502020204030204" pitchFamily="34" charset="0"/>
              </a:rPr>
              <a:t>2 September 2026</a:t>
            </a:fld>
            <a:endParaRPr lang="en-US" sz="2400" b="1" i="0" dirty="0">
              <a:solidFill>
                <a:schemeClr val="bg2"/>
              </a:solidFill>
              <a:latin typeface="Montserrat SemiBold" pitchFamily="2" charset="77"/>
              <a:ea typeface="Open Sans" panose="020B0606030504020204" pitchFamily="34" charset="0"/>
              <a:cs typeface="Calibri" panose="020F0502020204030204" pitchFamily="34" charset="0"/>
            </a:endParaRPr>
          </a:p>
        </p:txBody>
      </p:sp>
      <p:pic>
        <p:nvPicPr>
          <p:cNvPr id="5" name="Picture 4" descr="Logo&#10;&#10;Description automatically generated">
            <a:extLst>
              <a:ext uri="{FF2B5EF4-FFF2-40B4-BE49-F238E27FC236}">
                <a16:creationId xmlns:a16="http://schemas.microsoft.com/office/drawing/2014/main" id="{BB1EBE3C-5779-DA40-A46F-1FB7117F65F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7939" y="429970"/>
            <a:ext cx="2052735" cy="1154663"/>
          </a:xfrm>
          <a:prstGeom prst="rect">
            <a:avLst/>
          </a:prstGeom>
        </p:spPr>
      </p:pic>
    </p:spTree>
    <p:extLst>
      <p:ext uri="{BB962C8B-B14F-4D97-AF65-F5344CB8AC3E}">
        <p14:creationId xmlns:p14="http://schemas.microsoft.com/office/powerpoint/2010/main" val="8286974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31841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10"/>
        <p:cNvGrpSpPr/>
        <p:nvPr/>
      </p:nvGrpSpPr>
      <p:grpSpPr>
        <a:xfrm>
          <a:off x="0" y="0"/>
          <a:ext cx="0" cy="0"/>
          <a:chOff x="0" y="0"/>
          <a:chExt cx="0" cy="0"/>
        </a:xfrm>
      </p:grpSpPr>
    </p:spTree>
    <p:extLst>
      <p:ext uri="{BB962C8B-B14F-4D97-AF65-F5344CB8AC3E}">
        <p14:creationId xmlns:p14="http://schemas.microsoft.com/office/powerpoint/2010/main" val="3140893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9">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itle 4">
            <a:extLst>
              <a:ext uri="{FF2B5EF4-FFF2-40B4-BE49-F238E27FC236}">
                <a16:creationId xmlns:a16="http://schemas.microsoft.com/office/drawing/2014/main" id="{0F5EFF66-D2D9-684B-8ED9-238F84164B95}"/>
              </a:ext>
            </a:extLst>
          </p:cNvPr>
          <p:cNvSpPr>
            <a:spLocks noGrp="1"/>
          </p:cNvSpPr>
          <p:nvPr>
            <p:ph type="title" hasCustomPrompt="1"/>
          </p:nvPr>
        </p:nvSpPr>
        <p:spPr>
          <a:xfrm>
            <a:off x="6974958" y="5805497"/>
            <a:ext cx="10167255" cy="2490076"/>
          </a:xfrm>
          <a:prstGeom prst="rect">
            <a:avLst/>
          </a:prstGeom>
        </p:spPr>
        <p:txBody>
          <a:bodyPr/>
          <a:lstStyle>
            <a:lvl1pPr algn="r">
              <a:lnSpc>
                <a:spcPct val="80000"/>
              </a:lnSpc>
              <a:defRPr sz="6600" b="1" i="0" spc="0">
                <a:solidFill>
                  <a:srgbClr val="F5333F"/>
                </a:solidFill>
                <a:latin typeface="Montserrat" pitchFamily="2" charset="77"/>
              </a:defRPr>
            </a:lvl1pPr>
          </a:lstStyle>
          <a:p>
            <a:r>
              <a:rPr lang="en-US"/>
              <a:t>CLICK TO EDIT: </a:t>
            </a:r>
            <a:br>
              <a:rPr lang="en-US"/>
            </a:br>
            <a:r>
              <a:rPr lang="en-US"/>
              <a:t>THE HEADLINE </a:t>
            </a:r>
            <a:br>
              <a:rPr lang="en-US"/>
            </a:br>
            <a:r>
              <a:rPr lang="en-US"/>
              <a:t>GOES HERE</a:t>
            </a:r>
          </a:p>
        </p:txBody>
      </p:sp>
      <p:sp>
        <p:nvSpPr>
          <p:cNvPr id="21" name="TextBox 20">
            <a:extLst>
              <a:ext uri="{FF2B5EF4-FFF2-40B4-BE49-F238E27FC236}">
                <a16:creationId xmlns:a16="http://schemas.microsoft.com/office/drawing/2014/main" id="{623881EF-09C3-3C4E-B7E9-9F9B004EE7D2}"/>
              </a:ext>
            </a:extLst>
          </p:cNvPr>
          <p:cNvSpPr txBox="1"/>
          <p:nvPr userDrawn="1"/>
        </p:nvSpPr>
        <p:spPr>
          <a:xfrm>
            <a:off x="11942955" y="9036862"/>
            <a:ext cx="5199258" cy="461665"/>
          </a:xfrm>
          <a:prstGeom prst="rect">
            <a:avLst/>
          </a:prstGeom>
          <a:noFill/>
        </p:spPr>
        <p:txBody>
          <a:bodyPr wrap="square" rtlCol="0">
            <a:spAutoFit/>
          </a:bodyPr>
          <a:lstStyle/>
          <a:p>
            <a:pPr algn="r"/>
            <a:fld id="{CEE42E42-3F74-A040-9795-FDEDABB6AC51}" type="datetime3">
              <a:rPr lang="en-US" sz="2400" b="1" i="0" smtClean="0">
                <a:solidFill>
                  <a:schemeClr val="bg2"/>
                </a:solidFill>
                <a:latin typeface="Montserrat SemiBold" pitchFamily="2" charset="77"/>
                <a:ea typeface="Open Sans" panose="020B0606030504020204" pitchFamily="34" charset="0"/>
                <a:cs typeface="Calibri" panose="020F0502020204030204" pitchFamily="34" charset="0"/>
              </a:rPr>
              <a:t>2 September 2026</a:t>
            </a:fld>
            <a:endParaRPr lang="en-US" sz="2400" b="1" i="0" dirty="0">
              <a:solidFill>
                <a:schemeClr val="bg2"/>
              </a:solidFill>
              <a:latin typeface="Montserrat SemiBold" pitchFamily="2" charset="77"/>
              <a:ea typeface="Open Sans" panose="020B0606030504020204" pitchFamily="34" charset="0"/>
              <a:cs typeface="Calibri" panose="020F0502020204030204" pitchFamily="34" charset="0"/>
            </a:endParaRPr>
          </a:p>
        </p:txBody>
      </p:sp>
      <p:pic>
        <p:nvPicPr>
          <p:cNvPr id="5" name="Picture 4" descr="Logo&#10;&#10;Description automatically generated">
            <a:extLst>
              <a:ext uri="{FF2B5EF4-FFF2-40B4-BE49-F238E27FC236}">
                <a16:creationId xmlns:a16="http://schemas.microsoft.com/office/drawing/2014/main" id="{F05C9C73-1FF6-9E4A-8A94-3DA29250355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7939" y="429970"/>
            <a:ext cx="2052735" cy="1154663"/>
          </a:xfrm>
          <a:prstGeom prst="rect">
            <a:avLst/>
          </a:prstGeom>
        </p:spPr>
      </p:pic>
    </p:spTree>
    <p:extLst>
      <p:ext uri="{BB962C8B-B14F-4D97-AF65-F5344CB8AC3E}">
        <p14:creationId xmlns:p14="http://schemas.microsoft.com/office/powerpoint/2010/main" val="3862515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011E4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78EAFE-1E15-49B6-B737-7DE602ADA2B3}"/>
              </a:ext>
            </a:extLst>
          </p:cNvPr>
          <p:cNvSpPr txBox="1"/>
          <p:nvPr userDrawn="1"/>
        </p:nvSpPr>
        <p:spPr>
          <a:xfrm>
            <a:off x="16859165" y="9198396"/>
            <a:ext cx="660400" cy="338554"/>
          </a:xfrm>
          <a:prstGeom prst="rect">
            <a:avLst/>
          </a:prstGeom>
          <a:noFill/>
        </p:spPr>
        <p:txBody>
          <a:bodyPr wrap="square" rtlCol="0">
            <a:spAutoFit/>
          </a:bodyPr>
          <a:lstStyle/>
          <a:p>
            <a:pPr algn="r"/>
            <a:fld id="{293ABEDF-2FD4-CE41-BE6E-C03412F0A819}" type="slidenum">
              <a:rPr lang="en-US" sz="1600" b="0" smtClean="0">
                <a:solidFill>
                  <a:schemeClr val="bg2"/>
                </a:solidFill>
                <a:latin typeface="Bebas" pitchFamily="2" charset="0"/>
                <a:ea typeface="Open Sans" panose="020B0606030504020204" pitchFamily="34" charset="0"/>
                <a:cs typeface="Calibri" panose="020F0502020204030204" pitchFamily="34" charset="0"/>
              </a:rPr>
              <a:pPr algn="r"/>
              <a:t>‹#›</a:t>
            </a:fld>
            <a:endParaRPr lang="en-US" sz="1600" b="0" dirty="0">
              <a:solidFill>
                <a:schemeClr val="bg2"/>
              </a:solidFill>
              <a:latin typeface="Bebas" pitchFamily="2" charset="0"/>
              <a:ea typeface="Open Sans" panose="020B060603050402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63241800-46CF-4959-B00D-4AFC5017CBA8}"/>
              </a:ext>
            </a:extLst>
          </p:cNvPr>
          <p:cNvCxnSpPr>
            <a:cxnSpLocks/>
          </p:cNvCxnSpPr>
          <p:nvPr userDrawn="1"/>
        </p:nvCxnSpPr>
        <p:spPr>
          <a:xfrm flipV="1">
            <a:off x="17568333" y="9352284"/>
            <a:ext cx="719667" cy="15389"/>
          </a:xfrm>
          <a:prstGeom prst="line">
            <a:avLst/>
          </a:prstGeom>
          <a:ln w="15875">
            <a:solidFill>
              <a:schemeClr val="bg2"/>
            </a:solidFill>
          </a:ln>
        </p:spPr>
        <p:style>
          <a:lnRef idx="1">
            <a:schemeClr val="accent1"/>
          </a:lnRef>
          <a:fillRef idx="0">
            <a:schemeClr val="accent1"/>
          </a:fillRef>
          <a:effectRef idx="0">
            <a:schemeClr val="accent1"/>
          </a:effectRef>
          <a:fontRef idx="minor">
            <a:schemeClr val="tx1"/>
          </a:fontRef>
        </p:style>
      </p:cxnSp>
      <p:pic>
        <p:nvPicPr>
          <p:cNvPr id="6" name="Picture 5" descr="Logo&#10;&#10;Description automatically generated">
            <a:extLst>
              <a:ext uri="{FF2B5EF4-FFF2-40B4-BE49-F238E27FC236}">
                <a16:creationId xmlns:a16="http://schemas.microsoft.com/office/drawing/2014/main" id="{786DAAE6-830D-A945-A9D4-BE4FC00621C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939" y="429970"/>
            <a:ext cx="2052735" cy="1154663"/>
          </a:xfrm>
          <a:prstGeom prst="rect">
            <a:avLst/>
          </a:prstGeom>
        </p:spPr>
      </p:pic>
    </p:spTree>
    <p:extLst>
      <p:ext uri="{BB962C8B-B14F-4D97-AF65-F5344CB8AC3E}">
        <p14:creationId xmlns:p14="http://schemas.microsoft.com/office/powerpoint/2010/main" val="1545275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3">
    <p:bg>
      <p:bgPr>
        <a:solidFill>
          <a:srgbClr val="011E4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78AF54-799E-FA4D-8805-CF18392EBDEE}"/>
              </a:ext>
            </a:extLst>
          </p:cNvPr>
          <p:cNvSpPr txBox="1"/>
          <p:nvPr userDrawn="1"/>
        </p:nvSpPr>
        <p:spPr>
          <a:xfrm>
            <a:off x="16859165" y="9198396"/>
            <a:ext cx="660400" cy="338554"/>
          </a:xfrm>
          <a:prstGeom prst="rect">
            <a:avLst/>
          </a:prstGeom>
          <a:noFill/>
        </p:spPr>
        <p:txBody>
          <a:bodyPr wrap="square" rtlCol="0">
            <a:spAutoFit/>
          </a:bodyPr>
          <a:lstStyle/>
          <a:p>
            <a:pPr algn="r"/>
            <a:fld id="{293ABEDF-2FD4-CE41-BE6E-C03412F0A819}" type="slidenum">
              <a:rPr lang="en-US" sz="1600" b="0" smtClean="0">
                <a:solidFill>
                  <a:schemeClr val="bg2"/>
                </a:solidFill>
                <a:latin typeface="Bebas" pitchFamily="2" charset="0"/>
                <a:ea typeface="Open Sans" panose="020B0606030504020204" pitchFamily="34" charset="0"/>
                <a:cs typeface="Calibri" panose="020F0502020204030204" pitchFamily="34" charset="0"/>
              </a:rPr>
              <a:pPr algn="r"/>
              <a:t>‹#›</a:t>
            </a:fld>
            <a:endParaRPr lang="en-US" sz="1600" b="0" dirty="0">
              <a:solidFill>
                <a:schemeClr val="bg2"/>
              </a:solidFill>
              <a:latin typeface="Bebas" pitchFamily="2" charset="0"/>
              <a:ea typeface="Open Sans" panose="020B060603050402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C0D5169F-3487-C34A-8648-00A55A947DCB}"/>
              </a:ext>
            </a:extLst>
          </p:cNvPr>
          <p:cNvCxnSpPr>
            <a:cxnSpLocks/>
          </p:cNvCxnSpPr>
          <p:nvPr userDrawn="1"/>
        </p:nvCxnSpPr>
        <p:spPr>
          <a:xfrm flipV="1">
            <a:off x="17568333" y="9352284"/>
            <a:ext cx="719667" cy="15389"/>
          </a:xfrm>
          <a:prstGeom prst="line">
            <a:avLst/>
          </a:prstGeom>
          <a:ln w="15875">
            <a:solidFill>
              <a:schemeClr val="bg2"/>
            </a:solidFill>
          </a:ln>
        </p:spPr>
        <p:style>
          <a:lnRef idx="1">
            <a:schemeClr val="accent1"/>
          </a:lnRef>
          <a:fillRef idx="0">
            <a:schemeClr val="accent1"/>
          </a:fillRef>
          <a:effectRef idx="0">
            <a:schemeClr val="accent1"/>
          </a:effectRef>
          <a:fontRef idx="minor">
            <a:schemeClr val="tx1"/>
          </a:fontRef>
        </p:style>
      </p:cxnSp>
      <p:pic>
        <p:nvPicPr>
          <p:cNvPr id="6" name="Picture 5" descr="Logo&#10;&#10;Description automatically generated">
            <a:extLst>
              <a:ext uri="{FF2B5EF4-FFF2-40B4-BE49-F238E27FC236}">
                <a16:creationId xmlns:a16="http://schemas.microsoft.com/office/drawing/2014/main" id="{19C085E0-5A24-0540-9566-1F8EAF22C5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696044" y="528500"/>
            <a:ext cx="2052735" cy="1154663"/>
          </a:xfrm>
          <a:prstGeom prst="rect">
            <a:avLst/>
          </a:prstGeom>
        </p:spPr>
      </p:pic>
    </p:spTree>
    <p:extLst>
      <p:ext uri="{BB962C8B-B14F-4D97-AF65-F5344CB8AC3E}">
        <p14:creationId xmlns:p14="http://schemas.microsoft.com/office/powerpoint/2010/main" val="3968771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0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78AF54-799E-FA4D-8805-CF18392EBDEE}"/>
              </a:ext>
            </a:extLst>
          </p:cNvPr>
          <p:cNvSpPr txBox="1"/>
          <p:nvPr userDrawn="1"/>
        </p:nvSpPr>
        <p:spPr>
          <a:xfrm>
            <a:off x="16859165" y="9198396"/>
            <a:ext cx="660400" cy="338554"/>
          </a:xfrm>
          <a:prstGeom prst="rect">
            <a:avLst/>
          </a:prstGeom>
          <a:noFill/>
        </p:spPr>
        <p:txBody>
          <a:bodyPr wrap="square" rtlCol="0">
            <a:spAutoFit/>
          </a:bodyPr>
          <a:lstStyle/>
          <a:p>
            <a:pPr algn="r"/>
            <a:fld id="{293ABEDF-2FD4-CE41-BE6E-C03412F0A819}" type="slidenum">
              <a:rPr lang="en-US" sz="1600" b="0" smtClean="0">
                <a:solidFill>
                  <a:schemeClr val="bg2"/>
                </a:solidFill>
                <a:latin typeface="Bebas" pitchFamily="2" charset="0"/>
                <a:ea typeface="Open Sans" panose="020B0606030504020204" pitchFamily="34" charset="0"/>
                <a:cs typeface="Calibri" panose="020F0502020204030204" pitchFamily="34" charset="0"/>
              </a:rPr>
              <a:pPr algn="r"/>
              <a:t>‹#›</a:t>
            </a:fld>
            <a:endParaRPr lang="en-US" sz="1600" b="0" dirty="0">
              <a:solidFill>
                <a:schemeClr val="bg2"/>
              </a:solidFill>
              <a:latin typeface="Bebas" pitchFamily="2" charset="0"/>
              <a:ea typeface="Open Sans" panose="020B060603050402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C0D5169F-3487-C34A-8648-00A55A947DCB}"/>
              </a:ext>
            </a:extLst>
          </p:cNvPr>
          <p:cNvCxnSpPr>
            <a:cxnSpLocks/>
          </p:cNvCxnSpPr>
          <p:nvPr userDrawn="1"/>
        </p:nvCxnSpPr>
        <p:spPr>
          <a:xfrm flipV="1">
            <a:off x="17568333" y="9352284"/>
            <a:ext cx="719667" cy="15389"/>
          </a:xfrm>
          <a:prstGeom prst="line">
            <a:avLst/>
          </a:prstGeom>
          <a:ln w="15875">
            <a:solidFill>
              <a:schemeClr val="bg2"/>
            </a:solidFill>
          </a:ln>
        </p:spPr>
        <p:style>
          <a:lnRef idx="1">
            <a:schemeClr val="accent1"/>
          </a:lnRef>
          <a:fillRef idx="0">
            <a:schemeClr val="accent1"/>
          </a:fillRef>
          <a:effectRef idx="0">
            <a:schemeClr val="accent1"/>
          </a:effectRef>
          <a:fontRef idx="minor">
            <a:schemeClr val="tx1"/>
          </a:fontRef>
        </p:style>
      </p:cxnSp>
      <p:pic>
        <p:nvPicPr>
          <p:cNvPr id="6" name="Picture 5" descr="Logo&#10;&#10;Description automatically generated">
            <a:extLst>
              <a:ext uri="{FF2B5EF4-FFF2-40B4-BE49-F238E27FC236}">
                <a16:creationId xmlns:a16="http://schemas.microsoft.com/office/drawing/2014/main" id="{D116FF47-4264-A949-9909-160597FBF8B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696044" y="528500"/>
            <a:ext cx="2052735" cy="1154663"/>
          </a:xfrm>
          <a:prstGeom prst="rect">
            <a:avLst/>
          </a:prstGeom>
        </p:spPr>
      </p:pic>
    </p:spTree>
    <p:extLst>
      <p:ext uri="{BB962C8B-B14F-4D97-AF65-F5344CB8AC3E}">
        <p14:creationId xmlns:p14="http://schemas.microsoft.com/office/powerpoint/2010/main" val="1054349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09">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F05C9C73-1FF6-9E4A-8A94-3DA29250355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7939" y="429970"/>
            <a:ext cx="2052735" cy="1154663"/>
          </a:xfrm>
          <a:prstGeom prst="rect">
            <a:avLst/>
          </a:prstGeom>
        </p:spPr>
      </p:pic>
      <p:sp>
        <p:nvSpPr>
          <p:cNvPr id="6" name="TextBox 5">
            <a:extLst>
              <a:ext uri="{FF2B5EF4-FFF2-40B4-BE49-F238E27FC236}">
                <a16:creationId xmlns:a16="http://schemas.microsoft.com/office/drawing/2014/main" id="{3604E452-B50C-4C4D-BE94-856E0D345016}"/>
              </a:ext>
            </a:extLst>
          </p:cNvPr>
          <p:cNvSpPr txBox="1"/>
          <p:nvPr userDrawn="1"/>
        </p:nvSpPr>
        <p:spPr>
          <a:xfrm>
            <a:off x="16859165" y="9198396"/>
            <a:ext cx="660400" cy="338554"/>
          </a:xfrm>
          <a:prstGeom prst="rect">
            <a:avLst/>
          </a:prstGeom>
          <a:noFill/>
        </p:spPr>
        <p:txBody>
          <a:bodyPr wrap="square" rtlCol="0">
            <a:spAutoFit/>
          </a:bodyPr>
          <a:lstStyle/>
          <a:p>
            <a:pPr algn="r"/>
            <a:fld id="{293ABEDF-2FD4-CE41-BE6E-C03412F0A819}" type="slidenum">
              <a:rPr lang="en-US" sz="1600" b="0" smtClean="0">
                <a:solidFill>
                  <a:schemeClr val="bg2"/>
                </a:solidFill>
                <a:latin typeface="Bebas" pitchFamily="2" charset="0"/>
                <a:ea typeface="Open Sans" panose="020B0606030504020204" pitchFamily="34" charset="0"/>
                <a:cs typeface="Calibri" panose="020F0502020204030204" pitchFamily="34" charset="0"/>
              </a:rPr>
              <a:pPr algn="r"/>
              <a:t>‹#›</a:t>
            </a:fld>
            <a:endParaRPr lang="en-US" sz="1600" b="0" dirty="0">
              <a:solidFill>
                <a:schemeClr val="bg2"/>
              </a:solidFill>
              <a:latin typeface="Bebas" pitchFamily="2" charset="0"/>
              <a:ea typeface="Open Sans" panose="020B060603050402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78BA8E4B-E607-4B26-A184-E5566B107FCB}"/>
              </a:ext>
            </a:extLst>
          </p:cNvPr>
          <p:cNvCxnSpPr>
            <a:cxnSpLocks/>
          </p:cNvCxnSpPr>
          <p:nvPr userDrawn="1"/>
        </p:nvCxnSpPr>
        <p:spPr>
          <a:xfrm flipV="1">
            <a:off x="17568333" y="9352284"/>
            <a:ext cx="719667" cy="15389"/>
          </a:xfrm>
          <a:prstGeom prst="line">
            <a:avLst/>
          </a:prstGeom>
          <a:ln w="15875">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885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09">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itle 4">
            <a:extLst>
              <a:ext uri="{FF2B5EF4-FFF2-40B4-BE49-F238E27FC236}">
                <a16:creationId xmlns:a16="http://schemas.microsoft.com/office/drawing/2014/main" id="{0F5EFF66-D2D9-684B-8ED9-238F84164B95}"/>
              </a:ext>
            </a:extLst>
          </p:cNvPr>
          <p:cNvSpPr>
            <a:spLocks noGrp="1"/>
          </p:cNvSpPr>
          <p:nvPr>
            <p:ph type="title" hasCustomPrompt="1"/>
          </p:nvPr>
        </p:nvSpPr>
        <p:spPr>
          <a:xfrm>
            <a:off x="6974958" y="5805497"/>
            <a:ext cx="10167255" cy="2490076"/>
          </a:xfrm>
          <a:prstGeom prst="rect">
            <a:avLst/>
          </a:prstGeom>
        </p:spPr>
        <p:txBody>
          <a:bodyPr/>
          <a:lstStyle>
            <a:lvl1pPr algn="r">
              <a:lnSpc>
                <a:spcPct val="80000"/>
              </a:lnSpc>
              <a:defRPr sz="6600" b="1" i="0" spc="0">
                <a:solidFill>
                  <a:srgbClr val="F5333F"/>
                </a:solidFill>
                <a:latin typeface="Montserrat" pitchFamily="2" charset="77"/>
              </a:defRPr>
            </a:lvl1pPr>
          </a:lstStyle>
          <a:p>
            <a:r>
              <a:rPr lang="en-US"/>
              <a:t>CLICK TO EDIT: </a:t>
            </a:r>
            <a:br>
              <a:rPr lang="en-US"/>
            </a:br>
            <a:r>
              <a:rPr lang="en-US"/>
              <a:t>THE HEADLINE </a:t>
            </a:r>
            <a:br>
              <a:rPr lang="en-US"/>
            </a:br>
            <a:r>
              <a:rPr lang="en-US"/>
              <a:t>GOES HERE</a:t>
            </a:r>
          </a:p>
        </p:txBody>
      </p:sp>
      <p:sp>
        <p:nvSpPr>
          <p:cNvPr id="21" name="TextBox 20">
            <a:extLst>
              <a:ext uri="{FF2B5EF4-FFF2-40B4-BE49-F238E27FC236}">
                <a16:creationId xmlns:a16="http://schemas.microsoft.com/office/drawing/2014/main" id="{623881EF-09C3-3C4E-B7E9-9F9B004EE7D2}"/>
              </a:ext>
            </a:extLst>
          </p:cNvPr>
          <p:cNvSpPr txBox="1"/>
          <p:nvPr userDrawn="1"/>
        </p:nvSpPr>
        <p:spPr>
          <a:xfrm>
            <a:off x="11942955" y="9036862"/>
            <a:ext cx="5199258" cy="461665"/>
          </a:xfrm>
          <a:prstGeom prst="rect">
            <a:avLst/>
          </a:prstGeom>
          <a:noFill/>
        </p:spPr>
        <p:txBody>
          <a:bodyPr wrap="square" rtlCol="0">
            <a:spAutoFit/>
          </a:bodyPr>
          <a:lstStyle/>
          <a:p>
            <a:pPr algn="r"/>
            <a:fld id="{CEE42E42-3F74-A040-9795-FDEDABB6AC51}" type="datetime3">
              <a:rPr lang="en-US" sz="2400" b="1" i="0" smtClean="0">
                <a:solidFill>
                  <a:schemeClr val="bg2"/>
                </a:solidFill>
                <a:latin typeface="Montserrat SemiBold" pitchFamily="2" charset="77"/>
                <a:ea typeface="Open Sans" panose="020B0606030504020204" pitchFamily="34" charset="0"/>
                <a:cs typeface="Calibri" panose="020F0502020204030204" pitchFamily="34" charset="0"/>
              </a:rPr>
              <a:t>2 September 2026</a:t>
            </a:fld>
            <a:endParaRPr lang="en-US" sz="2400" b="1" i="0" dirty="0">
              <a:solidFill>
                <a:schemeClr val="bg2"/>
              </a:solidFill>
              <a:latin typeface="Montserrat SemiBold" pitchFamily="2" charset="77"/>
              <a:ea typeface="Open Sans" panose="020B0606030504020204" pitchFamily="34" charset="0"/>
              <a:cs typeface="Calibri" panose="020F0502020204030204" pitchFamily="34" charset="0"/>
            </a:endParaRPr>
          </a:p>
        </p:txBody>
      </p:sp>
      <p:pic>
        <p:nvPicPr>
          <p:cNvPr id="5" name="Picture 4" descr="Logo&#10;&#10;Description automatically generated">
            <a:extLst>
              <a:ext uri="{FF2B5EF4-FFF2-40B4-BE49-F238E27FC236}">
                <a16:creationId xmlns:a16="http://schemas.microsoft.com/office/drawing/2014/main" id="{9A687A7C-FEA5-2542-ABBD-B6B94C4D898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7939" y="429970"/>
            <a:ext cx="2052735" cy="1154663"/>
          </a:xfrm>
          <a:prstGeom prst="rect">
            <a:avLst/>
          </a:prstGeom>
        </p:spPr>
      </p:pic>
    </p:spTree>
    <p:extLst>
      <p:ext uri="{BB962C8B-B14F-4D97-AF65-F5344CB8AC3E}">
        <p14:creationId xmlns:p14="http://schemas.microsoft.com/office/powerpoint/2010/main" val="1916663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2164020"/>
      </p:ext>
    </p:extLst>
  </p:cSld>
  <p:clrMap bg1="lt1" tx1="dk1" bg2="lt2" tx2="dk2" accent1="accent1" accent2="accent2" accent3="accent3" accent4="accent4" accent5="accent5" accent6="accent6" hlink="hlink" folHlink="folHlink"/>
  <p:sldLayoutIdLst>
    <p:sldLayoutId id="2147484624" r:id="rId1"/>
    <p:sldLayoutId id="2147484637" r:id="rId2"/>
    <p:sldLayoutId id="2147484611" r:id="rId3"/>
    <p:sldLayoutId id="2147484598" r:id="rId4"/>
    <p:sldLayoutId id="2147484605" r:id="rId5"/>
    <p:sldLayoutId id="2147484603" r:id="rId6"/>
    <p:sldLayoutId id="2147484609" r:id="rId7"/>
    <p:sldLayoutId id="2147484634" r:id="rId8"/>
    <p:sldLayoutId id="2147484631" r:id="rId9"/>
    <p:sldLayoutId id="2147484632" r:id="rId10"/>
    <p:sldLayoutId id="2147484467" r:id="rId11"/>
    <p:sldLayoutId id="2147484600" r:id="rId12"/>
    <p:sldLayoutId id="2147484610" r:id="rId13"/>
    <p:sldLayoutId id="2147484606" r:id="rId14"/>
    <p:sldLayoutId id="2147484607" r:id="rId15"/>
    <p:sldLayoutId id="2147484636" r:id="rId16"/>
    <p:sldLayoutId id="2147484633" r:id="rId17"/>
    <p:sldLayoutId id="2147484635" r:id="rId18"/>
    <p:sldLayoutId id="2147484608" r:id="rId19"/>
    <p:sldLayoutId id="2147484627" r:id="rId20"/>
    <p:sldLayoutId id="2147484628" r:id="rId21"/>
    <p:sldLayoutId id="2147484629" r:id="rId22"/>
    <p:sldLayoutId id="2147484630" r:id="rId23"/>
    <p:sldLayoutId id="2147484465" r:id="rId24"/>
    <p:sldLayoutId id="2147484599" r:id="rId25"/>
    <p:sldLayoutId id="2147484621" r:id="rId26"/>
    <p:sldLayoutId id="2147484613" r:id="rId27"/>
    <p:sldLayoutId id="2147484474" r:id="rId28"/>
    <p:sldLayoutId id="2147484472" r:id="rId29"/>
    <p:sldLayoutId id="2147484638" r:id="rId30"/>
    <p:sldLayoutId id="2147484639" r:id="rId31"/>
  </p:sldLayoutIdLst>
  <p:hf sldNum="0" hdr="0" ftr="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mhpsshub.org/" TargetMode="Externa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30.xml"/><Relationship Id="rId4" Type="http://schemas.openxmlformats.org/officeDocument/2006/relationships/image" Target="../media/image32.png"/></Relationships>
</file>

<file path=ppt/slides/_rels/slide48.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31.xml"/><Relationship Id="rId6" Type="http://schemas.openxmlformats.org/officeDocument/2006/relationships/image" Target="../media/image35.png"/><Relationship Id="rId5" Type="http://schemas.openxmlformats.org/officeDocument/2006/relationships/image" Target="../media/image32.png"/><Relationship Id="rId4" Type="http://schemas.openxmlformats.org/officeDocument/2006/relationships/image" Target="../media/image34.jpg"/></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30.xml"/><Relationship Id="rId5" Type="http://schemas.openxmlformats.org/officeDocument/2006/relationships/image" Target="../media/image38.png"/><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0.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39.jpg"/><Relationship Id="rId7" Type="http://schemas.openxmlformats.org/officeDocument/2006/relationships/image" Target="../media/image43.jpg"/><Relationship Id="rId2" Type="http://schemas.openxmlformats.org/officeDocument/2006/relationships/notesSlide" Target="../notesSlides/notesSlide6.xml"/><Relationship Id="rId1" Type="http://schemas.openxmlformats.org/officeDocument/2006/relationships/slideLayout" Target="../slideLayouts/slideLayout30.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32.png"/><Relationship Id="rId4" Type="http://schemas.openxmlformats.org/officeDocument/2006/relationships/image" Target="../media/image40.png"/><Relationship Id="rId9" Type="http://schemas.openxmlformats.org/officeDocument/2006/relationships/image" Target="../media/image45.png"/></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0.xml"/><Relationship Id="rId5" Type="http://schemas.openxmlformats.org/officeDocument/2006/relationships/image" Target="../media/image32.png"/><Relationship Id="rId4" Type="http://schemas.openxmlformats.org/officeDocument/2006/relationships/image" Target="../media/image4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3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32.png"/></Relationships>
</file>

<file path=ppt/slides/_rels/slide5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10.xml"/><Relationship Id="rId1" Type="http://schemas.openxmlformats.org/officeDocument/2006/relationships/slideLayout" Target="../slideLayouts/slideLayout31.xml"/><Relationship Id="rId6" Type="http://schemas.openxmlformats.org/officeDocument/2006/relationships/image" Target="../media/image56.png"/><Relationship Id="rId11" Type="http://schemas.openxmlformats.org/officeDocument/2006/relationships/image" Target="../media/image61.jpe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s>
</file>

<file path=ppt/slides/_rels/slide57.xml.rels><?xml version="1.0" encoding="UTF-8" standalone="yes"?>
<Relationships xmlns="http://schemas.openxmlformats.org/package/2006/relationships"><Relationship Id="rId3" Type="http://schemas.openxmlformats.org/officeDocument/2006/relationships/image" Target="../media/image62.png"/><Relationship Id="rId2" Type="http://schemas.microsoft.com/office/2018/10/relationships/comments" Target="../comments/modernComment_1005_1EE6000D.xml"/><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5.xml"/><Relationship Id="rId4" Type="http://schemas.openxmlformats.org/officeDocument/2006/relationships/image" Target="../media/image6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5.xml"/></Relationships>
</file>

<file path=ppt/slides/_rels/slide6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5C21A-F35E-F5F2-1612-A7D4EB411665}"/>
              </a:ext>
            </a:extLst>
          </p:cNvPr>
          <p:cNvSpPr>
            <a:spLocks noGrp="1"/>
          </p:cNvSpPr>
          <p:nvPr>
            <p:ph type="title"/>
          </p:nvPr>
        </p:nvSpPr>
        <p:spPr>
          <a:xfrm>
            <a:off x="3359888" y="1825072"/>
            <a:ext cx="11568224" cy="620707"/>
          </a:xfrm>
        </p:spPr>
        <p:txBody>
          <a:bodyPr/>
          <a:lstStyle/>
          <a:p>
            <a:r>
              <a:rPr lang="da-DK" i="1" dirty="0"/>
              <a:t>NOTA </a:t>
            </a:r>
            <a:r>
              <a:rPr lang="da-DK" i="1" dirty="0">
                <a:solidFill>
                  <a:schemeClr val="tx1"/>
                </a:solidFill>
              </a:rPr>
              <a:t>PARA EL EQUIPO DE FACILITACIÓN</a:t>
            </a:r>
            <a:endParaRPr lang="en-GB" i="1" dirty="0">
              <a:solidFill>
                <a:schemeClr val="tx1"/>
              </a:solidFill>
            </a:endParaRPr>
          </a:p>
        </p:txBody>
      </p:sp>
      <p:sp>
        <p:nvSpPr>
          <p:cNvPr id="3" name="Content Placeholder 2">
            <a:extLst>
              <a:ext uri="{FF2B5EF4-FFF2-40B4-BE49-F238E27FC236}">
                <a16:creationId xmlns:a16="http://schemas.microsoft.com/office/drawing/2014/main" id="{55EBA9B5-7BF1-F533-6437-84759F220766}"/>
              </a:ext>
            </a:extLst>
          </p:cNvPr>
          <p:cNvSpPr>
            <a:spLocks noGrp="1"/>
          </p:cNvSpPr>
          <p:nvPr>
            <p:ph idx="1"/>
          </p:nvPr>
        </p:nvSpPr>
        <p:spPr/>
        <p:txBody>
          <a:bodyPr>
            <a:normAutofit/>
          </a:bodyPr>
          <a:lstStyle/>
          <a:p>
            <a:pPr marL="0" indent="0" algn="ctr">
              <a:buNone/>
            </a:pPr>
            <a:r>
              <a:rPr lang="es-ES" i="1" dirty="0">
                <a:solidFill>
                  <a:schemeClr val="tx1"/>
                </a:solidFill>
                <a:latin typeface="+mn-lt"/>
              </a:rPr>
              <a:t>Este es un conjunto de ejemplos de diapositivas para la capacitación en Salud Mental y Apoyo Psicosocial en Emergencias. El equipo de facilitación deberá revisar y modificar estas diapositivas de acuerdo con las necesidades de capacitación evaluadas.</a:t>
            </a:r>
            <a:endParaRPr lang="da-DK" i="1" dirty="0">
              <a:solidFill>
                <a:schemeClr val="tx1"/>
              </a:solidFill>
              <a:latin typeface="+mn-lt"/>
            </a:endParaRPr>
          </a:p>
          <a:p>
            <a:pPr marL="0" indent="0" algn="ctr">
              <a:buNone/>
            </a:pPr>
            <a:endParaRPr lang="da-DK" i="1" dirty="0">
              <a:latin typeface="+mn-lt"/>
            </a:endParaRPr>
          </a:p>
          <a:p>
            <a:pPr marL="0" indent="0" algn="ctr">
              <a:buNone/>
            </a:pPr>
            <a:r>
              <a:rPr lang="es-ES" i="1" dirty="0">
                <a:latin typeface="+mn-lt"/>
              </a:rPr>
              <a:t>El manual y los materiales de capacitación se pueden encontrar </a:t>
            </a:r>
            <a:r>
              <a:rPr lang="es-ES" i="1" dirty="0">
                <a:solidFill>
                  <a:schemeClr val="tx1"/>
                </a:solidFill>
                <a:latin typeface="+mn-lt"/>
              </a:rPr>
              <a:t>en</a:t>
            </a:r>
            <a:r>
              <a:rPr lang="da-DK" i="1" dirty="0">
                <a:solidFill>
                  <a:schemeClr val="tx1"/>
                </a:solidFill>
                <a:latin typeface="+mn-lt"/>
              </a:rPr>
              <a:t> </a:t>
            </a:r>
            <a:r>
              <a:rPr lang="es-419" dirty="0">
                <a:solidFill>
                  <a:schemeClr val="tx1"/>
                </a:solidFill>
                <a:hlinkClick r:id="rId2">
                  <a:extLst>
                    <a:ext uri="{A12FA001-AC4F-418D-AE19-62706E023703}">
                      <ahyp:hlinkClr xmlns:ahyp="http://schemas.microsoft.com/office/drawing/2018/hyperlinkcolor" val="tx"/>
                    </a:ext>
                  </a:extLst>
                </a:hlinkClick>
              </a:rPr>
              <a:t>MHPSS Hub</a:t>
            </a:r>
            <a:endParaRPr lang="en-GB" i="1" dirty="0">
              <a:solidFill>
                <a:schemeClr val="tx1"/>
              </a:solidFill>
              <a:latin typeface="+mn-lt"/>
            </a:endParaRPr>
          </a:p>
        </p:txBody>
      </p:sp>
    </p:spTree>
    <p:extLst>
      <p:ext uri="{BB962C8B-B14F-4D97-AF65-F5344CB8AC3E}">
        <p14:creationId xmlns:p14="http://schemas.microsoft.com/office/powerpoint/2010/main" val="3091124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971DAA-72C8-F369-A811-CC26B1368E01}"/>
              </a:ext>
            </a:extLst>
          </p:cNvPr>
          <p:cNvPicPr>
            <a:picLocks noChangeAspect="1"/>
          </p:cNvPicPr>
          <p:nvPr/>
        </p:nvPicPr>
        <p:blipFill>
          <a:blip r:embed="rId2"/>
          <a:stretch>
            <a:fillRect/>
          </a:stretch>
        </p:blipFill>
        <p:spPr>
          <a:xfrm>
            <a:off x="4665784" y="692616"/>
            <a:ext cx="8956432" cy="8903356"/>
          </a:xfrm>
          <a:prstGeom prst="rect">
            <a:avLst/>
          </a:prstGeom>
        </p:spPr>
      </p:pic>
    </p:spTree>
    <p:extLst>
      <p:ext uri="{BB962C8B-B14F-4D97-AF65-F5344CB8AC3E}">
        <p14:creationId xmlns:p14="http://schemas.microsoft.com/office/powerpoint/2010/main" val="423672063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Resultados y Productos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lnSpcReduction="10000"/>
          </a:bodyPr>
          <a:lstStyle/>
          <a:p>
            <a:pPr marL="342900" indent="-342900" algn="l">
              <a:lnSpc>
                <a:spcPct val="120000"/>
              </a:lnSpc>
              <a:buFont typeface="Arial" panose="020B0604020202020204" pitchFamily="34" charset="0"/>
              <a:buChar char="•"/>
            </a:pPr>
            <a:r>
              <a:rPr lang="es-ES" sz="3600" dirty="0">
                <a:latin typeface="+mn-lt"/>
              </a:rPr>
              <a:t>Un resultado es: El cambio que ocurre como consecuencia de las actividades de un proyecto específico. Es decir, el cambio inmediato y observable en las vidas y circunstancias de las personas que se produce como resultado directo de las actividades del proyecto y de la entrega de los productos.</a:t>
            </a:r>
            <a:endParaRPr lang="en-GB" sz="3600" dirty="0">
              <a:latin typeface="+mn-lt"/>
            </a:endParaRPr>
          </a:p>
          <a:p>
            <a:pPr marL="342900" indent="-342900" algn="l">
              <a:lnSpc>
                <a:spcPct val="120000"/>
              </a:lnSpc>
              <a:buFont typeface="Arial" panose="020B0604020202020204" pitchFamily="34" charset="0"/>
              <a:buChar char="•"/>
            </a:pPr>
            <a:endParaRPr lang="en-GB" sz="2000" dirty="0">
              <a:latin typeface="+mn-lt"/>
            </a:endParaRPr>
          </a:p>
          <a:p>
            <a:pPr marL="342900" indent="-342900" algn="l">
              <a:lnSpc>
                <a:spcPct val="120000"/>
              </a:lnSpc>
              <a:buFont typeface="Arial" panose="020B0604020202020204" pitchFamily="34" charset="0"/>
              <a:buChar char="•"/>
            </a:pPr>
            <a:r>
              <a:rPr lang="es-ES" sz="3600" dirty="0">
                <a:latin typeface="+mn-lt"/>
              </a:rPr>
              <a:t>Un producto es: Un logro planificado “producido” en el proceso de implementación de un proyecto que indica que el trabajo va por buen camino. Los resultados constituyen, por tanto, el trabajo implementado en sí. Diferentes productos deberían contribuir al logro del resultado.</a:t>
            </a:r>
            <a:endParaRPr lang="en-GB" sz="3600" dirty="0">
              <a:latin typeface="+mn-lt"/>
            </a:endParaRPr>
          </a:p>
        </p:txBody>
      </p:sp>
    </p:spTree>
    <p:extLst>
      <p:ext uri="{BB962C8B-B14F-4D97-AF65-F5344CB8AC3E}">
        <p14:creationId xmlns:p14="http://schemas.microsoft.com/office/powerpoint/2010/main" val="396009435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Indicador</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 sz="3600" dirty="0">
                <a:latin typeface="+mn-lt"/>
              </a:rPr>
              <a:t>Un indicador es: una unidad de medida que especifica lo que se va a medir. Su objetivo consiste en responder si se ha logrado o no el objetivo deseado del resultado o producto. Los indicadores pueden ser cuantitativos (por ejemplo, porcentajes o cifras de personas) o cualitativos (por ejemplo, percepciones, valores, razones, opiniones, motivaciones).</a:t>
            </a:r>
            <a:endParaRPr lang="en-GB" sz="3600" dirty="0">
              <a:latin typeface="+mn-lt"/>
            </a:endParaRPr>
          </a:p>
        </p:txBody>
      </p:sp>
    </p:spTree>
    <p:extLst>
      <p:ext uri="{BB962C8B-B14F-4D97-AF65-F5344CB8AC3E}">
        <p14:creationId xmlns:p14="http://schemas.microsoft.com/office/powerpoint/2010/main" val="51480843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5182AF-BC5B-45AF-9380-8D886411E452}"/>
              </a:ext>
            </a:extLst>
          </p:cNvPr>
          <p:cNvSpPr>
            <a:spLocks noGrp="1"/>
          </p:cNvSpPr>
          <p:nvPr>
            <p:ph type="title"/>
          </p:nvPr>
        </p:nvSpPr>
        <p:spPr>
          <a:xfrm>
            <a:off x="9144000" y="6826685"/>
            <a:ext cx="7998213" cy="1468888"/>
          </a:xfrm>
        </p:spPr>
        <p:txBody>
          <a:bodyPr/>
          <a:lstStyle/>
          <a:p>
            <a:r>
              <a:rPr lang="da-DK" dirty="0"/>
              <a:t>Desarrollo de un plan de acción</a:t>
            </a:r>
            <a:endParaRPr lang="en-GB" dirty="0"/>
          </a:p>
        </p:txBody>
      </p:sp>
    </p:spTree>
    <p:extLst>
      <p:ext uri="{BB962C8B-B14F-4D97-AF65-F5344CB8AC3E}">
        <p14:creationId xmlns:p14="http://schemas.microsoft.com/office/powerpoint/2010/main" val="258265360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Plan de acción</a:t>
            </a:r>
            <a:endParaRPr lang="en-GB" dirty="0"/>
          </a:p>
        </p:txBody>
      </p:sp>
      <p:graphicFrame>
        <p:nvGraphicFramePr>
          <p:cNvPr id="6" name="Content Placeholder 3">
            <a:extLst>
              <a:ext uri="{FF2B5EF4-FFF2-40B4-BE49-F238E27FC236}">
                <a16:creationId xmlns:a16="http://schemas.microsoft.com/office/drawing/2014/main" id="{081F2EF0-B795-4C0D-804B-75481A0806B8}"/>
              </a:ext>
            </a:extLst>
          </p:cNvPr>
          <p:cNvGraphicFramePr>
            <a:graphicFrameLocks/>
          </p:cNvGraphicFramePr>
          <p:nvPr/>
        </p:nvGraphicFramePr>
        <p:xfrm>
          <a:off x="2320208" y="2640601"/>
          <a:ext cx="13647584" cy="6258265"/>
        </p:xfrm>
        <a:graphic>
          <a:graphicData uri="http://schemas.openxmlformats.org/drawingml/2006/table">
            <a:tbl>
              <a:tblPr firstRow="1" bandRow="1">
                <a:tableStyleId>{C4B1156A-380E-4F78-BDF5-A606A8083BF9}</a:tableStyleId>
              </a:tblPr>
              <a:tblGrid>
                <a:gridCol w="3962590">
                  <a:extLst>
                    <a:ext uri="{9D8B030D-6E8A-4147-A177-3AD203B41FA5}">
                      <a16:colId xmlns:a16="http://schemas.microsoft.com/office/drawing/2014/main" val="20000"/>
                    </a:ext>
                  </a:extLst>
                </a:gridCol>
                <a:gridCol w="2463231">
                  <a:extLst>
                    <a:ext uri="{9D8B030D-6E8A-4147-A177-3AD203B41FA5}">
                      <a16:colId xmlns:a16="http://schemas.microsoft.com/office/drawing/2014/main" val="20001"/>
                    </a:ext>
                  </a:extLst>
                </a:gridCol>
                <a:gridCol w="428388">
                  <a:extLst>
                    <a:ext uri="{9D8B030D-6E8A-4147-A177-3AD203B41FA5}">
                      <a16:colId xmlns:a16="http://schemas.microsoft.com/office/drawing/2014/main" val="20002"/>
                    </a:ext>
                  </a:extLst>
                </a:gridCol>
                <a:gridCol w="428388">
                  <a:extLst>
                    <a:ext uri="{9D8B030D-6E8A-4147-A177-3AD203B41FA5}">
                      <a16:colId xmlns:a16="http://schemas.microsoft.com/office/drawing/2014/main" val="20003"/>
                    </a:ext>
                  </a:extLst>
                </a:gridCol>
                <a:gridCol w="318347">
                  <a:extLst>
                    <a:ext uri="{9D8B030D-6E8A-4147-A177-3AD203B41FA5}">
                      <a16:colId xmlns:a16="http://schemas.microsoft.com/office/drawing/2014/main" val="20004"/>
                    </a:ext>
                  </a:extLst>
                </a:gridCol>
                <a:gridCol w="431333">
                  <a:extLst>
                    <a:ext uri="{9D8B030D-6E8A-4147-A177-3AD203B41FA5}">
                      <a16:colId xmlns:a16="http://schemas.microsoft.com/office/drawing/2014/main" val="20005"/>
                    </a:ext>
                  </a:extLst>
                </a:gridCol>
                <a:gridCol w="332371">
                  <a:extLst>
                    <a:ext uri="{9D8B030D-6E8A-4147-A177-3AD203B41FA5}">
                      <a16:colId xmlns:a16="http://schemas.microsoft.com/office/drawing/2014/main" val="20006"/>
                    </a:ext>
                  </a:extLst>
                </a:gridCol>
                <a:gridCol w="330184">
                  <a:extLst>
                    <a:ext uri="{9D8B030D-6E8A-4147-A177-3AD203B41FA5}">
                      <a16:colId xmlns:a16="http://schemas.microsoft.com/office/drawing/2014/main" val="20007"/>
                    </a:ext>
                  </a:extLst>
                </a:gridCol>
                <a:gridCol w="330184">
                  <a:extLst>
                    <a:ext uri="{9D8B030D-6E8A-4147-A177-3AD203B41FA5}">
                      <a16:colId xmlns:a16="http://schemas.microsoft.com/office/drawing/2014/main" val="20008"/>
                    </a:ext>
                  </a:extLst>
                </a:gridCol>
                <a:gridCol w="399522">
                  <a:extLst>
                    <a:ext uri="{9D8B030D-6E8A-4147-A177-3AD203B41FA5}">
                      <a16:colId xmlns:a16="http://schemas.microsoft.com/office/drawing/2014/main" val="20009"/>
                    </a:ext>
                  </a:extLst>
                </a:gridCol>
                <a:gridCol w="321291">
                  <a:extLst>
                    <a:ext uri="{9D8B030D-6E8A-4147-A177-3AD203B41FA5}">
                      <a16:colId xmlns:a16="http://schemas.microsoft.com/office/drawing/2014/main" val="20010"/>
                    </a:ext>
                  </a:extLst>
                </a:gridCol>
                <a:gridCol w="321291">
                  <a:extLst>
                    <a:ext uri="{9D8B030D-6E8A-4147-A177-3AD203B41FA5}">
                      <a16:colId xmlns:a16="http://schemas.microsoft.com/office/drawing/2014/main" val="20011"/>
                    </a:ext>
                  </a:extLst>
                </a:gridCol>
                <a:gridCol w="321291">
                  <a:extLst>
                    <a:ext uri="{9D8B030D-6E8A-4147-A177-3AD203B41FA5}">
                      <a16:colId xmlns:a16="http://schemas.microsoft.com/office/drawing/2014/main" val="20012"/>
                    </a:ext>
                  </a:extLst>
                </a:gridCol>
                <a:gridCol w="321291">
                  <a:extLst>
                    <a:ext uri="{9D8B030D-6E8A-4147-A177-3AD203B41FA5}">
                      <a16:colId xmlns:a16="http://schemas.microsoft.com/office/drawing/2014/main" val="20013"/>
                    </a:ext>
                  </a:extLst>
                </a:gridCol>
                <a:gridCol w="321291">
                  <a:extLst>
                    <a:ext uri="{9D8B030D-6E8A-4147-A177-3AD203B41FA5}">
                      <a16:colId xmlns:a16="http://schemas.microsoft.com/office/drawing/2014/main" val="20014"/>
                    </a:ext>
                  </a:extLst>
                </a:gridCol>
                <a:gridCol w="321291">
                  <a:extLst>
                    <a:ext uri="{9D8B030D-6E8A-4147-A177-3AD203B41FA5}">
                      <a16:colId xmlns:a16="http://schemas.microsoft.com/office/drawing/2014/main" val="20015"/>
                    </a:ext>
                  </a:extLst>
                </a:gridCol>
                <a:gridCol w="321291">
                  <a:extLst>
                    <a:ext uri="{9D8B030D-6E8A-4147-A177-3AD203B41FA5}">
                      <a16:colId xmlns:a16="http://schemas.microsoft.com/office/drawing/2014/main" val="20016"/>
                    </a:ext>
                  </a:extLst>
                </a:gridCol>
                <a:gridCol w="321291">
                  <a:extLst>
                    <a:ext uri="{9D8B030D-6E8A-4147-A177-3AD203B41FA5}">
                      <a16:colId xmlns:a16="http://schemas.microsoft.com/office/drawing/2014/main" val="20017"/>
                    </a:ext>
                  </a:extLst>
                </a:gridCol>
                <a:gridCol w="321291">
                  <a:extLst>
                    <a:ext uri="{9D8B030D-6E8A-4147-A177-3AD203B41FA5}">
                      <a16:colId xmlns:a16="http://schemas.microsoft.com/office/drawing/2014/main" val="20018"/>
                    </a:ext>
                  </a:extLst>
                </a:gridCol>
                <a:gridCol w="321291">
                  <a:extLst>
                    <a:ext uri="{9D8B030D-6E8A-4147-A177-3AD203B41FA5}">
                      <a16:colId xmlns:a16="http://schemas.microsoft.com/office/drawing/2014/main" val="20019"/>
                    </a:ext>
                  </a:extLst>
                </a:gridCol>
                <a:gridCol w="321291">
                  <a:extLst>
                    <a:ext uri="{9D8B030D-6E8A-4147-A177-3AD203B41FA5}">
                      <a16:colId xmlns:a16="http://schemas.microsoft.com/office/drawing/2014/main" val="20020"/>
                    </a:ext>
                  </a:extLst>
                </a:gridCol>
                <a:gridCol w="321291">
                  <a:extLst>
                    <a:ext uri="{9D8B030D-6E8A-4147-A177-3AD203B41FA5}">
                      <a16:colId xmlns:a16="http://schemas.microsoft.com/office/drawing/2014/main" val="20021"/>
                    </a:ext>
                  </a:extLst>
                </a:gridCol>
                <a:gridCol w="367554">
                  <a:extLst>
                    <a:ext uri="{9D8B030D-6E8A-4147-A177-3AD203B41FA5}">
                      <a16:colId xmlns:a16="http://schemas.microsoft.com/office/drawing/2014/main" val="20022"/>
                    </a:ext>
                  </a:extLst>
                </a:gridCol>
              </a:tblGrid>
              <a:tr h="1051810">
                <a:tc>
                  <a:txBody>
                    <a:bodyPr/>
                    <a:lstStyle/>
                    <a:p>
                      <a:pPr algn="l"/>
                      <a:r>
                        <a:rPr lang="es-ES_tradnl" noProof="0" dirty="0"/>
                        <a:t>Resultado:</a:t>
                      </a:r>
                    </a:p>
                    <a:p>
                      <a:pPr algn="l"/>
                      <a:endParaRPr lang="es-ES_tradnl" noProof="0" dirty="0"/>
                    </a:p>
                  </a:txBody>
                  <a:tcPr/>
                </a:tc>
                <a:tc>
                  <a:txBody>
                    <a:bodyPr/>
                    <a:lstStyle/>
                    <a:p>
                      <a:pPr algn="l"/>
                      <a:r>
                        <a:rPr lang="es-ES_tradnl" b="0" noProof="0" dirty="0">
                          <a:solidFill>
                            <a:schemeClr val="tx1"/>
                          </a:solidFill>
                        </a:rPr>
                        <a:t>Responsabilidad</a:t>
                      </a:r>
                    </a:p>
                  </a:txBody>
                  <a:tcPr/>
                </a:tc>
                <a:tc gridSpan="7">
                  <a:txBody>
                    <a:bodyPr/>
                    <a:lstStyle/>
                    <a:p>
                      <a:pPr algn="l"/>
                      <a:r>
                        <a:rPr lang="es-ES_tradnl" noProof="0" dirty="0"/>
                        <a:t>Semana</a:t>
                      </a:r>
                      <a:r>
                        <a:rPr lang="es-ES_tradnl" baseline="0" noProof="0" dirty="0"/>
                        <a:t> 1</a:t>
                      </a:r>
                      <a:endParaRPr lang="es-ES_tradnl" b="0" noProof="0" dirty="0">
                        <a:solidFill>
                          <a:schemeClr val="tx1"/>
                        </a:solidFill>
                      </a:endParaRP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7">
                  <a:txBody>
                    <a:bodyPr/>
                    <a:lstStyle/>
                    <a:p>
                      <a:pPr algn="l"/>
                      <a:r>
                        <a:rPr lang="es-ES_tradnl" noProof="0" dirty="0"/>
                        <a:t>Semana 2</a:t>
                      </a:r>
                      <a:endParaRPr lang="es-ES_tradnl" b="0" noProof="0" dirty="0">
                        <a:solidFill>
                          <a:schemeClr val="tx1"/>
                        </a:solidFill>
                      </a:endParaRP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7">
                  <a:txBody>
                    <a:bodyPr/>
                    <a:lstStyle/>
                    <a:p>
                      <a:pPr algn="l"/>
                      <a:r>
                        <a:rPr lang="es-ES_tradnl" noProof="0" dirty="0"/>
                        <a:t>Semana</a:t>
                      </a:r>
                      <a:r>
                        <a:rPr lang="es-ES_tradnl" baseline="0" noProof="0" dirty="0"/>
                        <a:t> 3</a:t>
                      </a:r>
                      <a:endParaRPr lang="es-ES_tradnl" b="0" noProof="0" dirty="0">
                        <a:solidFill>
                          <a:schemeClr val="tx1"/>
                        </a:solidFill>
                      </a:endParaRP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78495">
                <a:tc>
                  <a:txBody>
                    <a:bodyPr/>
                    <a:lstStyle/>
                    <a:p>
                      <a:pPr algn="l"/>
                      <a:r>
                        <a:rPr lang="es-ES_tradnl" noProof="0" dirty="0"/>
                        <a:t>Producto 1:</a:t>
                      </a:r>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extLst>
                  <a:ext uri="{0D108BD9-81ED-4DB2-BD59-A6C34878D82A}">
                    <a16:rowId xmlns:a16="http://schemas.microsoft.com/office/drawing/2014/main" val="10001"/>
                  </a:ext>
                </a:extLst>
              </a:tr>
              <a:tr h="578495">
                <a:tc>
                  <a:txBody>
                    <a:bodyPr/>
                    <a:lstStyle/>
                    <a:p>
                      <a:pPr algn="l"/>
                      <a:r>
                        <a:rPr lang="es-ES_tradnl" noProof="0" dirty="0"/>
                        <a:t>Actividad 1:</a:t>
                      </a:r>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extLst>
                  <a:ext uri="{0D108BD9-81ED-4DB2-BD59-A6C34878D82A}">
                    <a16:rowId xmlns:a16="http://schemas.microsoft.com/office/drawing/2014/main" val="10002"/>
                  </a:ext>
                </a:extLst>
              </a:tr>
              <a:tr h="578495">
                <a:tc>
                  <a:txBody>
                    <a:bodyPr/>
                    <a:lstStyle/>
                    <a:p>
                      <a:pPr algn="l"/>
                      <a:r>
                        <a:rPr lang="es-ES_tradnl" noProof="0" dirty="0"/>
                        <a:t>Actividad</a:t>
                      </a:r>
                      <a:r>
                        <a:rPr lang="es-ES_tradnl" baseline="0" noProof="0" dirty="0"/>
                        <a:t> 2:</a:t>
                      </a:r>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extLst>
                  <a:ext uri="{0D108BD9-81ED-4DB2-BD59-A6C34878D82A}">
                    <a16:rowId xmlns:a16="http://schemas.microsoft.com/office/drawing/2014/main" val="10003"/>
                  </a:ext>
                </a:extLst>
              </a:tr>
              <a:tr h="578495">
                <a:tc>
                  <a:txBody>
                    <a:bodyPr/>
                    <a:lstStyle/>
                    <a:p>
                      <a:pPr algn="l"/>
                      <a:r>
                        <a:rPr lang="es-ES_tradnl" noProof="0" dirty="0"/>
                        <a:t>Actividad 3:</a:t>
                      </a:r>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extLst>
                  <a:ext uri="{0D108BD9-81ED-4DB2-BD59-A6C34878D82A}">
                    <a16:rowId xmlns:a16="http://schemas.microsoft.com/office/drawing/2014/main" val="10004"/>
                  </a:ext>
                </a:extLst>
              </a:tr>
              <a:tr h="578495">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extLst>
                  <a:ext uri="{0D108BD9-81ED-4DB2-BD59-A6C34878D82A}">
                    <a16:rowId xmlns:a16="http://schemas.microsoft.com/office/drawing/2014/main" val="10005"/>
                  </a:ext>
                </a:extLst>
              </a:tr>
              <a:tr h="578495">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extLst>
                  <a:ext uri="{0D108BD9-81ED-4DB2-BD59-A6C34878D82A}">
                    <a16:rowId xmlns:a16="http://schemas.microsoft.com/office/drawing/2014/main" val="10006"/>
                  </a:ext>
                </a:extLst>
              </a:tr>
              <a:tr h="578495">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extLst>
                  <a:ext uri="{0D108BD9-81ED-4DB2-BD59-A6C34878D82A}">
                    <a16:rowId xmlns:a16="http://schemas.microsoft.com/office/drawing/2014/main" val="10007"/>
                  </a:ext>
                </a:extLst>
              </a:tr>
              <a:tr h="578495">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extLst>
                  <a:ext uri="{0D108BD9-81ED-4DB2-BD59-A6C34878D82A}">
                    <a16:rowId xmlns:a16="http://schemas.microsoft.com/office/drawing/2014/main" val="10008"/>
                  </a:ext>
                </a:extLst>
              </a:tr>
              <a:tr h="578495">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tc>
                  <a:txBody>
                    <a:bodyPr/>
                    <a:lstStyle/>
                    <a:p>
                      <a:pPr algn="l"/>
                      <a:endParaRPr lang="es-ES_tradnl" noProof="0" dirty="0"/>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71041800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es-ES" dirty="0"/>
              <a:t>Al desarrollar su plan de acción recuerde</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 sz="3200" dirty="0">
                <a:solidFill>
                  <a:schemeClr val="tx1"/>
                </a:solidFill>
              </a:rPr>
              <a:t>Ser sensible a las necesidades específicas que se hayan podido detectar</a:t>
            </a:r>
            <a:endParaRPr lang="es-ES" sz="3200" strike="sngStrike" dirty="0">
              <a:solidFill>
                <a:schemeClr val="tx1"/>
              </a:solidFill>
            </a:endParaRPr>
          </a:p>
          <a:p>
            <a:pPr marL="342900" indent="-342900" algn="l">
              <a:lnSpc>
                <a:spcPct val="120000"/>
              </a:lnSpc>
              <a:buFont typeface="Arial" panose="020B0604020202020204" pitchFamily="34" charset="0"/>
              <a:buChar char="•"/>
            </a:pPr>
            <a:r>
              <a:rPr lang="es-ES" sz="3200" dirty="0">
                <a:solidFill>
                  <a:schemeClr val="tx1"/>
                </a:solidFill>
              </a:rPr>
              <a:t>Respetar las normas culturales y de comportamiento</a:t>
            </a:r>
          </a:p>
          <a:p>
            <a:pPr marL="342900" indent="-342900" algn="l">
              <a:lnSpc>
                <a:spcPct val="120000"/>
              </a:lnSpc>
              <a:buFont typeface="Arial" panose="020B0604020202020204" pitchFamily="34" charset="0"/>
              <a:buChar char="•"/>
            </a:pPr>
            <a:r>
              <a:rPr lang="es-ES" sz="3200" dirty="0">
                <a:solidFill>
                  <a:schemeClr val="tx1"/>
                </a:solidFill>
              </a:rPr>
              <a:t>Ser realista</a:t>
            </a:r>
          </a:p>
          <a:p>
            <a:pPr marL="342900" indent="-342900" algn="l">
              <a:lnSpc>
                <a:spcPct val="120000"/>
              </a:lnSpc>
              <a:buFont typeface="Arial" panose="020B0604020202020204" pitchFamily="34" charset="0"/>
              <a:buChar char="•"/>
            </a:pPr>
            <a:r>
              <a:rPr lang="es-ES" sz="3200" dirty="0">
                <a:solidFill>
                  <a:schemeClr val="tx1"/>
                </a:solidFill>
              </a:rPr>
              <a:t>Ser pertinente y oportuno/a</a:t>
            </a:r>
          </a:p>
          <a:p>
            <a:pPr marL="342900" indent="-342900" algn="l">
              <a:lnSpc>
                <a:spcPct val="120000"/>
              </a:lnSpc>
              <a:buFont typeface="Arial" panose="020B0604020202020204" pitchFamily="34" charset="0"/>
              <a:buChar char="•"/>
            </a:pPr>
            <a:r>
              <a:rPr lang="es-ES" sz="3200" dirty="0">
                <a:solidFill>
                  <a:schemeClr val="tx1"/>
                </a:solidFill>
              </a:rPr>
              <a:t>Involucrar a la comunidad</a:t>
            </a:r>
          </a:p>
        </p:txBody>
      </p:sp>
    </p:spTree>
    <p:extLst>
      <p:ext uri="{BB962C8B-B14F-4D97-AF65-F5344CB8AC3E}">
        <p14:creationId xmlns:p14="http://schemas.microsoft.com/office/powerpoint/2010/main" val="257013343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C2E61-9FF1-4814-A0DC-527C38543843}"/>
              </a:ext>
            </a:extLst>
          </p:cNvPr>
          <p:cNvSpPr>
            <a:spLocks noGrp="1"/>
          </p:cNvSpPr>
          <p:nvPr>
            <p:ph type="title"/>
          </p:nvPr>
        </p:nvSpPr>
        <p:spPr>
          <a:xfrm>
            <a:off x="6974958" y="6801633"/>
            <a:ext cx="10167255" cy="1493940"/>
          </a:xfrm>
        </p:spPr>
        <p:txBody>
          <a:bodyPr/>
          <a:lstStyle/>
          <a:p>
            <a:r>
              <a:rPr lang="da-DK" dirty="0"/>
              <a:t>Coordinación y cooperación</a:t>
            </a:r>
            <a:endParaRPr lang="en-GB" dirty="0"/>
          </a:p>
        </p:txBody>
      </p:sp>
    </p:spTree>
    <p:extLst>
      <p:ext uri="{BB962C8B-B14F-4D97-AF65-F5344CB8AC3E}">
        <p14:creationId xmlns:p14="http://schemas.microsoft.com/office/powerpoint/2010/main" val="422058218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Partes interesadas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800850"/>
          </a:xfrm>
        </p:spPr>
        <p:txBody>
          <a:bodyPr numCol="2">
            <a:normAutofit lnSpcReduction="10000"/>
          </a:bodyPr>
          <a:lstStyle/>
          <a:p>
            <a:pPr marL="342900" indent="-342900" algn="l">
              <a:lnSpc>
                <a:spcPct val="120000"/>
              </a:lnSpc>
              <a:buFont typeface="Arial" panose="020B0604020202020204" pitchFamily="34" charset="0"/>
              <a:buChar char="•"/>
            </a:pPr>
            <a:r>
              <a:rPr lang="es-ES" sz="2800" dirty="0">
                <a:latin typeface="+mn-lt"/>
              </a:rPr>
              <a:t>Organismos Nacionales de Gestión de Desastres</a:t>
            </a:r>
          </a:p>
          <a:p>
            <a:pPr marL="342900" indent="-342900" algn="l">
              <a:lnSpc>
                <a:spcPct val="120000"/>
              </a:lnSpc>
              <a:buFont typeface="Arial" panose="020B0604020202020204" pitchFamily="34" charset="0"/>
              <a:buChar char="•"/>
            </a:pPr>
            <a:r>
              <a:rPr lang="es-ES" sz="2800" dirty="0">
                <a:latin typeface="+mn-lt"/>
              </a:rPr>
              <a:t>Organismos de Protección Civil</a:t>
            </a:r>
          </a:p>
          <a:p>
            <a:pPr marL="342900" indent="-342900" algn="l">
              <a:lnSpc>
                <a:spcPct val="120000"/>
              </a:lnSpc>
              <a:buFont typeface="Arial" panose="020B0604020202020204" pitchFamily="34" charset="0"/>
              <a:buChar char="•"/>
            </a:pPr>
            <a:r>
              <a:rPr lang="es-ES" sz="2800" dirty="0">
                <a:latin typeface="+mn-lt"/>
              </a:rPr>
              <a:t>Sociedad Nacional; oficinas/departamentos de SN provinciales/filiales</a:t>
            </a:r>
          </a:p>
          <a:p>
            <a:pPr marL="342900" indent="-342900" algn="l">
              <a:lnSpc>
                <a:spcPct val="120000"/>
              </a:lnSpc>
              <a:buFont typeface="Arial" panose="020B0604020202020204" pitchFamily="34" charset="0"/>
              <a:buChar char="•"/>
            </a:pPr>
            <a:r>
              <a:rPr lang="es-ES" sz="2800" dirty="0">
                <a:latin typeface="+mn-lt"/>
              </a:rPr>
              <a:t>Federación Internacional</a:t>
            </a:r>
          </a:p>
          <a:p>
            <a:pPr marL="342900" indent="-342900" algn="l">
              <a:lnSpc>
                <a:spcPct val="120000"/>
              </a:lnSpc>
              <a:buFont typeface="Arial" panose="020B0604020202020204" pitchFamily="34" charset="0"/>
              <a:buChar char="•"/>
            </a:pPr>
            <a:r>
              <a:rPr lang="es-ES" sz="2800" dirty="0">
                <a:latin typeface="+mn-lt"/>
              </a:rPr>
              <a:t>CICR</a:t>
            </a:r>
          </a:p>
          <a:p>
            <a:pPr marL="342900" indent="-342900" algn="l">
              <a:lnSpc>
                <a:spcPct val="120000"/>
              </a:lnSpc>
              <a:buFont typeface="Arial" panose="020B0604020202020204" pitchFamily="34" charset="0"/>
              <a:buChar char="•"/>
            </a:pPr>
            <a:r>
              <a:rPr lang="es-ES" sz="2800" dirty="0">
                <a:latin typeface="+mn-lt"/>
              </a:rPr>
              <a:t>SNP</a:t>
            </a:r>
          </a:p>
          <a:p>
            <a:pPr marL="342900" indent="-342900" algn="l">
              <a:lnSpc>
                <a:spcPct val="120000"/>
              </a:lnSpc>
              <a:buFont typeface="Arial" panose="020B0604020202020204" pitchFamily="34" charset="0"/>
              <a:buChar char="•"/>
            </a:pPr>
            <a:r>
              <a:rPr lang="es-ES" sz="2800" dirty="0">
                <a:latin typeface="+mn-lt"/>
              </a:rPr>
              <a:t>Autoridades/Gobierno</a:t>
            </a:r>
          </a:p>
          <a:p>
            <a:pPr marL="342900" indent="-342900" algn="l">
              <a:lnSpc>
                <a:spcPct val="120000"/>
              </a:lnSpc>
              <a:buFont typeface="Arial" panose="020B0604020202020204" pitchFamily="34" charset="0"/>
              <a:buChar char="•"/>
            </a:pPr>
            <a:r>
              <a:rPr lang="es-ES" sz="2800" dirty="0">
                <a:latin typeface="+mn-lt"/>
              </a:rPr>
              <a:t>Ministerios</a:t>
            </a:r>
          </a:p>
          <a:p>
            <a:pPr marL="342900" indent="-342900" algn="l">
              <a:lnSpc>
                <a:spcPct val="120000"/>
              </a:lnSpc>
              <a:buFont typeface="Arial" panose="020B0604020202020204" pitchFamily="34" charset="0"/>
              <a:buChar char="•"/>
            </a:pPr>
            <a:r>
              <a:rPr lang="es-ES" sz="2800" dirty="0">
                <a:latin typeface="+mn-lt"/>
              </a:rPr>
              <a:t>Líderes comunitarios</a:t>
            </a:r>
            <a:endParaRPr lang="en-GB" sz="2800" dirty="0">
              <a:latin typeface="+mn-lt"/>
            </a:endParaRPr>
          </a:p>
          <a:p>
            <a:pPr marL="342900" indent="-342900" algn="l">
              <a:lnSpc>
                <a:spcPct val="120000"/>
              </a:lnSpc>
              <a:buFont typeface="Arial" panose="020B0604020202020204" pitchFamily="34" charset="0"/>
              <a:buChar char="•"/>
            </a:pPr>
            <a:r>
              <a:rPr lang="es-ES" sz="2800" dirty="0">
                <a:latin typeface="+mn-lt"/>
              </a:rPr>
              <a:t>Miembros de la comunidad (incluidos representantes de diferentes grupos vulnerables)</a:t>
            </a:r>
          </a:p>
          <a:p>
            <a:pPr marL="342900" indent="-342900" algn="l">
              <a:lnSpc>
                <a:spcPct val="120000"/>
              </a:lnSpc>
              <a:buFont typeface="Arial" panose="020B0604020202020204" pitchFamily="34" charset="0"/>
              <a:buChar char="•"/>
            </a:pPr>
            <a:r>
              <a:rPr lang="es-ES" sz="2800" dirty="0">
                <a:latin typeface="+mn-lt"/>
              </a:rPr>
              <a:t>Militares</a:t>
            </a:r>
          </a:p>
          <a:p>
            <a:pPr marL="342900" indent="-342900" algn="l">
              <a:lnSpc>
                <a:spcPct val="120000"/>
              </a:lnSpc>
              <a:buFont typeface="Arial" panose="020B0604020202020204" pitchFamily="34" charset="0"/>
              <a:buChar char="•"/>
            </a:pPr>
            <a:r>
              <a:rPr lang="es-ES" sz="2800" dirty="0">
                <a:latin typeface="+mn-lt"/>
              </a:rPr>
              <a:t>OCAH/coordinadores nacionales</a:t>
            </a:r>
          </a:p>
          <a:p>
            <a:pPr marL="342900" indent="-342900" algn="l">
              <a:lnSpc>
                <a:spcPct val="120000"/>
              </a:lnSpc>
              <a:buFont typeface="Arial" panose="020B0604020202020204" pitchFamily="34" charset="0"/>
              <a:buChar char="•"/>
            </a:pPr>
            <a:r>
              <a:rPr lang="es-ES" sz="2800" dirty="0">
                <a:latin typeface="+mn-lt"/>
              </a:rPr>
              <a:t>Otras organizaciones humanitarias</a:t>
            </a:r>
          </a:p>
          <a:p>
            <a:pPr marL="342900" indent="-342900" algn="l">
              <a:lnSpc>
                <a:spcPct val="120000"/>
              </a:lnSpc>
              <a:buFont typeface="Arial" panose="020B0604020202020204" pitchFamily="34" charset="0"/>
              <a:buChar char="•"/>
            </a:pPr>
            <a:r>
              <a:rPr lang="es-ES" sz="2800" dirty="0">
                <a:latin typeface="+mn-lt"/>
              </a:rPr>
              <a:t>ONG comunitarias</a:t>
            </a:r>
          </a:p>
          <a:p>
            <a:pPr marL="342900" indent="-342900" algn="l">
              <a:lnSpc>
                <a:spcPct val="120000"/>
              </a:lnSpc>
              <a:buFont typeface="Arial" panose="020B0604020202020204" pitchFamily="34" charset="0"/>
              <a:buChar char="•"/>
            </a:pPr>
            <a:r>
              <a:rPr lang="es-ES" sz="2800" dirty="0">
                <a:latin typeface="+mn-lt"/>
              </a:rPr>
              <a:t>Escuelas</a:t>
            </a:r>
          </a:p>
          <a:p>
            <a:pPr marL="342900" indent="-342900" algn="l">
              <a:lnSpc>
                <a:spcPct val="120000"/>
              </a:lnSpc>
              <a:buFont typeface="Arial" panose="020B0604020202020204" pitchFamily="34" charset="0"/>
              <a:buChar char="•"/>
            </a:pPr>
            <a:r>
              <a:rPr lang="es-ES" sz="2800" dirty="0">
                <a:latin typeface="+mn-lt"/>
              </a:rPr>
              <a:t>Agencias de Salud</a:t>
            </a:r>
          </a:p>
          <a:p>
            <a:pPr marL="342900" indent="-342900" algn="l">
              <a:lnSpc>
                <a:spcPct val="120000"/>
              </a:lnSpc>
              <a:buFont typeface="Arial" panose="020B0604020202020204" pitchFamily="34" charset="0"/>
              <a:buChar char="•"/>
            </a:pPr>
            <a:r>
              <a:rPr lang="es-ES" sz="2800" dirty="0">
                <a:latin typeface="+mn-lt"/>
              </a:rPr>
              <a:t>Medios de comunicación</a:t>
            </a:r>
          </a:p>
          <a:p>
            <a:pPr marL="342900" indent="-342900" algn="l">
              <a:lnSpc>
                <a:spcPct val="120000"/>
              </a:lnSpc>
              <a:buFont typeface="Arial" panose="020B0604020202020204" pitchFamily="34" charset="0"/>
              <a:buChar char="•"/>
            </a:pPr>
            <a:r>
              <a:rPr lang="es-ES" sz="2800" dirty="0">
                <a:latin typeface="+mn-lt"/>
              </a:rPr>
              <a:t>Lideres religiosos</a:t>
            </a:r>
            <a:endParaRPr lang="en-GB" sz="2800" dirty="0">
              <a:latin typeface="+mn-lt"/>
            </a:endParaRPr>
          </a:p>
        </p:txBody>
      </p:sp>
    </p:spTree>
    <p:extLst>
      <p:ext uri="{BB962C8B-B14F-4D97-AF65-F5344CB8AC3E}">
        <p14:creationId xmlns:p14="http://schemas.microsoft.com/office/powerpoint/2010/main" val="43310169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Trabajo en grupo</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 sz="3600" dirty="0">
                <a:latin typeface="+mn-lt"/>
              </a:rPr>
              <a:t>¿Cómo se asegurarán de que sus actividades están llenando un vacío, complementando actividades de otras organizaciones, y no duplicando esfuerzos?</a:t>
            </a:r>
          </a:p>
          <a:p>
            <a:pPr marL="342900" indent="-342900" algn="l">
              <a:lnSpc>
                <a:spcPct val="120000"/>
              </a:lnSpc>
              <a:buFont typeface="Arial" panose="020B0604020202020204" pitchFamily="34" charset="0"/>
              <a:buChar char="•"/>
            </a:pPr>
            <a:r>
              <a:rPr lang="es-ES" sz="3600" dirty="0">
                <a:latin typeface="+mn-lt"/>
              </a:rPr>
              <a:t>¿Con quién necesitarían coordinar para implementar las actividades?</a:t>
            </a:r>
          </a:p>
          <a:p>
            <a:pPr marL="342900" indent="-342900" algn="l">
              <a:lnSpc>
                <a:spcPct val="120000"/>
              </a:lnSpc>
              <a:buFont typeface="Arial" panose="020B0604020202020204" pitchFamily="34" charset="0"/>
              <a:buChar char="•"/>
            </a:pPr>
            <a:r>
              <a:rPr lang="es-ES" sz="3600" dirty="0">
                <a:latin typeface="+mn-lt"/>
              </a:rPr>
              <a:t>¿Quién formará parte de la base para la remisión de casos?</a:t>
            </a:r>
            <a:endParaRPr lang="en-GB" sz="3600" dirty="0">
              <a:latin typeface="+mn-lt"/>
            </a:endParaRPr>
          </a:p>
        </p:txBody>
      </p:sp>
    </p:spTree>
    <p:extLst>
      <p:ext uri="{BB962C8B-B14F-4D97-AF65-F5344CB8AC3E}">
        <p14:creationId xmlns:p14="http://schemas.microsoft.com/office/powerpoint/2010/main" val="131353839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07FDE-41B2-4840-B1E4-F6FFB2F7D8CB}"/>
              </a:ext>
            </a:extLst>
          </p:cNvPr>
          <p:cNvSpPr>
            <a:spLocks noGrp="1"/>
          </p:cNvSpPr>
          <p:nvPr>
            <p:ph type="title"/>
          </p:nvPr>
        </p:nvSpPr>
        <p:spPr>
          <a:xfrm>
            <a:off x="6974958" y="7603299"/>
            <a:ext cx="10167255" cy="692273"/>
          </a:xfrm>
        </p:spPr>
        <p:txBody>
          <a:bodyPr/>
          <a:lstStyle/>
          <a:p>
            <a:r>
              <a:rPr lang="da-DK" dirty="0"/>
              <a:t>Remisión de casos</a:t>
            </a:r>
            <a:endParaRPr lang="en-GB" dirty="0"/>
          </a:p>
        </p:txBody>
      </p:sp>
    </p:spTree>
    <p:extLst>
      <p:ext uri="{BB962C8B-B14F-4D97-AF65-F5344CB8AC3E}">
        <p14:creationId xmlns:p14="http://schemas.microsoft.com/office/powerpoint/2010/main" val="260183941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Un sistema funcional de remisión de casos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 sz="3600" dirty="0">
                <a:latin typeface="+mn-lt"/>
              </a:rPr>
              <a:t>Un sistema de remisión de casos funcional es un componente esencial de las buenas prácticas al implementar programas de SMAPS.</a:t>
            </a:r>
          </a:p>
          <a:p>
            <a:pPr marL="342900" indent="-342900" algn="l">
              <a:lnSpc>
                <a:spcPct val="120000"/>
              </a:lnSpc>
              <a:buFont typeface="Arial" panose="020B0604020202020204" pitchFamily="34" charset="0"/>
              <a:buChar char="•"/>
            </a:pPr>
            <a:r>
              <a:rPr lang="es-ES" sz="3600" dirty="0">
                <a:solidFill>
                  <a:schemeClr val="tx1"/>
                </a:solidFill>
                <a:latin typeface="+mn-lt"/>
              </a:rPr>
              <a:t>La documentación cuidadosa de las remisiones garantiza que las personas atendidas reciban el apoyo especializado que necesitan para un bienestar psicosocial óptimo.</a:t>
            </a:r>
          </a:p>
          <a:p>
            <a:pPr marL="342900" indent="-342900" algn="l">
              <a:lnSpc>
                <a:spcPct val="120000"/>
              </a:lnSpc>
              <a:buFont typeface="Arial" panose="020B0604020202020204" pitchFamily="34" charset="0"/>
              <a:buChar char="•"/>
            </a:pPr>
            <a:r>
              <a:rPr lang="es-ES" sz="3600" dirty="0">
                <a:latin typeface="+mn-lt"/>
              </a:rPr>
              <a:t>Se podrá remitir casos a servicios especializados de salud mental, así como a otros tipos de servicios: atención general de salud, protección, servicios sociales, servicios jurídicos, apoyo económico, etc.</a:t>
            </a:r>
            <a:endParaRPr lang="en-GB" sz="3600" dirty="0">
              <a:latin typeface="+mn-lt"/>
            </a:endParaRPr>
          </a:p>
        </p:txBody>
      </p:sp>
    </p:spTree>
    <p:extLst>
      <p:ext uri="{BB962C8B-B14F-4D97-AF65-F5344CB8AC3E}">
        <p14:creationId xmlns:p14="http://schemas.microsoft.com/office/powerpoint/2010/main" val="29119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53340C21-7B17-2A0B-0EA8-585865193E84}"/>
              </a:ext>
            </a:extLst>
          </p:cNvPr>
          <p:cNvSpPr>
            <a:spLocks noGrp="1"/>
          </p:cNvSpPr>
          <p:nvPr>
            <p:ph type="ctrTitle"/>
          </p:nvPr>
        </p:nvSpPr>
        <p:spPr>
          <a:xfrm>
            <a:off x="2065283" y="1389722"/>
            <a:ext cx="14157434" cy="768786"/>
          </a:xfrm>
        </p:spPr>
        <p:txBody>
          <a:bodyPr/>
          <a:lstStyle/>
          <a:p>
            <a:pPr algn="l"/>
            <a:r>
              <a:rPr lang="da-DK" dirty="0"/>
              <a:t>Cuestionario </a:t>
            </a:r>
            <a:endParaRPr lang="en-GB" dirty="0"/>
          </a:p>
        </p:txBody>
      </p:sp>
      <p:sp>
        <p:nvSpPr>
          <p:cNvPr id="8" name="TextBox 7">
            <a:extLst>
              <a:ext uri="{FF2B5EF4-FFF2-40B4-BE49-F238E27FC236}">
                <a16:creationId xmlns:a16="http://schemas.microsoft.com/office/drawing/2014/main" id="{A36C24E3-7096-D6C3-F04C-6FE8280FF16B}"/>
              </a:ext>
            </a:extLst>
          </p:cNvPr>
          <p:cNvSpPr txBox="1"/>
          <p:nvPr/>
        </p:nvSpPr>
        <p:spPr>
          <a:xfrm>
            <a:off x="2301240" y="2743200"/>
            <a:ext cx="14157434" cy="5078313"/>
          </a:xfrm>
          <a:prstGeom prst="rect">
            <a:avLst/>
          </a:prstGeom>
          <a:noFill/>
        </p:spPr>
        <p:txBody>
          <a:bodyPr wrap="square" rtlCol="0">
            <a:spAutoFit/>
          </a:bodyPr>
          <a:lstStyle/>
          <a:p>
            <a:r>
              <a:rPr lang="en-GB" sz="5400" i="1" dirty="0"/>
              <a:t>“</a:t>
            </a:r>
            <a:r>
              <a:rPr lang="es-ES" sz="5400" i="1" dirty="0"/>
              <a:t>En promedio, el 24% de las personas afectadas por desastres desarrollará Trastorno de estrés postraumático (TEPT) clínicamente significativo en los primeros seis meses después de la exposición, el 28% desarrollará síntomas depresivos, y el 23% desarrollará ansiedad.</a:t>
            </a:r>
            <a:r>
              <a:rPr lang="en-GB" sz="5400" i="1" dirty="0"/>
              <a:t>”</a:t>
            </a:r>
            <a:endParaRPr lang="en-GB" sz="5400" i="1" baseline="30000" dirty="0"/>
          </a:p>
        </p:txBody>
      </p:sp>
      <p:sp>
        <p:nvSpPr>
          <p:cNvPr id="9" name="TextBox 8">
            <a:extLst>
              <a:ext uri="{FF2B5EF4-FFF2-40B4-BE49-F238E27FC236}">
                <a16:creationId xmlns:a16="http://schemas.microsoft.com/office/drawing/2014/main" id="{7C328E5F-FEC9-B358-3BB4-BEFCA234140D}"/>
              </a:ext>
            </a:extLst>
          </p:cNvPr>
          <p:cNvSpPr txBox="1"/>
          <p:nvPr/>
        </p:nvSpPr>
        <p:spPr>
          <a:xfrm>
            <a:off x="2301241" y="8608014"/>
            <a:ext cx="14157433" cy="1477328"/>
          </a:xfrm>
          <a:prstGeom prst="rect">
            <a:avLst/>
          </a:prstGeom>
          <a:noFill/>
        </p:spPr>
        <p:txBody>
          <a:bodyPr wrap="square" rtlCol="0">
            <a:spAutoFit/>
          </a:bodyPr>
          <a:lstStyle/>
          <a:p>
            <a:r>
              <a:rPr lang="en-GB" b="0" i="0" dirty="0">
                <a:effectLst/>
                <a:latin typeface="Sora"/>
              </a:rPr>
              <a:t>Newnham, E. A., </a:t>
            </a:r>
            <a:r>
              <a:rPr lang="en-GB" b="0" i="0" dirty="0" err="1">
                <a:effectLst/>
                <a:latin typeface="Sora"/>
              </a:rPr>
              <a:t>Mergelsberg</a:t>
            </a:r>
            <a:r>
              <a:rPr lang="en-GB" b="0" i="0" dirty="0">
                <a:effectLst/>
                <a:latin typeface="Sora"/>
              </a:rPr>
              <a:t>, E. </a:t>
            </a:r>
            <a:r>
              <a:rPr lang="en-GB" dirty="0">
                <a:latin typeface="Sora"/>
              </a:rPr>
              <a:t>L. P.,</a:t>
            </a:r>
            <a:r>
              <a:rPr lang="en-GB" b="0" i="0" dirty="0">
                <a:effectLst/>
                <a:latin typeface="Sora"/>
              </a:rPr>
              <a:t> Chen, Y., Kim, Y., Gibbs, L., </a:t>
            </a:r>
            <a:r>
              <a:rPr lang="en-GB" b="0" i="0" dirty="0" err="1">
                <a:effectLst/>
                <a:latin typeface="Sora"/>
              </a:rPr>
              <a:t>Dzidic</a:t>
            </a:r>
            <a:r>
              <a:rPr lang="en-GB" b="0" i="0" dirty="0">
                <a:effectLst/>
                <a:latin typeface="Sora"/>
              </a:rPr>
              <a:t>, P. </a:t>
            </a:r>
            <a:r>
              <a:rPr lang="en-GB" dirty="0">
                <a:latin typeface="Sora"/>
              </a:rPr>
              <a:t>L.,</a:t>
            </a:r>
            <a:r>
              <a:rPr lang="en-GB" b="0" i="0" dirty="0">
                <a:effectLst/>
                <a:latin typeface="Sora"/>
              </a:rPr>
              <a:t> DaSilva, M. I., Chan, E. Y. Y., Shimomura, K., Narita, Z., Huang, Z., y Leaning, J. (2022). Long term mental health trajectories after disasters and pandemics: A multilingual systematic review of prevalence, risk and protective factors </a:t>
            </a:r>
            <a:r>
              <a:rPr lang="es-ES" dirty="0">
                <a:latin typeface="Sora"/>
              </a:rPr>
              <a:t> [Trayectorias de salud mental a largo plazo después de desastres y pandemias: una revisión sistemática multilingüe de prevalencia, factores de riesgo y protectores]</a:t>
            </a:r>
            <a:r>
              <a:rPr lang="en-GB" b="0" i="0" dirty="0">
                <a:effectLst/>
                <a:latin typeface="Sora"/>
              </a:rPr>
              <a:t>. </a:t>
            </a:r>
            <a:r>
              <a:rPr lang="en-GB" b="0" i="1" dirty="0">
                <a:effectLst/>
                <a:latin typeface="Sora"/>
              </a:rPr>
              <a:t>Clinical Psychology Review,</a:t>
            </a:r>
            <a:r>
              <a:rPr lang="en-GB" b="0" i="0" dirty="0">
                <a:effectLst/>
                <a:latin typeface="Sora"/>
              </a:rPr>
              <a:t> vol.97.</a:t>
            </a:r>
            <a:endParaRPr lang="en-GB" dirty="0"/>
          </a:p>
        </p:txBody>
      </p:sp>
    </p:spTree>
    <p:extLst>
      <p:ext uri="{BB962C8B-B14F-4D97-AF65-F5344CB8AC3E}">
        <p14:creationId xmlns:p14="http://schemas.microsoft.com/office/powerpoint/2010/main" val="323482547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Pasos en la remisión de casos</a:t>
            </a:r>
            <a:endParaRPr lang="en-GB" dirty="0"/>
          </a:p>
        </p:txBody>
      </p:sp>
      <p:grpSp>
        <p:nvGrpSpPr>
          <p:cNvPr id="19" name="Group 18">
            <a:extLst>
              <a:ext uri="{FF2B5EF4-FFF2-40B4-BE49-F238E27FC236}">
                <a16:creationId xmlns:a16="http://schemas.microsoft.com/office/drawing/2014/main" id="{747B9A5A-1CEE-196D-5C5B-EFE072E1335F}"/>
              </a:ext>
            </a:extLst>
          </p:cNvPr>
          <p:cNvGrpSpPr/>
          <p:nvPr/>
        </p:nvGrpSpPr>
        <p:grpSpPr>
          <a:xfrm>
            <a:off x="5655754" y="2680901"/>
            <a:ext cx="7431581" cy="6763723"/>
            <a:chOff x="5655754" y="2680901"/>
            <a:chExt cx="7431581" cy="6763723"/>
          </a:xfrm>
        </p:grpSpPr>
        <p:sp>
          <p:nvSpPr>
            <p:cNvPr id="4" name="Freeform: Shape 3">
              <a:extLst>
                <a:ext uri="{FF2B5EF4-FFF2-40B4-BE49-F238E27FC236}">
                  <a16:creationId xmlns:a16="http://schemas.microsoft.com/office/drawing/2014/main" id="{EECC06A1-6003-A6FA-B473-1B8EACC33487}"/>
                </a:ext>
              </a:extLst>
            </p:cNvPr>
            <p:cNvSpPr/>
            <p:nvPr/>
          </p:nvSpPr>
          <p:spPr>
            <a:xfrm>
              <a:off x="10020048" y="2680901"/>
              <a:ext cx="1223567" cy="1223567"/>
            </a:xfrm>
            <a:custGeom>
              <a:avLst/>
              <a:gdLst>
                <a:gd name="connsiteX0" fmla="*/ 0 w 1223567"/>
                <a:gd name="connsiteY0" fmla="*/ 0 h 1223567"/>
                <a:gd name="connsiteX1" fmla="*/ 1223567 w 1223567"/>
                <a:gd name="connsiteY1" fmla="*/ 0 h 1223567"/>
                <a:gd name="connsiteX2" fmla="*/ 1223567 w 1223567"/>
                <a:gd name="connsiteY2" fmla="*/ 1223567 h 1223567"/>
                <a:gd name="connsiteX3" fmla="*/ 0 w 1223567"/>
                <a:gd name="connsiteY3" fmla="*/ 1223567 h 1223567"/>
                <a:gd name="connsiteX4" fmla="*/ 0 w 1223567"/>
                <a:gd name="connsiteY4" fmla="*/ 0 h 12235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3567" h="1223567">
                  <a:moveTo>
                    <a:pt x="0" y="0"/>
                  </a:moveTo>
                  <a:lnTo>
                    <a:pt x="1223567" y="0"/>
                  </a:lnTo>
                  <a:lnTo>
                    <a:pt x="1223567" y="1223567"/>
                  </a:lnTo>
                  <a:lnTo>
                    <a:pt x="0" y="122356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2.</a:t>
              </a:r>
              <a:r>
                <a:rPr lang="es-ES" sz="1400" kern="1200" dirty="0"/>
                <a:t> Identificar y mapear otros proveedores de servicios</a:t>
              </a:r>
              <a:endParaRPr lang="en-US" sz="1400" kern="1200" dirty="0"/>
            </a:p>
          </p:txBody>
        </p:sp>
        <p:sp>
          <p:nvSpPr>
            <p:cNvPr id="5" name="Arrow: Circular 4">
              <a:extLst>
                <a:ext uri="{FF2B5EF4-FFF2-40B4-BE49-F238E27FC236}">
                  <a16:creationId xmlns:a16="http://schemas.microsoft.com/office/drawing/2014/main" id="{C280F54E-82D9-DE39-7541-CF3422B5EDE8}"/>
                </a:ext>
              </a:extLst>
            </p:cNvPr>
            <p:cNvSpPr/>
            <p:nvPr/>
          </p:nvSpPr>
          <p:spPr>
            <a:xfrm>
              <a:off x="6194713" y="2745608"/>
              <a:ext cx="6345379" cy="6345379"/>
            </a:xfrm>
            <a:prstGeom prst="circularArrow">
              <a:avLst>
                <a:gd name="adj1" fmla="val 3760"/>
                <a:gd name="adj2" fmla="val 234595"/>
                <a:gd name="adj3" fmla="val 19828009"/>
                <a:gd name="adj4" fmla="val 18604613"/>
                <a:gd name="adj5" fmla="val 4387"/>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419"/>
            </a:p>
          </p:txBody>
        </p:sp>
        <p:sp>
          <p:nvSpPr>
            <p:cNvPr id="7" name="Freeform: Shape 6">
              <a:extLst>
                <a:ext uri="{FF2B5EF4-FFF2-40B4-BE49-F238E27FC236}">
                  <a16:creationId xmlns:a16="http://schemas.microsoft.com/office/drawing/2014/main" id="{E4A47BA8-64E1-013F-AAFE-AA1F1F30C905}"/>
                </a:ext>
              </a:extLst>
            </p:cNvPr>
            <p:cNvSpPr/>
            <p:nvPr/>
          </p:nvSpPr>
          <p:spPr>
            <a:xfrm>
              <a:off x="11596765" y="4658042"/>
              <a:ext cx="1223567" cy="1223567"/>
            </a:xfrm>
            <a:custGeom>
              <a:avLst/>
              <a:gdLst>
                <a:gd name="connsiteX0" fmla="*/ 0 w 1223567"/>
                <a:gd name="connsiteY0" fmla="*/ 0 h 1223567"/>
                <a:gd name="connsiteX1" fmla="*/ 1223567 w 1223567"/>
                <a:gd name="connsiteY1" fmla="*/ 0 h 1223567"/>
                <a:gd name="connsiteX2" fmla="*/ 1223567 w 1223567"/>
                <a:gd name="connsiteY2" fmla="*/ 1223567 h 1223567"/>
                <a:gd name="connsiteX3" fmla="*/ 0 w 1223567"/>
                <a:gd name="connsiteY3" fmla="*/ 1223567 h 1223567"/>
                <a:gd name="connsiteX4" fmla="*/ 0 w 1223567"/>
                <a:gd name="connsiteY4" fmla="*/ 0 h 12235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3567" h="1223567">
                  <a:moveTo>
                    <a:pt x="0" y="0"/>
                  </a:moveTo>
                  <a:lnTo>
                    <a:pt x="1223567" y="0"/>
                  </a:lnTo>
                  <a:lnTo>
                    <a:pt x="1223567" y="1223567"/>
                  </a:lnTo>
                  <a:lnTo>
                    <a:pt x="0" y="122356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es-ES" sz="1400" kern="1200" dirty="0"/>
                <a:t>Contactar a otros proveedores de servicios</a:t>
              </a:r>
              <a:endParaRPr lang="en-US" sz="1400" kern="1200" dirty="0"/>
            </a:p>
          </p:txBody>
        </p:sp>
        <p:sp>
          <p:nvSpPr>
            <p:cNvPr id="8" name="Arrow: Circular 7">
              <a:extLst>
                <a:ext uri="{FF2B5EF4-FFF2-40B4-BE49-F238E27FC236}">
                  <a16:creationId xmlns:a16="http://schemas.microsoft.com/office/drawing/2014/main" id="{55646DDA-9BBD-A0DB-EDDA-AE68E7BA666C}"/>
                </a:ext>
              </a:extLst>
            </p:cNvPr>
            <p:cNvSpPr/>
            <p:nvPr/>
          </p:nvSpPr>
          <p:spPr>
            <a:xfrm>
              <a:off x="6194713" y="2745608"/>
              <a:ext cx="6345379" cy="6345379"/>
            </a:xfrm>
            <a:prstGeom prst="circularArrow">
              <a:avLst>
                <a:gd name="adj1" fmla="val 3760"/>
                <a:gd name="adj2" fmla="val 234595"/>
                <a:gd name="adj3" fmla="val 1231120"/>
                <a:gd name="adj4" fmla="val 21556718"/>
                <a:gd name="adj5" fmla="val 4387"/>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419"/>
            </a:p>
          </p:txBody>
        </p:sp>
        <p:sp>
          <p:nvSpPr>
            <p:cNvPr id="9" name="Freeform: Shape 8">
              <a:extLst>
                <a:ext uri="{FF2B5EF4-FFF2-40B4-BE49-F238E27FC236}">
                  <a16:creationId xmlns:a16="http://schemas.microsoft.com/office/drawing/2014/main" id="{FB961F82-C0D8-F6D4-843B-2A69914E917D}"/>
                </a:ext>
              </a:extLst>
            </p:cNvPr>
            <p:cNvSpPr/>
            <p:nvPr/>
          </p:nvSpPr>
          <p:spPr>
            <a:xfrm>
              <a:off x="11034042" y="7123496"/>
              <a:ext cx="1223567" cy="1223567"/>
            </a:xfrm>
            <a:custGeom>
              <a:avLst/>
              <a:gdLst>
                <a:gd name="connsiteX0" fmla="*/ 0 w 1223567"/>
                <a:gd name="connsiteY0" fmla="*/ 0 h 1223567"/>
                <a:gd name="connsiteX1" fmla="*/ 1223567 w 1223567"/>
                <a:gd name="connsiteY1" fmla="*/ 0 h 1223567"/>
                <a:gd name="connsiteX2" fmla="*/ 1223567 w 1223567"/>
                <a:gd name="connsiteY2" fmla="*/ 1223567 h 1223567"/>
                <a:gd name="connsiteX3" fmla="*/ 0 w 1223567"/>
                <a:gd name="connsiteY3" fmla="*/ 1223567 h 1223567"/>
                <a:gd name="connsiteX4" fmla="*/ 0 w 1223567"/>
                <a:gd name="connsiteY4" fmla="*/ 0 h 12235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3567" h="1223567">
                  <a:moveTo>
                    <a:pt x="0" y="0"/>
                  </a:moveTo>
                  <a:lnTo>
                    <a:pt x="1223567" y="0"/>
                  </a:lnTo>
                  <a:lnTo>
                    <a:pt x="1223567" y="1223567"/>
                  </a:lnTo>
                  <a:lnTo>
                    <a:pt x="0" y="122356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es-ES" sz="1400" kern="1200" dirty="0"/>
                <a:t>Explicar la remisión al cliente / proveedor</a:t>
              </a:r>
              <a:endParaRPr lang="en-US" sz="1400" kern="1200" dirty="0"/>
            </a:p>
          </p:txBody>
        </p:sp>
        <p:sp>
          <p:nvSpPr>
            <p:cNvPr id="10" name="Arrow: Circular 9">
              <a:extLst>
                <a:ext uri="{FF2B5EF4-FFF2-40B4-BE49-F238E27FC236}">
                  <a16:creationId xmlns:a16="http://schemas.microsoft.com/office/drawing/2014/main" id="{8B3C9616-19ED-A4D6-9C69-AE73551AAE57}"/>
                </a:ext>
              </a:extLst>
            </p:cNvPr>
            <p:cNvSpPr/>
            <p:nvPr/>
          </p:nvSpPr>
          <p:spPr>
            <a:xfrm>
              <a:off x="6189810" y="2749034"/>
              <a:ext cx="6345379" cy="6345379"/>
            </a:xfrm>
            <a:prstGeom prst="circularArrow">
              <a:avLst>
                <a:gd name="adj1" fmla="val 3760"/>
                <a:gd name="adj2" fmla="val 234595"/>
                <a:gd name="adj3" fmla="val 4336479"/>
                <a:gd name="adj4" fmla="val 3299973"/>
                <a:gd name="adj5" fmla="val 4387"/>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419"/>
            </a:p>
          </p:txBody>
        </p:sp>
        <p:sp>
          <p:nvSpPr>
            <p:cNvPr id="11" name="Freeform: Shape 10">
              <a:extLst>
                <a:ext uri="{FF2B5EF4-FFF2-40B4-BE49-F238E27FC236}">
                  <a16:creationId xmlns:a16="http://schemas.microsoft.com/office/drawing/2014/main" id="{DAE83A36-2AF7-8F85-D17E-6025C081C1AC}"/>
                </a:ext>
              </a:extLst>
            </p:cNvPr>
            <p:cNvSpPr/>
            <p:nvPr/>
          </p:nvSpPr>
          <p:spPr>
            <a:xfrm>
              <a:off x="8882980" y="8221057"/>
              <a:ext cx="1175419" cy="1223567"/>
            </a:xfrm>
            <a:custGeom>
              <a:avLst/>
              <a:gdLst>
                <a:gd name="connsiteX0" fmla="*/ 0 w 1175419"/>
                <a:gd name="connsiteY0" fmla="*/ 0 h 1223567"/>
                <a:gd name="connsiteX1" fmla="*/ 1175419 w 1175419"/>
                <a:gd name="connsiteY1" fmla="*/ 0 h 1223567"/>
                <a:gd name="connsiteX2" fmla="*/ 1175419 w 1175419"/>
                <a:gd name="connsiteY2" fmla="*/ 1223567 h 1223567"/>
                <a:gd name="connsiteX3" fmla="*/ 0 w 1175419"/>
                <a:gd name="connsiteY3" fmla="*/ 1223567 h 1223567"/>
                <a:gd name="connsiteX4" fmla="*/ 0 w 1175419"/>
                <a:gd name="connsiteY4" fmla="*/ 0 h 12235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5419" h="1223567">
                  <a:moveTo>
                    <a:pt x="0" y="0"/>
                  </a:moveTo>
                  <a:lnTo>
                    <a:pt x="1175419" y="0"/>
                  </a:lnTo>
                  <a:lnTo>
                    <a:pt x="1175419" y="1223567"/>
                  </a:lnTo>
                  <a:lnTo>
                    <a:pt x="0" y="122356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5. </a:t>
              </a:r>
              <a:r>
                <a:rPr lang="es-ES" sz="1400" kern="1200" dirty="0"/>
                <a:t>Documentar el consentimiento del cliente / proveedor</a:t>
              </a:r>
              <a:endParaRPr lang="en-US" sz="1400" kern="1200" dirty="0"/>
            </a:p>
          </p:txBody>
        </p:sp>
        <p:sp>
          <p:nvSpPr>
            <p:cNvPr id="12" name="Arrow: Circular 11">
              <a:extLst>
                <a:ext uri="{FF2B5EF4-FFF2-40B4-BE49-F238E27FC236}">
                  <a16:creationId xmlns:a16="http://schemas.microsoft.com/office/drawing/2014/main" id="{F62B6E6C-DB0C-6266-BA78-55F232876CCE}"/>
                </a:ext>
              </a:extLst>
            </p:cNvPr>
            <p:cNvSpPr/>
            <p:nvPr/>
          </p:nvSpPr>
          <p:spPr>
            <a:xfrm>
              <a:off x="5655754" y="2748501"/>
              <a:ext cx="7431581" cy="6345379"/>
            </a:xfrm>
            <a:prstGeom prst="circularArrow">
              <a:avLst>
                <a:gd name="adj1" fmla="val 3760"/>
                <a:gd name="adj2" fmla="val 234595"/>
                <a:gd name="adj3" fmla="val 7264336"/>
                <a:gd name="adj4" fmla="val 5979070"/>
                <a:gd name="adj5" fmla="val 4387"/>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419"/>
            </a:p>
          </p:txBody>
        </p:sp>
        <p:sp>
          <p:nvSpPr>
            <p:cNvPr id="13" name="Freeform: Shape 12">
              <a:extLst>
                <a:ext uri="{FF2B5EF4-FFF2-40B4-BE49-F238E27FC236}">
                  <a16:creationId xmlns:a16="http://schemas.microsoft.com/office/drawing/2014/main" id="{7DE99BE5-564D-6008-E7EF-508265A6150D}"/>
                </a:ext>
              </a:extLst>
            </p:cNvPr>
            <p:cNvSpPr/>
            <p:nvPr/>
          </p:nvSpPr>
          <p:spPr>
            <a:xfrm>
              <a:off x="6477198" y="7123496"/>
              <a:ext cx="1223567" cy="1223567"/>
            </a:xfrm>
            <a:custGeom>
              <a:avLst/>
              <a:gdLst>
                <a:gd name="connsiteX0" fmla="*/ 0 w 1223567"/>
                <a:gd name="connsiteY0" fmla="*/ 0 h 1223567"/>
                <a:gd name="connsiteX1" fmla="*/ 1223567 w 1223567"/>
                <a:gd name="connsiteY1" fmla="*/ 0 h 1223567"/>
                <a:gd name="connsiteX2" fmla="*/ 1223567 w 1223567"/>
                <a:gd name="connsiteY2" fmla="*/ 1223567 h 1223567"/>
                <a:gd name="connsiteX3" fmla="*/ 0 w 1223567"/>
                <a:gd name="connsiteY3" fmla="*/ 1223567 h 1223567"/>
                <a:gd name="connsiteX4" fmla="*/ 0 w 1223567"/>
                <a:gd name="connsiteY4" fmla="*/ 0 h 12235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3567" h="1223567">
                  <a:moveTo>
                    <a:pt x="0" y="0"/>
                  </a:moveTo>
                  <a:lnTo>
                    <a:pt x="1223567" y="0"/>
                  </a:lnTo>
                  <a:lnTo>
                    <a:pt x="1223567" y="1223567"/>
                  </a:lnTo>
                  <a:lnTo>
                    <a:pt x="0" y="122356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_tradnl" sz="1400" kern="1200" noProof="0" dirty="0"/>
                <a:t>6. Hacer la remisión del caso</a:t>
              </a:r>
            </a:p>
          </p:txBody>
        </p:sp>
        <p:sp>
          <p:nvSpPr>
            <p:cNvPr id="14" name="Arrow: Circular 13">
              <a:extLst>
                <a:ext uri="{FF2B5EF4-FFF2-40B4-BE49-F238E27FC236}">
                  <a16:creationId xmlns:a16="http://schemas.microsoft.com/office/drawing/2014/main" id="{85CF6A9F-3E3F-C10E-D399-1CFDBC5FFAF0}"/>
                </a:ext>
              </a:extLst>
            </p:cNvPr>
            <p:cNvSpPr/>
            <p:nvPr/>
          </p:nvSpPr>
          <p:spPr>
            <a:xfrm>
              <a:off x="6194713" y="2745608"/>
              <a:ext cx="6345379" cy="6345379"/>
            </a:xfrm>
            <a:prstGeom prst="circularArrow">
              <a:avLst>
                <a:gd name="adj1" fmla="val 3760"/>
                <a:gd name="adj2" fmla="val 234595"/>
                <a:gd name="adj3" fmla="val 10608687"/>
                <a:gd name="adj4" fmla="val 9334285"/>
                <a:gd name="adj5" fmla="val 4387"/>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419"/>
            </a:p>
          </p:txBody>
        </p:sp>
        <p:sp>
          <p:nvSpPr>
            <p:cNvPr id="15" name="Freeform: Shape 14">
              <a:extLst>
                <a:ext uri="{FF2B5EF4-FFF2-40B4-BE49-F238E27FC236}">
                  <a16:creationId xmlns:a16="http://schemas.microsoft.com/office/drawing/2014/main" id="{C8EE8A3C-F261-9DEC-1908-06036F657C11}"/>
                </a:ext>
              </a:extLst>
            </p:cNvPr>
            <p:cNvSpPr/>
            <p:nvPr/>
          </p:nvSpPr>
          <p:spPr>
            <a:xfrm>
              <a:off x="5821415" y="4658042"/>
              <a:ext cx="1409684" cy="1223567"/>
            </a:xfrm>
            <a:custGeom>
              <a:avLst/>
              <a:gdLst>
                <a:gd name="connsiteX0" fmla="*/ 0 w 1409684"/>
                <a:gd name="connsiteY0" fmla="*/ 0 h 1223567"/>
                <a:gd name="connsiteX1" fmla="*/ 1409684 w 1409684"/>
                <a:gd name="connsiteY1" fmla="*/ 0 h 1223567"/>
                <a:gd name="connsiteX2" fmla="*/ 1409684 w 1409684"/>
                <a:gd name="connsiteY2" fmla="*/ 1223567 h 1223567"/>
                <a:gd name="connsiteX3" fmla="*/ 0 w 1409684"/>
                <a:gd name="connsiteY3" fmla="*/ 1223567 h 1223567"/>
                <a:gd name="connsiteX4" fmla="*/ 0 w 1409684"/>
                <a:gd name="connsiteY4" fmla="*/ 0 h 12235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84" h="1223567">
                  <a:moveTo>
                    <a:pt x="0" y="0"/>
                  </a:moveTo>
                  <a:lnTo>
                    <a:pt x="1409684" y="0"/>
                  </a:lnTo>
                  <a:lnTo>
                    <a:pt x="1409684" y="1223567"/>
                  </a:lnTo>
                  <a:lnTo>
                    <a:pt x="0" y="122356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7. </a:t>
              </a:r>
              <a:r>
                <a:rPr lang="es-ES" sz="1400" kern="1200" dirty="0"/>
                <a:t>Seguimiento con cliente y agencia receptora</a:t>
              </a:r>
              <a:endParaRPr lang="en-US" sz="1400" kern="1200" dirty="0"/>
            </a:p>
          </p:txBody>
        </p:sp>
        <p:sp>
          <p:nvSpPr>
            <p:cNvPr id="16" name="Arrow: Circular 15">
              <a:extLst>
                <a:ext uri="{FF2B5EF4-FFF2-40B4-BE49-F238E27FC236}">
                  <a16:creationId xmlns:a16="http://schemas.microsoft.com/office/drawing/2014/main" id="{A6D7FAB2-5489-FBE0-80F3-15A20F226A84}"/>
                </a:ext>
              </a:extLst>
            </p:cNvPr>
            <p:cNvSpPr/>
            <p:nvPr/>
          </p:nvSpPr>
          <p:spPr>
            <a:xfrm>
              <a:off x="6194713" y="2745608"/>
              <a:ext cx="6345379" cy="6345379"/>
            </a:xfrm>
            <a:prstGeom prst="circularArrow">
              <a:avLst>
                <a:gd name="adj1" fmla="val 3760"/>
                <a:gd name="adj2" fmla="val 234595"/>
                <a:gd name="adj3" fmla="val 13560793"/>
                <a:gd name="adj4" fmla="val 12337396"/>
                <a:gd name="adj5" fmla="val 4387"/>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419"/>
            </a:p>
          </p:txBody>
        </p:sp>
        <p:sp>
          <p:nvSpPr>
            <p:cNvPr id="17" name="Freeform: Shape 16">
              <a:extLst>
                <a:ext uri="{FF2B5EF4-FFF2-40B4-BE49-F238E27FC236}">
                  <a16:creationId xmlns:a16="http://schemas.microsoft.com/office/drawing/2014/main" id="{38E5E74B-53E3-C685-8D01-9B80A90A3785}"/>
                </a:ext>
              </a:extLst>
            </p:cNvPr>
            <p:cNvSpPr/>
            <p:nvPr/>
          </p:nvSpPr>
          <p:spPr>
            <a:xfrm>
              <a:off x="7491191" y="2680901"/>
              <a:ext cx="1223567" cy="1223567"/>
            </a:xfrm>
            <a:custGeom>
              <a:avLst/>
              <a:gdLst>
                <a:gd name="connsiteX0" fmla="*/ 0 w 1223567"/>
                <a:gd name="connsiteY0" fmla="*/ 0 h 1223567"/>
                <a:gd name="connsiteX1" fmla="*/ 1223567 w 1223567"/>
                <a:gd name="connsiteY1" fmla="*/ 0 h 1223567"/>
                <a:gd name="connsiteX2" fmla="*/ 1223567 w 1223567"/>
                <a:gd name="connsiteY2" fmla="*/ 1223567 h 1223567"/>
                <a:gd name="connsiteX3" fmla="*/ 0 w 1223567"/>
                <a:gd name="connsiteY3" fmla="*/ 1223567 h 1223567"/>
                <a:gd name="connsiteX4" fmla="*/ 0 w 1223567"/>
                <a:gd name="connsiteY4" fmla="*/ 0 h 12235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3567" h="1223567">
                  <a:moveTo>
                    <a:pt x="0" y="0"/>
                  </a:moveTo>
                  <a:lnTo>
                    <a:pt x="1223567" y="0"/>
                  </a:lnTo>
                  <a:lnTo>
                    <a:pt x="1223567" y="1223567"/>
                  </a:lnTo>
                  <a:lnTo>
                    <a:pt x="0" y="122356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_tradnl" sz="1400" kern="1200" noProof="0" dirty="0"/>
                <a:t>1. Identificar necesidad(es)</a:t>
              </a:r>
            </a:p>
          </p:txBody>
        </p:sp>
        <p:sp>
          <p:nvSpPr>
            <p:cNvPr id="18" name="Arrow: Circular 17">
              <a:extLst>
                <a:ext uri="{FF2B5EF4-FFF2-40B4-BE49-F238E27FC236}">
                  <a16:creationId xmlns:a16="http://schemas.microsoft.com/office/drawing/2014/main" id="{3FA77737-11EB-1C1F-F9B1-48E9799FC187}"/>
                </a:ext>
              </a:extLst>
            </p:cNvPr>
            <p:cNvSpPr/>
            <p:nvPr/>
          </p:nvSpPr>
          <p:spPr>
            <a:xfrm>
              <a:off x="6194713" y="2745608"/>
              <a:ext cx="6345379" cy="6345379"/>
            </a:xfrm>
            <a:prstGeom prst="circularArrow">
              <a:avLst>
                <a:gd name="adj1" fmla="val 3760"/>
                <a:gd name="adj2" fmla="val 234595"/>
                <a:gd name="adj3" fmla="val 16741883"/>
                <a:gd name="adj4" fmla="val 15423522"/>
                <a:gd name="adj5" fmla="val 4387"/>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419"/>
            </a:p>
          </p:txBody>
        </p:sp>
      </p:grpSp>
    </p:spTree>
    <p:extLst>
      <p:ext uri="{BB962C8B-B14F-4D97-AF65-F5344CB8AC3E}">
        <p14:creationId xmlns:p14="http://schemas.microsoft.com/office/powerpoint/2010/main" val="6342670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Formulario de remisión de casos del IASC</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 sz="3200" dirty="0">
                <a:latin typeface="+mn-lt"/>
              </a:rPr>
              <a:t>En parejas, entrevístense utilizando el formulario de remisión de casos. Uno será la persona que está siendo remitida, y el otro quien hace la remisión.</a:t>
            </a:r>
            <a:endParaRPr lang="en-GB" sz="3200" dirty="0">
              <a:latin typeface="+mn-lt"/>
            </a:endParaRPr>
          </a:p>
        </p:txBody>
      </p:sp>
    </p:spTree>
    <p:extLst>
      <p:ext uri="{BB962C8B-B14F-4D97-AF65-F5344CB8AC3E}">
        <p14:creationId xmlns:p14="http://schemas.microsoft.com/office/powerpoint/2010/main" val="229814209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Confidencialidad</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 sz="4000" dirty="0">
                <a:solidFill>
                  <a:schemeClr val="tx1"/>
                </a:solidFill>
                <a:latin typeface="+mn-lt"/>
              </a:rPr>
              <a:t>Asegurarse de que toda la información recopilada sobre </a:t>
            </a:r>
            <a:r>
              <a:rPr lang="es-ES" sz="4000" strike="sngStrike" dirty="0">
                <a:solidFill>
                  <a:schemeClr val="tx1"/>
                </a:solidFill>
                <a:latin typeface="+mn-lt"/>
              </a:rPr>
              <a:t>el usuario </a:t>
            </a:r>
            <a:r>
              <a:rPr lang="es-ES" sz="4000" dirty="0">
                <a:solidFill>
                  <a:schemeClr val="tx1"/>
                </a:solidFill>
                <a:latin typeface="+mn-lt"/>
              </a:rPr>
              <a:t>la persona atendida se almacene de forma segura (por ejemplo, los documentos deben estar con llave y los archivos en la computadora deben protegerse con contraseña).</a:t>
            </a:r>
          </a:p>
          <a:p>
            <a:pPr marL="342900" indent="-342900" algn="l">
              <a:lnSpc>
                <a:spcPct val="120000"/>
              </a:lnSpc>
              <a:buFont typeface="Arial" panose="020B0604020202020204" pitchFamily="34" charset="0"/>
              <a:buChar char="•"/>
            </a:pPr>
            <a:r>
              <a:rPr lang="es-ES" sz="4000" dirty="0">
                <a:solidFill>
                  <a:schemeClr val="tx1"/>
                </a:solidFill>
                <a:latin typeface="+mn-lt"/>
              </a:rPr>
              <a:t>Si se necesita compartir información sobre la persona atendida con una organización externa, primero se debe obtener el consentimiento informado por escrito de la persona o de la persona adulta que esté al cargo.</a:t>
            </a:r>
            <a:endParaRPr lang="en-GB" sz="4000" strike="sngStrike" dirty="0">
              <a:solidFill>
                <a:schemeClr val="tx1"/>
              </a:solidFill>
              <a:latin typeface="+mn-lt"/>
            </a:endParaRPr>
          </a:p>
        </p:txBody>
      </p:sp>
    </p:spTree>
    <p:extLst>
      <p:ext uri="{BB962C8B-B14F-4D97-AF65-F5344CB8AC3E}">
        <p14:creationId xmlns:p14="http://schemas.microsoft.com/office/powerpoint/2010/main" val="187629483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AAE47-A6B1-4C47-AEEA-8AD7A9FAB20D}"/>
              </a:ext>
            </a:extLst>
          </p:cNvPr>
          <p:cNvSpPr>
            <a:spLocks noGrp="1"/>
          </p:cNvSpPr>
          <p:nvPr>
            <p:ph type="title"/>
          </p:nvPr>
        </p:nvSpPr>
        <p:spPr>
          <a:xfrm>
            <a:off x="8404964" y="6826685"/>
            <a:ext cx="8737249" cy="1468888"/>
          </a:xfrm>
        </p:spPr>
        <p:txBody>
          <a:bodyPr/>
          <a:lstStyle/>
          <a:p>
            <a:r>
              <a:rPr lang="da-DK" dirty="0"/>
              <a:t>Capacitación de </a:t>
            </a:r>
            <a:r>
              <a:rPr lang="da-DK" dirty="0" err="1"/>
              <a:t>voluntariado</a:t>
            </a:r>
            <a:endParaRPr lang="en-GB" strike="sngStrike" dirty="0"/>
          </a:p>
        </p:txBody>
      </p:sp>
    </p:spTree>
    <p:extLst>
      <p:ext uri="{BB962C8B-B14F-4D97-AF65-F5344CB8AC3E}">
        <p14:creationId xmlns:p14="http://schemas.microsoft.com/office/powerpoint/2010/main" val="345820061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es-ES" dirty="0">
                <a:solidFill>
                  <a:schemeClr val="tx1"/>
                </a:solidFill>
              </a:rPr>
              <a:t>Agenda de capacitación para voluntariado</a:t>
            </a:r>
            <a:endParaRPr lang="en-GB" strike="sngStrike" dirty="0">
              <a:solidFill>
                <a:schemeClr val="tx1"/>
              </a:solidFill>
            </a:endParaRPr>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 sz="3600" dirty="0">
                <a:solidFill>
                  <a:schemeClr val="tx1"/>
                </a:solidFill>
                <a:latin typeface="+mn-lt"/>
              </a:rPr>
              <a:t>Utilicen todo el conocimiento que tienen ahora sobre las actividades y el contexto específico de sus casos para crear una capacitación de 1 día para personas voluntarias que trabajarán con ustedes cuando respondan a un evento de crisis. Escriban la agenda con los objetivos correspondientes para cada sesión en un rotafolio. Dispondrán de 40 minutos para desarrollar la agenda.</a:t>
            </a:r>
            <a:endParaRPr lang="en-GB" sz="3600" dirty="0">
              <a:solidFill>
                <a:schemeClr val="tx1"/>
              </a:solidFill>
              <a:latin typeface="+mn-lt"/>
            </a:endParaRPr>
          </a:p>
          <a:p>
            <a:pPr algn="l">
              <a:lnSpc>
                <a:spcPct val="120000"/>
              </a:lnSpc>
            </a:pPr>
            <a:endParaRPr lang="en-GB" sz="3600" dirty="0">
              <a:latin typeface="+mn-lt"/>
            </a:endParaRPr>
          </a:p>
        </p:txBody>
      </p:sp>
    </p:spTree>
    <p:extLst>
      <p:ext uri="{BB962C8B-B14F-4D97-AF65-F5344CB8AC3E}">
        <p14:creationId xmlns:p14="http://schemas.microsoft.com/office/powerpoint/2010/main" val="356600900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7B96F-D208-48C7-A6EC-EDC16B7C2F1E}"/>
              </a:ext>
            </a:extLst>
          </p:cNvPr>
          <p:cNvSpPr>
            <a:spLocks noGrp="1"/>
          </p:cNvSpPr>
          <p:nvPr>
            <p:ph type="title"/>
          </p:nvPr>
        </p:nvSpPr>
        <p:spPr>
          <a:xfrm>
            <a:off x="8401050" y="6829425"/>
            <a:ext cx="8741163" cy="1466148"/>
          </a:xfrm>
        </p:spPr>
        <p:txBody>
          <a:bodyPr/>
          <a:lstStyle/>
          <a:p>
            <a:r>
              <a:rPr lang="da-DK" dirty="0"/>
              <a:t>El cuidado del </a:t>
            </a:r>
            <a:r>
              <a:rPr lang="da-DK" dirty="0" err="1"/>
              <a:t>voluntariado</a:t>
            </a:r>
            <a:endParaRPr lang="en-GB" strike="sngStrike" dirty="0"/>
          </a:p>
        </p:txBody>
      </p:sp>
    </p:spTree>
    <p:extLst>
      <p:ext uri="{BB962C8B-B14F-4D97-AF65-F5344CB8AC3E}">
        <p14:creationId xmlns:p14="http://schemas.microsoft.com/office/powerpoint/2010/main" val="40590087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Sistemas de apoyo</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lnSpcReduction="10000"/>
          </a:bodyPr>
          <a:lstStyle/>
          <a:p>
            <a:pPr marL="342900" indent="-342900" algn="l">
              <a:lnSpc>
                <a:spcPct val="120000"/>
              </a:lnSpc>
              <a:buFont typeface="Arial" panose="020B0604020202020204" pitchFamily="34" charset="0"/>
              <a:buChar char="•"/>
            </a:pPr>
            <a:r>
              <a:rPr lang="es-ES" sz="3200" dirty="0">
                <a:solidFill>
                  <a:schemeClr val="tx1"/>
                </a:solidFill>
                <a:latin typeface="+mn-lt"/>
              </a:rPr>
              <a:t>Las Sociedades Nacionales tienen la obligación de apoyar el bienestar de voluntariado. Ya sea que ustedes sean sus responsables en emergencias o en programas sociales, asegúrense de que su sistema de apoyo psicosocial para voluntariado incluya información e intervenciones en las tres etapas de una respuesta, es decir, antes, durante y después:</a:t>
            </a:r>
            <a:endParaRPr lang="en-GB" sz="3200" dirty="0">
              <a:solidFill>
                <a:schemeClr val="tx1"/>
              </a:solidFill>
              <a:latin typeface="+mn-lt"/>
            </a:endParaRPr>
          </a:p>
          <a:p>
            <a:pPr marL="342900" indent="-342900" algn="l">
              <a:lnSpc>
                <a:spcPct val="120000"/>
              </a:lnSpc>
              <a:buFont typeface="Arial" panose="020B0604020202020204" pitchFamily="34" charset="0"/>
              <a:buChar char="•"/>
            </a:pPr>
            <a:r>
              <a:rPr lang="es-ES" sz="3200" dirty="0">
                <a:solidFill>
                  <a:schemeClr val="tx1"/>
                </a:solidFill>
                <a:latin typeface="+mn-lt"/>
              </a:rPr>
              <a:t>Antes de la respuesta en sí, es importante preparar a voluntariado para la tarea en cuestión.</a:t>
            </a:r>
          </a:p>
          <a:p>
            <a:pPr marL="342900" indent="-342900" algn="l">
              <a:lnSpc>
                <a:spcPct val="120000"/>
              </a:lnSpc>
              <a:buFont typeface="Arial" panose="020B0604020202020204" pitchFamily="34" charset="0"/>
              <a:buChar char="•"/>
            </a:pPr>
            <a:r>
              <a:rPr lang="es-ES" sz="3200" dirty="0">
                <a:solidFill>
                  <a:schemeClr val="tx1"/>
                </a:solidFill>
                <a:latin typeface="+mn-lt"/>
              </a:rPr>
              <a:t>Durante la actividad es importante brindar apoyo continuo al voluntariado</a:t>
            </a:r>
            <a:endParaRPr lang="es-ES" sz="3200" strike="sngStrike" dirty="0">
              <a:solidFill>
                <a:schemeClr val="tx1"/>
              </a:solidFill>
              <a:latin typeface="+mn-lt"/>
            </a:endParaRPr>
          </a:p>
          <a:p>
            <a:pPr marL="342900" indent="-342900" algn="l">
              <a:lnSpc>
                <a:spcPct val="120000"/>
              </a:lnSpc>
              <a:buFont typeface="Arial" panose="020B0604020202020204" pitchFamily="34" charset="0"/>
              <a:buChar char="•"/>
            </a:pPr>
            <a:r>
              <a:rPr lang="es-ES" sz="3200" dirty="0">
                <a:solidFill>
                  <a:schemeClr val="tx1"/>
                </a:solidFill>
                <a:latin typeface="+mn-lt"/>
              </a:rPr>
              <a:t>Después de la respuesta llega el momento de la recuperación, la reflexión y la mejora de respuestas futuras.</a:t>
            </a:r>
            <a:r>
              <a:rPr lang="en-GB" sz="3200" dirty="0">
                <a:solidFill>
                  <a:schemeClr val="tx1"/>
                </a:solidFill>
                <a:latin typeface="+mn-lt"/>
              </a:rPr>
              <a:t> </a:t>
            </a:r>
          </a:p>
          <a:p>
            <a:pPr marL="342900" indent="-342900" algn="l">
              <a:lnSpc>
                <a:spcPct val="120000"/>
              </a:lnSpc>
              <a:buFont typeface="Arial" panose="020B0604020202020204" pitchFamily="34" charset="0"/>
              <a:buChar char="•"/>
            </a:pPr>
            <a:endParaRPr lang="en-GB" sz="3200" dirty="0">
              <a:latin typeface="+mn-lt"/>
            </a:endParaRPr>
          </a:p>
        </p:txBody>
      </p:sp>
    </p:spTree>
    <p:extLst>
      <p:ext uri="{BB962C8B-B14F-4D97-AF65-F5344CB8AC3E}">
        <p14:creationId xmlns:p14="http://schemas.microsoft.com/office/powerpoint/2010/main" val="174418355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solidFill>
                  <a:schemeClr val="tx1"/>
                </a:solidFill>
              </a:rPr>
              <a:t>Directores / Líderes de </a:t>
            </a:r>
            <a:r>
              <a:rPr lang="da-DK" dirty="0" err="1">
                <a:solidFill>
                  <a:schemeClr val="tx1"/>
                </a:solidFill>
              </a:rPr>
              <a:t>voluntariado</a:t>
            </a:r>
            <a:endParaRPr lang="en-GB" strike="sngStrike" dirty="0">
              <a:solidFill>
                <a:schemeClr val="tx1"/>
              </a:solidFill>
            </a:endParaRPr>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lnSpcReduction="10000"/>
          </a:bodyPr>
          <a:lstStyle/>
          <a:p>
            <a:pPr marL="342900" indent="-342900" algn="l">
              <a:lnSpc>
                <a:spcPct val="120000"/>
              </a:lnSpc>
              <a:buFont typeface="Arial" panose="020B0604020202020204" pitchFamily="34" charset="0"/>
              <a:buChar char="•"/>
            </a:pPr>
            <a:r>
              <a:rPr lang="es-ES_tradnl" sz="3600" dirty="0">
                <a:latin typeface="+mn-lt"/>
              </a:rPr>
              <a:t>Son responsables por:</a:t>
            </a:r>
          </a:p>
          <a:p>
            <a:pPr marL="800100" lvl="1" indent="-342900" algn="l">
              <a:lnSpc>
                <a:spcPct val="120000"/>
              </a:lnSpc>
              <a:buFont typeface="Arial" panose="020B0604020202020204" pitchFamily="34" charset="0"/>
              <a:buChar char="•"/>
            </a:pPr>
            <a:r>
              <a:rPr lang="es-ES" sz="3200" dirty="0"/>
              <a:t>Garantizar horas y condiciones de trabajo razonables para el voluntariado. </a:t>
            </a:r>
            <a:endParaRPr lang="es-ES" sz="3200" strike="sngStrike" dirty="0"/>
          </a:p>
          <a:p>
            <a:pPr marL="800100" lvl="1" indent="-342900" algn="l">
              <a:lnSpc>
                <a:spcPct val="120000"/>
              </a:lnSpc>
              <a:buFont typeface="Arial" panose="020B0604020202020204" pitchFamily="34" charset="0"/>
              <a:buChar char="•"/>
            </a:pPr>
            <a:r>
              <a:rPr lang="es-ES" sz="3200" dirty="0"/>
              <a:t>preparar descripciones de trabajo o dejar claro lo que se espera</a:t>
            </a:r>
          </a:p>
          <a:p>
            <a:pPr marL="800100" lvl="1" indent="-342900" algn="l">
              <a:lnSpc>
                <a:spcPct val="120000"/>
              </a:lnSpc>
              <a:buFont typeface="Arial" panose="020B0604020202020204" pitchFamily="34" charset="0"/>
              <a:buChar char="•"/>
            </a:pPr>
            <a:r>
              <a:rPr lang="es-ES" sz="3200" dirty="0"/>
              <a:t>preparar y capacitar a voluntariado para su tarea en el terreno</a:t>
            </a:r>
          </a:p>
          <a:p>
            <a:pPr marL="800100" lvl="1" indent="-342900" algn="l">
              <a:lnSpc>
                <a:spcPct val="120000"/>
              </a:lnSpc>
              <a:buFont typeface="Arial" panose="020B0604020202020204" pitchFamily="34" charset="0"/>
              <a:buChar char="•"/>
            </a:pPr>
            <a:r>
              <a:rPr lang="es-ES" sz="3200" i="1" dirty="0" err="1"/>
              <a:t>check</a:t>
            </a:r>
            <a:r>
              <a:rPr lang="es-ES" sz="3200" i="1" dirty="0"/>
              <a:t> in</a:t>
            </a:r>
            <a:r>
              <a:rPr lang="es-ES" sz="3200" dirty="0"/>
              <a:t> con el voluntariado para ver cómo están afrontando la respuesta de emergencia</a:t>
            </a:r>
          </a:p>
          <a:p>
            <a:pPr marL="800100" lvl="1" indent="-342900" algn="l">
              <a:lnSpc>
                <a:spcPct val="120000"/>
              </a:lnSpc>
              <a:buFont typeface="Arial" panose="020B0604020202020204" pitchFamily="34" charset="0"/>
              <a:buChar char="•"/>
            </a:pPr>
            <a:r>
              <a:rPr lang="es-ES" sz="3200" dirty="0"/>
              <a:t>tener reuniones periódicas de equipo durante la emergencia para </a:t>
            </a:r>
            <a:r>
              <a:rPr lang="es-ES" sz="3200" i="1" dirty="0" err="1"/>
              <a:t>check</a:t>
            </a:r>
            <a:r>
              <a:rPr lang="es-ES" sz="3200" i="1" dirty="0"/>
              <a:t> in</a:t>
            </a:r>
            <a:r>
              <a:rPr lang="es-ES" sz="3200" dirty="0"/>
              <a:t> con todos y ofrecer apoyo</a:t>
            </a:r>
          </a:p>
          <a:p>
            <a:pPr marL="800100" lvl="1" indent="-342900" algn="l">
              <a:lnSpc>
                <a:spcPct val="120000"/>
              </a:lnSpc>
              <a:buFont typeface="Arial" panose="020B0604020202020204" pitchFamily="34" charset="0"/>
              <a:buChar char="•"/>
            </a:pPr>
            <a:r>
              <a:rPr lang="es-ES" sz="3200" dirty="0"/>
              <a:t>fomentar que el trabajo voluntario se realice en parejas</a:t>
            </a:r>
          </a:p>
          <a:p>
            <a:pPr marL="800100" lvl="1" indent="-342900" algn="l">
              <a:lnSpc>
                <a:spcPct val="120000"/>
              </a:lnSpc>
              <a:buFont typeface="Arial" panose="020B0604020202020204" pitchFamily="34" charset="0"/>
              <a:buChar char="•"/>
            </a:pPr>
            <a:r>
              <a:rPr lang="es-ES" sz="3200" dirty="0"/>
              <a:t>establecer modelos de apoyo entre pares o compañeros (</a:t>
            </a:r>
            <a:r>
              <a:rPr lang="es-ES" sz="3200" i="1" dirty="0" err="1"/>
              <a:t>buddy</a:t>
            </a:r>
            <a:r>
              <a:rPr lang="es-ES" sz="3200" i="1" dirty="0"/>
              <a:t> </a:t>
            </a:r>
            <a:r>
              <a:rPr lang="es-ES" sz="3200" i="1" dirty="0" err="1"/>
              <a:t>system</a:t>
            </a:r>
            <a:r>
              <a:rPr lang="es-ES" sz="3200" dirty="0"/>
              <a:t>)</a:t>
            </a:r>
            <a:endParaRPr lang="en-GB" sz="3200" dirty="0"/>
          </a:p>
        </p:txBody>
      </p:sp>
    </p:spTree>
    <p:extLst>
      <p:ext uri="{BB962C8B-B14F-4D97-AF65-F5344CB8AC3E}">
        <p14:creationId xmlns:p14="http://schemas.microsoft.com/office/powerpoint/2010/main" val="174503444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Autocuidado</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endParaRPr lang="en-GB" sz="3200" dirty="0">
              <a:latin typeface="+mn-lt"/>
            </a:endParaRPr>
          </a:p>
          <a:p>
            <a:pPr marL="342900" indent="-342900" algn="l">
              <a:lnSpc>
                <a:spcPct val="120000"/>
              </a:lnSpc>
              <a:buFont typeface="Arial" panose="020B0604020202020204" pitchFamily="34" charset="0"/>
              <a:buChar char="•"/>
            </a:pPr>
            <a:r>
              <a:rPr lang="es-ES" sz="3200" dirty="0">
                <a:solidFill>
                  <a:schemeClr val="tx1"/>
                </a:solidFill>
                <a:latin typeface="+mn-lt"/>
              </a:rPr>
              <a:t>Comunicarse con otras personas</a:t>
            </a:r>
            <a:endParaRPr lang="es-ES" sz="3200" strike="sngStrike" dirty="0">
              <a:solidFill>
                <a:schemeClr val="tx1"/>
              </a:solidFill>
              <a:latin typeface="+mn-lt"/>
            </a:endParaRPr>
          </a:p>
          <a:p>
            <a:pPr marL="342900" indent="-342900" algn="l">
              <a:lnSpc>
                <a:spcPct val="120000"/>
              </a:lnSpc>
              <a:buFont typeface="Arial" panose="020B0604020202020204" pitchFamily="34" charset="0"/>
              <a:buChar char="•"/>
            </a:pPr>
            <a:r>
              <a:rPr lang="es-ES" sz="3200" dirty="0">
                <a:latin typeface="+mn-lt"/>
              </a:rPr>
              <a:t>Cuidarse</a:t>
            </a:r>
          </a:p>
          <a:p>
            <a:pPr marL="342900" indent="-342900" algn="l">
              <a:lnSpc>
                <a:spcPct val="120000"/>
              </a:lnSpc>
              <a:buFont typeface="Arial" panose="020B0604020202020204" pitchFamily="34" charset="0"/>
              <a:buChar char="•"/>
            </a:pPr>
            <a:r>
              <a:rPr lang="es-ES" sz="3200" dirty="0">
                <a:solidFill>
                  <a:schemeClr val="tx1"/>
                </a:solidFill>
                <a:latin typeface="+mn-lt"/>
              </a:rPr>
              <a:t>Manejar nuestro nivel de estrés</a:t>
            </a:r>
          </a:p>
          <a:p>
            <a:pPr marL="342900" indent="-342900" algn="l">
              <a:lnSpc>
                <a:spcPct val="120000"/>
              </a:lnSpc>
              <a:buFont typeface="Arial" panose="020B0604020202020204" pitchFamily="34" charset="0"/>
              <a:buChar char="•"/>
            </a:pPr>
            <a:r>
              <a:rPr lang="es-ES" sz="3200" dirty="0">
                <a:latin typeface="+mn-lt"/>
              </a:rPr>
              <a:t>Relajarse y divertirse</a:t>
            </a:r>
            <a:endParaRPr lang="en-GB" sz="3200" dirty="0">
              <a:latin typeface="+mn-lt"/>
            </a:endParaRPr>
          </a:p>
        </p:txBody>
      </p:sp>
    </p:spTree>
    <p:extLst>
      <p:ext uri="{BB962C8B-B14F-4D97-AF65-F5344CB8AC3E}">
        <p14:creationId xmlns:p14="http://schemas.microsoft.com/office/powerpoint/2010/main" val="117726115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EA930-4D2B-406B-BAC3-7FA65EA9A278}"/>
              </a:ext>
            </a:extLst>
          </p:cNvPr>
          <p:cNvSpPr>
            <a:spLocks noGrp="1"/>
          </p:cNvSpPr>
          <p:nvPr>
            <p:ph type="title"/>
          </p:nvPr>
        </p:nvSpPr>
        <p:spPr>
          <a:xfrm>
            <a:off x="8958263" y="6843713"/>
            <a:ext cx="8183950" cy="1451860"/>
          </a:xfrm>
        </p:spPr>
        <p:txBody>
          <a:bodyPr/>
          <a:lstStyle/>
          <a:p>
            <a:r>
              <a:rPr lang="da-DK" dirty="0"/>
              <a:t>Apoyo entre pares</a:t>
            </a:r>
            <a:endParaRPr lang="en-GB" dirty="0"/>
          </a:p>
        </p:txBody>
      </p:sp>
    </p:spTree>
    <p:extLst>
      <p:ext uri="{BB962C8B-B14F-4D97-AF65-F5344CB8AC3E}">
        <p14:creationId xmlns:p14="http://schemas.microsoft.com/office/powerpoint/2010/main" val="2384833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53340C21-7B17-2A0B-0EA8-585865193E84}"/>
              </a:ext>
            </a:extLst>
          </p:cNvPr>
          <p:cNvSpPr>
            <a:spLocks noGrp="1"/>
          </p:cNvSpPr>
          <p:nvPr>
            <p:ph type="ctrTitle"/>
          </p:nvPr>
        </p:nvSpPr>
        <p:spPr>
          <a:xfrm>
            <a:off x="2065283" y="1389722"/>
            <a:ext cx="14157434" cy="768786"/>
          </a:xfrm>
        </p:spPr>
        <p:txBody>
          <a:bodyPr/>
          <a:lstStyle/>
          <a:p>
            <a:pPr algn="l"/>
            <a:r>
              <a:rPr lang="da-DK" dirty="0"/>
              <a:t>Cuestionario</a:t>
            </a:r>
            <a:endParaRPr lang="en-GB" dirty="0"/>
          </a:p>
        </p:txBody>
      </p:sp>
      <p:sp>
        <p:nvSpPr>
          <p:cNvPr id="8" name="TextBox 7">
            <a:extLst>
              <a:ext uri="{FF2B5EF4-FFF2-40B4-BE49-F238E27FC236}">
                <a16:creationId xmlns:a16="http://schemas.microsoft.com/office/drawing/2014/main" id="{A36C24E3-7096-D6C3-F04C-6FE8280FF16B}"/>
              </a:ext>
            </a:extLst>
          </p:cNvPr>
          <p:cNvSpPr txBox="1"/>
          <p:nvPr/>
        </p:nvSpPr>
        <p:spPr>
          <a:xfrm>
            <a:off x="2301240" y="2743200"/>
            <a:ext cx="15194280" cy="5078313"/>
          </a:xfrm>
          <a:prstGeom prst="rect">
            <a:avLst/>
          </a:prstGeom>
          <a:noFill/>
        </p:spPr>
        <p:txBody>
          <a:bodyPr wrap="square" rtlCol="0">
            <a:spAutoFit/>
          </a:bodyPr>
          <a:lstStyle/>
          <a:p>
            <a:pPr marL="685800" indent="-685800">
              <a:buFont typeface="Arial" panose="020B0604020202020204" pitchFamily="34" charset="0"/>
              <a:buChar char="•"/>
            </a:pPr>
            <a:r>
              <a:rPr lang="es-ES" sz="5400" dirty="0"/>
              <a:t>Derechos humanos y equidad</a:t>
            </a:r>
          </a:p>
          <a:p>
            <a:pPr marL="685800" indent="-685800">
              <a:buFont typeface="Arial" panose="020B0604020202020204" pitchFamily="34" charset="0"/>
              <a:buChar char="•"/>
            </a:pPr>
            <a:r>
              <a:rPr lang="es-ES" sz="5400" dirty="0"/>
              <a:t>Participación</a:t>
            </a:r>
          </a:p>
          <a:p>
            <a:pPr marL="685800" indent="-685800">
              <a:buFont typeface="Arial" panose="020B0604020202020204" pitchFamily="34" charset="0"/>
              <a:buChar char="•"/>
            </a:pPr>
            <a:r>
              <a:rPr lang="es-ES" sz="5400" dirty="0"/>
              <a:t>No hacer daño</a:t>
            </a:r>
          </a:p>
          <a:p>
            <a:pPr marL="685800" indent="-685800">
              <a:buFont typeface="Arial" panose="020B0604020202020204" pitchFamily="34" charset="0"/>
              <a:buChar char="•"/>
            </a:pPr>
            <a:r>
              <a:rPr lang="es-ES" sz="5400" dirty="0"/>
              <a:t>Aprovechar los recursos y capacidades disponibles</a:t>
            </a:r>
          </a:p>
          <a:p>
            <a:pPr marL="685800" indent="-685800">
              <a:buFont typeface="Arial" panose="020B0604020202020204" pitchFamily="34" charset="0"/>
              <a:buChar char="•"/>
            </a:pPr>
            <a:r>
              <a:rPr lang="es-ES" sz="5400" dirty="0"/>
              <a:t>Sistemas de apoyo integrados</a:t>
            </a:r>
          </a:p>
          <a:p>
            <a:pPr marL="685800" indent="-685800">
              <a:buFont typeface="Arial" panose="020B0604020202020204" pitchFamily="34" charset="0"/>
              <a:buChar char="•"/>
            </a:pPr>
            <a:r>
              <a:rPr lang="es-ES" sz="5400" dirty="0"/>
              <a:t>Apoyos en múltiples estratos</a:t>
            </a:r>
          </a:p>
        </p:txBody>
      </p:sp>
    </p:spTree>
    <p:extLst>
      <p:ext uri="{BB962C8B-B14F-4D97-AF65-F5344CB8AC3E}">
        <p14:creationId xmlns:p14="http://schemas.microsoft.com/office/powerpoint/2010/main" val="103108344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Apoyo entre pares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 sz="3600" dirty="0">
                <a:solidFill>
                  <a:schemeClr val="tx1"/>
                </a:solidFill>
                <a:highlight>
                  <a:srgbClr val="FFFFFF"/>
                </a:highlight>
                <a:latin typeface="+mn-lt"/>
              </a:rPr>
              <a:t>Comunicarse con otras personas</a:t>
            </a:r>
            <a:endParaRPr lang="es-ES" sz="3600" strike="sngStrike" dirty="0">
              <a:solidFill>
                <a:schemeClr val="tx1"/>
              </a:solidFill>
              <a:highlight>
                <a:srgbClr val="FFFFFF"/>
              </a:highlight>
              <a:latin typeface="+mn-lt"/>
            </a:endParaRPr>
          </a:p>
          <a:p>
            <a:pPr marL="342900" indent="-342900" algn="l">
              <a:lnSpc>
                <a:spcPct val="120000"/>
              </a:lnSpc>
              <a:buFont typeface="Arial" panose="020B0604020202020204" pitchFamily="34" charset="0"/>
              <a:buChar char="•"/>
            </a:pPr>
            <a:r>
              <a:rPr lang="es-ES" sz="3600" dirty="0">
                <a:solidFill>
                  <a:schemeClr val="tx1"/>
                </a:solidFill>
                <a:highlight>
                  <a:srgbClr val="FFFFFF"/>
                </a:highlight>
                <a:latin typeface="+mn-lt"/>
              </a:rPr>
              <a:t>Cuidarse</a:t>
            </a:r>
          </a:p>
          <a:p>
            <a:pPr marL="342900" indent="-342900" algn="l">
              <a:lnSpc>
                <a:spcPct val="120000"/>
              </a:lnSpc>
              <a:buFont typeface="Arial" panose="020B0604020202020204" pitchFamily="34" charset="0"/>
              <a:buChar char="•"/>
            </a:pPr>
            <a:r>
              <a:rPr lang="es-ES" sz="3600" dirty="0">
                <a:solidFill>
                  <a:schemeClr val="tx1"/>
                </a:solidFill>
                <a:highlight>
                  <a:srgbClr val="FFFFFF"/>
                </a:highlight>
                <a:latin typeface="+mn-lt"/>
              </a:rPr>
              <a:t>Manejar nuestro nivel de estrés</a:t>
            </a:r>
          </a:p>
          <a:p>
            <a:pPr marL="342900" indent="-342900" algn="l">
              <a:lnSpc>
                <a:spcPct val="120000"/>
              </a:lnSpc>
              <a:buFont typeface="Arial" panose="020B0604020202020204" pitchFamily="34" charset="0"/>
              <a:buChar char="•"/>
            </a:pPr>
            <a:r>
              <a:rPr lang="es-ES" sz="3600" dirty="0">
                <a:solidFill>
                  <a:schemeClr val="tx1"/>
                </a:solidFill>
                <a:highlight>
                  <a:srgbClr val="FFFFFF"/>
                </a:highlight>
                <a:latin typeface="+mn-lt"/>
              </a:rPr>
              <a:t>Relajarse y divertirse</a:t>
            </a:r>
            <a:endParaRPr lang="en-GB" sz="3600" dirty="0">
              <a:solidFill>
                <a:schemeClr val="tx1"/>
              </a:solidFill>
              <a:highlight>
                <a:srgbClr val="FFFFFF"/>
              </a:highlight>
              <a:latin typeface="+mn-lt"/>
            </a:endParaRPr>
          </a:p>
        </p:txBody>
      </p:sp>
    </p:spTree>
    <p:extLst>
      <p:ext uri="{BB962C8B-B14F-4D97-AF65-F5344CB8AC3E}">
        <p14:creationId xmlns:p14="http://schemas.microsoft.com/office/powerpoint/2010/main" val="78743277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es-ES" dirty="0"/>
              <a:t>Reuniones de apoyo entre pares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 sz="4000" dirty="0">
                <a:latin typeface="+mn-lt"/>
              </a:rPr>
              <a:t>Trabajen en sus grupos de caso, discutan y anoten:</a:t>
            </a:r>
            <a:endParaRPr lang="en-GB" sz="4000" dirty="0">
              <a:latin typeface="+mn-lt"/>
            </a:endParaRPr>
          </a:p>
          <a:p>
            <a:pPr marL="800100" lvl="1" indent="-342900" algn="l">
              <a:lnSpc>
                <a:spcPct val="120000"/>
              </a:lnSpc>
              <a:buFont typeface="Arial" panose="020B0604020202020204" pitchFamily="34" charset="0"/>
              <a:buChar char="•"/>
            </a:pPr>
            <a:r>
              <a:rPr lang="es-ES" sz="3600" dirty="0"/>
              <a:t>5 elementos clave que son importantes para el apoyo entre pares</a:t>
            </a:r>
          </a:p>
          <a:p>
            <a:pPr marL="800100" lvl="1" indent="-342900" algn="l">
              <a:lnSpc>
                <a:spcPct val="120000"/>
              </a:lnSpc>
              <a:buFont typeface="Arial" panose="020B0604020202020204" pitchFamily="34" charset="0"/>
              <a:buChar char="•"/>
            </a:pPr>
            <a:r>
              <a:rPr lang="es-ES" sz="3600" dirty="0"/>
              <a:t>5 cosas en las que se debe pensar al organizar una reunión de apoyo entre pares</a:t>
            </a:r>
          </a:p>
          <a:p>
            <a:pPr marL="800100" lvl="1" indent="-342900" algn="l">
              <a:lnSpc>
                <a:spcPct val="120000"/>
              </a:lnSpc>
              <a:buFont typeface="Arial" panose="020B0604020202020204" pitchFamily="34" charset="0"/>
              <a:buChar char="•"/>
            </a:pPr>
            <a:r>
              <a:rPr lang="es-ES" sz="3600" dirty="0"/>
              <a:t>5 temas que serían importantes y relevantes discutir en una reunión de apoyo entre pares</a:t>
            </a:r>
          </a:p>
          <a:p>
            <a:pPr algn="l">
              <a:lnSpc>
                <a:spcPct val="120000"/>
              </a:lnSpc>
            </a:pPr>
            <a:endParaRPr lang="en-GB" sz="4000" dirty="0">
              <a:latin typeface="+mn-lt"/>
            </a:endParaRPr>
          </a:p>
        </p:txBody>
      </p:sp>
    </p:spTree>
    <p:extLst>
      <p:ext uri="{BB962C8B-B14F-4D97-AF65-F5344CB8AC3E}">
        <p14:creationId xmlns:p14="http://schemas.microsoft.com/office/powerpoint/2010/main" val="413690631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es-ES" dirty="0"/>
              <a:t>Elementos clave para el apoyo entre pares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 sz="4000" dirty="0">
                <a:latin typeface="+mn-lt"/>
              </a:rPr>
              <a:t>preocupación, empatía, respeto y confianza</a:t>
            </a:r>
          </a:p>
          <a:p>
            <a:pPr marL="342900" indent="-342900" algn="l">
              <a:lnSpc>
                <a:spcPct val="120000"/>
              </a:lnSpc>
              <a:buFont typeface="Arial" panose="020B0604020202020204" pitchFamily="34" charset="0"/>
              <a:buChar char="•"/>
            </a:pPr>
            <a:r>
              <a:rPr lang="es-ES" sz="4000" dirty="0">
                <a:latin typeface="+mn-lt"/>
              </a:rPr>
              <a:t>comunicación efectiva y buenas habilidades de escucha</a:t>
            </a:r>
          </a:p>
          <a:p>
            <a:pPr marL="342900" indent="-342900" algn="l">
              <a:lnSpc>
                <a:spcPct val="120000"/>
              </a:lnSpc>
              <a:buFont typeface="Arial" panose="020B0604020202020204" pitchFamily="34" charset="0"/>
              <a:buChar char="•"/>
            </a:pPr>
            <a:r>
              <a:rPr lang="es-ES" sz="4000" dirty="0">
                <a:latin typeface="+mn-lt"/>
              </a:rPr>
              <a:t>roles claramente definidos</a:t>
            </a:r>
          </a:p>
          <a:p>
            <a:pPr marL="342900" indent="-342900" algn="l">
              <a:lnSpc>
                <a:spcPct val="120000"/>
              </a:lnSpc>
              <a:buFont typeface="Arial" panose="020B0604020202020204" pitchFamily="34" charset="0"/>
              <a:buChar char="•"/>
            </a:pPr>
            <a:r>
              <a:rPr lang="es-ES" sz="4000" dirty="0">
                <a:latin typeface="+mn-lt"/>
              </a:rPr>
              <a:t>trabajo en equipo, cooperación y resolución de problemas</a:t>
            </a:r>
          </a:p>
          <a:p>
            <a:pPr marL="342900" indent="-342900" algn="l">
              <a:lnSpc>
                <a:spcPct val="120000"/>
              </a:lnSpc>
              <a:buFont typeface="Arial" panose="020B0604020202020204" pitchFamily="34" charset="0"/>
              <a:buChar char="•"/>
            </a:pPr>
            <a:r>
              <a:rPr lang="es-ES" sz="4000" dirty="0">
                <a:latin typeface="+mn-lt"/>
              </a:rPr>
              <a:t>discusión abierta sobre experiencias en el trabajo.</a:t>
            </a:r>
          </a:p>
        </p:txBody>
      </p:sp>
    </p:spTree>
    <p:extLst>
      <p:ext uri="{BB962C8B-B14F-4D97-AF65-F5344CB8AC3E}">
        <p14:creationId xmlns:p14="http://schemas.microsoft.com/office/powerpoint/2010/main" val="59832468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es-ES" dirty="0"/>
              <a:t>Organizar reuniones de apoyo entre pares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fontScale="92500" lnSpcReduction="20000"/>
          </a:bodyPr>
          <a:lstStyle/>
          <a:p>
            <a:pPr marL="342900" indent="-342900" algn="l">
              <a:lnSpc>
                <a:spcPct val="120000"/>
              </a:lnSpc>
              <a:buFont typeface="Arial" panose="020B0604020202020204" pitchFamily="34" charset="0"/>
              <a:buChar char="•"/>
            </a:pPr>
            <a:endParaRPr lang="en-GB" sz="3200" dirty="0">
              <a:latin typeface="+mn-lt"/>
            </a:endParaRPr>
          </a:p>
          <a:p>
            <a:pPr marL="342900" indent="-342900" algn="l">
              <a:lnSpc>
                <a:spcPct val="120000"/>
              </a:lnSpc>
              <a:buFont typeface="Arial" panose="020B0604020202020204" pitchFamily="34" charset="0"/>
              <a:buChar char="•"/>
            </a:pPr>
            <a:r>
              <a:rPr lang="es-ES" sz="3200" dirty="0">
                <a:solidFill>
                  <a:schemeClr val="tx1"/>
                </a:solidFill>
                <a:latin typeface="+mn-lt"/>
              </a:rPr>
              <a:t>Asegúrense de tener reuniones programadas con regularidad.</a:t>
            </a:r>
          </a:p>
          <a:p>
            <a:pPr marL="342900" indent="-342900" algn="l">
              <a:lnSpc>
                <a:spcPct val="120000"/>
              </a:lnSpc>
              <a:buFont typeface="Arial" panose="020B0604020202020204" pitchFamily="34" charset="0"/>
              <a:buChar char="•"/>
            </a:pPr>
            <a:r>
              <a:rPr lang="es-ES" sz="3200" dirty="0">
                <a:solidFill>
                  <a:schemeClr val="tx1"/>
                </a:solidFill>
                <a:latin typeface="+mn-lt"/>
              </a:rPr>
              <a:t>Intenten programar las reuniones en un horario en el que todos/as puedan participar.</a:t>
            </a:r>
          </a:p>
          <a:p>
            <a:pPr marL="342900" indent="-342900" algn="l">
              <a:lnSpc>
                <a:spcPct val="120000"/>
              </a:lnSpc>
              <a:buFont typeface="Arial" panose="020B0604020202020204" pitchFamily="34" charset="0"/>
              <a:buChar char="•"/>
            </a:pPr>
            <a:r>
              <a:rPr lang="es-ES" sz="3200" dirty="0">
                <a:solidFill>
                  <a:schemeClr val="tx1"/>
                </a:solidFill>
                <a:latin typeface="+mn-lt"/>
              </a:rPr>
              <a:t>Proporcionen supervisión periódica a los/as compañeros/as de apoyo con personal de apoyo psicosocial, siempre que sea posible.</a:t>
            </a:r>
          </a:p>
          <a:p>
            <a:pPr marL="342900" indent="-342900" algn="l">
              <a:lnSpc>
                <a:spcPct val="120000"/>
              </a:lnSpc>
              <a:buFont typeface="Arial" panose="020B0604020202020204" pitchFamily="34" charset="0"/>
              <a:buChar char="•"/>
            </a:pPr>
            <a:r>
              <a:rPr lang="es-ES" sz="3200" dirty="0">
                <a:solidFill>
                  <a:schemeClr val="tx1"/>
                </a:solidFill>
                <a:latin typeface="+mn-lt"/>
              </a:rPr>
              <a:t>Organice al </a:t>
            </a:r>
            <a:r>
              <a:rPr lang="es-ES" sz="3200" dirty="0">
                <a:solidFill>
                  <a:schemeClr val="tx1"/>
                </a:solidFill>
              </a:rPr>
              <a:t>voluntariado</a:t>
            </a:r>
            <a:r>
              <a:rPr lang="es-ES" sz="3200" dirty="0">
                <a:solidFill>
                  <a:schemeClr val="tx1"/>
                </a:solidFill>
                <a:latin typeface="+mn-lt"/>
              </a:rPr>
              <a:t> dispuestos en un equipo de apoyo entre pares para llegar a otras personas voluntarias, especialmente a las nuevas incorporaciones. Este equipo puede conectarse con otros pares para crear conciencia sobre el apoyo disponible y brindar asistencia.</a:t>
            </a:r>
          </a:p>
          <a:p>
            <a:pPr marL="342900" indent="-342900" algn="l">
              <a:lnSpc>
                <a:spcPct val="120000"/>
              </a:lnSpc>
              <a:buFont typeface="Arial" panose="020B0604020202020204" pitchFamily="34" charset="0"/>
              <a:buChar char="•"/>
            </a:pPr>
            <a:r>
              <a:rPr lang="es-ES" sz="3200" dirty="0">
                <a:solidFill>
                  <a:schemeClr val="tx1"/>
                </a:solidFill>
                <a:latin typeface="+mn-lt"/>
              </a:rPr>
              <a:t>Organice grupos de apoyo entre pares, dirigidos por </a:t>
            </a:r>
            <a:r>
              <a:rPr lang="es-ES" sz="3200" dirty="0">
                <a:solidFill>
                  <a:schemeClr val="tx1"/>
                </a:solidFill>
              </a:rPr>
              <a:t>voluntariado con experiencia y capacitación </a:t>
            </a:r>
            <a:r>
              <a:rPr lang="es-ES" sz="3200" dirty="0">
                <a:solidFill>
                  <a:schemeClr val="tx1"/>
                </a:solidFill>
                <a:latin typeface="+mn-lt"/>
              </a:rPr>
              <a:t>o por personal de apoyo psicosocial.</a:t>
            </a:r>
          </a:p>
        </p:txBody>
      </p:sp>
    </p:spTree>
    <p:extLst>
      <p:ext uri="{BB962C8B-B14F-4D97-AF65-F5344CB8AC3E}">
        <p14:creationId xmlns:p14="http://schemas.microsoft.com/office/powerpoint/2010/main" val="156682858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es-ES" dirty="0"/>
              <a:t>Temas para las reuniones de apoyo entre pares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 sz="3600" dirty="0">
                <a:latin typeface="+mn-lt"/>
              </a:rPr>
              <a:t>Casos difíciles</a:t>
            </a:r>
          </a:p>
          <a:p>
            <a:pPr marL="342900" indent="-342900" algn="l">
              <a:lnSpc>
                <a:spcPct val="120000"/>
              </a:lnSpc>
              <a:buFont typeface="Arial" panose="020B0604020202020204" pitchFamily="34" charset="0"/>
              <a:buChar char="•"/>
            </a:pPr>
            <a:r>
              <a:rPr lang="es-ES" sz="3600" dirty="0">
                <a:latin typeface="+mn-lt"/>
              </a:rPr>
              <a:t>Socializar</a:t>
            </a:r>
          </a:p>
          <a:p>
            <a:pPr marL="342900" indent="-342900" algn="l">
              <a:lnSpc>
                <a:spcPct val="120000"/>
              </a:lnSpc>
              <a:buFont typeface="Arial" panose="020B0604020202020204" pitchFamily="34" charset="0"/>
              <a:buChar char="•"/>
            </a:pPr>
            <a:r>
              <a:rPr lang="es-ES" sz="3600" dirty="0">
                <a:latin typeface="+mn-lt"/>
              </a:rPr>
              <a:t>Estrategias de afrontamiento ante el estrés y sus reacciones</a:t>
            </a:r>
          </a:p>
          <a:p>
            <a:pPr marL="342900" indent="-342900" algn="l">
              <a:lnSpc>
                <a:spcPct val="120000"/>
              </a:lnSpc>
              <a:buFont typeface="Arial" panose="020B0604020202020204" pitchFamily="34" charset="0"/>
              <a:buChar char="•"/>
            </a:pPr>
            <a:r>
              <a:rPr lang="es-ES" sz="3600" dirty="0">
                <a:latin typeface="+mn-lt"/>
              </a:rPr>
              <a:t>Practicar habilidades (PAP, escucha activa)</a:t>
            </a:r>
          </a:p>
          <a:p>
            <a:pPr marL="342900" indent="-342900" algn="l">
              <a:lnSpc>
                <a:spcPct val="120000"/>
              </a:lnSpc>
              <a:buFont typeface="Arial" panose="020B0604020202020204" pitchFamily="34" charset="0"/>
              <a:buChar char="•"/>
            </a:pPr>
            <a:r>
              <a:rPr lang="es-ES" sz="3600" dirty="0">
                <a:latin typeface="+mn-lt"/>
              </a:rPr>
              <a:t>Problemas organizacionales y posibles soluciones.</a:t>
            </a:r>
            <a:endParaRPr lang="en-GB" sz="3600" dirty="0">
              <a:latin typeface="+mn-lt"/>
            </a:endParaRPr>
          </a:p>
        </p:txBody>
      </p:sp>
    </p:spTree>
    <p:extLst>
      <p:ext uri="{BB962C8B-B14F-4D97-AF65-F5344CB8AC3E}">
        <p14:creationId xmlns:p14="http://schemas.microsoft.com/office/powerpoint/2010/main" val="262784330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es-ES" dirty="0"/>
              <a:t>Temas para las reuniones de apoyo entre pares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fontScale="92500"/>
          </a:bodyPr>
          <a:lstStyle/>
          <a:p>
            <a:pPr algn="l">
              <a:lnSpc>
                <a:spcPct val="120000"/>
              </a:lnSpc>
            </a:pPr>
            <a:r>
              <a:rPr lang="es-ES" sz="4000" dirty="0">
                <a:latin typeface="+mn-lt"/>
              </a:rPr>
              <a:t>Formar parejas:</a:t>
            </a:r>
          </a:p>
          <a:p>
            <a:pPr marL="342900" indent="-342900" algn="l">
              <a:lnSpc>
                <a:spcPct val="120000"/>
              </a:lnSpc>
              <a:buFont typeface="Arial" panose="020B0604020202020204" pitchFamily="34" charset="0"/>
              <a:buChar char="•"/>
            </a:pPr>
            <a:r>
              <a:rPr lang="es-ES" sz="3600" dirty="0">
                <a:latin typeface="+mn-lt"/>
              </a:rPr>
              <a:t>decirse tres cosas que hayan aprendido y que hayan sido importantes para ustedes:</a:t>
            </a:r>
          </a:p>
          <a:p>
            <a:pPr marL="342900" indent="-342900" algn="l">
              <a:lnSpc>
                <a:spcPct val="120000"/>
              </a:lnSpc>
              <a:buFont typeface="Arial" panose="020B0604020202020204" pitchFamily="34" charset="0"/>
              <a:buChar char="•"/>
            </a:pPr>
            <a:r>
              <a:rPr lang="es-ES" sz="3600" dirty="0">
                <a:latin typeface="+mn-lt"/>
              </a:rPr>
              <a:t>1 cosa en la que orientarán/capacitarán a otros</a:t>
            </a:r>
          </a:p>
          <a:p>
            <a:pPr marL="342900" indent="-342900" algn="l">
              <a:lnSpc>
                <a:spcPct val="120000"/>
              </a:lnSpc>
              <a:buFont typeface="Arial" panose="020B0604020202020204" pitchFamily="34" charset="0"/>
              <a:buChar char="•"/>
            </a:pPr>
            <a:r>
              <a:rPr lang="es-ES" sz="3600" dirty="0">
                <a:latin typeface="+mn-lt"/>
              </a:rPr>
              <a:t>1 cosa que usarán en su trabajo diario</a:t>
            </a:r>
          </a:p>
          <a:p>
            <a:pPr marL="342900" indent="-342900" algn="l">
              <a:lnSpc>
                <a:spcPct val="120000"/>
              </a:lnSpc>
              <a:buFont typeface="Arial" panose="020B0604020202020204" pitchFamily="34" charset="0"/>
              <a:buChar char="•"/>
            </a:pPr>
            <a:r>
              <a:rPr lang="es-ES" sz="3600" dirty="0">
                <a:latin typeface="+mn-lt"/>
              </a:rPr>
              <a:t>1 cosa que hayan aprendido sobre ustedes mismos en relación con las habilidades blandas que puedan utilizar en su vida personal y laboral (por ejemplo, tener buenas habilidades para resolver problemas, tener éxito haciendo presentaciones, establecer contactos con otros (</a:t>
            </a:r>
            <a:r>
              <a:rPr lang="es-ES" sz="3600" i="1" dirty="0" err="1">
                <a:latin typeface="+mn-lt"/>
              </a:rPr>
              <a:t>networking</a:t>
            </a:r>
            <a:r>
              <a:rPr lang="es-ES" sz="3600" dirty="0">
                <a:latin typeface="+mn-lt"/>
              </a:rPr>
              <a:t>), etc.)</a:t>
            </a:r>
            <a:r>
              <a:rPr lang="en-GB" sz="3600" dirty="0">
                <a:latin typeface="+mn-lt"/>
              </a:rPr>
              <a:t>.</a:t>
            </a:r>
            <a:endParaRPr lang="es-ES" sz="3600" dirty="0">
              <a:latin typeface="+mn-lt"/>
            </a:endParaRPr>
          </a:p>
        </p:txBody>
      </p:sp>
    </p:spTree>
    <p:extLst>
      <p:ext uri="{BB962C8B-B14F-4D97-AF65-F5344CB8AC3E}">
        <p14:creationId xmlns:p14="http://schemas.microsoft.com/office/powerpoint/2010/main" val="319772281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lstStyle/>
          <a:p>
            <a:r>
              <a:rPr lang="da-DK" dirty="0"/>
              <a:t>Principios de Hobfoll</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Autofit/>
          </a:bodyPr>
          <a:lstStyle/>
          <a:p>
            <a:pPr marL="342900" indent="-342900" algn="l">
              <a:lnSpc>
                <a:spcPct val="100000"/>
              </a:lnSpc>
              <a:buFont typeface="Arial" panose="020B0604020202020204" pitchFamily="34" charset="0"/>
              <a:buChar char="•"/>
            </a:pPr>
            <a:r>
              <a:rPr lang="es-ES_tradnl" sz="3600" dirty="0"/>
              <a:t>En sus grupos:</a:t>
            </a:r>
          </a:p>
          <a:p>
            <a:pPr marL="800100" lvl="1" indent="-342900" algn="l">
              <a:lnSpc>
                <a:spcPct val="100000"/>
              </a:lnSpc>
              <a:buFont typeface="Arial" panose="020B0604020202020204" pitchFamily="34" charset="0"/>
              <a:buChar char="•"/>
            </a:pPr>
            <a:r>
              <a:rPr lang="es-ES" sz="3200" i="1" dirty="0"/>
              <a:t>Imaginen que son del Equipo de Respuesta a Desastres y les piden que ayuden a una familia el día después de que se hayan mudado a un albergue. La familia está claramente devastada por la pérdida y por tener que vivir temporalmente en un albergue hasta que se encuentre una solución provisional para ellos. Sin embargo, parecen una familia resiliente. Aunque la situación es triste y desafiante, les gustaría mucho reunirse con ustedes para recibir orientación concreta sobre lo que pueden hacer para superar este momento difícil.</a:t>
            </a:r>
          </a:p>
          <a:p>
            <a:pPr marL="800100" lvl="1" indent="-342900" algn="l">
              <a:lnSpc>
                <a:spcPct val="100000"/>
              </a:lnSpc>
              <a:buFont typeface="Arial" panose="020B0604020202020204" pitchFamily="34" charset="0"/>
              <a:buChar char="•"/>
            </a:pPr>
            <a:r>
              <a:rPr lang="es-ES" sz="3200" dirty="0"/>
              <a:t>Discutan sobre cómo utilizarán el principio que se les asignó en su orientación, a fin de asegurar que la familia tenga la información, conocimientos y habilidades que les ayudarán a mantener su bienestar cuando vivan en el albergue..</a:t>
            </a:r>
            <a:endParaRPr lang="en-GB" sz="3200" dirty="0"/>
          </a:p>
        </p:txBody>
      </p:sp>
    </p:spTree>
    <p:extLst>
      <p:ext uri="{BB962C8B-B14F-4D97-AF65-F5344CB8AC3E}">
        <p14:creationId xmlns:p14="http://schemas.microsoft.com/office/powerpoint/2010/main" val="94858711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lstStyle/>
          <a:p>
            <a:r>
              <a:rPr lang="es-ES" dirty="0"/>
              <a:t>Discusión sobre escenario de desastre</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00000"/>
              </a:lnSpc>
              <a:buFont typeface="Arial" panose="020B0604020202020204" pitchFamily="34" charset="0"/>
              <a:buChar char="•"/>
            </a:pPr>
            <a:r>
              <a:rPr lang="es-ES" sz="4400" dirty="0">
                <a:latin typeface="+mn-lt"/>
              </a:rPr>
              <a:t>En sus grupos primero discutan:</a:t>
            </a:r>
            <a:endParaRPr lang="en-GB" sz="4400" dirty="0">
              <a:latin typeface="+mn-lt"/>
            </a:endParaRPr>
          </a:p>
          <a:p>
            <a:pPr marL="800100" lvl="1" indent="-342900" algn="l">
              <a:lnSpc>
                <a:spcPct val="100000"/>
              </a:lnSpc>
              <a:buFont typeface="Arial" panose="020B0604020202020204" pitchFamily="34" charset="0"/>
              <a:buChar char="•"/>
            </a:pPr>
            <a:r>
              <a:rPr lang="es-ES" sz="4400" i="1" dirty="0"/>
              <a:t>¿Cómo se abordan las necesidades psicosociales en emergencias?</a:t>
            </a:r>
            <a:endParaRPr lang="en-GB" sz="4400" i="1" dirty="0"/>
          </a:p>
        </p:txBody>
      </p:sp>
    </p:spTree>
    <p:extLst>
      <p:ext uri="{BB962C8B-B14F-4D97-AF65-F5344CB8AC3E}">
        <p14:creationId xmlns:p14="http://schemas.microsoft.com/office/powerpoint/2010/main" val="195841836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lstStyle/>
          <a:p>
            <a:r>
              <a:rPr lang="da-DK" dirty="0"/>
              <a:t>Protección de la infancia en emergencias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a:lnSpc>
                <a:spcPct val="100000"/>
              </a:lnSpc>
            </a:pPr>
            <a:r>
              <a:rPr lang="es-ES" sz="4800" i="1" dirty="0">
                <a:latin typeface="+mn-lt"/>
              </a:rPr>
              <a:t>La protección de la infancia implica prevención y respuestas al abuso, el abandono, la explotación y la violencia que afectan a la niñez.</a:t>
            </a:r>
          </a:p>
          <a:p>
            <a:pPr>
              <a:lnSpc>
                <a:spcPct val="100000"/>
              </a:lnSpc>
            </a:pPr>
            <a:r>
              <a:rPr lang="es-ES" sz="4800" i="1" dirty="0">
                <a:latin typeface="+mn-lt"/>
              </a:rPr>
              <a:t>El </a:t>
            </a:r>
            <a:r>
              <a:rPr lang="es-ES" sz="4800" i="1" dirty="0">
                <a:solidFill>
                  <a:schemeClr val="tx1"/>
                </a:solidFill>
                <a:latin typeface="+mn-lt"/>
              </a:rPr>
              <a:t>artículo 19 de la Convención de las Naciones Unidas:  Los niños/as tienen el derecho a ser protegidos/as del maltrato físico y mental.</a:t>
            </a:r>
          </a:p>
        </p:txBody>
      </p:sp>
    </p:spTree>
    <p:extLst>
      <p:ext uri="{BB962C8B-B14F-4D97-AF65-F5344CB8AC3E}">
        <p14:creationId xmlns:p14="http://schemas.microsoft.com/office/powerpoint/2010/main" val="228979758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lstStyle/>
          <a:p>
            <a:r>
              <a:rPr lang="es-ES" dirty="0">
                <a:solidFill>
                  <a:schemeClr val="tx1"/>
                </a:solidFill>
              </a:rPr>
              <a:t>Espacios amigables/seguros para la infancia</a:t>
            </a:r>
            <a:endParaRPr lang="en-GB" strike="sngStrike" dirty="0">
              <a:solidFill>
                <a:schemeClr val="tx1"/>
              </a:solidFill>
            </a:endParaRPr>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fontScale="92500" lnSpcReduction="20000"/>
          </a:bodyPr>
          <a:lstStyle/>
          <a:p>
            <a:pPr marL="685800" indent="-685800" algn="l">
              <a:lnSpc>
                <a:spcPct val="100000"/>
              </a:lnSpc>
              <a:buFont typeface="Arial" panose="020B0604020202020204" pitchFamily="34" charset="0"/>
              <a:buChar char="•"/>
            </a:pPr>
            <a:r>
              <a:rPr lang="es-ES" sz="4800" dirty="0">
                <a:solidFill>
                  <a:schemeClr val="tx1"/>
                </a:solidFill>
                <a:latin typeface="+mn-lt"/>
              </a:rPr>
              <a:t>Grupo 1: ¿Qué actividades planearían en el albergue para niños/as de 6 a 12 años?</a:t>
            </a:r>
          </a:p>
          <a:p>
            <a:pPr marL="685800" indent="-685800" algn="l">
              <a:lnSpc>
                <a:spcPct val="100000"/>
              </a:lnSpc>
              <a:buFont typeface="Arial" panose="020B0604020202020204" pitchFamily="34" charset="0"/>
              <a:buChar char="•"/>
            </a:pPr>
            <a:r>
              <a:rPr lang="es-ES" sz="4800" dirty="0">
                <a:solidFill>
                  <a:schemeClr val="tx1"/>
                </a:solidFill>
                <a:latin typeface="+mn-lt"/>
              </a:rPr>
              <a:t>Grupo 2: ¿Qué actividades planearían en el albergue para niños/as de 13 a 18 años?</a:t>
            </a:r>
          </a:p>
          <a:p>
            <a:pPr marL="685800" indent="-685800" algn="l">
              <a:lnSpc>
                <a:spcPct val="100000"/>
              </a:lnSpc>
              <a:buFont typeface="Arial" panose="020B0604020202020204" pitchFamily="34" charset="0"/>
              <a:buChar char="•"/>
            </a:pPr>
            <a:r>
              <a:rPr lang="es-ES" sz="4800" dirty="0">
                <a:solidFill>
                  <a:schemeClr val="tx1"/>
                </a:solidFill>
                <a:latin typeface="+mn-lt"/>
              </a:rPr>
              <a:t>Grupo 3: ¿Qué puede hacer el equipo de SMAPS o de respuesta a desastres para mejorar la situación general de protección de la infancia en el albergue?</a:t>
            </a:r>
          </a:p>
          <a:p>
            <a:pPr marL="685800" indent="-685800" algn="l">
              <a:lnSpc>
                <a:spcPct val="100000"/>
              </a:lnSpc>
              <a:buFont typeface="Arial" panose="020B0604020202020204" pitchFamily="34" charset="0"/>
              <a:buChar char="•"/>
            </a:pPr>
            <a:r>
              <a:rPr lang="es-ES" sz="4800" dirty="0">
                <a:solidFill>
                  <a:schemeClr val="tx1"/>
                </a:solidFill>
                <a:latin typeface="+mn-lt"/>
              </a:rPr>
              <a:t>Grupo 4: ¿Cómo puede el equipo SMAPS o de respuesta a desastres garantizar la seguridad de los niños/as en el EAN? </a:t>
            </a:r>
          </a:p>
        </p:txBody>
      </p:sp>
    </p:spTree>
    <p:extLst>
      <p:ext uri="{BB962C8B-B14F-4D97-AF65-F5344CB8AC3E}">
        <p14:creationId xmlns:p14="http://schemas.microsoft.com/office/powerpoint/2010/main" val="1246345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53340C21-7B17-2A0B-0EA8-585865193E84}"/>
              </a:ext>
            </a:extLst>
          </p:cNvPr>
          <p:cNvSpPr>
            <a:spLocks noGrp="1"/>
          </p:cNvSpPr>
          <p:nvPr>
            <p:ph type="ctrTitle"/>
          </p:nvPr>
        </p:nvSpPr>
        <p:spPr>
          <a:xfrm>
            <a:off x="2065283" y="1389722"/>
            <a:ext cx="14157434" cy="768786"/>
          </a:xfrm>
        </p:spPr>
        <p:txBody>
          <a:bodyPr/>
          <a:lstStyle/>
          <a:p>
            <a:pPr algn="l"/>
            <a:r>
              <a:rPr lang="da-DK" dirty="0"/>
              <a:t>Cuestionario</a:t>
            </a:r>
            <a:endParaRPr lang="en-GB" dirty="0"/>
          </a:p>
        </p:txBody>
      </p:sp>
      <p:sp>
        <p:nvSpPr>
          <p:cNvPr id="8" name="TextBox 7">
            <a:extLst>
              <a:ext uri="{FF2B5EF4-FFF2-40B4-BE49-F238E27FC236}">
                <a16:creationId xmlns:a16="http://schemas.microsoft.com/office/drawing/2014/main" id="{A36C24E3-7096-D6C3-F04C-6FE8280FF16B}"/>
              </a:ext>
            </a:extLst>
          </p:cNvPr>
          <p:cNvSpPr txBox="1"/>
          <p:nvPr/>
        </p:nvSpPr>
        <p:spPr>
          <a:xfrm>
            <a:off x="2301240" y="2743200"/>
            <a:ext cx="11521440" cy="4247317"/>
          </a:xfrm>
          <a:prstGeom prst="rect">
            <a:avLst/>
          </a:prstGeom>
          <a:noFill/>
        </p:spPr>
        <p:txBody>
          <a:bodyPr wrap="square" rtlCol="0">
            <a:spAutoFit/>
          </a:bodyPr>
          <a:lstStyle/>
          <a:p>
            <a:pPr marL="685800" indent="-685800">
              <a:buFont typeface="Arial" panose="020B0604020202020204" pitchFamily="34" charset="0"/>
              <a:buChar char="•"/>
            </a:pPr>
            <a:r>
              <a:rPr lang="da-DK" sz="5400" dirty="0"/>
              <a:t>Seguridad</a:t>
            </a:r>
          </a:p>
          <a:p>
            <a:pPr marL="685800" indent="-685800">
              <a:buFont typeface="Arial" panose="020B0604020202020204" pitchFamily="34" charset="0"/>
              <a:buChar char="•"/>
            </a:pPr>
            <a:r>
              <a:rPr lang="da-DK" sz="5400" dirty="0"/>
              <a:t>Calma</a:t>
            </a:r>
          </a:p>
          <a:p>
            <a:pPr marL="685800" indent="-685800">
              <a:buFont typeface="Arial" panose="020B0604020202020204" pitchFamily="34" charset="0"/>
              <a:buChar char="•"/>
            </a:pPr>
            <a:r>
              <a:rPr lang="da-DK" sz="5400" dirty="0"/>
              <a:t>Conectividad</a:t>
            </a:r>
          </a:p>
          <a:p>
            <a:pPr marL="685800" indent="-685800">
              <a:buFont typeface="Arial" panose="020B0604020202020204" pitchFamily="34" charset="0"/>
              <a:buChar char="•"/>
            </a:pPr>
            <a:r>
              <a:rPr lang="da-DK" sz="5400" dirty="0"/>
              <a:t>Eficacia propia/colectiva</a:t>
            </a:r>
          </a:p>
          <a:p>
            <a:pPr marL="685800" indent="-685800">
              <a:buFont typeface="Arial" panose="020B0604020202020204" pitchFamily="34" charset="0"/>
              <a:buChar char="•"/>
            </a:pPr>
            <a:r>
              <a:rPr lang="da-DK" sz="5400" dirty="0"/>
              <a:t>Esperanza</a:t>
            </a:r>
          </a:p>
        </p:txBody>
      </p:sp>
    </p:spTree>
    <p:extLst>
      <p:ext uri="{BB962C8B-B14F-4D97-AF65-F5344CB8AC3E}">
        <p14:creationId xmlns:p14="http://schemas.microsoft.com/office/powerpoint/2010/main" val="3743477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53340C21-7B17-2A0B-0EA8-585865193E84}"/>
              </a:ext>
            </a:extLst>
          </p:cNvPr>
          <p:cNvSpPr>
            <a:spLocks noGrp="1"/>
          </p:cNvSpPr>
          <p:nvPr>
            <p:ph type="ctrTitle"/>
          </p:nvPr>
        </p:nvSpPr>
        <p:spPr>
          <a:xfrm>
            <a:off x="2065283" y="1389722"/>
            <a:ext cx="14157434" cy="768786"/>
          </a:xfrm>
        </p:spPr>
        <p:txBody>
          <a:bodyPr/>
          <a:lstStyle/>
          <a:p>
            <a:pPr algn="l"/>
            <a:r>
              <a:rPr lang="da-DK" dirty="0"/>
              <a:t>Cuestionario</a:t>
            </a:r>
            <a:endParaRPr lang="en-GB" dirty="0"/>
          </a:p>
        </p:txBody>
      </p:sp>
      <p:sp>
        <p:nvSpPr>
          <p:cNvPr id="8" name="TextBox 7">
            <a:extLst>
              <a:ext uri="{FF2B5EF4-FFF2-40B4-BE49-F238E27FC236}">
                <a16:creationId xmlns:a16="http://schemas.microsoft.com/office/drawing/2014/main" id="{A36C24E3-7096-D6C3-F04C-6FE8280FF16B}"/>
              </a:ext>
            </a:extLst>
          </p:cNvPr>
          <p:cNvSpPr txBox="1"/>
          <p:nvPr/>
        </p:nvSpPr>
        <p:spPr>
          <a:xfrm>
            <a:off x="1390651" y="2763078"/>
            <a:ext cx="15868912" cy="5262979"/>
          </a:xfrm>
          <a:prstGeom prst="rect">
            <a:avLst/>
          </a:prstGeom>
          <a:noFill/>
        </p:spPr>
        <p:txBody>
          <a:bodyPr wrap="square" rtlCol="0">
            <a:spAutoFit/>
          </a:bodyPr>
          <a:lstStyle/>
          <a:p>
            <a:r>
              <a:rPr lang="es-ES" sz="4800" b="1" dirty="0"/>
              <a:t>Principio fundamental 5: Sistemas de apoyo integrados</a:t>
            </a:r>
          </a:p>
          <a:p>
            <a:r>
              <a:rPr lang="es-ES" sz="4800" i="1" dirty="0"/>
              <a:t>Es preciso que las actividades y la programación estén integradas. La proliferación de servicios autónomos, como los que sólo atienden a las personas sobrevivientes de violación sexual o a personas con determinados diagnósticos, como el denominado trastorno por estrés postraumático, pueden crear un sistema de atención sumamente fragmentado.</a:t>
            </a:r>
            <a:endParaRPr lang="en-GB" sz="4800" i="1" dirty="0"/>
          </a:p>
        </p:txBody>
      </p:sp>
      <p:sp>
        <p:nvSpPr>
          <p:cNvPr id="2" name="TextBox 1">
            <a:extLst>
              <a:ext uri="{FF2B5EF4-FFF2-40B4-BE49-F238E27FC236}">
                <a16:creationId xmlns:a16="http://schemas.microsoft.com/office/drawing/2014/main" id="{EEEF5B8D-8802-20F4-CA4F-90EC40381E58}"/>
              </a:ext>
            </a:extLst>
          </p:cNvPr>
          <p:cNvSpPr txBox="1"/>
          <p:nvPr/>
        </p:nvSpPr>
        <p:spPr>
          <a:xfrm>
            <a:off x="1219200" y="8892271"/>
            <a:ext cx="15678149" cy="369332"/>
          </a:xfrm>
          <a:prstGeom prst="rect">
            <a:avLst/>
          </a:prstGeom>
          <a:noFill/>
        </p:spPr>
        <p:txBody>
          <a:bodyPr wrap="square" rtlCol="0">
            <a:spAutoFit/>
          </a:bodyPr>
          <a:lstStyle/>
          <a:p>
            <a:r>
              <a:rPr lang="es-ES" dirty="0"/>
              <a:t>Comité Permanente entre Organismos (IASC) (2007). Guía del IASC sobre Salud Mental y Apoyo Psicosocial en Emergencias Humanitarias y Catástrofes. Ginebra: IASC.</a:t>
            </a:r>
            <a:endParaRPr lang="en-GB" dirty="0"/>
          </a:p>
        </p:txBody>
      </p:sp>
    </p:spTree>
    <p:extLst>
      <p:ext uri="{BB962C8B-B14F-4D97-AF65-F5344CB8AC3E}">
        <p14:creationId xmlns:p14="http://schemas.microsoft.com/office/powerpoint/2010/main" val="3358985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53340C21-7B17-2A0B-0EA8-585865193E84}"/>
              </a:ext>
            </a:extLst>
          </p:cNvPr>
          <p:cNvSpPr>
            <a:spLocks noGrp="1"/>
          </p:cNvSpPr>
          <p:nvPr>
            <p:ph type="ctrTitle"/>
          </p:nvPr>
        </p:nvSpPr>
        <p:spPr>
          <a:xfrm>
            <a:off x="2065283" y="1389722"/>
            <a:ext cx="14157434" cy="768786"/>
          </a:xfrm>
        </p:spPr>
        <p:txBody>
          <a:bodyPr/>
          <a:lstStyle/>
          <a:p>
            <a:pPr algn="l"/>
            <a:r>
              <a:rPr lang="da-DK" dirty="0"/>
              <a:t>Cuestionario</a:t>
            </a:r>
            <a:endParaRPr lang="en-GB" dirty="0"/>
          </a:p>
        </p:txBody>
      </p:sp>
      <p:sp>
        <p:nvSpPr>
          <p:cNvPr id="8" name="TextBox 7">
            <a:extLst>
              <a:ext uri="{FF2B5EF4-FFF2-40B4-BE49-F238E27FC236}">
                <a16:creationId xmlns:a16="http://schemas.microsoft.com/office/drawing/2014/main" id="{A36C24E3-7096-D6C3-F04C-6FE8280FF16B}"/>
              </a:ext>
            </a:extLst>
          </p:cNvPr>
          <p:cNvSpPr txBox="1"/>
          <p:nvPr/>
        </p:nvSpPr>
        <p:spPr>
          <a:xfrm>
            <a:off x="2065283" y="2420178"/>
            <a:ext cx="15194280" cy="6124754"/>
          </a:xfrm>
          <a:prstGeom prst="rect">
            <a:avLst/>
          </a:prstGeom>
          <a:noFill/>
        </p:spPr>
        <p:txBody>
          <a:bodyPr wrap="square" rtlCol="0">
            <a:spAutoFit/>
          </a:bodyPr>
          <a:lstStyle/>
          <a:p>
            <a:r>
              <a:rPr lang="en-GB" sz="5400" i="1" baseline="30000" dirty="0">
                <a:latin typeface="+mn-lt"/>
              </a:rPr>
              <a:t>“</a:t>
            </a:r>
            <a:r>
              <a:rPr lang="es-ES" sz="5400" i="1" baseline="30000" dirty="0">
                <a:latin typeface="+mn-lt"/>
              </a:rPr>
              <a:t>Entre las personas que han experimentado guerras u otros conflictos en los 10 años anteriores, una de cada cinco (22%) sufrirá de depresión, ansiedad, trastorno de estrés postraumático, trastorno bipolar o esquizofrenia.</a:t>
            </a:r>
            <a:r>
              <a:rPr lang="en-GB" sz="5400" i="1" baseline="30000" dirty="0">
                <a:latin typeface="+mn-lt"/>
              </a:rPr>
              <a:t>”</a:t>
            </a:r>
            <a:r>
              <a:rPr lang="en-GB" sz="3200" i="1" baseline="30000" dirty="0">
                <a:latin typeface="+mn-lt"/>
              </a:rPr>
              <a:t>1</a:t>
            </a:r>
            <a:endParaRPr lang="en-GB" sz="5400" i="1" baseline="30000" dirty="0">
              <a:latin typeface="+mn-lt"/>
            </a:endParaRPr>
          </a:p>
          <a:p>
            <a:endParaRPr lang="en-GB" sz="5400" i="1" baseline="30000" dirty="0">
              <a:latin typeface="+mn-lt"/>
            </a:endParaRPr>
          </a:p>
          <a:p>
            <a:r>
              <a:rPr lang="en-GB" sz="5400" i="1" baseline="30000" dirty="0">
                <a:latin typeface="+mn-lt"/>
              </a:rPr>
              <a:t>“</a:t>
            </a:r>
            <a:r>
              <a:rPr lang="es-ES" sz="5400" i="1" baseline="30000" dirty="0">
                <a:latin typeface="+mn-lt"/>
              </a:rPr>
              <a:t>En promedio, el 24% de las personas afectadas por desastres desarrollará TEPT clínicamente significativo en los primeros seis meses después de la exposición, el 28% desarrollará síntomas depresivos, y el 23% desarrollará ansiedad.</a:t>
            </a:r>
            <a:r>
              <a:rPr lang="en-GB" sz="5400" i="1" baseline="30000" dirty="0">
                <a:latin typeface="+mn-lt"/>
              </a:rPr>
              <a:t> </a:t>
            </a:r>
            <a:r>
              <a:rPr lang="es-ES" sz="5400" i="1" baseline="30000" dirty="0">
                <a:latin typeface="+mn-lt"/>
              </a:rPr>
              <a:t>En los adultos, el TEPT demostró una mejoría gradual y los síntomas de depresión y ansiedad permanecieron estables en los meses y años posteriores a la exposición”</a:t>
            </a:r>
            <a:r>
              <a:rPr lang="en-GB" sz="3200" i="1" baseline="30000" dirty="0">
                <a:latin typeface="+mn-lt"/>
              </a:rPr>
              <a:t>2</a:t>
            </a:r>
            <a:endParaRPr lang="en-GB" sz="5400" i="1" baseline="30000" dirty="0">
              <a:latin typeface="+mn-lt"/>
            </a:endParaRPr>
          </a:p>
          <a:p>
            <a:endParaRPr lang="da-DK" sz="4400" baseline="30000" dirty="0">
              <a:highlight>
                <a:srgbClr val="FFFF00"/>
              </a:highlight>
              <a:latin typeface="+mn-lt"/>
            </a:endParaRPr>
          </a:p>
        </p:txBody>
      </p:sp>
      <p:sp>
        <p:nvSpPr>
          <p:cNvPr id="2" name="TextBox 1">
            <a:extLst>
              <a:ext uri="{FF2B5EF4-FFF2-40B4-BE49-F238E27FC236}">
                <a16:creationId xmlns:a16="http://schemas.microsoft.com/office/drawing/2014/main" id="{EEEF5B8D-8802-20F4-CA4F-90EC40381E58}"/>
              </a:ext>
            </a:extLst>
          </p:cNvPr>
          <p:cNvSpPr txBox="1"/>
          <p:nvPr/>
        </p:nvSpPr>
        <p:spPr>
          <a:xfrm>
            <a:off x="1657350" y="7998073"/>
            <a:ext cx="15327629" cy="2031325"/>
          </a:xfrm>
          <a:prstGeom prst="rect">
            <a:avLst/>
          </a:prstGeom>
          <a:noFill/>
        </p:spPr>
        <p:txBody>
          <a:bodyPr wrap="square" rtlCol="0">
            <a:spAutoFit/>
          </a:bodyPr>
          <a:lstStyle/>
          <a:p>
            <a:r>
              <a:rPr lang="en-GB" dirty="0"/>
              <a:t>1 </a:t>
            </a:r>
            <a:r>
              <a:rPr lang="en-GB" dirty="0" err="1"/>
              <a:t>Charlson</a:t>
            </a:r>
            <a:r>
              <a:rPr lang="en-GB" dirty="0"/>
              <a:t>, F., van Ommeren, M., Flaxman, A., Cornett, J., Whiteford, H., y Saxena, S. (2019). New WHO prevalence estimates of mental disorders in</a:t>
            </a:r>
          </a:p>
          <a:p>
            <a:r>
              <a:rPr lang="en-GB" dirty="0"/>
              <a:t>conflict settings: a systematic review and meta-analysis </a:t>
            </a:r>
            <a:r>
              <a:rPr lang="es-ES" dirty="0"/>
              <a:t>[Nuevas estimaciones de la OMS sobre la prevalencia de trastornos mentales en situaciones de conflicto: una revisión y meta-análisis sistemáticos]</a:t>
            </a:r>
            <a:r>
              <a:rPr lang="en-GB" dirty="0"/>
              <a:t>.</a:t>
            </a:r>
            <a:r>
              <a:rPr lang="en-GB" i="1" dirty="0"/>
              <a:t> The Lancet</a:t>
            </a:r>
            <a:r>
              <a:rPr lang="en-GB" dirty="0"/>
              <a:t>, vol.394, pp240-248.</a:t>
            </a:r>
          </a:p>
          <a:p>
            <a:r>
              <a:rPr lang="en-GB" b="0" i="0" dirty="0">
                <a:effectLst/>
                <a:latin typeface="+mn-lt"/>
              </a:rPr>
              <a:t>2 Newnham, E. A., </a:t>
            </a:r>
            <a:r>
              <a:rPr lang="en-GB" b="0" i="0" dirty="0" err="1">
                <a:effectLst/>
                <a:latin typeface="+mn-lt"/>
              </a:rPr>
              <a:t>Mergelsberg</a:t>
            </a:r>
            <a:r>
              <a:rPr lang="en-GB" b="0" i="0" dirty="0">
                <a:effectLst/>
                <a:latin typeface="+mn-lt"/>
              </a:rPr>
              <a:t>, E. </a:t>
            </a:r>
            <a:r>
              <a:rPr lang="en-GB" dirty="0">
                <a:latin typeface="+mn-lt"/>
              </a:rPr>
              <a:t>L. P.,</a:t>
            </a:r>
            <a:r>
              <a:rPr lang="en-GB" b="0" i="0" dirty="0">
                <a:effectLst/>
                <a:latin typeface="+mn-lt"/>
              </a:rPr>
              <a:t> Chen, Y., Kim, Y., Gibbs, L., </a:t>
            </a:r>
            <a:r>
              <a:rPr lang="en-GB" b="0" i="0" dirty="0" err="1">
                <a:effectLst/>
                <a:latin typeface="+mn-lt"/>
              </a:rPr>
              <a:t>Dzidic</a:t>
            </a:r>
            <a:r>
              <a:rPr lang="en-GB" b="0" i="0" dirty="0">
                <a:effectLst/>
                <a:latin typeface="+mn-lt"/>
              </a:rPr>
              <a:t>, P. </a:t>
            </a:r>
            <a:r>
              <a:rPr lang="en-GB" dirty="0">
                <a:latin typeface="+mn-lt"/>
              </a:rPr>
              <a:t>L.,</a:t>
            </a:r>
            <a:r>
              <a:rPr lang="en-GB" b="0" i="0" dirty="0">
                <a:effectLst/>
                <a:latin typeface="+mn-lt"/>
              </a:rPr>
              <a:t> DaSilva, M. I., Chan, E. Y. Y., Shimomura, K., Narita, Z., Huang, Z., y Leaning, J. (2022). Long term mental health trajectories after disasters and pandemics: A multilingual systematic review of prevalence, risk and protective factors </a:t>
            </a:r>
            <a:r>
              <a:rPr lang="es-ES" b="0" i="0" dirty="0">
                <a:effectLst/>
                <a:latin typeface="+mn-lt"/>
              </a:rPr>
              <a:t> [Trayectorias de salud mental a largo plazo después de desastres y pandemias: una revisión sistemática multilingüe de prevalencia, factores de riesgo y protectores]</a:t>
            </a:r>
            <a:r>
              <a:rPr lang="en-GB" b="0" i="0" dirty="0">
                <a:effectLst/>
                <a:latin typeface="+mn-lt"/>
              </a:rPr>
              <a:t>. </a:t>
            </a:r>
            <a:r>
              <a:rPr lang="en-GB" b="0" i="1" dirty="0">
                <a:effectLst/>
                <a:latin typeface="+mn-lt"/>
              </a:rPr>
              <a:t>Clinical Psychology Review,</a:t>
            </a:r>
            <a:r>
              <a:rPr lang="en-GB" b="0" i="0" dirty="0">
                <a:effectLst/>
                <a:latin typeface="+mn-lt"/>
              </a:rPr>
              <a:t> vol.97.</a:t>
            </a:r>
            <a:endParaRPr lang="en-GB" dirty="0"/>
          </a:p>
        </p:txBody>
      </p:sp>
    </p:spTree>
    <p:extLst>
      <p:ext uri="{BB962C8B-B14F-4D97-AF65-F5344CB8AC3E}">
        <p14:creationId xmlns:p14="http://schemas.microsoft.com/office/powerpoint/2010/main" val="4057881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A4B2BC6-618C-1DF3-13BA-F60F40650B70}"/>
              </a:ext>
            </a:extLst>
          </p:cNvPr>
          <p:cNvGrpSpPr/>
          <p:nvPr/>
        </p:nvGrpSpPr>
        <p:grpSpPr>
          <a:xfrm>
            <a:off x="3020523" y="617220"/>
            <a:ext cx="12502102" cy="9147066"/>
            <a:chOff x="3086920" y="3149137"/>
            <a:chExt cx="3077105" cy="2191867"/>
          </a:xfrm>
        </p:grpSpPr>
        <p:sp>
          <p:nvSpPr>
            <p:cNvPr id="3" name="Shape 138573">
              <a:extLst>
                <a:ext uri="{FF2B5EF4-FFF2-40B4-BE49-F238E27FC236}">
                  <a16:creationId xmlns:a16="http://schemas.microsoft.com/office/drawing/2014/main" id="{5DECE936-805E-7632-7569-D6ADB6FD7AF0}"/>
                </a:ext>
              </a:extLst>
            </p:cNvPr>
            <p:cNvSpPr/>
            <p:nvPr/>
          </p:nvSpPr>
          <p:spPr>
            <a:xfrm>
              <a:off x="3086920" y="3149137"/>
              <a:ext cx="3077105" cy="2191867"/>
            </a:xfrm>
            <a:custGeom>
              <a:avLst/>
              <a:gdLst/>
              <a:ahLst/>
              <a:cxnLst/>
              <a:rect l="0" t="0" r="0" b="0"/>
              <a:pathLst>
                <a:path w="3077134" h="2191804">
                  <a:moveTo>
                    <a:pt x="0" y="0"/>
                  </a:moveTo>
                  <a:lnTo>
                    <a:pt x="3077134" y="0"/>
                  </a:lnTo>
                  <a:lnTo>
                    <a:pt x="3077134" y="2191804"/>
                  </a:lnTo>
                  <a:lnTo>
                    <a:pt x="0" y="2191804"/>
                  </a:lnTo>
                  <a:lnTo>
                    <a:pt x="0" y="0"/>
                  </a:lnTo>
                </a:path>
              </a:pathLst>
            </a:custGeom>
            <a:ln w="0" cap="flat">
              <a:miter lim="100000"/>
            </a:ln>
          </p:spPr>
          <p:style>
            <a:lnRef idx="0">
              <a:srgbClr val="000000">
                <a:alpha val="0"/>
              </a:srgbClr>
            </a:lnRef>
            <a:fillRef idx="1">
              <a:srgbClr val="FFFFFF"/>
            </a:fillRef>
            <a:effectRef idx="0">
              <a:scrgbClr r="0" g="0" b="0"/>
            </a:effectRef>
            <a:fontRef idx="none"/>
          </p:style>
          <p:txBody>
            <a:bodyPr/>
            <a:lstStyle/>
            <a:p>
              <a:endParaRPr lang="en-US" sz="8800"/>
            </a:p>
          </p:txBody>
        </p:sp>
        <p:pic>
          <p:nvPicPr>
            <p:cNvPr id="5" name="Picture 4">
              <a:extLst>
                <a:ext uri="{FF2B5EF4-FFF2-40B4-BE49-F238E27FC236}">
                  <a16:creationId xmlns:a16="http://schemas.microsoft.com/office/drawing/2014/main" id="{4C6B3D4A-519D-ABE7-3B73-10C1A2E81294}"/>
                </a:ext>
              </a:extLst>
            </p:cNvPr>
            <p:cNvPicPr/>
            <p:nvPr/>
          </p:nvPicPr>
          <p:blipFill>
            <a:blip r:embed="rId2"/>
            <a:stretch>
              <a:fillRect/>
            </a:stretch>
          </p:blipFill>
          <p:spPr>
            <a:xfrm>
              <a:off x="3269003" y="3239295"/>
              <a:ext cx="2595003" cy="2008033"/>
            </a:xfrm>
            <a:prstGeom prst="rect">
              <a:avLst/>
            </a:prstGeom>
          </p:spPr>
        </p:pic>
        <p:sp>
          <p:nvSpPr>
            <p:cNvPr id="6" name="Shape 5527">
              <a:extLst>
                <a:ext uri="{FF2B5EF4-FFF2-40B4-BE49-F238E27FC236}">
                  <a16:creationId xmlns:a16="http://schemas.microsoft.com/office/drawing/2014/main" id="{B44FC2CB-213E-8B83-09F5-E06A391323D2}"/>
                </a:ext>
              </a:extLst>
            </p:cNvPr>
            <p:cNvSpPr/>
            <p:nvPr/>
          </p:nvSpPr>
          <p:spPr>
            <a:xfrm>
              <a:off x="3086920" y="3149137"/>
              <a:ext cx="3077105" cy="2191867"/>
            </a:xfrm>
            <a:custGeom>
              <a:avLst/>
              <a:gdLst/>
              <a:ahLst/>
              <a:cxnLst/>
              <a:rect l="0" t="0" r="0" b="0"/>
              <a:pathLst>
                <a:path w="3077134" h="2191804">
                  <a:moveTo>
                    <a:pt x="0" y="2191804"/>
                  </a:moveTo>
                  <a:lnTo>
                    <a:pt x="3077134" y="2191804"/>
                  </a:lnTo>
                  <a:lnTo>
                    <a:pt x="3077134" y="0"/>
                  </a:lnTo>
                  <a:lnTo>
                    <a:pt x="0" y="0"/>
                  </a:lnTo>
                  <a:close/>
                </a:path>
              </a:pathLst>
            </a:custGeom>
            <a:ln w="9525" cap="flat">
              <a:miter lim="100000"/>
            </a:ln>
          </p:spPr>
          <p:style>
            <a:lnRef idx="1">
              <a:srgbClr val="BBBDC0"/>
            </a:lnRef>
            <a:fillRef idx="0">
              <a:srgbClr val="000000">
                <a:alpha val="0"/>
              </a:srgbClr>
            </a:fillRef>
            <a:effectRef idx="0">
              <a:scrgbClr r="0" g="0" b="0"/>
            </a:effectRef>
            <a:fontRef idx="none"/>
          </p:style>
          <p:txBody>
            <a:bodyPr/>
            <a:lstStyle/>
            <a:p>
              <a:endParaRPr lang="en-US" sz="8800"/>
            </a:p>
          </p:txBody>
        </p:sp>
        <p:sp>
          <p:nvSpPr>
            <p:cNvPr id="7" name="Rectangle 6">
              <a:extLst>
                <a:ext uri="{FF2B5EF4-FFF2-40B4-BE49-F238E27FC236}">
                  <a16:creationId xmlns:a16="http://schemas.microsoft.com/office/drawing/2014/main" id="{A4CF2A24-AA5D-3055-F980-D5D09FD05A13}"/>
                </a:ext>
              </a:extLst>
            </p:cNvPr>
            <p:cNvSpPr/>
            <p:nvPr/>
          </p:nvSpPr>
          <p:spPr>
            <a:xfrm>
              <a:off x="4024266" y="3209925"/>
              <a:ext cx="1176384" cy="1305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 sz="3600" b="1" dirty="0">
                  <a:solidFill>
                    <a:schemeClr val="tx1"/>
                  </a:solidFill>
                </a:rPr>
                <a:t>DIAGRAMA COMUNITARIO</a:t>
              </a:r>
              <a:endParaRPr lang="en-US" sz="3600" b="1" dirty="0">
                <a:solidFill>
                  <a:schemeClr val="tx1"/>
                </a:solidFill>
              </a:endParaRPr>
            </a:p>
          </p:txBody>
        </p:sp>
        <p:sp>
          <p:nvSpPr>
            <p:cNvPr id="8" name="Rectangle 7">
              <a:extLst>
                <a:ext uri="{FF2B5EF4-FFF2-40B4-BE49-F238E27FC236}">
                  <a16:creationId xmlns:a16="http://schemas.microsoft.com/office/drawing/2014/main" id="{DBCEB32D-C915-2D84-EF0B-BBC92648F69C}"/>
                </a:ext>
              </a:extLst>
            </p:cNvPr>
            <p:cNvSpPr/>
            <p:nvPr/>
          </p:nvSpPr>
          <p:spPr>
            <a:xfrm>
              <a:off x="3278460" y="3411545"/>
              <a:ext cx="650035" cy="10397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 sz="2800" b="1" dirty="0">
                  <a:solidFill>
                    <a:schemeClr val="tx1"/>
                  </a:solidFill>
                </a:rPr>
                <a:t>PERSONAS MAYORES</a:t>
              </a:r>
              <a:endParaRPr lang="en-US" sz="2800" b="1" dirty="0">
                <a:solidFill>
                  <a:schemeClr val="tx1"/>
                </a:solidFill>
              </a:endParaRPr>
            </a:p>
          </p:txBody>
        </p:sp>
        <p:sp>
          <p:nvSpPr>
            <p:cNvPr id="9" name="Rectangle 8">
              <a:extLst>
                <a:ext uri="{FF2B5EF4-FFF2-40B4-BE49-F238E27FC236}">
                  <a16:creationId xmlns:a16="http://schemas.microsoft.com/office/drawing/2014/main" id="{1B347C7D-2A62-E970-1481-5A9D5133FB09}"/>
                </a:ext>
              </a:extLst>
            </p:cNvPr>
            <p:cNvSpPr/>
            <p:nvPr/>
          </p:nvSpPr>
          <p:spPr>
            <a:xfrm>
              <a:off x="3269003" y="4015939"/>
              <a:ext cx="461964" cy="10397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 sz="2800" b="1" dirty="0">
                  <a:solidFill>
                    <a:schemeClr val="tx1"/>
                  </a:solidFill>
                </a:rPr>
                <a:t>PERSONAS ADULTAS</a:t>
              </a:r>
              <a:endParaRPr lang="en-US" sz="2800" b="1" dirty="0">
                <a:solidFill>
                  <a:schemeClr val="tx1"/>
                </a:solidFill>
              </a:endParaRPr>
            </a:p>
          </p:txBody>
        </p:sp>
        <p:sp>
          <p:nvSpPr>
            <p:cNvPr id="10" name="Rectangle 9">
              <a:extLst>
                <a:ext uri="{FF2B5EF4-FFF2-40B4-BE49-F238E27FC236}">
                  <a16:creationId xmlns:a16="http://schemas.microsoft.com/office/drawing/2014/main" id="{82DF9A5D-B496-012F-A2C0-58BA94A38FAB}"/>
                </a:ext>
              </a:extLst>
            </p:cNvPr>
            <p:cNvSpPr/>
            <p:nvPr/>
          </p:nvSpPr>
          <p:spPr>
            <a:xfrm>
              <a:off x="3269003" y="4808713"/>
              <a:ext cx="579868" cy="10397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 sz="2800" b="1" dirty="0">
                  <a:solidFill>
                    <a:schemeClr val="tx1"/>
                  </a:solidFill>
                </a:rPr>
                <a:t>NIÑOS/AS Y ADOLESCENTES</a:t>
              </a:r>
              <a:endParaRPr lang="en-US" sz="2800" b="1" dirty="0">
                <a:solidFill>
                  <a:schemeClr val="tx1"/>
                </a:solidFill>
              </a:endParaRPr>
            </a:p>
          </p:txBody>
        </p:sp>
        <p:sp>
          <p:nvSpPr>
            <p:cNvPr id="11" name="Rectangle 10">
              <a:extLst>
                <a:ext uri="{FF2B5EF4-FFF2-40B4-BE49-F238E27FC236}">
                  <a16:creationId xmlns:a16="http://schemas.microsoft.com/office/drawing/2014/main" id="{8DE3A295-FE19-4D2F-5338-04985C27F52A}"/>
                </a:ext>
              </a:extLst>
            </p:cNvPr>
            <p:cNvSpPr/>
            <p:nvPr/>
          </p:nvSpPr>
          <p:spPr>
            <a:xfrm>
              <a:off x="4152901" y="3748088"/>
              <a:ext cx="300038" cy="10001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maestra, abuela</a:t>
              </a:r>
              <a:endParaRPr lang="en-US" sz="2400" b="1" dirty="0">
                <a:solidFill>
                  <a:schemeClr val="tx1"/>
                </a:solidFill>
              </a:endParaRPr>
            </a:p>
          </p:txBody>
        </p:sp>
        <p:sp>
          <p:nvSpPr>
            <p:cNvPr id="12" name="Rectangle 11">
              <a:extLst>
                <a:ext uri="{FF2B5EF4-FFF2-40B4-BE49-F238E27FC236}">
                  <a16:creationId xmlns:a16="http://schemas.microsoft.com/office/drawing/2014/main" id="{66D4B80F-8ABC-853F-F0F2-4493409B4720}"/>
                </a:ext>
              </a:extLst>
            </p:cNvPr>
            <p:cNvSpPr/>
            <p:nvPr/>
          </p:nvSpPr>
          <p:spPr>
            <a:xfrm>
              <a:off x="4152901" y="4241007"/>
              <a:ext cx="340518" cy="10001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doctor, esposo, padre</a:t>
              </a:r>
              <a:endParaRPr lang="en-US" sz="2400" b="1" dirty="0">
                <a:solidFill>
                  <a:schemeClr val="tx1"/>
                </a:solidFill>
              </a:endParaRPr>
            </a:p>
          </p:txBody>
        </p:sp>
        <p:sp>
          <p:nvSpPr>
            <p:cNvPr id="13" name="Rectangle 12">
              <a:extLst>
                <a:ext uri="{FF2B5EF4-FFF2-40B4-BE49-F238E27FC236}">
                  <a16:creationId xmlns:a16="http://schemas.microsoft.com/office/drawing/2014/main" id="{33EEB233-F924-D66E-5B62-C00F485CE225}"/>
                </a:ext>
              </a:extLst>
            </p:cNvPr>
            <p:cNvSpPr/>
            <p:nvPr/>
          </p:nvSpPr>
          <p:spPr>
            <a:xfrm>
              <a:off x="4556919" y="4286251"/>
              <a:ext cx="310356" cy="10001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maestra, esposa, madre</a:t>
              </a:r>
              <a:endParaRPr lang="en-US" sz="2400" b="1" dirty="0">
                <a:solidFill>
                  <a:schemeClr val="tx1"/>
                </a:solidFill>
              </a:endParaRPr>
            </a:p>
          </p:txBody>
        </p:sp>
        <p:sp>
          <p:nvSpPr>
            <p:cNvPr id="14" name="Rectangle 13">
              <a:extLst>
                <a:ext uri="{FF2B5EF4-FFF2-40B4-BE49-F238E27FC236}">
                  <a16:creationId xmlns:a16="http://schemas.microsoft.com/office/drawing/2014/main" id="{F6A8D32F-2FD3-47B0-6B32-F17D5C509807}"/>
                </a:ext>
              </a:extLst>
            </p:cNvPr>
            <p:cNvSpPr/>
            <p:nvPr/>
          </p:nvSpPr>
          <p:spPr>
            <a:xfrm>
              <a:off x="3462337" y="4469607"/>
              <a:ext cx="338138" cy="5715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tendero</a:t>
              </a:r>
              <a:endParaRPr lang="en-US" sz="2400" b="1" dirty="0">
                <a:solidFill>
                  <a:schemeClr val="tx1"/>
                </a:solidFill>
              </a:endParaRPr>
            </a:p>
          </p:txBody>
        </p:sp>
        <p:sp>
          <p:nvSpPr>
            <p:cNvPr id="15" name="Rectangle 14">
              <a:extLst>
                <a:ext uri="{FF2B5EF4-FFF2-40B4-BE49-F238E27FC236}">
                  <a16:creationId xmlns:a16="http://schemas.microsoft.com/office/drawing/2014/main" id="{BCC7300E-721B-70AA-AEBC-97C326DA1F4C}"/>
                </a:ext>
              </a:extLst>
            </p:cNvPr>
            <p:cNvSpPr/>
            <p:nvPr/>
          </p:nvSpPr>
          <p:spPr>
            <a:xfrm>
              <a:off x="3857625" y="4507709"/>
              <a:ext cx="314325" cy="1305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tendera, hermana</a:t>
              </a:r>
              <a:endParaRPr lang="en-US" sz="2400" b="1" dirty="0">
                <a:solidFill>
                  <a:schemeClr val="tx1"/>
                </a:solidFill>
              </a:endParaRPr>
            </a:p>
          </p:txBody>
        </p:sp>
        <p:sp>
          <p:nvSpPr>
            <p:cNvPr id="16" name="Rectangle 15">
              <a:extLst>
                <a:ext uri="{FF2B5EF4-FFF2-40B4-BE49-F238E27FC236}">
                  <a16:creationId xmlns:a16="http://schemas.microsoft.com/office/drawing/2014/main" id="{8CF0C5A6-7A12-7FCB-4693-14CC960C0275}"/>
                </a:ext>
              </a:extLst>
            </p:cNvPr>
            <p:cNvSpPr/>
            <p:nvPr/>
          </p:nvSpPr>
          <p:spPr>
            <a:xfrm>
              <a:off x="3679031" y="5043489"/>
              <a:ext cx="314325" cy="5715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7 años</a:t>
              </a:r>
              <a:endParaRPr lang="en-US" sz="2400" b="1" dirty="0">
                <a:solidFill>
                  <a:schemeClr val="tx1"/>
                </a:solidFill>
              </a:endParaRPr>
            </a:p>
          </p:txBody>
        </p:sp>
        <p:sp>
          <p:nvSpPr>
            <p:cNvPr id="17" name="Rectangle 16">
              <a:extLst>
                <a:ext uri="{FF2B5EF4-FFF2-40B4-BE49-F238E27FC236}">
                  <a16:creationId xmlns:a16="http://schemas.microsoft.com/office/drawing/2014/main" id="{D0FC6F86-2005-1B22-072A-AEFE12B22106}"/>
                </a:ext>
              </a:extLst>
            </p:cNvPr>
            <p:cNvSpPr/>
            <p:nvPr/>
          </p:nvSpPr>
          <p:spPr>
            <a:xfrm>
              <a:off x="3907630" y="5145408"/>
              <a:ext cx="314325" cy="5715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3 años</a:t>
              </a:r>
              <a:endParaRPr lang="en-US" sz="2400" b="1" dirty="0">
                <a:solidFill>
                  <a:schemeClr val="tx1"/>
                </a:solidFill>
              </a:endParaRPr>
            </a:p>
          </p:txBody>
        </p:sp>
        <p:sp>
          <p:nvSpPr>
            <p:cNvPr id="18" name="Rectangle 17">
              <a:extLst>
                <a:ext uri="{FF2B5EF4-FFF2-40B4-BE49-F238E27FC236}">
                  <a16:creationId xmlns:a16="http://schemas.microsoft.com/office/drawing/2014/main" id="{7F25C3CF-1428-84D9-5633-963D717E3BBD}"/>
                </a:ext>
              </a:extLst>
            </p:cNvPr>
            <p:cNvSpPr/>
            <p:nvPr/>
          </p:nvSpPr>
          <p:spPr>
            <a:xfrm>
              <a:off x="4152901" y="4883943"/>
              <a:ext cx="390524" cy="11015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estudiante, hijo</a:t>
              </a:r>
              <a:endParaRPr lang="en-US" sz="2400" b="1" dirty="0">
                <a:solidFill>
                  <a:schemeClr val="tx1"/>
                </a:solidFill>
              </a:endParaRPr>
            </a:p>
          </p:txBody>
        </p:sp>
        <p:sp>
          <p:nvSpPr>
            <p:cNvPr id="19" name="Rectangle 18">
              <a:extLst>
                <a:ext uri="{FF2B5EF4-FFF2-40B4-BE49-F238E27FC236}">
                  <a16:creationId xmlns:a16="http://schemas.microsoft.com/office/drawing/2014/main" id="{C21CACC0-801E-E744-47A1-CE7EDC2D90D6}"/>
                </a:ext>
              </a:extLst>
            </p:cNvPr>
            <p:cNvSpPr/>
            <p:nvPr/>
          </p:nvSpPr>
          <p:spPr>
            <a:xfrm>
              <a:off x="4452939" y="5141246"/>
              <a:ext cx="354803" cy="8083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1 año, mellizos</a:t>
              </a:r>
              <a:endParaRPr lang="en-US" sz="2400" b="1" dirty="0">
                <a:solidFill>
                  <a:schemeClr val="tx1"/>
                </a:solidFill>
              </a:endParaRPr>
            </a:p>
          </p:txBody>
        </p:sp>
        <p:sp>
          <p:nvSpPr>
            <p:cNvPr id="20" name="Rectangle 19">
              <a:extLst>
                <a:ext uri="{FF2B5EF4-FFF2-40B4-BE49-F238E27FC236}">
                  <a16:creationId xmlns:a16="http://schemas.microsoft.com/office/drawing/2014/main" id="{12B157EC-C45F-AE03-0AD1-C7472D84CBF9}"/>
                </a:ext>
              </a:extLst>
            </p:cNvPr>
            <p:cNvSpPr/>
            <p:nvPr/>
          </p:nvSpPr>
          <p:spPr>
            <a:xfrm>
              <a:off x="5017295" y="5141247"/>
              <a:ext cx="202406" cy="6131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4 años</a:t>
              </a:r>
              <a:endParaRPr lang="en-US" sz="2400" b="1" dirty="0">
                <a:solidFill>
                  <a:schemeClr val="tx1"/>
                </a:solidFill>
              </a:endParaRPr>
            </a:p>
          </p:txBody>
        </p:sp>
        <p:sp>
          <p:nvSpPr>
            <p:cNvPr id="21" name="Rectangle 20">
              <a:extLst>
                <a:ext uri="{FF2B5EF4-FFF2-40B4-BE49-F238E27FC236}">
                  <a16:creationId xmlns:a16="http://schemas.microsoft.com/office/drawing/2014/main" id="{61036B19-76C9-46FA-65B8-16CAAF4AC03D}"/>
                </a:ext>
              </a:extLst>
            </p:cNvPr>
            <p:cNvSpPr/>
            <p:nvPr/>
          </p:nvSpPr>
          <p:spPr>
            <a:xfrm>
              <a:off x="5576889" y="5043489"/>
              <a:ext cx="202406" cy="5715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10 años</a:t>
              </a:r>
              <a:endParaRPr lang="en-US" sz="2400" b="1" dirty="0">
                <a:solidFill>
                  <a:schemeClr val="tx1"/>
                </a:solidFill>
              </a:endParaRPr>
            </a:p>
          </p:txBody>
        </p:sp>
        <p:sp>
          <p:nvSpPr>
            <p:cNvPr id="22" name="Rectangle 21">
              <a:extLst>
                <a:ext uri="{FF2B5EF4-FFF2-40B4-BE49-F238E27FC236}">
                  <a16:creationId xmlns:a16="http://schemas.microsoft.com/office/drawing/2014/main" id="{2B25AE22-6D47-6920-8A23-67EE0C9D3D72}"/>
                </a:ext>
              </a:extLst>
            </p:cNvPr>
            <p:cNvSpPr/>
            <p:nvPr/>
          </p:nvSpPr>
          <p:spPr>
            <a:xfrm>
              <a:off x="5233338" y="4770442"/>
              <a:ext cx="413175" cy="11350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Estudiante, niñera</a:t>
              </a:r>
              <a:endParaRPr lang="en-US" sz="2400" b="1" dirty="0">
                <a:solidFill>
                  <a:schemeClr val="tx1"/>
                </a:solidFill>
              </a:endParaRPr>
            </a:p>
          </p:txBody>
        </p:sp>
        <p:sp>
          <p:nvSpPr>
            <p:cNvPr id="23" name="Rectangle 22">
              <a:extLst>
                <a:ext uri="{FF2B5EF4-FFF2-40B4-BE49-F238E27FC236}">
                  <a16:creationId xmlns:a16="http://schemas.microsoft.com/office/drawing/2014/main" id="{A85C0380-32C5-8A32-1E60-3D791E646772}"/>
                </a:ext>
              </a:extLst>
            </p:cNvPr>
            <p:cNvSpPr/>
            <p:nvPr/>
          </p:nvSpPr>
          <p:spPr>
            <a:xfrm>
              <a:off x="5115742" y="4610897"/>
              <a:ext cx="353334" cy="54873"/>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enfermera</a:t>
              </a:r>
              <a:endParaRPr lang="en-US" sz="2400" b="1" dirty="0">
                <a:solidFill>
                  <a:schemeClr val="tx1"/>
                </a:solidFill>
              </a:endParaRPr>
            </a:p>
          </p:txBody>
        </p:sp>
        <p:sp>
          <p:nvSpPr>
            <p:cNvPr id="24" name="Rectangle 23">
              <a:extLst>
                <a:ext uri="{FF2B5EF4-FFF2-40B4-BE49-F238E27FC236}">
                  <a16:creationId xmlns:a16="http://schemas.microsoft.com/office/drawing/2014/main" id="{BA479CF2-CA69-071F-31FE-F3A6B6BE8E2E}"/>
                </a:ext>
              </a:extLst>
            </p:cNvPr>
            <p:cNvSpPr/>
            <p:nvPr/>
          </p:nvSpPr>
          <p:spPr>
            <a:xfrm>
              <a:off x="4749188" y="4603754"/>
              <a:ext cx="349712" cy="61313"/>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mecánico</a:t>
              </a:r>
              <a:endParaRPr lang="en-US" sz="2400" b="1" dirty="0">
                <a:solidFill>
                  <a:schemeClr val="tx1"/>
                </a:solidFill>
              </a:endParaRPr>
            </a:p>
          </p:txBody>
        </p:sp>
        <p:sp>
          <p:nvSpPr>
            <p:cNvPr id="25" name="Rectangle 24">
              <a:extLst>
                <a:ext uri="{FF2B5EF4-FFF2-40B4-BE49-F238E27FC236}">
                  <a16:creationId xmlns:a16="http://schemas.microsoft.com/office/drawing/2014/main" id="{008F2BEB-731A-E3AB-19AA-79DCF01D05A2}"/>
                </a:ext>
              </a:extLst>
            </p:cNvPr>
            <p:cNvSpPr/>
            <p:nvPr/>
          </p:nvSpPr>
          <p:spPr>
            <a:xfrm>
              <a:off x="5200650" y="4205887"/>
              <a:ext cx="353334" cy="54873"/>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agricultor</a:t>
              </a:r>
              <a:endParaRPr lang="en-US" sz="2400" b="1" dirty="0">
                <a:solidFill>
                  <a:schemeClr val="tx1"/>
                </a:solidFill>
              </a:endParaRPr>
            </a:p>
          </p:txBody>
        </p:sp>
        <p:sp>
          <p:nvSpPr>
            <p:cNvPr id="26" name="Rectangle 25">
              <a:extLst>
                <a:ext uri="{FF2B5EF4-FFF2-40B4-BE49-F238E27FC236}">
                  <a16:creationId xmlns:a16="http://schemas.microsoft.com/office/drawing/2014/main" id="{39691AA7-AE62-8130-ED5D-74D63DFB97EE}"/>
                </a:ext>
              </a:extLst>
            </p:cNvPr>
            <p:cNvSpPr/>
            <p:nvPr/>
          </p:nvSpPr>
          <p:spPr>
            <a:xfrm>
              <a:off x="5597469" y="4205886"/>
              <a:ext cx="240423" cy="54873"/>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esposa</a:t>
              </a:r>
              <a:endParaRPr lang="en-US" sz="2400" b="1" dirty="0">
                <a:solidFill>
                  <a:schemeClr val="tx1"/>
                </a:solidFill>
              </a:endParaRPr>
            </a:p>
          </p:txBody>
        </p:sp>
        <p:sp>
          <p:nvSpPr>
            <p:cNvPr id="27" name="Rectangle 26">
              <a:extLst>
                <a:ext uri="{FF2B5EF4-FFF2-40B4-BE49-F238E27FC236}">
                  <a16:creationId xmlns:a16="http://schemas.microsoft.com/office/drawing/2014/main" id="{0B8F9E6A-9F98-D111-D023-01BA7CF8EC8C}"/>
                </a:ext>
              </a:extLst>
            </p:cNvPr>
            <p:cNvSpPr/>
            <p:nvPr/>
          </p:nvSpPr>
          <p:spPr>
            <a:xfrm>
              <a:off x="5233338" y="3759162"/>
              <a:ext cx="259386" cy="54873"/>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esposa</a:t>
              </a:r>
              <a:endParaRPr lang="en-US" sz="2400" b="1" dirty="0">
                <a:solidFill>
                  <a:schemeClr val="tx1"/>
                </a:solidFill>
              </a:endParaRPr>
            </a:p>
          </p:txBody>
        </p:sp>
        <p:sp>
          <p:nvSpPr>
            <p:cNvPr id="28" name="Rectangle 27">
              <a:extLst>
                <a:ext uri="{FF2B5EF4-FFF2-40B4-BE49-F238E27FC236}">
                  <a16:creationId xmlns:a16="http://schemas.microsoft.com/office/drawing/2014/main" id="{66F254D0-CEEE-2E6D-03DA-F9C773F495EE}"/>
                </a:ext>
              </a:extLst>
            </p:cNvPr>
            <p:cNvSpPr/>
            <p:nvPr/>
          </p:nvSpPr>
          <p:spPr>
            <a:xfrm>
              <a:off x="4948594" y="3768687"/>
              <a:ext cx="237434" cy="4721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pastor</a:t>
              </a:r>
              <a:endParaRPr lang="en-US" sz="2400" b="1" dirty="0">
                <a:solidFill>
                  <a:schemeClr val="tx1"/>
                </a:solidFill>
              </a:endParaRPr>
            </a:p>
          </p:txBody>
        </p:sp>
      </p:grpSp>
    </p:spTree>
    <p:extLst>
      <p:ext uri="{BB962C8B-B14F-4D97-AF65-F5344CB8AC3E}">
        <p14:creationId xmlns:p14="http://schemas.microsoft.com/office/powerpoint/2010/main" val="2221705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BFD1BD1-300F-9294-F7D5-F9C29322022A}"/>
              </a:ext>
            </a:extLst>
          </p:cNvPr>
          <p:cNvGrpSpPr/>
          <p:nvPr/>
        </p:nvGrpSpPr>
        <p:grpSpPr>
          <a:xfrm>
            <a:off x="3165382" y="617220"/>
            <a:ext cx="12298696" cy="9087219"/>
            <a:chOff x="6426900" y="3149137"/>
            <a:chExt cx="3077105" cy="2191867"/>
          </a:xfrm>
        </p:grpSpPr>
        <p:sp>
          <p:nvSpPr>
            <p:cNvPr id="3" name="Shape 138574">
              <a:extLst>
                <a:ext uri="{FF2B5EF4-FFF2-40B4-BE49-F238E27FC236}">
                  <a16:creationId xmlns:a16="http://schemas.microsoft.com/office/drawing/2014/main" id="{8DC63D15-3DD9-2567-C279-476ABCFE1663}"/>
                </a:ext>
              </a:extLst>
            </p:cNvPr>
            <p:cNvSpPr/>
            <p:nvPr/>
          </p:nvSpPr>
          <p:spPr>
            <a:xfrm>
              <a:off x="6426900" y="3149137"/>
              <a:ext cx="3077105" cy="2191867"/>
            </a:xfrm>
            <a:custGeom>
              <a:avLst/>
              <a:gdLst/>
              <a:ahLst/>
              <a:cxnLst/>
              <a:rect l="0" t="0" r="0" b="0"/>
              <a:pathLst>
                <a:path w="3077134" h="2191804">
                  <a:moveTo>
                    <a:pt x="0" y="0"/>
                  </a:moveTo>
                  <a:lnTo>
                    <a:pt x="3077134" y="0"/>
                  </a:lnTo>
                  <a:lnTo>
                    <a:pt x="3077134" y="2191804"/>
                  </a:lnTo>
                  <a:lnTo>
                    <a:pt x="0" y="2191804"/>
                  </a:lnTo>
                  <a:lnTo>
                    <a:pt x="0" y="0"/>
                  </a:lnTo>
                </a:path>
              </a:pathLst>
            </a:custGeom>
            <a:ln w="0" cap="flat">
              <a:miter lim="100000"/>
            </a:ln>
          </p:spPr>
          <p:style>
            <a:lnRef idx="0">
              <a:srgbClr val="000000">
                <a:alpha val="0"/>
              </a:srgbClr>
            </a:lnRef>
            <a:fillRef idx="1">
              <a:srgbClr val="FFFFFF"/>
            </a:fillRef>
            <a:effectRef idx="0">
              <a:scrgbClr r="0" g="0" b="0"/>
            </a:effectRef>
            <a:fontRef idx="none"/>
          </p:style>
          <p:txBody>
            <a:bodyPr/>
            <a:lstStyle/>
            <a:p>
              <a:endParaRPr lang="en-US" sz="8800"/>
            </a:p>
          </p:txBody>
        </p:sp>
        <p:pic>
          <p:nvPicPr>
            <p:cNvPr id="5" name="Picture 4">
              <a:extLst>
                <a:ext uri="{FF2B5EF4-FFF2-40B4-BE49-F238E27FC236}">
                  <a16:creationId xmlns:a16="http://schemas.microsoft.com/office/drawing/2014/main" id="{336088A7-82B3-DA55-F459-74505AB0057B}"/>
                </a:ext>
              </a:extLst>
            </p:cNvPr>
            <p:cNvPicPr/>
            <p:nvPr/>
          </p:nvPicPr>
          <p:blipFill>
            <a:blip r:embed="rId2"/>
            <a:stretch>
              <a:fillRect/>
            </a:stretch>
          </p:blipFill>
          <p:spPr>
            <a:xfrm>
              <a:off x="6608992" y="3234652"/>
              <a:ext cx="2595002" cy="2012676"/>
            </a:xfrm>
            <a:prstGeom prst="rect">
              <a:avLst/>
            </a:prstGeom>
          </p:spPr>
        </p:pic>
        <p:sp>
          <p:nvSpPr>
            <p:cNvPr id="6" name="Shape 5531">
              <a:extLst>
                <a:ext uri="{FF2B5EF4-FFF2-40B4-BE49-F238E27FC236}">
                  <a16:creationId xmlns:a16="http://schemas.microsoft.com/office/drawing/2014/main" id="{AD5B8AA9-FB46-E27D-E94A-36B3475E06FC}"/>
                </a:ext>
              </a:extLst>
            </p:cNvPr>
            <p:cNvSpPr/>
            <p:nvPr/>
          </p:nvSpPr>
          <p:spPr>
            <a:xfrm>
              <a:off x="6426900" y="3149137"/>
              <a:ext cx="3077105" cy="2191867"/>
            </a:xfrm>
            <a:custGeom>
              <a:avLst/>
              <a:gdLst/>
              <a:ahLst/>
              <a:cxnLst/>
              <a:rect l="0" t="0" r="0" b="0"/>
              <a:pathLst>
                <a:path w="3077134" h="2191804">
                  <a:moveTo>
                    <a:pt x="0" y="2191804"/>
                  </a:moveTo>
                  <a:lnTo>
                    <a:pt x="3077134" y="2191804"/>
                  </a:lnTo>
                  <a:lnTo>
                    <a:pt x="3077134" y="0"/>
                  </a:lnTo>
                  <a:lnTo>
                    <a:pt x="0" y="0"/>
                  </a:lnTo>
                  <a:close/>
                </a:path>
              </a:pathLst>
            </a:custGeom>
            <a:ln w="9525" cap="flat">
              <a:miter lim="100000"/>
            </a:ln>
          </p:spPr>
          <p:style>
            <a:lnRef idx="1">
              <a:srgbClr val="BBBDC0"/>
            </a:lnRef>
            <a:fillRef idx="0">
              <a:srgbClr val="000000">
                <a:alpha val="0"/>
              </a:srgbClr>
            </a:fillRef>
            <a:effectRef idx="0">
              <a:scrgbClr r="0" g="0" b="0"/>
            </a:effectRef>
            <a:fontRef idx="none"/>
          </p:style>
          <p:txBody>
            <a:bodyPr/>
            <a:lstStyle/>
            <a:p>
              <a:endParaRPr lang="en-US" sz="8800"/>
            </a:p>
          </p:txBody>
        </p:sp>
        <p:sp>
          <p:nvSpPr>
            <p:cNvPr id="7" name="Rectangle 6">
              <a:extLst>
                <a:ext uri="{FF2B5EF4-FFF2-40B4-BE49-F238E27FC236}">
                  <a16:creationId xmlns:a16="http://schemas.microsoft.com/office/drawing/2014/main" id="{76BED5CB-A5E1-A0C3-F9E3-5BAEA6C33500}"/>
                </a:ext>
              </a:extLst>
            </p:cNvPr>
            <p:cNvSpPr/>
            <p:nvPr/>
          </p:nvSpPr>
          <p:spPr>
            <a:xfrm>
              <a:off x="7349732" y="3209926"/>
              <a:ext cx="1215623" cy="12416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 sz="3600" b="1" dirty="0">
                  <a:solidFill>
                    <a:schemeClr val="tx1"/>
                  </a:solidFill>
                </a:rPr>
                <a:t>DIAGRAMA COMUNITARIO 2</a:t>
              </a:r>
              <a:endParaRPr lang="en-US" sz="3600" b="1" dirty="0">
                <a:solidFill>
                  <a:schemeClr val="tx1"/>
                </a:solidFill>
              </a:endParaRPr>
            </a:p>
          </p:txBody>
        </p:sp>
        <p:sp>
          <p:nvSpPr>
            <p:cNvPr id="9" name="Rectangle 8">
              <a:extLst>
                <a:ext uri="{FF2B5EF4-FFF2-40B4-BE49-F238E27FC236}">
                  <a16:creationId xmlns:a16="http://schemas.microsoft.com/office/drawing/2014/main" id="{5855CA57-07A0-047B-77F1-9DB54815AB33}"/>
                </a:ext>
              </a:extLst>
            </p:cNvPr>
            <p:cNvSpPr/>
            <p:nvPr/>
          </p:nvSpPr>
          <p:spPr>
            <a:xfrm>
              <a:off x="6610363" y="4021356"/>
              <a:ext cx="461964" cy="10397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 sz="2800" b="1" dirty="0">
                  <a:solidFill>
                    <a:schemeClr val="tx1"/>
                  </a:solidFill>
                </a:rPr>
                <a:t>PERSONAS ADULTAS </a:t>
              </a:r>
              <a:endParaRPr lang="en-US" sz="2800" b="1" dirty="0">
                <a:solidFill>
                  <a:schemeClr val="tx1"/>
                </a:solidFill>
              </a:endParaRPr>
            </a:p>
          </p:txBody>
        </p:sp>
        <p:sp>
          <p:nvSpPr>
            <p:cNvPr id="10" name="Rectangle 9">
              <a:extLst>
                <a:ext uri="{FF2B5EF4-FFF2-40B4-BE49-F238E27FC236}">
                  <a16:creationId xmlns:a16="http://schemas.microsoft.com/office/drawing/2014/main" id="{40F7F52E-9192-D1E0-ADD0-E23FFD7220AD}"/>
                </a:ext>
              </a:extLst>
            </p:cNvPr>
            <p:cNvSpPr/>
            <p:nvPr/>
          </p:nvSpPr>
          <p:spPr>
            <a:xfrm>
              <a:off x="6611472" y="4814281"/>
              <a:ext cx="598981" cy="10397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 sz="2800" b="1" dirty="0">
                  <a:solidFill>
                    <a:schemeClr val="tx1"/>
                  </a:solidFill>
                </a:rPr>
                <a:t>NIÑOS/AS Y ADOLESCENTES</a:t>
              </a:r>
              <a:endParaRPr lang="en-US" sz="2800" b="1" dirty="0">
                <a:solidFill>
                  <a:schemeClr val="tx1"/>
                </a:solidFill>
              </a:endParaRPr>
            </a:p>
          </p:txBody>
        </p:sp>
        <p:sp>
          <p:nvSpPr>
            <p:cNvPr id="11" name="Rectangle 10">
              <a:extLst>
                <a:ext uri="{FF2B5EF4-FFF2-40B4-BE49-F238E27FC236}">
                  <a16:creationId xmlns:a16="http://schemas.microsoft.com/office/drawing/2014/main" id="{EFB2EDFF-7767-0CAB-8B53-EBB8E8882C48}"/>
                </a:ext>
              </a:extLst>
            </p:cNvPr>
            <p:cNvSpPr/>
            <p:nvPr/>
          </p:nvSpPr>
          <p:spPr>
            <a:xfrm>
              <a:off x="7496179" y="3743325"/>
              <a:ext cx="295272" cy="10001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maestra, abuela</a:t>
              </a:r>
              <a:endParaRPr lang="en-US" sz="2400" b="1" dirty="0">
                <a:solidFill>
                  <a:schemeClr val="tx1"/>
                </a:solidFill>
              </a:endParaRPr>
            </a:p>
          </p:txBody>
        </p:sp>
        <p:sp>
          <p:nvSpPr>
            <p:cNvPr id="12" name="Rectangle 11">
              <a:extLst>
                <a:ext uri="{FF2B5EF4-FFF2-40B4-BE49-F238E27FC236}">
                  <a16:creationId xmlns:a16="http://schemas.microsoft.com/office/drawing/2014/main" id="{7F8E0677-CC4C-0E94-CC92-6BE2584EC6FE}"/>
                </a:ext>
              </a:extLst>
            </p:cNvPr>
            <p:cNvSpPr/>
            <p:nvPr/>
          </p:nvSpPr>
          <p:spPr>
            <a:xfrm>
              <a:off x="7510464" y="4243387"/>
              <a:ext cx="357463" cy="10001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doctor, esposo, padre</a:t>
              </a:r>
              <a:endParaRPr lang="en-US" sz="2400" b="1" dirty="0">
                <a:solidFill>
                  <a:schemeClr val="tx1"/>
                </a:solidFill>
              </a:endParaRPr>
            </a:p>
          </p:txBody>
        </p:sp>
        <p:sp>
          <p:nvSpPr>
            <p:cNvPr id="13" name="Rectangle 12">
              <a:extLst>
                <a:ext uri="{FF2B5EF4-FFF2-40B4-BE49-F238E27FC236}">
                  <a16:creationId xmlns:a16="http://schemas.microsoft.com/office/drawing/2014/main" id="{99CA1DED-1B7A-1C03-C926-453A6CC1CD91}"/>
                </a:ext>
              </a:extLst>
            </p:cNvPr>
            <p:cNvSpPr/>
            <p:nvPr/>
          </p:nvSpPr>
          <p:spPr>
            <a:xfrm>
              <a:off x="7914483" y="4288631"/>
              <a:ext cx="310356" cy="10001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maestra, esposa, madre</a:t>
              </a:r>
              <a:endParaRPr lang="en-US" sz="2400" b="1" dirty="0">
                <a:solidFill>
                  <a:schemeClr val="tx1"/>
                </a:solidFill>
              </a:endParaRPr>
            </a:p>
          </p:txBody>
        </p:sp>
        <p:sp>
          <p:nvSpPr>
            <p:cNvPr id="14" name="Rectangle 13">
              <a:extLst>
                <a:ext uri="{FF2B5EF4-FFF2-40B4-BE49-F238E27FC236}">
                  <a16:creationId xmlns:a16="http://schemas.microsoft.com/office/drawing/2014/main" id="{7415A9CA-6EC6-D089-1506-972C27F26D35}"/>
                </a:ext>
              </a:extLst>
            </p:cNvPr>
            <p:cNvSpPr/>
            <p:nvPr/>
          </p:nvSpPr>
          <p:spPr>
            <a:xfrm>
              <a:off x="7188998" y="4510089"/>
              <a:ext cx="314326" cy="12130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tendera, hermana</a:t>
              </a:r>
              <a:endParaRPr lang="en-US" sz="2400" b="1" dirty="0">
                <a:solidFill>
                  <a:schemeClr val="tx1"/>
                </a:solidFill>
              </a:endParaRPr>
            </a:p>
          </p:txBody>
        </p:sp>
        <p:sp>
          <p:nvSpPr>
            <p:cNvPr id="15" name="Rectangle 14">
              <a:extLst>
                <a:ext uri="{FF2B5EF4-FFF2-40B4-BE49-F238E27FC236}">
                  <a16:creationId xmlns:a16="http://schemas.microsoft.com/office/drawing/2014/main" id="{B335ECCE-5AC6-9D02-6C3D-761C205F3F32}"/>
                </a:ext>
              </a:extLst>
            </p:cNvPr>
            <p:cNvSpPr/>
            <p:nvPr/>
          </p:nvSpPr>
          <p:spPr>
            <a:xfrm>
              <a:off x="7250908" y="5143026"/>
              <a:ext cx="314325" cy="5715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3 años</a:t>
              </a:r>
              <a:endParaRPr lang="en-US" sz="2400" b="1" dirty="0">
                <a:solidFill>
                  <a:schemeClr val="tx1"/>
                </a:solidFill>
              </a:endParaRPr>
            </a:p>
          </p:txBody>
        </p:sp>
        <p:sp>
          <p:nvSpPr>
            <p:cNvPr id="16" name="Rectangle 15">
              <a:extLst>
                <a:ext uri="{FF2B5EF4-FFF2-40B4-BE49-F238E27FC236}">
                  <a16:creationId xmlns:a16="http://schemas.microsoft.com/office/drawing/2014/main" id="{ABD15C7E-D8B8-3200-4920-2DF32FE438A0}"/>
                </a:ext>
              </a:extLst>
            </p:cNvPr>
            <p:cNvSpPr/>
            <p:nvPr/>
          </p:nvSpPr>
          <p:spPr>
            <a:xfrm>
              <a:off x="7510464" y="4893467"/>
              <a:ext cx="419100" cy="10001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estudiante, hijo</a:t>
              </a:r>
              <a:endParaRPr lang="en-US" sz="2400" b="1" dirty="0">
                <a:solidFill>
                  <a:schemeClr val="tx1"/>
                </a:solidFill>
              </a:endParaRPr>
            </a:p>
          </p:txBody>
        </p:sp>
        <p:sp>
          <p:nvSpPr>
            <p:cNvPr id="17" name="Rectangle 16">
              <a:extLst>
                <a:ext uri="{FF2B5EF4-FFF2-40B4-BE49-F238E27FC236}">
                  <a16:creationId xmlns:a16="http://schemas.microsoft.com/office/drawing/2014/main" id="{5A3922CF-570A-9721-EC60-0F6CD7CF96EC}"/>
                </a:ext>
              </a:extLst>
            </p:cNvPr>
            <p:cNvSpPr/>
            <p:nvPr/>
          </p:nvSpPr>
          <p:spPr>
            <a:xfrm>
              <a:off x="7810503" y="5143626"/>
              <a:ext cx="354803" cy="8083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1 año, mellizos</a:t>
              </a:r>
              <a:endParaRPr lang="en-US" sz="2400" b="1" dirty="0">
                <a:solidFill>
                  <a:schemeClr val="tx1"/>
                </a:solidFill>
              </a:endParaRPr>
            </a:p>
          </p:txBody>
        </p:sp>
        <p:sp>
          <p:nvSpPr>
            <p:cNvPr id="18" name="Rectangle 17">
              <a:extLst>
                <a:ext uri="{FF2B5EF4-FFF2-40B4-BE49-F238E27FC236}">
                  <a16:creationId xmlns:a16="http://schemas.microsoft.com/office/drawing/2014/main" id="{060EEDFE-0600-D945-368E-24EBB880E7F4}"/>
                </a:ext>
              </a:extLst>
            </p:cNvPr>
            <p:cNvSpPr/>
            <p:nvPr/>
          </p:nvSpPr>
          <p:spPr>
            <a:xfrm>
              <a:off x="8374859" y="5143627"/>
              <a:ext cx="202406" cy="6131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4 años</a:t>
              </a:r>
              <a:endParaRPr lang="en-US" sz="2400" b="1" dirty="0">
                <a:solidFill>
                  <a:schemeClr val="tx1"/>
                </a:solidFill>
              </a:endParaRPr>
            </a:p>
          </p:txBody>
        </p:sp>
        <p:sp>
          <p:nvSpPr>
            <p:cNvPr id="19" name="Rectangle 18">
              <a:extLst>
                <a:ext uri="{FF2B5EF4-FFF2-40B4-BE49-F238E27FC236}">
                  <a16:creationId xmlns:a16="http://schemas.microsoft.com/office/drawing/2014/main" id="{4E351BFA-23A3-1A9B-6CFE-93752E4F6A41}"/>
                </a:ext>
              </a:extLst>
            </p:cNvPr>
            <p:cNvSpPr/>
            <p:nvPr/>
          </p:nvSpPr>
          <p:spPr>
            <a:xfrm>
              <a:off x="8934453" y="5045869"/>
              <a:ext cx="202406" cy="5715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10 años</a:t>
              </a:r>
              <a:endParaRPr lang="en-US" sz="2400" b="1" dirty="0">
                <a:solidFill>
                  <a:schemeClr val="tx1"/>
                </a:solidFill>
              </a:endParaRPr>
            </a:p>
          </p:txBody>
        </p:sp>
        <p:sp>
          <p:nvSpPr>
            <p:cNvPr id="20" name="Rectangle 19">
              <a:extLst>
                <a:ext uri="{FF2B5EF4-FFF2-40B4-BE49-F238E27FC236}">
                  <a16:creationId xmlns:a16="http://schemas.microsoft.com/office/drawing/2014/main" id="{7B67AA8D-B949-61CF-CF2D-171E87DAF69B}"/>
                </a:ext>
              </a:extLst>
            </p:cNvPr>
            <p:cNvSpPr/>
            <p:nvPr/>
          </p:nvSpPr>
          <p:spPr>
            <a:xfrm>
              <a:off x="8624892" y="4765679"/>
              <a:ext cx="361947" cy="11350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Estudiante, niñera</a:t>
              </a:r>
              <a:endParaRPr lang="en-US" sz="2400" b="1" dirty="0">
                <a:solidFill>
                  <a:schemeClr val="tx1"/>
                </a:solidFill>
              </a:endParaRPr>
            </a:p>
          </p:txBody>
        </p:sp>
        <p:sp>
          <p:nvSpPr>
            <p:cNvPr id="21" name="Rectangle 20">
              <a:extLst>
                <a:ext uri="{FF2B5EF4-FFF2-40B4-BE49-F238E27FC236}">
                  <a16:creationId xmlns:a16="http://schemas.microsoft.com/office/drawing/2014/main" id="{4AA70BAE-36F8-2D81-80AA-71B6430D5F2A}"/>
                </a:ext>
              </a:extLst>
            </p:cNvPr>
            <p:cNvSpPr/>
            <p:nvPr/>
          </p:nvSpPr>
          <p:spPr>
            <a:xfrm>
              <a:off x="8464787" y="4608515"/>
              <a:ext cx="332595" cy="54873"/>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enfermera</a:t>
              </a:r>
              <a:endParaRPr lang="en-US" sz="2400" b="1" dirty="0">
                <a:solidFill>
                  <a:schemeClr val="tx1"/>
                </a:solidFill>
              </a:endParaRPr>
            </a:p>
          </p:txBody>
        </p:sp>
        <p:sp>
          <p:nvSpPr>
            <p:cNvPr id="22" name="Rectangle 21">
              <a:extLst>
                <a:ext uri="{FF2B5EF4-FFF2-40B4-BE49-F238E27FC236}">
                  <a16:creationId xmlns:a16="http://schemas.microsoft.com/office/drawing/2014/main" id="{FA4F40D6-9258-A1EA-7519-AADD3677056B}"/>
                </a:ext>
              </a:extLst>
            </p:cNvPr>
            <p:cNvSpPr/>
            <p:nvPr/>
          </p:nvSpPr>
          <p:spPr>
            <a:xfrm>
              <a:off x="8125303" y="4601372"/>
              <a:ext cx="332595" cy="61313"/>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mecánico</a:t>
              </a:r>
              <a:endParaRPr lang="en-US" sz="2400" b="1" dirty="0">
                <a:solidFill>
                  <a:schemeClr val="tx1"/>
                </a:solidFill>
              </a:endParaRPr>
            </a:p>
          </p:txBody>
        </p:sp>
        <p:sp>
          <p:nvSpPr>
            <p:cNvPr id="23" name="Rectangle 22">
              <a:extLst>
                <a:ext uri="{FF2B5EF4-FFF2-40B4-BE49-F238E27FC236}">
                  <a16:creationId xmlns:a16="http://schemas.microsoft.com/office/drawing/2014/main" id="{717F1007-B1D4-42B7-3997-D2591AD62C35}"/>
                </a:ext>
              </a:extLst>
            </p:cNvPr>
            <p:cNvSpPr/>
            <p:nvPr/>
          </p:nvSpPr>
          <p:spPr>
            <a:xfrm>
              <a:off x="8565355" y="4201124"/>
              <a:ext cx="339052" cy="54873"/>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agricultor</a:t>
              </a:r>
              <a:endParaRPr lang="en-US" sz="2400" b="1" dirty="0">
                <a:solidFill>
                  <a:schemeClr val="tx1"/>
                </a:solidFill>
              </a:endParaRPr>
            </a:p>
          </p:txBody>
        </p:sp>
        <p:sp>
          <p:nvSpPr>
            <p:cNvPr id="24" name="Rectangle 23">
              <a:extLst>
                <a:ext uri="{FF2B5EF4-FFF2-40B4-BE49-F238E27FC236}">
                  <a16:creationId xmlns:a16="http://schemas.microsoft.com/office/drawing/2014/main" id="{2C73F292-A025-938B-653C-7A655500F120}"/>
                </a:ext>
              </a:extLst>
            </p:cNvPr>
            <p:cNvSpPr/>
            <p:nvPr/>
          </p:nvSpPr>
          <p:spPr>
            <a:xfrm>
              <a:off x="8934453" y="4205885"/>
              <a:ext cx="243566" cy="54873"/>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esposa</a:t>
              </a:r>
              <a:endParaRPr lang="en-US" sz="2400" b="1" dirty="0">
                <a:solidFill>
                  <a:schemeClr val="tx1"/>
                </a:solidFill>
              </a:endParaRPr>
            </a:p>
          </p:txBody>
        </p:sp>
        <p:sp>
          <p:nvSpPr>
            <p:cNvPr id="25" name="Rectangle 24">
              <a:extLst>
                <a:ext uri="{FF2B5EF4-FFF2-40B4-BE49-F238E27FC236}">
                  <a16:creationId xmlns:a16="http://schemas.microsoft.com/office/drawing/2014/main" id="{696AE068-3A96-91E7-4BDE-724BA231C139}"/>
                </a:ext>
              </a:extLst>
            </p:cNvPr>
            <p:cNvSpPr/>
            <p:nvPr/>
          </p:nvSpPr>
          <p:spPr>
            <a:xfrm>
              <a:off x="8597957" y="3754399"/>
              <a:ext cx="247846" cy="54873"/>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esposa</a:t>
              </a:r>
              <a:endParaRPr lang="en-US" sz="2400" b="1" dirty="0">
                <a:solidFill>
                  <a:schemeClr val="tx1"/>
                </a:solidFill>
              </a:endParaRPr>
            </a:p>
          </p:txBody>
        </p:sp>
        <p:sp>
          <p:nvSpPr>
            <p:cNvPr id="26" name="Rectangle 25">
              <a:extLst>
                <a:ext uri="{FF2B5EF4-FFF2-40B4-BE49-F238E27FC236}">
                  <a16:creationId xmlns:a16="http://schemas.microsoft.com/office/drawing/2014/main" id="{5D687510-87F5-901C-1E0B-74AE6CB29AA8}"/>
                </a:ext>
              </a:extLst>
            </p:cNvPr>
            <p:cNvSpPr/>
            <p:nvPr/>
          </p:nvSpPr>
          <p:spPr>
            <a:xfrm>
              <a:off x="8297946" y="3766305"/>
              <a:ext cx="230044" cy="4721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pastor</a:t>
              </a:r>
              <a:endParaRPr lang="en-US" sz="2400" b="1" dirty="0">
                <a:solidFill>
                  <a:schemeClr val="tx1"/>
                </a:solidFill>
              </a:endParaRPr>
            </a:p>
          </p:txBody>
        </p:sp>
        <p:sp>
          <p:nvSpPr>
            <p:cNvPr id="27" name="Rectangle 26">
              <a:extLst>
                <a:ext uri="{FF2B5EF4-FFF2-40B4-BE49-F238E27FC236}">
                  <a16:creationId xmlns:a16="http://schemas.microsoft.com/office/drawing/2014/main" id="{63E3D966-36A3-350A-67B5-9EAB47D5E4F0}"/>
                </a:ext>
              </a:extLst>
            </p:cNvPr>
            <p:cNvSpPr/>
            <p:nvPr/>
          </p:nvSpPr>
          <p:spPr>
            <a:xfrm>
              <a:off x="6820944" y="4467227"/>
              <a:ext cx="314326" cy="5715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tendero</a:t>
              </a:r>
              <a:endParaRPr lang="en-US" sz="2400" b="1" dirty="0">
                <a:solidFill>
                  <a:schemeClr val="tx1"/>
                </a:solidFill>
              </a:endParaRPr>
            </a:p>
          </p:txBody>
        </p:sp>
        <p:sp>
          <p:nvSpPr>
            <p:cNvPr id="28" name="Rectangle 27">
              <a:extLst>
                <a:ext uri="{FF2B5EF4-FFF2-40B4-BE49-F238E27FC236}">
                  <a16:creationId xmlns:a16="http://schemas.microsoft.com/office/drawing/2014/main" id="{FF0BF7BE-24B2-7B0A-6C83-ACC99B30DF1D}"/>
                </a:ext>
              </a:extLst>
            </p:cNvPr>
            <p:cNvSpPr/>
            <p:nvPr/>
          </p:nvSpPr>
          <p:spPr>
            <a:xfrm>
              <a:off x="7009843" y="5031452"/>
              <a:ext cx="314325" cy="5715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80000"/>
                </a:lnSpc>
              </a:pPr>
              <a:r>
                <a:rPr lang="es-ES" sz="2400" b="1" dirty="0">
                  <a:solidFill>
                    <a:schemeClr val="tx1"/>
                  </a:solidFill>
                </a:rPr>
                <a:t>7 años</a:t>
              </a:r>
              <a:endParaRPr lang="en-US" sz="2400" b="1" dirty="0">
                <a:solidFill>
                  <a:schemeClr val="tx1"/>
                </a:solidFill>
              </a:endParaRPr>
            </a:p>
          </p:txBody>
        </p:sp>
      </p:grpSp>
      <p:sp>
        <p:nvSpPr>
          <p:cNvPr id="29" name="Rectangle 7">
            <a:extLst>
              <a:ext uri="{FF2B5EF4-FFF2-40B4-BE49-F238E27FC236}">
                <a16:creationId xmlns:a16="http://schemas.microsoft.com/office/drawing/2014/main" id="{94AD4D7B-852F-4735-BFB9-04E556D44ECC}"/>
              </a:ext>
            </a:extLst>
          </p:cNvPr>
          <p:cNvSpPr/>
          <p:nvPr/>
        </p:nvSpPr>
        <p:spPr>
          <a:xfrm>
            <a:off x="3893175" y="1706333"/>
            <a:ext cx="2641055" cy="43391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 sz="2800" b="1" dirty="0">
                <a:solidFill>
                  <a:schemeClr val="tx1"/>
                </a:solidFill>
              </a:rPr>
              <a:t>PERSONAS MAYORES</a:t>
            </a:r>
            <a:endParaRPr lang="en-US" sz="2800" b="1" dirty="0">
              <a:solidFill>
                <a:schemeClr val="tx1"/>
              </a:solidFill>
            </a:endParaRPr>
          </a:p>
        </p:txBody>
      </p:sp>
    </p:spTree>
    <p:extLst>
      <p:ext uri="{BB962C8B-B14F-4D97-AF65-F5344CB8AC3E}">
        <p14:creationId xmlns:p14="http://schemas.microsoft.com/office/powerpoint/2010/main" val="94483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CB6139C1-E7E7-C4C7-BADF-0D12596D3E46}"/>
              </a:ext>
            </a:extLst>
          </p:cNvPr>
          <p:cNvGrpSpPr/>
          <p:nvPr/>
        </p:nvGrpSpPr>
        <p:grpSpPr>
          <a:xfrm>
            <a:off x="3386884" y="1135874"/>
            <a:ext cx="11333911" cy="8038226"/>
            <a:chOff x="4255564" y="-212866"/>
            <a:chExt cx="4080358" cy="2893868"/>
          </a:xfrm>
        </p:grpSpPr>
        <p:sp>
          <p:nvSpPr>
            <p:cNvPr id="5" name="Shape 138572">
              <a:extLst>
                <a:ext uri="{FF2B5EF4-FFF2-40B4-BE49-F238E27FC236}">
                  <a16:creationId xmlns:a16="http://schemas.microsoft.com/office/drawing/2014/main" id="{74E26ECD-E465-E3E2-5D81-273EBA42D5B1}"/>
                </a:ext>
              </a:extLst>
            </p:cNvPr>
            <p:cNvSpPr/>
            <p:nvPr/>
          </p:nvSpPr>
          <p:spPr>
            <a:xfrm>
              <a:off x="4258828" y="-210491"/>
              <a:ext cx="4077094" cy="2891493"/>
            </a:xfrm>
            <a:custGeom>
              <a:avLst/>
              <a:gdLst/>
              <a:ahLst/>
              <a:cxnLst/>
              <a:rect l="0" t="0" r="0" b="0"/>
              <a:pathLst>
                <a:path w="4077132" h="2891409">
                  <a:moveTo>
                    <a:pt x="0" y="0"/>
                  </a:moveTo>
                  <a:lnTo>
                    <a:pt x="4077132" y="0"/>
                  </a:lnTo>
                  <a:lnTo>
                    <a:pt x="4077132" y="2891409"/>
                  </a:lnTo>
                  <a:lnTo>
                    <a:pt x="0" y="2891409"/>
                  </a:lnTo>
                  <a:lnTo>
                    <a:pt x="0" y="0"/>
                  </a:lnTo>
                </a:path>
              </a:pathLst>
            </a:custGeom>
            <a:ln w="0" cap="flat">
              <a:miter lim="127000"/>
            </a:ln>
          </p:spPr>
          <p:style>
            <a:lnRef idx="0">
              <a:srgbClr val="000000">
                <a:alpha val="0"/>
              </a:srgbClr>
            </a:lnRef>
            <a:fillRef idx="1">
              <a:srgbClr val="FFFFFF"/>
            </a:fillRef>
            <a:effectRef idx="0">
              <a:scrgbClr r="0" g="0" b="0"/>
            </a:effectRef>
            <a:fontRef idx="none"/>
          </p:style>
          <p:txBody>
            <a:bodyPr/>
            <a:lstStyle/>
            <a:p>
              <a:endParaRPr lang="en-US" sz="6000"/>
            </a:p>
          </p:txBody>
        </p:sp>
        <p:pic>
          <p:nvPicPr>
            <p:cNvPr id="6" name="Picture 5">
              <a:extLst>
                <a:ext uri="{FF2B5EF4-FFF2-40B4-BE49-F238E27FC236}">
                  <a16:creationId xmlns:a16="http://schemas.microsoft.com/office/drawing/2014/main" id="{A77CEFE4-F9A1-3343-D55F-8F82B86D9E9E}"/>
                </a:ext>
              </a:extLst>
            </p:cNvPr>
            <p:cNvPicPr/>
            <p:nvPr/>
          </p:nvPicPr>
          <p:blipFill>
            <a:blip r:embed="rId2"/>
            <a:stretch>
              <a:fillRect/>
            </a:stretch>
          </p:blipFill>
          <p:spPr>
            <a:xfrm>
              <a:off x="4255564" y="-212866"/>
              <a:ext cx="4035515" cy="2886539"/>
            </a:xfrm>
            <a:prstGeom prst="rect">
              <a:avLst/>
            </a:prstGeom>
          </p:spPr>
        </p:pic>
        <p:sp>
          <p:nvSpPr>
            <p:cNvPr id="7" name="Shape 5523">
              <a:extLst>
                <a:ext uri="{FF2B5EF4-FFF2-40B4-BE49-F238E27FC236}">
                  <a16:creationId xmlns:a16="http://schemas.microsoft.com/office/drawing/2014/main" id="{CFECC6B3-FE52-38D8-314B-22934414B26D}"/>
                </a:ext>
              </a:extLst>
            </p:cNvPr>
            <p:cNvSpPr/>
            <p:nvPr/>
          </p:nvSpPr>
          <p:spPr>
            <a:xfrm>
              <a:off x="4258828" y="-210491"/>
              <a:ext cx="4077094" cy="2891493"/>
            </a:xfrm>
            <a:custGeom>
              <a:avLst/>
              <a:gdLst/>
              <a:ahLst/>
              <a:cxnLst/>
              <a:rect l="0" t="0" r="0" b="0"/>
              <a:pathLst>
                <a:path w="4077132" h="2891409">
                  <a:moveTo>
                    <a:pt x="0" y="2891409"/>
                  </a:moveTo>
                  <a:lnTo>
                    <a:pt x="4077132" y="2891409"/>
                  </a:lnTo>
                  <a:lnTo>
                    <a:pt x="4077132" y="0"/>
                  </a:lnTo>
                  <a:lnTo>
                    <a:pt x="0" y="0"/>
                  </a:lnTo>
                  <a:close/>
                </a:path>
              </a:pathLst>
            </a:custGeom>
            <a:ln w="6350" cap="flat">
              <a:miter lim="100000"/>
            </a:ln>
          </p:spPr>
          <p:style>
            <a:lnRef idx="1">
              <a:srgbClr val="BBBDC0"/>
            </a:lnRef>
            <a:fillRef idx="0">
              <a:srgbClr val="000000">
                <a:alpha val="0"/>
              </a:srgbClr>
            </a:fillRef>
            <a:effectRef idx="0">
              <a:scrgbClr r="0" g="0" b="0"/>
            </a:effectRef>
            <a:fontRef idx="none"/>
          </p:style>
          <p:txBody>
            <a:bodyPr/>
            <a:lstStyle/>
            <a:p>
              <a:endParaRPr lang="en-US" sz="6000"/>
            </a:p>
          </p:txBody>
        </p:sp>
        <p:sp>
          <p:nvSpPr>
            <p:cNvPr id="8" name="Rectangle 7">
              <a:extLst>
                <a:ext uri="{FF2B5EF4-FFF2-40B4-BE49-F238E27FC236}">
                  <a16:creationId xmlns:a16="http://schemas.microsoft.com/office/drawing/2014/main" id="{9D5731D4-86DB-D0EA-7866-7E7F58C897D1}"/>
                </a:ext>
              </a:extLst>
            </p:cNvPr>
            <p:cNvSpPr/>
            <p:nvPr/>
          </p:nvSpPr>
          <p:spPr>
            <a:xfrm>
              <a:off x="4556919" y="854708"/>
              <a:ext cx="410063" cy="375510"/>
            </a:xfrm>
            <a:prstGeom prst="rect">
              <a:avLst/>
            </a:prstGeom>
            <a:solidFill>
              <a:srgbClr val="4473C5"/>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pPr algn="ctr"/>
              <a:r>
                <a:rPr lang="es-ES_tradnl" sz="2800">
                  <a:solidFill>
                    <a:schemeClr val="bg2"/>
                  </a:solidFill>
                </a:rPr>
                <a:t>Evento de crisis</a:t>
              </a:r>
            </a:p>
          </p:txBody>
        </p:sp>
        <p:sp>
          <p:nvSpPr>
            <p:cNvPr id="9" name="Rectangle 8">
              <a:extLst>
                <a:ext uri="{FF2B5EF4-FFF2-40B4-BE49-F238E27FC236}">
                  <a16:creationId xmlns:a16="http://schemas.microsoft.com/office/drawing/2014/main" id="{3E84DC6E-E887-6018-50E3-7F602544BA45}"/>
                </a:ext>
              </a:extLst>
            </p:cNvPr>
            <p:cNvSpPr/>
            <p:nvPr/>
          </p:nvSpPr>
          <p:spPr>
            <a:xfrm>
              <a:off x="7289799" y="495300"/>
              <a:ext cx="701675" cy="21272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r>
                <a:rPr lang="es-ES" sz="2000" b="1" dirty="0">
                  <a:solidFill>
                    <a:schemeClr val="tx1"/>
                  </a:solidFill>
                </a:rPr>
                <a:t>Ira y frustración de la comunidad</a:t>
              </a:r>
              <a:endParaRPr lang="en-US" sz="2000" b="1" dirty="0">
                <a:solidFill>
                  <a:schemeClr val="tx1"/>
                </a:solidFill>
              </a:endParaRPr>
            </a:p>
          </p:txBody>
        </p:sp>
        <p:sp>
          <p:nvSpPr>
            <p:cNvPr id="10" name="Rectangle 9">
              <a:extLst>
                <a:ext uri="{FF2B5EF4-FFF2-40B4-BE49-F238E27FC236}">
                  <a16:creationId xmlns:a16="http://schemas.microsoft.com/office/drawing/2014/main" id="{E6229F8F-9B0A-4739-D1D8-EF14BB2F0015}"/>
                </a:ext>
              </a:extLst>
            </p:cNvPr>
            <p:cNvSpPr/>
            <p:nvPr/>
          </p:nvSpPr>
          <p:spPr>
            <a:xfrm>
              <a:off x="7305831" y="1580355"/>
              <a:ext cx="921388" cy="21272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r>
                <a:rPr lang="es-ES" sz="2000" b="1" dirty="0">
                  <a:solidFill>
                    <a:schemeClr val="tx1"/>
                  </a:solidFill>
                </a:rPr>
                <a:t>Comprensión, voluntad y compromiso externos</a:t>
              </a:r>
              <a:endParaRPr lang="en-US" sz="2000" b="1" dirty="0">
                <a:solidFill>
                  <a:schemeClr val="tx1"/>
                </a:solidFill>
              </a:endParaRPr>
            </a:p>
          </p:txBody>
        </p:sp>
        <p:sp>
          <p:nvSpPr>
            <p:cNvPr id="11" name="Rectangle 10">
              <a:extLst>
                <a:ext uri="{FF2B5EF4-FFF2-40B4-BE49-F238E27FC236}">
                  <a16:creationId xmlns:a16="http://schemas.microsoft.com/office/drawing/2014/main" id="{D31535F2-9036-401F-56EC-DA7D2D166A19}"/>
                </a:ext>
              </a:extLst>
            </p:cNvPr>
            <p:cNvSpPr/>
            <p:nvPr/>
          </p:nvSpPr>
          <p:spPr>
            <a:xfrm>
              <a:off x="6928985" y="2350294"/>
              <a:ext cx="807696" cy="21272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r>
                <a:rPr lang="es-ES" sz="4800" b="1" dirty="0">
                  <a:solidFill>
                    <a:schemeClr val="tx1"/>
                  </a:solidFill>
                </a:rPr>
                <a:t>Tiempo</a:t>
              </a:r>
              <a:endParaRPr lang="en-US" sz="4800" b="1" dirty="0">
                <a:solidFill>
                  <a:schemeClr val="tx1"/>
                </a:solidFill>
              </a:endParaRPr>
            </a:p>
          </p:txBody>
        </p:sp>
      </p:grpSp>
    </p:spTree>
    <p:extLst>
      <p:ext uri="{BB962C8B-B14F-4D97-AF65-F5344CB8AC3E}">
        <p14:creationId xmlns:p14="http://schemas.microsoft.com/office/powerpoint/2010/main" val="2499843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Discusión</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fontScale="92500" lnSpcReduction="20000"/>
          </a:bodyPr>
          <a:lstStyle/>
          <a:p>
            <a:pPr marL="342900" indent="-342900" algn="l">
              <a:lnSpc>
                <a:spcPct val="120000"/>
              </a:lnSpc>
              <a:buFont typeface="Arial" panose="020B0604020202020204" pitchFamily="34" charset="0"/>
              <a:buChar char="•"/>
            </a:pPr>
            <a:r>
              <a:rPr lang="es-ES" sz="4000" dirty="0">
                <a:solidFill>
                  <a:schemeClr val="tx1"/>
                </a:solidFill>
                <a:latin typeface="+mn-lt"/>
              </a:rPr>
              <a:t>¿Cómo se cuidará a los niños/as y adolescentes (personas menores de edad)?</a:t>
            </a:r>
          </a:p>
          <a:p>
            <a:pPr marL="342900" indent="-342900" algn="l">
              <a:lnSpc>
                <a:spcPct val="120000"/>
              </a:lnSpc>
              <a:buFont typeface="Arial" panose="020B0604020202020204" pitchFamily="34" charset="0"/>
              <a:buChar char="•"/>
            </a:pPr>
            <a:r>
              <a:rPr lang="es-ES" sz="4000" dirty="0">
                <a:latin typeface="+mn-lt"/>
              </a:rPr>
              <a:t>¿Dónde obtendrán las personas atención médica?</a:t>
            </a:r>
          </a:p>
          <a:p>
            <a:pPr marL="342900" indent="-342900" algn="l">
              <a:lnSpc>
                <a:spcPct val="120000"/>
              </a:lnSpc>
              <a:buFont typeface="Arial" panose="020B0604020202020204" pitchFamily="34" charset="0"/>
              <a:buChar char="•"/>
            </a:pPr>
            <a:r>
              <a:rPr lang="es-ES" sz="4000" dirty="0">
                <a:latin typeface="+mn-lt"/>
              </a:rPr>
              <a:t>¿Qué hará la </a:t>
            </a:r>
            <a:r>
              <a:rPr lang="es-ES" sz="4000" dirty="0">
                <a:solidFill>
                  <a:schemeClr val="tx1"/>
                </a:solidFill>
                <a:latin typeface="+mn-lt"/>
              </a:rPr>
              <a:t>familia para obtener ingresos si la figura responsable de la economía familiar </a:t>
            </a:r>
            <a:r>
              <a:rPr lang="es-ES" sz="4000" dirty="0">
                <a:latin typeface="+mn-lt"/>
              </a:rPr>
              <a:t>no está?</a:t>
            </a:r>
          </a:p>
          <a:p>
            <a:pPr marL="342900" indent="-342900" algn="l">
              <a:lnSpc>
                <a:spcPct val="120000"/>
              </a:lnSpc>
              <a:buFont typeface="Arial" panose="020B0604020202020204" pitchFamily="34" charset="0"/>
              <a:buChar char="•"/>
            </a:pPr>
            <a:r>
              <a:rPr lang="es-ES" sz="4000" dirty="0">
                <a:solidFill>
                  <a:schemeClr val="tx1"/>
                </a:solidFill>
                <a:latin typeface="+mn-lt"/>
              </a:rPr>
              <a:t>¿Cómo enterrará la comunidad a sus personas fallecidas si los personas mayores y líderes/as religiosos/as ya no están</a:t>
            </a:r>
            <a:r>
              <a:rPr lang="es-ES" sz="4000" dirty="0">
                <a:latin typeface="+mn-lt"/>
              </a:rPr>
              <a:t>?</a:t>
            </a:r>
          </a:p>
          <a:p>
            <a:pPr marL="342900" indent="-342900" algn="l">
              <a:lnSpc>
                <a:spcPct val="120000"/>
              </a:lnSpc>
              <a:buFont typeface="Arial" panose="020B0604020202020204" pitchFamily="34" charset="0"/>
              <a:buChar char="•"/>
            </a:pPr>
            <a:r>
              <a:rPr lang="es-ES" sz="4000" dirty="0">
                <a:latin typeface="+mn-lt"/>
              </a:rPr>
              <a:t>¿Quién enseñará las tradiciones culturales?</a:t>
            </a:r>
          </a:p>
          <a:p>
            <a:pPr marL="342900" indent="-342900" algn="l">
              <a:lnSpc>
                <a:spcPct val="120000"/>
              </a:lnSpc>
              <a:buFont typeface="Arial" panose="020B0604020202020204" pitchFamily="34" charset="0"/>
              <a:buChar char="•"/>
            </a:pPr>
            <a:r>
              <a:rPr lang="es-ES" sz="4000" dirty="0">
                <a:latin typeface="+mn-lt"/>
              </a:rPr>
              <a:t>¿Quiénes son las personas de recursos en la comunidad?</a:t>
            </a:r>
            <a:endParaRPr lang="en-GB" sz="4000" dirty="0">
              <a:latin typeface="+mn-lt"/>
            </a:endParaRPr>
          </a:p>
        </p:txBody>
      </p:sp>
    </p:spTree>
    <p:extLst>
      <p:ext uri="{BB962C8B-B14F-4D97-AF65-F5344CB8AC3E}">
        <p14:creationId xmlns:p14="http://schemas.microsoft.com/office/powerpoint/2010/main" val="1446039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913C6-14F1-B94C-96D9-69F3DBFAA69B}"/>
              </a:ext>
            </a:extLst>
          </p:cNvPr>
          <p:cNvSpPr>
            <a:spLocks noGrp="1"/>
          </p:cNvSpPr>
          <p:nvPr>
            <p:ph type="title"/>
          </p:nvPr>
        </p:nvSpPr>
        <p:spPr/>
        <p:txBody>
          <a:bodyPr/>
          <a:lstStyle/>
          <a:p>
            <a:r>
              <a:rPr lang="es-ES" dirty="0">
                <a:solidFill>
                  <a:srgbClr val="FF0000"/>
                </a:solidFill>
              </a:rPr>
              <a:t>Salud mental y apoyo psicosocial en emergencias</a:t>
            </a:r>
            <a:endParaRPr lang="en-US" dirty="0">
              <a:solidFill>
                <a:srgbClr val="FF0000"/>
              </a:solidFill>
            </a:endParaRPr>
          </a:p>
        </p:txBody>
      </p:sp>
    </p:spTree>
    <p:extLst>
      <p:ext uri="{BB962C8B-B14F-4D97-AF65-F5344CB8AC3E}">
        <p14:creationId xmlns:p14="http://schemas.microsoft.com/office/powerpoint/2010/main" val="13352023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lstStyle/>
          <a:p>
            <a:r>
              <a:rPr lang="da-DK" dirty="0"/>
              <a:t>Las reacciones cambian</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794018" y="3366121"/>
            <a:ext cx="7195801" cy="5200364"/>
          </a:xfrm>
        </p:spPr>
        <p:txBody>
          <a:bodyPr>
            <a:normAutofit/>
          </a:bodyPr>
          <a:lstStyle/>
          <a:p>
            <a:pPr marL="342900" indent="-342900" algn="l">
              <a:lnSpc>
                <a:spcPct val="120000"/>
              </a:lnSpc>
              <a:buFont typeface="Arial" panose="020B0604020202020204" pitchFamily="34" charset="0"/>
              <a:buChar char="•"/>
            </a:pPr>
            <a:r>
              <a:rPr lang="es-ES" sz="4800" dirty="0">
                <a:latin typeface="+mn-lt"/>
              </a:rPr>
              <a:t>Días y semanas después</a:t>
            </a:r>
          </a:p>
          <a:p>
            <a:pPr marL="342900" indent="-342900" algn="l">
              <a:lnSpc>
                <a:spcPct val="120000"/>
              </a:lnSpc>
              <a:buFont typeface="Arial" panose="020B0604020202020204" pitchFamily="34" charset="0"/>
              <a:buChar char="•"/>
            </a:pPr>
            <a:endParaRPr lang="es-ES" sz="4800" dirty="0">
              <a:latin typeface="+mn-lt"/>
            </a:endParaRPr>
          </a:p>
          <a:p>
            <a:pPr marL="342900" indent="-342900" algn="l">
              <a:lnSpc>
                <a:spcPct val="120000"/>
              </a:lnSpc>
              <a:buFont typeface="Arial" panose="020B0604020202020204" pitchFamily="34" charset="0"/>
              <a:buChar char="•"/>
            </a:pPr>
            <a:r>
              <a:rPr lang="es-ES" sz="4800" dirty="0">
                <a:latin typeface="+mn-lt"/>
              </a:rPr>
              <a:t>Semanas y meses después</a:t>
            </a:r>
          </a:p>
          <a:p>
            <a:pPr marL="342900" indent="-342900" algn="l">
              <a:lnSpc>
                <a:spcPct val="120000"/>
              </a:lnSpc>
              <a:buFont typeface="Arial" panose="020B0604020202020204" pitchFamily="34" charset="0"/>
              <a:buChar char="•"/>
            </a:pPr>
            <a:endParaRPr lang="es-ES" sz="4800" dirty="0">
              <a:latin typeface="+mn-lt"/>
            </a:endParaRPr>
          </a:p>
          <a:p>
            <a:pPr marL="342900" indent="-342900" algn="l">
              <a:lnSpc>
                <a:spcPct val="120000"/>
              </a:lnSpc>
              <a:buFont typeface="Arial" panose="020B0604020202020204" pitchFamily="34" charset="0"/>
              <a:buChar char="•"/>
            </a:pPr>
            <a:r>
              <a:rPr lang="es-ES" sz="4800" dirty="0">
                <a:latin typeface="+mn-lt"/>
              </a:rPr>
              <a:t>Años después del evento</a:t>
            </a:r>
            <a:endParaRPr lang="en-GB" sz="4800" dirty="0">
              <a:latin typeface="+mn-lt"/>
            </a:endParaRPr>
          </a:p>
        </p:txBody>
      </p:sp>
      <p:sp>
        <p:nvSpPr>
          <p:cNvPr id="2" name="Arrow: Down 1">
            <a:extLst>
              <a:ext uri="{FF2B5EF4-FFF2-40B4-BE49-F238E27FC236}">
                <a16:creationId xmlns:a16="http://schemas.microsoft.com/office/drawing/2014/main" id="{B5174A0D-4AEC-4A5B-8AEF-377DEDB51918}"/>
              </a:ext>
            </a:extLst>
          </p:cNvPr>
          <p:cNvSpPr/>
          <p:nvPr/>
        </p:nvSpPr>
        <p:spPr>
          <a:xfrm>
            <a:off x="540409" y="3366120"/>
            <a:ext cx="2029216" cy="5624186"/>
          </a:xfrm>
          <a:prstGeom prst="downArrow">
            <a:avLst/>
          </a:prstGeom>
          <a:solidFill>
            <a:schemeClr val="accent3"/>
          </a:solidFill>
          <a:ln>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C44D3DD4-2C99-4A86-82AE-298199632F25}"/>
              </a:ext>
            </a:extLst>
          </p:cNvPr>
          <p:cNvSpPr txBox="1"/>
          <p:nvPr/>
        </p:nvSpPr>
        <p:spPr>
          <a:xfrm>
            <a:off x="775538" y="2469926"/>
            <a:ext cx="1794088" cy="584775"/>
          </a:xfrm>
          <a:prstGeom prst="rect">
            <a:avLst/>
          </a:prstGeom>
          <a:noFill/>
        </p:spPr>
        <p:txBody>
          <a:bodyPr wrap="square" rtlCol="0">
            <a:spAutoFit/>
          </a:bodyPr>
          <a:lstStyle/>
          <a:p>
            <a:r>
              <a:rPr lang="da-DK" sz="3200" b="1" dirty="0">
                <a:solidFill>
                  <a:srgbClr val="FF0000"/>
                </a:solidFill>
                <a:ea typeface="Open Sans" panose="020B0606030504020204" pitchFamily="34" charset="0"/>
                <a:cs typeface="Calibri" panose="020F0502020204030204" pitchFamily="34" charset="0"/>
              </a:rPr>
              <a:t>TIEMPO</a:t>
            </a:r>
            <a:endParaRPr lang="en-GB" sz="3200" b="1" dirty="0">
              <a:solidFill>
                <a:srgbClr val="FF0000"/>
              </a:solidFill>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15367732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lstStyle/>
          <a:p>
            <a:r>
              <a:rPr lang="da-DK" dirty="0"/>
              <a:t>Las reacciones cambian</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3112169" y="3366120"/>
            <a:ext cx="14469978" cy="5200364"/>
          </a:xfrm>
        </p:spPr>
        <p:txBody>
          <a:bodyPr>
            <a:normAutofit/>
          </a:bodyPr>
          <a:lstStyle/>
          <a:p>
            <a:pPr algn="l"/>
            <a:r>
              <a:rPr lang="en-US" sz="4000" dirty="0" err="1">
                <a:latin typeface="+mn-lt"/>
              </a:rPr>
              <a:t>Bonnano</a:t>
            </a:r>
            <a:r>
              <a:rPr lang="en-US" sz="4000" dirty="0">
                <a:latin typeface="+mn-lt"/>
              </a:rPr>
              <a:t> at al.  (2008, 2018) </a:t>
            </a:r>
            <a:r>
              <a:rPr lang="es-ES" sz="4000" dirty="0">
                <a:latin typeface="+mn-lt"/>
              </a:rPr>
              <a:t>han descrito cuatro patrones prototípicos de ajuste psicológico 2 años después de un evento:</a:t>
            </a:r>
          </a:p>
          <a:p>
            <a:pPr algn="l"/>
            <a:endParaRPr lang="en-US" sz="4000" dirty="0">
              <a:latin typeface="+mn-lt"/>
            </a:endParaRPr>
          </a:p>
          <a:p>
            <a:pPr marL="571500" indent="-571500" algn="l">
              <a:buFontTx/>
              <a:buChar char="-"/>
            </a:pPr>
            <a:r>
              <a:rPr lang="es-ES" sz="4000" dirty="0">
                <a:latin typeface="+mn-lt"/>
              </a:rPr>
              <a:t>Disrupción crónica o cronicidad</a:t>
            </a:r>
          </a:p>
          <a:p>
            <a:pPr marL="571500" indent="-571500" algn="l">
              <a:buFontTx/>
              <a:buChar char="-"/>
            </a:pPr>
            <a:r>
              <a:rPr lang="es-ES" sz="4000" dirty="0">
                <a:latin typeface="+mn-lt"/>
              </a:rPr>
              <a:t>Disrupción tardía</a:t>
            </a:r>
          </a:p>
          <a:p>
            <a:pPr marL="571500" indent="-571500" algn="l">
              <a:buFontTx/>
              <a:buChar char="-"/>
            </a:pPr>
            <a:r>
              <a:rPr lang="es-ES" sz="4000" dirty="0">
                <a:latin typeface="+mn-lt"/>
              </a:rPr>
              <a:t>Recuperación</a:t>
            </a:r>
          </a:p>
          <a:p>
            <a:pPr marL="571500" indent="-571500" algn="l">
              <a:buFontTx/>
              <a:buChar char="-"/>
            </a:pPr>
            <a:r>
              <a:rPr lang="es-ES" sz="4000" dirty="0">
                <a:latin typeface="+mn-lt"/>
              </a:rPr>
              <a:t>Resiliencia</a:t>
            </a:r>
          </a:p>
        </p:txBody>
      </p:sp>
      <p:sp>
        <p:nvSpPr>
          <p:cNvPr id="2" name="Arrow: Down 1">
            <a:extLst>
              <a:ext uri="{FF2B5EF4-FFF2-40B4-BE49-F238E27FC236}">
                <a16:creationId xmlns:a16="http://schemas.microsoft.com/office/drawing/2014/main" id="{B5174A0D-4AEC-4A5B-8AEF-377DEDB51918}"/>
              </a:ext>
            </a:extLst>
          </p:cNvPr>
          <p:cNvSpPr/>
          <p:nvPr/>
        </p:nvSpPr>
        <p:spPr>
          <a:xfrm>
            <a:off x="540409" y="3366120"/>
            <a:ext cx="2029216" cy="5624186"/>
          </a:xfrm>
          <a:prstGeom prst="downArrow">
            <a:avLst/>
          </a:prstGeom>
          <a:solidFill>
            <a:schemeClr val="accent3"/>
          </a:solidFill>
          <a:ln>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C44D3DD4-2C99-4A86-82AE-298199632F25}"/>
              </a:ext>
            </a:extLst>
          </p:cNvPr>
          <p:cNvSpPr txBox="1"/>
          <p:nvPr/>
        </p:nvSpPr>
        <p:spPr>
          <a:xfrm>
            <a:off x="792462" y="2469926"/>
            <a:ext cx="2029215" cy="584775"/>
          </a:xfrm>
          <a:prstGeom prst="rect">
            <a:avLst/>
          </a:prstGeom>
          <a:noFill/>
        </p:spPr>
        <p:txBody>
          <a:bodyPr wrap="square" rtlCol="0">
            <a:spAutoFit/>
          </a:bodyPr>
          <a:lstStyle/>
          <a:p>
            <a:r>
              <a:rPr lang="da-DK" sz="3200" b="1" dirty="0">
                <a:solidFill>
                  <a:srgbClr val="FF0000"/>
                </a:solidFill>
                <a:ea typeface="Open Sans" panose="020B0606030504020204" pitchFamily="34" charset="0"/>
                <a:cs typeface="Calibri" panose="020F0502020204030204" pitchFamily="34" charset="0"/>
              </a:rPr>
              <a:t>TIEMPO</a:t>
            </a:r>
            <a:endParaRPr lang="en-GB" sz="3200" b="1" dirty="0">
              <a:solidFill>
                <a:srgbClr val="FF0000"/>
              </a:solidFill>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44883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fontScale="90000"/>
          </a:bodyPr>
          <a:lstStyle/>
          <a:p>
            <a:r>
              <a:rPr lang="es-ES" dirty="0"/>
              <a:t>Trayectorias comunes después de reacciones angustiosas</a:t>
            </a:r>
            <a:endParaRPr lang="en-GB" dirty="0"/>
          </a:p>
        </p:txBody>
      </p:sp>
      <p:grpSp>
        <p:nvGrpSpPr>
          <p:cNvPr id="2" name="Group 1">
            <a:extLst>
              <a:ext uri="{FF2B5EF4-FFF2-40B4-BE49-F238E27FC236}">
                <a16:creationId xmlns:a16="http://schemas.microsoft.com/office/drawing/2014/main" id="{B94EC582-F87E-8520-F14A-96662A308288}"/>
              </a:ext>
            </a:extLst>
          </p:cNvPr>
          <p:cNvGrpSpPr/>
          <p:nvPr/>
        </p:nvGrpSpPr>
        <p:grpSpPr>
          <a:xfrm>
            <a:off x="4145543" y="2706507"/>
            <a:ext cx="9181837" cy="7026278"/>
            <a:chOff x="2932431" y="1922858"/>
            <a:chExt cx="3778451" cy="2891409"/>
          </a:xfrm>
        </p:grpSpPr>
        <p:sp>
          <p:nvSpPr>
            <p:cNvPr id="4" name="Shape 138804">
              <a:extLst>
                <a:ext uri="{FF2B5EF4-FFF2-40B4-BE49-F238E27FC236}">
                  <a16:creationId xmlns:a16="http://schemas.microsoft.com/office/drawing/2014/main" id="{CC23C730-CCA1-8460-4467-CD4BE260DE4C}"/>
                </a:ext>
              </a:extLst>
            </p:cNvPr>
            <p:cNvSpPr/>
            <p:nvPr/>
          </p:nvSpPr>
          <p:spPr>
            <a:xfrm>
              <a:off x="2932431" y="1922858"/>
              <a:ext cx="3778451" cy="2891409"/>
            </a:xfrm>
            <a:custGeom>
              <a:avLst/>
              <a:gdLst/>
              <a:ahLst/>
              <a:cxnLst/>
              <a:rect l="0" t="0" r="0" b="0"/>
              <a:pathLst>
                <a:path w="3778542" h="2891409">
                  <a:moveTo>
                    <a:pt x="0" y="0"/>
                  </a:moveTo>
                  <a:lnTo>
                    <a:pt x="3778542" y="0"/>
                  </a:lnTo>
                  <a:lnTo>
                    <a:pt x="3778542" y="2891409"/>
                  </a:lnTo>
                  <a:lnTo>
                    <a:pt x="0" y="2891409"/>
                  </a:lnTo>
                  <a:lnTo>
                    <a:pt x="0" y="0"/>
                  </a:lnTo>
                </a:path>
              </a:pathLst>
            </a:custGeom>
            <a:ln w="0" cap="flat">
              <a:miter lim="127000"/>
            </a:ln>
          </p:spPr>
          <p:style>
            <a:lnRef idx="0">
              <a:srgbClr val="000000">
                <a:alpha val="0"/>
              </a:srgbClr>
            </a:lnRef>
            <a:fillRef idx="1">
              <a:srgbClr val="FFFFFF"/>
            </a:fillRef>
            <a:effectRef idx="0">
              <a:scrgbClr r="0" g="0" b="0"/>
            </a:effectRef>
            <a:fontRef idx="none"/>
          </p:style>
          <p:txBody>
            <a:bodyPr/>
            <a:lstStyle/>
            <a:p>
              <a:endParaRPr lang="es-ES_tradnl" sz="4800"/>
            </a:p>
          </p:txBody>
        </p:sp>
        <p:pic>
          <p:nvPicPr>
            <p:cNvPr id="5" name="Picture 4">
              <a:extLst>
                <a:ext uri="{FF2B5EF4-FFF2-40B4-BE49-F238E27FC236}">
                  <a16:creationId xmlns:a16="http://schemas.microsoft.com/office/drawing/2014/main" id="{FAF3C0BA-9424-795F-8354-77AB2C415457}"/>
                </a:ext>
              </a:extLst>
            </p:cNvPr>
            <p:cNvPicPr/>
            <p:nvPr/>
          </p:nvPicPr>
          <p:blipFill>
            <a:blip r:embed="rId2"/>
            <a:stretch>
              <a:fillRect/>
            </a:stretch>
          </p:blipFill>
          <p:spPr>
            <a:xfrm>
              <a:off x="3098260" y="2058366"/>
              <a:ext cx="3451817" cy="2661253"/>
            </a:xfrm>
            <a:prstGeom prst="rect">
              <a:avLst/>
            </a:prstGeom>
          </p:spPr>
        </p:pic>
        <p:sp>
          <p:nvSpPr>
            <p:cNvPr id="7" name="Shape 6244">
              <a:extLst>
                <a:ext uri="{FF2B5EF4-FFF2-40B4-BE49-F238E27FC236}">
                  <a16:creationId xmlns:a16="http://schemas.microsoft.com/office/drawing/2014/main" id="{45399765-7A28-9132-5E18-545E3F34A204}"/>
                </a:ext>
              </a:extLst>
            </p:cNvPr>
            <p:cNvSpPr/>
            <p:nvPr/>
          </p:nvSpPr>
          <p:spPr>
            <a:xfrm>
              <a:off x="2932431" y="1922858"/>
              <a:ext cx="3778451" cy="2891409"/>
            </a:xfrm>
            <a:custGeom>
              <a:avLst/>
              <a:gdLst/>
              <a:ahLst/>
              <a:cxnLst/>
              <a:rect l="0" t="0" r="0" b="0"/>
              <a:pathLst>
                <a:path w="3778542" h="2891409">
                  <a:moveTo>
                    <a:pt x="0" y="2891409"/>
                  </a:moveTo>
                  <a:lnTo>
                    <a:pt x="3778542" y="2891409"/>
                  </a:lnTo>
                  <a:lnTo>
                    <a:pt x="3778542" y="0"/>
                  </a:lnTo>
                  <a:lnTo>
                    <a:pt x="0" y="0"/>
                  </a:lnTo>
                  <a:close/>
                </a:path>
              </a:pathLst>
            </a:custGeom>
            <a:ln w="6350" cap="flat">
              <a:miter lim="100000"/>
            </a:ln>
          </p:spPr>
          <p:style>
            <a:lnRef idx="1">
              <a:srgbClr val="BBBDC0"/>
            </a:lnRef>
            <a:fillRef idx="0">
              <a:srgbClr val="000000">
                <a:alpha val="0"/>
              </a:srgbClr>
            </a:fillRef>
            <a:effectRef idx="0">
              <a:scrgbClr r="0" g="0" b="0"/>
            </a:effectRef>
            <a:fontRef idx="none"/>
          </p:style>
          <p:txBody>
            <a:bodyPr/>
            <a:lstStyle/>
            <a:p>
              <a:endParaRPr lang="es-ES_tradnl" sz="4800"/>
            </a:p>
          </p:txBody>
        </p:sp>
        <p:sp>
          <p:nvSpPr>
            <p:cNvPr id="8" name="Rectangle 7">
              <a:extLst>
                <a:ext uri="{FF2B5EF4-FFF2-40B4-BE49-F238E27FC236}">
                  <a16:creationId xmlns:a16="http://schemas.microsoft.com/office/drawing/2014/main" id="{B5E0F1F7-1A81-5BB5-A9E6-41E8A9D78686}"/>
                </a:ext>
              </a:extLst>
            </p:cNvPr>
            <p:cNvSpPr/>
            <p:nvPr/>
          </p:nvSpPr>
          <p:spPr>
            <a:xfrm>
              <a:off x="4225925" y="4521201"/>
              <a:ext cx="1372091" cy="1651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400" b="1">
                  <a:solidFill>
                    <a:schemeClr val="tx1"/>
                  </a:solidFill>
                </a:rPr>
                <a:t>Tiempo desde desastre</a:t>
              </a:r>
            </a:p>
          </p:txBody>
        </p:sp>
        <p:sp>
          <p:nvSpPr>
            <p:cNvPr id="9" name="Rectangle 8">
              <a:extLst>
                <a:ext uri="{FF2B5EF4-FFF2-40B4-BE49-F238E27FC236}">
                  <a16:creationId xmlns:a16="http://schemas.microsoft.com/office/drawing/2014/main" id="{971BA396-A49E-3A38-F97A-61F8B6F0974D}"/>
                </a:ext>
              </a:extLst>
            </p:cNvPr>
            <p:cNvSpPr/>
            <p:nvPr/>
          </p:nvSpPr>
          <p:spPr>
            <a:xfrm>
              <a:off x="4686300" y="4386263"/>
              <a:ext cx="392286" cy="13493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b="1">
                  <a:solidFill>
                    <a:schemeClr val="tx1"/>
                  </a:solidFill>
                </a:rPr>
                <a:t>1 año</a:t>
              </a:r>
            </a:p>
          </p:txBody>
        </p:sp>
        <p:sp>
          <p:nvSpPr>
            <p:cNvPr id="10" name="Rectangle 9">
              <a:extLst>
                <a:ext uri="{FF2B5EF4-FFF2-40B4-BE49-F238E27FC236}">
                  <a16:creationId xmlns:a16="http://schemas.microsoft.com/office/drawing/2014/main" id="{363E8F6C-0ABB-57C4-E927-BB1C08D487F0}"/>
                </a:ext>
              </a:extLst>
            </p:cNvPr>
            <p:cNvSpPr/>
            <p:nvPr/>
          </p:nvSpPr>
          <p:spPr>
            <a:xfrm>
              <a:off x="5837642" y="4386264"/>
              <a:ext cx="392286" cy="13493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b="1">
                  <a:solidFill>
                    <a:schemeClr val="tx1"/>
                  </a:solidFill>
                </a:rPr>
                <a:t>2 años</a:t>
              </a:r>
            </a:p>
          </p:txBody>
        </p:sp>
        <p:sp>
          <p:nvSpPr>
            <p:cNvPr id="11" name="Rectangle 10">
              <a:extLst>
                <a:ext uri="{FF2B5EF4-FFF2-40B4-BE49-F238E27FC236}">
                  <a16:creationId xmlns:a16="http://schemas.microsoft.com/office/drawing/2014/main" id="{4F5DF3ED-6C39-447D-D1FE-95CB4131790A}"/>
                </a:ext>
              </a:extLst>
            </p:cNvPr>
            <p:cNvSpPr/>
            <p:nvPr/>
          </p:nvSpPr>
          <p:spPr>
            <a:xfrm rot="16200000">
              <a:off x="2177741" y="3085790"/>
              <a:ext cx="2234237" cy="17938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400" b="1">
                  <a:solidFill>
                    <a:schemeClr val="tx1"/>
                  </a:solidFill>
                </a:rPr>
                <a:t>Alteración en el funcionamiento</a:t>
              </a:r>
            </a:p>
          </p:txBody>
        </p:sp>
        <p:sp>
          <p:nvSpPr>
            <p:cNvPr id="12" name="Rectangle 11">
              <a:extLst>
                <a:ext uri="{FF2B5EF4-FFF2-40B4-BE49-F238E27FC236}">
                  <a16:creationId xmlns:a16="http://schemas.microsoft.com/office/drawing/2014/main" id="{EBE02AD2-5E25-6422-2FC7-5646F85AA2E4}"/>
                </a:ext>
              </a:extLst>
            </p:cNvPr>
            <p:cNvSpPr/>
            <p:nvPr/>
          </p:nvSpPr>
          <p:spPr>
            <a:xfrm rot="16200000">
              <a:off x="3316408" y="3747412"/>
              <a:ext cx="274637" cy="11247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b="1">
                  <a:solidFill>
                    <a:schemeClr val="tx1"/>
                  </a:solidFill>
                </a:rPr>
                <a:t>leve</a:t>
              </a:r>
            </a:p>
          </p:txBody>
        </p:sp>
        <p:sp>
          <p:nvSpPr>
            <p:cNvPr id="13" name="Rectangle 12">
              <a:extLst>
                <a:ext uri="{FF2B5EF4-FFF2-40B4-BE49-F238E27FC236}">
                  <a16:creationId xmlns:a16="http://schemas.microsoft.com/office/drawing/2014/main" id="{588388C6-80E7-712B-09D8-8066C8BBB490}"/>
                </a:ext>
              </a:extLst>
            </p:cNvPr>
            <p:cNvSpPr/>
            <p:nvPr/>
          </p:nvSpPr>
          <p:spPr>
            <a:xfrm rot="16200000">
              <a:off x="3202071" y="3217033"/>
              <a:ext cx="519305" cy="12846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b="1">
                  <a:solidFill>
                    <a:schemeClr val="tx1"/>
                  </a:solidFill>
                </a:rPr>
                <a:t>moderada</a:t>
              </a:r>
            </a:p>
          </p:txBody>
        </p:sp>
        <p:sp>
          <p:nvSpPr>
            <p:cNvPr id="14" name="Rectangle 13">
              <a:extLst>
                <a:ext uri="{FF2B5EF4-FFF2-40B4-BE49-F238E27FC236}">
                  <a16:creationId xmlns:a16="http://schemas.microsoft.com/office/drawing/2014/main" id="{49576A97-4C0D-DB48-221B-17AAFDB19B0E}"/>
                </a:ext>
              </a:extLst>
            </p:cNvPr>
            <p:cNvSpPr/>
            <p:nvPr/>
          </p:nvSpPr>
          <p:spPr>
            <a:xfrm rot="16200000">
              <a:off x="3286876" y="2691559"/>
              <a:ext cx="338138" cy="108043"/>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b="1">
                  <a:solidFill>
                    <a:schemeClr val="tx1"/>
                  </a:solidFill>
                </a:rPr>
                <a:t>severa</a:t>
              </a:r>
            </a:p>
          </p:txBody>
        </p:sp>
        <p:sp>
          <p:nvSpPr>
            <p:cNvPr id="15" name="Rectangle 14">
              <a:extLst>
                <a:ext uri="{FF2B5EF4-FFF2-40B4-BE49-F238E27FC236}">
                  <a16:creationId xmlns:a16="http://schemas.microsoft.com/office/drawing/2014/main" id="{B7D2AA57-02AC-C560-F124-15F9062FF129}"/>
                </a:ext>
              </a:extLst>
            </p:cNvPr>
            <p:cNvSpPr/>
            <p:nvPr/>
          </p:nvSpPr>
          <p:spPr>
            <a:xfrm>
              <a:off x="5562600" y="2374898"/>
              <a:ext cx="692150" cy="16510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400" b="1" dirty="0">
                  <a:solidFill>
                    <a:schemeClr val="tx1"/>
                  </a:solidFill>
                </a:rPr>
                <a:t>Crónica</a:t>
              </a:r>
            </a:p>
          </p:txBody>
        </p:sp>
        <p:sp>
          <p:nvSpPr>
            <p:cNvPr id="16" name="Rectangle 15">
              <a:extLst>
                <a:ext uri="{FF2B5EF4-FFF2-40B4-BE49-F238E27FC236}">
                  <a16:creationId xmlns:a16="http://schemas.microsoft.com/office/drawing/2014/main" id="{807AE829-2D02-6974-03E2-BA983EF76E32}"/>
                </a:ext>
              </a:extLst>
            </p:cNvPr>
            <p:cNvSpPr/>
            <p:nvPr/>
          </p:nvSpPr>
          <p:spPr>
            <a:xfrm>
              <a:off x="5610223" y="2975767"/>
              <a:ext cx="578644" cy="16510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400" b="1">
                  <a:solidFill>
                    <a:srgbClr val="E7B698"/>
                  </a:solidFill>
                </a:rPr>
                <a:t>Tardía</a:t>
              </a:r>
            </a:p>
          </p:txBody>
        </p:sp>
        <p:sp>
          <p:nvSpPr>
            <p:cNvPr id="17" name="Rectangle 16">
              <a:extLst>
                <a:ext uri="{FF2B5EF4-FFF2-40B4-BE49-F238E27FC236}">
                  <a16:creationId xmlns:a16="http://schemas.microsoft.com/office/drawing/2014/main" id="{6208EBDC-7D9A-710B-1AFC-E9B67F93C04A}"/>
                </a:ext>
              </a:extLst>
            </p:cNvPr>
            <p:cNvSpPr/>
            <p:nvPr/>
          </p:nvSpPr>
          <p:spPr>
            <a:xfrm>
              <a:off x="5543549" y="3617118"/>
              <a:ext cx="747713" cy="18811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400" b="1">
                  <a:solidFill>
                    <a:srgbClr val="EA3325"/>
                  </a:solidFill>
                </a:rPr>
                <a:t>Recuperación</a:t>
              </a:r>
            </a:p>
          </p:txBody>
        </p:sp>
        <p:sp>
          <p:nvSpPr>
            <p:cNvPr id="18" name="Rectangle 17">
              <a:extLst>
                <a:ext uri="{FF2B5EF4-FFF2-40B4-BE49-F238E27FC236}">
                  <a16:creationId xmlns:a16="http://schemas.microsoft.com/office/drawing/2014/main" id="{CAEFCCD8-BF5D-E3D2-5B77-5F8D776C6554}"/>
                </a:ext>
              </a:extLst>
            </p:cNvPr>
            <p:cNvSpPr/>
            <p:nvPr/>
          </p:nvSpPr>
          <p:spPr>
            <a:xfrm>
              <a:off x="5610223" y="4182268"/>
              <a:ext cx="600077" cy="13493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400" b="1">
                  <a:solidFill>
                    <a:srgbClr val="FABB28"/>
                  </a:solidFill>
                </a:rPr>
                <a:t>Resiliencia</a:t>
              </a:r>
            </a:p>
          </p:txBody>
        </p:sp>
      </p:grpSp>
    </p:spTree>
    <p:extLst>
      <p:ext uri="{BB962C8B-B14F-4D97-AF65-F5344CB8AC3E}">
        <p14:creationId xmlns:p14="http://schemas.microsoft.com/office/powerpoint/2010/main" val="4123563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es-ES" dirty="0"/>
              <a:t>¿Pero cuáles son las condiciones de SM?</a:t>
            </a:r>
            <a:endParaRPr lang="en-GB" dirty="0"/>
          </a:p>
        </p:txBody>
      </p:sp>
      <p:grpSp>
        <p:nvGrpSpPr>
          <p:cNvPr id="11" name="Group 10">
            <a:extLst>
              <a:ext uri="{FF2B5EF4-FFF2-40B4-BE49-F238E27FC236}">
                <a16:creationId xmlns:a16="http://schemas.microsoft.com/office/drawing/2014/main" id="{50BE3251-3979-F985-EF06-C0A1A7597F13}"/>
              </a:ext>
            </a:extLst>
          </p:cNvPr>
          <p:cNvGrpSpPr/>
          <p:nvPr/>
        </p:nvGrpSpPr>
        <p:grpSpPr>
          <a:xfrm>
            <a:off x="2490787" y="2927192"/>
            <a:ext cx="13306425" cy="6324600"/>
            <a:chOff x="2490787" y="2927192"/>
            <a:chExt cx="13306425" cy="6324600"/>
          </a:xfrm>
        </p:grpSpPr>
        <p:pic>
          <p:nvPicPr>
            <p:cNvPr id="6" name="Picture 5">
              <a:extLst>
                <a:ext uri="{FF2B5EF4-FFF2-40B4-BE49-F238E27FC236}">
                  <a16:creationId xmlns:a16="http://schemas.microsoft.com/office/drawing/2014/main" id="{F3E9BB71-471B-162A-1617-24CF47F37A47}"/>
                </a:ext>
              </a:extLst>
            </p:cNvPr>
            <p:cNvPicPr>
              <a:picLocks noChangeAspect="1"/>
            </p:cNvPicPr>
            <p:nvPr/>
          </p:nvPicPr>
          <p:blipFill>
            <a:blip r:embed="rId2"/>
            <a:stretch>
              <a:fillRect/>
            </a:stretch>
          </p:blipFill>
          <p:spPr>
            <a:xfrm>
              <a:off x="2490787" y="2927192"/>
              <a:ext cx="13306425" cy="6324600"/>
            </a:xfrm>
            <a:prstGeom prst="rect">
              <a:avLst/>
            </a:prstGeom>
          </p:spPr>
        </p:pic>
        <p:sp>
          <p:nvSpPr>
            <p:cNvPr id="2" name="Rectangle 1">
              <a:extLst>
                <a:ext uri="{FF2B5EF4-FFF2-40B4-BE49-F238E27FC236}">
                  <a16:creationId xmlns:a16="http://schemas.microsoft.com/office/drawing/2014/main" id="{F1D6B3CC-54DE-2237-F50B-A518EA0BD95E}"/>
                </a:ext>
              </a:extLst>
            </p:cNvPr>
            <p:cNvSpPr/>
            <p:nvPr/>
          </p:nvSpPr>
          <p:spPr>
            <a:xfrm>
              <a:off x="5283186" y="3566161"/>
              <a:ext cx="828054" cy="25146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000" dirty="0">
                  <a:solidFill>
                    <a:schemeClr val="tx1"/>
                  </a:solidFill>
                </a:rPr>
                <a:t>TEPT</a:t>
              </a:r>
            </a:p>
          </p:txBody>
        </p:sp>
        <p:sp>
          <p:nvSpPr>
            <p:cNvPr id="4" name="Rectangle 3">
              <a:extLst>
                <a:ext uri="{FF2B5EF4-FFF2-40B4-BE49-F238E27FC236}">
                  <a16:creationId xmlns:a16="http://schemas.microsoft.com/office/drawing/2014/main" id="{4FEC2CBD-26C5-20AB-EB77-6519DCCCCCF8}"/>
                </a:ext>
              </a:extLst>
            </p:cNvPr>
            <p:cNvSpPr/>
            <p:nvPr/>
          </p:nvSpPr>
          <p:spPr>
            <a:xfrm>
              <a:off x="7947660" y="3566161"/>
              <a:ext cx="1714500" cy="25146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000" dirty="0">
                  <a:solidFill>
                    <a:schemeClr val="tx1"/>
                  </a:solidFill>
                </a:rPr>
                <a:t>Depresión</a:t>
              </a:r>
            </a:p>
          </p:txBody>
        </p:sp>
        <p:sp>
          <p:nvSpPr>
            <p:cNvPr id="5" name="Rectangle 4">
              <a:extLst>
                <a:ext uri="{FF2B5EF4-FFF2-40B4-BE49-F238E27FC236}">
                  <a16:creationId xmlns:a16="http://schemas.microsoft.com/office/drawing/2014/main" id="{37C434FE-2D17-B350-240C-65196A9A142C}"/>
                </a:ext>
              </a:extLst>
            </p:cNvPr>
            <p:cNvSpPr/>
            <p:nvPr/>
          </p:nvSpPr>
          <p:spPr>
            <a:xfrm>
              <a:off x="11079480" y="3566161"/>
              <a:ext cx="1668780" cy="25146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000" dirty="0">
                  <a:solidFill>
                    <a:schemeClr val="tx1"/>
                  </a:solidFill>
                </a:rPr>
                <a:t>Ansiedad</a:t>
              </a:r>
            </a:p>
          </p:txBody>
        </p:sp>
        <p:sp>
          <p:nvSpPr>
            <p:cNvPr id="7" name="Rectangle 6">
              <a:extLst>
                <a:ext uri="{FF2B5EF4-FFF2-40B4-BE49-F238E27FC236}">
                  <a16:creationId xmlns:a16="http://schemas.microsoft.com/office/drawing/2014/main" id="{106E1297-9E56-630F-8DDA-F86AF80C0D10}"/>
                </a:ext>
              </a:extLst>
            </p:cNvPr>
            <p:cNvSpPr/>
            <p:nvPr/>
          </p:nvSpPr>
          <p:spPr>
            <a:xfrm>
              <a:off x="13601700" y="5448300"/>
              <a:ext cx="937260" cy="27622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000" dirty="0">
                  <a:solidFill>
                    <a:schemeClr val="tx1"/>
                  </a:solidFill>
                </a:rPr>
                <a:t>Grupo</a:t>
              </a:r>
            </a:p>
          </p:txBody>
        </p:sp>
        <p:sp>
          <p:nvSpPr>
            <p:cNvPr id="8" name="Rectangle 7">
              <a:extLst>
                <a:ext uri="{FF2B5EF4-FFF2-40B4-BE49-F238E27FC236}">
                  <a16:creationId xmlns:a16="http://schemas.microsoft.com/office/drawing/2014/main" id="{AC714212-260E-E6EF-3B85-6E49357F7B55}"/>
                </a:ext>
              </a:extLst>
            </p:cNvPr>
            <p:cNvSpPr/>
            <p:nvPr/>
          </p:nvSpPr>
          <p:spPr>
            <a:xfrm>
              <a:off x="14168438" y="5757862"/>
              <a:ext cx="839152" cy="671513"/>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nSpc>
                  <a:spcPct val="150000"/>
                </a:lnSpc>
              </a:pPr>
              <a:r>
                <a:rPr lang="es-ES_tradnl" sz="1600" dirty="0">
                  <a:solidFill>
                    <a:schemeClr val="tx1"/>
                  </a:solidFill>
                </a:rPr>
                <a:t>Expuesto</a:t>
              </a:r>
            </a:p>
            <a:p>
              <a:pPr>
                <a:lnSpc>
                  <a:spcPct val="150000"/>
                </a:lnSpc>
              </a:pPr>
              <a:r>
                <a:rPr lang="es-ES_tradnl" sz="1600" dirty="0">
                  <a:solidFill>
                    <a:schemeClr val="tx1"/>
                  </a:solidFill>
                </a:rPr>
                <a:t>Control</a:t>
              </a:r>
            </a:p>
          </p:txBody>
        </p:sp>
        <p:sp>
          <p:nvSpPr>
            <p:cNvPr id="9" name="Rectangle 8">
              <a:extLst>
                <a:ext uri="{FF2B5EF4-FFF2-40B4-BE49-F238E27FC236}">
                  <a16:creationId xmlns:a16="http://schemas.microsoft.com/office/drawing/2014/main" id="{1C1BBAB9-A47A-42AA-4C57-EBA4F65A8469}"/>
                </a:ext>
              </a:extLst>
            </p:cNvPr>
            <p:cNvSpPr/>
            <p:nvPr/>
          </p:nvSpPr>
          <p:spPr>
            <a:xfrm rot="16200000">
              <a:off x="2975613" y="6038851"/>
              <a:ext cx="1295401" cy="40385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000" dirty="0">
                  <a:solidFill>
                    <a:schemeClr val="tx1"/>
                  </a:solidFill>
                </a:rPr>
                <a:t>Prevalencia</a:t>
              </a:r>
            </a:p>
          </p:txBody>
        </p:sp>
        <p:sp>
          <p:nvSpPr>
            <p:cNvPr id="10" name="Rectangle 9">
              <a:extLst>
                <a:ext uri="{FF2B5EF4-FFF2-40B4-BE49-F238E27FC236}">
                  <a16:creationId xmlns:a16="http://schemas.microsoft.com/office/drawing/2014/main" id="{49684C8D-9B2F-D707-F5E4-41298E651DC1}"/>
                </a:ext>
              </a:extLst>
            </p:cNvPr>
            <p:cNvSpPr/>
            <p:nvPr/>
          </p:nvSpPr>
          <p:spPr>
            <a:xfrm>
              <a:off x="6816408" y="8898866"/>
              <a:ext cx="4118292" cy="25146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000" dirty="0">
                  <a:solidFill>
                    <a:schemeClr val="tx1"/>
                  </a:solidFill>
                </a:rPr>
                <a:t>Tiempo después del desastre (meses)</a:t>
              </a:r>
            </a:p>
          </p:txBody>
        </p:sp>
      </p:grpSp>
    </p:spTree>
    <p:extLst>
      <p:ext uri="{BB962C8B-B14F-4D97-AF65-F5344CB8AC3E}">
        <p14:creationId xmlns:p14="http://schemas.microsoft.com/office/powerpoint/2010/main" val="39499505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es-ES_tradnl" dirty="0">
                <a:solidFill>
                  <a:schemeClr val="tx1"/>
                </a:solidFill>
              </a:rPr>
              <a:t>¿Y son iguales para todas las personas?</a:t>
            </a:r>
          </a:p>
        </p:txBody>
      </p:sp>
      <p:pic>
        <p:nvPicPr>
          <p:cNvPr id="4" name="Picture 3">
            <a:extLst>
              <a:ext uri="{FF2B5EF4-FFF2-40B4-BE49-F238E27FC236}">
                <a16:creationId xmlns:a16="http://schemas.microsoft.com/office/drawing/2014/main" id="{8A8BDA8C-9912-5DA3-97C8-A2814DC15D38}"/>
              </a:ext>
            </a:extLst>
          </p:cNvPr>
          <p:cNvPicPr>
            <a:picLocks noChangeAspect="1"/>
          </p:cNvPicPr>
          <p:nvPr/>
        </p:nvPicPr>
        <p:blipFill>
          <a:blip r:embed="rId2"/>
          <a:stretch>
            <a:fillRect/>
          </a:stretch>
        </p:blipFill>
        <p:spPr>
          <a:xfrm>
            <a:off x="3370095" y="2909679"/>
            <a:ext cx="12125325" cy="6105525"/>
          </a:xfrm>
          <a:prstGeom prst="rect">
            <a:avLst/>
          </a:prstGeom>
        </p:spPr>
      </p:pic>
      <p:sp>
        <p:nvSpPr>
          <p:cNvPr id="6" name="Rectangle 5">
            <a:extLst>
              <a:ext uri="{FF2B5EF4-FFF2-40B4-BE49-F238E27FC236}">
                <a16:creationId xmlns:a16="http://schemas.microsoft.com/office/drawing/2014/main" id="{B626ADC8-C200-B123-48E0-FFA591203D5D}"/>
              </a:ext>
            </a:extLst>
          </p:cNvPr>
          <p:cNvSpPr/>
          <p:nvPr/>
        </p:nvSpPr>
        <p:spPr>
          <a:xfrm>
            <a:off x="5466066" y="3350261"/>
            <a:ext cx="828054" cy="25146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000" dirty="0">
                <a:solidFill>
                  <a:schemeClr val="tx1"/>
                </a:solidFill>
              </a:rPr>
              <a:t>TEPT</a:t>
            </a:r>
          </a:p>
        </p:txBody>
      </p:sp>
      <p:sp>
        <p:nvSpPr>
          <p:cNvPr id="7" name="Rectangle 6">
            <a:extLst>
              <a:ext uri="{FF2B5EF4-FFF2-40B4-BE49-F238E27FC236}">
                <a16:creationId xmlns:a16="http://schemas.microsoft.com/office/drawing/2014/main" id="{9800102C-8593-7C2C-3C6F-2A920BE5136E}"/>
              </a:ext>
            </a:extLst>
          </p:cNvPr>
          <p:cNvSpPr/>
          <p:nvPr/>
        </p:nvSpPr>
        <p:spPr>
          <a:xfrm>
            <a:off x="8130540" y="3350261"/>
            <a:ext cx="1714500" cy="25146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000" dirty="0">
                <a:solidFill>
                  <a:schemeClr val="tx1"/>
                </a:solidFill>
              </a:rPr>
              <a:t>Depresión</a:t>
            </a:r>
          </a:p>
        </p:txBody>
      </p:sp>
      <p:sp>
        <p:nvSpPr>
          <p:cNvPr id="8" name="Rectangle 7">
            <a:extLst>
              <a:ext uri="{FF2B5EF4-FFF2-40B4-BE49-F238E27FC236}">
                <a16:creationId xmlns:a16="http://schemas.microsoft.com/office/drawing/2014/main" id="{005D7B3F-EDBA-86AF-9AFB-7B767292E40C}"/>
              </a:ext>
            </a:extLst>
          </p:cNvPr>
          <p:cNvSpPr/>
          <p:nvPr/>
        </p:nvSpPr>
        <p:spPr>
          <a:xfrm>
            <a:off x="11262360" y="3350261"/>
            <a:ext cx="1668780" cy="25146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000" dirty="0">
                <a:solidFill>
                  <a:schemeClr val="tx1"/>
                </a:solidFill>
              </a:rPr>
              <a:t>Ansiedad</a:t>
            </a:r>
          </a:p>
        </p:txBody>
      </p:sp>
      <p:sp>
        <p:nvSpPr>
          <p:cNvPr id="9" name="Rectangle 8">
            <a:extLst>
              <a:ext uri="{FF2B5EF4-FFF2-40B4-BE49-F238E27FC236}">
                <a16:creationId xmlns:a16="http://schemas.microsoft.com/office/drawing/2014/main" id="{55824E5A-AEA6-4669-6992-87BC869C0FD4}"/>
              </a:ext>
            </a:extLst>
          </p:cNvPr>
          <p:cNvSpPr/>
          <p:nvPr/>
        </p:nvSpPr>
        <p:spPr>
          <a:xfrm>
            <a:off x="13784580" y="5219700"/>
            <a:ext cx="1485900" cy="30956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000" dirty="0">
                <a:solidFill>
                  <a:schemeClr val="tx1"/>
                </a:solidFill>
              </a:rPr>
              <a:t>Grupo etario</a:t>
            </a:r>
          </a:p>
        </p:txBody>
      </p:sp>
      <p:sp>
        <p:nvSpPr>
          <p:cNvPr id="10" name="Rectangle 9">
            <a:extLst>
              <a:ext uri="{FF2B5EF4-FFF2-40B4-BE49-F238E27FC236}">
                <a16:creationId xmlns:a16="http://schemas.microsoft.com/office/drawing/2014/main" id="{028B733B-71A6-F45C-42BF-8715223EAC4B}"/>
              </a:ext>
            </a:extLst>
          </p:cNvPr>
          <p:cNvSpPr/>
          <p:nvPr/>
        </p:nvSpPr>
        <p:spPr>
          <a:xfrm>
            <a:off x="14378939" y="5529262"/>
            <a:ext cx="1843777" cy="671513"/>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nSpc>
                <a:spcPct val="150000"/>
              </a:lnSpc>
            </a:pPr>
            <a:r>
              <a:rPr lang="es-ES_tradnl" sz="1600" dirty="0">
                <a:solidFill>
                  <a:srgbClr val="FF0000"/>
                </a:solidFill>
              </a:rPr>
              <a:t>Personas</a:t>
            </a:r>
            <a:r>
              <a:rPr lang="es-ES_tradnl" sz="1600" dirty="0">
                <a:solidFill>
                  <a:schemeClr val="tx1"/>
                </a:solidFill>
              </a:rPr>
              <a:t> </a:t>
            </a:r>
            <a:r>
              <a:rPr lang="es-ES_tradnl" sz="1600" dirty="0" err="1">
                <a:solidFill>
                  <a:schemeClr val="bg1"/>
                </a:solidFill>
              </a:rPr>
              <a:t>adult</a:t>
            </a:r>
            <a:r>
              <a:rPr lang="es-ES_tradnl" sz="1600" strike="sngStrike" dirty="0" err="1">
                <a:solidFill>
                  <a:schemeClr val="bg1"/>
                </a:solidFill>
              </a:rPr>
              <a:t>os</a:t>
            </a:r>
            <a:r>
              <a:rPr lang="es-ES_tradnl" sz="1600" dirty="0" err="1">
                <a:solidFill>
                  <a:srgbClr val="FF0000"/>
                </a:solidFill>
              </a:rPr>
              <a:t>as</a:t>
            </a:r>
            <a:endParaRPr lang="es-ES_tradnl" sz="1600" dirty="0">
              <a:solidFill>
                <a:srgbClr val="FF0000"/>
              </a:solidFill>
            </a:endParaRPr>
          </a:p>
          <a:p>
            <a:pPr>
              <a:lnSpc>
                <a:spcPct val="150000"/>
              </a:lnSpc>
            </a:pPr>
            <a:r>
              <a:rPr lang="es-ES_tradnl" sz="1600" dirty="0">
                <a:solidFill>
                  <a:schemeClr val="tx1"/>
                </a:solidFill>
              </a:rPr>
              <a:t>Jóvenes</a:t>
            </a:r>
          </a:p>
        </p:txBody>
      </p:sp>
      <p:sp>
        <p:nvSpPr>
          <p:cNvPr id="11" name="Rectangle 10">
            <a:extLst>
              <a:ext uri="{FF2B5EF4-FFF2-40B4-BE49-F238E27FC236}">
                <a16:creationId xmlns:a16="http://schemas.microsoft.com/office/drawing/2014/main" id="{FEBBF4E8-A939-C275-751E-14128949DE16}"/>
              </a:ext>
            </a:extLst>
          </p:cNvPr>
          <p:cNvSpPr/>
          <p:nvPr/>
        </p:nvSpPr>
        <p:spPr>
          <a:xfrm rot="16200000">
            <a:off x="3158493" y="5810251"/>
            <a:ext cx="1295401" cy="40385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000" dirty="0">
                <a:solidFill>
                  <a:schemeClr val="tx1"/>
                </a:solidFill>
              </a:rPr>
              <a:t>Prevalencia</a:t>
            </a:r>
          </a:p>
        </p:txBody>
      </p:sp>
      <p:sp>
        <p:nvSpPr>
          <p:cNvPr id="12" name="Rectangle 11">
            <a:extLst>
              <a:ext uri="{FF2B5EF4-FFF2-40B4-BE49-F238E27FC236}">
                <a16:creationId xmlns:a16="http://schemas.microsoft.com/office/drawing/2014/main" id="{019E9F19-9478-AE10-C5A6-3F910112BD66}"/>
              </a:ext>
            </a:extLst>
          </p:cNvPr>
          <p:cNvSpPr/>
          <p:nvPr/>
        </p:nvSpPr>
        <p:spPr>
          <a:xfrm>
            <a:off x="6999288" y="8670266"/>
            <a:ext cx="4118292" cy="25146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000" dirty="0">
                <a:solidFill>
                  <a:schemeClr val="tx1"/>
                </a:solidFill>
              </a:rPr>
              <a:t>Tiempo después del desastre (meses)</a:t>
            </a:r>
          </a:p>
        </p:txBody>
      </p:sp>
    </p:spTree>
    <p:extLst>
      <p:ext uri="{BB962C8B-B14F-4D97-AF65-F5344CB8AC3E}">
        <p14:creationId xmlns:p14="http://schemas.microsoft.com/office/powerpoint/2010/main" val="24854591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fontScale="90000"/>
          </a:bodyPr>
          <a:lstStyle/>
          <a:p>
            <a:r>
              <a:rPr lang="es-ES" dirty="0"/>
              <a:t>Entonces estamos hablando de los factores de riesgo y protectores en SMAPS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817394"/>
            <a:ext cx="14157434" cy="7050505"/>
          </a:xfrm>
        </p:spPr>
        <p:txBody>
          <a:bodyPr>
            <a:normAutofit lnSpcReduction="10000"/>
          </a:bodyPr>
          <a:lstStyle/>
          <a:p>
            <a:pPr marL="342900" indent="-342900" algn="l">
              <a:lnSpc>
                <a:spcPct val="120000"/>
              </a:lnSpc>
              <a:buFont typeface="Arial" panose="020B0604020202020204" pitchFamily="34" charset="0"/>
              <a:buChar char="•"/>
            </a:pPr>
            <a:r>
              <a:rPr lang="es-ES" dirty="0"/>
              <a:t>Grado de exposición al evento.</a:t>
            </a:r>
          </a:p>
          <a:p>
            <a:pPr marL="342900" indent="-342900" algn="l">
              <a:lnSpc>
                <a:spcPct val="120000"/>
              </a:lnSpc>
              <a:buFont typeface="Arial" panose="020B0604020202020204" pitchFamily="34" charset="0"/>
              <a:buChar char="•"/>
            </a:pPr>
            <a:r>
              <a:rPr lang="es-ES" dirty="0"/>
              <a:t>La gravedad percibida del evento y el grado de sufrimiento</a:t>
            </a:r>
          </a:p>
          <a:p>
            <a:pPr marL="342900" indent="-342900" algn="l">
              <a:lnSpc>
                <a:spcPct val="120000"/>
              </a:lnSpc>
              <a:buFont typeface="Arial" panose="020B0604020202020204" pitchFamily="34" charset="0"/>
              <a:buChar char="•"/>
            </a:pPr>
            <a:r>
              <a:rPr lang="es-ES" dirty="0"/>
              <a:t>Si se trata de un evento estresante único o de múltiples factores estresantes durante un tiempo prolongado</a:t>
            </a:r>
          </a:p>
          <a:p>
            <a:pPr marL="342900" indent="-342900" algn="l">
              <a:lnSpc>
                <a:spcPct val="120000"/>
              </a:lnSpc>
              <a:buFont typeface="Arial" panose="020B0604020202020204" pitchFamily="34" charset="0"/>
              <a:buChar char="•"/>
            </a:pPr>
            <a:r>
              <a:rPr lang="es-ES" dirty="0"/>
              <a:t>Vulnerabilidades preexistentes</a:t>
            </a:r>
          </a:p>
          <a:p>
            <a:pPr marL="342900" indent="-342900" algn="l">
              <a:lnSpc>
                <a:spcPct val="120000"/>
              </a:lnSpc>
              <a:buFont typeface="Arial" panose="020B0604020202020204" pitchFamily="34" charset="0"/>
              <a:buChar char="•"/>
            </a:pPr>
            <a:r>
              <a:rPr lang="es-ES" dirty="0"/>
              <a:t>Condiciones mentales preexistentes</a:t>
            </a:r>
          </a:p>
          <a:p>
            <a:pPr marL="342900" indent="-342900" algn="l">
              <a:lnSpc>
                <a:spcPct val="120000"/>
              </a:lnSpc>
              <a:buFont typeface="Arial" panose="020B0604020202020204" pitchFamily="34" charset="0"/>
              <a:buChar char="•"/>
            </a:pPr>
            <a:r>
              <a:rPr lang="es-ES" dirty="0"/>
              <a:t>Experiencias pasadas</a:t>
            </a:r>
          </a:p>
          <a:p>
            <a:pPr marL="342900" indent="-342900" algn="l">
              <a:lnSpc>
                <a:spcPct val="120000"/>
              </a:lnSpc>
              <a:buFont typeface="Arial" panose="020B0604020202020204" pitchFamily="34" charset="0"/>
              <a:buChar char="•"/>
            </a:pPr>
            <a:r>
              <a:rPr lang="es-ES" dirty="0"/>
              <a:t>Salud física</a:t>
            </a:r>
          </a:p>
          <a:p>
            <a:pPr marL="342900" indent="-342900" algn="l">
              <a:lnSpc>
                <a:spcPct val="120000"/>
              </a:lnSpc>
              <a:buFont typeface="Arial" panose="020B0604020202020204" pitchFamily="34" charset="0"/>
              <a:buChar char="•"/>
            </a:pPr>
            <a:r>
              <a:rPr lang="es-ES" dirty="0"/>
              <a:t>Recursos financieros</a:t>
            </a:r>
          </a:p>
          <a:p>
            <a:pPr marL="342900" indent="-342900" algn="l">
              <a:lnSpc>
                <a:spcPct val="120000"/>
              </a:lnSpc>
              <a:buFont typeface="Arial" panose="020B0604020202020204" pitchFamily="34" charset="0"/>
              <a:buChar char="•"/>
            </a:pPr>
            <a:r>
              <a:rPr lang="es-ES" dirty="0"/>
              <a:t>Acceso a recursos</a:t>
            </a:r>
          </a:p>
          <a:p>
            <a:pPr marL="342900" indent="-342900" algn="l">
              <a:lnSpc>
                <a:spcPct val="120000"/>
              </a:lnSpc>
              <a:buFont typeface="Arial" panose="020B0604020202020204" pitchFamily="34" charset="0"/>
              <a:buChar char="•"/>
            </a:pPr>
            <a:r>
              <a:rPr lang="es-ES" dirty="0">
                <a:solidFill>
                  <a:schemeClr val="tx1"/>
                </a:solidFill>
              </a:rPr>
              <a:t>Red social como familiares/personas allegadas, así como apoyo social percibido</a:t>
            </a:r>
          </a:p>
          <a:p>
            <a:pPr marL="342900" indent="-342900" algn="l">
              <a:lnSpc>
                <a:spcPct val="120000"/>
              </a:lnSpc>
              <a:buFont typeface="Arial" panose="020B0604020202020204" pitchFamily="34" charset="0"/>
              <a:buChar char="•"/>
            </a:pPr>
            <a:r>
              <a:rPr lang="es-ES" dirty="0"/>
              <a:t>Personalidad y temperamento</a:t>
            </a:r>
          </a:p>
          <a:p>
            <a:pPr marL="342900" indent="-342900" algn="l">
              <a:lnSpc>
                <a:spcPct val="120000"/>
              </a:lnSpc>
              <a:buFont typeface="Arial" panose="020B0604020202020204" pitchFamily="34" charset="0"/>
              <a:buChar char="•"/>
            </a:pPr>
            <a:r>
              <a:rPr lang="es-ES" dirty="0"/>
              <a:t>Edad</a:t>
            </a:r>
            <a:endParaRPr lang="en-GB" dirty="0"/>
          </a:p>
        </p:txBody>
      </p:sp>
    </p:spTree>
    <p:extLst>
      <p:ext uri="{BB962C8B-B14F-4D97-AF65-F5344CB8AC3E}">
        <p14:creationId xmlns:p14="http://schemas.microsoft.com/office/powerpoint/2010/main" val="1451419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fontScale="90000"/>
          </a:bodyPr>
          <a:lstStyle/>
          <a:p>
            <a:r>
              <a:rPr lang="es-ES" dirty="0"/>
              <a:t>Entonces estamos hablando de los factores de riesgo y protectores en SMAPS</a:t>
            </a:r>
            <a:endParaRPr lang="en-GB" dirty="0"/>
          </a:p>
        </p:txBody>
      </p:sp>
      <p:sp>
        <p:nvSpPr>
          <p:cNvPr id="2" name="Rectangle 1">
            <a:extLst>
              <a:ext uri="{FF2B5EF4-FFF2-40B4-BE49-F238E27FC236}">
                <a16:creationId xmlns:a16="http://schemas.microsoft.com/office/drawing/2014/main" id="{E472E368-E292-B0E6-ABA6-7F6BABE49AE8}"/>
              </a:ext>
            </a:extLst>
          </p:cNvPr>
          <p:cNvSpPr/>
          <p:nvPr/>
        </p:nvSpPr>
        <p:spPr>
          <a:xfrm>
            <a:off x="4524374" y="2330767"/>
            <a:ext cx="7652385" cy="223838"/>
          </a:xfrm>
          <a:prstGeom prst="rect">
            <a:avLst/>
          </a:prstGeom>
        </p:spPr>
        <p:txBody>
          <a:bodyPr wrap="none" lIns="0" tIns="0" rIns="0" bIns="0">
            <a:noAutofit/>
          </a:bodyPr>
          <a:lstStyle/>
          <a:p>
            <a:pPr indent="0"/>
            <a:r>
              <a:rPr lang="es-ES_tradnl" sz="1400">
                <a:solidFill>
                  <a:srgbClr val="683525"/>
                </a:solidFill>
                <a:latin typeface="Trebuchet MS"/>
              </a:rPr>
              <a:t>Tabla 1 Ejemplos de factores de riesgo para cada dominio dentro del modelo socioecológico</a:t>
            </a:r>
            <a:r>
              <a:rPr lang="es-ES_tradnl" sz="1400" baseline="30000">
                <a:solidFill>
                  <a:srgbClr val="683525"/>
                </a:solidFill>
                <a:latin typeface="Trebuchet MS"/>
              </a:rPr>
              <a:t>a</a:t>
            </a:r>
          </a:p>
        </p:txBody>
      </p:sp>
      <p:graphicFrame>
        <p:nvGraphicFramePr>
          <p:cNvPr id="4" name="Table 3">
            <a:extLst>
              <a:ext uri="{FF2B5EF4-FFF2-40B4-BE49-F238E27FC236}">
                <a16:creationId xmlns:a16="http://schemas.microsoft.com/office/drawing/2014/main" id="{2087FA37-ECA3-2924-436E-1A2549348D8D}"/>
              </a:ext>
            </a:extLst>
          </p:cNvPr>
          <p:cNvGraphicFramePr>
            <a:graphicFrameLocks noGrp="1"/>
          </p:cNvGraphicFramePr>
          <p:nvPr/>
        </p:nvGraphicFramePr>
        <p:xfrm>
          <a:off x="4538662" y="2792730"/>
          <a:ext cx="10163174" cy="4322441"/>
        </p:xfrm>
        <a:graphic>
          <a:graphicData uri="http://schemas.openxmlformats.org/drawingml/2006/table">
            <a:tbl>
              <a:tblPr/>
              <a:tblGrid>
                <a:gridCol w="6081712">
                  <a:extLst>
                    <a:ext uri="{9D8B030D-6E8A-4147-A177-3AD203B41FA5}">
                      <a16:colId xmlns:a16="http://schemas.microsoft.com/office/drawing/2014/main" val="20000"/>
                    </a:ext>
                  </a:extLst>
                </a:gridCol>
                <a:gridCol w="4081462">
                  <a:extLst>
                    <a:ext uri="{9D8B030D-6E8A-4147-A177-3AD203B41FA5}">
                      <a16:colId xmlns:a16="http://schemas.microsoft.com/office/drawing/2014/main" val="20001"/>
                    </a:ext>
                  </a:extLst>
                </a:gridCol>
              </a:tblGrid>
              <a:tr h="328612">
                <a:tc>
                  <a:txBody>
                    <a:bodyPr/>
                    <a:lstStyle/>
                    <a:p>
                      <a:pPr indent="0" algn="ctr"/>
                      <a:r>
                        <a:rPr lang="es-ES_tradnl" sz="1400" noProof="0">
                          <a:latin typeface="Times New Roman"/>
                        </a:rPr>
                        <a:t>Individuales</a:t>
                      </a:r>
                    </a:p>
                  </a:txBody>
                  <a:tcPr marL="0" marR="0" marT="0" marB="0" anchor="ctr"/>
                </a:tc>
                <a:tc>
                  <a:txBody>
                    <a:bodyPr/>
                    <a:lstStyle/>
                    <a:p>
                      <a:pPr indent="0" algn="ctr"/>
                      <a:r>
                        <a:rPr lang="es-ES_tradnl" sz="1400" noProof="0">
                          <a:latin typeface="Times New Roman"/>
                        </a:rPr>
                        <a:t>Relaciones</a:t>
                      </a:r>
                    </a:p>
                  </a:txBody>
                  <a:tcPr marL="0" marR="0" marT="0" marB="0" anchor="ctr"/>
                </a:tc>
                <a:extLst>
                  <a:ext uri="{0D108BD9-81ED-4DB2-BD59-A6C34878D82A}">
                    <a16:rowId xmlns:a16="http://schemas.microsoft.com/office/drawing/2014/main" val="10000"/>
                  </a:ext>
                </a:extLst>
              </a:tr>
              <a:tr h="423862">
                <a:tc>
                  <a:txBody>
                    <a:bodyPr/>
                    <a:lstStyle/>
                    <a:p>
                      <a:pPr marL="279400" indent="0"/>
                      <a:r>
                        <a:rPr lang="es-ES_tradnl" sz="1400" noProof="0">
                          <a:latin typeface="Times New Roman"/>
                        </a:rPr>
                        <a:t>• Intento de suicidio previo</a:t>
                      </a:r>
                    </a:p>
                  </a:txBody>
                  <a:tcPr marL="0" marR="0" marT="0" marB="0" anchor="b"/>
                </a:tc>
                <a:tc>
                  <a:txBody>
                    <a:bodyPr/>
                    <a:lstStyle/>
                    <a:p>
                      <a:pPr marL="457200" marR="0" lvl="0" indent="-177800" algn="l" defTabSz="914400" rtl="0" eaLnBrk="1" fontAlgn="auto" latinLnBrk="0" hangingPunct="1">
                        <a:lnSpc>
                          <a:spcPct val="100000"/>
                        </a:lnSpc>
                        <a:spcBef>
                          <a:spcPts val="0"/>
                        </a:spcBef>
                        <a:spcAft>
                          <a:spcPts val="0"/>
                        </a:spcAft>
                        <a:buClrTx/>
                        <a:buSzTx/>
                        <a:buFontTx/>
                        <a:buNone/>
                        <a:tabLst/>
                        <a:defRPr/>
                      </a:pPr>
                      <a:r>
                        <a:rPr lang="es-ES_tradnl" sz="1400" noProof="0">
                          <a:latin typeface="Times New Roman"/>
                        </a:rPr>
                        <a:t>• Experiencias infantiles adversas como el abuso infantil y el abandono</a:t>
                      </a:r>
                    </a:p>
                  </a:txBody>
                  <a:tcPr marL="0" marR="0" marT="0" marB="0" anchor="b"/>
                </a:tc>
                <a:extLst>
                  <a:ext uri="{0D108BD9-81ED-4DB2-BD59-A6C34878D82A}">
                    <a16:rowId xmlns:a16="http://schemas.microsoft.com/office/drawing/2014/main" val="10001"/>
                  </a:ext>
                </a:extLst>
              </a:tr>
              <a:tr h="338137">
                <a:tc>
                  <a:txBody>
                    <a:bodyPr/>
                    <a:lstStyle/>
                    <a:p>
                      <a:pPr marL="279400" indent="0"/>
                      <a:r>
                        <a:rPr lang="es-ES_tradnl" sz="1400" noProof="0">
                          <a:latin typeface="Times New Roman"/>
                        </a:rPr>
                        <a:t>• Enfermedades mentales, como depresión</a:t>
                      </a:r>
                    </a:p>
                  </a:txBody>
                  <a:tcPr marL="0" marR="0" marT="0" marB="0" anchor="b"/>
                </a:tc>
                <a:tc>
                  <a:txBody>
                    <a:bodyPr/>
                    <a:lstStyle/>
                    <a:p>
                      <a:pPr marL="457200" indent="0"/>
                      <a:endParaRPr lang="es-ES_tradnl" sz="1400" noProof="0">
                        <a:latin typeface="Times New Roman"/>
                      </a:endParaRPr>
                    </a:p>
                  </a:txBody>
                  <a:tcPr marL="0" marR="0" marT="0" marB="0"/>
                </a:tc>
                <a:extLst>
                  <a:ext uri="{0D108BD9-81ED-4DB2-BD59-A6C34878D82A}">
                    <a16:rowId xmlns:a16="http://schemas.microsoft.com/office/drawing/2014/main" val="10002"/>
                  </a:ext>
                </a:extLst>
              </a:tr>
              <a:tr h="328612">
                <a:tc>
                  <a:txBody>
                    <a:bodyPr/>
                    <a:lstStyle/>
                    <a:p>
                      <a:pPr marL="279400" indent="0"/>
                      <a:r>
                        <a:rPr lang="es-ES_tradnl" sz="1400" noProof="0">
                          <a:latin typeface="Times New Roman"/>
                        </a:rPr>
                        <a:t>• Género</a:t>
                      </a:r>
                    </a:p>
                  </a:txBody>
                  <a:tcPr marL="0" marR="0" marT="0" marB="0" anchor="ctr"/>
                </a:tc>
                <a:tc>
                  <a:txBody>
                    <a:bodyPr/>
                    <a:lstStyle/>
                    <a:p>
                      <a:pPr marL="457200" indent="-177800"/>
                      <a:r>
                        <a:rPr lang="es-ES_tradnl" sz="1400" noProof="0">
                          <a:latin typeface="Times New Roman"/>
                        </a:rPr>
                        <a:t>• Bullying</a:t>
                      </a:r>
                    </a:p>
                  </a:txBody>
                  <a:tcPr marL="0" marR="0" marT="0" marB="0"/>
                </a:tc>
                <a:extLst>
                  <a:ext uri="{0D108BD9-81ED-4DB2-BD59-A6C34878D82A}">
                    <a16:rowId xmlns:a16="http://schemas.microsoft.com/office/drawing/2014/main" val="10003"/>
                  </a:ext>
                </a:extLst>
              </a:tr>
              <a:tr h="347662">
                <a:tc>
                  <a:txBody>
                    <a:bodyPr/>
                    <a:lstStyle/>
                    <a:p>
                      <a:pPr marL="279400" indent="0"/>
                      <a:r>
                        <a:rPr lang="es-ES_tradnl" sz="1400" noProof="0">
                          <a:latin typeface="Times New Roman"/>
                        </a:rPr>
                        <a:t>• Problemas criminales</a:t>
                      </a:r>
                    </a:p>
                  </a:txBody>
                  <a:tcPr marL="0" marR="0" marT="0" marB="0" anchor="b"/>
                </a:tc>
                <a:tc>
                  <a:txBody>
                    <a:bodyPr/>
                    <a:lstStyle/>
                    <a:p>
                      <a:pPr marL="457200" indent="-177800"/>
                      <a:r>
                        <a:rPr lang="es-ES_tradnl" sz="1400" noProof="0">
                          <a:latin typeface="Times New Roman"/>
                        </a:rPr>
                        <a:t>• Historia familiar de suicidio</a:t>
                      </a:r>
                    </a:p>
                  </a:txBody>
                  <a:tcPr marL="0" marR="0" marT="0" marB="0"/>
                </a:tc>
                <a:extLst>
                  <a:ext uri="{0D108BD9-81ED-4DB2-BD59-A6C34878D82A}">
                    <a16:rowId xmlns:a16="http://schemas.microsoft.com/office/drawing/2014/main" val="10004"/>
                  </a:ext>
                </a:extLst>
              </a:tr>
              <a:tr h="442912">
                <a:tc>
                  <a:txBody>
                    <a:bodyPr/>
                    <a:lstStyle/>
                    <a:p>
                      <a:pPr marL="279400" indent="0"/>
                      <a:r>
                        <a:rPr lang="es-ES_tradnl" sz="1400" noProof="0">
                          <a:latin typeface="Times New Roman"/>
                        </a:rPr>
                        <a:t>• Problemas financieros</a:t>
                      </a:r>
                    </a:p>
                  </a:txBody>
                  <a:tcPr marL="0" marR="0" marT="0" marB="0" anchor="ctr"/>
                </a:tc>
                <a:tc>
                  <a:txBody>
                    <a:bodyPr/>
                    <a:lstStyle/>
                    <a:p>
                      <a:pPr marL="457200" indent="-177800">
                        <a:lnSpc>
                          <a:spcPts val="1763"/>
                        </a:lnSpc>
                      </a:pPr>
                      <a:r>
                        <a:rPr lang="es-ES_tradnl" sz="1400" noProof="0">
                          <a:latin typeface="Times New Roman"/>
                        </a:rPr>
                        <a:t>• Problemas de relaciones como ruptura, violencia o pérdida</a:t>
                      </a:r>
                    </a:p>
                  </a:txBody>
                  <a:tcPr marL="0" marR="0" marT="0" marB="0"/>
                </a:tc>
                <a:extLst>
                  <a:ext uri="{0D108BD9-81ED-4DB2-BD59-A6C34878D82A}">
                    <a16:rowId xmlns:a16="http://schemas.microsoft.com/office/drawing/2014/main" val="10005"/>
                  </a:ext>
                </a:extLst>
              </a:tr>
              <a:tr h="338137">
                <a:tc>
                  <a:txBody>
                    <a:bodyPr/>
                    <a:lstStyle/>
                    <a:p>
                      <a:pPr marL="279400" indent="0"/>
                      <a:r>
                        <a:rPr lang="es-ES_tradnl" sz="1400" noProof="0">
                          <a:latin typeface="Times New Roman"/>
                        </a:rPr>
                        <a:t>• Tendencias impulsivas o agresivas</a:t>
                      </a:r>
                    </a:p>
                  </a:txBody>
                  <a:tcPr marL="0" marR="0" marT="0" marB="0"/>
                </a:tc>
                <a:tc>
                  <a:txBody>
                    <a:bodyPr/>
                    <a:lstStyle/>
                    <a:p>
                      <a:pPr marL="457200" indent="-177800"/>
                      <a:r>
                        <a:rPr lang="es-ES_tradnl" sz="1400" noProof="0">
                          <a:latin typeface="Times New Roman"/>
                        </a:rPr>
                        <a:t>• Violencia sexual</a:t>
                      </a:r>
                    </a:p>
                  </a:txBody>
                  <a:tcPr marL="0" marR="0" marT="0" marB="0" anchor="b"/>
                </a:tc>
                <a:extLst>
                  <a:ext uri="{0D108BD9-81ED-4DB2-BD59-A6C34878D82A}">
                    <a16:rowId xmlns:a16="http://schemas.microsoft.com/office/drawing/2014/main" val="10006"/>
                  </a:ext>
                </a:extLst>
              </a:tr>
              <a:tr h="295275">
                <a:tc>
                  <a:txBody>
                    <a:bodyPr/>
                    <a:lstStyle/>
                    <a:p>
                      <a:pPr marL="279400" indent="0"/>
                      <a:r>
                        <a:rPr lang="es-ES_tradnl" sz="1400" noProof="0">
                          <a:latin typeface="Times New Roman"/>
                        </a:rPr>
                        <a:t>• Problemas laborales o desempleo</a:t>
                      </a:r>
                    </a:p>
                  </a:txBody>
                  <a:tcPr marL="0" marR="0" marT="0" marB="0"/>
                </a:tc>
                <a:tc>
                  <a:txBody>
                    <a:bodyPr/>
                    <a:lstStyle/>
                    <a:p>
                      <a:endParaRPr lang="es-ES_tradnl" sz="1800" noProof="0"/>
                    </a:p>
                  </a:txBody>
                  <a:tcPr marL="0" marR="0" marT="0" marB="0"/>
                </a:tc>
                <a:extLst>
                  <a:ext uri="{0D108BD9-81ED-4DB2-BD59-A6C34878D82A}">
                    <a16:rowId xmlns:a16="http://schemas.microsoft.com/office/drawing/2014/main" val="10007"/>
                  </a:ext>
                </a:extLst>
              </a:tr>
              <a:tr h="338137">
                <a:tc>
                  <a:txBody>
                    <a:bodyPr/>
                    <a:lstStyle/>
                    <a:p>
                      <a:pPr marL="279400" indent="0"/>
                      <a:r>
                        <a:rPr lang="es-ES_tradnl" sz="1400" noProof="0">
                          <a:latin typeface="Times New Roman"/>
                        </a:rPr>
                        <a:t>• Problemas legales</a:t>
                      </a:r>
                    </a:p>
                  </a:txBody>
                  <a:tcPr marL="0" marR="0" marT="0" marB="0" anchor="ctr"/>
                </a:tc>
                <a:tc>
                  <a:txBody>
                    <a:bodyPr/>
                    <a:lstStyle/>
                    <a:p>
                      <a:endParaRPr lang="es-ES_tradnl" sz="2000" noProof="0"/>
                    </a:p>
                  </a:txBody>
                  <a:tcPr marL="0" marR="0" marT="0" marB="0"/>
                </a:tc>
                <a:extLst>
                  <a:ext uri="{0D108BD9-81ED-4DB2-BD59-A6C34878D82A}">
                    <a16:rowId xmlns:a16="http://schemas.microsoft.com/office/drawing/2014/main" val="10008"/>
                  </a:ext>
                </a:extLst>
              </a:tr>
              <a:tr h="333375">
                <a:tc>
                  <a:txBody>
                    <a:bodyPr/>
                    <a:lstStyle/>
                    <a:p>
                      <a:pPr marL="279400" indent="0"/>
                      <a:r>
                        <a:rPr lang="es-ES_tradnl" sz="1400" noProof="0">
                          <a:latin typeface="Times New Roman"/>
                        </a:rPr>
                        <a:t>• Enfermedad seria</a:t>
                      </a:r>
                    </a:p>
                  </a:txBody>
                  <a:tcPr marL="0" marR="0" marT="0" marB="0" anchor="ctr"/>
                </a:tc>
                <a:tc>
                  <a:txBody>
                    <a:bodyPr/>
                    <a:lstStyle/>
                    <a:p>
                      <a:endParaRPr lang="es-ES_tradnl" sz="2000" noProof="0"/>
                    </a:p>
                  </a:txBody>
                  <a:tcPr marL="0" marR="0" marT="0" marB="0"/>
                </a:tc>
                <a:extLst>
                  <a:ext uri="{0D108BD9-81ED-4DB2-BD59-A6C34878D82A}">
                    <a16:rowId xmlns:a16="http://schemas.microsoft.com/office/drawing/2014/main" val="10009"/>
                  </a:ext>
                </a:extLst>
              </a:tr>
              <a:tr h="481012">
                <a:tc>
                  <a:txBody>
                    <a:bodyPr/>
                    <a:lstStyle/>
                    <a:p>
                      <a:pPr marL="279400" indent="0"/>
                      <a:r>
                        <a:rPr lang="es-ES_tradnl" sz="1400" noProof="0">
                          <a:latin typeface="Times New Roman"/>
                        </a:rPr>
                        <a:t>• Trastorno por uso de sustancias</a:t>
                      </a:r>
                    </a:p>
                  </a:txBody>
                  <a:tcPr marL="0" marR="0" marT="0" marB="0" anchor="ctr"/>
                </a:tc>
                <a:tc>
                  <a:txBody>
                    <a:bodyPr/>
                    <a:lstStyle/>
                    <a:p>
                      <a:endParaRPr lang="es-ES_tradnl" sz="2800" noProof="0"/>
                    </a:p>
                  </a:txBody>
                  <a:tcPr marL="0" marR="0" marT="0" marB="0"/>
                </a:tc>
                <a:extLst>
                  <a:ext uri="{0D108BD9-81ED-4DB2-BD59-A6C34878D82A}">
                    <a16:rowId xmlns:a16="http://schemas.microsoft.com/office/drawing/2014/main" val="10010"/>
                  </a:ext>
                </a:extLst>
              </a:tr>
              <a:tr h="323850">
                <a:tc>
                  <a:txBody>
                    <a:bodyPr/>
                    <a:lstStyle/>
                    <a:p>
                      <a:pPr indent="0" algn="ctr"/>
                      <a:r>
                        <a:rPr lang="es-ES_tradnl" sz="1400" noProof="0">
                          <a:latin typeface="Times New Roman"/>
                        </a:rPr>
                        <a:t>Comunitarios</a:t>
                      </a:r>
                    </a:p>
                  </a:txBody>
                  <a:tcPr marL="0" marR="0" marT="0" marB="0" anchor="ctr"/>
                </a:tc>
                <a:tc>
                  <a:txBody>
                    <a:bodyPr/>
                    <a:lstStyle/>
                    <a:p>
                      <a:pPr indent="0" algn="ctr"/>
                      <a:r>
                        <a:rPr lang="es-ES_tradnl" sz="1400" noProof="0" dirty="0">
                          <a:latin typeface="Times New Roman"/>
                        </a:rPr>
                        <a:t>Sociedad</a:t>
                      </a:r>
                    </a:p>
                  </a:txBody>
                  <a:tcPr marL="0" marR="0" marT="0" marB="0" anchor="ctr"/>
                </a:tc>
                <a:extLst>
                  <a:ext uri="{0D108BD9-81ED-4DB2-BD59-A6C34878D82A}">
                    <a16:rowId xmlns:a16="http://schemas.microsoft.com/office/drawing/2014/main" val="10011"/>
                  </a:ext>
                </a:extLst>
              </a:tr>
            </a:tbl>
          </a:graphicData>
        </a:graphic>
      </p:graphicFrame>
      <p:graphicFrame>
        <p:nvGraphicFramePr>
          <p:cNvPr id="6" name="Table 5">
            <a:extLst>
              <a:ext uri="{FF2B5EF4-FFF2-40B4-BE49-F238E27FC236}">
                <a16:creationId xmlns:a16="http://schemas.microsoft.com/office/drawing/2014/main" id="{DA71C440-A50B-17D0-BEB7-CF3CB7773794}"/>
              </a:ext>
            </a:extLst>
          </p:cNvPr>
          <p:cNvGraphicFramePr>
            <a:graphicFrameLocks noGrp="1"/>
          </p:cNvGraphicFramePr>
          <p:nvPr/>
        </p:nvGraphicFramePr>
        <p:xfrm>
          <a:off x="4538662" y="7083742"/>
          <a:ext cx="10163174" cy="2842259"/>
        </p:xfrm>
        <a:graphic>
          <a:graphicData uri="http://schemas.openxmlformats.org/drawingml/2006/table">
            <a:tbl>
              <a:tblPr/>
              <a:tblGrid>
                <a:gridCol w="6081712">
                  <a:extLst>
                    <a:ext uri="{9D8B030D-6E8A-4147-A177-3AD203B41FA5}">
                      <a16:colId xmlns:a16="http://schemas.microsoft.com/office/drawing/2014/main" val="20000"/>
                    </a:ext>
                  </a:extLst>
                </a:gridCol>
                <a:gridCol w="4081462">
                  <a:extLst>
                    <a:ext uri="{9D8B030D-6E8A-4147-A177-3AD203B41FA5}">
                      <a16:colId xmlns:a16="http://schemas.microsoft.com/office/drawing/2014/main" val="20001"/>
                    </a:ext>
                  </a:extLst>
                </a:gridCol>
              </a:tblGrid>
              <a:tr h="490537">
                <a:tc>
                  <a:txBody>
                    <a:bodyPr/>
                    <a:lstStyle/>
                    <a:p>
                      <a:pPr marL="279400" indent="0"/>
                      <a:r>
                        <a:rPr lang="es-ES_tradnl" sz="1400" noProof="0">
                          <a:latin typeface="Times New Roman"/>
                        </a:rPr>
                        <a:t>• Barreras a la atención sanitaria</a:t>
                      </a:r>
                    </a:p>
                  </a:txBody>
                  <a:tcPr marL="0" marR="0" marT="0" marB="0" anchor="b"/>
                </a:tc>
                <a:tc>
                  <a:txBody>
                    <a:bodyPr/>
                    <a:lstStyle/>
                    <a:p>
                      <a:pPr marL="279400" indent="0"/>
                      <a:r>
                        <a:rPr lang="es-ES_tradnl" sz="1400" noProof="0">
                          <a:latin typeface="Times New Roman"/>
                        </a:rPr>
                        <a:t>• Recesión o depression económica</a:t>
                      </a:r>
                    </a:p>
                  </a:txBody>
                  <a:tcPr marL="0" marR="0" marT="0" marB="0" anchor="b"/>
                </a:tc>
                <a:extLst>
                  <a:ext uri="{0D108BD9-81ED-4DB2-BD59-A6C34878D82A}">
                    <a16:rowId xmlns:a16="http://schemas.microsoft.com/office/drawing/2014/main" val="10000"/>
                  </a:ext>
                </a:extLst>
              </a:tr>
              <a:tr h="285750">
                <a:tc>
                  <a:txBody>
                    <a:bodyPr/>
                    <a:lstStyle/>
                    <a:p>
                      <a:pPr marL="279400" marR="0" lvl="0" indent="0" algn="l" defTabSz="914400" rtl="0" eaLnBrk="1" fontAlgn="auto" latinLnBrk="0" hangingPunct="1">
                        <a:lnSpc>
                          <a:spcPct val="100000"/>
                        </a:lnSpc>
                        <a:spcBef>
                          <a:spcPts val="0"/>
                        </a:spcBef>
                        <a:spcAft>
                          <a:spcPts val="0"/>
                        </a:spcAft>
                        <a:buClrTx/>
                        <a:buSzTx/>
                        <a:buFontTx/>
                        <a:buNone/>
                        <a:tabLst/>
                        <a:defRPr/>
                      </a:pPr>
                      <a:r>
                        <a:rPr lang="es-ES_tradnl" sz="1400" noProof="0">
                          <a:latin typeface="Times New Roman"/>
                        </a:rPr>
                        <a:t>• Creencias culturales y religiosas, como la creencia de que el suicidio es una solución noble a un problema personal</a:t>
                      </a:r>
                    </a:p>
                  </a:txBody>
                  <a:tcPr marL="0" marR="0" marT="0" marB="0" anchor="b"/>
                </a:tc>
                <a:tc>
                  <a:txBody>
                    <a:bodyPr/>
                    <a:lstStyle/>
                    <a:p>
                      <a:pPr marL="279400" indent="0"/>
                      <a:r>
                        <a:rPr lang="es-ES_tradnl" sz="1400" noProof="0">
                          <a:latin typeface="Times New Roman"/>
                        </a:rPr>
                        <a:t>• Variación estacional</a:t>
                      </a:r>
                    </a:p>
                  </a:txBody>
                  <a:tcPr marL="0" marR="0" marT="0" marB="0" anchor="b"/>
                </a:tc>
                <a:extLst>
                  <a:ext uri="{0D108BD9-81ED-4DB2-BD59-A6C34878D82A}">
                    <a16:rowId xmlns:a16="http://schemas.microsoft.com/office/drawing/2014/main" val="10001"/>
                  </a:ext>
                </a:extLst>
              </a:tr>
              <a:tr h="342900">
                <a:tc>
                  <a:txBody>
                    <a:bodyPr/>
                    <a:lstStyle/>
                    <a:p>
                      <a:pPr marL="288925" marR="0" lvl="0" indent="0" algn="l" defTabSz="914400" rtl="0" eaLnBrk="1" fontAlgn="auto" latinLnBrk="0" hangingPunct="1">
                        <a:lnSpc>
                          <a:spcPct val="100000"/>
                        </a:lnSpc>
                        <a:spcBef>
                          <a:spcPts val="0"/>
                        </a:spcBef>
                        <a:spcAft>
                          <a:spcPts val="0"/>
                        </a:spcAft>
                        <a:buClrTx/>
                        <a:buSzTx/>
                        <a:buFontTx/>
                        <a:buNone/>
                        <a:tabLst/>
                        <a:defRPr/>
                      </a:pPr>
                      <a:r>
                        <a:rPr lang="es-ES_tradnl" sz="1400" noProof="0">
                          <a:latin typeface="Times New Roman"/>
                        </a:rPr>
                        <a:t>• Grupo de suicidios en una comunidad</a:t>
                      </a:r>
                    </a:p>
                    <a:p>
                      <a:pPr marL="457200" indent="0"/>
                      <a:endParaRPr lang="es-ES_tradnl" sz="1400" noProof="0">
                        <a:latin typeface="Times New Roman"/>
                      </a:endParaRPr>
                    </a:p>
                  </a:txBody>
                  <a:tcPr marL="0" marR="0" marT="0" marB="0"/>
                </a:tc>
                <a:tc>
                  <a:txBody>
                    <a:bodyPr/>
                    <a:lstStyle/>
                    <a:p>
                      <a:pPr marL="279400" indent="0"/>
                      <a:r>
                        <a:rPr lang="es-ES_tradnl" sz="1400" noProof="0">
                          <a:latin typeface="Times New Roman"/>
                        </a:rPr>
                        <a:t>• Estigma asociado con enfermedades mentales o la búsqueda de ayuda</a:t>
                      </a:r>
                    </a:p>
                  </a:txBody>
                  <a:tcPr marL="0" marR="0" marT="0" marB="0" anchor="b"/>
                </a:tc>
                <a:extLst>
                  <a:ext uri="{0D108BD9-81ED-4DB2-BD59-A6C34878D82A}">
                    <a16:rowId xmlns:a16="http://schemas.microsoft.com/office/drawing/2014/main" val="10002"/>
                  </a:ext>
                </a:extLst>
              </a:tr>
              <a:tr h="276225">
                <a:tc>
                  <a:txBody>
                    <a:bodyPr/>
                    <a:lstStyle/>
                    <a:p>
                      <a:pPr marL="279400" indent="0"/>
                      <a:endParaRPr lang="es-ES_tradnl" sz="1400" noProof="0">
                        <a:latin typeface="Times New Roman"/>
                      </a:endParaRPr>
                    </a:p>
                  </a:txBody>
                  <a:tcPr marL="0" marR="0" marT="0" marB="0"/>
                </a:tc>
                <a:tc>
                  <a:txBody>
                    <a:bodyPr/>
                    <a:lstStyle/>
                    <a:p>
                      <a:pPr marL="457200" indent="0"/>
                      <a:endParaRPr lang="es-ES_tradnl" sz="1400" noProof="0">
                        <a:latin typeface="Times New Roman"/>
                      </a:endParaRPr>
                    </a:p>
                  </a:txBody>
                  <a:tcPr marL="0" marR="0" marT="0" marB="0"/>
                </a:tc>
                <a:extLst>
                  <a:ext uri="{0D108BD9-81ED-4DB2-BD59-A6C34878D82A}">
                    <a16:rowId xmlns:a16="http://schemas.microsoft.com/office/drawing/2014/main" val="10003"/>
                  </a:ext>
                </a:extLst>
              </a:tr>
              <a:tr h="280987">
                <a:tc>
                  <a:txBody>
                    <a:bodyPr/>
                    <a:lstStyle/>
                    <a:p>
                      <a:endParaRPr lang="es-ES_tradnl" sz="1800" noProof="0"/>
                    </a:p>
                  </a:txBody>
                  <a:tcPr marL="0" marR="0" marT="0" marB="0"/>
                </a:tc>
                <a:tc>
                  <a:txBody>
                    <a:bodyPr/>
                    <a:lstStyle/>
                    <a:p>
                      <a:pPr marL="279400" indent="0"/>
                      <a:r>
                        <a:rPr lang="es-ES_tradnl" sz="1400" noProof="0">
                          <a:latin typeface="Times New Roman"/>
                        </a:rPr>
                        <a:t>• Fácil acceso a medios letales, como armas de fuego o medicamentos</a:t>
                      </a:r>
                    </a:p>
                  </a:txBody>
                  <a:tcPr marL="0" marR="0" marT="0" marB="0" anchor="b"/>
                </a:tc>
                <a:extLst>
                  <a:ext uri="{0D108BD9-81ED-4DB2-BD59-A6C34878D82A}">
                    <a16:rowId xmlns:a16="http://schemas.microsoft.com/office/drawing/2014/main" val="10004"/>
                  </a:ext>
                </a:extLst>
              </a:tr>
              <a:tr h="285750">
                <a:tc>
                  <a:txBody>
                    <a:bodyPr/>
                    <a:lstStyle/>
                    <a:p>
                      <a:endParaRPr lang="es-ES_tradnl" sz="1800" noProof="0"/>
                    </a:p>
                  </a:txBody>
                  <a:tcPr marL="0" marR="0" marT="0" marB="0"/>
                </a:tc>
                <a:tc>
                  <a:txBody>
                    <a:bodyPr/>
                    <a:lstStyle/>
                    <a:p>
                      <a:pPr marL="457200" indent="0"/>
                      <a:endParaRPr lang="es-ES_tradnl" sz="1400" noProof="0">
                        <a:latin typeface="Times New Roman"/>
                      </a:endParaRPr>
                    </a:p>
                  </a:txBody>
                  <a:tcPr marL="0" marR="0" marT="0" marB="0"/>
                </a:tc>
                <a:extLst>
                  <a:ext uri="{0D108BD9-81ED-4DB2-BD59-A6C34878D82A}">
                    <a16:rowId xmlns:a16="http://schemas.microsoft.com/office/drawing/2014/main" val="10005"/>
                  </a:ext>
                </a:extLst>
              </a:tr>
              <a:tr h="509587">
                <a:tc>
                  <a:txBody>
                    <a:bodyPr/>
                    <a:lstStyle/>
                    <a:p>
                      <a:endParaRPr lang="es-ES_tradnl" sz="3200" noProof="0"/>
                    </a:p>
                  </a:txBody>
                  <a:tcPr marL="0" marR="0" marT="0" marB="0"/>
                </a:tc>
                <a:tc>
                  <a:txBody>
                    <a:bodyPr/>
                    <a:lstStyle/>
                    <a:p>
                      <a:pPr marL="279400" indent="0"/>
                      <a:r>
                        <a:rPr lang="es-ES_tradnl" sz="1400" noProof="0" dirty="0">
                          <a:latin typeface="Times New Roman"/>
                        </a:rPr>
                        <a:t>• Representaciones inseguras del suicidio en los medios</a:t>
                      </a:r>
                    </a:p>
                  </a:txBody>
                  <a:tcPr marL="0" marR="0" marT="0" marB="0" anchor="ctr"/>
                </a:tc>
                <a:extLst>
                  <a:ext uri="{0D108BD9-81ED-4DB2-BD59-A6C34878D82A}">
                    <a16:rowId xmlns:a16="http://schemas.microsoft.com/office/drawing/2014/main" val="10006"/>
                  </a:ext>
                </a:extLst>
              </a:tr>
            </a:tbl>
          </a:graphicData>
        </a:graphic>
      </p:graphicFrame>
      <p:sp>
        <p:nvSpPr>
          <p:cNvPr id="7" name="Rectangle 6">
            <a:extLst>
              <a:ext uri="{FF2B5EF4-FFF2-40B4-BE49-F238E27FC236}">
                <a16:creationId xmlns:a16="http://schemas.microsoft.com/office/drawing/2014/main" id="{B0E8C44D-16AD-F758-CEE2-A5DAA738643B}"/>
              </a:ext>
            </a:extLst>
          </p:cNvPr>
          <p:cNvSpPr/>
          <p:nvPr/>
        </p:nvSpPr>
        <p:spPr>
          <a:xfrm>
            <a:off x="4834890" y="9412605"/>
            <a:ext cx="5176837" cy="247650"/>
          </a:xfrm>
          <a:prstGeom prst="rect">
            <a:avLst/>
          </a:prstGeom>
        </p:spPr>
        <p:txBody>
          <a:bodyPr wrap="none" lIns="0" tIns="0" rIns="0" bIns="0">
            <a:noAutofit/>
          </a:bodyPr>
          <a:lstStyle/>
          <a:p>
            <a:pPr indent="0"/>
            <a:r>
              <a:rPr lang="es-ES_tradnl" sz="1100" baseline="30000">
                <a:latin typeface="Times New Roman"/>
              </a:rPr>
              <a:t>a</a:t>
            </a:r>
            <a:r>
              <a:rPr lang="es-ES_tradnl" sz="1100">
                <a:latin typeface="Times New Roman"/>
              </a:rPr>
              <a:t>Ejemplos derivados de CDC: una revisión sistemática realizada por Cramer et al.</a:t>
            </a:r>
          </a:p>
        </p:txBody>
      </p:sp>
    </p:spTree>
    <p:extLst>
      <p:ext uri="{BB962C8B-B14F-4D97-AF65-F5344CB8AC3E}">
        <p14:creationId xmlns:p14="http://schemas.microsoft.com/office/powerpoint/2010/main" val="34664592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Pérdidas diferentes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299"/>
            <a:ext cx="14157434" cy="7392629"/>
          </a:xfrm>
        </p:spPr>
        <p:txBody>
          <a:bodyPr>
            <a:normAutofit fontScale="92500" lnSpcReduction="10000"/>
          </a:bodyPr>
          <a:lstStyle/>
          <a:p>
            <a:pPr marL="342900" indent="-342900" algn="l">
              <a:lnSpc>
                <a:spcPct val="120000"/>
              </a:lnSpc>
              <a:buFont typeface="Arial" panose="020B0604020202020204" pitchFamily="34" charset="0"/>
              <a:buChar char="•"/>
            </a:pPr>
            <a:r>
              <a:rPr lang="es-ES" sz="3200" dirty="0"/>
              <a:t>Hay muchos tipos de pérdidas</a:t>
            </a:r>
            <a:endParaRPr lang="en-GB" sz="3200" dirty="0"/>
          </a:p>
          <a:p>
            <a:pPr marL="800100" lvl="1" indent="-342900" algn="l">
              <a:lnSpc>
                <a:spcPct val="120000"/>
              </a:lnSpc>
              <a:buFont typeface="Arial" panose="020B0604020202020204" pitchFamily="34" charset="0"/>
              <a:buChar char="•"/>
            </a:pPr>
            <a:r>
              <a:rPr lang="es-ES" sz="2800" dirty="0"/>
              <a:t>destrucción de propiedad</a:t>
            </a:r>
          </a:p>
          <a:p>
            <a:pPr marL="800100" lvl="1" indent="-342900" algn="l">
              <a:lnSpc>
                <a:spcPct val="120000"/>
              </a:lnSpc>
              <a:buFont typeface="Arial" panose="020B0604020202020204" pitchFamily="34" charset="0"/>
              <a:buChar char="•"/>
            </a:pPr>
            <a:r>
              <a:rPr lang="es-ES" sz="2800" dirty="0"/>
              <a:t>pérdida de medios de vida</a:t>
            </a:r>
          </a:p>
          <a:p>
            <a:pPr marL="800100" lvl="1" indent="-342900" algn="l">
              <a:lnSpc>
                <a:spcPct val="120000"/>
              </a:lnSpc>
              <a:buFont typeface="Arial" panose="020B0604020202020204" pitchFamily="34" charset="0"/>
              <a:buChar char="•"/>
            </a:pPr>
            <a:r>
              <a:rPr lang="es-ES" sz="2800" dirty="0"/>
              <a:t>pérdida de dignidad</a:t>
            </a:r>
          </a:p>
          <a:p>
            <a:pPr marL="800100" lvl="1" indent="-342900" algn="l">
              <a:lnSpc>
                <a:spcPct val="120000"/>
              </a:lnSpc>
              <a:buFont typeface="Arial" panose="020B0604020202020204" pitchFamily="34" charset="0"/>
              <a:buChar char="•"/>
            </a:pPr>
            <a:r>
              <a:rPr lang="es-ES" sz="2800" dirty="0"/>
              <a:t>pérdida de autoestima</a:t>
            </a:r>
          </a:p>
          <a:p>
            <a:pPr marL="800100" lvl="1" indent="-342900" algn="l">
              <a:lnSpc>
                <a:spcPct val="120000"/>
              </a:lnSpc>
              <a:buFont typeface="Arial" panose="020B0604020202020204" pitchFamily="34" charset="0"/>
              <a:buChar char="•"/>
            </a:pPr>
            <a:r>
              <a:rPr lang="es-ES" sz="2800" dirty="0"/>
              <a:t>pérdida de confianza</a:t>
            </a:r>
          </a:p>
          <a:p>
            <a:pPr marL="800100" lvl="1" indent="-342900" algn="l">
              <a:lnSpc>
                <a:spcPct val="120000"/>
              </a:lnSpc>
              <a:buFont typeface="Arial" panose="020B0604020202020204" pitchFamily="34" charset="0"/>
              <a:buChar char="•"/>
            </a:pPr>
            <a:r>
              <a:rPr lang="es-ES" sz="2800" dirty="0"/>
              <a:t>pérdida de esperanza</a:t>
            </a:r>
          </a:p>
          <a:p>
            <a:pPr marL="800100" lvl="1" indent="-342900" algn="l">
              <a:lnSpc>
                <a:spcPct val="120000"/>
              </a:lnSpc>
              <a:buFont typeface="Arial" panose="020B0604020202020204" pitchFamily="34" charset="0"/>
              <a:buChar char="•"/>
            </a:pPr>
            <a:r>
              <a:rPr lang="es-ES" sz="2800" dirty="0"/>
              <a:t>el final de una relación importante</a:t>
            </a:r>
          </a:p>
          <a:p>
            <a:pPr marL="800100" lvl="1" indent="-342900" algn="l">
              <a:lnSpc>
                <a:spcPct val="120000"/>
              </a:lnSpc>
              <a:buFont typeface="Arial" panose="020B0604020202020204" pitchFamily="34" charset="0"/>
              <a:buChar char="•"/>
            </a:pPr>
            <a:r>
              <a:rPr lang="es-ES" sz="2800" dirty="0"/>
              <a:t>lesiones físicas, pérdida de movilidad</a:t>
            </a:r>
          </a:p>
          <a:p>
            <a:pPr marL="800100" lvl="1" indent="-342900" algn="l">
              <a:lnSpc>
                <a:spcPct val="120000"/>
              </a:lnSpc>
              <a:buFont typeface="Arial" panose="020B0604020202020204" pitchFamily="34" charset="0"/>
              <a:buChar char="•"/>
            </a:pPr>
            <a:r>
              <a:rPr lang="es-ES" sz="2800" dirty="0"/>
              <a:t>pérdida de seguridad</a:t>
            </a:r>
          </a:p>
          <a:p>
            <a:pPr marL="800100" lvl="1" indent="-342900" algn="l">
              <a:lnSpc>
                <a:spcPct val="120000"/>
              </a:lnSpc>
              <a:buFont typeface="Arial" panose="020B0604020202020204" pitchFamily="34" charset="0"/>
              <a:buChar char="•"/>
            </a:pPr>
            <a:r>
              <a:rPr lang="es-ES" sz="2800" dirty="0"/>
              <a:t>pérdida de redes sociales</a:t>
            </a:r>
          </a:p>
          <a:p>
            <a:pPr marL="800100" lvl="1" indent="-342900" algn="l">
              <a:lnSpc>
                <a:spcPct val="120000"/>
              </a:lnSpc>
              <a:buFont typeface="Arial" panose="020B0604020202020204" pitchFamily="34" charset="0"/>
              <a:buChar char="•"/>
            </a:pPr>
            <a:r>
              <a:rPr lang="es-ES" sz="2800" dirty="0"/>
              <a:t>pérdida de honor</a:t>
            </a:r>
          </a:p>
          <a:p>
            <a:pPr marL="800100" lvl="1" indent="-342900" algn="l">
              <a:lnSpc>
                <a:spcPct val="120000"/>
              </a:lnSpc>
              <a:buFont typeface="Arial" panose="020B0604020202020204" pitchFamily="34" charset="0"/>
              <a:buChar char="•"/>
            </a:pPr>
            <a:r>
              <a:rPr lang="es-ES" sz="2800" dirty="0"/>
              <a:t>la muerte de una pareja</a:t>
            </a:r>
            <a:endParaRPr lang="en-GB" sz="2800" dirty="0"/>
          </a:p>
        </p:txBody>
      </p:sp>
    </p:spTree>
    <p:extLst>
      <p:ext uri="{BB962C8B-B14F-4D97-AF65-F5344CB8AC3E}">
        <p14:creationId xmlns:p14="http://schemas.microsoft.com/office/powerpoint/2010/main" val="32061718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El proceso de duelo</a:t>
            </a:r>
            <a:endParaRPr lang="en-GB" dirty="0"/>
          </a:p>
        </p:txBody>
      </p:sp>
      <p:grpSp>
        <p:nvGrpSpPr>
          <p:cNvPr id="9" name="Group 8">
            <a:extLst>
              <a:ext uri="{FF2B5EF4-FFF2-40B4-BE49-F238E27FC236}">
                <a16:creationId xmlns:a16="http://schemas.microsoft.com/office/drawing/2014/main" id="{45E1EF92-5D54-15AA-FC46-17676BFC2EC9}"/>
              </a:ext>
            </a:extLst>
          </p:cNvPr>
          <p:cNvGrpSpPr/>
          <p:nvPr/>
        </p:nvGrpSpPr>
        <p:grpSpPr>
          <a:xfrm>
            <a:off x="5629275" y="2560320"/>
            <a:ext cx="7315201" cy="7226617"/>
            <a:chOff x="5629275" y="2560320"/>
            <a:chExt cx="7315201" cy="7226617"/>
          </a:xfrm>
        </p:grpSpPr>
        <p:pic>
          <p:nvPicPr>
            <p:cNvPr id="6" name="Picture 5" descr="C:\Users\lovin\AppData\Local\Microsoft\Windows\Temporary Internet Files\Content.Outlook\EJHWL6MV\Four areas of adjustments CBPSS Part 46.png">
              <a:extLst>
                <a:ext uri="{FF2B5EF4-FFF2-40B4-BE49-F238E27FC236}">
                  <a16:creationId xmlns:a16="http://schemas.microsoft.com/office/drawing/2014/main" id="{9F92BEEF-1915-44A0-B629-C52D4FB6645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29275" y="2657549"/>
              <a:ext cx="7315201" cy="7129388"/>
            </a:xfrm>
            <a:prstGeom prst="rect">
              <a:avLst/>
            </a:prstGeom>
            <a:noFill/>
            <a:ln>
              <a:noFill/>
            </a:ln>
          </p:spPr>
        </p:pic>
        <p:sp>
          <p:nvSpPr>
            <p:cNvPr id="2" name="Rectangle 1">
              <a:extLst>
                <a:ext uri="{FF2B5EF4-FFF2-40B4-BE49-F238E27FC236}">
                  <a16:creationId xmlns:a16="http://schemas.microsoft.com/office/drawing/2014/main" id="{96DBC87C-06E0-C35A-3808-C27EE395E502}"/>
                </a:ext>
              </a:extLst>
            </p:cNvPr>
            <p:cNvSpPr/>
            <p:nvPr/>
          </p:nvSpPr>
          <p:spPr>
            <a:xfrm>
              <a:off x="7635240" y="2560320"/>
              <a:ext cx="3253739" cy="76878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400" b="1" dirty="0">
                  <a:solidFill>
                    <a:srgbClr val="895B51"/>
                  </a:solidFill>
                </a:rPr>
                <a:t>LAS CUATRO ÁREAS DE AJUSTE</a:t>
              </a:r>
            </a:p>
          </p:txBody>
        </p:sp>
        <p:sp>
          <p:nvSpPr>
            <p:cNvPr id="4" name="Rectangle 3">
              <a:extLst>
                <a:ext uri="{FF2B5EF4-FFF2-40B4-BE49-F238E27FC236}">
                  <a16:creationId xmlns:a16="http://schemas.microsoft.com/office/drawing/2014/main" id="{2FCFF976-FE6E-44D7-C375-76A0A331E17E}"/>
                </a:ext>
              </a:extLst>
            </p:cNvPr>
            <p:cNvSpPr/>
            <p:nvPr/>
          </p:nvSpPr>
          <p:spPr>
            <a:xfrm>
              <a:off x="8098971" y="4426857"/>
              <a:ext cx="2496458" cy="914400"/>
            </a:xfrm>
            <a:prstGeom prst="rect">
              <a:avLst/>
            </a:prstGeom>
            <a:solidFill>
              <a:srgbClr val="895B5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400" b="1" dirty="0">
                  <a:solidFill>
                    <a:schemeClr val="bg2"/>
                  </a:solidFill>
                </a:rPr>
                <a:t>Reconocimiento </a:t>
              </a:r>
              <a:r>
                <a:rPr lang="es-ES_tradnl" sz="2400" b="1" dirty="0">
                  <a:solidFill>
                    <a:schemeClr val="bg2"/>
                  </a:solidFill>
                  <a:effectLst>
                    <a:outerShdw blurRad="50800" dist="50800" dir="5400000" algn="ctr" rotWithShape="0">
                      <a:srgbClr val="000000">
                        <a:alpha val="0"/>
                      </a:srgbClr>
                    </a:outerShdw>
                  </a:effectLst>
                </a:rPr>
                <a:t>emocional</a:t>
              </a:r>
              <a:r>
                <a:rPr lang="es-ES_tradnl" sz="2400" b="1" dirty="0">
                  <a:solidFill>
                    <a:schemeClr val="bg2"/>
                  </a:solidFill>
                </a:rPr>
                <a:t> de la pérdida</a:t>
              </a:r>
            </a:p>
          </p:txBody>
        </p:sp>
        <p:sp>
          <p:nvSpPr>
            <p:cNvPr id="5" name="Rectangle 4">
              <a:extLst>
                <a:ext uri="{FF2B5EF4-FFF2-40B4-BE49-F238E27FC236}">
                  <a16:creationId xmlns:a16="http://schemas.microsoft.com/office/drawing/2014/main" id="{56926226-2492-33B4-C2B9-84F8BCFB17D9}"/>
                </a:ext>
              </a:extLst>
            </p:cNvPr>
            <p:cNvSpPr/>
            <p:nvPr/>
          </p:nvSpPr>
          <p:spPr>
            <a:xfrm>
              <a:off x="6270171" y="6299199"/>
              <a:ext cx="2293258" cy="660283"/>
            </a:xfrm>
            <a:prstGeom prst="rect">
              <a:avLst/>
            </a:prstGeom>
            <a:solidFill>
              <a:srgbClr val="B69893"/>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400" b="1" dirty="0">
                  <a:solidFill>
                    <a:schemeClr val="bg2"/>
                  </a:solidFill>
                </a:rPr>
                <a:t>Hacer ajustes prácticos</a:t>
              </a:r>
            </a:p>
          </p:txBody>
        </p:sp>
        <p:sp>
          <p:nvSpPr>
            <p:cNvPr id="7" name="Rectangle 6">
              <a:extLst>
                <a:ext uri="{FF2B5EF4-FFF2-40B4-BE49-F238E27FC236}">
                  <a16:creationId xmlns:a16="http://schemas.microsoft.com/office/drawing/2014/main" id="{F4D26B6C-313A-EDED-6A69-D761765BB1EB}"/>
                </a:ext>
              </a:extLst>
            </p:cNvPr>
            <p:cNvSpPr/>
            <p:nvPr/>
          </p:nvSpPr>
          <p:spPr>
            <a:xfrm>
              <a:off x="7997371" y="7917425"/>
              <a:ext cx="2293258" cy="660283"/>
            </a:xfrm>
            <a:prstGeom prst="rect">
              <a:avLst/>
            </a:prstGeom>
            <a:solidFill>
              <a:srgbClr val="CCB7B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400" b="1" dirty="0">
                  <a:solidFill>
                    <a:schemeClr val="bg2"/>
                  </a:solidFill>
                </a:rPr>
                <a:t>Mirar al futuro</a:t>
              </a:r>
            </a:p>
          </p:txBody>
        </p:sp>
        <p:sp>
          <p:nvSpPr>
            <p:cNvPr id="8" name="Rectangle 7">
              <a:extLst>
                <a:ext uri="{FF2B5EF4-FFF2-40B4-BE49-F238E27FC236}">
                  <a16:creationId xmlns:a16="http://schemas.microsoft.com/office/drawing/2014/main" id="{6445AB17-11EE-B931-2046-1660060AA6A9}"/>
                </a:ext>
              </a:extLst>
            </p:cNvPr>
            <p:cNvSpPr/>
            <p:nvPr/>
          </p:nvSpPr>
          <p:spPr>
            <a:xfrm>
              <a:off x="10029371" y="6096001"/>
              <a:ext cx="2496459" cy="660283"/>
            </a:xfrm>
            <a:prstGeom prst="rect">
              <a:avLst/>
            </a:prstGeom>
            <a:solidFill>
              <a:srgbClr val="A07A7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400" b="1" dirty="0">
                  <a:solidFill>
                    <a:schemeClr val="bg2"/>
                  </a:solidFill>
                </a:rPr>
                <a:t>Sobreponerse al sentimiento de duelo</a:t>
              </a:r>
            </a:p>
          </p:txBody>
        </p:sp>
      </p:grpSp>
    </p:spTree>
    <p:extLst>
      <p:ext uri="{BB962C8B-B14F-4D97-AF65-F5344CB8AC3E}">
        <p14:creationId xmlns:p14="http://schemas.microsoft.com/office/powerpoint/2010/main" val="3624820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Pérdidas diferentes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fontScale="92500" lnSpcReduction="20000"/>
          </a:bodyPr>
          <a:lstStyle/>
          <a:p>
            <a:pPr marL="342900" indent="-342900" algn="l">
              <a:lnSpc>
                <a:spcPct val="120000"/>
              </a:lnSpc>
              <a:buFont typeface="Arial" panose="020B0604020202020204" pitchFamily="34" charset="0"/>
              <a:buChar char="•"/>
            </a:pPr>
            <a:r>
              <a:rPr lang="es-ES" sz="4000" dirty="0">
                <a:latin typeface="+mn-lt"/>
              </a:rPr>
              <a:t>La teoría de la pérdida ambigua ha marcado un hito en los esfuerzos del CICR por desarrollar su apoyo a las familias de personas desaparecidas.</a:t>
            </a:r>
          </a:p>
          <a:p>
            <a:pPr marL="342900" indent="-342900" algn="l">
              <a:lnSpc>
                <a:spcPct val="120000"/>
              </a:lnSpc>
              <a:buFont typeface="Arial" panose="020B0604020202020204" pitchFamily="34" charset="0"/>
              <a:buChar char="•"/>
            </a:pPr>
            <a:r>
              <a:rPr lang="es-ES" sz="4000" dirty="0">
                <a:latin typeface="+mn-lt"/>
              </a:rPr>
              <a:t>Nos ha ayudado a comprender la singularidad de su situación y a cultivar una perspectiva mucho más amplia que la de las teorías centradas en el trauma y el duelo que anteriormente predominaban en nuestro trabajo.</a:t>
            </a:r>
          </a:p>
          <a:p>
            <a:pPr marL="342900" indent="-342900" algn="l">
              <a:lnSpc>
                <a:spcPct val="120000"/>
              </a:lnSpc>
              <a:buFont typeface="Arial" panose="020B0604020202020204" pitchFamily="34" charset="0"/>
              <a:buChar char="•"/>
            </a:pPr>
            <a:r>
              <a:rPr lang="es-ES" sz="4000" dirty="0">
                <a:latin typeface="+mn-lt"/>
              </a:rPr>
              <a:t>Las directrices marcadas por </a:t>
            </a:r>
            <a:r>
              <a:rPr lang="es-ES" sz="4000" dirty="0" err="1">
                <a:latin typeface="+mn-lt"/>
              </a:rPr>
              <a:t>Pauline</a:t>
            </a:r>
            <a:r>
              <a:rPr lang="es-ES" sz="4000" dirty="0">
                <a:latin typeface="+mn-lt"/>
              </a:rPr>
              <a:t> Boss en 2006: </a:t>
            </a:r>
            <a:r>
              <a:rPr lang="es-ES" sz="4000" b="1" dirty="0">
                <a:latin typeface="+mn-lt"/>
              </a:rPr>
              <a:t>abordar los problemas psicológicos y sociales a los que se enfrentan las familias, incluso cuando todavía carecen de respuestas.</a:t>
            </a:r>
            <a:endParaRPr lang="en-US" sz="4000" b="1" dirty="0">
              <a:latin typeface="+mn-lt"/>
            </a:endParaRPr>
          </a:p>
        </p:txBody>
      </p:sp>
    </p:spTree>
    <p:extLst>
      <p:ext uri="{BB962C8B-B14F-4D97-AF65-F5344CB8AC3E}">
        <p14:creationId xmlns:p14="http://schemas.microsoft.com/office/powerpoint/2010/main" val="330803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lstStyle/>
          <a:p>
            <a:r>
              <a:rPr lang="da-DK" dirty="0"/>
              <a:t>Módulos de capacitación</a:t>
            </a:r>
            <a:endParaRPr lang="en-GB" dirty="0"/>
          </a:p>
        </p:txBody>
      </p:sp>
      <p:sp>
        <p:nvSpPr>
          <p:cNvPr id="2" name="Subtitle 1">
            <a:extLst>
              <a:ext uri="{FF2B5EF4-FFF2-40B4-BE49-F238E27FC236}">
                <a16:creationId xmlns:a16="http://schemas.microsoft.com/office/drawing/2014/main" id="{D9FE2ADA-70F8-3A89-AA96-298514189B9F}"/>
              </a:ext>
            </a:extLst>
          </p:cNvPr>
          <p:cNvSpPr>
            <a:spLocks noGrp="1"/>
          </p:cNvSpPr>
          <p:nvPr>
            <p:ph type="subTitle" idx="1"/>
          </p:nvPr>
        </p:nvSpPr>
        <p:spPr>
          <a:xfrm>
            <a:off x="2065283" y="2400300"/>
            <a:ext cx="14157434" cy="6498566"/>
          </a:xfrm>
        </p:spPr>
        <p:txBody>
          <a:bodyPr>
            <a:normAutofit lnSpcReduction="10000"/>
          </a:bodyPr>
          <a:lstStyle/>
          <a:p>
            <a:pPr marL="342900" indent="-342900" algn="l">
              <a:lnSpc>
                <a:spcPct val="100000"/>
              </a:lnSpc>
              <a:buFont typeface="Arial" panose="020B0604020202020204" pitchFamily="34" charset="0"/>
              <a:buChar char="•"/>
            </a:pPr>
            <a:r>
              <a:rPr lang="es-ES" sz="4400" dirty="0">
                <a:latin typeface="+mn-lt"/>
              </a:rPr>
              <a:t>Módulo 1: Impacto psicosocial y de salud mental en situaciones de emergencia</a:t>
            </a:r>
          </a:p>
          <a:p>
            <a:pPr marL="342900" indent="-342900" algn="l">
              <a:lnSpc>
                <a:spcPct val="100000"/>
              </a:lnSpc>
              <a:buFont typeface="Arial" panose="020B0604020202020204" pitchFamily="34" charset="0"/>
              <a:buChar char="•"/>
            </a:pPr>
            <a:r>
              <a:rPr lang="es-ES" sz="4400" dirty="0">
                <a:latin typeface="+mn-lt"/>
              </a:rPr>
              <a:t>Módulo 2: Respondiendo a las necesidades de SMAPS en emergencias</a:t>
            </a:r>
          </a:p>
          <a:p>
            <a:pPr marL="342900" indent="-342900" algn="l">
              <a:lnSpc>
                <a:spcPct val="100000"/>
              </a:lnSpc>
              <a:buFont typeface="Arial" panose="020B0604020202020204" pitchFamily="34" charset="0"/>
              <a:buChar char="•"/>
            </a:pPr>
            <a:r>
              <a:rPr lang="es-ES" sz="4400" dirty="0">
                <a:latin typeface="+mn-lt"/>
              </a:rPr>
              <a:t>Módulo 3: Coordinación y evaluación de la SMAPS en emergencias</a:t>
            </a:r>
          </a:p>
          <a:p>
            <a:pPr marL="342900" indent="-342900" algn="l">
              <a:lnSpc>
                <a:spcPct val="100000"/>
              </a:lnSpc>
              <a:buFont typeface="Arial" panose="020B0604020202020204" pitchFamily="34" charset="0"/>
              <a:buChar char="•"/>
            </a:pPr>
            <a:r>
              <a:rPr lang="es-ES" sz="4400" dirty="0">
                <a:latin typeface="+mn-lt"/>
              </a:rPr>
              <a:t>Módulo 4: Enfoques e intervenciones de SMAPS en emergencias</a:t>
            </a:r>
          </a:p>
          <a:p>
            <a:pPr marL="342900" indent="-342900" algn="l">
              <a:lnSpc>
                <a:spcPct val="100000"/>
              </a:lnSpc>
              <a:buFont typeface="Arial" panose="020B0604020202020204" pitchFamily="34" charset="0"/>
              <a:buChar char="•"/>
            </a:pPr>
            <a:r>
              <a:rPr lang="es-ES" sz="4400" dirty="0">
                <a:latin typeface="+mn-lt"/>
              </a:rPr>
              <a:t>Módulo 5: Preparación para las respuestas de SMAPS</a:t>
            </a:r>
            <a:endParaRPr lang="en-GB" sz="4400" dirty="0">
              <a:latin typeface="+mn-lt"/>
            </a:endParaRPr>
          </a:p>
        </p:txBody>
      </p:sp>
    </p:spTree>
    <p:extLst>
      <p:ext uri="{BB962C8B-B14F-4D97-AF65-F5344CB8AC3E}">
        <p14:creationId xmlns:p14="http://schemas.microsoft.com/office/powerpoint/2010/main" val="3033789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DD0387D-2AF7-A598-0E3C-A118BB919134}"/>
              </a:ext>
            </a:extLst>
          </p:cNvPr>
          <p:cNvSpPr>
            <a:spLocks noGrp="1"/>
          </p:cNvSpPr>
          <p:nvPr>
            <p:ph type="subTitle" idx="1"/>
          </p:nvPr>
        </p:nvSpPr>
        <p:spPr/>
        <p:txBody>
          <a:bodyPr/>
          <a:lstStyle/>
          <a:p>
            <a:endParaRPr lang="da-DK" dirty="0"/>
          </a:p>
          <a:p>
            <a:pPr algn="l"/>
            <a:r>
              <a:rPr lang="da-DK" dirty="0"/>
              <a:t>- </a:t>
            </a:r>
          </a:p>
        </p:txBody>
      </p:sp>
      <p:sp>
        <p:nvSpPr>
          <p:cNvPr id="3" name="Title 2">
            <a:extLst>
              <a:ext uri="{FF2B5EF4-FFF2-40B4-BE49-F238E27FC236}">
                <a16:creationId xmlns:a16="http://schemas.microsoft.com/office/drawing/2014/main" id="{5060DADB-F3D7-FA43-4A51-E9DE11AAAF0F}"/>
              </a:ext>
            </a:extLst>
          </p:cNvPr>
          <p:cNvSpPr>
            <a:spLocks noGrp="1"/>
          </p:cNvSpPr>
          <p:nvPr>
            <p:ph type="ctrTitle"/>
          </p:nvPr>
        </p:nvSpPr>
        <p:spPr/>
        <p:txBody>
          <a:bodyPr/>
          <a:lstStyle/>
          <a:p>
            <a:r>
              <a:rPr lang="da-DK" dirty="0"/>
              <a:t>Preguntas y respuestas</a:t>
            </a:r>
          </a:p>
        </p:txBody>
      </p:sp>
    </p:spTree>
    <p:extLst>
      <p:ext uri="{BB962C8B-B14F-4D97-AF65-F5344CB8AC3E}">
        <p14:creationId xmlns:p14="http://schemas.microsoft.com/office/powerpoint/2010/main" val="30404112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El cuidado del </a:t>
            </a:r>
            <a:r>
              <a:rPr lang="es-ES" dirty="0">
                <a:solidFill>
                  <a:schemeClr val="tx1"/>
                </a:solidFill>
              </a:rPr>
              <a:t>personal laboral y voluntario.</a:t>
            </a:r>
            <a:endParaRPr lang="en-GB" strike="sngStrike" dirty="0">
              <a:solidFill>
                <a:schemeClr val="tx1"/>
              </a:solidFill>
            </a:endParaRPr>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lIns="91440" tIns="45720" rIns="91440" bIns="45720" anchor="t">
            <a:noAutofit/>
          </a:bodyPr>
          <a:lstStyle/>
          <a:p>
            <a:pPr lvl="1" algn="l">
              <a:lnSpc>
                <a:spcPct val="107000"/>
              </a:lnSpc>
            </a:pPr>
            <a:r>
              <a:rPr lang="es-ES_tradnl" sz="5400" dirty="0">
                <a:solidFill>
                  <a:srgbClr val="231F20"/>
                </a:solidFill>
                <a:effectLst/>
                <a:ea typeface="Calibri" panose="020F0502020204030204" pitchFamily="34" charset="0"/>
                <a:cs typeface="Calibri" panose="020F0502020204030204" pitchFamily="34" charset="0"/>
              </a:rPr>
              <a:t>Discutan en sus grupos:</a:t>
            </a:r>
          </a:p>
          <a:p>
            <a:pPr marL="1028700" lvl="1" indent="-571500" algn="l">
              <a:lnSpc>
                <a:spcPct val="107000"/>
              </a:lnSpc>
              <a:buChar char="•"/>
            </a:pPr>
            <a:r>
              <a:rPr lang="es-ES" sz="5400" dirty="0">
                <a:effectLst/>
                <a:ea typeface="Calibri" panose="020F0502020204030204" pitchFamily="34" charset="0"/>
                <a:cs typeface="Calibri" panose="020F0502020204030204" pitchFamily="34" charset="0"/>
              </a:rPr>
              <a:t>¿Cuáles son las fuentes de estrés/riesgos para el bienestar de las personas voluntarias?</a:t>
            </a:r>
          </a:p>
          <a:p>
            <a:pPr marL="1028700" lvl="1" indent="-571500" algn="l">
              <a:lnSpc>
                <a:spcPct val="107000"/>
              </a:lnSpc>
              <a:buChar char="•"/>
            </a:pPr>
            <a:r>
              <a:rPr lang="es-ES" sz="5400" dirty="0">
                <a:effectLst/>
                <a:ea typeface="Calibri" panose="020F0502020204030204" pitchFamily="34" charset="0"/>
                <a:cs typeface="Calibri" panose="020F0502020204030204" pitchFamily="34" charset="0"/>
              </a:rPr>
              <a:t>¿Cómo podrían identificar señales de estrés en las personas voluntarias</a:t>
            </a:r>
            <a:r>
              <a:rPr lang="es-ES" sz="5400" dirty="0">
                <a:ea typeface="Calibri" panose="020F0502020204030204" pitchFamily="34" charset="0"/>
                <a:cs typeface="Calibri" panose="020F0502020204030204" pitchFamily="34" charset="0"/>
              </a:rPr>
              <a:t>?</a:t>
            </a:r>
            <a:endParaRPr lang="es-ES" sz="5400" dirty="0">
              <a:effectLs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970170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lstStyle/>
          <a:p>
            <a:r>
              <a:rPr lang="da-DK" dirty="0"/>
              <a:t>Autocuidado en emergencias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3008670"/>
            <a:ext cx="14157434" cy="5890195"/>
          </a:xfrm>
        </p:spPr>
        <p:txBody>
          <a:bodyPr lIns="91440" tIns="45720" rIns="91440" bIns="45720" anchor="t">
            <a:noAutofit/>
          </a:bodyPr>
          <a:lstStyle/>
          <a:p>
            <a:pPr marL="342900" indent="-342900" algn="l">
              <a:lnSpc>
                <a:spcPct val="100000"/>
              </a:lnSpc>
              <a:buFont typeface="Arial" panose="020B0604020202020204" pitchFamily="34" charset="0"/>
              <a:buChar char="•"/>
            </a:pPr>
            <a:r>
              <a:rPr lang="es-ES_tradnl" sz="4800" dirty="0">
                <a:solidFill>
                  <a:schemeClr val="tx1"/>
                </a:solidFill>
                <a:ea typeface="Open Sans"/>
              </a:rPr>
              <a:t>Con tu compañero/a</a:t>
            </a:r>
            <a:r>
              <a:rPr lang="en-GB" sz="4800" dirty="0">
                <a:solidFill>
                  <a:schemeClr val="tx1"/>
                </a:solidFill>
                <a:ea typeface="Open Sans"/>
              </a:rPr>
              <a:t> (</a:t>
            </a:r>
            <a:r>
              <a:rPr lang="en-GB" sz="4800" i="1" dirty="0">
                <a:solidFill>
                  <a:schemeClr val="tx1"/>
                </a:solidFill>
                <a:ea typeface="Open Sans"/>
              </a:rPr>
              <a:t>buddy</a:t>
            </a:r>
            <a:r>
              <a:rPr lang="en-GB" sz="4800" dirty="0">
                <a:solidFill>
                  <a:schemeClr val="tx1"/>
                </a:solidFill>
                <a:ea typeface="Open Sans"/>
              </a:rPr>
              <a:t>):</a:t>
            </a:r>
          </a:p>
          <a:p>
            <a:pPr marL="800100" lvl="1" indent="-342900" algn="l">
              <a:lnSpc>
                <a:spcPct val="100000"/>
              </a:lnSpc>
              <a:buFont typeface="Arial" panose="020B0604020202020204" pitchFamily="34" charset="0"/>
              <a:buChar char="•"/>
            </a:pPr>
            <a:r>
              <a:rPr lang="es-ES" sz="4800" i="1" dirty="0"/>
              <a:t>¿Qué haces a diario para mantenerte saludable?</a:t>
            </a:r>
          </a:p>
          <a:p>
            <a:pPr marL="800100" lvl="1" indent="-342900" algn="l">
              <a:lnSpc>
                <a:spcPct val="100000"/>
              </a:lnSpc>
              <a:buFont typeface="Arial" panose="020B0604020202020204" pitchFamily="34" charset="0"/>
              <a:buChar char="•"/>
            </a:pPr>
            <a:r>
              <a:rPr lang="es-ES" sz="4800" i="1" dirty="0"/>
              <a:t>¿Qué recursos utilizas, especialmente en tiempos difíciles?</a:t>
            </a:r>
            <a:r>
              <a:rPr lang="en-GB" sz="4800" i="1" dirty="0"/>
              <a:t> </a:t>
            </a:r>
          </a:p>
        </p:txBody>
      </p:sp>
    </p:spTree>
    <p:extLst>
      <p:ext uri="{BB962C8B-B14F-4D97-AF65-F5344CB8AC3E}">
        <p14:creationId xmlns:p14="http://schemas.microsoft.com/office/powerpoint/2010/main" val="42657671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7682C-9900-40ED-B978-320A843AC05A}"/>
              </a:ext>
            </a:extLst>
          </p:cNvPr>
          <p:cNvSpPr>
            <a:spLocks noGrp="1"/>
          </p:cNvSpPr>
          <p:nvPr>
            <p:ph type="title"/>
          </p:nvPr>
        </p:nvSpPr>
        <p:spPr>
          <a:xfrm>
            <a:off x="1710814" y="6461760"/>
            <a:ext cx="15415358" cy="3149265"/>
          </a:xfrm>
        </p:spPr>
        <p:txBody>
          <a:bodyPr/>
          <a:lstStyle/>
          <a:p>
            <a:r>
              <a:rPr lang="da-DK" dirty="0"/>
              <a:t>Módulo 2:</a:t>
            </a:r>
            <a:br>
              <a:rPr lang="da-DK" dirty="0"/>
            </a:br>
            <a:r>
              <a:rPr lang="da-DK" dirty="0"/>
              <a:t> </a:t>
            </a:r>
            <a:r>
              <a:rPr lang="es-ES" dirty="0"/>
              <a:t>Respondiendo a las necesidades de SMAPS en emergencias</a:t>
            </a:r>
            <a:endParaRPr lang="en-GB" dirty="0"/>
          </a:p>
        </p:txBody>
      </p:sp>
    </p:spTree>
    <p:extLst>
      <p:ext uri="{BB962C8B-B14F-4D97-AF65-F5344CB8AC3E}">
        <p14:creationId xmlns:p14="http://schemas.microsoft.com/office/powerpoint/2010/main" val="21279963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E3850F6-33FF-E640-D6C3-EF1C0CE24FA3}"/>
              </a:ext>
            </a:extLst>
          </p:cNvPr>
          <p:cNvSpPr txBox="1"/>
          <p:nvPr/>
        </p:nvSpPr>
        <p:spPr>
          <a:xfrm>
            <a:off x="1630679" y="9509760"/>
            <a:ext cx="7099572" cy="369332"/>
          </a:xfrm>
          <a:prstGeom prst="rect">
            <a:avLst/>
          </a:prstGeom>
          <a:noFill/>
        </p:spPr>
        <p:txBody>
          <a:bodyPr wrap="none" rtlCol="0">
            <a:spAutoFit/>
          </a:bodyPr>
          <a:lstStyle/>
          <a:p>
            <a:r>
              <a:rPr lang="es-ES" i="1" dirty="0"/>
              <a:t>Fuente: Base de datos de eventos de emergencia, 2022 Desastres en cifras</a:t>
            </a:r>
            <a:endParaRPr lang="en-GB" i="1" dirty="0"/>
          </a:p>
        </p:txBody>
      </p:sp>
      <p:grpSp>
        <p:nvGrpSpPr>
          <p:cNvPr id="20" name="Group 19">
            <a:extLst>
              <a:ext uri="{FF2B5EF4-FFF2-40B4-BE49-F238E27FC236}">
                <a16:creationId xmlns:a16="http://schemas.microsoft.com/office/drawing/2014/main" id="{19C90E9C-D456-2DD8-5EED-833D14CFEB62}"/>
              </a:ext>
            </a:extLst>
          </p:cNvPr>
          <p:cNvGrpSpPr/>
          <p:nvPr/>
        </p:nvGrpSpPr>
        <p:grpSpPr>
          <a:xfrm>
            <a:off x="1472472" y="1740080"/>
            <a:ext cx="14910528" cy="6473148"/>
            <a:chOff x="1472472" y="1740080"/>
            <a:chExt cx="14910528" cy="6473148"/>
          </a:xfrm>
        </p:grpSpPr>
        <p:grpSp>
          <p:nvGrpSpPr>
            <p:cNvPr id="11" name="Group 10">
              <a:extLst>
                <a:ext uri="{FF2B5EF4-FFF2-40B4-BE49-F238E27FC236}">
                  <a16:creationId xmlns:a16="http://schemas.microsoft.com/office/drawing/2014/main" id="{E5A433D1-865A-471B-FB22-744CA705B872}"/>
                </a:ext>
              </a:extLst>
            </p:cNvPr>
            <p:cNvGrpSpPr/>
            <p:nvPr/>
          </p:nvGrpSpPr>
          <p:grpSpPr>
            <a:xfrm>
              <a:off x="1630679" y="1740080"/>
              <a:ext cx="14752321" cy="6473148"/>
              <a:chOff x="1844039" y="2137452"/>
              <a:chExt cx="14752321" cy="6473148"/>
            </a:xfrm>
          </p:grpSpPr>
          <p:pic>
            <p:nvPicPr>
              <p:cNvPr id="9" name="Picture 8">
                <a:extLst>
                  <a:ext uri="{FF2B5EF4-FFF2-40B4-BE49-F238E27FC236}">
                    <a16:creationId xmlns:a16="http://schemas.microsoft.com/office/drawing/2014/main" id="{1A68F5BC-6254-E9D7-AA00-C8540BE89CA3}"/>
                  </a:ext>
                </a:extLst>
              </p:cNvPr>
              <p:cNvPicPr>
                <a:picLocks noChangeAspect="1"/>
              </p:cNvPicPr>
              <p:nvPr/>
            </p:nvPicPr>
            <p:blipFill rotWithShape="1">
              <a:blip r:embed="rId2"/>
              <a:srcRect l="1727" r="1005"/>
              <a:stretch/>
            </p:blipFill>
            <p:spPr>
              <a:xfrm>
                <a:off x="1844039" y="2137452"/>
                <a:ext cx="14752321" cy="6473148"/>
              </a:xfrm>
              <a:prstGeom prst="rect">
                <a:avLst/>
              </a:prstGeom>
            </p:spPr>
          </p:pic>
          <p:sp>
            <p:nvSpPr>
              <p:cNvPr id="10" name="Rectangle 9">
                <a:extLst>
                  <a:ext uri="{FF2B5EF4-FFF2-40B4-BE49-F238E27FC236}">
                    <a16:creationId xmlns:a16="http://schemas.microsoft.com/office/drawing/2014/main" id="{5A0EFDD1-1B05-7E1C-B1B6-A647DB2FAF90}"/>
                  </a:ext>
                </a:extLst>
              </p:cNvPr>
              <p:cNvSpPr/>
              <p:nvPr/>
            </p:nvSpPr>
            <p:spPr>
              <a:xfrm>
                <a:off x="2834640" y="2137452"/>
                <a:ext cx="1310640" cy="468588"/>
              </a:xfrm>
              <a:prstGeom prst="rect">
                <a:avLst/>
              </a:prstGeom>
              <a:solidFill>
                <a:schemeClr val="bg2"/>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1">
              <a:extLst>
                <a:ext uri="{FF2B5EF4-FFF2-40B4-BE49-F238E27FC236}">
                  <a16:creationId xmlns:a16="http://schemas.microsoft.com/office/drawing/2014/main" id="{DB032732-0EC7-5D5D-F17F-FED142F7B296}"/>
                </a:ext>
              </a:extLst>
            </p:cNvPr>
            <p:cNvSpPr/>
            <p:nvPr/>
          </p:nvSpPr>
          <p:spPr>
            <a:xfrm>
              <a:off x="2743200" y="2208667"/>
              <a:ext cx="6908800" cy="911903"/>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_tradnl" sz="2800" b="1" dirty="0">
                  <a:solidFill>
                    <a:schemeClr val="bg1"/>
                  </a:solidFill>
                </a:rPr>
                <a:t>Ocurrencia por tipo de desastre: 2022</a:t>
              </a:r>
            </a:p>
            <a:p>
              <a:r>
                <a:rPr lang="es-ES_tradnl" sz="2800" b="1" dirty="0">
                  <a:solidFill>
                    <a:schemeClr val="bg1"/>
                  </a:solidFill>
                </a:rPr>
                <a:t>comparado con el promedio anual 2002-2021</a:t>
              </a:r>
            </a:p>
          </p:txBody>
        </p:sp>
        <p:sp>
          <p:nvSpPr>
            <p:cNvPr id="3" name="Rectangle 2">
              <a:extLst>
                <a:ext uri="{FF2B5EF4-FFF2-40B4-BE49-F238E27FC236}">
                  <a16:creationId xmlns:a16="http://schemas.microsoft.com/office/drawing/2014/main" id="{A088CE64-59AE-9DF8-44AB-19C8272098A0}"/>
                </a:ext>
              </a:extLst>
            </p:cNvPr>
            <p:cNvSpPr/>
            <p:nvPr/>
          </p:nvSpPr>
          <p:spPr>
            <a:xfrm>
              <a:off x="10764521" y="2560320"/>
              <a:ext cx="497839" cy="56025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3600" dirty="0">
                  <a:solidFill>
                    <a:srgbClr val="9D9EA1"/>
                  </a:solidFill>
                </a:rPr>
                <a:t>a</a:t>
              </a:r>
            </a:p>
          </p:txBody>
        </p:sp>
        <p:sp>
          <p:nvSpPr>
            <p:cNvPr id="4" name="Rectangle 3">
              <a:extLst>
                <a:ext uri="{FF2B5EF4-FFF2-40B4-BE49-F238E27FC236}">
                  <a16:creationId xmlns:a16="http://schemas.microsoft.com/office/drawing/2014/main" id="{F8D726CA-261D-7459-9DAA-601316B0898E}"/>
                </a:ext>
              </a:extLst>
            </p:cNvPr>
            <p:cNvSpPr/>
            <p:nvPr/>
          </p:nvSpPr>
          <p:spPr>
            <a:xfrm>
              <a:off x="12974321" y="2560320"/>
              <a:ext cx="497839" cy="56025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3600" dirty="0">
                  <a:solidFill>
                    <a:schemeClr val="bg1"/>
                  </a:solidFill>
                </a:rPr>
                <a:t>en</a:t>
              </a:r>
            </a:p>
          </p:txBody>
        </p:sp>
        <p:sp>
          <p:nvSpPr>
            <p:cNvPr id="5" name="Rectangle 4">
              <a:extLst>
                <a:ext uri="{FF2B5EF4-FFF2-40B4-BE49-F238E27FC236}">
                  <a16:creationId xmlns:a16="http://schemas.microsoft.com/office/drawing/2014/main" id="{35B02362-FFE3-F316-1495-BCE912BA3673}"/>
                </a:ext>
              </a:extLst>
            </p:cNvPr>
            <p:cNvSpPr/>
            <p:nvPr/>
          </p:nvSpPr>
          <p:spPr>
            <a:xfrm>
              <a:off x="2621279" y="4682496"/>
              <a:ext cx="1123407" cy="32765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000" b="1" dirty="0">
                  <a:solidFill>
                    <a:srgbClr val="D89116"/>
                  </a:solidFill>
                </a:rPr>
                <a:t>Sequía</a:t>
              </a:r>
            </a:p>
          </p:txBody>
        </p:sp>
        <p:sp>
          <p:nvSpPr>
            <p:cNvPr id="7" name="Rectangle 6">
              <a:extLst>
                <a:ext uri="{FF2B5EF4-FFF2-40B4-BE49-F238E27FC236}">
                  <a16:creationId xmlns:a16="http://schemas.microsoft.com/office/drawing/2014/main" id="{EBEC7B34-99A9-3407-B66F-49BADFF32C81}"/>
                </a:ext>
              </a:extLst>
            </p:cNvPr>
            <p:cNvSpPr/>
            <p:nvPr/>
          </p:nvSpPr>
          <p:spPr>
            <a:xfrm>
              <a:off x="3931920" y="4686300"/>
              <a:ext cx="1336223" cy="32765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000" b="1" dirty="0">
                  <a:solidFill>
                    <a:srgbClr val="5C2504"/>
                  </a:solidFill>
                </a:rPr>
                <a:t>Terremoto</a:t>
              </a:r>
            </a:p>
          </p:txBody>
        </p:sp>
        <p:sp>
          <p:nvSpPr>
            <p:cNvPr id="8" name="Rectangle 7">
              <a:extLst>
                <a:ext uri="{FF2B5EF4-FFF2-40B4-BE49-F238E27FC236}">
                  <a16:creationId xmlns:a16="http://schemas.microsoft.com/office/drawing/2014/main" id="{48463DD0-DEA6-C8C6-A990-E9C291D29CA5}"/>
                </a:ext>
              </a:extLst>
            </p:cNvPr>
            <p:cNvSpPr/>
            <p:nvPr/>
          </p:nvSpPr>
          <p:spPr>
            <a:xfrm>
              <a:off x="5303385" y="4681953"/>
              <a:ext cx="1487939" cy="49964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3A3D4C"/>
                  </a:solidFill>
                </a:rPr>
                <a:t>Temperatura extrema</a:t>
              </a:r>
            </a:p>
          </p:txBody>
        </p:sp>
        <p:sp>
          <p:nvSpPr>
            <p:cNvPr id="13" name="Rectangle 12">
              <a:extLst>
                <a:ext uri="{FF2B5EF4-FFF2-40B4-BE49-F238E27FC236}">
                  <a16:creationId xmlns:a16="http://schemas.microsoft.com/office/drawing/2014/main" id="{E595FFAA-8F6B-2325-E63B-D630D85AD8DF}"/>
                </a:ext>
              </a:extLst>
            </p:cNvPr>
            <p:cNvSpPr/>
            <p:nvPr/>
          </p:nvSpPr>
          <p:spPr>
            <a:xfrm>
              <a:off x="6791324" y="4681954"/>
              <a:ext cx="1409701" cy="32819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303192"/>
                  </a:solidFill>
                </a:rPr>
                <a:t>Inundación</a:t>
              </a:r>
            </a:p>
          </p:txBody>
        </p:sp>
        <p:sp>
          <p:nvSpPr>
            <p:cNvPr id="14" name="Rectangle 13">
              <a:extLst>
                <a:ext uri="{FF2B5EF4-FFF2-40B4-BE49-F238E27FC236}">
                  <a16:creationId xmlns:a16="http://schemas.microsoft.com/office/drawing/2014/main" id="{1BC409BA-E327-3103-D90C-B031332DC69B}"/>
                </a:ext>
              </a:extLst>
            </p:cNvPr>
            <p:cNvSpPr/>
            <p:nvPr/>
          </p:nvSpPr>
          <p:spPr>
            <a:xfrm>
              <a:off x="8153400" y="4681953"/>
              <a:ext cx="1562100" cy="46234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67ABA1"/>
                  </a:solidFill>
                </a:rPr>
                <a:t>Deslizamiento de tierra</a:t>
              </a:r>
              <a:r>
                <a:rPr lang="es-ES_tradnl" sz="2000" b="1" baseline="30000" dirty="0">
                  <a:solidFill>
                    <a:srgbClr val="67ABA1"/>
                  </a:solidFill>
                </a:rPr>
                <a:t>5</a:t>
              </a:r>
            </a:p>
          </p:txBody>
        </p:sp>
        <p:sp>
          <p:nvSpPr>
            <p:cNvPr id="15" name="Rectangle 14">
              <a:extLst>
                <a:ext uri="{FF2B5EF4-FFF2-40B4-BE49-F238E27FC236}">
                  <a16:creationId xmlns:a16="http://schemas.microsoft.com/office/drawing/2014/main" id="{DFDAFE90-B55B-72DC-57E4-2D981A4534BA}"/>
                </a:ext>
              </a:extLst>
            </p:cNvPr>
            <p:cNvSpPr/>
            <p:nvPr/>
          </p:nvSpPr>
          <p:spPr>
            <a:xfrm>
              <a:off x="9715499" y="4656553"/>
              <a:ext cx="1362077" cy="759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B85730"/>
                  </a:solidFill>
                </a:rPr>
                <a:t>Movimiento de masa (seca)</a:t>
              </a:r>
              <a:endParaRPr lang="es-ES_tradnl" sz="2000" b="1" baseline="30000" dirty="0">
                <a:solidFill>
                  <a:srgbClr val="B85730"/>
                </a:solidFill>
              </a:endParaRPr>
            </a:p>
          </p:txBody>
        </p:sp>
        <p:sp>
          <p:nvSpPr>
            <p:cNvPr id="16" name="Rectangle 15">
              <a:extLst>
                <a:ext uri="{FF2B5EF4-FFF2-40B4-BE49-F238E27FC236}">
                  <a16:creationId xmlns:a16="http://schemas.microsoft.com/office/drawing/2014/main" id="{9D128D7E-1BC5-5F5D-66EB-6045782AE6BF}"/>
                </a:ext>
              </a:extLst>
            </p:cNvPr>
            <p:cNvSpPr/>
            <p:nvPr/>
          </p:nvSpPr>
          <p:spPr>
            <a:xfrm>
              <a:off x="11229974" y="4681953"/>
              <a:ext cx="1138237" cy="3281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737790"/>
                  </a:solidFill>
                </a:rPr>
                <a:t>Tormenta</a:t>
              </a:r>
              <a:endParaRPr lang="es-ES_tradnl" sz="2000" b="1" baseline="30000" dirty="0">
                <a:solidFill>
                  <a:srgbClr val="737790"/>
                </a:solidFill>
              </a:endParaRPr>
            </a:p>
          </p:txBody>
        </p:sp>
        <p:sp>
          <p:nvSpPr>
            <p:cNvPr id="17" name="Rectangle 16">
              <a:extLst>
                <a:ext uri="{FF2B5EF4-FFF2-40B4-BE49-F238E27FC236}">
                  <a16:creationId xmlns:a16="http://schemas.microsoft.com/office/drawing/2014/main" id="{6366CD0F-E28B-33F0-297A-CF6ED4FDEAD4}"/>
                </a:ext>
              </a:extLst>
            </p:cNvPr>
            <p:cNvSpPr/>
            <p:nvPr/>
          </p:nvSpPr>
          <p:spPr>
            <a:xfrm>
              <a:off x="12579350" y="4749801"/>
              <a:ext cx="1289051" cy="4318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8A3F1E"/>
                  </a:solidFill>
                </a:rPr>
                <a:t>Actividad volcánica</a:t>
              </a:r>
              <a:endParaRPr lang="es-ES_tradnl" sz="2000" b="1" baseline="30000" dirty="0">
                <a:solidFill>
                  <a:srgbClr val="8A3F1E"/>
                </a:solidFill>
              </a:endParaRPr>
            </a:p>
          </p:txBody>
        </p:sp>
        <p:sp>
          <p:nvSpPr>
            <p:cNvPr id="18" name="Rectangle 17">
              <a:extLst>
                <a:ext uri="{FF2B5EF4-FFF2-40B4-BE49-F238E27FC236}">
                  <a16:creationId xmlns:a16="http://schemas.microsoft.com/office/drawing/2014/main" id="{8D3A37EB-D018-C8AE-7AA1-419473DF7ACE}"/>
                </a:ext>
              </a:extLst>
            </p:cNvPr>
            <p:cNvSpPr/>
            <p:nvPr/>
          </p:nvSpPr>
          <p:spPr>
            <a:xfrm>
              <a:off x="14048745" y="4681953"/>
              <a:ext cx="1172206" cy="56314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C5341C"/>
                  </a:solidFill>
                </a:rPr>
                <a:t>Incendio forestal</a:t>
              </a:r>
              <a:endParaRPr lang="es-ES_tradnl" sz="2000" b="1" baseline="30000" dirty="0">
                <a:solidFill>
                  <a:srgbClr val="C5341C"/>
                </a:solidFill>
              </a:endParaRPr>
            </a:p>
          </p:txBody>
        </p:sp>
        <p:sp>
          <p:nvSpPr>
            <p:cNvPr id="19" name="Rectangle 18">
              <a:extLst>
                <a:ext uri="{FF2B5EF4-FFF2-40B4-BE49-F238E27FC236}">
                  <a16:creationId xmlns:a16="http://schemas.microsoft.com/office/drawing/2014/main" id="{DC890B6D-A88E-8508-5A34-C0C2F58C2C51}"/>
                </a:ext>
              </a:extLst>
            </p:cNvPr>
            <p:cNvSpPr/>
            <p:nvPr/>
          </p:nvSpPr>
          <p:spPr>
            <a:xfrm>
              <a:off x="1472472" y="7483979"/>
              <a:ext cx="1123407" cy="26302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1400" b="1" dirty="0">
                  <a:solidFill>
                    <a:schemeClr val="bg1"/>
                  </a:solidFill>
                </a:rPr>
                <a:t>PROMEDIO</a:t>
              </a:r>
              <a:endParaRPr lang="es-ES_tradnl" sz="1400" b="1" baseline="30000" dirty="0">
                <a:solidFill>
                  <a:schemeClr val="bg1"/>
                </a:solidFill>
              </a:endParaRPr>
            </a:p>
          </p:txBody>
        </p:sp>
      </p:grpSp>
      <p:sp>
        <p:nvSpPr>
          <p:cNvPr id="21" name="Rectangle 20">
            <a:extLst>
              <a:ext uri="{FF2B5EF4-FFF2-40B4-BE49-F238E27FC236}">
                <a16:creationId xmlns:a16="http://schemas.microsoft.com/office/drawing/2014/main" id="{2C70A54F-88F9-73D7-B5DA-4ED2BA019BFF}"/>
              </a:ext>
            </a:extLst>
          </p:cNvPr>
          <p:cNvSpPr/>
          <p:nvPr/>
        </p:nvSpPr>
        <p:spPr>
          <a:xfrm>
            <a:off x="15236733" y="7499219"/>
            <a:ext cx="1123407" cy="26302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1400" b="1" dirty="0">
                <a:solidFill>
                  <a:schemeClr val="bg1"/>
                </a:solidFill>
              </a:rPr>
              <a:t>PROMEDIO</a:t>
            </a:r>
            <a:endParaRPr lang="es-ES_tradnl" sz="1400" b="1" baseline="30000" dirty="0">
              <a:solidFill>
                <a:schemeClr val="bg1"/>
              </a:solidFill>
            </a:endParaRPr>
          </a:p>
        </p:txBody>
      </p:sp>
    </p:spTree>
    <p:extLst>
      <p:ext uri="{BB962C8B-B14F-4D97-AF65-F5344CB8AC3E}">
        <p14:creationId xmlns:p14="http://schemas.microsoft.com/office/powerpoint/2010/main" val="18152553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12E208F3-CEF5-7403-AC78-73E84153C0D4}"/>
              </a:ext>
            </a:extLst>
          </p:cNvPr>
          <p:cNvGrpSpPr/>
          <p:nvPr/>
        </p:nvGrpSpPr>
        <p:grpSpPr>
          <a:xfrm>
            <a:off x="1619957" y="1591588"/>
            <a:ext cx="14991783" cy="7105412"/>
            <a:chOff x="1619957" y="1591588"/>
            <a:chExt cx="14991783" cy="7105412"/>
          </a:xfrm>
        </p:grpSpPr>
        <p:grpSp>
          <p:nvGrpSpPr>
            <p:cNvPr id="5" name="Group 4">
              <a:extLst>
                <a:ext uri="{FF2B5EF4-FFF2-40B4-BE49-F238E27FC236}">
                  <a16:creationId xmlns:a16="http://schemas.microsoft.com/office/drawing/2014/main" id="{258D3953-CEEF-C0FC-FE63-9D5BBB5C3FFF}"/>
                </a:ext>
              </a:extLst>
            </p:cNvPr>
            <p:cNvGrpSpPr/>
            <p:nvPr/>
          </p:nvGrpSpPr>
          <p:grpSpPr>
            <a:xfrm>
              <a:off x="1676260" y="1591588"/>
              <a:ext cx="14935480" cy="7105412"/>
              <a:chOff x="1630679" y="1840468"/>
              <a:chExt cx="14935480" cy="7105412"/>
            </a:xfrm>
          </p:grpSpPr>
          <p:pic>
            <p:nvPicPr>
              <p:cNvPr id="3" name="Picture 2">
                <a:extLst>
                  <a:ext uri="{FF2B5EF4-FFF2-40B4-BE49-F238E27FC236}">
                    <a16:creationId xmlns:a16="http://schemas.microsoft.com/office/drawing/2014/main" id="{372365A1-2947-F107-9F85-F398E967395B}"/>
                  </a:ext>
                </a:extLst>
              </p:cNvPr>
              <p:cNvPicPr>
                <a:picLocks noChangeAspect="1"/>
              </p:cNvPicPr>
              <p:nvPr/>
            </p:nvPicPr>
            <p:blipFill>
              <a:blip r:embed="rId2"/>
              <a:stretch>
                <a:fillRect/>
              </a:stretch>
            </p:blipFill>
            <p:spPr>
              <a:xfrm>
                <a:off x="1630679" y="1854851"/>
                <a:ext cx="14935480" cy="7091029"/>
              </a:xfrm>
              <a:prstGeom prst="rect">
                <a:avLst/>
              </a:prstGeom>
            </p:spPr>
          </p:pic>
          <p:sp>
            <p:nvSpPr>
              <p:cNvPr id="4" name="Rectangle 3">
                <a:extLst>
                  <a:ext uri="{FF2B5EF4-FFF2-40B4-BE49-F238E27FC236}">
                    <a16:creationId xmlns:a16="http://schemas.microsoft.com/office/drawing/2014/main" id="{09B84A75-3A6A-0E69-A794-AED6F855ED63}"/>
                  </a:ext>
                </a:extLst>
              </p:cNvPr>
              <p:cNvSpPr/>
              <p:nvPr/>
            </p:nvSpPr>
            <p:spPr>
              <a:xfrm>
                <a:off x="2590800" y="1840468"/>
                <a:ext cx="1447800" cy="506492"/>
              </a:xfrm>
              <a:prstGeom prst="rect">
                <a:avLst/>
              </a:prstGeom>
              <a:solidFill>
                <a:schemeClr val="bg2"/>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Rectangle 6">
              <a:extLst>
                <a:ext uri="{FF2B5EF4-FFF2-40B4-BE49-F238E27FC236}">
                  <a16:creationId xmlns:a16="http://schemas.microsoft.com/office/drawing/2014/main" id="{8CE95BA5-BB17-45F7-82F1-5405F9625C6E}"/>
                </a:ext>
              </a:extLst>
            </p:cNvPr>
            <p:cNvSpPr/>
            <p:nvPr/>
          </p:nvSpPr>
          <p:spPr>
            <a:xfrm>
              <a:off x="2743364" y="2098080"/>
              <a:ext cx="7100570" cy="80514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_tradnl" sz="2800" b="1" dirty="0">
                  <a:solidFill>
                    <a:schemeClr val="bg1"/>
                  </a:solidFill>
                </a:rPr>
                <a:t>Número de muertes por tipo de desastre: 2022</a:t>
              </a:r>
            </a:p>
            <a:p>
              <a:r>
                <a:rPr lang="es-ES_tradnl" sz="2800" b="1" dirty="0">
                  <a:solidFill>
                    <a:schemeClr val="bg1"/>
                  </a:solidFill>
                </a:rPr>
                <a:t>comparado con el promedio anual 2002-2021</a:t>
              </a:r>
            </a:p>
          </p:txBody>
        </p:sp>
        <p:sp>
          <p:nvSpPr>
            <p:cNvPr id="8" name="Rectangle 7">
              <a:extLst>
                <a:ext uri="{FF2B5EF4-FFF2-40B4-BE49-F238E27FC236}">
                  <a16:creationId xmlns:a16="http://schemas.microsoft.com/office/drawing/2014/main" id="{9C940644-0960-A6FD-FD9D-E3B26F71D994}"/>
                </a:ext>
              </a:extLst>
            </p:cNvPr>
            <p:cNvSpPr/>
            <p:nvPr/>
          </p:nvSpPr>
          <p:spPr>
            <a:xfrm>
              <a:off x="10912006" y="2412835"/>
              <a:ext cx="497839" cy="56025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3600" dirty="0">
                  <a:solidFill>
                    <a:srgbClr val="9D9EA1"/>
                  </a:solidFill>
                </a:rPr>
                <a:t>a</a:t>
              </a:r>
            </a:p>
          </p:txBody>
        </p:sp>
        <p:sp>
          <p:nvSpPr>
            <p:cNvPr id="9" name="Rectangle 8">
              <a:extLst>
                <a:ext uri="{FF2B5EF4-FFF2-40B4-BE49-F238E27FC236}">
                  <a16:creationId xmlns:a16="http://schemas.microsoft.com/office/drawing/2014/main" id="{7780EBC9-A859-1107-2D20-766DA82636B5}"/>
                </a:ext>
              </a:extLst>
            </p:cNvPr>
            <p:cNvSpPr/>
            <p:nvPr/>
          </p:nvSpPr>
          <p:spPr>
            <a:xfrm>
              <a:off x="13426606" y="2412835"/>
              <a:ext cx="634511" cy="60291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3600" dirty="0">
                  <a:solidFill>
                    <a:schemeClr val="bg1"/>
                  </a:solidFill>
                </a:rPr>
                <a:t>en</a:t>
              </a:r>
            </a:p>
          </p:txBody>
        </p:sp>
        <p:sp>
          <p:nvSpPr>
            <p:cNvPr id="10" name="Rectangle 9">
              <a:extLst>
                <a:ext uri="{FF2B5EF4-FFF2-40B4-BE49-F238E27FC236}">
                  <a16:creationId xmlns:a16="http://schemas.microsoft.com/office/drawing/2014/main" id="{166139F6-D1D1-0279-2861-9E1373A9CB47}"/>
                </a:ext>
              </a:extLst>
            </p:cNvPr>
            <p:cNvSpPr/>
            <p:nvPr/>
          </p:nvSpPr>
          <p:spPr>
            <a:xfrm>
              <a:off x="2749714" y="4496911"/>
              <a:ext cx="1123407" cy="32765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000" b="1" dirty="0">
                  <a:solidFill>
                    <a:srgbClr val="D89116"/>
                  </a:solidFill>
                </a:rPr>
                <a:t>Sequía</a:t>
              </a:r>
            </a:p>
          </p:txBody>
        </p:sp>
        <p:sp>
          <p:nvSpPr>
            <p:cNvPr id="11" name="Rectangle 10">
              <a:extLst>
                <a:ext uri="{FF2B5EF4-FFF2-40B4-BE49-F238E27FC236}">
                  <a16:creationId xmlns:a16="http://schemas.microsoft.com/office/drawing/2014/main" id="{99733947-AF7A-EEE8-A04B-DF283CC2BDB6}"/>
                </a:ext>
              </a:extLst>
            </p:cNvPr>
            <p:cNvSpPr/>
            <p:nvPr/>
          </p:nvSpPr>
          <p:spPr>
            <a:xfrm>
              <a:off x="4060355" y="4500715"/>
              <a:ext cx="1336223" cy="32765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000" b="1" dirty="0">
                  <a:solidFill>
                    <a:srgbClr val="5C2504"/>
                  </a:solidFill>
                </a:rPr>
                <a:t>Terremoto</a:t>
              </a:r>
            </a:p>
          </p:txBody>
        </p:sp>
        <p:sp>
          <p:nvSpPr>
            <p:cNvPr id="13" name="Rectangle 12">
              <a:extLst>
                <a:ext uri="{FF2B5EF4-FFF2-40B4-BE49-F238E27FC236}">
                  <a16:creationId xmlns:a16="http://schemas.microsoft.com/office/drawing/2014/main" id="{2619EC20-691A-2D0E-AAC3-67319DDB66B0}"/>
                </a:ext>
              </a:extLst>
            </p:cNvPr>
            <p:cNvSpPr/>
            <p:nvPr/>
          </p:nvSpPr>
          <p:spPr>
            <a:xfrm>
              <a:off x="5431820" y="4496368"/>
              <a:ext cx="1487939" cy="49964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3A3D4C"/>
                  </a:solidFill>
                </a:rPr>
                <a:t>Temperatura extrema</a:t>
              </a:r>
            </a:p>
          </p:txBody>
        </p:sp>
        <p:sp>
          <p:nvSpPr>
            <p:cNvPr id="14" name="Rectangle 13">
              <a:extLst>
                <a:ext uri="{FF2B5EF4-FFF2-40B4-BE49-F238E27FC236}">
                  <a16:creationId xmlns:a16="http://schemas.microsoft.com/office/drawing/2014/main" id="{884E632D-277E-2191-0376-162BD993E54D}"/>
                </a:ext>
              </a:extLst>
            </p:cNvPr>
            <p:cNvSpPr/>
            <p:nvPr/>
          </p:nvSpPr>
          <p:spPr>
            <a:xfrm>
              <a:off x="6919759" y="4496369"/>
              <a:ext cx="1409701" cy="32819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303192"/>
                  </a:solidFill>
                </a:rPr>
                <a:t>Inundación</a:t>
              </a:r>
            </a:p>
          </p:txBody>
        </p:sp>
        <p:sp>
          <p:nvSpPr>
            <p:cNvPr id="15" name="Rectangle 14">
              <a:extLst>
                <a:ext uri="{FF2B5EF4-FFF2-40B4-BE49-F238E27FC236}">
                  <a16:creationId xmlns:a16="http://schemas.microsoft.com/office/drawing/2014/main" id="{19DF8833-E4D9-C28D-AF40-D69676552DF0}"/>
                </a:ext>
              </a:extLst>
            </p:cNvPr>
            <p:cNvSpPr/>
            <p:nvPr/>
          </p:nvSpPr>
          <p:spPr>
            <a:xfrm>
              <a:off x="8281835" y="4496368"/>
              <a:ext cx="1562100" cy="46234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67ABA1"/>
                  </a:solidFill>
                </a:rPr>
                <a:t>Deslizamiento de tierra</a:t>
              </a:r>
              <a:r>
                <a:rPr lang="es-ES_tradnl" sz="2000" b="1" baseline="30000" dirty="0">
                  <a:solidFill>
                    <a:srgbClr val="67ABA1"/>
                  </a:solidFill>
                </a:rPr>
                <a:t>5</a:t>
              </a:r>
            </a:p>
          </p:txBody>
        </p:sp>
        <p:sp>
          <p:nvSpPr>
            <p:cNvPr id="16" name="Rectangle 15">
              <a:extLst>
                <a:ext uri="{FF2B5EF4-FFF2-40B4-BE49-F238E27FC236}">
                  <a16:creationId xmlns:a16="http://schemas.microsoft.com/office/drawing/2014/main" id="{647576B9-A3D3-2DA1-3C3C-01386144665F}"/>
                </a:ext>
              </a:extLst>
            </p:cNvPr>
            <p:cNvSpPr/>
            <p:nvPr/>
          </p:nvSpPr>
          <p:spPr>
            <a:xfrm>
              <a:off x="9843934" y="4470968"/>
              <a:ext cx="1362077" cy="759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B85730"/>
                  </a:solidFill>
                </a:rPr>
                <a:t>Movimiento de masa (seca)</a:t>
              </a:r>
              <a:endParaRPr lang="es-ES_tradnl" sz="2000" b="1" baseline="30000" dirty="0">
                <a:solidFill>
                  <a:srgbClr val="B85730"/>
                </a:solidFill>
              </a:endParaRPr>
            </a:p>
          </p:txBody>
        </p:sp>
        <p:sp>
          <p:nvSpPr>
            <p:cNvPr id="17" name="Rectangle 16">
              <a:extLst>
                <a:ext uri="{FF2B5EF4-FFF2-40B4-BE49-F238E27FC236}">
                  <a16:creationId xmlns:a16="http://schemas.microsoft.com/office/drawing/2014/main" id="{76D27513-9A7E-57E7-4283-0EE9D2454B8F}"/>
                </a:ext>
              </a:extLst>
            </p:cNvPr>
            <p:cNvSpPr/>
            <p:nvPr/>
          </p:nvSpPr>
          <p:spPr>
            <a:xfrm>
              <a:off x="11358409" y="4496368"/>
              <a:ext cx="1138237" cy="3281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737790"/>
                  </a:solidFill>
                </a:rPr>
                <a:t>Tormenta</a:t>
              </a:r>
              <a:endParaRPr lang="es-ES_tradnl" sz="2000" b="1" baseline="30000" dirty="0">
                <a:solidFill>
                  <a:srgbClr val="737790"/>
                </a:solidFill>
              </a:endParaRPr>
            </a:p>
          </p:txBody>
        </p:sp>
        <p:sp>
          <p:nvSpPr>
            <p:cNvPr id="18" name="Rectangle 17">
              <a:extLst>
                <a:ext uri="{FF2B5EF4-FFF2-40B4-BE49-F238E27FC236}">
                  <a16:creationId xmlns:a16="http://schemas.microsoft.com/office/drawing/2014/main" id="{94EFAF3B-301F-739A-A2B3-72FB47E819AF}"/>
                </a:ext>
              </a:extLst>
            </p:cNvPr>
            <p:cNvSpPr/>
            <p:nvPr/>
          </p:nvSpPr>
          <p:spPr>
            <a:xfrm>
              <a:off x="12707785" y="4564216"/>
              <a:ext cx="1289051" cy="4318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8A3F1E"/>
                  </a:solidFill>
                </a:rPr>
                <a:t>Actividad volcánica</a:t>
              </a:r>
              <a:endParaRPr lang="es-ES_tradnl" sz="2000" b="1" baseline="30000" dirty="0">
                <a:solidFill>
                  <a:srgbClr val="8A3F1E"/>
                </a:solidFill>
              </a:endParaRPr>
            </a:p>
          </p:txBody>
        </p:sp>
        <p:sp>
          <p:nvSpPr>
            <p:cNvPr id="19" name="Rectangle 18">
              <a:extLst>
                <a:ext uri="{FF2B5EF4-FFF2-40B4-BE49-F238E27FC236}">
                  <a16:creationId xmlns:a16="http://schemas.microsoft.com/office/drawing/2014/main" id="{D8BB39EC-EAEB-1999-0875-01ABE1D99CD9}"/>
                </a:ext>
              </a:extLst>
            </p:cNvPr>
            <p:cNvSpPr/>
            <p:nvPr/>
          </p:nvSpPr>
          <p:spPr>
            <a:xfrm>
              <a:off x="14177180" y="4496368"/>
              <a:ext cx="1172206" cy="56314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C5341C"/>
                  </a:solidFill>
                </a:rPr>
                <a:t>Incendio forestal</a:t>
              </a:r>
              <a:endParaRPr lang="es-ES_tradnl" sz="2000" b="1" baseline="30000" dirty="0">
                <a:solidFill>
                  <a:srgbClr val="C5341C"/>
                </a:solidFill>
              </a:endParaRPr>
            </a:p>
          </p:txBody>
        </p:sp>
        <p:sp>
          <p:nvSpPr>
            <p:cNvPr id="20" name="Rectangle 19">
              <a:extLst>
                <a:ext uri="{FF2B5EF4-FFF2-40B4-BE49-F238E27FC236}">
                  <a16:creationId xmlns:a16="http://schemas.microsoft.com/office/drawing/2014/main" id="{596FDD9C-F7E4-8426-353D-9B3F65C9D653}"/>
                </a:ext>
              </a:extLst>
            </p:cNvPr>
            <p:cNvSpPr/>
            <p:nvPr/>
          </p:nvSpPr>
          <p:spPr>
            <a:xfrm>
              <a:off x="1619957" y="7336494"/>
              <a:ext cx="1123407" cy="26302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1400" b="1" dirty="0">
                  <a:solidFill>
                    <a:schemeClr val="bg1"/>
                  </a:solidFill>
                </a:rPr>
                <a:t>PROMEDIO</a:t>
              </a:r>
              <a:endParaRPr lang="es-ES_tradnl" sz="1400" b="1" baseline="30000" dirty="0">
                <a:solidFill>
                  <a:schemeClr val="bg1"/>
                </a:solidFill>
              </a:endParaRPr>
            </a:p>
          </p:txBody>
        </p:sp>
        <p:sp>
          <p:nvSpPr>
            <p:cNvPr id="23" name="Rectangle 22">
              <a:extLst>
                <a:ext uri="{FF2B5EF4-FFF2-40B4-BE49-F238E27FC236}">
                  <a16:creationId xmlns:a16="http://schemas.microsoft.com/office/drawing/2014/main" id="{C87D7228-BA0E-4500-1869-8EAE60F8828D}"/>
                </a:ext>
              </a:extLst>
            </p:cNvPr>
            <p:cNvSpPr/>
            <p:nvPr/>
          </p:nvSpPr>
          <p:spPr>
            <a:xfrm>
              <a:off x="15345576" y="7328874"/>
              <a:ext cx="1123407" cy="26302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1400" b="1" dirty="0">
                  <a:solidFill>
                    <a:schemeClr val="bg1"/>
                  </a:solidFill>
                </a:rPr>
                <a:t>PROMEDIO</a:t>
              </a:r>
              <a:endParaRPr lang="es-ES_tradnl" sz="1400" b="1" baseline="30000" dirty="0">
                <a:solidFill>
                  <a:schemeClr val="bg1"/>
                </a:solidFill>
              </a:endParaRPr>
            </a:p>
          </p:txBody>
        </p:sp>
      </p:grpSp>
      <p:sp>
        <p:nvSpPr>
          <p:cNvPr id="24" name="TextBox 23">
            <a:extLst>
              <a:ext uri="{FF2B5EF4-FFF2-40B4-BE49-F238E27FC236}">
                <a16:creationId xmlns:a16="http://schemas.microsoft.com/office/drawing/2014/main" id="{34B7BBAC-B64A-9B08-AB19-5956FBAEC797}"/>
              </a:ext>
            </a:extLst>
          </p:cNvPr>
          <p:cNvSpPr txBox="1"/>
          <p:nvPr/>
        </p:nvSpPr>
        <p:spPr>
          <a:xfrm>
            <a:off x="1630679" y="9509760"/>
            <a:ext cx="7099572" cy="369332"/>
          </a:xfrm>
          <a:prstGeom prst="rect">
            <a:avLst/>
          </a:prstGeom>
          <a:noFill/>
        </p:spPr>
        <p:txBody>
          <a:bodyPr wrap="none" rtlCol="0">
            <a:spAutoFit/>
          </a:bodyPr>
          <a:lstStyle/>
          <a:p>
            <a:r>
              <a:rPr lang="es-ES" i="1" dirty="0"/>
              <a:t>Fuente: Base de datos de eventos de emergencia, 2022 Desastres en cifras</a:t>
            </a:r>
            <a:endParaRPr lang="en-GB" i="1" dirty="0"/>
          </a:p>
        </p:txBody>
      </p:sp>
    </p:spTree>
    <p:extLst>
      <p:ext uri="{BB962C8B-B14F-4D97-AF65-F5344CB8AC3E}">
        <p14:creationId xmlns:p14="http://schemas.microsoft.com/office/powerpoint/2010/main" val="8399830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29CA9A46-9B13-B634-8635-73C437179615}"/>
              </a:ext>
            </a:extLst>
          </p:cNvPr>
          <p:cNvGrpSpPr/>
          <p:nvPr/>
        </p:nvGrpSpPr>
        <p:grpSpPr>
          <a:xfrm>
            <a:off x="1548673" y="1363438"/>
            <a:ext cx="15190654" cy="6823048"/>
            <a:chOff x="1548673" y="1363438"/>
            <a:chExt cx="15190654" cy="6823048"/>
          </a:xfrm>
        </p:grpSpPr>
        <p:grpSp>
          <p:nvGrpSpPr>
            <p:cNvPr id="5" name="Group 4">
              <a:extLst>
                <a:ext uri="{FF2B5EF4-FFF2-40B4-BE49-F238E27FC236}">
                  <a16:creationId xmlns:a16="http://schemas.microsoft.com/office/drawing/2014/main" id="{93AAF39F-9741-4CBA-F979-D313E889251B}"/>
                </a:ext>
              </a:extLst>
            </p:cNvPr>
            <p:cNvGrpSpPr/>
            <p:nvPr/>
          </p:nvGrpSpPr>
          <p:grpSpPr>
            <a:xfrm>
              <a:off x="1548673" y="1363438"/>
              <a:ext cx="15190654" cy="6823048"/>
              <a:chOff x="1386839" y="1732770"/>
              <a:chExt cx="15190654" cy="6823048"/>
            </a:xfrm>
          </p:grpSpPr>
          <p:pic>
            <p:nvPicPr>
              <p:cNvPr id="3" name="Picture 2">
                <a:extLst>
                  <a:ext uri="{FF2B5EF4-FFF2-40B4-BE49-F238E27FC236}">
                    <a16:creationId xmlns:a16="http://schemas.microsoft.com/office/drawing/2014/main" id="{12324E29-74E2-EDE1-9646-352934FEE38D}"/>
                  </a:ext>
                </a:extLst>
              </p:cNvPr>
              <p:cNvPicPr>
                <a:picLocks noChangeAspect="1"/>
              </p:cNvPicPr>
              <p:nvPr/>
            </p:nvPicPr>
            <p:blipFill>
              <a:blip r:embed="rId2"/>
              <a:stretch>
                <a:fillRect/>
              </a:stretch>
            </p:blipFill>
            <p:spPr>
              <a:xfrm>
                <a:off x="1386839" y="1732770"/>
                <a:ext cx="15190654" cy="6823048"/>
              </a:xfrm>
              <a:prstGeom prst="rect">
                <a:avLst/>
              </a:prstGeom>
            </p:spPr>
          </p:pic>
          <p:sp>
            <p:nvSpPr>
              <p:cNvPr id="4" name="Rectangle 3">
                <a:extLst>
                  <a:ext uri="{FF2B5EF4-FFF2-40B4-BE49-F238E27FC236}">
                    <a16:creationId xmlns:a16="http://schemas.microsoft.com/office/drawing/2014/main" id="{59939AB9-0F8D-D419-FAE8-3C14C2BE40DD}"/>
                  </a:ext>
                </a:extLst>
              </p:cNvPr>
              <p:cNvSpPr/>
              <p:nvPr/>
            </p:nvSpPr>
            <p:spPr>
              <a:xfrm>
                <a:off x="2529840" y="1752600"/>
                <a:ext cx="1295400" cy="487680"/>
              </a:xfrm>
              <a:prstGeom prst="rect">
                <a:avLst/>
              </a:prstGeom>
              <a:solidFill>
                <a:schemeClr val="bg2"/>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Rectangle 6">
              <a:extLst>
                <a:ext uri="{FF2B5EF4-FFF2-40B4-BE49-F238E27FC236}">
                  <a16:creationId xmlns:a16="http://schemas.microsoft.com/office/drawing/2014/main" id="{56BEE928-B5DB-B7F5-F7EF-B2E578A07EA4}"/>
                </a:ext>
              </a:extLst>
            </p:cNvPr>
            <p:cNvSpPr/>
            <p:nvPr/>
          </p:nvSpPr>
          <p:spPr>
            <a:xfrm>
              <a:off x="2457450" y="1613734"/>
              <a:ext cx="8305800" cy="113728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_tradnl" sz="2800" b="1" dirty="0">
                  <a:solidFill>
                    <a:schemeClr val="tx1"/>
                  </a:solidFill>
                </a:rPr>
                <a:t>Número de personas afectadas (millones) por tipo de desastre: 2022 comparado con el promedio anual 2002-2021</a:t>
              </a:r>
            </a:p>
          </p:txBody>
        </p:sp>
        <p:sp>
          <p:nvSpPr>
            <p:cNvPr id="8" name="Rectangle 7">
              <a:extLst>
                <a:ext uri="{FF2B5EF4-FFF2-40B4-BE49-F238E27FC236}">
                  <a16:creationId xmlns:a16="http://schemas.microsoft.com/office/drawing/2014/main" id="{19DE4CA9-E8CF-59EB-DD01-D550EBF7BC7E}"/>
                </a:ext>
              </a:extLst>
            </p:cNvPr>
            <p:cNvSpPr/>
            <p:nvPr/>
          </p:nvSpPr>
          <p:spPr>
            <a:xfrm>
              <a:off x="11689246" y="2200294"/>
              <a:ext cx="497839" cy="56025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3600" dirty="0">
                  <a:solidFill>
                    <a:srgbClr val="9D9EA1"/>
                  </a:solidFill>
                </a:rPr>
                <a:t>a</a:t>
              </a:r>
            </a:p>
          </p:txBody>
        </p:sp>
        <p:sp>
          <p:nvSpPr>
            <p:cNvPr id="9" name="Rectangle 8">
              <a:extLst>
                <a:ext uri="{FF2B5EF4-FFF2-40B4-BE49-F238E27FC236}">
                  <a16:creationId xmlns:a16="http://schemas.microsoft.com/office/drawing/2014/main" id="{DDA800E6-DCF9-F1E2-3A68-258598BCDBEB}"/>
                </a:ext>
              </a:extLst>
            </p:cNvPr>
            <p:cNvSpPr/>
            <p:nvPr/>
          </p:nvSpPr>
          <p:spPr>
            <a:xfrm>
              <a:off x="13860946" y="2221249"/>
              <a:ext cx="570230" cy="49038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3600" dirty="0">
                  <a:solidFill>
                    <a:schemeClr val="bg1"/>
                  </a:solidFill>
                </a:rPr>
                <a:t>en</a:t>
              </a:r>
            </a:p>
          </p:txBody>
        </p:sp>
        <p:sp>
          <p:nvSpPr>
            <p:cNvPr id="10" name="Rectangle 9">
              <a:extLst>
                <a:ext uri="{FF2B5EF4-FFF2-40B4-BE49-F238E27FC236}">
                  <a16:creationId xmlns:a16="http://schemas.microsoft.com/office/drawing/2014/main" id="{BBA29020-CAA1-23AF-CD36-198F9C477A85}"/>
                </a:ext>
              </a:extLst>
            </p:cNvPr>
            <p:cNvSpPr/>
            <p:nvPr/>
          </p:nvSpPr>
          <p:spPr>
            <a:xfrm>
              <a:off x="2679230" y="4274844"/>
              <a:ext cx="1174842" cy="40510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000" b="1" dirty="0">
                  <a:solidFill>
                    <a:srgbClr val="D89116"/>
                  </a:solidFill>
                </a:rPr>
                <a:t>Sequía</a:t>
              </a:r>
            </a:p>
          </p:txBody>
        </p:sp>
        <p:sp>
          <p:nvSpPr>
            <p:cNvPr id="11" name="Rectangle 10">
              <a:extLst>
                <a:ext uri="{FF2B5EF4-FFF2-40B4-BE49-F238E27FC236}">
                  <a16:creationId xmlns:a16="http://schemas.microsoft.com/office/drawing/2014/main" id="{BB982316-DC14-4804-8F07-80900316CA35}"/>
                </a:ext>
              </a:extLst>
            </p:cNvPr>
            <p:cNvSpPr/>
            <p:nvPr/>
          </p:nvSpPr>
          <p:spPr>
            <a:xfrm>
              <a:off x="4041305" y="4278649"/>
              <a:ext cx="1336223" cy="4013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_tradnl" sz="2000" b="1" dirty="0">
                  <a:solidFill>
                    <a:srgbClr val="5C2504"/>
                  </a:solidFill>
                </a:rPr>
                <a:t>Terremoto</a:t>
              </a:r>
            </a:p>
          </p:txBody>
        </p:sp>
        <p:sp>
          <p:nvSpPr>
            <p:cNvPr id="13" name="Rectangle 12">
              <a:extLst>
                <a:ext uri="{FF2B5EF4-FFF2-40B4-BE49-F238E27FC236}">
                  <a16:creationId xmlns:a16="http://schemas.microsoft.com/office/drawing/2014/main" id="{D0921829-696D-5036-87C0-EE0999161832}"/>
                </a:ext>
              </a:extLst>
            </p:cNvPr>
            <p:cNvSpPr/>
            <p:nvPr/>
          </p:nvSpPr>
          <p:spPr>
            <a:xfrm>
              <a:off x="5431820" y="4274302"/>
              <a:ext cx="1487939" cy="56314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3A3D4C"/>
                  </a:solidFill>
                </a:rPr>
                <a:t>Temperatura extrema</a:t>
              </a:r>
            </a:p>
          </p:txBody>
        </p:sp>
        <p:sp>
          <p:nvSpPr>
            <p:cNvPr id="14" name="Rectangle 13">
              <a:extLst>
                <a:ext uri="{FF2B5EF4-FFF2-40B4-BE49-F238E27FC236}">
                  <a16:creationId xmlns:a16="http://schemas.microsoft.com/office/drawing/2014/main" id="{AB852A05-E0F1-0C24-3A6C-B972D921993F}"/>
                </a:ext>
              </a:extLst>
            </p:cNvPr>
            <p:cNvSpPr/>
            <p:nvPr/>
          </p:nvSpPr>
          <p:spPr>
            <a:xfrm>
              <a:off x="6919759" y="4274303"/>
              <a:ext cx="1409701" cy="40564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303192"/>
                  </a:solidFill>
                </a:rPr>
                <a:t>Inundación</a:t>
              </a:r>
            </a:p>
          </p:txBody>
        </p:sp>
        <p:sp>
          <p:nvSpPr>
            <p:cNvPr id="15" name="Rectangle 14">
              <a:extLst>
                <a:ext uri="{FF2B5EF4-FFF2-40B4-BE49-F238E27FC236}">
                  <a16:creationId xmlns:a16="http://schemas.microsoft.com/office/drawing/2014/main" id="{E1FBD567-42FF-55C7-F2A9-F38C2ADF1865}"/>
                </a:ext>
              </a:extLst>
            </p:cNvPr>
            <p:cNvSpPr/>
            <p:nvPr/>
          </p:nvSpPr>
          <p:spPr>
            <a:xfrm>
              <a:off x="8281835" y="4293352"/>
              <a:ext cx="1562100" cy="49964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67ABA1"/>
                  </a:solidFill>
                </a:rPr>
                <a:t>Deslizamiento de tierra</a:t>
              </a:r>
              <a:r>
                <a:rPr lang="es-ES_tradnl" sz="2000" b="1" baseline="30000" dirty="0">
                  <a:solidFill>
                    <a:srgbClr val="67ABA1"/>
                  </a:solidFill>
                </a:rPr>
                <a:t>5</a:t>
              </a:r>
            </a:p>
          </p:txBody>
        </p:sp>
        <p:sp>
          <p:nvSpPr>
            <p:cNvPr id="16" name="Rectangle 15">
              <a:extLst>
                <a:ext uri="{FF2B5EF4-FFF2-40B4-BE49-F238E27FC236}">
                  <a16:creationId xmlns:a16="http://schemas.microsoft.com/office/drawing/2014/main" id="{120A6A60-62BE-68CD-73D5-1BB8FF95C493}"/>
                </a:ext>
              </a:extLst>
            </p:cNvPr>
            <p:cNvSpPr/>
            <p:nvPr/>
          </p:nvSpPr>
          <p:spPr>
            <a:xfrm>
              <a:off x="9843934" y="4248902"/>
              <a:ext cx="1362077" cy="80514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B85730"/>
                  </a:solidFill>
                </a:rPr>
                <a:t>Movimiento de masa (seca)</a:t>
              </a:r>
              <a:endParaRPr lang="es-ES_tradnl" sz="2000" b="1" baseline="30000" dirty="0">
                <a:solidFill>
                  <a:srgbClr val="B85730"/>
                </a:solidFill>
              </a:endParaRPr>
            </a:p>
          </p:txBody>
        </p:sp>
        <p:sp>
          <p:nvSpPr>
            <p:cNvPr id="17" name="Rectangle 16">
              <a:extLst>
                <a:ext uri="{FF2B5EF4-FFF2-40B4-BE49-F238E27FC236}">
                  <a16:creationId xmlns:a16="http://schemas.microsoft.com/office/drawing/2014/main" id="{8C213FF4-EB65-7EBC-B048-59C93290060F}"/>
                </a:ext>
              </a:extLst>
            </p:cNvPr>
            <p:cNvSpPr/>
            <p:nvPr/>
          </p:nvSpPr>
          <p:spPr>
            <a:xfrm>
              <a:off x="11358409" y="4274302"/>
              <a:ext cx="1138237" cy="4318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737790"/>
                  </a:solidFill>
                </a:rPr>
                <a:t>Tormenta</a:t>
              </a:r>
              <a:endParaRPr lang="es-ES_tradnl" sz="2000" b="1" baseline="30000" dirty="0">
                <a:solidFill>
                  <a:srgbClr val="737790"/>
                </a:solidFill>
              </a:endParaRPr>
            </a:p>
          </p:txBody>
        </p:sp>
        <p:sp>
          <p:nvSpPr>
            <p:cNvPr id="18" name="Rectangle 17">
              <a:extLst>
                <a:ext uri="{FF2B5EF4-FFF2-40B4-BE49-F238E27FC236}">
                  <a16:creationId xmlns:a16="http://schemas.microsoft.com/office/drawing/2014/main" id="{472CC06C-7C5D-9B90-A496-253F0944B44D}"/>
                </a:ext>
              </a:extLst>
            </p:cNvPr>
            <p:cNvSpPr/>
            <p:nvPr/>
          </p:nvSpPr>
          <p:spPr>
            <a:xfrm>
              <a:off x="12720485" y="4342150"/>
              <a:ext cx="1289051" cy="56314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8A3F1E"/>
                  </a:solidFill>
                </a:rPr>
                <a:t>Actividad volcánica</a:t>
              </a:r>
              <a:endParaRPr lang="es-ES_tradnl" sz="2000" b="1" baseline="30000" dirty="0">
                <a:solidFill>
                  <a:srgbClr val="8A3F1E"/>
                </a:solidFill>
              </a:endParaRPr>
            </a:p>
          </p:txBody>
        </p:sp>
        <p:sp>
          <p:nvSpPr>
            <p:cNvPr id="19" name="Rectangle 18">
              <a:extLst>
                <a:ext uri="{FF2B5EF4-FFF2-40B4-BE49-F238E27FC236}">
                  <a16:creationId xmlns:a16="http://schemas.microsoft.com/office/drawing/2014/main" id="{F8B5CEB9-94C8-A3A5-1EAA-E9F8D9585C7E}"/>
                </a:ext>
              </a:extLst>
            </p:cNvPr>
            <p:cNvSpPr/>
            <p:nvPr/>
          </p:nvSpPr>
          <p:spPr>
            <a:xfrm>
              <a:off x="14234330" y="4274302"/>
              <a:ext cx="1172206" cy="56314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2000" b="1" dirty="0">
                  <a:solidFill>
                    <a:srgbClr val="C5341C"/>
                  </a:solidFill>
                </a:rPr>
                <a:t>Incendio forestal</a:t>
              </a:r>
              <a:endParaRPr lang="es-ES_tradnl" sz="2000" b="1" baseline="30000" dirty="0">
                <a:solidFill>
                  <a:srgbClr val="C5341C"/>
                </a:solidFill>
              </a:endParaRPr>
            </a:p>
          </p:txBody>
        </p:sp>
        <p:sp>
          <p:nvSpPr>
            <p:cNvPr id="20" name="Rectangle 19">
              <a:extLst>
                <a:ext uri="{FF2B5EF4-FFF2-40B4-BE49-F238E27FC236}">
                  <a16:creationId xmlns:a16="http://schemas.microsoft.com/office/drawing/2014/main" id="{1913CCB5-FBD1-5DE5-B1E2-4F0FE82F5EE5}"/>
                </a:ext>
              </a:extLst>
            </p:cNvPr>
            <p:cNvSpPr/>
            <p:nvPr/>
          </p:nvSpPr>
          <p:spPr>
            <a:xfrm>
              <a:off x="1617979" y="7183008"/>
              <a:ext cx="877571" cy="26302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1400" b="1" dirty="0">
                  <a:solidFill>
                    <a:schemeClr val="bg1"/>
                  </a:solidFill>
                </a:rPr>
                <a:t>PROMEDIO</a:t>
              </a:r>
              <a:endParaRPr lang="es-ES_tradnl" sz="1400" b="1" baseline="30000" dirty="0">
                <a:solidFill>
                  <a:schemeClr val="bg1"/>
                </a:solidFill>
              </a:endParaRPr>
            </a:p>
          </p:txBody>
        </p:sp>
        <p:sp>
          <p:nvSpPr>
            <p:cNvPr id="21" name="Rectangle 20">
              <a:extLst>
                <a:ext uri="{FF2B5EF4-FFF2-40B4-BE49-F238E27FC236}">
                  <a16:creationId xmlns:a16="http://schemas.microsoft.com/office/drawing/2014/main" id="{0A1ABC77-BF88-C2CA-416D-447B4837B6FE}"/>
                </a:ext>
              </a:extLst>
            </p:cNvPr>
            <p:cNvSpPr/>
            <p:nvPr/>
          </p:nvSpPr>
          <p:spPr>
            <a:xfrm>
              <a:off x="15466226" y="7183008"/>
              <a:ext cx="1123407" cy="26302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ct val="74000"/>
                </a:lnSpc>
              </a:pPr>
              <a:r>
                <a:rPr lang="es-ES_tradnl" sz="1400" b="1" dirty="0">
                  <a:solidFill>
                    <a:schemeClr val="bg1"/>
                  </a:solidFill>
                </a:rPr>
                <a:t>PROMEDIO</a:t>
              </a:r>
              <a:endParaRPr lang="es-ES_tradnl" sz="1400" b="1" baseline="30000" dirty="0">
                <a:solidFill>
                  <a:schemeClr val="bg1"/>
                </a:solidFill>
              </a:endParaRPr>
            </a:p>
          </p:txBody>
        </p:sp>
      </p:grpSp>
      <p:sp>
        <p:nvSpPr>
          <p:cNvPr id="24" name="TextBox 23">
            <a:extLst>
              <a:ext uri="{FF2B5EF4-FFF2-40B4-BE49-F238E27FC236}">
                <a16:creationId xmlns:a16="http://schemas.microsoft.com/office/drawing/2014/main" id="{BDA5DA03-04C4-3094-ACEE-AEBC741B0FD9}"/>
              </a:ext>
            </a:extLst>
          </p:cNvPr>
          <p:cNvSpPr txBox="1"/>
          <p:nvPr/>
        </p:nvSpPr>
        <p:spPr>
          <a:xfrm>
            <a:off x="1630679" y="9509760"/>
            <a:ext cx="7099572" cy="369332"/>
          </a:xfrm>
          <a:prstGeom prst="rect">
            <a:avLst/>
          </a:prstGeom>
          <a:noFill/>
        </p:spPr>
        <p:txBody>
          <a:bodyPr wrap="none" rtlCol="0">
            <a:spAutoFit/>
          </a:bodyPr>
          <a:lstStyle/>
          <a:p>
            <a:r>
              <a:rPr lang="es-ES" i="1" dirty="0"/>
              <a:t>Fuente: Base de datos de eventos de emergencia, 2022 Desastres en cifras</a:t>
            </a:r>
            <a:endParaRPr lang="en-GB" i="1" dirty="0"/>
          </a:p>
        </p:txBody>
      </p:sp>
    </p:spTree>
    <p:extLst>
      <p:ext uri="{BB962C8B-B14F-4D97-AF65-F5344CB8AC3E}">
        <p14:creationId xmlns:p14="http://schemas.microsoft.com/office/powerpoint/2010/main" val="30777729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2D142DE-AC87-8078-F89B-6E5DA59863F9}"/>
              </a:ext>
            </a:extLst>
          </p:cNvPr>
          <p:cNvGrpSpPr/>
          <p:nvPr/>
        </p:nvGrpSpPr>
        <p:grpSpPr>
          <a:xfrm>
            <a:off x="404812" y="1439069"/>
            <a:ext cx="17478375" cy="7410450"/>
            <a:chOff x="404812" y="1439069"/>
            <a:chExt cx="17478375" cy="7410450"/>
          </a:xfrm>
        </p:grpSpPr>
        <p:pic>
          <p:nvPicPr>
            <p:cNvPr id="5" name="Picture 4">
              <a:extLst>
                <a:ext uri="{FF2B5EF4-FFF2-40B4-BE49-F238E27FC236}">
                  <a16:creationId xmlns:a16="http://schemas.microsoft.com/office/drawing/2014/main" id="{A9B4A609-B5B6-76AC-8888-6B2CE878C198}"/>
                </a:ext>
              </a:extLst>
            </p:cNvPr>
            <p:cNvPicPr>
              <a:picLocks noChangeAspect="1"/>
            </p:cNvPicPr>
            <p:nvPr/>
          </p:nvPicPr>
          <p:blipFill>
            <a:blip r:embed="rId2"/>
            <a:stretch>
              <a:fillRect/>
            </a:stretch>
          </p:blipFill>
          <p:spPr>
            <a:xfrm>
              <a:off x="404812" y="1439069"/>
              <a:ext cx="17478375" cy="7410450"/>
            </a:xfrm>
            <a:prstGeom prst="rect">
              <a:avLst/>
            </a:prstGeom>
          </p:spPr>
        </p:pic>
        <p:sp>
          <p:nvSpPr>
            <p:cNvPr id="2" name="Rectangle 1">
              <a:extLst>
                <a:ext uri="{FF2B5EF4-FFF2-40B4-BE49-F238E27FC236}">
                  <a16:creationId xmlns:a16="http://schemas.microsoft.com/office/drawing/2014/main" id="{A68C9DA9-8BF5-2329-5D87-DEB6B8C6CC1D}"/>
                </a:ext>
              </a:extLst>
            </p:cNvPr>
            <p:cNvSpPr/>
            <p:nvPr/>
          </p:nvSpPr>
          <p:spPr>
            <a:xfrm>
              <a:off x="740229" y="1712685"/>
              <a:ext cx="14035314" cy="88537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 sz="3200" dirty="0">
                  <a:solidFill>
                    <a:schemeClr val="bg1"/>
                  </a:solidFill>
                  <a:latin typeface="Times New Roman" panose="02020603050405020304" pitchFamily="18" charset="0"/>
                  <a:cs typeface="Times New Roman" panose="02020603050405020304" pitchFamily="18" charset="0"/>
                </a:rPr>
                <a:t>Muertes en conflictos estatales por región</a:t>
              </a:r>
            </a:p>
            <a:p>
              <a:r>
                <a:rPr lang="es-ES" sz="1700" dirty="0">
                  <a:solidFill>
                    <a:schemeClr val="bg1"/>
                  </a:solidFill>
                  <a:cs typeface="Times New Roman"/>
                </a:rPr>
                <a:t>Conflictos interestatales, intraestatales y </a:t>
              </a:r>
              <a:r>
                <a:rPr lang="es-ES" sz="1700">
                  <a:solidFill>
                    <a:schemeClr val="bg1"/>
                  </a:solidFill>
                  <a:cs typeface="Times New Roman"/>
                </a:rPr>
                <a:t>extrasistémicos</a:t>
              </a:r>
              <a:r>
                <a:rPr lang="es-ES" sz="1700" dirty="0">
                  <a:solidFill>
                    <a:schemeClr val="bg1"/>
                  </a:solidFill>
                  <a:cs typeface="Times New Roman"/>
                </a:rPr>
                <a:t> que causan al menos 25 muertes en un año. Muertes de combatientes y civiles debido a combates</a:t>
              </a:r>
              <a:r>
                <a:rPr lang="es-ES_tradnl" sz="1700" dirty="0">
                  <a:solidFill>
                    <a:schemeClr val="bg1"/>
                  </a:solidFill>
                  <a:cs typeface="Times New Roman"/>
                </a:rPr>
                <a:t>.</a:t>
              </a:r>
            </a:p>
          </p:txBody>
        </p:sp>
        <p:sp>
          <p:nvSpPr>
            <p:cNvPr id="3" name="Rectangle 2">
              <a:extLst>
                <a:ext uri="{FF2B5EF4-FFF2-40B4-BE49-F238E27FC236}">
                  <a16:creationId xmlns:a16="http://schemas.microsoft.com/office/drawing/2014/main" id="{21525481-88BF-0075-4C25-194E4F01E8F4}"/>
                </a:ext>
              </a:extLst>
            </p:cNvPr>
            <p:cNvSpPr/>
            <p:nvPr/>
          </p:nvSpPr>
          <p:spPr>
            <a:xfrm>
              <a:off x="15970250" y="3454400"/>
              <a:ext cx="1536700" cy="12573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 sz="1700" dirty="0">
                  <a:solidFill>
                    <a:schemeClr val="bg1"/>
                  </a:solidFill>
                  <a:cs typeface="Times New Roman" panose="02020603050405020304" pitchFamily="18" charset="0"/>
                </a:rPr>
                <a:t>Oriente Medio</a:t>
              </a:r>
            </a:p>
            <a:p>
              <a:r>
                <a:rPr lang="es-ES" sz="1700" dirty="0">
                  <a:solidFill>
                    <a:schemeClr val="bg1"/>
                  </a:solidFill>
                  <a:cs typeface="Times New Roman" panose="02020603050405020304" pitchFamily="18" charset="0"/>
                </a:rPr>
                <a:t>América</a:t>
              </a:r>
            </a:p>
            <a:p>
              <a:r>
                <a:rPr lang="es-ES" sz="1700" dirty="0">
                  <a:solidFill>
                    <a:schemeClr val="bg1"/>
                  </a:solidFill>
                  <a:cs typeface="Times New Roman" panose="02020603050405020304" pitchFamily="18" charset="0"/>
                </a:rPr>
                <a:t>África</a:t>
              </a:r>
            </a:p>
            <a:p>
              <a:r>
                <a:rPr lang="es-ES" sz="1700" dirty="0">
                  <a:solidFill>
                    <a:schemeClr val="bg1"/>
                  </a:solidFill>
                  <a:cs typeface="Times New Roman" panose="02020603050405020304" pitchFamily="18" charset="0"/>
                </a:rPr>
                <a:t>Europa</a:t>
              </a:r>
            </a:p>
            <a:p>
              <a:r>
                <a:rPr lang="es-ES" sz="1700" dirty="0">
                  <a:solidFill>
                    <a:schemeClr val="bg1"/>
                  </a:solidFill>
                  <a:cs typeface="Times New Roman" panose="02020603050405020304" pitchFamily="18" charset="0"/>
                </a:rPr>
                <a:t>Asia y Oceanía</a:t>
              </a:r>
              <a:endParaRPr lang="es-ES_tradnl" sz="1700" dirty="0">
                <a:solidFill>
                  <a:schemeClr val="bg1"/>
                </a:solidFill>
                <a:cs typeface="Times New Roman" panose="02020603050405020304" pitchFamily="18" charset="0"/>
              </a:endParaRPr>
            </a:p>
          </p:txBody>
        </p:sp>
        <p:sp>
          <p:nvSpPr>
            <p:cNvPr id="4" name="Rectangle 3">
              <a:extLst>
                <a:ext uri="{FF2B5EF4-FFF2-40B4-BE49-F238E27FC236}">
                  <a16:creationId xmlns:a16="http://schemas.microsoft.com/office/drawing/2014/main" id="{4A874407-8D44-F96E-AC33-603EE7C1D35C}"/>
                </a:ext>
              </a:extLst>
            </p:cNvPr>
            <p:cNvSpPr/>
            <p:nvPr/>
          </p:nvSpPr>
          <p:spPr>
            <a:xfrm>
              <a:off x="740228" y="7480300"/>
              <a:ext cx="10753272" cy="3683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 sz="1600" b="1" dirty="0">
                  <a:solidFill>
                    <a:schemeClr val="bg1"/>
                  </a:solidFill>
                  <a:cs typeface="Times New Roman" panose="02020603050405020304" pitchFamily="18" charset="0"/>
                </a:rPr>
                <a:t>Fuente de datos:</a:t>
              </a:r>
              <a:r>
                <a:rPr lang="es-ES" sz="1600" dirty="0">
                  <a:solidFill>
                    <a:schemeClr val="bg1"/>
                  </a:solidFill>
                  <a:cs typeface="Times New Roman" panose="02020603050405020304" pitchFamily="18" charset="0"/>
                </a:rPr>
                <a:t> Uppsala </a:t>
              </a:r>
              <a:r>
                <a:rPr lang="es-ES" sz="1600" dirty="0" err="1">
                  <a:solidFill>
                    <a:schemeClr val="bg1"/>
                  </a:solidFill>
                  <a:cs typeface="Times New Roman" panose="02020603050405020304" pitchFamily="18" charset="0"/>
                </a:rPr>
                <a:t>Conflict</a:t>
              </a:r>
              <a:r>
                <a:rPr lang="es-ES" sz="1600" dirty="0">
                  <a:solidFill>
                    <a:schemeClr val="bg1"/>
                  </a:solidFill>
                  <a:cs typeface="Times New Roman" panose="02020603050405020304" pitchFamily="18" charset="0"/>
                </a:rPr>
                <a:t> Data </a:t>
              </a:r>
              <a:r>
                <a:rPr lang="es-ES" sz="1600" dirty="0" err="1">
                  <a:solidFill>
                    <a:schemeClr val="bg1"/>
                  </a:solidFill>
                  <a:cs typeface="Times New Roman" panose="02020603050405020304" pitchFamily="18" charset="0"/>
                </a:rPr>
                <a:t>Program</a:t>
              </a:r>
              <a:r>
                <a:rPr lang="es-ES" sz="1600" dirty="0">
                  <a:solidFill>
                    <a:schemeClr val="bg1"/>
                  </a:solidFill>
                  <a:cs typeface="Times New Roman" panose="02020603050405020304" pitchFamily="18" charset="0"/>
                </a:rPr>
                <a:t> (2023); </a:t>
              </a:r>
              <a:r>
                <a:rPr lang="es-ES" sz="1600" dirty="0" err="1">
                  <a:solidFill>
                    <a:schemeClr val="bg1"/>
                  </a:solidFill>
                  <a:cs typeface="Times New Roman" panose="02020603050405020304" pitchFamily="18" charset="0"/>
                </a:rPr>
                <a:t>Peace</a:t>
              </a:r>
              <a:r>
                <a:rPr lang="es-ES" sz="1600" dirty="0">
                  <a:solidFill>
                    <a:schemeClr val="bg1"/>
                  </a:solidFill>
                  <a:cs typeface="Times New Roman" panose="02020603050405020304" pitchFamily="18" charset="0"/>
                </a:rPr>
                <a:t> </a:t>
              </a:r>
              <a:r>
                <a:rPr lang="es-ES" sz="1600" dirty="0" err="1">
                  <a:solidFill>
                    <a:schemeClr val="bg1"/>
                  </a:solidFill>
                  <a:cs typeface="Times New Roman" panose="02020603050405020304" pitchFamily="18" charset="0"/>
                </a:rPr>
                <a:t>Research</a:t>
              </a:r>
              <a:r>
                <a:rPr lang="es-ES" sz="1600" dirty="0">
                  <a:solidFill>
                    <a:schemeClr val="bg1"/>
                  </a:solidFill>
                  <a:cs typeface="Times New Roman" panose="02020603050405020304" pitchFamily="18" charset="0"/>
                </a:rPr>
                <a:t> </a:t>
              </a:r>
              <a:r>
                <a:rPr lang="es-ES" sz="1600" dirty="0" err="1">
                  <a:solidFill>
                    <a:schemeClr val="bg1"/>
                  </a:solidFill>
                  <a:cs typeface="Times New Roman" panose="02020603050405020304" pitchFamily="18" charset="0"/>
                </a:rPr>
                <a:t>Institute</a:t>
              </a:r>
              <a:r>
                <a:rPr lang="es-ES" sz="1600" dirty="0">
                  <a:solidFill>
                    <a:schemeClr val="bg1"/>
                  </a:solidFill>
                  <a:cs typeface="Times New Roman" panose="02020603050405020304" pitchFamily="18" charset="0"/>
                </a:rPr>
                <a:t> Oslo (2017) – Conozca más sobre estos datos </a:t>
              </a:r>
              <a:endParaRPr lang="es-ES_tradnl" sz="1600" dirty="0">
                <a:solidFill>
                  <a:schemeClr val="bg1"/>
                </a:solidFill>
                <a:cs typeface="Times New Roman" panose="02020603050405020304" pitchFamily="18" charset="0"/>
              </a:endParaRPr>
            </a:p>
          </p:txBody>
        </p:sp>
      </p:grpSp>
    </p:spTree>
    <p:extLst>
      <p:ext uri="{BB962C8B-B14F-4D97-AF65-F5344CB8AC3E}">
        <p14:creationId xmlns:p14="http://schemas.microsoft.com/office/powerpoint/2010/main" val="7340532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7AEA8D6-2D29-DE2C-671D-F3ACEC664155}"/>
              </a:ext>
            </a:extLst>
          </p:cNvPr>
          <p:cNvGrpSpPr/>
          <p:nvPr/>
        </p:nvGrpSpPr>
        <p:grpSpPr>
          <a:xfrm>
            <a:off x="547687" y="1491456"/>
            <a:ext cx="17192625" cy="7305675"/>
            <a:chOff x="547687" y="1491456"/>
            <a:chExt cx="17192625" cy="7305675"/>
          </a:xfrm>
        </p:grpSpPr>
        <p:pic>
          <p:nvPicPr>
            <p:cNvPr id="5" name="Picture 4">
              <a:extLst>
                <a:ext uri="{FF2B5EF4-FFF2-40B4-BE49-F238E27FC236}">
                  <a16:creationId xmlns:a16="http://schemas.microsoft.com/office/drawing/2014/main" id="{8719C37A-523D-FEFF-65DC-F822BB5CCAFF}"/>
                </a:ext>
              </a:extLst>
            </p:cNvPr>
            <p:cNvPicPr>
              <a:picLocks noChangeAspect="1"/>
            </p:cNvPicPr>
            <p:nvPr/>
          </p:nvPicPr>
          <p:blipFill>
            <a:blip r:embed="rId2"/>
            <a:stretch>
              <a:fillRect/>
            </a:stretch>
          </p:blipFill>
          <p:spPr>
            <a:xfrm>
              <a:off x="547687" y="1491456"/>
              <a:ext cx="17192625" cy="7305675"/>
            </a:xfrm>
            <a:prstGeom prst="rect">
              <a:avLst/>
            </a:prstGeom>
          </p:spPr>
        </p:pic>
        <p:sp>
          <p:nvSpPr>
            <p:cNvPr id="3" name="Rectangle 2">
              <a:extLst>
                <a:ext uri="{FF2B5EF4-FFF2-40B4-BE49-F238E27FC236}">
                  <a16:creationId xmlns:a16="http://schemas.microsoft.com/office/drawing/2014/main" id="{1785AF61-EC89-F34C-0829-DBB492725D30}"/>
                </a:ext>
              </a:extLst>
            </p:cNvPr>
            <p:cNvSpPr/>
            <p:nvPr/>
          </p:nvSpPr>
          <p:spPr>
            <a:xfrm>
              <a:off x="819333" y="1741714"/>
              <a:ext cx="9518830" cy="88537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 sz="3200" dirty="0">
                  <a:solidFill>
                    <a:schemeClr val="bg1"/>
                  </a:solidFill>
                  <a:latin typeface="Times New Roman" panose="02020603050405020304" pitchFamily="18" charset="0"/>
                  <a:cs typeface="Times New Roman" panose="02020603050405020304" pitchFamily="18" charset="0"/>
                </a:rPr>
                <a:t>Conflictos estatales en curso por tipo, Mundo</a:t>
              </a:r>
            </a:p>
            <a:p>
              <a:r>
                <a:rPr lang="es-ES" sz="1700" dirty="0">
                  <a:solidFill>
                    <a:schemeClr val="bg1"/>
                  </a:solidFill>
                  <a:cs typeface="Times New Roman"/>
                </a:rPr>
                <a:t>Conflictos interestatales, </a:t>
              </a:r>
              <a:r>
                <a:rPr lang="es-ES" sz="1700" err="1">
                  <a:solidFill>
                    <a:schemeClr val="bg1"/>
                  </a:solidFill>
                  <a:cs typeface="Times New Roman"/>
                </a:rPr>
                <a:t>intraestatales</a:t>
              </a:r>
              <a:r>
                <a:rPr lang="es-ES" sz="1700" dirty="0">
                  <a:solidFill>
                    <a:schemeClr val="bg1"/>
                  </a:solidFill>
                  <a:cs typeface="Times New Roman"/>
                </a:rPr>
                <a:t> y extrasistémicos que causan al menos 25 muertes en un año. </a:t>
              </a:r>
              <a:endParaRPr lang="es-ES_tradnl" sz="1700" dirty="0">
                <a:solidFill>
                  <a:schemeClr val="bg1"/>
                </a:solidFill>
                <a:cs typeface="Times New Roman" panose="02020603050405020304" pitchFamily="18" charset="0"/>
              </a:endParaRPr>
            </a:p>
          </p:txBody>
        </p:sp>
        <p:sp>
          <p:nvSpPr>
            <p:cNvPr id="4" name="Rectangle 3">
              <a:extLst>
                <a:ext uri="{FF2B5EF4-FFF2-40B4-BE49-F238E27FC236}">
                  <a16:creationId xmlns:a16="http://schemas.microsoft.com/office/drawing/2014/main" id="{83783F7C-D084-B6E3-3A19-B9076DA6B7D1}"/>
                </a:ext>
              </a:extLst>
            </p:cNvPr>
            <p:cNvSpPr/>
            <p:nvPr/>
          </p:nvSpPr>
          <p:spPr>
            <a:xfrm>
              <a:off x="15684500" y="3886993"/>
              <a:ext cx="1879600" cy="55800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_tradnl" sz="1700" b="1" dirty="0">
                  <a:solidFill>
                    <a:srgbClr val="C87151"/>
                  </a:solidFill>
                  <a:cs typeface="Times New Roman"/>
                </a:rPr>
                <a:t>Intraestatal internacionalizado</a:t>
              </a:r>
            </a:p>
          </p:txBody>
        </p:sp>
        <p:sp>
          <p:nvSpPr>
            <p:cNvPr id="6" name="Rectangle 5">
              <a:extLst>
                <a:ext uri="{FF2B5EF4-FFF2-40B4-BE49-F238E27FC236}">
                  <a16:creationId xmlns:a16="http://schemas.microsoft.com/office/drawing/2014/main" id="{FB1FC824-EA48-BFCC-488A-A51965091194}"/>
                </a:ext>
              </a:extLst>
            </p:cNvPr>
            <p:cNvSpPr/>
            <p:nvPr/>
          </p:nvSpPr>
          <p:spPr>
            <a:xfrm>
              <a:off x="830761" y="7294221"/>
              <a:ext cx="15396209" cy="55800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 sz="1600" b="1" dirty="0">
                  <a:solidFill>
                    <a:schemeClr val="bg1"/>
                  </a:solidFill>
                  <a:cs typeface="Times New Roman" panose="02020603050405020304" pitchFamily="18" charset="0"/>
                </a:rPr>
                <a:t>Fuente de datos:</a:t>
              </a:r>
              <a:r>
                <a:rPr lang="es-ES" sz="1600" dirty="0">
                  <a:solidFill>
                    <a:schemeClr val="bg1"/>
                  </a:solidFill>
                  <a:cs typeface="Times New Roman" panose="02020603050405020304" pitchFamily="18" charset="0"/>
                </a:rPr>
                <a:t> UCDP (2023) – Conozca más sobre estos datos</a:t>
              </a:r>
            </a:p>
            <a:p>
              <a:r>
                <a:rPr lang="es-ES" sz="1400" b="1" dirty="0">
                  <a:solidFill>
                    <a:schemeClr val="bg1"/>
                  </a:solidFill>
                  <a:cs typeface="Times New Roman" panose="02020603050405020304" pitchFamily="18" charset="0"/>
                </a:rPr>
                <a:t>Nota:</a:t>
              </a:r>
              <a:r>
                <a:rPr lang="es-ES" sz="1400" dirty="0">
                  <a:solidFill>
                    <a:schemeClr val="bg1"/>
                  </a:solidFill>
                  <a:cs typeface="Times New Roman" panose="02020603050405020304" pitchFamily="18" charset="0"/>
                </a:rPr>
                <a:t> Consideramos que un conflicto está en curso en una región incluso si también está en curso en otras regiones. Por lo tanto, la suma en todas las regiones puede ser mayor que el número total de conflictos.</a:t>
              </a:r>
              <a:endParaRPr lang="es-ES_tradnl" sz="1400" dirty="0">
                <a:solidFill>
                  <a:schemeClr val="bg1"/>
                </a:solidFill>
                <a:cs typeface="Times New Roman" panose="02020603050405020304" pitchFamily="18" charset="0"/>
              </a:endParaRPr>
            </a:p>
          </p:txBody>
        </p:sp>
        <p:sp>
          <p:nvSpPr>
            <p:cNvPr id="7" name="Rectangle 6">
              <a:extLst>
                <a:ext uri="{FF2B5EF4-FFF2-40B4-BE49-F238E27FC236}">
                  <a16:creationId xmlns:a16="http://schemas.microsoft.com/office/drawing/2014/main" id="{3B9731C3-C2F7-7B27-EA13-59A6829BFE99}"/>
                </a:ext>
              </a:extLst>
            </p:cNvPr>
            <p:cNvSpPr/>
            <p:nvPr/>
          </p:nvSpPr>
          <p:spPr>
            <a:xfrm>
              <a:off x="15684500" y="5086350"/>
              <a:ext cx="2055812" cy="43815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_tradnl" sz="1700" b="1">
                  <a:solidFill>
                    <a:srgbClr val="89A67C"/>
                  </a:solidFill>
                  <a:cs typeface="Times New Roman" panose="02020603050405020304" pitchFamily="18" charset="0"/>
                </a:rPr>
                <a:t>Intraestatal no internacionalizado</a:t>
              </a:r>
            </a:p>
          </p:txBody>
        </p:sp>
        <p:sp>
          <p:nvSpPr>
            <p:cNvPr id="8" name="Rectangle 7">
              <a:extLst>
                <a:ext uri="{FF2B5EF4-FFF2-40B4-BE49-F238E27FC236}">
                  <a16:creationId xmlns:a16="http://schemas.microsoft.com/office/drawing/2014/main" id="{63ED1AF2-22CA-8840-8465-9E578AEBD04A}"/>
                </a:ext>
              </a:extLst>
            </p:cNvPr>
            <p:cNvSpPr/>
            <p:nvPr/>
          </p:nvSpPr>
          <p:spPr>
            <a:xfrm>
              <a:off x="15684500" y="5651500"/>
              <a:ext cx="1701800" cy="51434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_tradnl" sz="1700" b="1">
                  <a:solidFill>
                    <a:srgbClr val="AB6E74"/>
                  </a:solidFill>
                  <a:cs typeface="Times New Roman" panose="02020603050405020304" pitchFamily="18" charset="0"/>
                </a:rPr>
                <a:t>Extrasistémico</a:t>
              </a:r>
            </a:p>
            <a:p>
              <a:r>
                <a:rPr lang="es-ES_tradnl" sz="1700" b="1" dirty="0">
                  <a:solidFill>
                    <a:srgbClr val="8297BA"/>
                  </a:solidFill>
                  <a:cs typeface="Times New Roman"/>
                </a:rPr>
                <a:t>Interestatal</a:t>
              </a:r>
            </a:p>
          </p:txBody>
        </p:sp>
      </p:grpSp>
    </p:spTree>
    <p:extLst>
      <p:ext uri="{BB962C8B-B14F-4D97-AF65-F5344CB8AC3E}">
        <p14:creationId xmlns:p14="http://schemas.microsoft.com/office/powerpoint/2010/main" val="22574624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¿Qué es la protección?</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lIns="91440" tIns="45720" rIns="91440" bIns="45720" anchor="t">
            <a:normAutofit/>
          </a:bodyPr>
          <a:lstStyle/>
          <a:p>
            <a:pPr marL="342900" indent="-342900" algn="l">
              <a:lnSpc>
                <a:spcPct val="120000"/>
              </a:lnSpc>
              <a:buFont typeface="Arial" panose="020B0604020202020204" pitchFamily="34" charset="0"/>
              <a:buChar char="•"/>
            </a:pPr>
            <a:r>
              <a:rPr lang="es-ES" sz="4400" dirty="0">
                <a:latin typeface="+mn-lt"/>
              </a:rPr>
              <a:t>Protección es un término amplio de acuerdo con la definición de Protección del IASC:</a:t>
            </a:r>
            <a:endParaRPr lang="en-GB" sz="4400" dirty="0">
              <a:latin typeface="+mn-lt"/>
            </a:endParaRPr>
          </a:p>
          <a:p>
            <a:pPr marL="800100" lvl="1" indent="-342900" algn="l">
              <a:lnSpc>
                <a:spcPct val="120000"/>
              </a:lnSpc>
              <a:buFont typeface="Arial" panose="020B0604020202020204" pitchFamily="34" charset="0"/>
              <a:buChar char="•"/>
            </a:pPr>
            <a:r>
              <a:rPr lang="en-GB" sz="4000" i="1" dirty="0"/>
              <a:t>“</a:t>
            </a:r>
            <a:r>
              <a:rPr lang="es-ES" sz="4000" i="1" dirty="0"/>
              <a:t>todas las actividades encaminadas a garantizar el pleno respeto de los derechos del individuo, de conformidad los derechos humanos, el derecho internacional humanitario (que se aplica en situaciones de conflicto armado) y el derecho de las personas refugiadas</a:t>
            </a:r>
            <a:r>
              <a:rPr lang="en-GB" sz="4000" i="1" dirty="0"/>
              <a:t>”</a:t>
            </a:r>
          </a:p>
        </p:txBody>
      </p:sp>
    </p:spTree>
    <p:extLst>
      <p:ext uri="{BB962C8B-B14F-4D97-AF65-F5344CB8AC3E}">
        <p14:creationId xmlns:p14="http://schemas.microsoft.com/office/powerpoint/2010/main" val="3530602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fontScale="90000"/>
          </a:bodyPr>
          <a:lstStyle/>
          <a:p>
            <a:r>
              <a:rPr lang="es-ES" dirty="0">
                <a:solidFill>
                  <a:schemeClr val="tx1"/>
                </a:solidFill>
              </a:rPr>
              <a:t>Modelos de apoyo entre compañeros/as (</a:t>
            </a:r>
            <a:r>
              <a:rPr lang="es-ES" i="1" dirty="0" err="1">
                <a:solidFill>
                  <a:schemeClr val="tx1"/>
                </a:solidFill>
              </a:rPr>
              <a:t>buddy</a:t>
            </a:r>
            <a:r>
              <a:rPr lang="es-ES" i="1" dirty="0">
                <a:solidFill>
                  <a:schemeClr val="tx1"/>
                </a:solidFill>
              </a:rPr>
              <a:t> </a:t>
            </a:r>
            <a:r>
              <a:rPr lang="es-ES" i="1" dirty="0" err="1">
                <a:solidFill>
                  <a:schemeClr val="tx1"/>
                </a:solidFill>
              </a:rPr>
              <a:t>systems</a:t>
            </a:r>
            <a:r>
              <a:rPr lang="es-ES" dirty="0">
                <a:solidFill>
                  <a:schemeClr val="tx1"/>
                </a:solidFill>
              </a:rPr>
              <a:t>)</a:t>
            </a:r>
            <a:endParaRPr lang="en-GB" dirty="0">
              <a:solidFill>
                <a:schemeClr val="tx1"/>
              </a:solidFill>
            </a:endParaRPr>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00000"/>
              </a:lnSpc>
              <a:buFont typeface="Arial" panose="020B0604020202020204" pitchFamily="34" charset="0"/>
              <a:buChar char="•"/>
            </a:pPr>
            <a:r>
              <a:rPr lang="es-ES" sz="4400" dirty="0">
                <a:latin typeface="+mn-lt"/>
              </a:rPr>
              <a:t>Antes: ¿Estás listo/a?</a:t>
            </a:r>
          </a:p>
          <a:p>
            <a:pPr marL="342900" indent="-342900" algn="l">
              <a:lnSpc>
                <a:spcPct val="100000"/>
              </a:lnSpc>
              <a:buFont typeface="Arial" panose="020B0604020202020204" pitchFamily="34" charset="0"/>
              <a:buChar char="•"/>
            </a:pPr>
            <a:r>
              <a:rPr lang="es-ES" sz="4400" dirty="0">
                <a:latin typeface="+mn-lt"/>
              </a:rPr>
              <a:t>Durante: ¿Cómo te sientes? (</a:t>
            </a:r>
            <a:r>
              <a:rPr lang="es-ES" sz="4400" i="1" dirty="0" err="1">
                <a:latin typeface="+mn-lt"/>
              </a:rPr>
              <a:t>check</a:t>
            </a:r>
            <a:r>
              <a:rPr lang="es-ES" sz="4400" i="1" dirty="0">
                <a:latin typeface="+mn-lt"/>
              </a:rPr>
              <a:t>-in</a:t>
            </a:r>
            <a:r>
              <a:rPr lang="es-ES" sz="4400" dirty="0">
                <a:latin typeface="+mn-lt"/>
              </a:rPr>
              <a:t>)</a:t>
            </a:r>
          </a:p>
          <a:p>
            <a:pPr marL="342900" indent="-342900" algn="l">
              <a:lnSpc>
                <a:spcPct val="100000"/>
              </a:lnSpc>
              <a:buFont typeface="Arial" panose="020B0604020202020204" pitchFamily="34" charset="0"/>
              <a:buChar char="•"/>
            </a:pPr>
            <a:r>
              <a:rPr lang="es-ES" sz="4400" dirty="0">
                <a:latin typeface="+mn-lt"/>
              </a:rPr>
              <a:t>Después: A bajar las revoluciones</a:t>
            </a:r>
            <a:endParaRPr lang="en-GB" sz="4400" dirty="0">
              <a:latin typeface="+mn-lt"/>
            </a:endParaRPr>
          </a:p>
        </p:txBody>
      </p:sp>
    </p:spTree>
    <p:extLst>
      <p:ext uri="{BB962C8B-B14F-4D97-AF65-F5344CB8AC3E}">
        <p14:creationId xmlns:p14="http://schemas.microsoft.com/office/powerpoint/2010/main" val="40529503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1074420" y="1389722"/>
            <a:ext cx="16482060" cy="768786"/>
          </a:xfrm>
        </p:spPr>
        <p:txBody>
          <a:bodyPr>
            <a:normAutofit fontScale="90000"/>
          </a:bodyPr>
          <a:lstStyle/>
          <a:p>
            <a:pPr algn="l"/>
            <a:r>
              <a:rPr lang="es-ES" dirty="0"/>
              <a:t>Variables que aumentan los riesgos de protección en emergencias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7216140"/>
          </a:xfrm>
        </p:spPr>
        <p:txBody>
          <a:bodyPr>
            <a:normAutofit fontScale="92500"/>
          </a:bodyPr>
          <a:lstStyle/>
          <a:p>
            <a:pPr marL="342900" indent="-342900" algn="l">
              <a:lnSpc>
                <a:spcPct val="120000"/>
              </a:lnSpc>
              <a:buFont typeface="Arial" panose="020B0604020202020204" pitchFamily="34" charset="0"/>
              <a:buChar char="•"/>
            </a:pPr>
            <a:r>
              <a:rPr lang="es-ES" sz="2800" dirty="0">
                <a:latin typeface="+mn-lt"/>
              </a:rPr>
              <a:t>el colapso de los sistemas de protección; (explique que incluyen a la policía, servicios de rescate, autoridades locales y servicios e instituciones de protección, ejército, y fuerzas armadas)</a:t>
            </a:r>
          </a:p>
          <a:p>
            <a:pPr marL="342900" indent="-342900" algn="l">
              <a:lnSpc>
                <a:spcPct val="120000"/>
              </a:lnSpc>
              <a:buFont typeface="Arial" panose="020B0604020202020204" pitchFamily="34" charset="0"/>
              <a:buChar char="•"/>
            </a:pPr>
            <a:r>
              <a:rPr lang="es-ES" sz="2800" dirty="0">
                <a:latin typeface="+mn-lt"/>
              </a:rPr>
              <a:t>entornos hacinados e inseguros</a:t>
            </a:r>
          </a:p>
          <a:p>
            <a:pPr marL="342900" indent="-342900" algn="l">
              <a:lnSpc>
                <a:spcPct val="120000"/>
              </a:lnSpc>
              <a:buFont typeface="Arial" panose="020B0604020202020204" pitchFamily="34" charset="0"/>
              <a:buChar char="•"/>
            </a:pPr>
            <a:r>
              <a:rPr lang="es-ES" sz="2800" dirty="0">
                <a:latin typeface="+mn-lt"/>
              </a:rPr>
              <a:t>contextos llenos de estrés</a:t>
            </a:r>
          </a:p>
          <a:p>
            <a:pPr marL="342900" indent="-342900" algn="l">
              <a:lnSpc>
                <a:spcPct val="120000"/>
              </a:lnSpc>
              <a:buFont typeface="Arial" panose="020B0604020202020204" pitchFamily="34" charset="0"/>
              <a:buChar char="•"/>
            </a:pPr>
            <a:r>
              <a:rPr lang="es-ES" sz="2800" dirty="0">
                <a:latin typeface="+mn-lt"/>
              </a:rPr>
              <a:t>separación de familiares</a:t>
            </a:r>
            <a:endParaRPr lang="en-GB" sz="2800" dirty="0">
              <a:latin typeface="+mn-lt"/>
            </a:endParaRPr>
          </a:p>
          <a:p>
            <a:pPr marL="342900" indent="-342900" algn="l">
              <a:lnSpc>
                <a:spcPct val="120000"/>
              </a:lnSpc>
              <a:buFont typeface="Arial" panose="020B0604020202020204" pitchFamily="34" charset="0"/>
              <a:buChar char="•"/>
            </a:pPr>
            <a:r>
              <a:rPr lang="es-ES" sz="2800" dirty="0">
                <a:latin typeface="+mn-lt"/>
              </a:rPr>
              <a:t>desigualdades y discriminación basadas en el género y edad</a:t>
            </a:r>
          </a:p>
          <a:p>
            <a:pPr marL="342900" indent="-342900" algn="l">
              <a:lnSpc>
                <a:spcPct val="120000"/>
              </a:lnSpc>
              <a:buFont typeface="Arial" panose="020B0604020202020204" pitchFamily="34" charset="0"/>
              <a:buChar char="•"/>
            </a:pPr>
            <a:r>
              <a:rPr lang="es-ES" sz="2800" dirty="0">
                <a:latin typeface="+mn-lt"/>
              </a:rPr>
              <a:t>aislamiento y exclusión social</a:t>
            </a:r>
          </a:p>
          <a:p>
            <a:pPr marL="342900" indent="-342900" algn="l">
              <a:lnSpc>
                <a:spcPct val="120000"/>
              </a:lnSpc>
              <a:buFont typeface="Arial" panose="020B0604020202020204" pitchFamily="34" charset="0"/>
              <a:buChar char="•"/>
            </a:pPr>
            <a:r>
              <a:rPr lang="es-ES" sz="2800" dirty="0">
                <a:latin typeface="+mn-lt"/>
              </a:rPr>
              <a:t>consumo nocivo de alcohol y otras sustancias</a:t>
            </a:r>
          </a:p>
          <a:p>
            <a:pPr marL="342900" indent="-342900" algn="l">
              <a:lnSpc>
                <a:spcPct val="120000"/>
              </a:lnSpc>
              <a:buFont typeface="Arial" panose="020B0604020202020204" pitchFamily="34" charset="0"/>
              <a:buChar char="•"/>
            </a:pPr>
            <a:r>
              <a:rPr lang="es-ES" sz="2800" dirty="0">
                <a:latin typeface="+mn-lt"/>
              </a:rPr>
              <a:t>desigualdad de ingresos</a:t>
            </a:r>
          </a:p>
          <a:p>
            <a:pPr marL="342900" indent="-342900" algn="l">
              <a:lnSpc>
                <a:spcPct val="120000"/>
              </a:lnSpc>
              <a:buFont typeface="Arial" panose="020B0604020202020204" pitchFamily="34" charset="0"/>
              <a:buChar char="•"/>
            </a:pPr>
            <a:r>
              <a:rPr lang="es-ES" sz="2800" dirty="0">
                <a:latin typeface="+mn-lt"/>
              </a:rPr>
              <a:t>vulnerabilidades preexistentes como violencia doméstica, abuso infantil</a:t>
            </a:r>
          </a:p>
          <a:p>
            <a:pPr marL="342900" indent="-342900" algn="l">
              <a:lnSpc>
                <a:spcPct val="120000"/>
              </a:lnSpc>
              <a:buFont typeface="Arial" panose="020B0604020202020204" pitchFamily="34" charset="0"/>
              <a:buChar char="•"/>
            </a:pPr>
            <a:r>
              <a:rPr lang="es-ES" sz="2800" dirty="0">
                <a:latin typeface="+mn-lt"/>
              </a:rPr>
              <a:t>abuso de poder</a:t>
            </a:r>
          </a:p>
        </p:txBody>
      </p:sp>
    </p:spTree>
    <p:extLst>
      <p:ext uri="{BB962C8B-B14F-4D97-AF65-F5344CB8AC3E}">
        <p14:creationId xmlns:p14="http://schemas.microsoft.com/office/powerpoint/2010/main" val="17182662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pPr algn="l"/>
            <a:r>
              <a:rPr lang="es-ES" dirty="0"/>
              <a:t>Protección en torno a la violencia de género</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299"/>
            <a:ext cx="14623472" cy="7068165"/>
          </a:xfrm>
        </p:spPr>
        <p:txBody>
          <a:bodyPr lIns="91440" tIns="45720" rIns="91440" bIns="45720" anchor="t">
            <a:normAutofit fontScale="92500"/>
          </a:bodyPr>
          <a:lstStyle/>
          <a:p>
            <a:pPr marL="342900" indent="-342900" algn="l">
              <a:lnSpc>
                <a:spcPct val="120000"/>
              </a:lnSpc>
              <a:buFont typeface="Arial" panose="020B0604020202020204" pitchFamily="34" charset="0"/>
              <a:buChar char="•"/>
            </a:pPr>
            <a:r>
              <a:rPr lang="es-ES" sz="3200" dirty="0">
                <a:latin typeface="+mn-lt"/>
                <a:ea typeface="Open Sans"/>
                <a:cs typeface="Calibri"/>
              </a:rPr>
              <a:t>Proporcionar iluminación alrededor de los sanitarios</a:t>
            </a:r>
            <a:r>
              <a:rPr lang="es-ES" sz="3200" dirty="0">
                <a:solidFill>
                  <a:srgbClr val="FF0000"/>
                </a:solidFill>
                <a:latin typeface="+mn-lt"/>
                <a:ea typeface="Open Sans"/>
                <a:cs typeface="Calibri"/>
              </a:rPr>
              <a:t> </a:t>
            </a:r>
            <a:r>
              <a:rPr lang="es-ES" sz="3200" dirty="0">
                <a:solidFill>
                  <a:schemeClr val="tx1"/>
                </a:solidFill>
                <a:latin typeface="+mn-lt"/>
                <a:ea typeface="Open Sans"/>
                <a:cs typeface="Calibri"/>
              </a:rPr>
              <a:t>repartidos</a:t>
            </a:r>
            <a:r>
              <a:rPr lang="es-ES" sz="3200" dirty="0">
                <a:solidFill>
                  <a:srgbClr val="FF0000"/>
                </a:solidFill>
                <a:latin typeface="+mn-lt"/>
                <a:ea typeface="Open Sans"/>
                <a:cs typeface="Calibri"/>
              </a:rPr>
              <a:t> </a:t>
            </a:r>
            <a:r>
              <a:rPr lang="es-ES" sz="3200" dirty="0">
                <a:latin typeface="+mn-lt"/>
                <a:ea typeface="Open Sans"/>
                <a:cs typeface="Calibri"/>
              </a:rPr>
              <a:t>en albergues temporales para personas desplazadas, a fin de reducir las oportunidades de ataques;</a:t>
            </a:r>
          </a:p>
          <a:p>
            <a:pPr marL="342900" indent="-342900" algn="l">
              <a:lnSpc>
                <a:spcPct val="120000"/>
              </a:lnSpc>
              <a:buFont typeface="Arial" panose="020B0604020202020204" pitchFamily="34" charset="0"/>
              <a:buChar char="•"/>
            </a:pPr>
            <a:r>
              <a:rPr lang="es-ES" sz="3200" dirty="0">
                <a:solidFill>
                  <a:schemeClr val="tx1"/>
                </a:solidFill>
                <a:latin typeface="+mn-lt"/>
                <a:ea typeface="Open Sans"/>
                <a:cs typeface="Calibri"/>
              </a:rPr>
              <a:t>Establecer espacios seguros para personas en riesgo de sufrir violencia de género;</a:t>
            </a:r>
          </a:p>
          <a:p>
            <a:pPr marL="342900" indent="-342900" algn="l">
              <a:lnSpc>
                <a:spcPct val="120000"/>
              </a:lnSpc>
              <a:buFont typeface="Arial" panose="020B0604020202020204" pitchFamily="34" charset="0"/>
              <a:buChar char="•"/>
            </a:pPr>
            <a:r>
              <a:rPr lang="es-ES" sz="3200" dirty="0">
                <a:solidFill>
                  <a:schemeClr val="tx1"/>
                </a:solidFill>
                <a:latin typeface="+mn-lt"/>
                <a:ea typeface="Open Sans"/>
                <a:cs typeface="Calibri"/>
              </a:rPr>
              <a:t>Llevar a cabo programas de cambio de comportamiento para reducir el estigma de las personas sobrevivientes de violencia de género y/o combatir la apatía pública o la aceptación de comportamientos como la violencia de pareja;</a:t>
            </a:r>
            <a:endParaRPr lang="en-GB" sz="3200" dirty="0">
              <a:solidFill>
                <a:schemeClr val="tx1"/>
              </a:solidFill>
              <a:latin typeface="+mn-lt"/>
              <a:ea typeface="Open Sans"/>
              <a:cs typeface="Calibri"/>
            </a:endParaRPr>
          </a:p>
          <a:p>
            <a:pPr marL="342900" indent="-342900" algn="l">
              <a:lnSpc>
                <a:spcPct val="120000"/>
              </a:lnSpc>
              <a:buFont typeface="Arial" panose="020B0604020202020204" pitchFamily="34" charset="0"/>
              <a:buChar char="•"/>
            </a:pPr>
            <a:r>
              <a:rPr lang="es-ES" sz="3200" dirty="0">
                <a:solidFill>
                  <a:schemeClr val="tx1"/>
                </a:solidFill>
                <a:latin typeface="+mn-lt"/>
                <a:ea typeface="Open Sans"/>
                <a:cs typeface="Calibri"/>
              </a:rPr>
              <a:t>Abogar por leyes más estrictas relativas a la violencia de género;</a:t>
            </a:r>
          </a:p>
          <a:p>
            <a:pPr marL="342900" indent="-342900" algn="l">
              <a:lnSpc>
                <a:spcPct val="120000"/>
              </a:lnSpc>
              <a:buFont typeface="Arial" panose="020B0604020202020204" pitchFamily="34" charset="0"/>
              <a:buChar char="•"/>
            </a:pPr>
            <a:r>
              <a:rPr lang="es-ES" sz="3200" dirty="0">
                <a:solidFill>
                  <a:schemeClr val="tx1"/>
                </a:solidFill>
                <a:latin typeface="+mn-lt"/>
                <a:ea typeface="Open Sans"/>
                <a:cs typeface="Calibri"/>
              </a:rPr>
              <a:t>Establecer sistemas </a:t>
            </a:r>
            <a:r>
              <a:rPr lang="es-ES" sz="3200" dirty="0">
                <a:latin typeface="+mn-lt"/>
                <a:ea typeface="Open Sans"/>
                <a:cs typeface="Calibri"/>
              </a:rPr>
              <a:t>de remisión de casos a apoyo médico, jurídico y psicosocial para</a:t>
            </a:r>
            <a:r>
              <a:rPr lang="es-ES" sz="3200" dirty="0">
                <a:solidFill>
                  <a:srgbClr val="FF0000"/>
                </a:solidFill>
                <a:latin typeface="+mn-lt"/>
                <a:ea typeface="Open Sans"/>
                <a:cs typeface="Calibri"/>
              </a:rPr>
              <a:t> </a:t>
            </a:r>
            <a:r>
              <a:rPr lang="es-ES" sz="3200" dirty="0">
                <a:latin typeface="+mn-lt"/>
                <a:ea typeface="Open Sans"/>
                <a:cs typeface="Calibri"/>
              </a:rPr>
              <a:t>supervivientes de violencia de género</a:t>
            </a:r>
          </a:p>
          <a:p>
            <a:pPr marL="342900" indent="-342900" algn="l">
              <a:lnSpc>
                <a:spcPct val="120000"/>
              </a:lnSpc>
              <a:buFont typeface="Arial" panose="020B0604020202020204" pitchFamily="34" charset="0"/>
              <a:buChar char="•"/>
            </a:pPr>
            <a:r>
              <a:rPr lang="es-ES" sz="3200" dirty="0">
                <a:latin typeface="+mn-lt"/>
              </a:rPr>
              <a:t>Brindar capacitación psicosocial al personal no especializado que probablemente entre en contacto con sobrevivientes de violencia de género</a:t>
            </a:r>
            <a:endParaRPr lang="en-GB" sz="3200" dirty="0">
              <a:latin typeface="+mn-lt"/>
            </a:endParaRPr>
          </a:p>
        </p:txBody>
      </p:sp>
    </p:spTree>
    <p:extLst>
      <p:ext uri="{BB962C8B-B14F-4D97-AF65-F5344CB8AC3E}">
        <p14:creationId xmlns:p14="http://schemas.microsoft.com/office/powerpoint/2010/main" val="18185221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907882"/>
            <a:ext cx="13388077" cy="768786"/>
          </a:xfrm>
        </p:spPr>
        <p:txBody>
          <a:bodyPr>
            <a:normAutofit fontScale="90000"/>
          </a:bodyPr>
          <a:lstStyle/>
          <a:p>
            <a:pPr algn="l"/>
            <a:r>
              <a:rPr lang="es-ES" dirty="0"/>
              <a:t>Normas mínimas relativas a protección, género e inclusión en emergencias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3032760"/>
            <a:ext cx="14157434" cy="5241266"/>
          </a:xfrm>
        </p:spPr>
        <p:txBody>
          <a:bodyPr>
            <a:normAutofit/>
          </a:bodyPr>
          <a:lstStyle/>
          <a:p>
            <a:pPr marL="342900" indent="-342900" algn="l">
              <a:lnSpc>
                <a:spcPct val="120000"/>
              </a:lnSpc>
              <a:buFont typeface="Arial" panose="020B0604020202020204" pitchFamily="34" charset="0"/>
              <a:buChar char="•"/>
            </a:pPr>
            <a:r>
              <a:rPr lang="es-ES_tradnl" sz="3600" dirty="0">
                <a:latin typeface="+mn-lt"/>
              </a:rPr>
              <a:t>Dignidad</a:t>
            </a:r>
          </a:p>
          <a:p>
            <a:pPr marL="342900" indent="-342900" algn="l">
              <a:lnSpc>
                <a:spcPct val="120000"/>
              </a:lnSpc>
              <a:buFont typeface="Arial" panose="020B0604020202020204" pitchFamily="34" charset="0"/>
              <a:buChar char="•"/>
            </a:pPr>
            <a:r>
              <a:rPr lang="es-ES_tradnl" sz="3600" dirty="0">
                <a:latin typeface="+mn-lt"/>
              </a:rPr>
              <a:t>Acceso</a:t>
            </a:r>
          </a:p>
          <a:p>
            <a:pPr marL="342900" indent="-342900" algn="l">
              <a:lnSpc>
                <a:spcPct val="120000"/>
              </a:lnSpc>
              <a:buFont typeface="Arial" panose="020B0604020202020204" pitchFamily="34" charset="0"/>
              <a:buChar char="•"/>
            </a:pPr>
            <a:r>
              <a:rPr lang="es-ES_tradnl" sz="3600" dirty="0">
                <a:latin typeface="+mn-lt"/>
              </a:rPr>
              <a:t>Participación</a:t>
            </a:r>
          </a:p>
          <a:p>
            <a:pPr marL="342900" indent="-342900" algn="l">
              <a:lnSpc>
                <a:spcPct val="120000"/>
              </a:lnSpc>
              <a:buFont typeface="Arial" panose="020B0604020202020204" pitchFamily="34" charset="0"/>
              <a:buChar char="•"/>
            </a:pPr>
            <a:r>
              <a:rPr lang="es-ES_tradnl" sz="3600" dirty="0">
                <a:latin typeface="+mn-lt"/>
              </a:rPr>
              <a:t>Seguridad.</a:t>
            </a:r>
          </a:p>
        </p:txBody>
      </p:sp>
    </p:spTree>
    <p:extLst>
      <p:ext uri="{BB962C8B-B14F-4D97-AF65-F5344CB8AC3E}">
        <p14:creationId xmlns:p14="http://schemas.microsoft.com/office/powerpoint/2010/main" val="13850576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F8616D4F-EE76-F469-C08C-033DA8F6CA06}"/>
              </a:ext>
            </a:extLst>
          </p:cNvPr>
          <p:cNvGrpSpPr/>
          <p:nvPr/>
        </p:nvGrpSpPr>
        <p:grpSpPr>
          <a:xfrm>
            <a:off x="1730647" y="1626630"/>
            <a:ext cx="14307165" cy="8267009"/>
            <a:chOff x="4461182" y="2461866"/>
            <a:chExt cx="3025468" cy="1748185"/>
          </a:xfrm>
        </p:grpSpPr>
        <p:pic>
          <p:nvPicPr>
            <p:cNvPr id="23" name="Picture 22">
              <a:extLst>
                <a:ext uri="{FF2B5EF4-FFF2-40B4-BE49-F238E27FC236}">
                  <a16:creationId xmlns:a16="http://schemas.microsoft.com/office/drawing/2014/main" id="{BE994726-6F9C-FC83-A64D-33F1C61BFD23}"/>
                </a:ext>
              </a:extLst>
            </p:cNvPr>
            <p:cNvPicPr/>
            <p:nvPr/>
          </p:nvPicPr>
          <p:blipFill rotWithShape="1">
            <a:blip r:embed="rId2"/>
            <a:srcRect l="10204" r="13725" b="7783"/>
            <a:stretch/>
          </p:blipFill>
          <p:spPr>
            <a:xfrm>
              <a:off x="4461182" y="2461866"/>
              <a:ext cx="3025468" cy="1748185"/>
            </a:xfrm>
            <a:prstGeom prst="rect">
              <a:avLst/>
            </a:prstGeom>
          </p:spPr>
        </p:pic>
        <p:sp>
          <p:nvSpPr>
            <p:cNvPr id="10" name="Rectangle 9">
              <a:extLst>
                <a:ext uri="{FF2B5EF4-FFF2-40B4-BE49-F238E27FC236}">
                  <a16:creationId xmlns:a16="http://schemas.microsoft.com/office/drawing/2014/main" id="{E415D78A-523B-66EC-E425-E03E5B468D7D}"/>
                </a:ext>
              </a:extLst>
            </p:cNvPr>
            <p:cNvSpPr/>
            <p:nvPr/>
          </p:nvSpPr>
          <p:spPr>
            <a:xfrm rot="16200000">
              <a:off x="4217195" y="3483767"/>
              <a:ext cx="1123950" cy="16669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 sz="3200" b="1" dirty="0">
                  <a:solidFill>
                    <a:schemeClr val="tx1"/>
                  </a:solidFill>
                </a:rPr>
                <a:t>DESASTRE O EMERGENCIA</a:t>
              </a:r>
              <a:endParaRPr lang="en-US" sz="3200" b="1" dirty="0">
                <a:solidFill>
                  <a:schemeClr val="tx1"/>
                </a:solidFill>
              </a:endParaRPr>
            </a:p>
          </p:txBody>
        </p:sp>
        <p:sp>
          <p:nvSpPr>
            <p:cNvPr id="11" name="Rectangle 10">
              <a:extLst>
                <a:ext uri="{FF2B5EF4-FFF2-40B4-BE49-F238E27FC236}">
                  <a16:creationId xmlns:a16="http://schemas.microsoft.com/office/drawing/2014/main" id="{F480807C-CBB5-96F5-9FB9-F892A5D2B25D}"/>
                </a:ext>
              </a:extLst>
            </p:cNvPr>
            <p:cNvSpPr/>
            <p:nvPr/>
          </p:nvSpPr>
          <p:spPr>
            <a:xfrm>
              <a:off x="5022129" y="3724275"/>
              <a:ext cx="292821" cy="19288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_tradnl" sz="2400" dirty="0">
                  <a:solidFill>
                    <a:schemeClr val="tx1"/>
                  </a:solidFill>
                </a:rPr>
                <a:t>Colapso de sistemas de protección</a:t>
              </a:r>
            </a:p>
          </p:txBody>
        </p:sp>
        <p:sp>
          <p:nvSpPr>
            <p:cNvPr id="12" name="Rectangle 11">
              <a:extLst>
                <a:ext uri="{FF2B5EF4-FFF2-40B4-BE49-F238E27FC236}">
                  <a16:creationId xmlns:a16="http://schemas.microsoft.com/office/drawing/2014/main" id="{24DE9CE6-E0A2-655C-B33F-BF4C1CA1686F}"/>
                </a:ext>
              </a:extLst>
            </p:cNvPr>
            <p:cNvSpPr/>
            <p:nvPr/>
          </p:nvSpPr>
          <p:spPr>
            <a:xfrm>
              <a:off x="5543550" y="4129089"/>
              <a:ext cx="1138238" cy="8096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 sz="3200" b="1" dirty="0">
                  <a:solidFill>
                    <a:schemeClr val="tx1"/>
                  </a:solidFill>
                </a:rPr>
                <a:t>INCREMENTO EN LA VIOLENCIA</a:t>
              </a:r>
              <a:endParaRPr lang="en-US" sz="3200" b="1" dirty="0">
                <a:solidFill>
                  <a:schemeClr val="tx1"/>
                </a:solidFill>
              </a:endParaRPr>
            </a:p>
          </p:txBody>
        </p:sp>
        <p:sp>
          <p:nvSpPr>
            <p:cNvPr id="13" name="Rectangle 12">
              <a:extLst>
                <a:ext uri="{FF2B5EF4-FFF2-40B4-BE49-F238E27FC236}">
                  <a16:creationId xmlns:a16="http://schemas.microsoft.com/office/drawing/2014/main" id="{D976023E-CCA5-54D2-586E-0751D948D64F}"/>
                </a:ext>
              </a:extLst>
            </p:cNvPr>
            <p:cNvSpPr/>
            <p:nvPr/>
          </p:nvSpPr>
          <p:spPr>
            <a:xfrm>
              <a:off x="5503004" y="3819525"/>
              <a:ext cx="473667" cy="16440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 sz="2400" dirty="0">
                  <a:solidFill>
                    <a:schemeClr val="tx1"/>
                  </a:solidFill>
                </a:rPr>
                <a:t>Aumento del estrés individual y comunitario</a:t>
              </a:r>
              <a:endParaRPr lang="es-ES_tradnl" sz="2400" dirty="0">
                <a:solidFill>
                  <a:schemeClr val="tx1"/>
                </a:solidFill>
              </a:endParaRPr>
            </a:p>
          </p:txBody>
        </p:sp>
        <p:sp>
          <p:nvSpPr>
            <p:cNvPr id="14" name="Rectangle 13">
              <a:extLst>
                <a:ext uri="{FF2B5EF4-FFF2-40B4-BE49-F238E27FC236}">
                  <a16:creationId xmlns:a16="http://schemas.microsoft.com/office/drawing/2014/main" id="{CA9C6B87-0BC6-B3CA-262F-632CC2C945B4}"/>
                </a:ext>
              </a:extLst>
            </p:cNvPr>
            <p:cNvSpPr/>
            <p:nvPr/>
          </p:nvSpPr>
          <p:spPr>
            <a:xfrm>
              <a:off x="5537415" y="3194316"/>
              <a:ext cx="602455" cy="39186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 sz="2400" dirty="0">
                  <a:solidFill>
                    <a:schemeClr val="tx1"/>
                  </a:solidFill>
                </a:rPr>
                <a:t>Personas dependiendo de mecanismos de afrontamiento dañinos, como el alcohol y las drogas.</a:t>
              </a:r>
              <a:endParaRPr lang="es-ES_tradnl" sz="2400" dirty="0">
                <a:solidFill>
                  <a:schemeClr val="tx1"/>
                </a:solidFill>
              </a:endParaRPr>
            </a:p>
          </p:txBody>
        </p:sp>
        <p:sp>
          <p:nvSpPr>
            <p:cNvPr id="16" name="Rectangle 15">
              <a:extLst>
                <a:ext uri="{FF2B5EF4-FFF2-40B4-BE49-F238E27FC236}">
                  <a16:creationId xmlns:a16="http://schemas.microsoft.com/office/drawing/2014/main" id="{7E040FA0-05E9-C383-E880-255103A9ABD3}"/>
                </a:ext>
              </a:extLst>
            </p:cNvPr>
            <p:cNvSpPr/>
            <p:nvPr/>
          </p:nvSpPr>
          <p:spPr>
            <a:xfrm>
              <a:off x="5545879" y="3590856"/>
              <a:ext cx="335822" cy="9548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endParaRPr lang="es-ES_tradnl" sz="2400" dirty="0">
                <a:solidFill>
                  <a:schemeClr val="tx1"/>
                </a:solidFill>
              </a:endParaRPr>
            </a:p>
          </p:txBody>
        </p:sp>
        <p:sp>
          <p:nvSpPr>
            <p:cNvPr id="17" name="Rectangle 16">
              <a:extLst>
                <a:ext uri="{FF2B5EF4-FFF2-40B4-BE49-F238E27FC236}">
                  <a16:creationId xmlns:a16="http://schemas.microsoft.com/office/drawing/2014/main" id="{B8BEC1BD-FCCD-5DF6-F619-7AFFB154D551}"/>
                </a:ext>
              </a:extLst>
            </p:cNvPr>
            <p:cNvSpPr/>
            <p:nvPr/>
          </p:nvSpPr>
          <p:spPr>
            <a:xfrm>
              <a:off x="6307934" y="3471863"/>
              <a:ext cx="335822" cy="18097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 sz="2400" dirty="0">
                  <a:solidFill>
                    <a:schemeClr val="tx1"/>
                  </a:solidFill>
                </a:rPr>
                <a:t>Entornos inseguros y hacinados</a:t>
              </a:r>
              <a:endParaRPr lang="es-ES_tradnl" sz="2400" dirty="0">
                <a:solidFill>
                  <a:schemeClr val="tx1"/>
                </a:solidFill>
              </a:endParaRPr>
            </a:p>
          </p:txBody>
        </p:sp>
        <p:sp>
          <p:nvSpPr>
            <p:cNvPr id="18" name="Rectangle 17">
              <a:extLst>
                <a:ext uri="{FF2B5EF4-FFF2-40B4-BE49-F238E27FC236}">
                  <a16:creationId xmlns:a16="http://schemas.microsoft.com/office/drawing/2014/main" id="{E39EBE20-98B9-EF6E-EE86-D1BCCA6C649B}"/>
                </a:ext>
              </a:extLst>
            </p:cNvPr>
            <p:cNvSpPr/>
            <p:nvPr/>
          </p:nvSpPr>
          <p:spPr>
            <a:xfrm>
              <a:off x="6984204" y="3202781"/>
              <a:ext cx="447300" cy="33099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 sz="2400" dirty="0">
                  <a:solidFill>
                    <a:schemeClr val="tx1"/>
                  </a:solidFill>
                </a:rPr>
                <a:t>Investigaciones muestran un aumento de la violencia</a:t>
              </a:r>
              <a:endParaRPr lang="es-ES_tradnl" sz="2400" dirty="0">
                <a:solidFill>
                  <a:schemeClr val="tx1"/>
                </a:solidFill>
              </a:endParaRPr>
            </a:p>
          </p:txBody>
        </p:sp>
        <p:sp>
          <p:nvSpPr>
            <p:cNvPr id="19" name="Rectangle 18">
              <a:extLst>
                <a:ext uri="{FF2B5EF4-FFF2-40B4-BE49-F238E27FC236}">
                  <a16:creationId xmlns:a16="http://schemas.microsoft.com/office/drawing/2014/main" id="{AED87851-8087-3B90-646E-AE4D68E1F951}"/>
                </a:ext>
              </a:extLst>
            </p:cNvPr>
            <p:cNvSpPr/>
            <p:nvPr/>
          </p:nvSpPr>
          <p:spPr>
            <a:xfrm>
              <a:off x="6394091" y="3126581"/>
              <a:ext cx="366279" cy="18097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r>
                <a:rPr lang="es-ES" sz="2400" dirty="0">
                  <a:solidFill>
                    <a:schemeClr val="tx1"/>
                  </a:solidFill>
                </a:rPr>
                <a:t>Riesgos preexistentes de violencia</a:t>
              </a:r>
              <a:endParaRPr lang="es-ES_tradnl" sz="2400" dirty="0">
                <a:solidFill>
                  <a:schemeClr val="tx1"/>
                </a:solidFill>
              </a:endParaRPr>
            </a:p>
          </p:txBody>
        </p:sp>
        <p:sp>
          <p:nvSpPr>
            <p:cNvPr id="20" name="Rectangle 19">
              <a:extLst>
                <a:ext uri="{FF2B5EF4-FFF2-40B4-BE49-F238E27FC236}">
                  <a16:creationId xmlns:a16="http://schemas.microsoft.com/office/drawing/2014/main" id="{F4FC8DB3-DD21-5A4A-D91B-8E3E5956502D}"/>
                </a:ext>
              </a:extLst>
            </p:cNvPr>
            <p:cNvSpPr/>
            <p:nvPr/>
          </p:nvSpPr>
          <p:spPr>
            <a:xfrm>
              <a:off x="6724994" y="3130757"/>
              <a:ext cx="109194" cy="6191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endParaRPr lang="es-ES_tradnl" sz="2400" dirty="0">
                <a:solidFill>
                  <a:schemeClr val="tx1"/>
                </a:solidFill>
              </a:endParaRPr>
            </a:p>
          </p:txBody>
        </p:sp>
        <p:sp>
          <p:nvSpPr>
            <p:cNvPr id="21" name="Rectangle 20">
              <a:extLst>
                <a:ext uri="{FF2B5EF4-FFF2-40B4-BE49-F238E27FC236}">
                  <a16:creationId xmlns:a16="http://schemas.microsoft.com/office/drawing/2014/main" id="{90447827-E516-6C61-90F7-85A4722E9A2B}"/>
                </a:ext>
              </a:extLst>
            </p:cNvPr>
            <p:cNvSpPr/>
            <p:nvPr/>
          </p:nvSpPr>
          <p:spPr>
            <a:xfrm>
              <a:off x="4614862" y="2587404"/>
              <a:ext cx="2871788" cy="22028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 sz="4000" dirty="0">
                  <a:solidFill>
                    <a:schemeClr val="tx1"/>
                  </a:solidFill>
                </a:rPr>
                <a:t>Predecible y prevenible</a:t>
              </a:r>
              <a:endParaRPr lang="en-US" sz="4000" dirty="0">
                <a:solidFill>
                  <a:schemeClr val="tx1"/>
                </a:solidFill>
              </a:endParaRPr>
            </a:p>
          </p:txBody>
        </p:sp>
      </p:grpSp>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lstStyle/>
          <a:p>
            <a:r>
              <a:rPr lang="da-DK" dirty="0"/>
              <a:t>Protección infantil en emergencias</a:t>
            </a:r>
            <a:endParaRPr lang="en-GB" dirty="0"/>
          </a:p>
        </p:txBody>
      </p:sp>
    </p:spTree>
    <p:extLst>
      <p:ext uri="{BB962C8B-B14F-4D97-AF65-F5344CB8AC3E}">
        <p14:creationId xmlns:p14="http://schemas.microsoft.com/office/powerpoint/2010/main" val="24404339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1475873" y="1004712"/>
            <a:ext cx="15336254" cy="768786"/>
          </a:xfrm>
        </p:spPr>
        <p:txBody>
          <a:bodyPr>
            <a:normAutofit fontScale="90000"/>
          </a:bodyPr>
          <a:lstStyle/>
          <a:p>
            <a:r>
              <a:rPr lang="es-ES" dirty="0"/>
              <a:t>Declaraciones de política del Movimiento CRMLR sobre SMAPS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1475873" y="2004846"/>
            <a:ext cx="16010021" cy="7906069"/>
          </a:xfrm>
        </p:spPr>
        <p:txBody>
          <a:bodyPr lIns="91440" tIns="45720" rIns="91440" bIns="45720" anchor="t">
            <a:normAutofit fontScale="92500" lnSpcReduction="10000"/>
          </a:bodyPr>
          <a:lstStyle/>
          <a:p>
            <a:pPr marL="742950" indent="-742950" algn="l">
              <a:lnSpc>
                <a:spcPct val="100000"/>
              </a:lnSpc>
              <a:buFont typeface="+mj-lt"/>
              <a:buAutoNum type="arabicPeriod"/>
            </a:pPr>
            <a:r>
              <a:rPr lang="es-ES" sz="3600" dirty="0">
                <a:latin typeface="+mn-lt"/>
              </a:rPr>
              <a:t>Velar por el acceso imparcial a apoyo psicosocial y de salud mental y priorizar la prevención y la intervención temprana</a:t>
            </a:r>
          </a:p>
          <a:p>
            <a:pPr marL="742950" indent="-742950" algn="l">
              <a:lnSpc>
                <a:spcPct val="100000"/>
              </a:lnSpc>
              <a:buFont typeface="+mj-lt"/>
              <a:buAutoNum type="arabicPeriod"/>
            </a:pPr>
            <a:r>
              <a:rPr lang="es-ES" sz="3600" dirty="0">
                <a:latin typeface="+mn-lt"/>
              </a:rPr>
              <a:t>Garantizar asistencia y atención exhaustivas e integradas a las personas con necesidades psicosociales y de salud mental</a:t>
            </a:r>
          </a:p>
          <a:p>
            <a:pPr marL="742950" indent="-742950" algn="l">
              <a:lnSpc>
                <a:spcPct val="100000"/>
              </a:lnSpc>
              <a:buFont typeface="+mj-lt"/>
              <a:buAutoNum type="arabicPeriod"/>
            </a:pPr>
            <a:r>
              <a:rPr lang="es-ES" sz="3600" dirty="0">
                <a:latin typeface="+mn-lt"/>
              </a:rPr>
              <a:t>Reconocimiento de la capacidad de resiliencia, la participación y la diversidad de las personas en las actividades psicosociales y de salud mental</a:t>
            </a:r>
          </a:p>
          <a:p>
            <a:pPr marL="742950" indent="-742950" algn="l">
              <a:lnSpc>
                <a:spcPct val="100000"/>
              </a:lnSpc>
              <a:buFont typeface="+mj-lt"/>
              <a:buAutoNum type="arabicPeriod"/>
            </a:pPr>
            <a:r>
              <a:rPr lang="es-ES" sz="3600" dirty="0">
                <a:latin typeface="+mn-lt"/>
              </a:rPr>
              <a:t>Garantizar la protección de la seguridad, la dignidad y los derechos</a:t>
            </a:r>
          </a:p>
          <a:p>
            <a:pPr marL="742950" indent="-742950" algn="l">
              <a:lnSpc>
                <a:spcPct val="100000"/>
              </a:lnSpc>
              <a:buFont typeface="+mj-lt"/>
              <a:buAutoNum type="arabicPeriod"/>
            </a:pPr>
            <a:r>
              <a:rPr lang="es-ES" sz="3600" dirty="0">
                <a:latin typeface="+mn-lt"/>
              </a:rPr>
              <a:t>Medidas ante la estigmatización, la exclusión y la discriminación</a:t>
            </a:r>
          </a:p>
          <a:p>
            <a:pPr marL="742950" indent="-742950" algn="l">
              <a:lnSpc>
                <a:spcPct val="100000"/>
              </a:lnSpc>
              <a:buFont typeface="+mj-lt"/>
              <a:buAutoNum type="arabicPeriod"/>
            </a:pPr>
            <a:r>
              <a:rPr lang="es-ES" sz="3600" dirty="0">
                <a:latin typeface="+mn-lt"/>
              </a:rPr>
              <a:t>Ejecución y fomento de intervenciones sustentadas en normas y prácticas sobre apoyo psicosocial y de salud mental reconocidas a nivel internacional y fundamentadas en pruebas </a:t>
            </a:r>
          </a:p>
          <a:p>
            <a:pPr marL="742950" indent="-742950" algn="l">
              <a:lnSpc>
                <a:spcPct val="100000"/>
              </a:lnSpc>
              <a:buFont typeface="+mj-lt"/>
              <a:buAutoNum type="arabicPeriod"/>
            </a:pPr>
            <a:r>
              <a:rPr lang="es-ES" sz="3600" dirty="0">
                <a:solidFill>
                  <a:schemeClr val="tx1"/>
                </a:solidFill>
                <a:latin typeface="+mn-lt"/>
                <a:ea typeface="Open Sans"/>
                <a:cs typeface="Calibri"/>
              </a:rPr>
              <a:t>Protección de la salud mental y del bienestar psicosocial del personal y del voluntariado</a:t>
            </a:r>
          </a:p>
          <a:p>
            <a:pPr marL="742950" indent="-742950" algn="l">
              <a:lnSpc>
                <a:spcPct val="100000"/>
              </a:lnSpc>
              <a:buFont typeface="+mj-lt"/>
              <a:buAutoNum type="arabicPeriod"/>
            </a:pPr>
            <a:r>
              <a:rPr lang="es-ES" sz="3600" dirty="0">
                <a:latin typeface="+mn-lt"/>
              </a:rPr>
              <a:t>Fomento de la capacidad de apoyo psicosocial y de salud mental</a:t>
            </a:r>
            <a:endParaRPr lang="en-GB" sz="3600" dirty="0">
              <a:latin typeface="+mn-lt"/>
            </a:endParaRPr>
          </a:p>
        </p:txBody>
      </p:sp>
    </p:spTree>
    <p:extLst>
      <p:ext uri="{BB962C8B-B14F-4D97-AF65-F5344CB8AC3E}">
        <p14:creationId xmlns:p14="http://schemas.microsoft.com/office/powerpoint/2010/main" val="24611920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lstStyle/>
          <a:p>
            <a:r>
              <a:rPr lang="es-ES" dirty="0"/>
              <a:t>Política de SMAPS del Movimiento CRMLR</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lIns="91440" tIns="45720" rIns="91440" bIns="45720" anchor="t">
            <a:normAutofit/>
          </a:bodyPr>
          <a:lstStyle/>
          <a:p>
            <a:pPr marL="342900" indent="-342900" algn="l">
              <a:lnSpc>
                <a:spcPct val="100000"/>
              </a:lnSpc>
              <a:buFont typeface="Arial" panose="020B0604020202020204" pitchFamily="34" charset="0"/>
              <a:buChar char="•"/>
            </a:pPr>
            <a:r>
              <a:rPr lang="es-ES_tradnl" sz="5400" dirty="0">
                <a:latin typeface="+mn-lt"/>
              </a:rPr>
              <a:t>En sus grupos discutan:</a:t>
            </a:r>
          </a:p>
          <a:p>
            <a:pPr marL="800100" lvl="1" indent="-342900" algn="l">
              <a:lnSpc>
                <a:spcPct val="100000"/>
              </a:lnSpc>
              <a:buFont typeface="Arial" panose="020B0604020202020204" pitchFamily="34" charset="0"/>
              <a:buChar char="•"/>
            </a:pPr>
            <a:r>
              <a:rPr lang="es-ES" sz="4800" i="1" dirty="0"/>
              <a:t>“¿Cómo, en la práctica, podrían asegurarse de que sus actividades de respuesta a emergencias estén en consonancia con la política? ¿Cómo trabajarán con las personas socias y otras partes interesadas?”</a:t>
            </a:r>
            <a:endParaRPr lang="en-GB" sz="4800" i="1" dirty="0"/>
          </a:p>
        </p:txBody>
      </p:sp>
    </p:spTree>
    <p:extLst>
      <p:ext uri="{BB962C8B-B14F-4D97-AF65-F5344CB8AC3E}">
        <p14:creationId xmlns:p14="http://schemas.microsoft.com/office/powerpoint/2010/main" val="19086089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877800" y="3925094"/>
            <a:ext cx="6743700" cy="8267700"/>
            <a:chOff x="0" y="0"/>
            <a:chExt cx="11419340" cy="13905634"/>
          </a:xfrm>
        </p:grpSpPr>
        <p:grpSp>
          <p:nvGrpSpPr>
            <p:cNvPr id="3" name="Group 3"/>
            <p:cNvGrpSpPr/>
            <p:nvPr/>
          </p:nvGrpSpPr>
          <p:grpSpPr>
            <a:xfrm rot="-10800000">
              <a:off x="0" y="2486294"/>
              <a:ext cx="11419340" cy="11419340"/>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txBody>
              <a:bodyPr/>
              <a:lstStyle/>
              <a:p>
                <a:endParaRPr lang="es-419"/>
              </a:p>
            </p:txBody>
          </p:sp>
        </p:grpSp>
        <p:sp>
          <p:nvSpPr>
            <p:cNvPr id="5" name="AutoShape 5"/>
            <p:cNvSpPr/>
            <p:nvPr/>
          </p:nvSpPr>
          <p:spPr>
            <a:xfrm rot="-10800000">
              <a:off x="8623280" y="0"/>
              <a:ext cx="176770" cy="7954649"/>
            </a:xfrm>
            <a:prstGeom prst="rect">
              <a:avLst/>
            </a:prstGeom>
            <a:solidFill>
              <a:srgbClr val="7BD1E2"/>
            </a:solidFill>
          </p:spPr>
          <p:txBody>
            <a:bodyPr/>
            <a:lstStyle/>
            <a:p>
              <a:endParaRPr lang="es-419"/>
            </a:p>
          </p:txBody>
        </p:sp>
        <p:sp>
          <p:nvSpPr>
            <p:cNvPr id="6" name="AutoShape 6"/>
            <p:cNvSpPr/>
            <p:nvPr/>
          </p:nvSpPr>
          <p:spPr>
            <a:xfrm rot="-10800000">
              <a:off x="7739430" y="1060620"/>
              <a:ext cx="176770" cy="7954649"/>
            </a:xfrm>
            <a:prstGeom prst="rect">
              <a:avLst/>
            </a:prstGeom>
            <a:solidFill>
              <a:srgbClr val="7BD1E2"/>
            </a:solidFill>
          </p:spPr>
          <p:txBody>
            <a:bodyPr/>
            <a:lstStyle/>
            <a:p>
              <a:endParaRPr lang="es-419"/>
            </a:p>
          </p:txBody>
        </p:sp>
      </p:grpSp>
      <p:sp>
        <p:nvSpPr>
          <p:cNvPr id="7" name="Tekstvak 6">
            <a:extLst>
              <a:ext uri="{FF2B5EF4-FFF2-40B4-BE49-F238E27FC236}">
                <a16:creationId xmlns:a16="http://schemas.microsoft.com/office/drawing/2014/main" id="{7A88A320-AA06-7626-CDB6-EC6CDC5BAF23}"/>
              </a:ext>
            </a:extLst>
          </p:cNvPr>
          <p:cNvSpPr txBox="1"/>
          <p:nvPr/>
        </p:nvSpPr>
        <p:spPr>
          <a:xfrm>
            <a:off x="1136903" y="4974099"/>
            <a:ext cx="6419727" cy="3831818"/>
          </a:xfrm>
          <a:prstGeom prst="rect">
            <a:avLst/>
          </a:prstGeom>
          <a:solidFill>
            <a:schemeClr val="bg2"/>
          </a:solidFill>
          <a:ln>
            <a:noFill/>
          </a:ln>
        </p:spPr>
        <p:txBody>
          <a:bodyPr wrap="square" rtlCol="0">
            <a:spAutoFit/>
          </a:bodyPr>
          <a:lstStyle/>
          <a:p>
            <a:pPr defTabSz="914445"/>
            <a:r>
              <a:rPr lang="es-ES_tradnl" sz="8100" b="1" dirty="0">
                <a:latin typeface="Garamond" panose="02020404030301010803" pitchFamily="18" charset="0"/>
                <a:ea typeface="Open Sans Light" panose="020B0306030504020204" pitchFamily="34" charset="0"/>
                <a:cs typeface="Open Sans Light" panose="020B0306030504020204" pitchFamily="34" charset="0"/>
              </a:rPr>
              <a:t>Guía sobre SMAPS del IASC</a:t>
            </a:r>
          </a:p>
        </p:txBody>
      </p:sp>
      <p:sp>
        <p:nvSpPr>
          <p:cNvPr id="8" name="Tekstvak 7">
            <a:extLst>
              <a:ext uri="{FF2B5EF4-FFF2-40B4-BE49-F238E27FC236}">
                <a16:creationId xmlns:a16="http://schemas.microsoft.com/office/drawing/2014/main" id="{351092C8-EFCC-1BEF-2AF9-04E65AC30616}"/>
              </a:ext>
            </a:extLst>
          </p:cNvPr>
          <p:cNvSpPr txBox="1"/>
          <p:nvPr/>
        </p:nvSpPr>
        <p:spPr>
          <a:xfrm>
            <a:off x="7556630" y="4916971"/>
            <a:ext cx="5244779" cy="2496709"/>
          </a:xfrm>
          <a:prstGeom prst="rect">
            <a:avLst/>
          </a:prstGeom>
          <a:solidFill>
            <a:schemeClr val="bg2"/>
          </a:solidFill>
          <a:ln>
            <a:noFill/>
          </a:ln>
        </p:spPr>
        <p:txBody>
          <a:bodyPr wrap="square" rtlCol="0">
            <a:spAutoFit/>
          </a:bodyPr>
          <a:lstStyle/>
          <a:p>
            <a:pPr defTabSz="914445">
              <a:lnSpc>
                <a:spcPct val="150000"/>
              </a:lnSpc>
            </a:pPr>
            <a:r>
              <a:rPr lang="es-ES" sz="3600" b="1" dirty="0">
                <a:latin typeface="Open Sans Light" panose="020B0306030504020204" pitchFamily="34" charset="0"/>
                <a:ea typeface="Open Sans Light" panose="020B0306030504020204" pitchFamily="34" charset="0"/>
                <a:cs typeface="Open Sans Light" panose="020B0306030504020204" pitchFamily="34" charset="0"/>
              </a:rPr>
              <a:t>El Grupo de Referencia y la Respuesta Humanitaria en SMAPS</a:t>
            </a:r>
            <a:endParaRPr lang="nl-NL" sz="3600" b="1"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 name="Tekstvak 8">
            <a:extLst>
              <a:ext uri="{FF2B5EF4-FFF2-40B4-BE49-F238E27FC236}">
                <a16:creationId xmlns:a16="http://schemas.microsoft.com/office/drawing/2014/main" id="{03E689FF-3BE3-2E74-FDF7-BE9EC5F33A24}"/>
              </a:ext>
            </a:extLst>
          </p:cNvPr>
          <p:cNvSpPr txBox="1"/>
          <p:nvPr/>
        </p:nvSpPr>
        <p:spPr>
          <a:xfrm>
            <a:off x="1136903" y="4132453"/>
            <a:ext cx="11695439" cy="800347"/>
          </a:xfrm>
          <a:prstGeom prst="rect">
            <a:avLst/>
          </a:prstGeom>
          <a:solidFill>
            <a:schemeClr val="bg2"/>
          </a:solidFill>
          <a:ln>
            <a:noFill/>
          </a:ln>
        </p:spPr>
        <p:txBody>
          <a:bodyPr wrap="square" rtlCol="0">
            <a:spAutoFit/>
          </a:bodyPr>
          <a:lstStyle/>
          <a:p>
            <a:pPr defTabSz="914445"/>
            <a:r>
              <a:rPr lang="es-ES_tradnl" sz="4601" b="1" spc="900" dirty="0">
                <a:latin typeface="+mn-lt"/>
                <a:ea typeface="Open Sans" pitchFamily="2" charset="0"/>
                <a:cs typeface="Calibri" panose="020F0502020204030204" pitchFamily="34" charset="0"/>
              </a:rPr>
              <a:t>Módulo introductorio a la</a:t>
            </a:r>
          </a:p>
        </p:txBody>
      </p:sp>
      <p:pic>
        <p:nvPicPr>
          <p:cNvPr id="12" name="Afbeelding 11">
            <a:extLst>
              <a:ext uri="{FF2B5EF4-FFF2-40B4-BE49-F238E27FC236}">
                <a16:creationId xmlns:a16="http://schemas.microsoft.com/office/drawing/2014/main" id="{713C6774-DCA2-4CB4-5907-64764FB8AABD}"/>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3169990" y="7143886"/>
            <a:ext cx="4443233" cy="2374013"/>
          </a:xfrm>
          <a:prstGeom prst="rect">
            <a:avLst/>
          </a:prstGeom>
        </p:spPr>
      </p:pic>
    </p:spTree>
    <p:extLst>
      <p:ext uri="{BB962C8B-B14F-4D97-AF65-F5344CB8AC3E}">
        <p14:creationId xmlns:p14="http://schemas.microsoft.com/office/powerpoint/2010/main" val="17426450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0263C-04C8-4882-B439-492E04523ABC}"/>
              </a:ext>
            </a:extLst>
          </p:cNvPr>
          <p:cNvSpPr>
            <a:spLocks noGrp="1"/>
          </p:cNvSpPr>
          <p:nvPr>
            <p:ph type="title"/>
          </p:nvPr>
        </p:nvSpPr>
        <p:spPr>
          <a:xfrm>
            <a:off x="457200" y="-1539651"/>
            <a:ext cx="14174719" cy="4773168"/>
          </a:xfrm>
          <a:noFill/>
        </p:spPr>
        <p:txBody>
          <a:bodyPr vert="horz" wrap="square" lIns="137160" tIns="68580" rIns="137160" bIns="68580" rtlCol="0" anchor="ctr">
            <a:spAutoFit/>
          </a:bodyPr>
          <a:lstStyle/>
          <a:p>
            <a:pPr>
              <a:spcBef>
                <a:spcPts val="0"/>
              </a:spcBef>
              <a:spcAft>
                <a:spcPts val="900"/>
              </a:spcAft>
            </a:pPr>
            <a:r>
              <a:rPr lang="es-ES" sz="4800" b="1" spc="-120" dirty="0">
                <a:solidFill>
                  <a:srgbClr val="FB8500"/>
                </a:solidFill>
                <a:latin typeface="Arial" panose="020B0604020202020204" pitchFamily="34" charset="0"/>
                <a:ea typeface="Open Sans Extrabold" panose="020B0906030804020204" pitchFamily="34" charset="0"/>
                <a:cs typeface="Arial" panose="020B0604020202020204" pitchFamily="34" charset="0"/>
              </a:rPr>
              <a:t>Un cronograma de coordinación humanitaria</a:t>
            </a:r>
            <a:r>
              <a:rPr lang="da-DK" sz="4800" b="1" spc="-120" dirty="0">
                <a:solidFill>
                  <a:srgbClr val="FB8500"/>
                </a:solidFill>
                <a:latin typeface="Arial" panose="020B0604020202020204" pitchFamily="34" charset="0"/>
                <a:ea typeface="Open Sans Extrabold" panose="020B0906030804020204" pitchFamily="34" charset="0"/>
                <a:cs typeface="Arial" panose="020B0604020202020204" pitchFamily="34" charset="0"/>
              </a:rPr>
              <a:t> </a:t>
            </a:r>
          </a:p>
        </p:txBody>
      </p:sp>
      <p:sp>
        <p:nvSpPr>
          <p:cNvPr id="3" name="Slide Number Placeholder 2">
            <a:extLst>
              <a:ext uri="{FF2B5EF4-FFF2-40B4-BE49-F238E27FC236}">
                <a16:creationId xmlns:a16="http://schemas.microsoft.com/office/drawing/2014/main" id="{D3D3A628-E7DC-4B8F-86E3-95246088EF44}"/>
              </a:ext>
            </a:extLst>
          </p:cNvPr>
          <p:cNvSpPr>
            <a:spLocks noGrp="1"/>
          </p:cNvSpPr>
          <p:nvPr>
            <p:ph type="sldNum" sz="quarter" idx="12"/>
          </p:nvPr>
        </p:nvSpPr>
        <p:spPr/>
        <p:txBody>
          <a:bodyPr>
            <a:normAutofit fontScale="25000" lnSpcReduction="20000"/>
          </a:bodyPr>
          <a:lstStyle/>
          <a:p>
            <a:fld id="{0305A21E-E4D4-46D1-A126-7E535594AFDF}" type="slidenum">
              <a:rPr lang="en-US" smtClean="0"/>
              <a:pPr/>
              <a:t>47</a:t>
            </a:fld>
            <a:endParaRPr lang="en-US"/>
          </a:p>
        </p:txBody>
      </p:sp>
      <p:grpSp>
        <p:nvGrpSpPr>
          <p:cNvPr id="5" name="object 5">
            <a:extLst>
              <a:ext uri="{FF2B5EF4-FFF2-40B4-BE49-F238E27FC236}">
                <a16:creationId xmlns:a16="http://schemas.microsoft.com/office/drawing/2014/main" id="{8D8EEAF1-CD31-4882-9489-CC436F906900}"/>
              </a:ext>
            </a:extLst>
          </p:cNvPr>
          <p:cNvGrpSpPr/>
          <p:nvPr/>
        </p:nvGrpSpPr>
        <p:grpSpPr>
          <a:xfrm>
            <a:off x="1901045" y="1672276"/>
            <a:ext cx="12730874" cy="7956795"/>
            <a:chOff x="1253330" y="997283"/>
            <a:chExt cx="8534400" cy="5334000"/>
          </a:xfrm>
        </p:grpSpPr>
        <p:sp>
          <p:nvSpPr>
            <p:cNvPr id="6" name="object 6">
              <a:extLst>
                <a:ext uri="{FF2B5EF4-FFF2-40B4-BE49-F238E27FC236}">
                  <a16:creationId xmlns:a16="http://schemas.microsoft.com/office/drawing/2014/main" id="{31659346-6739-4B87-AAF1-C5237239844E}"/>
                </a:ext>
              </a:extLst>
            </p:cNvPr>
            <p:cNvSpPr/>
            <p:nvPr/>
          </p:nvSpPr>
          <p:spPr>
            <a:xfrm>
              <a:off x="1253330" y="997283"/>
              <a:ext cx="8534400" cy="5334000"/>
            </a:xfrm>
            <a:custGeom>
              <a:avLst/>
              <a:gdLst/>
              <a:ahLst/>
              <a:cxnLst/>
              <a:rect l="l" t="t" r="r" b="b"/>
              <a:pathLst>
                <a:path w="8534400" h="5334000">
                  <a:moveTo>
                    <a:pt x="7125775" y="0"/>
                  </a:moveTo>
                  <a:lnTo>
                    <a:pt x="7200898" y="666755"/>
                  </a:lnTo>
                  <a:lnTo>
                    <a:pt x="7138217" y="678906"/>
                  </a:lnTo>
                  <a:lnTo>
                    <a:pt x="7013627" y="703641"/>
                  </a:lnTo>
                  <a:lnTo>
                    <a:pt x="6890066" y="728954"/>
                  </a:lnTo>
                  <a:lnTo>
                    <a:pt x="6767535" y="754844"/>
                  </a:lnTo>
                  <a:lnTo>
                    <a:pt x="6646032" y="781312"/>
                  </a:lnTo>
                  <a:lnTo>
                    <a:pt x="6525559" y="808358"/>
                  </a:lnTo>
                  <a:lnTo>
                    <a:pt x="6406116" y="835982"/>
                  </a:lnTo>
                  <a:lnTo>
                    <a:pt x="6287702" y="864183"/>
                  </a:lnTo>
                  <a:lnTo>
                    <a:pt x="6170317" y="892962"/>
                  </a:lnTo>
                  <a:lnTo>
                    <a:pt x="6053961" y="922319"/>
                  </a:lnTo>
                  <a:lnTo>
                    <a:pt x="5938635" y="952253"/>
                  </a:lnTo>
                  <a:lnTo>
                    <a:pt x="5824338" y="982765"/>
                  </a:lnTo>
                  <a:lnTo>
                    <a:pt x="5711070" y="1013855"/>
                  </a:lnTo>
                  <a:lnTo>
                    <a:pt x="5598832" y="1045522"/>
                  </a:lnTo>
                  <a:lnTo>
                    <a:pt x="5487623" y="1077767"/>
                  </a:lnTo>
                  <a:lnTo>
                    <a:pt x="5377443" y="1110590"/>
                  </a:lnTo>
                  <a:lnTo>
                    <a:pt x="5268293" y="1143990"/>
                  </a:lnTo>
                  <a:lnTo>
                    <a:pt x="5160172" y="1177968"/>
                  </a:lnTo>
                  <a:lnTo>
                    <a:pt x="5053080" y="1212524"/>
                  </a:lnTo>
                  <a:lnTo>
                    <a:pt x="4947017" y="1247657"/>
                  </a:lnTo>
                  <a:lnTo>
                    <a:pt x="4841984" y="1283369"/>
                  </a:lnTo>
                  <a:lnTo>
                    <a:pt x="4737981" y="1319657"/>
                  </a:lnTo>
                  <a:lnTo>
                    <a:pt x="4635006" y="1356524"/>
                  </a:lnTo>
                  <a:lnTo>
                    <a:pt x="4533061" y="1393968"/>
                  </a:lnTo>
                  <a:lnTo>
                    <a:pt x="4432145" y="1431990"/>
                  </a:lnTo>
                  <a:lnTo>
                    <a:pt x="4332259" y="1470590"/>
                  </a:lnTo>
                  <a:lnTo>
                    <a:pt x="4233402" y="1509767"/>
                  </a:lnTo>
                  <a:lnTo>
                    <a:pt x="4135574" y="1549522"/>
                  </a:lnTo>
                  <a:lnTo>
                    <a:pt x="4038775" y="1589854"/>
                  </a:lnTo>
                  <a:lnTo>
                    <a:pt x="3943006" y="1630765"/>
                  </a:lnTo>
                  <a:lnTo>
                    <a:pt x="3848266" y="1672253"/>
                  </a:lnTo>
                  <a:lnTo>
                    <a:pt x="3754556" y="1714318"/>
                  </a:lnTo>
                  <a:lnTo>
                    <a:pt x="3661875" y="1756962"/>
                  </a:lnTo>
                  <a:lnTo>
                    <a:pt x="3570223" y="1800183"/>
                  </a:lnTo>
                  <a:lnTo>
                    <a:pt x="3479600" y="1843981"/>
                  </a:lnTo>
                  <a:lnTo>
                    <a:pt x="3390007" y="1888358"/>
                  </a:lnTo>
                  <a:lnTo>
                    <a:pt x="3301443" y="1933312"/>
                  </a:lnTo>
                  <a:lnTo>
                    <a:pt x="3213909" y="1978844"/>
                  </a:lnTo>
                  <a:lnTo>
                    <a:pt x="3127404" y="2024953"/>
                  </a:lnTo>
                  <a:lnTo>
                    <a:pt x="3041928" y="2071640"/>
                  </a:lnTo>
                  <a:lnTo>
                    <a:pt x="2957481" y="2118905"/>
                  </a:lnTo>
                  <a:lnTo>
                    <a:pt x="2874064" y="2166748"/>
                  </a:lnTo>
                  <a:lnTo>
                    <a:pt x="2832741" y="2190886"/>
                  </a:lnTo>
                  <a:lnTo>
                    <a:pt x="2791676" y="2215168"/>
                  </a:lnTo>
                  <a:lnTo>
                    <a:pt x="2750868" y="2239595"/>
                  </a:lnTo>
                  <a:lnTo>
                    <a:pt x="2710317" y="2264166"/>
                  </a:lnTo>
                  <a:lnTo>
                    <a:pt x="2670024" y="2288881"/>
                  </a:lnTo>
                  <a:lnTo>
                    <a:pt x="2629988" y="2313741"/>
                  </a:lnTo>
                  <a:lnTo>
                    <a:pt x="2590209" y="2338746"/>
                  </a:lnTo>
                  <a:lnTo>
                    <a:pt x="2550688" y="2363894"/>
                  </a:lnTo>
                  <a:lnTo>
                    <a:pt x="2511424" y="2389188"/>
                  </a:lnTo>
                  <a:lnTo>
                    <a:pt x="2472417" y="2414625"/>
                  </a:lnTo>
                  <a:lnTo>
                    <a:pt x="2433668" y="2440208"/>
                  </a:lnTo>
                  <a:lnTo>
                    <a:pt x="2395176" y="2465934"/>
                  </a:lnTo>
                  <a:lnTo>
                    <a:pt x="2356941" y="2491805"/>
                  </a:lnTo>
                  <a:lnTo>
                    <a:pt x="2318964" y="2517820"/>
                  </a:lnTo>
                  <a:lnTo>
                    <a:pt x="2281244" y="2543980"/>
                  </a:lnTo>
                  <a:lnTo>
                    <a:pt x="2243781" y="2570284"/>
                  </a:lnTo>
                  <a:lnTo>
                    <a:pt x="2206576" y="2596733"/>
                  </a:lnTo>
                  <a:lnTo>
                    <a:pt x="2169628" y="2623326"/>
                  </a:lnTo>
                  <a:lnTo>
                    <a:pt x="2132937" y="2650063"/>
                  </a:lnTo>
                  <a:lnTo>
                    <a:pt x="2096504" y="2676945"/>
                  </a:lnTo>
                  <a:lnTo>
                    <a:pt x="2060328" y="2703972"/>
                  </a:lnTo>
                  <a:lnTo>
                    <a:pt x="2024409" y="2731142"/>
                  </a:lnTo>
                  <a:lnTo>
                    <a:pt x="1988748" y="2758457"/>
                  </a:lnTo>
                  <a:lnTo>
                    <a:pt x="1953344" y="2785917"/>
                  </a:lnTo>
                  <a:lnTo>
                    <a:pt x="1918197" y="2813521"/>
                  </a:lnTo>
                  <a:lnTo>
                    <a:pt x="1883308" y="2841269"/>
                  </a:lnTo>
                  <a:lnTo>
                    <a:pt x="1848676" y="2869162"/>
                  </a:lnTo>
                  <a:lnTo>
                    <a:pt x="1814301" y="2897199"/>
                  </a:lnTo>
                  <a:lnTo>
                    <a:pt x="1780184" y="2925381"/>
                  </a:lnTo>
                  <a:lnTo>
                    <a:pt x="1746324" y="2953707"/>
                  </a:lnTo>
                  <a:lnTo>
                    <a:pt x="1712721" y="2982178"/>
                  </a:lnTo>
                  <a:lnTo>
                    <a:pt x="1679376" y="3010793"/>
                  </a:lnTo>
                  <a:lnTo>
                    <a:pt x="1646288" y="3039552"/>
                  </a:lnTo>
                  <a:lnTo>
                    <a:pt x="1613457" y="3068456"/>
                  </a:lnTo>
                  <a:lnTo>
                    <a:pt x="1580883" y="3097504"/>
                  </a:lnTo>
                  <a:lnTo>
                    <a:pt x="1548567" y="3126697"/>
                  </a:lnTo>
                  <a:lnTo>
                    <a:pt x="1516509" y="3156034"/>
                  </a:lnTo>
                  <a:lnTo>
                    <a:pt x="1484707" y="3185515"/>
                  </a:lnTo>
                  <a:lnTo>
                    <a:pt x="1453163" y="3215141"/>
                  </a:lnTo>
                  <a:lnTo>
                    <a:pt x="1421877" y="3244911"/>
                  </a:lnTo>
                  <a:lnTo>
                    <a:pt x="1390847" y="3274826"/>
                  </a:lnTo>
                  <a:lnTo>
                    <a:pt x="1360075" y="3304885"/>
                  </a:lnTo>
                  <a:lnTo>
                    <a:pt x="1329560" y="3335089"/>
                  </a:lnTo>
                  <a:lnTo>
                    <a:pt x="1299303" y="3365437"/>
                  </a:lnTo>
                  <a:lnTo>
                    <a:pt x="1269303" y="3395929"/>
                  </a:lnTo>
                  <a:lnTo>
                    <a:pt x="1239560" y="3426566"/>
                  </a:lnTo>
                  <a:lnTo>
                    <a:pt x="1210075" y="3457347"/>
                  </a:lnTo>
                  <a:lnTo>
                    <a:pt x="1180847" y="3488273"/>
                  </a:lnTo>
                  <a:lnTo>
                    <a:pt x="1151876" y="3519343"/>
                  </a:lnTo>
                  <a:lnTo>
                    <a:pt x="1123162" y="3550557"/>
                  </a:lnTo>
                  <a:lnTo>
                    <a:pt x="1094706" y="3581916"/>
                  </a:lnTo>
                  <a:lnTo>
                    <a:pt x="1066508" y="3613420"/>
                  </a:lnTo>
                  <a:lnTo>
                    <a:pt x="1038566" y="3645067"/>
                  </a:lnTo>
                  <a:lnTo>
                    <a:pt x="1010882" y="3676860"/>
                  </a:lnTo>
                  <a:lnTo>
                    <a:pt x="983455" y="3708796"/>
                  </a:lnTo>
                  <a:lnTo>
                    <a:pt x="956286" y="3740877"/>
                  </a:lnTo>
                  <a:lnTo>
                    <a:pt x="929374" y="3773103"/>
                  </a:lnTo>
                  <a:lnTo>
                    <a:pt x="902719" y="3805473"/>
                  </a:lnTo>
                  <a:lnTo>
                    <a:pt x="876322" y="3837987"/>
                  </a:lnTo>
                  <a:lnTo>
                    <a:pt x="850182" y="3870646"/>
                  </a:lnTo>
                  <a:lnTo>
                    <a:pt x="824299" y="3903449"/>
                  </a:lnTo>
                  <a:lnTo>
                    <a:pt x="798673" y="3936396"/>
                  </a:lnTo>
                  <a:lnTo>
                    <a:pt x="773305" y="3969488"/>
                  </a:lnTo>
                  <a:lnTo>
                    <a:pt x="748194" y="4002725"/>
                  </a:lnTo>
                  <a:lnTo>
                    <a:pt x="723341" y="4036105"/>
                  </a:lnTo>
                  <a:lnTo>
                    <a:pt x="698745" y="4069631"/>
                  </a:lnTo>
                  <a:lnTo>
                    <a:pt x="674406" y="4103300"/>
                  </a:lnTo>
                  <a:lnTo>
                    <a:pt x="650325" y="4137114"/>
                  </a:lnTo>
                  <a:lnTo>
                    <a:pt x="626501" y="4171073"/>
                  </a:lnTo>
                  <a:lnTo>
                    <a:pt x="602934" y="4205176"/>
                  </a:lnTo>
                  <a:lnTo>
                    <a:pt x="579624" y="4239423"/>
                  </a:lnTo>
                  <a:lnTo>
                    <a:pt x="556572" y="4273815"/>
                  </a:lnTo>
                  <a:lnTo>
                    <a:pt x="533777" y="4308351"/>
                  </a:lnTo>
                  <a:lnTo>
                    <a:pt x="511240" y="4343032"/>
                  </a:lnTo>
                  <a:lnTo>
                    <a:pt x="488960" y="4377857"/>
                  </a:lnTo>
                  <a:lnTo>
                    <a:pt x="466937" y="4412826"/>
                  </a:lnTo>
                  <a:lnTo>
                    <a:pt x="445172" y="4447940"/>
                  </a:lnTo>
                  <a:lnTo>
                    <a:pt x="423663" y="4483198"/>
                  </a:lnTo>
                  <a:lnTo>
                    <a:pt x="402413" y="4518601"/>
                  </a:lnTo>
                  <a:lnTo>
                    <a:pt x="381419" y="4554148"/>
                  </a:lnTo>
                  <a:lnTo>
                    <a:pt x="360683" y="4589840"/>
                  </a:lnTo>
                  <a:lnTo>
                    <a:pt x="340204" y="4625676"/>
                  </a:lnTo>
                  <a:lnTo>
                    <a:pt x="319983" y="4661656"/>
                  </a:lnTo>
                  <a:lnTo>
                    <a:pt x="300018" y="4697781"/>
                  </a:lnTo>
                  <a:lnTo>
                    <a:pt x="280312" y="4734050"/>
                  </a:lnTo>
                  <a:lnTo>
                    <a:pt x="260862" y="4770464"/>
                  </a:lnTo>
                  <a:lnTo>
                    <a:pt x="241670" y="4807022"/>
                  </a:lnTo>
                  <a:lnTo>
                    <a:pt x="222735" y="4843724"/>
                  </a:lnTo>
                  <a:lnTo>
                    <a:pt x="204058" y="4880571"/>
                  </a:lnTo>
                  <a:lnTo>
                    <a:pt x="185637" y="4917563"/>
                  </a:lnTo>
                  <a:lnTo>
                    <a:pt x="167475" y="4954698"/>
                  </a:lnTo>
                  <a:lnTo>
                    <a:pt x="149569" y="4991979"/>
                  </a:lnTo>
                  <a:lnTo>
                    <a:pt x="131921" y="5029403"/>
                  </a:lnTo>
                  <a:lnTo>
                    <a:pt x="114530" y="5066972"/>
                  </a:lnTo>
                  <a:lnTo>
                    <a:pt x="97397" y="5104686"/>
                  </a:lnTo>
                  <a:lnTo>
                    <a:pt x="80520" y="5142544"/>
                  </a:lnTo>
                  <a:lnTo>
                    <a:pt x="63902" y="5180546"/>
                  </a:lnTo>
                  <a:lnTo>
                    <a:pt x="47540" y="5218692"/>
                  </a:lnTo>
                  <a:lnTo>
                    <a:pt x="31436" y="5256984"/>
                  </a:lnTo>
                  <a:lnTo>
                    <a:pt x="15589" y="5295419"/>
                  </a:lnTo>
                  <a:lnTo>
                    <a:pt x="0" y="5333999"/>
                  </a:lnTo>
                  <a:lnTo>
                    <a:pt x="25357" y="5299892"/>
                  </a:lnTo>
                  <a:lnTo>
                    <a:pt x="50931" y="5265957"/>
                  </a:lnTo>
                  <a:lnTo>
                    <a:pt x="76720" y="5232193"/>
                  </a:lnTo>
                  <a:lnTo>
                    <a:pt x="102726" y="5198600"/>
                  </a:lnTo>
                  <a:lnTo>
                    <a:pt x="128947" y="5165178"/>
                  </a:lnTo>
                  <a:lnTo>
                    <a:pt x="155385" y="5131927"/>
                  </a:lnTo>
                  <a:lnTo>
                    <a:pt x="182038" y="5098848"/>
                  </a:lnTo>
                  <a:lnTo>
                    <a:pt x="208908" y="5065939"/>
                  </a:lnTo>
                  <a:lnTo>
                    <a:pt x="235993" y="5033202"/>
                  </a:lnTo>
                  <a:lnTo>
                    <a:pt x="263294" y="5000636"/>
                  </a:lnTo>
                  <a:lnTo>
                    <a:pt x="290812" y="4968242"/>
                  </a:lnTo>
                  <a:lnTo>
                    <a:pt x="318545" y="4936018"/>
                  </a:lnTo>
                  <a:lnTo>
                    <a:pt x="346494" y="4903966"/>
                  </a:lnTo>
                  <a:lnTo>
                    <a:pt x="374659" y="4872085"/>
                  </a:lnTo>
                  <a:lnTo>
                    <a:pt x="403040" y="4840375"/>
                  </a:lnTo>
                  <a:lnTo>
                    <a:pt x="431637" y="4808836"/>
                  </a:lnTo>
                  <a:lnTo>
                    <a:pt x="460450" y="4777469"/>
                  </a:lnTo>
                  <a:lnTo>
                    <a:pt x="489479" y="4746272"/>
                  </a:lnTo>
                  <a:lnTo>
                    <a:pt x="518724" y="4715247"/>
                  </a:lnTo>
                  <a:lnTo>
                    <a:pt x="548185" y="4684393"/>
                  </a:lnTo>
                  <a:lnTo>
                    <a:pt x="577861" y="4653710"/>
                  </a:lnTo>
                  <a:lnTo>
                    <a:pt x="607754" y="4623199"/>
                  </a:lnTo>
                  <a:lnTo>
                    <a:pt x="637863" y="4592859"/>
                  </a:lnTo>
                  <a:lnTo>
                    <a:pt x="668188" y="4562689"/>
                  </a:lnTo>
                  <a:lnTo>
                    <a:pt x="698728" y="4532691"/>
                  </a:lnTo>
                  <a:lnTo>
                    <a:pt x="729485" y="4502865"/>
                  </a:lnTo>
                  <a:lnTo>
                    <a:pt x="760457" y="4473209"/>
                  </a:lnTo>
                  <a:lnTo>
                    <a:pt x="791646" y="4443725"/>
                  </a:lnTo>
                  <a:lnTo>
                    <a:pt x="823050" y="4414411"/>
                  </a:lnTo>
                  <a:lnTo>
                    <a:pt x="854671" y="4385269"/>
                  </a:lnTo>
                  <a:lnTo>
                    <a:pt x="886507" y="4356299"/>
                  </a:lnTo>
                  <a:lnTo>
                    <a:pt x="918559" y="4327499"/>
                  </a:lnTo>
                  <a:lnTo>
                    <a:pt x="950827" y="4298871"/>
                  </a:lnTo>
                  <a:lnTo>
                    <a:pt x="983312" y="4270413"/>
                  </a:lnTo>
                  <a:lnTo>
                    <a:pt x="1016012" y="4242127"/>
                  </a:lnTo>
                  <a:lnTo>
                    <a:pt x="1048928" y="4214012"/>
                  </a:lnTo>
                  <a:lnTo>
                    <a:pt x="1082060" y="4186069"/>
                  </a:lnTo>
                  <a:lnTo>
                    <a:pt x="1115408" y="4158296"/>
                  </a:lnTo>
                  <a:lnTo>
                    <a:pt x="1148972" y="4130695"/>
                  </a:lnTo>
                  <a:lnTo>
                    <a:pt x="1182752" y="4103265"/>
                  </a:lnTo>
                  <a:lnTo>
                    <a:pt x="1216748" y="4076006"/>
                  </a:lnTo>
                  <a:lnTo>
                    <a:pt x="1250960" y="4048919"/>
                  </a:lnTo>
                  <a:lnTo>
                    <a:pt x="1285387" y="4022002"/>
                  </a:lnTo>
                  <a:lnTo>
                    <a:pt x="1320031" y="3995257"/>
                  </a:lnTo>
                  <a:lnTo>
                    <a:pt x="1354891" y="3968683"/>
                  </a:lnTo>
                  <a:lnTo>
                    <a:pt x="1389967" y="3942280"/>
                  </a:lnTo>
                  <a:lnTo>
                    <a:pt x="1425258" y="3916048"/>
                  </a:lnTo>
                  <a:lnTo>
                    <a:pt x="1460766" y="3889988"/>
                  </a:lnTo>
                  <a:lnTo>
                    <a:pt x="1496489" y="3864098"/>
                  </a:lnTo>
                  <a:lnTo>
                    <a:pt x="1532429" y="3838380"/>
                  </a:lnTo>
                  <a:lnTo>
                    <a:pt x="1568584" y="3812833"/>
                  </a:lnTo>
                  <a:lnTo>
                    <a:pt x="1604956" y="3787458"/>
                  </a:lnTo>
                  <a:lnTo>
                    <a:pt x="1641543" y="3762253"/>
                  </a:lnTo>
                  <a:lnTo>
                    <a:pt x="1678346" y="3737220"/>
                  </a:lnTo>
                  <a:lnTo>
                    <a:pt x="1715366" y="3712358"/>
                  </a:lnTo>
                  <a:lnTo>
                    <a:pt x="1752601" y="3687667"/>
                  </a:lnTo>
                  <a:lnTo>
                    <a:pt x="1790052" y="3663147"/>
                  </a:lnTo>
                  <a:lnTo>
                    <a:pt x="1827719" y="3638798"/>
                  </a:lnTo>
                  <a:lnTo>
                    <a:pt x="1865602" y="3614621"/>
                  </a:lnTo>
                  <a:lnTo>
                    <a:pt x="1903701" y="3590615"/>
                  </a:lnTo>
                  <a:lnTo>
                    <a:pt x="1942016" y="3566780"/>
                  </a:lnTo>
                  <a:lnTo>
                    <a:pt x="1980547" y="3543116"/>
                  </a:lnTo>
                  <a:lnTo>
                    <a:pt x="2019294" y="3519623"/>
                  </a:lnTo>
                  <a:lnTo>
                    <a:pt x="2058257" y="3496302"/>
                  </a:lnTo>
                  <a:lnTo>
                    <a:pt x="2097436" y="3473152"/>
                  </a:lnTo>
                  <a:lnTo>
                    <a:pt x="2136830" y="3450173"/>
                  </a:lnTo>
                  <a:lnTo>
                    <a:pt x="2176441" y="3427365"/>
                  </a:lnTo>
                  <a:lnTo>
                    <a:pt x="2216268" y="3404728"/>
                  </a:lnTo>
                  <a:lnTo>
                    <a:pt x="2256310" y="3382263"/>
                  </a:lnTo>
                  <a:lnTo>
                    <a:pt x="2296569" y="3359969"/>
                  </a:lnTo>
                  <a:lnTo>
                    <a:pt x="2337044" y="3337846"/>
                  </a:lnTo>
                  <a:lnTo>
                    <a:pt x="2418641" y="3294113"/>
                  </a:lnTo>
                  <a:lnTo>
                    <a:pt x="2501101" y="3251066"/>
                  </a:lnTo>
                  <a:lnTo>
                    <a:pt x="2584426" y="3208703"/>
                  </a:lnTo>
                  <a:lnTo>
                    <a:pt x="2668614" y="3167025"/>
                  </a:lnTo>
                  <a:lnTo>
                    <a:pt x="2753667" y="3126031"/>
                  </a:lnTo>
                  <a:lnTo>
                    <a:pt x="2839583" y="3085723"/>
                  </a:lnTo>
                  <a:lnTo>
                    <a:pt x="2926363" y="3046099"/>
                  </a:lnTo>
                  <a:lnTo>
                    <a:pt x="3014006" y="3007160"/>
                  </a:lnTo>
                  <a:lnTo>
                    <a:pt x="3102514" y="2968906"/>
                  </a:lnTo>
                  <a:lnTo>
                    <a:pt x="3191885" y="2931336"/>
                  </a:lnTo>
                  <a:lnTo>
                    <a:pt x="3282120" y="2894451"/>
                  </a:lnTo>
                  <a:lnTo>
                    <a:pt x="3373219" y="2858252"/>
                  </a:lnTo>
                  <a:lnTo>
                    <a:pt x="3465182" y="2822736"/>
                  </a:lnTo>
                  <a:lnTo>
                    <a:pt x="3558009" y="2787906"/>
                  </a:lnTo>
                  <a:lnTo>
                    <a:pt x="3651699" y="2753761"/>
                  </a:lnTo>
                  <a:lnTo>
                    <a:pt x="3746253" y="2720300"/>
                  </a:lnTo>
                  <a:lnTo>
                    <a:pt x="3841671" y="2687524"/>
                  </a:lnTo>
                  <a:lnTo>
                    <a:pt x="3937953" y="2655432"/>
                  </a:lnTo>
                  <a:lnTo>
                    <a:pt x="4035099" y="2624026"/>
                  </a:lnTo>
                  <a:lnTo>
                    <a:pt x="4133109" y="2593304"/>
                  </a:lnTo>
                  <a:lnTo>
                    <a:pt x="4231982" y="2563267"/>
                  </a:lnTo>
                  <a:lnTo>
                    <a:pt x="4331719" y="2533915"/>
                  </a:lnTo>
                  <a:lnTo>
                    <a:pt x="4432320" y="2505248"/>
                  </a:lnTo>
                  <a:lnTo>
                    <a:pt x="4533785" y="2477265"/>
                  </a:lnTo>
                  <a:lnTo>
                    <a:pt x="4636114" y="2449968"/>
                  </a:lnTo>
                  <a:lnTo>
                    <a:pt x="4739306" y="2423355"/>
                  </a:lnTo>
                  <a:lnTo>
                    <a:pt x="4843362" y="2397426"/>
                  </a:lnTo>
                  <a:lnTo>
                    <a:pt x="4948282" y="2372183"/>
                  </a:lnTo>
                  <a:lnTo>
                    <a:pt x="5054066" y="2347624"/>
                  </a:lnTo>
                  <a:lnTo>
                    <a:pt x="5160714" y="2323750"/>
                  </a:lnTo>
                  <a:lnTo>
                    <a:pt x="5268226" y="2300561"/>
                  </a:lnTo>
                  <a:lnTo>
                    <a:pt x="5376601" y="2278057"/>
                  </a:lnTo>
                  <a:lnTo>
                    <a:pt x="5485840" y="2256237"/>
                  </a:lnTo>
                  <a:lnTo>
                    <a:pt x="5595943" y="2235103"/>
                  </a:lnTo>
                  <a:lnTo>
                    <a:pt x="5706910" y="2214653"/>
                  </a:lnTo>
                  <a:lnTo>
                    <a:pt x="5818741" y="2194887"/>
                  </a:lnTo>
                  <a:lnTo>
                    <a:pt x="5931435" y="2175807"/>
                  </a:lnTo>
                  <a:lnTo>
                    <a:pt x="6044994" y="2157411"/>
                  </a:lnTo>
                  <a:lnTo>
                    <a:pt x="6159416" y="2139700"/>
                  </a:lnTo>
                  <a:lnTo>
                    <a:pt x="6274702" y="2122674"/>
                  </a:lnTo>
                  <a:lnTo>
                    <a:pt x="6390851" y="2106333"/>
                  </a:lnTo>
                  <a:lnTo>
                    <a:pt x="6507865" y="2090677"/>
                  </a:lnTo>
                  <a:lnTo>
                    <a:pt x="6625742" y="2075705"/>
                  </a:lnTo>
                  <a:lnTo>
                    <a:pt x="6744484" y="2061418"/>
                  </a:lnTo>
                  <a:lnTo>
                    <a:pt x="6864089" y="2047816"/>
                  </a:lnTo>
                  <a:lnTo>
                    <a:pt x="6984558" y="2034898"/>
                  </a:lnTo>
                  <a:lnTo>
                    <a:pt x="7105890" y="2022666"/>
                  </a:lnTo>
                  <a:lnTo>
                    <a:pt x="7228087" y="2011118"/>
                  </a:lnTo>
                  <a:lnTo>
                    <a:pt x="7351147" y="2000255"/>
                  </a:lnTo>
                  <a:lnTo>
                    <a:pt x="7426271" y="2667000"/>
                  </a:lnTo>
                  <a:lnTo>
                    <a:pt x="8534398" y="1066800"/>
                  </a:lnTo>
                  <a:lnTo>
                    <a:pt x="7125775" y="0"/>
                  </a:lnTo>
                  <a:close/>
                </a:path>
              </a:pathLst>
            </a:custGeom>
            <a:solidFill>
              <a:srgbClr val="D2DEEF"/>
            </a:solidFill>
          </p:spPr>
          <p:txBody>
            <a:bodyPr wrap="square" lIns="0" tIns="0" rIns="0" bIns="0" rtlCol="0"/>
            <a:lstStyle/>
            <a:p>
              <a:endParaRPr sz="2685"/>
            </a:p>
          </p:txBody>
        </p:sp>
        <p:pic>
          <p:nvPicPr>
            <p:cNvPr id="7" name="object 7">
              <a:extLst>
                <a:ext uri="{FF2B5EF4-FFF2-40B4-BE49-F238E27FC236}">
                  <a16:creationId xmlns:a16="http://schemas.microsoft.com/office/drawing/2014/main" id="{AF0D185D-3FBC-4BD2-84DE-433AB550CA44}"/>
                </a:ext>
              </a:extLst>
            </p:cNvPr>
            <p:cNvPicPr/>
            <p:nvPr/>
          </p:nvPicPr>
          <p:blipFill>
            <a:blip r:embed="rId3" cstate="print"/>
            <a:stretch>
              <a:fillRect/>
            </a:stretch>
          </p:blipFill>
          <p:spPr>
            <a:xfrm>
              <a:off x="2087618" y="4957297"/>
              <a:ext cx="208991" cy="208991"/>
            </a:xfrm>
            <a:prstGeom prst="rect">
              <a:avLst/>
            </a:prstGeom>
          </p:spPr>
        </p:pic>
      </p:grpSp>
      <p:sp>
        <p:nvSpPr>
          <p:cNvPr id="8" name="object 8">
            <a:extLst>
              <a:ext uri="{FF2B5EF4-FFF2-40B4-BE49-F238E27FC236}">
                <a16:creationId xmlns:a16="http://schemas.microsoft.com/office/drawing/2014/main" id="{970E3E76-5B07-440D-8C7C-C6BE342B58BD}"/>
              </a:ext>
            </a:extLst>
          </p:cNvPr>
          <p:cNvSpPr txBox="1"/>
          <p:nvPr/>
        </p:nvSpPr>
        <p:spPr>
          <a:xfrm>
            <a:off x="2647951" y="8237166"/>
            <a:ext cx="4623594" cy="1459140"/>
          </a:xfrm>
          <a:prstGeom prst="rect">
            <a:avLst/>
          </a:prstGeom>
        </p:spPr>
        <p:txBody>
          <a:bodyPr vert="horz" wrap="square" lIns="0" tIns="87144" rIns="0" bIns="0" rtlCol="0">
            <a:spAutoFit/>
          </a:bodyPr>
          <a:lstStyle/>
          <a:p>
            <a:pPr marL="18945">
              <a:spcBef>
                <a:spcPts val="684"/>
              </a:spcBef>
            </a:pPr>
            <a:r>
              <a:rPr lang="es-ES_tradnl" sz="1790" dirty="0">
                <a:latin typeface="Calibri"/>
                <a:cs typeface="Calibri"/>
              </a:rPr>
              <a:t>1991 Asamblea General de las Naciones Unidas</a:t>
            </a:r>
          </a:p>
          <a:p>
            <a:pPr marL="18945">
              <a:spcBef>
                <a:spcPts val="684"/>
              </a:spcBef>
            </a:pPr>
            <a:r>
              <a:rPr lang="es-ES_tradnl" sz="1790" dirty="0">
                <a:latin typeface="Calibri"/>
                <a:cs typeface="Calibri"/>
              </a:rPr>
              <a:t>Comité Permanente entre Organismos (IASC)</a:t>
            </a:r>
          </a:p>
          <a:p>
            <a:pPr marL="18945">
              <a:spcBef>
                <a:spcPts val="684"/>
              </a:spcBef>
            </a:pPr>
            <a:r>
              <a:rPr lang="es-ES_tradnl" sz="1790" dirty="0">
                <a:latin typeface="Calibri"/>
                <a:cs typeface="Calibri"/>
              </a:rPr>
              <a:t>Coordinador de Socorro de Emergencia (ERC)</a:t>
            </a:r>
            <a:endParaRPr lang="es-ES_tradnl" sz="1790" spc="-15" dirty="0">
              <a:latin typeface="Calibri"/>
              <a:cs typeface="Calibri"/>
            </a:endParaRPr>
          </a:p>
          <a:p>
            <a:pPr marL="18945">
              <a:spcBef>
                <a:spcPts val="684"/>
              </a:spcBef>
            </a:pPr>
            <a:r>
              <a:rPr lang="es-ES_tradnl" sz="1790" dirty="0">
                <a:latin typeface="Calibri"/>
                <a:cs typeface="Calibri"/>
              </a:rPr>
              <a:t>Proceso de Llamamiento Consolidado (CAP)</a:t>
            </a:r>
          </a:p>
        </p:txBody>
      </p:sp>
      <p:grpSp>
        <p:nvGrpSpPr>
          <p:cNvPr id="9" name="object 9">
            <a:extLst>
              <a:ext uri="{FF2B5EF4-FFF2-40B4-BE49-F238E27FC236}">
                <a16:creationId xmlns:a16="http://schemas.microsoft.com/office/drawing/2014/main" id="{266A0A2E-68EF-4AC0-8224-31952121CB07}"/>
              </a:ext>
            </a:extLst>
          </p:cNvPr>
          <p:cNvGrpSpPr/>
          <p:nvPr/>
        </p:nvGrpSpPr>
        <p:grpSpPr>
          <a:xfrm>
            <a:off x="4730559" y="6056546"/>
            <a:ext cx="477408" cy="477408"/>
            <a:chOff x="3150152" y="3936368"/>
            <a:chExt cx="320040" cy="320040"/>
          </a:xfrm>
        </p:grpSpPr>
        <p:sp>
          <p:nvSpPr>
            <p:cNvPr id="10" name="object 10">
              <a:extLst>
                <a:ext uri="{FF2B5EF4-FFF2-40B4-BE49-F238E27FC236}">
                  <a16:creationId xmlns:a16="http://schemas.microsoft.com/office/drawing/2014/main" id="{BDB2E54B-36FD-451A-B258-C510F8F5E924}"/>
                </a:ext>
              </a:extLst>
            </p:cNvPr>
            <p:cNvSpPr/>
            <p:nvPr/>
          </p:nvSpPr>
          <p:spPr>
            <a:xfrm>
              <a:off x="3156502" y="3942718"/>
              <a:ext cx="307340" cy="307340"/>
            </a:xfrm>
            <a:custGeom>
              <a:avLst/>
              <a:gdLst/>
              <a:ahLst/>
              <a:cxnLst/>
              <a:rect l="l" t="t" r="r" b="b"/>
              <a:pathLst>
                <a:path w="307339" h="307339">
                  <a:moveTo>
                    <a:pt x="153617" y="0"/>
                  </a:moveTo>
                  <a:lnTo>
                    <a:pt x="105062" y="7831"/>
                  </a:lnTo>
                  <a:lnTo>
                    <a:pt x="62893" y="29639"/>
                  </a:lnTo>
                  <a:lnTo>
                    <a:pt x="29639" y="62893"/>
                  </a:lnTo>
                  <a:lnTo>
                    <a:pt x="7831" y="105063"/>
                  </a:lnTo>
                  <a:lnTo>
                    <a:pt x="0" y="153619"/>
                  </a:lnTo>
                  <a:lnTo>
                    <a:pt x="7831" y="202174"/>
                  </a:lnTo>
                  <a:lnTo>
                    <a:pt x="29639" y="244344"/>
                  </a:lnTo>
                  <a:lnTo>
                    <a:pt x="62893" y="277598"/>
                  </a:lnTo>
                  <a:lnTo>
                    <a:pt x="105062" y="299406"/>
                  </a:lnTo>
                  <a:lnTo>
                    <a:pt x="153617" y="307238"/>
                  </a:lnTo>
                  <a:lnTo>
                    <a:pt x="202173" y="299406"/>
                  </a:lnTo>
                  <a:lnTo>
                    <a:pt x="244343" y="277598"/>
                  </a:lnTo>
                  <a:lnTo>
                    <a:pt x="277597" y="244344"/>
                  </a:lnTo>
                  <a:lnTo>
                    <a:pt x="299405" y="202174"/>
                  </a:lnTo>
                  <a:lnTo>
                    <a:pt x="307237" y="153619"/>
                  </a:lnTo>
                  <a:lnTo>
                    <a:pt x="299405" y="105063"/>
                  </a:lnTo>
                  <a:lnTo>
                    <a:pt x="277597" y="62893"/>
                  </a:lnTo>
                  <a:lnTo>
                    <a:pt x="244343" y="29639"/>
                  </a:lnTo>
                  <a:lnTo>
                    <a:pt x="202173" y="7831"/>
                  </a:lnTo>
                  <a:lnTo>
                    <a:pt x="153617" y="0"/>
                  </a:lnTo>
                  <a:close/>
                </a:path>
              </a:pathLst>
            </a:custGeom>
            <a:solidFill>
              <a:srgbClr val="5B9BD5"/>
            </a:solidFill>
          </p:spPr>
          <p:txBody>
            <a:bodyPr wrap="square" lIns="0" tIns="0" rIns="0" bIns="0" rtlCol="0"/>
            <a:lstStyle/>
            <a:p>
              <a:endParaRPr sz="2685"/>
            </a:p>
          </p:txBody>
        </p:sp>
        <p:sp>
          <p:nvSpPr>
            <p:cNvPr id="11" name="object 11">
              <a:extLst>
                <a:ext uri="{FF2B5EF4-FFF2-40B4-BE49-F238E27FC236}">
                  <a16:creationId xmlns:a16="http://schemas.microsoft.com/office/drawing/2014/main" id="{4A6C7643-FCF4-44A3-BD94-1377C13519F0}"/>
                </a:ext>
              </a:extLst>
            </p:cNvPr>
            <p:cNvSpPr/>
            <p:nvPr/>
          </p:nvSpPr>
          <p:spPr>
            <a:xfrm>
              <a:off x="3156502" y="3942718"/>
              <a:ext cx="307340" cy="307340"/>
            </a:xfrm>
            <a:custGeom>
              <a:avLst/>
              <a:gdLst/>
              <a:ahLst/>
              <a:cxnLst/>
              <a:rect l="l" t="t" r="r" b="b"/>
              <a:pathLst>
                <a:path w="307339" h="307339">
                  <a:moveTo>
                    <a:pt x="0" y="153619"/>
                  </a:moveTo>
                  <a:lnTo>
                    <a:pt x="7831" y="105063"/>
                  </a:lnTo>
                  <a:lnTo>
                    <a:pt x="29639" y="62893"/>
                  </a:lnTo>
                  <a:lnTo>
                    <a:pt x="62893" y="29639"/>
                  </a:lnTo>
                  <a:lnTo>
                    <a:pt x="105063" y="7831"/>
                  </a:lnTo>
                  <a:lnTo>
                    <a:pt x="153619" y="0"/>
                  </a:lnTo>
                  <a:lnTo>
                    <a:pt x="202174" y="7831"/>
                  </a:lnTo>
                  <a:lnTo>
                    <a:pt x="244344" y="29639"/>
                  </a:lnTo>
                  <a:lnTo>
                    <a:pt x="277598" y="62893"/>
                  </a:lnTo>
                  <a:lnTo>
                    <a:pt x="299406" y="105063"/>
                  </a:lnTo>
                  <a:lnTo>
                    <a:pt x="307238" y="153619"/>
                  </a:lnTo>
                  <a:lnTo>
                    <a:pt x="299406" y="202174"/>
                  </a:lnTo>
                  <a:lnTo>
                    <a:pt x="277598" y="244344"/>
                  </a:lnTo>
                  <a:lnTo>
                    <a:pt x="244344" y="277598"/>
                  </a:lnTo>
                  <a:lnTo>
                    <a:pt x="202174" y="299406"/>
                  </a:lnTo>
                  <a:lnTo>
                    <a:pt x="153619" y="307238"/>
                  </a:lnTo>
                  <a:lnTo>
                    <a:pt x="105063" y="299406"/>
                  </a:lnTo>
                  <a:lnTo>
                    <a:pt x="62893" y="277598"/>
                  </a:lnTo>
                  <a:lnTo>
                    <a:pt x="29639" y="244344"/>
                  </a:lnTo>
                  <a:lnTo>
                    <a:pt x="7831" y="202174"/>
                  </a:lnTo>
                  <a:lnTo>
                    <a:pt x="0" y="153619"/>
                  </a:lnTo>
                  <a:close/>
                </a:path>
              </a:pathLst>
            </a:custGeom>
            <a:ln w="12700">
              <a:solidFill>
                <a:srgbClr val="FFFFFF"/>
              </a:solidFill>
            </a:ln>
          </p:spPr>
          <p:txBody>
            <a:bodyPr wrap="square" lIns="0" tIns="0" rIns="0" bIns="0" rtlCol="0"/>
            <a:lstStyle/>
            <a:p>
              <a:endParaRPr sz="2685"/>
            </a:p>
          </p:txBody>
        </p:sp>
      </p:grpSp>
      <p:sp>
        <p:nvSpPr>
          <p:cNvPr id="12" name="object 12">
            <a:extLst>
              <a:ext uri="{FF2B5EF4-FFF2-40B4-BE49-F238E27FC236}">
                <a16:creationId xmlns:a16="http://schemas.microsoft.com/office/drawing/2014/main" id="{36539E52-AF5B-47D8-BBAF-2D38293644FF}"/>
              </a:ext>
            </a:extLst>
          </p:cNvPr>
          <p:cNvSpPr txBox="1"/>
          <p:nvPr/>
        </p:nvSpPr>
        <p:spPr>
          <a:xfrm>
            <a:off x="4740031" y="6420469"/>
            <a:ext cx="2648853" cy="1525688"/>
          </a:xfrm>
          <a:prstGeom prst="rect">
            <a:avLst/>
          </a:prstGeom>
        </p:spPr>
        <p:txBody>
          <a:bodyPr vert="horz" wrap="square" lIns="0" tIns="100407" rIns="0" bIns="0" rtlCol="0">
            <a:spAutoFit/>
          </a:bodyPr>
          <a:lstStyle/>
          <a:p>
            <a:pPr marL="18945">
              <a:spcBef>
                <a:spcPts val="791"/>
              </a:spcBef>
            </a:pPr>
            <a:r>
              <a:rPr lang="es-ES_tradnl" sz="2088" spc="-30" dirty="0">
                <a:latin typeface="Calibri"/>
                <a:cs typeface="Calibri"/>
              </a:rPr>
              <a:t>2005</a:t>
            </a:r>
            <a:endParaRPr lang="es-ES_tradnl" sz="2088" dirty="0">
              <a:latin typeface="Calibri"/>
              <a:cs typeface="Calibri"/>
            </a:endParaRPr>
          </a:p>
          <a:p>
            <a:pPr marL="18945" marR="382694">
              <a:lnSpc>
                <a:spcPts val="2223"/>
              </a:lnSpc>
              <a:spcBef>
                <a:spcPts val="954"/>
              </a:spcBef>
            </a:pPr>
            <a:r>
              <a:rPr lang="es-ES_tradnl" sz="2088" spc="-15" dirty="0">
                <a:latin typeface="Calibri"/>
                <a:cs typeface="Calibri"/>
              </a:rPr>
              <a:t>Reforma humanitaria</a:t>
            </a:r>
          </a:p>
          <a:p>
            <a:pPr marL="18945" marR="382694">
              <a:lnSpc>
                <a:spcPts val="2223"/>
              </a:lnSpc>
              <a:spcBef>
                <a:spcPts val="954"/>
              </a:spcBef>
            </a:pPr>
            <a:r>
              <a:rPr lang="es-ES_tradnl" sz="2088" spc="-15" dirty="0">
                <a:latin typeface="Calibri"/>
                <a:cs typeface="Calibri"/>
              </a:rPr>
              <a:t>Enfoque de clústeres</a:t>
            </a:r>
            <a:endParaRPr lang="es-ES_tradnl" sz="2088" dirty="0">
              <a:latin typeface="Calibri"/>
              <a:cs typeface="Calibri"/>
            </a:endParaRPr>
          </a:p>
        </p:txBody>
      </p:sp>
      <p:grpSp>
        <p:nvGrpSpPr>
          <p:cNvPr id="13" name="object 13">
            <a:extLst>
              <a:ext uri="{FF2B5EF4-FFF2-40B4-BE49-F238E27FC236}">
                <a16:creationId xmlns:a16="http://schemas.microsoft.com/office/drawing/2014/main" id="{1962CD66-E8C9-4DAC-8E69-FA0F9B67B281}"/>
              </a:ext>
            </a:extLst>
          </p:cNvPr>
          <p:cNvGrpSpPr/>
          <p:nvPr/>
        </p:nvGrpSpPr>
        <p:grpSpPr>
          <a:xfrm>
            <a:off x="6767499" y="4842343"/>
            <a:ext cx="630858" cy="630858"/>
            <a:chOff x="4515656" y="3122401"/>
            <a:chExt cx="422909" cy="422909"/>
          </a:xfrm>
        </p:grpSpPr>
        <p:sp>
          <p:nvSpPr>
            <p:cNvPr id="14" name="object 14">
              <a:extLst>
                <a:ext uri="{FF2B5EF4-FFF2-40B4-BE49-F238E27FC236}">
                  <a16:creationId xmlns:a16="http://schemas.microsoft.com/office/drawing/2014/main" id="{6405A15C-F186-477E-910A-AFAAD5FD774D}"/>
                </a:ext>
              </a:extLst>
            </p:cNvPr>
            <p:cNvSpPr/>
            <p:nvPr/>
          </p:nvSpPr>
          <p:spPr>
            <a:xfrm>
              <a:off x="4522006" y="3128751"/>
              <a:ext cx="410209" cy="410209"/>
            </a:xfrm>
            <a:custGeom>
              <a:avLst/>
              <a:gdLst/>
              <a:ahLst/>
              <a:cxnLst/>
              <a:rect l="l" t="t" r="r" b="b"/>
              <a:pathLst>
                <a:path w="410210" h="410210">
                  <a:moveTo>
                    <a:pt x="204825" y="0"/>
                  </a:moveTo>
                  <a:lnTo>
                    <a:pt x="157860" y="5409"/>
                  </a:lnTo>
                  <a:lnTo>
                    <a:pt x="114748" y="20818"/>
                  </a:lnTo>
                  <a:lnTo>
                    <a:pt x="76717" y="44997"/>
                  </a:lnTo>
                  <a:lnTo>
                    <a:pt x="44997" y="76717"/>
                  </a:lnTo>
                  <a:lnTo>
                    <a:pt x="20818" y="114747"/>
                  </a:lnTo>
                  <a:lnTo>
                    <a:pt x="5409" y="157859"/>
                  </a:lnTo>
                  <a:lnTo>
                    <a:pt x="0" y="204824"/>
                  </a:lnTo>
                  <a:lnTo>
                    <a:pt x="5409" y="251789"/>
                  </a:lnTo>
                  <a:lnTo>
                    <a:pt x="20818" y="294901"/>
                  </a:lnTo>
                  <a:lnTo>
                    <a:pt x="44997" y="332932"/>
                  </a:lnTo>
                  <a:lnTo>
                    <a:pt x="76717" y="364652"/>
                  </a:lnTo>
                  <a:lnTo>
                    <a:pt x="114748" y="388831"/>
                  </a:lnTo>
                  <a:lnTo>
                    <a:pt x="157860" y="404240"/>
                  </a:lnTo>
                  <a:lnTo>
                    <a:pt x="204825" y="409649"/>
                  </a:lnTo>
                  <a:lnTo>
                    <a:pt x="251789" y="404240"/>
                  </a:lnTo>
                  <a:lnTo>
                    <a:pt x="294902" y="388831"/>
                  </a:lnTo>
                  <a:lnTo>
                    <a:pt x="332932" y="364652"/>
                  </a:lnTo>
                  <a:lnTo>
                    <a:pt x="364652" y="332932"/>
                  </a:lnTo>
                  <a:lnTo>
                    <a:pt x="388831" y="294901"/>
                  </a:lnTo>
                  <a:lnTo>
                    <a:pt x="404240" y="251789"/>
                  </a:lnTo>
                  <a:lnTo>
                    <a:pt x="409649" y="204824"/>
                  </a:lnTo>
                  <a:lnTo>
                    <a:pt x="404240" y="157859"/>
                  </a:lnTo>
                  <a:lnTo>
                    <a:pt x="388831" y="114747"/>
                  </a:lnTo>
                  <a:lnTo>
                    <a:pt x="364652" y="76717"/>
                  </a:lnTo>
                  <a:lnTo>
                    <a:pt x="332932" y="44997"/>
                  </a:lnTo>
                  <a:lnTo>
                    <a:pt x="294902" y="20818"/>
                  </a:lnTo>
                  <a:lnTo>
                    <a:pt x="251789" y="5409"/>
                  </a:lnTo>
                  <a:lnTo>
                    <a:pt x="204825" y="0"/>
                  </a:lnTo>
                  <a:close/>
                </a:path>
              </a:pathLst>
            </a:custGeom>
            <a:solidFill>
              <a:srgbClr val="5B9BD5"/>
            </a:solidFill>
          </p:spPr>
          <p:txBody>
            <a:bodyPr wrap="square" lIns="0" tIns="0" rIns="0" bIns="0" rtlCol="0"/>
            <a:lstStyle/>
            <a:p>
              <a:endParaRPr sz="2685"/>
            </a:p>
          </p:txBody>
        </p:sp>
        <p:sp>
          <p:nvSpPr>
            <p:cNvPr id="15" name="object 15">
              <a:extLst>
                <a:ext uri="{FF2B5EF4-FFF2-40B4-BE49-F238E27FC236}">
                  <a16:creationId xmlns:a16="http://schemas.microsoft.com/office/drawing/2014/main" id="{1C1E5DE2-3FF9-4B09-9F2E-E27C72AE0B40}"/>
                </a:ext>
              </a:extLst>
            </p:cNvPr>
            <p:cNvSpPr/>
            <p:nvPr/>
          </p:nvSpPr>
          <p:spPr>
            <a:xfrm>
              <a:off x="4522006" y="3128751"/>
              <a:ext cx="410209" cy="410209"/>
            </a:xfrm>
            <a:custGeom>
              <a:avLst/>
              <a:gdLst/>
              <a:ahLst/>
              <a:cxnLst/>
              <a:rect l="l" t="t" r="r" b="b"/>
              <a:pathLst>
                <a:path w="410210" h="410210">
                  <a:moveTo>
                    <a:pt x="0" y="204825"/>
                  </a:moveTo>
                  <a:lnTo>
                    <a:pt x="5409" y="157860"/>
                  </a:lnTo>
                  <a:lnTo>
                    <a:pt x="20818" y="114748"/>
                  </a:lnTo>
                  <a:lnTo>
                    <a:pt x="44997" y="76717"/>
                  </a:lnTo>
                  <a:lnTo>
                    <a:pt x="76717" y="44997"/>
                  </a:lnTo>
                  <a:lnTo>
                    <a:pt x="114748" y="20818"/>
                  </a:lnTo>
                  <a:lnTo>
                    <a:pt x="157860" y="5409"/>
                  </a:lnTo>
                  <a:lnTo>
                    <a:pt x="204825" y="0"/>
                  </a:lnTo>
                  <a:lnTo>
                    <a:pt x="251790" y="5409"/>
                  </a:lnTo>
                  <a:lnTo>
                    <a:pt x="294902" y="20818"/>
                  </a:lnTo>
                  <a:lnTo>
                    <a:pt x="332933" y="44997"/>
                  </a:lnTo>
                  <a:lnTo>
                    <a:pt x="364653" y="76717"/>
                  </a:lnTo>
                  <a:lnTo>
                    <a:pt x="388832" y="114748"/>
                  </a:lnTo>
                  <a:lnTo>
                    <a:pt x="404241" y="157860"/>
                  </a:lnTo>
                  <a:lnTo>
                    <a:pt x="409651" y="204825"/>
                  </a:lnTo>
                  <a:lnTo>
                    <a:pt x="404241" y="251790"/>
                  </a:lnTo>
                  <a:lnTo>
                    <a:pt x="388832" y="294902"/>
                  </a:lnTo>
                  <a:lnTo>
                    <a:pt x="364653" y="332933"/>
                  </a:lnTo>
                  <a:lnTo>
                    <a:pt x="332933" y="364653"/>
                  </a:lnTo>
                  <a:lnTo>
                    <a:pt x="294902" y="388832"/>
                  </a:lnTo>
                  <a:lnTo>
                    <a:pt x="251790" y="404241"/>
                  </a:lnTo>
                  <a:lnTo>
                    <a:pt x="204825" y="409651"/>
                  </a:lnTo>
                  <a:lnTo>
                    <a:pt x="157860" y="404241"/>
                  </a:lnTo>
                  <a:lnTo>
                    <a:pt x="114748" y="388832"/>
                  </a:lnTo>
                  <a:lnTo>
                    <a:pt x="76717" y="364653"/>
                  </a:lnTo>
                  <a:lnTo>
                    <a:pt x="44997" y="332933"/>
                  </a:lnTo>
                  <a:lnTo>
                    <a:pt x="20818" y="294902"/>
                  </a:lnTo>
                  <a:lnTo>
                    <a:pt x="5409" y="251790"/>
                  </a:lnTo>
                  <a:lnTo>
                    <a:pt x="0" y="204825"/>
                  </a:lnTo>
                  <a:close/>
                </a:path>
              </a:pathLst>
            </a:custGeom>
            <a:ln w="12700">
              <a:solidFill>
                <a:srgbClr val="FFFFFF"/>
              </a:solidFill>
            </a:ln>
          </p:spPr>
          <p:txBody>
            <a:bodyPr wrap="square" lIns="0" tIns="0" rIns="0" bIns="0" rtlCol="0"/>
            <a:lstStyle/>
            <a:p>
              <a:endParaRPr sz="2685"/>
            </a:p>
          </p:txBody>
        </p:sp>
      </p:grpSp>
      <p:sp>
        <p:nvSpPr>
          <p:cNvPr id="16" name="object 16">
            <a:extLst>
              <a:ext uri="{FF2B5EF4-FFF2-40B4-BE49-F238E27FC236}">
                <a16:creationId xmlns:a16="http://schemas.microsoft.com/office/drawing/2014/main" id="{42F2A285-D0AC-4521-8D8F-48242AC8FB81}"/>
              </a:ext>
            </a:extLst>
          </p:cNvPr>
          <p:cNvSpPr txBox="1"/>
          <p:nvPr/>
        </p:nvSpPr>
        <p:spPr>
          <a:xfrm>
            <a:off x="6947695" y="5397453"/>
            <a:ext cx="2806808" cy="1544603"/>
          </a:xfrm>
          <a:prstGeom prst="rect">
            <a:avLst/>
          </a:prstGeom>
        </p:spPr>
        <p:txBody>
          <a:bodyPr vert="horz" wrap="square" lIns="0" tIns="100407" rIns="0" bIns="0" rtlCol="0">
            <a:spAutoFit/>
          </a:bodyPr>
          <a:lstStyle/>
          <a:p>
            <a:pPr marL="18945">
              <a:spcBef>
                <a:spcPts val="791"/>
              </a:spcBef>
            </a:pPr>
            <a:r>
              <a:rPr sz="2088" spc="-30" dirty="0">
                <a:latin typeface="Calibri"/>
                <a:cs typeface="Calibri"/>
              </a:rPr>
              <a:t>2006</a:t>
            </a:r>
            <a:endParaRPr sz="2088" dirty="0">
              <a:latin typeface="Calibri"/>
              <a:cs typeface="Calibri"/>
            </a:endParaRPr>
          </a:p>
          <a:p>
            <a:pPr marL="18945" marR="7578">
              <a:lnSpc>
                <a:spcPct val="92100"/>
              </a:lnSpc>
              <a:spcBef>
                <a:spcPts val="843"/>
              </a:spcBef>
            </a:pPr>
            <a:r>
              <a:rPr lang="es-ES" sz="2400" b="0" i="0" dirty="0">
                <a:solidFill>
                  <a:srgbClr val="202124"/>
                </a:solidFill>
                <a:effectLst/>
                <a:highlight>
                  <a:srgbClr val="FFFFFF"/>
                </a:highlight>
              </a:rPr>
              <a:t>Fondo Central para la Acción en Casos de Emergencia (CERF)</a:t>
            </a:r>
            <a:endParaRPr sz="2088" dirty="0">
              <a:latin typeface="Calibri"/>
              <a:cs typeface="Calibri"/>
            </a:endParaRPr>
          </a:p>
        </p:txBody>
      </p:sp>
      <p:grpSp>
        <p:nvGrpSpPr>
          <p:cNvPr id="17" name="object 17">
            <a:extLst>
              <a:ext uri="{FF2B5EF4-FFF2-40B4-BE49-F238E27FC236}">
                <a16:creationId xmlns:a16="http://schemas.microsoft.com/office/drawing/2014/main" id="{8C9F03FB-4FD5-4816-A20F-6ECB40BBFE9D}"/>
              </a:ext>
            </a:extLst>
          </p:cNvPr>
          <p:cNvGrpSpPr/>
          <p:nvPr/>
        </p:nvGrpSpPr>
        <p:grpSpPr>
          <a:xfrm>
            <a:off x="9135438" y="3893890"/>
            <a:ext cx="808941" cy="808941"/>
            <a:chOff x="6103053" y="2486587"/>
            <a:chExt cx="542290" cy="542290"/>
          </a:xfrm>
        </p:grpSpPr>
        <p:sp>
          <p:nvSpPr>
            <p:cNvPr id="18" name="object 18">
              <a:extLst>
                <a:ext uri="{FF2B5EF4-FFF2-40B4-BE49-F238E27FC236}">
                  <a16:creationId xmlns:a16="http://schemas.microsoft.com/office/drawing/2014/main" id="{C2365F1F-3097-4F75-8AC9-DB6C6C715A69}"/>
                </a:ext>
              </a:extLst>
            </p:cNvPr>
            <p:cNvSpPr/>
            <p:nvPr/>
          </p:nvSpPr>
          <p:spPr>
            <a:xfrm>
              <a:off x="6109403" y="2492937"/>
              <a:ext cx="529590" cy="529590"/>
            </a:xfrm>
            <a:custGeom>
              <a:avLst/>
              <a:gdLst/>
              <a:ahLst/>
              <a:cxnLst/>
              <a:rect l="l" t="t" r="r" b="b"/>
              <a:pathLst>
                <a:path w="529590" h="529589">
                  <a:moveTo>
                    <a:pt x="264566" y="0"/>
                  </a:moveTo>
                  <a:lnTo>
                    <a:pt x="217010" y="4262"/>
                  </a:lnTo>
                  <a:lnTo>
                    <a:pt x="172250" y="16551"/>
                  </a:lnTo>
                  <a:lnTo>
                    <a:pt x="131034" y="36121"/>
                  </a:lnTo>
                  <a:lnTo>
                    <a:pt x="94109" y="62222"/>
                  </a:lnTo>
                  <a:lnTo>
                    <a:pt x="62222" y="94109"/>
                  </a:lnTo>
                  <a:lnTo>
                    <a:pt x="36121" y="131034"/>
                  </a:lnTo>
                  <a:lnTo>
                    <a:pt x="16551" y="172250"/>
                  </a:lnTo>
                  <a:lnTo>
                    <a:pt x="4262" y="217010"/>
                  </a:lnTo>
                  <a:lnTo>
                    <a:pt x="0" y="264566"/>
                  </a:lnTo>
                  <a:lnTo>
                    <a:pt x="4262" y="312122"/>
                  </a:lnTo>
                  <a:lnTo>
                    <a:pt x="16551" y="356882"/>
                  </a:lnTo>
                  <a:lnTo>
                    <a:pt x="36121" y="398098"/>
                  </a:lnTo>
                  <a:lnTo>
                    <a:pt x="62222" y="435023"/>
                  </a:lnTo>
                  <a:lnTo>
                    <a:pt x="94109" y="466910"/>
                  </a:lnTo>
                  <a:lnTo>
                    <a:pt x="131034" y="493011"/>
                  </a:lnTo>
                  <a:lnTo>
                    <a:pt x="172250" y="512580"/>
                  </a:lnTo>
                  <a:lnTo>
                    <a:pt x="217010" y="524870"/>
                  </a:lnTo>
                  <a:lnTo>
                    <a:pt x="264566" y="529132"/>
                  </a:lnTo>
                  <a:lnTo>
                    <a:pt x="312122" y="524870"/>
                  </a:lnTo>
                  <a:lnTo>
                    <a:pt x="356882" y="512580"/>
                  </a:lnTo>
                  <a:lnTo>
                    <a:pt x="398097" y="493011"/>
                  </a:lnTo>
                  <a:lnTo>
                    <a:pt x="435022" y="466910"/>
                  </a:lnTo>
                  <a:lnTo>
                    <a:pt x="466909" y="435023"/>
                  </a:lnTo>
                  <a:lnTo>
                    <a:pt x="493010" y="398098"/>
                  </a:lnTo>
                  <a:lnTo>
                    <a:pt x="512579" y="356882"/>
                  </a:lnTo>
                  <a:lnTo>
                    <a:pt x="524869" y="312122"/>
                  </a:lnTo>
                  <a:lnTo>
                    <a:pt x="529131" y="264566"/>
                  </a:lnTo>
                  <a:lnTo>
                    <a:pt x="524869" y="217010"/>
                  </a:lnTo>
                  <a:lnTo>
                    <a:pt x="512579" y="172250"/>
                  </a:lnTo>
                  <a:lnTo>
                    <a:pt x="493010" y="131034"/>
                  </a:lnTo>
                  <a:lnTo>
                    <a:pt x="466909" y="94109"/>
                  </a:lnTo>
                  <a:lnTo>
                    <a:pt x="435022" y="62222"/>
                  </a:lnTo>
                  <a:lnTo>
                    <a:pt x="398097" y="36121"/>
                  </a:lnTo>
                  <a:lnTo>
                    <a:pt x="356882" y="16551"/>
                  </a:lnTo>
                  <a:lnTo>
                    <a:pt x="312122" y="4262"/>
                  </a:lnTo>
                  <a:lnTo>
                    <a:pt x="264566" y="0"/>
                  </a:lnTo>
                  <a:close/>
                </a:path>
              </a:pathLst>
            </a:custGeom>
            <a:solidFill>
              <a:srgbClr val="5B9BD5"/>
            </a:solidFill>
          </p:spPr>
          <p:txBody>
            <a:bodyPr wrap="square" lIns="0" tIns="0" rIns="0" bIns="0" rtlCol="0"/>
            <a:lstStyle/>
            <a:p>
              <a:endParaRPr sz="2685"/>
            </a:p>
          </p:txBody>
        </p:sp>
        <p:sp>
          <p:nvSpPr>
            <p:cNvPr id="19" name="object 19">
              <a:extLst>
                <a:ext uri="{FF2B5EF4-FFF2-40B4-BE49-F238E27FC236}">
                  <a16:creationId xmlns:a16="http://schemas.microsoft.com/office/drawing/2014/main" id="{07F27D5D-4BD2-4F32-81E2-96E6CA8D42F2}"/>
                </a:ext>
              </a:extLst>
            </p:cNvPr>
            <p:cNvSpPr/>
            <p:nvPr/>
          </p:nvSpPr>
          <p:spPr>
            <a:xfrm>
              <a:off x="6109403" y="2492937"/>
              <a:ext cx="529590" cy="529590"/>
            </a:xfrm>
            <a:custGeom>
              <a:avLst/>
              <a:gdLst/>
              <a:ahLst/>
              <a:cxnLst/>
              <a:rect l="l" t="t" r="r" b="b"/>
              <a:pathLst>
                <a:path w="529590" h="529589">
                  <a:moveTo>
                    <a:pt x="0" y="264566"/>
                  </a:moveTo>
                  <a:lnTo>
                    <a:pt x="4262" y="217009"/>
                  </a:lnTo>
                  <a:lnTo>
                    <a:pt x="16551" y="172250"/>
                  </a:lnTo>
                  <a:lnTo>
                    <a:pt x="36121" y="131034"/>
                  </a:lnTo>
                  <a:lnTo>
                    <a:pt x="62222" y="94109"/>
                  </a:lnTo>
                  <a:lnTo>
                    <a:pt x="94109" y="62222"/>
                  </a:lnTo>
                  <a:lnTo>
                    <a:pt x="131034" y="36121"/>
                  </a:lnTo>
                  <a:lnTo>
                    <a:pt x="172250" y="16551"/>
                  </a:lnTo>
                  <a:lnTo>
                    <a:pt x="217009" y="4262"/>
                  </a:lnTo>
                  <a:lnTo>
                    <a:pt x="264566" y="0"/>
                  </a:lnTo>
                  <a:lnTo>
                    <a:pt x="312122" y="4262"/>
                  </a:lnTo>
                  <a:lnTo>
                    <a:pt x="356881" y="16551"/>
                  </a:lnTo>
                  <a:lnTo>
                    <a:pt x="398097" y="36121"/>
                  </a:lnTo>
                  <a:lnTo>
                    <a:pt x="435022" y="62222"/>
                  </a:lnTo>
                  <a:lnTo>
                    <a:pt x="466909" y="94109"/>
                  </a:lnTo>
                  <a:lnTo>
                    <a:pt x="493010" y="131034"/>
                  </a:lnTo>
                  <a:lnTo>
                    <a:pt x="512580" y="172250"/>
                  </a:lnTo>
                  <a:lnTo>
                    <a:pt x="524869" y="217009"/>
                  </a:lnTo>
                  <a:lnTo>
                    <a:pt x="529132" y="264566"/>
                  </a:lnTo>
                  <a:lnTo>
                    <a:pt x="524869" y="312122"/>
                  </a:lnTo>
                  <a:lnTo>
                    <a:pt x="512580" y="356881"/>
                  </a:lnTo>
                  <a:lnTo>
                    <a:pt x="493010" y="398097"/>
                  </a:lnTo>
                  <a:lnTo>
                    <a:pt x="466909" y="435022"/>
                  </a:lnTo>
                  <a:lnTo>
                    <a:pt x="435022" y="466909"/>
                  </a:lnTo>
                  <a:lnTo>
                    <a:pt x="398097" y="493010"/>
                  </a:lnTo>
                  <a:lnTo>
                    <a:pt x="356881" y="512580"/>
                  </a:lnTo>
                  <a:lnTo>
                    <a:pt x="312122" y="524869"/>
                  </a:lnTo>
                  <a:lnTo>
                    <a:pt x="264566" y="529132"/>
                  </a:lnTo>
                  <a:lnTo>
                    <a:pt x="217009" y="524869"/>
                  </a:lnTo>
                  <a:lnTo>
                    <a:pt x="172250" y="512580"/>
                  </a:lnTo>
                  <a:lnTo>
                    <a:pt x="131034" y="493010"/>
                  </a:lnTo>
                  <a:lnTo>
                    <a:pt x="94109" y="466909"/>
                  </a:lnTo>
                  <a:lnTo>
                    <a:pt x="62222" y="435022"/>
                  </a:lnTo>
                  <a:lnTo>
                    <a:pt x="36121" y="398097"/>
                  </a:lnTo>
                  <a:lnTo>
                    <a:pt x="16551" y="356881"/>
                  </a:lnTo>
                  <a:lnTo>
                    <a:pt x="4262" y="312122"/>
                  </a:lnTo>
                  <a:lnTo>
                    <a:pt x="0" y="264566"/>
                  </a:lnTo>
                  <a:close/>
                </a:path>
              </a:pathLst>
            </a:custGeom>
            <a:ln w="12700">
              <a:solidFill>
                <a:srgbClr val="FFFFFF"/>
              </a:solidFill>
            </a:ln>
          </p:spPr>
          <p:txBody>
            <a:bodyPr wrap="square" lIns="0" tIns="0" rIns="0" bIns="0" rtlCol="0"/>
            <a:lstStyle/>
            <a:p>
              <a:endParaRPr sz="2685"/>
            </a:p>
          </p:txBody>
        </p:sp>
      </p:grpSp>
      <p:sp>
        <p:nvSpPr>
          <p:cNvPr id="20" name="object 20">
            <a:extLst>
              <a:ext uri="{FF2B5EF4-FFF2-40B4-BE49-F238E27FC236}">
                <a16:creationId xmlns:a16="http://schemas.microsoft.com/office/drawing/2014/main" id="{62178ED7-D797-43F4-BE6A-04FECF8FA51B}"/>
              </a:ext>
            </a:extLst>
          </p:cNvPr>
          <p:cNvSpPr txBox="1"/>
          <p:nvPr/>
        </p:nvSpPr>
        <p:spPr>
          <a:xfrm>
            <a:off x="9575122" y="4683616"/>
            <a:ext cx="2007752" cy="916940"/>
          </a:xfrm>
          <a:prstGeom prst="rect">
            <a:avLst/>
          </a:prstGeom>
        </p:spPr>
        <p:txBody>
          <a:bodyPr vert="horz" wrap="square" lIns="0" tIns="18945" rIns="0" bIns="0" rtlCol="0">
            <a:spAutoFit/>
          </a:bodyPr>
          <a:lstStyle/>
          <a:p>
            <a:pPr marL="18945">
              <a:lnSpc>
                <a:spcPts val="2379"/>
              </a:lnSpc>
              <a:spcBef>
                <a:spcPts val="149"/>
              </a:spcBef>
            </a:pPr>
            <a:r>
              <a:rPr lang="es-ES_tradnl" sz="2088" spc="-30">
                <a:latin typeface="Calibri"/>
                <a:cs typeface="Calibri"/>
              </a:rPr>
              <a:t>2011</a:t>
            </a:r>
            <a:endParaRPr lang="es-ES_tradnl" sz="2088">
              <a:latin typeface="Calibri"/>
              <a:cs typeface="Calibri"/>
            </a:endParaRPr>
          </a:p>
          <a:p>
            <a:pPr marL="18945" marR="7578">
              <a:lnSpc>
                <a:spcPts val="2223"/>
              </a:lnSpc>
              <a:spcBef>
                <a:spcPts val="179"/>
              </a:spcBef>
            </a:pPr>
            <a:r>
              <a:rPr lang="es-ES_tradnl" sz="2088" spc="-38" dirty="0">
                <a:latin typeface="Calibri"/>
                <a:cs typeface="Calibri"/>
              </a:rPr>
              <a:t>Agenda Transformadora</a:t>
            </a:r>
            <a:endParaRPr lang="es-ES_tradnl" sz="2088" dirty="0">
              <a:latin typeface="Calibri"/>
              <a:cs typeface="Calibri"/>
            </a:endParaRPr>
          </a:p>
        </p:txBody>
      </p:sp>
      <p:grpSp>
        <p:nvGrpSpPr>
          <p:cNvPr id="21" name="object 21">
            <a:extLst>
              <a:ext uri="{FF2B5EF4-FFF2-40B4-BE49-F238E27FC236}">
                <a16:creationId xmlns:a16="http://schemas.microsoft.com/office/drawing/2014/main" id="{4CAF3A81-EC3C-4AEB-914D-965837F0AB5E}"/>
              </a:ext>
            </a:extLst>
          </p:cNvPr>
          <p:cNvGrpSpPr/>
          <p:nvPr/>
        </p:nvGrpSpPr>
        <p:grpSpPr>
          <a:xfrm>
            <a:off x="11573402" y="3260531"/>
            <a:ext cx="1024911" cy="1024911"/>
            <a:chOff x="7737391" y="2062002"/>
            <a:chExt cx="687070" cy="687070"/>
          </a:xfrm>
        </p:grpSpPr>
        <p:sp>
          <p:nvSpPr>
            <p:cNvPr id="22" name="object 22">
              <a:extLst>
                <a:ext uri="{FF2B5EF4-FFF2-40B4-BE49-F238E27FC236}">
                  <a16:creationId xmlns:a16="http://schemas.microsoft.com/office/drawing/2014/main" id="{C48F3911-7C72-48F6-AE2A-6E23DFAC64F9}"/>
                </a:ext>
              </a:extLst>
            </p:cNvPr>
            <p:cNvSpPr/>
            <p:nvPr/>
          </p:nvSpPr>
          <p:spPr>
            <a:xfrm>
              <a:off x="7743741" y="2068352"/>
              <a:ext cx="674370" cy="674370"/>
            </a:xfrm>
            <a:custGeom>
              <a:avLst/>
              <a:gdLst/>
              <a:ahLst/>
              <a:cxnLst/>
              <a:rect l="l" t="t" r="r" b="b"/>
              <a:pathLst>
                <a:path w="674370" h="674369">
                  <a:moveTo>
                    <a:pt x="337108" y="0"/>
                  </a:moveTo>
                  <a:lnTo>
                    <a:pt x="291365" y="3077"/>
                  </a:lnTo>
                  <a:lnTo>
                    <a:pt x="247492" y="12041"/>
                  </a:lnTo>
                  <a:lnTo>
                    <a:pt x="205891" y="26491"/>
                  </a:lnTo>
                  <a:lnTo>
                    <a:pt x="166963" y="46025"/>
                  </a:lnTo>
                  <a:lnTo>
                    <a:pt x="131111" y="70240"/>
                  </a:lnTo>
                  <a:lnTo>
                    <a:pt x="98737" y="98736"/>
                  </a:lnTo>
                  <a:lnTo>
                    <a:pt x="70241" y="131111"/>
                  </a:lnTo>
                  <a:lnTo>
                    <a:pt x="46025" y="166962"/>
                  </a:lnTo>
                  <a:lnTo>
                    <a:pt x="26491" y="205890"/>
                  </a:lnTo>
                  <a:lnTo>
                    <a:pt x="12041" y="247490"/>
                  </a:lnTo>
                  <a:lnTo>
                    <a:pt x="3077" y="291364"/>
                  </a:lnTo>
                  <a:lnTo>
                    <a:pt x="0" y="337107"/>
                  </a:lnTo>
                  <a:lnTo>
                    <a:pt x="3077" y="382851"/>
                  </a:lnTo>
                  <a:lnTo>
                    <a:pt x="12041" y="426724"/>
                  </a:lnTo>
                  <a:lnTo>
                    <a:pt x="26491" y="468325"/>
                  </a:lnTo>
                  <a:lnTo>
                    <a:pt x="46025" y="507253"/>
                  </a:lnTo>
                  <a:lnTo>
                    <a:pt x="70241" y="543104"/>
                  </a:lnTo>
                  <a:lnTo>
                    <a:pt x="98737" y="575479"/>
                  </a:lnTo>
                  <a:lnTo>
                    <a:pt x="131111" y="603975"/>
                  </a:lnTo>
                  <a:lnTo>
                    <a:pt x="166963" y="628191"/>
                  </a:lnTo>
                  <a:lnTo>
                    <a:pt x="205891" y="647724"/>
                  </a:lnTo>
                  <a:lnTo>
                    <a:pt x="247492" y="662174"/>
                  </a:lnTo>
                  <a:lnTo>
                    <a:pt x="291365" y="671138"/>
                  </a:lnTo>
                  <a:lnTo>
                    <a:pt x="337108" y="674216"/>
                  </a:lnTo>
                  <a:lnTo>
                    <a:pt x="382852" y="671138"/>
                  </a:lnTo>
                  <a:lnTo>
                    <a:pt x="426725" y="662174"/>
                  </a:lnTo>
                  <a:lnTo>
                    <a:pt x="468326" y="647724"/>
                  </a:lnTo>
                  <a:lnTo>
                    <a:pt x="507253" y="628191"/>
                  </a:lnTo>
                  <a:lnTo>
                    <a:pt x="543105" y="603975"/>
                  </a:lnTo>
                  <a:lnTo>
                    <a:pt x="575480" y="575479"/>
                  </a:lnTo>
                  <a:lnTo>
                    <a:pt x="603976" y="543104"/>
                  </a:lnTo>
                  <a:lnTo>
                    <a:pt x="628192" y="507253"/>
                  </a:lnTo>
                  <a:lnTo>
                    <a:pt x="647725" y="468325"/>
                  </a:lnTo>
                  <a:lnTo>
                    <a:pt x="662175" y="426724"/>
                  </a:lnTo>
                  <a:lnTo>
                    <a:pt x="671140" y="382851"/>
                  </a:lnTo>
                  <a:lnTo>
                    <a:pt x="674217" y="337107"/>
                  </a:lnTo>
                  <a:lnTo>
                    <a:pt x="671140" y="291364"/>
                  </a:lnTo>
                  <a:lnTo>
                    <a:pt x="662175" y="247490"/>
                  </a:lnTo>
                  <a:lnTo>
                    <a:pt x="647725" y="205890"/>
                  </a:lnTo>
                  <a:lnTo>
                    <a:pt x="628192" y="166962"/>
                  </a:lnTo>
                  <a:lnTo>
                    <a:pt x="603976" y="131111"/>
                  </a:lnTo>
                  <a:lnTo>
                    <a:pt x="575480" y="98736"/>
                  </a:lnTo>
                  <a:lnTo>
                    <a:pt x="543105" y="70240"/>
                  </a:lnTo>
                  <a:lnTo>
                    <a:pt x="507253" y="46025"/>
                  </a:lnTo>
                  <a:lnTo>
                    <a:pt x="468326" y="26491"/>
                  </a:lnTo>
                  <a:lnTo>
                    <a:pt x="426725" y="12041"/>
                  </a:lnTo>
                  <a:lnTo>
                    <a:pt x="382852" y="3077"/>
                  </a:lnTo>
                  <a:lnTo>
                    <a:pt x="337108" y="0"/>
                  </a:lnTo>
                  <a:close/>
                </a:path>
              </a:pathLst>
            </a:custGeom>
            <a:solidFill>
              <a:srgbClr val="5B9BD5"/>
            </a:solidFill>
          </p:spPr>
          <p:txBody>
            <a:bodyPr wrap="square" lIns="0" tIns="0" rIns="0" bIns="0" rtlCol="0"/>
            <a:lstStyle/>
            <a:p>
              <a:endParaRPr sz="2685"/>
            </a:p>
          </p:txBody>
        </p:sp>
        <p:sp>
          <p:nvSpPr>
            <p:cNvPr id="23" name="object 23">
              <a:extLst>
                <a:ext uri="{FF2B5EF4-FFF2-40B4-BE49-F238E27FC236}">
                  <a16:creationId xmlns:a16="http://schemas.microsoft.com/office/drawing/2014/main" id="{70D3BF23-B4F0-4A3A-AD2E-3CA75C92A2D8}"/>
                </a:ext>
              </a:extLst>
            </p:cNvPr>
            <p:cNvSpPr/>
            <p:nvPr/>
          </p:nvSpPr>
          <p:spPr>
            <a:xfrm>
              <a:off x="7743741" y="2068352"/>
              <a:ext cx="674370" cy="674370"/>
            </a:xfrm>
            <a:custGeom>
              <a:avLst/>
              <a:gdLst/>
              <a:ahLst/>
              <a:cxnLst/>
              <a:rect l="l" t="t" r="r" b="b"/>
              <a:pathLst>
                <a:path w="674370" h="674369">
                  <a:moveTo>
                    <a:pt x="0" y="337108"/>
                  </a:moveTo>
                  <a:lnTo>
                    <a:pt x="3077" y="291364"/>
                  </a:lnTo>
                  <a:lnTo>
                    <a:pt x="12041" y="247491"/>
                  </a:lnTo>
                  <a:lnTo>
                    <a:pt x="26491" y="205890"/>
                  </a:lnTo>
                  <a:lnTo>
                    <a:pt x="46025" y="166963"/>
                  </a:lnTo>
                  <a:lnTo>
                    <a:pt x="70240" y="131111"/>
                  </a:lnTo>
                  <a:lnTo>
                    <a:pt x="98736" y="98736"/>
                  </a:lnTo>
                  <a:lnTo>
                    <a:pt x="131111" y="70240"/>
                  </a:lnTo>
                  <a:lnTo>
                    <a:pt x="166963" y="46025"/>
                  </a:lnTo>
                  <a:lnTo>
                    <a:pt x="205890" y="26491"/>
                  </a:lnTo>
                  <a:lnTo>
                    <a:pt x="247491" y="12041"/>
                  </a:lnTo>
                  <a:lnTo>
                    <a:pt x="291364" y="3077"/>
                  </a:lnTo>
                  <a:lnTo>
                    <a:pt x="337108" y="0"/>
                  </a:lnTo>
                  <a:lnTo>
                    <a:pt x="382852" y="3077"/>
                  </a:lnTo>
                  <a:lnTo>
                    <a:pt x="426725" y="12041"/>
                  </a:lnTo>
                  <a:lnTo>
                    <a:pt x="468326" y="26491"/>
                  </a:lnTo>
                  <a:lnTo>
                    <a:pt x="507253" y="46025"/>
                  </a:lnTo>
                  <a:lnTo>
                    <a:pt x="543105" y="70240"/>
                  </a:lnTo>
                  <a:lnTo>
                    <a:pt x="575480" y="98736"/>
                  </a:lnTo>
                  <a:lnTo>
                    <a:pt x="603976" y="131111"/>
                  </a:lnTo>
                  <a:lnTo>
                    <a:pt x="628191" y="166963"/>
                  </a:lnTo>
                  <a:lnTo>
                    <a:pt x="647725" y="205890"/>
                  </a:lnTo>
                  <a:lnTo>
                    <a:pt x="662175" y="247491"/>
                  </a:lnTo>
                  <a:lnTo>
                    <a:pt x="671139" y="291364"/>
                  </a:lnTo>
                  <a:lnTo>
                    <a:pt x="674217" y="337108"/>
                  </a:lnTo>
                  <a:lnTo>
                    <a:pt x="671139" y="382852"/>
                  </a:lnTo>
                  <a:lnTo>
                    <a:pt x="662175" y="426725"/>
                  </a:lnTo>
                  <a:lnTo>
                    <a:pt x="647725" y="468326"/>
                  </a:lnTo>
                  <a:lnTo>
                    <a:pt x="628191" y="507253"/>
                  </a:lnTo>
                  <a:lnTo>
                    <a:pt x="603976" y="543105"/>
                  </a:lnTo>
                  <a:lnTo>
                    <a:pt x="575480" y="575480"/>
                  </a:lnTo>
                  <a:lnTo>
                    <a:pt x="543105" y="603976"/>
                  </a:lnTo>
                  <a:lnTo>
                    <a:pt x="507253" y="628191"/>
                  </a:lnTo>
                  <a:lnTo>
                    <a:pt x="468326" y="647725"/>
                  </a:lnTo>
                  <a:lnTo>
                    <a:pt x="426725" y="662175"/>
                  </a:lnTo>
                  <a:lnTo>
                    <a:pt x="382852" y="671139"/>
                  </a:lnTo>
                  <a:lnTo>
                    <a:pt x="337108" y="674217"/>
                  </a:lnTo>
                  <a:lnTo>
                    <a:pt x="291364" y="671139"/>
                  </a:lnTo>
                  <a:lnTo>
                    <a:pt x="247491" y="662175"/>
                  </a:lnTo>
                  <a:lnTo>
                    <a:pt x="205890" y="647725"/>
                  </a:lnTo>
                  <a:lnTo>
                    <a:pt x="166963" y="628191"/>
                  </a:lnTo>
                  <a:lnTo>
                    <a:pt x="131111" y="603976"/>
                  </a:lnTo>
                  <a:lnTo>
                    <a:pt x="98736" y="575480"/>
                  </a:lnTo>
                  <a:lnTo>
                    <a:pt x="70240" y="543105"/>
                  </a:lnTo>
                  <a:lnTo>
                    <a:pt x="46025" y="507253"/>
                  </a:lnTo>
                  <a:lnTo>
                    <a:pt x="26491" y="468326"/>
                  </a:lnTo>
                  <a:lnTo>
                    <a:pt x="12041" y="426725"/>
                  </a:lnTo>
                  <a:lnTo>
                    <a:pt x="3077" y="382852"/>
                  </a:lnTo>
                  <a:lnTo>
                    <a:pt x="0" y="337108"/>
                  </a:lnTo>
                  <a:close/>
                </a:path>
              </a:pathLst>
            </a:custGeom>
            <a:ln w="12700">
              <a:solidFill>
                <a:srgbClr val="FFFFFF"/>
              </a:solidFill>
            </a:ln>
          </p:spPr>
          <p:txBody>
            <a:bodyPr wrap="square" lIns="0" tIns="0" rIns="0" bIns="0" rtlCol="0"/>
            <a:lstStyle/>
            <a:p>
              <a:endParaRPr sz="2685"/>
            </a:p>
          </p:txBody>
        </p:sp>
      </p:grpSp>
      <p:sp>
        <p:nvSpPr>
          <p:cNvPr id="24" name="object 24">
            <a:extLst>
              <a:ext uri="{FF2B5EF4-FFF2-40B4-BE49-F238E27FC236}">
                <a16:creationId xmlns:a16="http://schemas.microsoft.com/office/drawing/2014/main" id="{51955E3F-3D7A-4152-9CB3-FC015F50C30E}"/>
              </a:ext>
            </a:extLst>
          </p:cNvPr>
          <p:cNvSpPr txBox="1"/>
          <p:nvPr/>
        </p:nvSpPr>
        <p:spPr>
          <a:xfrm>
            <a:off x="12599722" y="4228942"/>
            <a:ext cx="2007752" cy="1216417"/>
          </a:xfrm>
          <a:prstGeom prst="rect">
            <a:avLst/>
          </a:prstGeom>
        </p:spPr>
        <p:txBody>
          <a:bodyPr vert="horz" wrap="square" lIns="0" tIns="46413" rIns="0" bIns="0" rtlCol="0">
            <a:spAutoFit/>
          </a:bodyPr>
          <a:lstStyle/>
          <a:p>
            <a:pPr marL="18945" marR="7578">
              <a:lnSpc>
                <a:spcPct val="91400"/>
              </a:lnSpc>
              <a:spcBef>
                <a:spcPts val="365"/>
              </a:spcBef>
            </a:pPr>
            <a:r>
              <a:rPr lang="es-ES" sz="2088" dirty="0">
                <a:latin typeface="Calibri"/>
                <a:cs typeface="Calibri"/>
              </a:rPr>
              <a:t>2016 Cumbre Humanitaria Mundial y el Gran Pacto</a:t>
            </a:r>
            <a:endParaRPr sz="2088" dirty="0">
              <a:latin typeface="Calibri"/>
              <a:cs typeface="Calibri"/>
            </a:endParaRPr>
          </a:p>
        </p:txBody>
      </p:sp>
      <p:pic>
        <p:nvPicPr>
          <p:cNvPr id="4" name="Afbeelding 1">
            <a:extLst>
              <a:ext uri="{FF2B5EF4-FFF2-40B4-BE49-F238E27FC236}">
                <a16:creationId xmlns:a16="http://schemas.microsoft.com/office/drawing/2014/main" id="{B19E2268-310B-ED3D-B16D-8961E4DDD6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72398" y="-128697"/>
            <a:ext cx="3411008" cy="2011854"/>
          </a:xfrm>
          <a:prstGeom prst="rect">
            <a:avLst/>
          </a:prstGeom>
        </p:spPr>
      </p:pic>
      <p:cxnSp>
        <p:nvCxnSpPr>
          <p:cNvPr id="27" name="Straight Connector 33">
            <a:extLst>
              <a:ext uri="{FF2B5EF4-FFF2-40B4-BE49-F238E27FC236}">
                <a16:creationId xmlns:a16="http://schemas.microsoft.com/office/drawing/2014/main" id="{60A63E6D-500A-BB37-6280-CF75652B6DC0}"/>
              </a:ext>
            </a:extLst>
          </p:cNvPr>
          <p:cNvCxnSpPr/>
          <p:nvPr/>
        </p:nvCxnSpPr>
        <p:spPr>
          <a:xfrm>
            <a:off x="0" y="2058077"/>
            <a:ext cx="18288000" cy="0"/>
          </a:xfrm>
          <a:prstGeom prst="line">
            <a:avLst/>
          </a:prstGeom>
          <a:ln w="127000">
            <a:solidFill>
              <a:srgbClr val="0230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51243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31" name="Google Shape;531;p27"/>
          <p:cNvSpPr txBox="1"/>
          <p:nvPr/>
        </p:nvSpPr>
        <p:spPr>
          <a:xfrm>
            <a:off x="2285324" y="575801"/>
            <a:ext cx="15538391" cy="830997"/>
          </a:xfrm>
          <a:prstGeom prst="rect">
            <a:avLst/>
          </a:prstGeom>
          <a:noFill/>
        </p:spPr>
        <p:txBody>
          <a:bodyPr wrap="square" rtlCol="0">
            <a:spAutoFit/>
          </a:bodyPr>
          <a:lstStyle>
            <a:defPPr>
              <a:defRPr lang="da-DK"/>
            </a:defPPr>
            <a:lvl1pPr>
              <a:spcAft>
                <a:spcPts val="600"/>
              </a:spcAft>
              <a:defRPr sz="3200" b="1" spc="-80">
                <a:solidFill>
                  <a:srgbClr val="FB8500"/>
                </a:solidFill>
                <a:latin typeface="Arial" panose="020B0604020202020204" pitchFamily="34" charset="0"/>
                <a:ea typeface="Open Sans Extrabold" panose="020B0906030804020204" pitchFamily="34" charset="0"/>
                <a:cs typeface="Arial" panose="020B0604020202020204" pitchFamily="34" charset="0"/>
              </a:defRPr>
            </a:lvl1pPr>
          </a:lstStyle>
          <a:p>
            <a:pPr defTabSz="1371600" eaLnBrk="1" fontAlgn="auto" hangingPunct="1">
              <a:spcBef>
                <a:spcPts val="0"/>
              </a:spcBef>
              <a:spcAft>
                <a:spcPts val="900"/>
              </a:spcAft>
              <a:defRPr/>
            </a:pPr>
            <a:r>
              <a:rPr lang="es-ES_tradnl" sz="4800" dirty="0">
                <a:sym typeface="Open Sans"/>
              </a:rPr>
              <a:t>Antecedentes de SMAPS en emergencias</a:t>
            </a:r>
            <a:endParaRPr lang="es-ES_tradnl" sz="4800" dirty="0">
              <a:sym typeface="Arial"/>
            </a:endParaRPr>
          </a:p>
        </p:txBody>
      </p:sp>
      <p:grpSp>
        <p:nvGrpSpPr>
          <p:cNvPr id="15" name="Group 14">
            <a:extLst>
              <a:ext uri="{FF2B5EF4-FFF2-40B4-BE49-F238E27FC236}">
                <a16:creationId xmlns:a16="http://schemas.microsoft.com/office/drawing/2014/main" id="{33A94392-E2BB-7E8F-ADE5-758BF52CBDB0}"/>
              </a:ext>
            </a:extLst>
          </p:cNvPr>
          <p:cNvGrpSpPr/>
          <p:nvPr/>
        </p:nvGrpSpPr>
        <p:grpSpPr>
          <a:xfrm>
            <a:off x="2562119" y="2610463"/>
            <a:ext cx="4041059" cy="4088588"/>
            <a:chOff x="3794264" y="2446041"/>
            <a:chExt cx="3165987" cy="3231820"/>
          </a:xfrm>
        </p:grpSpPr>
        <p:pic>
          <p:nvPicPr>
            <p:cNvPr id="2" name="object 4">
              <a:extLst>
                <a:ext uri="{FF2B5EF4-FFF2-40B4-BE49-F238E27FC236}">
                  <a16:creationId xmlns:a16="http://schemas.microsoft.com/office/drawing/2014/main" id="{7C58AD1B-0AE2-43C7-E694-1DE8EAE06277}"/>
                </a:ext>
              </a:extLst>
            </p:cNvPr>
            <p:cNvPicPr/>
            <p:nvPr/>
          </p:nvPicPr>
          <p:blipFill>
            <a:blip r:embed="rId3" cstate="print"/>
            <a:stretch>
              <a:fillRect/>
            </a:stretch>
          </p:blipFill>
          <p:spPr>
            <a:xfrm>
              <a:off x="4138393" y="3153613"/>
              <a:ext cx="2477728" cy="2278264"/>
            </a:xfrm>
            <a:prstGeom prst="rect">
              <a:avLst/>
            </a:prstGeom>
          </p:spPr>
        </p:pic>
        <p:sp>
          <p:nvSpPr>
            <p:cNvPr id="7" name="Rectangle: Rounded Corners 6">
              <a:extLst>
                <a:ext uri="{FF2B5EF4-FFF2-40B4-BE49-F238E27FC236}">
                  <a16:creationId xmlns:a16="http://schemas.microsoft.com/office/drawing/2014/main" id="{B731B436-C5F6-00A5-837E-CB2DEDBA6856}"/>
                </a:ext>
              </a:extLst>
            </p:cNvPr>
            <p:cNvSpPr/>
            <p:nvPr/>
          </p:nvSpPr>
          <p:spPr>
            <a:xfrm>
              <a:off x="3794264" y="2446041"/>
              <a:ext cx="3165987" cy="3231820"/>
            </a:xfrm>
            <a:prstGeom prst="roundRect">
              <a:avLst/>
            </a:prstGeom>
            <a:no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eaLnBrk="1" fontAlgn="auto" hangingPunct="1">
                <a:spcBef>
                  <a:spcPts val="0"/>
                </a:spcBef>
                <a:spcAft>
                  <a:spcPts val="0"/>
                </a:spcAft>
                <a:defRPr/>
              </a:pPr>
              <a:endParaRPr lang="da-DK" sz="2700">
                <a:solidFill>
                  <a:prstClr val="white"/>
                </a:solidFill>
                <a:latin typeface="Calibri" panose="020F0502020204030204"/>
              </a:endParaRPr>
            </a:p>
          </p:txBody>
        </p:sp>
        <p:sp>
          <p:nvSpPr>
            <p:cNvPr id="9" name="TextBox 8">
              <a:extLst>
                <a:ext uri="{FF2B5EF4-FFF2-40B4-BE49-F238E27FC236}">
                  <a16:creationId xmlns:a16="http://schemas.microsoft.com/office/drawing/2014/main" id="{AAE3AC75-4F77-FB7F-32FF-44B17F82C6D3}"/>
                </a:ext>
              </a:extLst>
            </p:cNvPr>
            <p:cNvSpPr txBox="1"/>
            <p:nvPr/>
          </p:nvSpPr>
          <p:spPr>
            <a:xfrm>
              <a:off x="4030238" y="2507282"/>
              <a:ext cx="2694038" cy="583876"/>
            </a:xfrm>
            <a:prstGeom prst="rect">
              <a:avLst/>
            </a:prstGeom>
            <a:noFill/>
          </p:spPr>
          <p:txBody>
            <a:bodyPr wrap="square" rtlCol="0">
              <a:spAutoFit/>
            </a:bodyPr>
            <a:lstStyle/>
            <a:p>
              <a:pPr algn="ctr" defTabSz="1371600" eaLnBrk="1" fontAlgn="auto" hangingPunct="1">
                <a:spcBef>
                  <a:spcPts val="0"/>
                </a:spcBef>
                <a:spcAft>
                  <a:spcPts val="0"/>
                </a:spcAft>
                <a:defRPr/>
              </a:pPr>
              <a:r>
                <a:rPr lang="da-DK" sz="2100" b="1" dirty="0">
                  <a:solidFill>
                    <a:srgbClr val="809EC2">
                      <a:lumMod val="50000"/>
                    </a:srgbClr>
                  </a:solidFill>
                  <a:ea typeface="Open Sans" panose="020B0606030504020204" pitchFamily="34" charset="0"/>
                  <a:cs typeface="Calibri" panose="020F0502020204030204" pitchFamily="34" charset="0"/>
                </a:rPr>
                <a:t>2005 </a:t>
              </a:r>
            </a:p>
            <a:p>
              <a:pPr algn="ctr" defTabSz="1371600" eaLnBrk="1" fontAlgn="auto" hangingPunct="1">
                <a:spcBef>
                  <a:spcPts val="0"/>
                </a:spcBef>
                <a:spcAft>
                  <a:spcPts val="0"/>
                </a:spcAft>
                <a:defRPr/>
              </a:pPr>
              <a:r>
                <a:rPr lang="da-DK" sz="2100" b="1" dirty="0">
                  <a:solidFill>
                    <a:srgbClr val="809EC2">
                      <a:lumMod val="50000"/>
                    </a:srgbClr>
                  </a:solidFill>
                  <a:ea typeface="Open Sans" panose="020B0606030504020204" pitchFamily="34" charset="0"/>
                  <a:cs typeface="Calibri" panose="020F0502020204030204" pitchFamily="34" charset="0"/>
                </a:rPr>
                <a:t>Reforma Humanitaria </a:t>
              </a:r>
            </a:p>
          </p:txBody>
        </p:sp>
      </p:grpSp>
      <p:grpSp>
        <p:nvGrpSpPr>
          <p:cNvPr id="18" name="Group 17">
            <a:extLst>
              <a:ext uri="{FF2B5EF4-FFF2-40B4-BE49-F238E27FC236}">
                <a16:creationId xmlns:a16="http://schemas.microsoft.com/office/drawing/2014/main" id="{35AFACDA-F28F-86A4-3C52-B2DA6DBA9F16}"/>
              </a:ext>
            </a:extLst>
          </p:cNvPr>
          <p:cNvGrpSpPr/>
          <p:nvPr/>
        </p:nvGrpSpPr>
        <p:grpSpPr>
          <a:xfrm>
            <a:off x="6936223" y="2692440"/>
            <a:ext cx="4041059" cy="4088588"/>
            <a:chOff x="3794264" y="2446041"/>
            <a:chExt cx="3165987" cy="3231820"/>
          </a:xfrm>
        </p:grpSpPr>
        <p:sp>
          <p:nvSpPr>
            <p:cNvPr id="20" name="Rectangle: Rounded Corners 19">
              <a:extLst>
                <a:ext uri="{FF2B5EF4-FFF2-40B4-BE49-F238E27FC236}">
                  <a16:creationId xmlns:a16="http://schemas.microsoft.com/office/drawing/2014/main" id="{D0DDF022-E89E-71DF-C8CB-C98240E31B3D}"/>
                </a:ext>
              </a:extLst>
            </p:cNvPr>
            <p:cNvSpPr/>
            <p:nvPr/>
          </p:nvSpPr>
          <p:spPr>
            <a:xfrm>
              <a:off x="3794264" y="2446041"/>
              <a:ext cx="3165987" cy="3231820"/>
            </a:xfrm>
            <a:prstGeom prst="roundRect">
              <a:avLst/>
            </a:prstGeom>
            <a:no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eaLnBrk="1" fontAlgn="auto" hangingPunct="1">
                <a:spcBef>
                  <a:spcPts val="0"/>
                </a:spcBef>
                <a:spcAft>
                  <a:spcPts val="0"/>
                </a:spcAft>
                <a:defRPr/>
              </a:pPr>
              <a:endParaRPr lang="da-DK" sz="2700">
                <a:solidFill>
                  <a:prstClr val="white"/>
                </a:solidFill>
                <a:latin typeface="Calibri" panose="020F0502020204030204"/>
              </a:endParaRPr>
            </a:p>
          </p:txBody>
        </p:sp>
        <p:sp>
          <p:nvSpPr>
            <p:cNvPr id="21" name="TextBox 20">
              <a:extLst>
                <a:ext uri="{FF2B5EF4-FFF2-40B4-BE49-F238E27FC236}">
                  <a16:creationId xmlns:a16="http://schemas.microsoft.com/office/drawing/2014/main" id="{CB9E5382-2D46-8777-F10D-FF7DDAC1EEE8}"/>
                </a:ext>
              </a:extLst>
            </p:cNvPr>
            <p:cNvSpPr txBox="1"/>
            <p:nvPr/>
          </p:nvSpPr>
          <p:spPr>
            <a:xfrm>
              <a:off x="4030238" y="2507282"/>
              <a:ext cx="2694038" cy="583876"/>
            </a:xfrm>
            <a:prstGeom prst="rect">
              <a:avLst/>
            </a:prstGeom>
            <a:noFill/>
          </p:spPr>
          <p:txBody>
            <a:bodyPr wrap="square" rtlCol="0">
              <a:spAutoFit/>
            </a:bodyPr>
            <a:lstStyle/>
            <a:p>
              <a:pPr algn="ctr" defTabSz="1371600" eaLnBrk="1" fontAlgn="auto" hangingPunct="1">
                <a:spcBef>
                  <a:spcPts val="0"/>
                </a:spcBef>
                <a:spcAft>
                  <a:spcPts val="0"/>
                </a:spcAft>
                <a:defRPr/>
              </a:pPr>
              <a:r>
                <a:rPr lang="da-DK" sz="2100" b="1" dirty="0">
                  <a:solidFill>
                    <a:srgbClr val="809EC2">
                      <a:lumMod val="50000"/>
                    </a:srgbClr>
                  </a:solidFill>
                  <a:ea typeface="Open Sans" panose="020B0606030504020204" pitchFamily="34" charset="0"/>
                  <a:cs typeface="Calibri" panose="020F0502020204030204" pitchFamily="34" charset="0"/>
                </a:rPr>
                <a:t>2007 </a:t>
              </a:r>
            </a:p>
            <a:p>
              <a:pPr algn="ctr" defTabSz="1371600" eaLnBrk="1" fontAlgn="auto" hangingPunct="1">
                <a:spcBef>
                  <a:spcPts val="0"/>
                </a:spcBef>
                <a:spcAft>
                  <a:spcPts val="0"/>
                </a:spcAft>
                <a:defRPr/>
              </a:pPr>
              <a:r>
                <a:rPr lang="da-DK" sz="2100" b="1" dirty="0">
                  <a:solidFill>
                    <a:srgbClr val="809EC2">
                      <a:lumMod val="50000"/>
                    </a:srgbClr>
                  </a:solidFill>
                  <a:ea typeface="Open Sans" panose="020B0606030504020204" pitchFamily="34" charset="0"/>
                  <a:cs typeface="Calibri" panose="020F0502020204030204" pitchFamily="34" charset="0"/>
                </a:rPr>
                <a:t>Guía sobre SMAPS</a:t>
              </a:r>
            </a:p>
          </p:txBody>
        </p:sp>
      </p:grpSp>
      <p:pic>
        <p:nvPicPr>
          <p:cNvPr id="27" name="object 7">
            <a:extLst>
              <a:ext uri="{FF2B5EF4-FFF2-40B4-BE49-F238E27FC236}">
                <a16:creationId xmlns:a16="http://schemas.microsoft.com/office/drawing/2014/main" id="{5B4AD52B-EBE7-3950-7F0F-819424AC4C6D}"/>
              </a:ext>
            </a:extLst>
          </p:cNvPr>
          <p:cNvPicPr/>
          <p:nvPr/>
        </p:nvPicPr>
        <p:blipFill>
          <a:blip r:embed="rId4" cstate="print"/>
          <a:stretch>
            <a:fillRect/>
          </a:stretch>
        </p:blipFill>
        <p:spPr>
          <a:xfrm>
            <a:off x="8006269" y="3683986"/>
            <a:ext cx="1990409" cy="2991372"/>
          </a:xfrm>
          <a:prstGeom prst="rect">
            <a:avLst/>
          </a:prstGeom>
          <a:ln>
            <a:noFill/>
          </a:ln>
          <a:effectLst/>
        </p:spPr>
      </p:pic>
      <p:grpSp>
        <p:nvGrpSpPr>
          <p:cNvPr id="30" name="Group 29">
            <a:extLst>
              <a:ext uri="{FF2B5EF4-FFF2-40B4-BE49-F238E27FC236}">
                <a16:creationId xmlns:a16="http://schemas.microsoft.com/office/drawing/2014/main" id="{6761E62F-75E6-BF63-51DE-5E99584B3E79}"/>
              </a:ext>
            </a:extLst>
          </p:cNvPr>
          <p:cNvGrpSpPr/>
          <p:nvPr/>
        </p:nvGrpSpPr>
        <p:grpSpPr>
          <a:xfrm>
            <a:off x="11385946" y="2692440"/>
            <a:ext cx="4041059" cy="4088588"/>
            <a:chOff x="9173498" y="2500692"/>
            <a:chExt cx="2694039" cy="2725725"/>
          </a:xfrm>
        </p:grpSpPr>
        <p:grpSp>
          <p:nvGrpSpPr>
            <p:cNvPr id="22" name="Group 21">
              <a:extLst>
                <a:ext uri="{FF2B5EF4-FFF2-40B4-BE49-F238E27FC236}">
                  <a16:creationId xmlns:a16="http://schemas.microsoft.com/office/drawing/2014/main" id="{89D4CABA-FB50-F901-FB70-F30924147798}"/>
                </a:ext>
              </a:extLst>
            </p:cNvPr>
            <p:cNvGrpSpPr/>
            <p:nvPr/>
          </p:nvGrpSpPr>
          <p:grpSpPr>
            <a:xfrm>
              <a:off x="9173498" y="2500692"/>
              <a:ext cx="2694039" cy="2725725"/>
              <a:chOff x="3794264" y="2446041"/>
              <a:chExt cx="3165987" cy="3231820"/>
            </a:xfrm>
          </p:grpSpPr>
          <p:sp>
            <p:nvSpPr>
              <p:cNvPr id="24" name="Rectangle: Rounded Corners 23">
                <a:extLst>
                  <a:ext uri="{FF2B5EF4-FFF2-40B4-BE49-F238E27FC236}">
                    <a16:creationId xmlns:a16="http://schemas.microsoft.com/office/drawing/2014/main" id="{024DAFAA-BFD0-1A8C-F850-66E05654EC78}"/>
                  </a:ext>
                </a:extLst>
              </p:cNvPr>
              <p:cNvSpPr/>
              <p:nvPr/>
            </p:nvSpPr>
            <p:spPr>
              <a:xfrm>
                <a:off x="3794264" y="2446041"/>
                <a:ext cx="3165987" cy="3231820"/>
              </a:xfrm>
              <a:prstGeom prst="roundRect">
                <a:avLst/>
              </a:prstGeom>
              <a:no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eaLnBrk="1" fontAlgn="auto" hangingPunct="1">
                  <a:spcBef>
                    <a:spcPts val="0"/>
                  </a:spcBef>
                  <a:spcAft>
                    <a:spcPts val="0"/>
                  </a:spcAft>
                  <a:defRPr/>
                </a:pPr>
                <a:endParaRPr lang="da-DK" sz="2700">
                  <a:solidFill>
                    <a:prstClr val="white"/>
                  </a:solidFill>
                  <a:latin typeface="Calibri" panose="020F0502020204030204"/>
                </a:endParaRPr>
              </a:p>
            </p:txBody>
          </p:sp>
          <p:sp>
            <p:nvSpPr>
              <p:cNvPr id="25" name="TextBox 24">
                <a:extLst>
                  <a:ext uri="{FF2B5EF4-FFF2-40B4-BE49-F238E27FC236}">
                    <a16:creationId xmlns:a16="http://schemas.microsoft.com/office/drawing/2014/main" id="{586D7F8C-43A7-FC42-5B98-6746DE19454D}"/>
                  </a:ext>
                </a:extLst>
              </p:cNvPr>
              <p:cNvSpPr txBox="1"/>
              <p:nvPr/>
            </p:nvSpPr>
            <p:spPr>
              <a:xfrm>
                <a:off x="4030238" y="2507282"/>
                <a:ext cx="2694038" cy="839322"/>
              </a:xfrm>
              <a:prstGeom prst="rect">
                <a:avLst/>
              </a:prstGeom>
              <a:noFill/>
            </p:spPr>
            <p:txBody>
              <a:bodyPr wrap="square" rtlCol="0">
                <a:spAutoFit/>
              </a:bodyPr>
              <a:lstStyle/>
              <a:p>
                <a:pPr algn="ctr" defTabSz="1371600" eaLnBrk="1" fontAlgn="auto" hangingPunct="1">
                  <a:spcBef>
                    <a:spcPts val="0"/>
                  </a:spcBef>
                  <a:spcAft>
                    <a:spcPts val="0"/>
                  </a:spcAft>
                  <a:defRPr/>
                </a:pPr>
                <a:r>
                  <a:rPr lang="da-DK" sz="2100" b="1" dirty="0">
                    <a:solidFill>
                      <a:srgbClr val="809EC2">
                        <a:lumMod val="50000"/>
                      </a:srgbClr>
                    </a:solidFill>
                    <a:ea typeface="Open Sans" panose="020B0606030504020204" pitchFamily="34" charset="0"/>
                    <a:cs typeface="Calibri" panose="020F0502020204030204" pitchFamily="34" charset="0"/>
                  </a:rPr>
                  <a:t>2007 </a:t>
                </a:r>
              </a:p>
              <a:p>
                <a:pPr algn="ctr" defTabSz="1371600" eaLnBrk="1" fontAlgn="auto" hangingPunct="1">
                  <a:spcBef>
                    <a:spcPts val="0"/>
                  </a:spcBef>
                  <a:spcAft>
                    <a:spcPts val="0"/>
                  </a:spcAft>
                  <a:defRPr/>
                </a:pPr>
                <a:r>
                  <a:rPr lang="es-ES" sz="2100" b="1" dirty="0">
                    <a:solidFill>
                      <a:srgbClr val="809EC2">
                        <a:lumMod val="50000"/>
                      </a:srgbClr>
                    </a:solidFill>
                    <a:ea typeface="Open Sans" panose="020B0606030504020204" pitchFamily="34" charset="0"/>
                    <a:cs typeface="Calibri" panose="020F0502020204030204" pitchFamily="34" charset="0"/>
                  </a:rPr>
                  <a:t>Grupo de Referencia del IASC en SMAPS</a:t>
                </a:r>
                <a:endParaRPr lang="da-DK" sz="2100" b="1" dirty="0">
                  <a:solidFill>
                    <a:srgbClr val="809EC2">
                      <a:lumMod val="50000"/>
                    </a:srgbClr>
                  </a:solidFill>
                  <a:ea typeface="Open Sans" panose="020B0606030504020204" pitchFamily="34" charset="0"/>
                  <a:cs typeface="Calibri" panose="020F0502020204030204" pitchFamily="34" charset="0"/>
                </a:endParaRPr>
              </a:p>
            </p:txBody>
          </p:sp>
        </p:grpSp>
        <p:pic>
          <p:nvPicPr>
            <p:cNvPr id="29" name="Afbeelding 12">
              <a:extLst>
                <a:ext uri="{FF2B5EF4-FFF2-40B4-BE49-F238E27FC236}">
                  <a16:creationId xmlns:a16="http://schemas.microsoft.com/office/drawing/2014/main" id="{27E4156D-51E7-2A62-32C6-0C594389AE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92734" y="3332937"/>
              <a:ext cx="2274005" cy="1341236"/>
            </a:xfrm>
            <a:prstGeom prst="rect">
              <a:avLst/>
            </a:prstGeom>
          </p:spPr>
        </p:pic>
      </p:grpSp>
      <p:grpSp>
        <p:nvGrpSpPr>
          <p:cNvPr id="39" name="Group 38">
            <a:extLst>
              <a:ext uri="{FF2B5EF4-FFF2-40B4-BE49-F238E27FC236}">
                <a16:creationId xmlns:a16="http://schemas.microsoft.com/office/drawing/2014/main" id="{78709670-4639-CC09-175A-AB455DA16C9C}"/>
              </a:ext>
            </a:extLst>
          </p:cNvPr>
          <p:cNvGrpSpPr/>
          <p:nvPr/>
        </p:nvGrpSpPr>
        <p:grpSpPr>
          <a:xfrm>
            <a:off x="10676090" y="7737366"/>
            <a:ext cx="3491204" cy="1320303"/>
            <a:chOff x="9374295" y="5269594"/>
            <a:chExt cx="2327468" cy="880202"/>
          </a:xfrm>
        </p:grpSpPr>
        <p:sp>
          <p:nvSpPr>
            <p:cNvPr id="32" name="object 5">
              <a:extLst>
                <a:ext uri="{FF2B5EF4-FFF2-40B4-BE49-F238E27FC236}">
                  <a16:creationId xmlns:a16="http://schemas.microsoft.com/office/drawing/2014/main" id="{EB2D9E36-8B18-1CB4-22F0-88C832771FCD}"/>
                </a:ext>
              </a:extLst>
            </p:cNvPr>
            <p:cNvSpPr txBox="1"/>
            <p:nvPr/>
          </p:nvSpPr>
          <p:spPr>
            <a:xfrm>
              <a:off x="9494990" y="5269594"/>
              <a:ext cx="2092182" cy="377882"/>
            </a:xfrm>
            <a:prstGeom prst="rect">
              <a:avLst/>
            </a:prstGeom>
          </p:spPr>
          <p:txBody>
            <a:bodyPr vert="horz" wrap="square" lIns="0" tIns="12701" rIns="0" bIns="0" rtlCol="0">
              <a:spAutoFit/>
            </a:bodyPr>
            <a:lstStyle/>
            <a:p>
              <a:pPr marL="12701" defTabSz="1371600" eaLnBrk="1" fontAlgn="auto" hangingPunct="1">
                <a:spcBef>
                  <a:spcPts val="100"/>
                </a:spcBef>
                <a:spcAft>
                  <a:spcPts val="0"/>
                </a:spcAft>
                <a:defRPr/>
              </a:pPr>
              <a:r>
                <a:rPr lang="es-ES" spc="-5" dirty="0">
                  <a:solidFill>
                    <a:srgbClr val="023047"/>
                  </a:solidFill>
                  <a:latin typeface="+mn-lt"/>
                  <a:ea typeface="Open Sans" panose="020B0606030504020204" pitchFamily="34" charset="0"/>
                  <a:cs typeface="Calibri" panose="020F0502020204030204" pitchFamily="34" charset="0"/>
                </a:rPr>
                <a:t>Copresidentes OMS y Federación Internacional</a:t>
              </a:r>
              <a:endParaRPr dirty="0">
                <a:solidFill>
                  <a:srgbClr val="023047"/>
                </a:solidFill>
                <a:latin typeface="+mn-lt"/>
                <a:ea typeface="Open Sans" panose="020B0606030504020204" pitchFamily="34" charset="0"/>
                <a:cs typeface="Calibri" panose="020F0502020204030204" pitchFamily="34" charset="0"/>
              </a:endParaRPr>
            </a:p>
          </p:txBody>
        </p:sp>
        <p:sp>
          <p:nvSpPr>
            <p:cNvPr id="33" name="object 6">
              <a:extLst>
                <a:ext uri="{FF2B5EF4-FFF2-40B4-BE49-F238E27FC236}">
                  <a16:creationId xmlns:a16="http://schemas.microsoft.com/office/drawing/2014/main" id="{532FFF5D-63AC-3EB2-D8A9-E95AAB34267A}"/>
                </a:ext>
              </a:extLst>
            </p:cNvPr>
            <p:cNvSpPr txBox="1"/>
            <p:nvPr/>
          </p:nvSpPr>
          <p:spPr>
            <a:xfrm>
              <a:off x="9452663" y="5763365"/>
              <a:ext cx="2249100" cy="386431"/>
            </a:xfrm>
            <a:prstGeom prst="rect">
              <a:avLst/>
            </a:prstGeom>
          </p:spPr>
          <p:txBody>
            <a:bodyPr vert="horz" wrap="square" lIns="0" tIns="12701" rIns="0" bIns="0" rtlCol="0">
              <a:spAutoFit/>
            </a:bodyPr>
            <a:lstStyle/>
            <a:p>
              <a:pPr marL="12701" defTabSz="1371600" eaLnBrk="1" fontAlgn="auto" hangingPunct="1">
                <a:spcBef>
                  <a:spcPts val="100"/>
                </a:spcBef>
                <a:spcAft>
                  <a:spcPts val="0"/>
                </a:spcAft>
                <a:defRPr/>
              </a:pPr>
              <a:r>
                <a:rPr lang="es-ES_tradnl" spc="-131">
                  <a:solidFill>
                    <a:srgbClr val="023047"/>
                  </a:solidFill>
                  <a:latin typeface="+mn-lt"/>
                  <a:ea typeface="Open Sans" panose="020B0606030504020204" pitchFamily="34" charset="0"/>
                  <a:cs typeface="Calibri" panose="020F0502020204030204" pitchFamily="34" charset="0"/>
                </a:rPr>
                <a:t>63  </a:t>
              </a:r>
              <a:r>
                <a:rPr lang="es-ES_tradnl" spc="114">
                  <a:solidFill>
                    <a:srgbClr val="023047"/>
                  </a:solidFill>
                  <a:latin typeface="+mn-lt"/>
                  <a:ea typeface="Open Sans" panose="020B0606030504020204" pitchFamily="34" charset="0"/>
                  <a:cs typeface="Calibri" panose="020F0502020204030204" pitchFamily="34" charset="0"/>
                </a:rPr>
                <a:t>miembros + </a:t>
              </a:r>
            </a:p>
            <a:p>
              <a:pPr marL="12701" defTabSz="1371600" eaLnBrk="1" fontAlgn="auto" hangingPunct="1">
                <a:spcBef>
                  <a:spcPts val="100"/>
                </a:spcBef>
                <a:spcAft>
                  <a:spcPts val="0"/>
                </a:spcAft>
                <a:defRPr/>
              </a:pPr>
              <a:r>
                <a:rPr lang="es-ES_tradnl" spc="114">
                  <a:solidFill>
                    <a:srgbClr val="023047"/>
                  </a:solidFill>
                  <a:latin typeface="+mn-lt"/>
                  <a:ea typeface="Open Sans" panose="020B0606030504020204" pitchFamily="34" charset="0"/>
                  <a:cs typeface="Calibri" panose="020F0502020204030204" pitchFamily="34" charset="0"/>
                </a:rPr>
                <a:t>31 Observadores</a:t>
              </a:r>
              <a:endParaRPr lang="es-ES_tradnl">
                <a:solidFill>
                  <a:srgbClr val="023047"/>
                </a:solidFill>
                <a:latin typeface="+mn-lt"/>
                <a:ea typeface="Open Sans" panose="020B0606030504020204" pitchFamily="34" charset="0"/>
                <a:cs typeface="Calibri" panose="020F0502020204030204" pitchFamily="34" charset="0"/>
              </a:endParaRPr>
            </a:p>
          </p:txBody>
        </p:sp>
        <p:sp>
          <p:nvSpPr>
            <p:cNvPr id="34" name="object 16">
              <a:extLst>
                <a:ext uri="{FF2B5EF4-FFF2-40B4-BE49-F238E27FC236}">
                  <a16:creationId xmlns:a16="http://schemas.microsoft.com/office/drawing/2014/main" id="{DD3EFDCC-A133-CA76-0CBB-438D0AFFBB25}"/>
                </a:ext>
              </a:extLst>
            </p:cNvPr>
            <p:cNvSpPr/>
            <p:nvPr/>
          </p:nvSpPr>
          <p:spPr>
            <a:xfrm>
              <a:off x="9374295" y="5278068"/>
              <a:ext cx="2302069" cy="858785"/>
            </a:xfrm>
            <a:custGeom>
              <a:avLst/>
              <a:gdLst/>
              <a:ahLst/>
              <a:cxnLst/>
              <a:rect l="l" t="t" r="r" b="b"/>
              <a:pathLst>
                <a:path w="5139055" h="2352040">
                  <a:moveTo>
                    <a:pt x="0" y="1560322"/>
                  </a:moveTo>
                  <a:lnTo>
                    <a:pt x="8069" y="1510312"/>
                  </a:lnTo>
                  <a:lnTo>
                    <a:pt x="30536" y="1466874"/>
                  </a:lnTo>
                  <a:lnTo>
                    <a:pt x="64794" y="1432616"/>
                  </a:lnTo>
                  <a:lnTo>
                    <a:pt x="108232" y="1410149"/>
                  </a:lnTo>
                  <a:lnTo>
                    <a:pt x="158242" y="1402080"/>
                  </a:lnTo>
                  <a:lnTo>
                    <a:pt x="4980686" y="1402080"/>
                  </a:lnTo>
                  <a:lnTo>
                    <a:pt x="5030695" y="1410149"/>
                  </a:lnTo>
                  <a:lnTo>
                    <a:pt x="5074133" y="1432616"/>
                  </a:lnTo>
                  <a:lnTo>
                    <a:pt x="5108391" y="1466874"/>
                  </a:lnTo>
                  <a:lnTo>
                    <a:pt x="5130858" y="1510312"/>
                  </a:lnTo>
                  <a:lnTo>
                    <a:pt x="5138928" y="1560322"/>
                  </a:lnTo>
                  <a:lnTo>
                    <a:pt x="5138928" y="2193290"/>
                  </a:lnTo>
                  <a:lnTo>
                    <a:pt x="5130858" y="2243299"/>
                  </a:lnTo>
                  <a:lnTo>
                    <a:pt x="5108391" y="2286737"/>
                  </a:lnTo>
                  <a:lnTo>
                    <a:pt x="5074133" y="2320995"/>
                  </a:lnTo>
                  <a:lnTo>
                    <a:pt x="5030695" y="2343462"/>
                  </a:lnTo>
                  <a:lnTo>
                    <a:pt x="4980686" y="2351532"/>
                  </a:lnTo>
                  <a:lnTo>
                    <a:pt x="158242" y="2351532"/>
                  </a:lnTo>
                  <a:lnTo>
                    <a:pt x="108232" y="2343462"/>
                  </a:lnTo>
                  <a:lnTo>
                    <a:pt x="64794" y="2320995"/>
                  </a:lnTo>
                  <a:lnTo>
                    <a:pt x="30536" y="2286737"/>
                  </a:lnTo>
                  <a:lnTo>
                    <a:pt x="8069" y="2243299"/>
                  </a:lnTo>
                  <a:lnTo>
                    <a:pt x="0" y="2193290"/>
                  </a:lnTo>
                  <a:lnTo>
                    <a:pt x="0" y="1560322"/>
                  </a:lnTo>
                  <a:close/>
                </a:path>
                <a:path w="5139055" h="2352040">
                  <a:moveTo>
                    <a:pt x="0" y="158242"/>
                  </a:moveTo>
                  <a:lnTo>
                    <a:pt x="8069" y="108232"/>
                  </a:lnTo>
                  <a:lnTo>
                    <a:pt x="30536" y="64794"/>
                  </a:lnTo>
                  <a:lnTo>
                    <a:pt x="64794" y="30536"/>
                  </a:lnTo>
                  <a:lnTo>
                    <a:pt x="108232" y="8069"/>
                  </a:lnTo>
                  <a:lnTo>
                    <a:pt x="158242" y="0"/>
                  </a:lnTo>
                  <a:lnTo>
                    <a:pt x="4980686" y="0"/>
                  </a:lnTo>
                  <a:lnTo>
                    <a:pt x="5030695" y="8069"/>
                  </a:lnTo>
                  <a:lnTo>
                    <a:pt x="5074133" y="30536"/>
                  </a:lnTo>
                  <a:lnTo>
                    <a:pt x="5108391" y="64794"/>
                  </a:lnTo>
                  <a:lnTo>
                    <a:pt x="5130858" y="108232"/>
                  </a:lnTo>
                  <a:lnTo>
                    <a:pt x="5138928" y="158242"/>
                  </a:lnTo>
                  <a:lnTo>
                    <a:pt x="5138928" y="791210"/>
                  </a:lnTo>
                  <a:lnTo>
                    <a:pt x="5130858" y="841219"/>
                  </a:lnTo>
                  <a:lnTo>
                    <a:pt x="5108391" y="884657"/>
                  </a:lnTo>
                  <a:lnTo>
                    <a:pt x="5074133" y="918915"/>
                  </a:lnTo>
                  <a:lnTo>
                    <a:pt x="5030695" y="941382"/>
                  </a:lnTo>
                  <a:lnTo>
                    <a:pt x="4980686" y="949451"/>
                  </a:lnTo>
                  <a:lnTo>
                    <a:pt x="158242" y="949451"/>
                  </a:lnTo>
                  <a:lnTo>
                    <a:pt x="108232" y="941382"/>
                  </a:lnTo>
                  <a:lnTo>
                    <a:pt x="64794" y="918915"/>
                  </a:lnTo>
                  <a:lnTo>
                    <a:pt x="30536" y="884657"/>
                  </a:lnTo>
                  <a:lnTo>
                    <a:pt x="8069" y="841219"/>
                  </a:lnTo>
                  <a:lnTo>
                    <a:pt x="0" y="791210"/>
                  </a:lnTo>
                  <a:lnTo>
                    <a:pt x="0" y="158242"/>
                  </a:lnTo>
                  <a:close/>
                </a:path>
              </a:pathLst>
            </a:custGeom>
            <a:ln w="25400">
              <a:solidFill>
                <a:srgbClr val="585858"/>
              </a:solidFill>
            </a:ln>
          </p:spPr>
          <p:txBody>
            <a:bodyPr wrap="square" lIns="0" tIns="0" rIns="0" bIns="0" rtlCol="0"/>
            <a:lstStyle/>
            <a:p>
              <a:pPr defTabSz="1371600" eaLnBrk="1" fontAlgn="auto" hangingPunct="1">
                <a:spcBef>
                  <a:spcPts val="0"/>
                </a:spcBef>
                <a:spcAft>
                  <a:spcPts val="0"/>
                </a:spcAft>
                <a:defRPr/>
              </a:pPr>
              <a:endParaRPr sz="1500">
                <a:solidFill>
                  <a:prstClr val="black"/>
                </a:solidFill>
                <a:latin typeface="Calibri" panose="020F0502020204030204"/>
              </a:endParaRPr>
            </a:p>
          </p:txBody>
        </p:sp>
      </p:grpSp>
      <p:sp>
        <p:nvSpPr>
          <p:cNvPr id="35" name="object 21">
            <a:extLst>
              <a:ext uri="{FF2B5EF4-FFF2-40B4-BE49-F238E27FC236}">
                <a16:creationId xmlns:a16="http://schemas.microsoft.com/office/drawing/2014/main" id="{BD180079-DA3C-0274-0ECD-A2B4F1F5FF99}"/>
              </a:ext>
            </a:extLst>
          </p:cNvPr>
          <p:cNvSpPr txBox="1"/>
          <p:nvPr/>
        </p:nvSpPr>
        <p:spPr>
          <a:xfrm>
            <a:off x="9138292" y="7508981"/>
            <a:ext cx="1056005" cy="335990"/>
          </a:xfrm>
          <a:prstGeom prst="rect">
            <a:avLst/>
          </a:prstGeom>
        </p:spPr>
        <p:txBody>
          <a:bodyPr vert="horz" wrap="square" lIns="0" tIns="12701" rIns="0" bIns="0" rtlCol="0">
            <a:spAutoFit/>
          </a:bodyPr>
          <a:lstStyle/>
          <a:p>
            <a:pPr marL="12701" defTabSz="1371600" eaLnBrk="1" fontAlgn="auto" hangingPunct="1">
              <a:spcBef>
                <a:spcPts val="100"/>
              </a:spcBef>
              <a:spcAft>
                <a:spcPts val="0"/>
              </a:spcAft>
              <a:defRPr/>
            </a:pPr>
            <a:r>
              <a:rPr sz="2100" spc="45" dirty="0">
                <a:solidFill>
                  <a:srgbClr val="023047"/>
                </a:solidFill>
                <a:latin typeface="Segoe UI" panose="020B0502040204020203" pitchFamily="34" charset="0"/>
                <a:cs typeface="Segoe UI" panose="020B0502040204020203" pitchFamily="34" charset="0"/>
              </a:rPr>
              <a:t>Global</a:t>
            </a:r>
            <a:endParaRPr sz="2700" dirty="0">
              <a:solidFill>
                <a:srgbClr val="023047"/>
              </a:solidFill>
              <a:latin typeface="Segoe UI" panose="020B0502040204020203" pitchFamily="34" charset="0"/>
              <a:cs typeface="Segoe UI" panose="020B0502040204020203" pitchFamily="34" charset="0"/>
            </a:endParaRPr>
          </a:p>
        </p:txBody>
      </p:sp>
      <p:sp>
        <p:nvSpPr>
          <p:cNvPr id="36" name="object 24">
            <a:extLst>
              <a:ext uri="{FF2B5EF4-FFF2-40B4-BE49-F238E27FC236}">
                <a16:creationId xmlns:a16="http://schemas.microsoft.com/office/drawing/2014/main" id="{17168A67-7891-C802-1F07-FCA50DA50688}"/>
              </a:ext>
            </a:extLst>
          </p:cNvPr>
          <p:cNvSpPr/>
          <p:nvPr/>
        </p:nvSpPr>
        <p:spPr>
          <a:xfrm>
            <a:off x="9002674" y="7904519"/>
            <a:ext cx="1144031" cy="1027848"/>
          </a:xfrm>
          <a:prstGeom prst="rect">
            <a:avLst/>
          </a:prstGeom>
          <a:blipFill>
            <a:blip r:embed="rId6" cstate="print">
              <a:extLst>
                <a:ext uri="{28A0092B-C50C-407E-A947-70E740481C1C}">
                  <a14:useLocalDpi xmlns:a14="http://schemas.microsoft.com/office/drawing/2010/main" val="0"/>
                </a:ext>
              </a:extLst>
            </a:blip>
            <a:stretch>
              <a:fillRect/>
            </a:stretch>
          </a:blipFill>
        </p:spPr>
        <p:txBody>
          <a:bodyPr wrap="square" lIns="0" tIns="0" rIns="0" bIns="0" rtlCol="0"/>
          <a:lstStyle/>
          <a:p>
            <a:pPr defTabSz="1371600" eaLnBrk="1" fontAlgn="auto" hangingPunct="1">
              <a:spcBef>
                <a:spcPts val="0"/>
              </a:spcBef>
              <a:spcAft>
                <a:spcPts val="0"/>
              </a:spcAft>
              <a:defRPr/>
            </a:pPr>
            <a:endParaRPr>
              <a:solidFill>
                <a:prstClr val="black"/>
              </a:solidFill>
              <a:latin typeface="Calibri" panose="020F0502020204030204"/>
            </a:endParaRPr>
          </a:p>
        </p:txBody>
      </p:sp>
      <p:sp>
        <p:nvSpPr>
          <p:cNvPr id="37" name="object 18">
            <a:extLst>
              <a:ext uri="{FF2B5EF4-FFF2-40B4-BE49-F238E27FC236}">
                <a16:creationId xmlns:a16="http://schemas.microsoft.com/office/drawing/2014/main" id="{1BC4B3F4-8CA0-B653-9750-EFEECE312CB3}"/>
              </a:ext>
            </a:extLst>
          </p:cNvPr>
          <p:cNvSpPr txBox="1"/>
          <p:nvPr/>
        </p:nvSpPr>
        <p:spPr>
          <a:xfrm>
            <a:off x="14615901" y="7392578"/>
            <a:ext cx="1325073" cy="335990"/>
          </a:xfrm>
          <a:prstGeom prst="rect">
            <a:avLst/>
          </a:prstGeom>
        </p:spPr>
        <p:txBody>
          <a:bodyPr vert="horz" wrap="square" lIns="0" tIns="12701" rIns="0" bIns="0" rtlCol="0">
            <a:spAutoFit/>
          </a:bodyPr>
          <a:lstStyle/>
          <a:p>
            <a:pPr marL="12701" defTabSz="1371600" eaLnBrk="1" fontAlgn="auto" hangingPunct="1">
              <a:spcBef>
                <a:spcPts val="100"/>
              </a:spcBef>
              <a:spcAft>
                <a:spcPts val="0"/>
              </a:spcAft>
              <a:defRPr/>
            </a:pPr>
            <a:r>
              <a:rPr lang="en-US" sz="2100" spc="86" dirty="0">
                <a:solidFill>
                  <a:srgbClr val="023047"/>
                </a:solidFill>
                <a:latin typeface="Segoe UI" panose="020B0502040204020203" pitchFamily="34" charset="0"/>
                <a:cs typeface="Segoe UI" panose="020B0502040204020203" pitchFamily="34" charset="0"/>
              </a:rPr>
              <a:t>País</a:t>
            </a:r>
            <a:endParaRPr sz="2100" dirty="0">
              <a:solidFill>
                <a:srgbClr val="023047"/>
              </a:solidFill>
              <a:latin typeface="Segoe UI" panose="020B0502040204020203" pitchFamily="34" charset="0"/>
              <a:cs typeface="Segoe UI" panose="020B0502040204020203" pitchFamily="34" charset="0"/>
            </a:endParaRPr>
          </a:p>
        </p:txBody>
      </p:sp>
      <p:sp>
        <p:nvSpPr>
          <p:cNvPr id="38" name="object 25">
            <a:extLst>
              <a:ext uri="{FF2B5EF4-FFF2-40B4-BE49-F238E27FC236}">
                <a16:creationId xmlns:a16="http://schemas.microsoft.com/office/drawing/2014/main" id="{747AF6AC-9F52-3F90-6622-7BB9ADE09B32}"/>
              </a:ext>
            </a:extLst>
          </p:cNvPr>
          <p:cNvSpPr/>
          <p:nvPr/>
        </p:nvSpPr>
        <p:spPr>
          <a:xfrm>
            <a:off x="14676186" y="7909065"/>
            <a:ext cx="1223073" cy="1013492"/>
          </a:xfrm>
          <a:prstGeom prst="rect">
            <a:avLst/>
          </a:prstGeom>
          <a:blipFill>
            <a:blip r:embed="rId7" cstate="screen">
              <a:extLst>
                <a:ext uri="{28A0092B-C50C-407E-A947-70E740481C1C}">
                  <a14:useLocalDpi xmlns:a14="http://schemas.microsoft.com/office/drawing/2010/main" val="0"/>
                </a:ext>
              </a:extLst>
            </a:blip>
            <a:stretch>
              <a:fillRect/>
            </a:stretch>
          </a:blipFill>
        </p:spPr>
        <p:txBody>
          <a:bodyPr wrap="square" lIns="0" tIns="0" rIns="0" bIns="0" rtlCol="0"/>
          <a:lstStyle/>
          <a:p>
            <a:pPr defTabSz="1371600" eaLnBrk="1" fontAlgn="auto" hangingPunct="1">
              <a:spcBef>
                <a:spcPts val="0"/>
              </a:spcBef>
              <a:spcAft>
                <a:spcPts val="0"/>
              </a:spcAft>
              <a:defRPr/>
            </a:pPr>
            <a:endParaRPr>
              <a:solidFill>
                <a:prstClr val="black"/>
              </a:solidFill>
              <a:latin typeface="Calibri" panose="020F0502020204030204"/>
            </a:endParaRPr>
          </a:p>
        </p:txBody>
      </p:sp>
      <p:sp>
        <p:nvSpPr>
          <p:cNvPr id="40" name="Arrow: Left 39">
            <a:extLst>
              <a:ext uri="{FF2B5EF4-FFF2-40B4-BE49-F238E27FC236}">
                <a16:creationId xmlns:a16="http://schemas.microsoft.com/office/drawing/2014/main" id="{9AA0548B-A692-E069-13C4-37DA3E841A37}"/>
              </a:ext>
            </a:extLst>
          </p:cNvPr>
          <p:cNvSpPr/>
          <p:nvPr/>
        </p:nvSpPr>
        <p:spPr>
          <a:xfrm>
            <a:off x="10194296" y="8030692"/>
            <a:ext cx="426429" cy="726948"/>
          </a:xfrm>
          <a:prstGeom prst="leftArrow">
            <a:avLst>
              <a:gd name="adj1" fmla="val 50000"/>
              <a:gd name="adj2" fmla="val 30139"/>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eaLnBrk="1" fontAlgn="auto" hangingPunct="1">
              <a:spcBef>
                <a:spcPts val="0"/>
              </a:spcBef>
              <a:spcAft>
                <a:spcPts val="0"/>
              </a:spcAft>
              <a:defRPr/>
            </a:pPr>
            <a:endParaRPr lang="da-DK" sz="2700">
              <a:solidFill>
                <a:prstClr val="white"/>
              </a:solidFill>
              <a:latin typeface="Calibri" panose="020F0502020204030204"/>
            </a:endParaRPr>
          </a:p>
        </p:txBody>
      </p:sp>
      <p:sp>
        <p:nvSpPr>
          <p:cNvPr id="41" name="Arrow: Left 40">
            <a:extLst>
              <a:ext uri="{FF2B5EF4-FFF2-40B4-BE49-F238E27FC236}">
                <a16:creationId xmlns:a16="http://schemas.microsoft.com/office/drawing/2014/main" id="{0637BFD4-5FC9-8FED-8E45-D5C60151F272}"/>
              </a:ext>
            </a:extLst>
          </p:cNvPr>
          <p:cNvSpPr/>
          <p:nvPr/>
        </p:nvSpPr>
        <p:spPr>
          <a:xfrm rot="10800000">
            <a:off x="14189472" y="8061632"/>
            <a:ext cx="426429" cy="726948"/>
          </a:xfrm>
          <a:prstGeom prst="leftArrow">
            <a:avLst>
              <a:gd name="adj1" fmla="val 50000"/>
              <a:gd name="adj2" fmla="val 30139"/>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eaLnBrk="1" fontAlgn="auto" hangingPunct="1">
              <a:spcBef>
                <a:spcPts val="0"/>
              </a:spcBef>
              <a:spcAft>
                <a:spcPts val="0"/>
              </a:spcAft>
              <a:defRPr/>
            </a:pPr>
            <a:endParaRPr lang="da-DK" sz="2700">
              <a:solidFill>
                <a:prstClr val="white"/>
              </a:solidFill>
              <a:latin typeface="Calibri" panose="020F0502020204030204"/>
            </a:endParaRPr>
          </a:p>
        </p:txBody>
      </p:sp>
      <p:sp>
        <p:nvSpPr>
          <p:cNvPr id="42" name="Google Shape;534;p27">
            <a:extLst>
              <a:ext uri="{FF2B5EF4-FFF2-40B4-BE49-F238E27FC236}">
                <a16:creationId xmlns:a16="http://schemas.microsoft.com/office/drawing/2014/main" id="{67B67BCD-8690-4E10-EBFB-254F99DE663B}"/>
              </a:ext>
            </a:extLst>
          </p:cNvPr>
          <p:cNvSpPr/>
          <p:nvPr/>
        </p:nvSpPr>
        <p:spPr>
          <a:xfrm>
            <a:off x="2285324" y="7212923"/>
            <a:ext cx="5251601" cy="464781"/>
          </a:xfrm>
          <a:prstGeom prst="roundRect">
            <a:avLst>
              <a:gd name="adj" fmla="val 18094"/>
            </a:avLst>
          </a:prstGeom>
          <a:solidFill>
            <a:schemeClr val="bg2"/>
          </a:solidFill>
          <a:ln w="28575">
            <a:solidFill>
              <a:srgbClr val="263066"/>
            </a:solidFill>
          </a:ln>
        </p:spPr>
        <p:txBody>
          <a:bodyPr spcFirstLastPara="1" wrap="square" lIns="68570" tIns="34275" rIns="68570" bIns="34275" anchor="ctr" anchorCtr="0">
            <a:noAutofit/>
          </a:bodyPr>
          <a:lstStyle/>
          <a:p>
            <a:pPr marL="133350" lvl="1" defTabSz="1371600" eaLnBrk="1" fontAlgn="auto" hangingPunct="1">
              <a:spcBef>
                <a:spcPts val="0"/>
              </a:spcBef>
              <a:spcAft>
                <a:spcPts val="0"/>
              </a:spcAft>
              <a:buClr>
                <a:prstClr val="white"/>
              </a:buClr>
              <a:buSzPts val="2400"/>
              <a:defRPr/>
            </a:pPr>
            <a:r>
              <a:rPr lang="es-ES" sz="2100" dirty="0">
                <a:solidFill>
                  <a:srgbClr val="023047"/>
                </a:solidFill>
                <a:latin typeface="Segoe UI" panose="020B0502040204020203" pitchFamily="34" charset="0"/>
                <a:cs typeface="Segoe UI" panose="020B0502040204020203" pitchFamily="34" charset="0"/>
                <a:sym typeface="Open Sans"/>
              </a:rPr>
              <a:t>Apoyar la SMAPS a nivel nacional</a:t>
            </a:r>
            <a:endParaRPr sz="2100" dirty="0">
              <a:solidFill>
                <a:srgbClr val="023047"/>
              </a:solidFill>
              <a:latin typeface="Segoe UI" panose="020B0502040204020203" pitchFamily="34" charset="0"/>
              <a:cs typeface="Segoe UI" panose="020B0502040204020203" pitchFamily="34" charset="0"/>
            </a:endParaRPr>
          </a:p>
        </p:txBody>
      </p:sp>
      <p:sp>
        <p:nvSpPr>
          <p:cNvPr id="43" name="Google Shape;535;p27">
            <a:extLst>
              <a:ext uri="{FF2B5EF4-FFF2-40B4-BE49-F238E27FC236}">
                <a16:creationId xmlns:a16="http://schemas.microsoft.com/office/drawing/2014/main" id="{1C988E9F-4045-156E-AB1E-BAE2CF18A1A4}"/>
              </a:ext>
            </a:extLst>
          </p:cNvPr>
          <p:cNvSpPr/>
          <p:nvPr/>
        </p:nvSpPr>
        <p:spPr>
          <a:xfrm>
            <a:off x="2285324" y="7902457"/>
            <a:ext cx="5251601" cy="464783"/>
          </a:xfrm>
          <a:prstGeom prst="roundRect">
            <a:avLst>
              <a:gd name="adj" fmla="val 16667"/>
            </a:avLst>
          </a:prstGeom>
          <a:solidFill>
            <a:schemeClr val="bg2"/>
          </a:solidFill>
          <a:ln w="28575">
            <a:solidFill>
              <a:srgbClr val="263066"/>
            </a:solidFill>
          </a:ln>
        </p:spPr>
        <p:txBody>
          <a:bodyPr spcFirstLastPara="1" wrap="square" lIns="68570" tIns="34275" rIns="68570" bIns="34275" anchor="ctr" anchorCtr="0">
            <a:noAutofit/>
          </a:bodyPr>
          <a:lstStyle/>
          <a:p>
            <a:pPr marL="133350" lvl="1" defTabSz="1371600" eaLnBrk="1" fontAlgn="auto" hangingPunct="1">
              <a:spcBef>
                <a:spcPts val="0"/>
              </a:spcBef>
              <a:spcAft>
                <a:spcPts val="0"/>
              </a:spcAft>
              <a:buClr>
                <a:prstClr val="white"/>
              </a:buClr>
              <a:buSzPts val="2400"/>
              <a:defRPr/>
            </a:pPr>
            <a:r>
              <a:rPr lang="es-ES" sz="1900" dirty="0">
                <a:solidFill>
                  <a:srgbClr val="023047"/>
                </a:solidFill>
                <a:latin typeface="Segoe UI" panose="020B0502040204020203" pitchFamily="34" charset="0"/>
                <a:cs typeface="Segoe UI" panose="020B0502040204020203" pitchFamily="34" charset="0"/>
                <a:sym typeface="Open Sans"/>
              </a:rPr>
              <a:t>SMAPS en estructuras humanitarias globales</a:t>
            </a:r>
            <a:endParaRPr sz="1900" dirty="0">
              <a:solidFill>
                <a:srgbClr val="023047"/>
              </a:solidFill>
              <a:latin typeface="Segoe UI" panose="020B0502040204020203" pitchFamily="34" charset="0"/>
              <a:cs typeface="Segoe UI" panose="020B0502040204020203" pitchFamily="34" charset="0"/>
              <a:sym typeface="Open Sans"/>
            </a:endParaRPr>
          </a:p>
        </p:txBody>
      </p:sp>
      <p:sp>
        <p:nvSpPr>
          <p:cNvPr id="44" name="Google Shape;536;p27">
            <a:extLst>
              <a:ext uri="{FF2B5EF4-FFF2-40B4-BE49-F238E27FC236}">
                <a16:creationId xmlns:a16="http://schemas.microsoft.com/office/drawing/2014/main" id="{B9FED5FE-A810-3990-D64F-0109F5A31840}"/>
              </a:ext>
            </a:extLst>
          </p:cNvPr>
          <p:cNvSpPr/>
          <p:nvPr/>
        </p:nvSpPr>
        <p:spPr>
          <a:xfrm>
            <a:off x="2285324" y="8574384"/>
            <a:ext cx="5251599" cy="464783"/>
          </a:xfrm>
          <a:prstGeom prst="roundRect">
            <a:avLst>
              <a:gd name="adj" fmla="val 18364"/>
            </a:avLst>
          </a:prstGeom>
          <a:solidFill>
            <a:schemeClr val="bg2"/>
          </a:solidFill>
          <a:ln w="28575">
            <a:solidFill>
              <a:srgbClr val="263066"/>
            </a:solidFill>
          </a:ln>
        </p:spPr>
        <p:txBody>
          <a:bodyPr spcFirstLastPara="1" wrap="square" lIns="0" tIns="34275" rIns="68570" bIns="34275" anchor="ctr" anchorCtr="0">
            <a:noAutofit/>
          </a:bodyPr>
          <a:lstStyle/>
          <a:p>
            <a:pPr marL="133350" lvl="1" defTabSz="1371600" eaLnBrk="1" fontAlgn="auto" hangingPunct="1">
              <a:spcBef>
                <a:spcPts val="0"/>
              </a:spcBef>
              <a:spcAft>
                <a:spcPts val="0"/>
              </a:spcAft>
              <a:buClr>
                <a:prstClr val="white"/>
              </a:buClr>
              <a:buSzPts val="2400"/>
              <a:defRPr/>
            </a:pPr>
            <a:r>
              <a:rPr lang="es-ES_tradnl" sz="2100">
                <a:solidFill>
                  <a:srgbClr val="023047"/>
                </a:solidFill>
                <a:latin typeface="Segoe UI" panose="020B0502040204020203" pitchFamily="34" charset="0"/>
                <a:cs typeface="Segoe UI" panose="020B0502040204020203" pitchFamily="34" charset="0"/>
                <a:sym typeface="Open Sans"/>
              </a:rPr>
              <a:t>Recursos y herramientas sobre SMAPS</a:t>
            </a:r>
            <a:endParaRPr lang="es-ES_tradnl" sz="2100">
              <a:solidFill>
                <a:srgbClr val="023047"/>
              </a:solidFill>
              <a:latin typeface="Segoe UI" panose="020B0502040204020203" pitchFamily="34" charset="0"/>
              <a:cs typeface="Segoe UI" panose="020B0502040204020203" pitchFamily="34" charset="0"/>
            </a:endParaRPr>
          </a:p>
        </p:txBody>
      </p:sp>
      <p:sp>
        <p:nvSpPr>
          <p:cNvPr id="45" name="Google Shape;537;p27">
            <a:extLst>
              <a:ext uri="{FF2B5EF4-FFF2-40B4-BE49-F238E27FC236}">
                <a16:creationId xmlns:a16="http://schemas.microsoft.com/office/drawing/2014/main" id="{719168CF-9453-A17E-79F7-38B77FC1CAC2}"/>
              </a:ext>
            </a:extLst>
          </p:cNvPr>
          <p:cNvSpPr/>
          <p:nvPr/>
        </p:nvSpPr>
        <p:spPr>
          <a:xfrm>
            <a:off x="2285324" y="9229680"/>
            <a:ext cx="5251599" cy="464783"/>
          </a:xfrm>
          <a:prstGeom prst="roundRect">
            <a:avLst>
              <a:gd name="adj" fmla="val 16667"/>
            </a:avLst>
          </a:prstGeom>
          <a:solidFill>
            <a:schemeClr val="bg2"/>
          </a:solidFill>
          <a:ln w="28575">
            <a:solidFill>
              <a:srgbClr val="263066"/>
            </a:solidFill>
          </a:ln>
        </p:spPr>
        <p:txBody>
          <a:bodyPr spcFirstLastPara="1" wrap="square" lIns="68570" tIns="34275" rIns="68570" bIns="34275" anchor="ctr" anchorCtr="0">
            <a:noAutofit/>
          </a:bodyPr>
          <a:lstStyle/>
          <a:p>
            <a:pPr marL="133350" lvl="1" defTabSz="1371600" eaLnBrk="1" fontAlgn="auto" hangingPunct="1">
              <a:spcBef>
                <a:spcPts val="0"/>
              </a:spcBef>
              <a:spcAft>
                <a:spcPts val="0"/>
              </a:spcAft>
              <a:buClr>
                <a:prstClr val="white"/>
              </a:buClr>
              <a:buSzPts val="2400"/>
              <a:defRPr/>
            </a:pPr>
            <a:r>
              <a:rPr lang="es-ES_tradnl" sz="2100">
                <a:solidFill>
                  <a:srgbClr val="023047"/>
                </a:solidFill>
                <a:latin typeface="Segoe UI" panose="020B0502040204020203" pitchFamily="34" charset="0"/>
                <a:cs typeface="Segoe UI" panose="020B0502040204020203" pitchFamily="34" charset="0"/>
                <a:sym typeface="Open Sans"/>
              </a:rPr>
              <a:t>Capacidad de surge en SMAPS</a:t>
            </a:r>
          </a:p>
        </p:txBody>
      </p:sp>
      <p:sp>
        <p:nvSpPr>
          <p:cNvPr id="46" name="Arrow: Pentagon 45">
            <a:extLst>
              <a:ext uri="{FF2B5EF4-FFF2-40B4-BE49-F238E27FC236}">
                <a16:creationId xmlns:a16="http://schemas.microsoft.com/office/drawing/2014/main" id="{236D3798-0A81-5D1A-80C5-B4F5D584E85F}"/>
              </a:ext>
            </a:extLst>
          </p:cNvPr>
          <p:cNvSpPr/>
          <p:nvPr/>
        </p:nvSpPr>
        <p:spPr>
          <a:xfrm rot="10800000">
            <a:off x="8006268" y="7212920"/>
            <a:ext cx="585024" cy="2481540"/>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eaLnBrk="1" fontAlgn="auto" hangingPunct="1">
              <a:spcBef>
                <a:spcPts val="0"/>
              </a:spcBef>
              <a:spcAft>
                <a:spcPts val="0"/>
              </a:spcAft>
              <a:defRPr/>
            </a:pPr>
            <a:endParaRPr lang="da-DK" sz="2700">
              <a:solidFill>
                <a:prstClr val="white"/>
              </a:solidFill>
              <a:latin typeface="Calibri" panose="020F0502020204030204"/>
            </a:endParaRPr>
          </a:p>
        </p:txBody>
      </p:sp>
      <p:sp>
        <p:nvSpPr>
          <p:cNvPr id="47" name="Arrow: Down 46">
            <a:extLst>
              <a:ext uri="{FF2B5EF4-FFF2-40B4-BE49-F238E27FC236}">
                <a16:creationId xmlns:a16="http://schemas.microsoft.com/office/drawing/2014/main" id="{C3B19ED0-D1BA-15D0-9BD9-1DCEA065227A}"/>
              </a:ext>
            </a:extLst>
          </p:cNvPr>
          <p:cNvSpPr/>
          <p:nvPr/>
        </p:nvSpPr>
        <p:spPr>
          <a:xfrm>
            <a:off x="12484511" y="6599755"/>
            <a:ext cx="1871582" cy="983790"/>
          </a:xfrm>
          <a:prstGeom prst="downArrow">
            <a:avLst>
              <a:gd name="adj1" fmla="val 50000"/>
              <a:gd name="adj2" fmla="val 36936"/>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eaLnBrk="1" fontAlgn="auto" hangingPunct="1">
              <a:spcBef>
                <a:spcPts val="0"/>
              </a:spcBef>
              <a:spcAft>
                <a:spcPts val="0"/>
              </a:spcAft>
              <a:defRPr/>
            </a:pPr>
            <a:endParaRPr lang="da-DK" sz="2700">
              <a:solidFill>
                <a:prstClr val="white"/>
              </a:solidFill>
              <a:latin typeface="Calibri" panose="020F0502020204030204"/>
            </a:endParaRPr>
          </a:p>
        </p:txBody>
      </p:sp>
      <p:pic>
        <p:nvPicPr>
          <p:cNvPr id="5" name="Afbeelding 1">
            <a:extLst>
              <a:ext uri="{FF2B5EF4-FFF2-40B4-BE49-F238E27FC236}">
                <a16:creationId xmlns:a16="http://schemas.microsoft.com/office/drawing/2014/main" id="{86022AE8-CD6F-D4AA-7A3E-81BCA01470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72398" y="-128697"/>
            <a:ext cx="3411008" cy="2011854"/>
          </a:xfrm>
          <a:prstGeom prst="rect">
            <a:avLst/>
          </a:prstGeom>
        </p:spPr>
      </p:pic>
      <p:cxnSp>
        <p:nvCxnSpPr>
          <p:cNvPr id="6" name="Straight Connector 33">
            <a:extLst>
              <a:ext uri="{FF2B5EF4-FFF2-40B4-BE49-F238E27FC236}">
                <a16:creationId xmlns:a16="http://schemas.microsoft.com/office/drawing/2014/main" id="{DE4E6F7C-ED2B-83ED-39CE-8187020BFBA5}"/>
              </a:ext>
            </a:extLst>
          </p:cNvPr>
          <p:cNvCxnSpPr/>
          <p:nvPr/>
        </p:nvCxnSpPr>
        <p:spPr>
          <a:xfrm>
            <a:off x="0" y="2058077"/>
            <a:ext cx="18288000" cy="0"/>
          </a:xfrm>
          <a:prstGeom prst="line">
            <a:avLst/>
          </a:prstGeom>
          <a:ln w="127000">
            <a:solidFill>
              <a:srgbClr val="0230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19790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E3E9AEF-821B-4A78-8569-F5EA90ADBD97}"/>
              </a:ext>
            </a:extLst>
          </p:cNvPr>
          <p:cNvSpPr>
            <a:spLocks noGrp="1"/>
          </p:cNvSpPr>
          <p:nvPr>
            <p:ph type="sldNum" sz="quarter" idx="12"/>
          </p:nvPr>
        </p:nvSpPr>
        <p:spPr/>
        <p:txBody>
          <a:bodyPr>
            <a:normAutofit fontScale="25000" lnSpcReduction="20000"/>
          </a:bodyPr>
          <a:lstStyle/>
          <a:p>
            <a:fld id="{0305A21E-E4D4-46D1-A126-7E535594AFDF}" type="slidenum">
              <a:rPr lang="en-US" smtClean="0"/>
              <a:pPr/>
              <a:t>49</a:t>
            </a:fld>
            <a:endParaRPr lang="en-US"/>
          </a:p>
        </p:txBody>
      </p:sp>
      <p:pic>
        <p:nvPicPr>
          <p:cNvPr id="4" name="Afbeelding 1">
            <a:extLst>
              <a:ext uri="{FF2B5EF4-FFF2-40B4-BE49-F238E27FC236}">
                <a16:creationId xmlns:a16="http://schemas.microsoft.com/office/drawing/2014/main" id="{78BFF178-7BB0-E058-D378-5D8A31D84F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72398" y="-128697"/>
            <a:ext cx="3411008" cy="2011854"/>
          </a:xfrm>
          <a:prstGeom prst="rect">
            <a:avLst/>
          </a:prstGeom>
        </p:spPr>
      </p:pic>
      <p:grpSp>
        <p:nvGrpSpPr>
          <p:cNvPr id="7" name="Group 6">
            <a:extLst>
              <a:ext uri="{FF2B5EF4-FFF2-40B4-BE49-F238E27FC236}">
                <a16:creationId xmlns:a16="http://schemas.microsoft.com/office/drawing/2014/main" id="{F0900C87-F1FA-6DAB-DCA9-2C945C8D87FB}"/>
              </a:ext>
            </a:extLst>
          </p:cNvPr>
          <p:cNvGrpSpPr/>
          <p:nvPr/>
        </p:nvGrpSpPr>
        <p:grpSpPr>
          <a:xfrm>
            <a:off x="848702" y="704996"/>
            <a:ext cx="11408996" cy="8878596"/>
            <a:chOff x="848702" y="704996"/>
            <a:chExt cx="11408996" cy="8878596"/>
          </a:xfrm>
        </p:grpSpPr>
        <p:pic>
          <p:nvPicPr>
            <p:cNvPr id="5" name="object 4">
              <a:extLst>
                <a:ext uri="{FF2B5EF4-FFF2-40B4-BE49-F238E27FC236}">
                  <a16:creationId xmlns:a16="http://schemas.microsoft.com/office/drawing/2014/main" id="{2402707B-9961-475A-B6E3-C53CA644C3D5}"/>
                </a:ext>
              </a:extLst>
            </p:cNvPr>
            <p:cNvPicPr/>
            <p:nvPr/>
          </p:nvPicPr>
          <p:blipFill>
            <a:blip r:embed="rId4">
              <a:extLst>
                <a:ext uri="{28A0092B-C50C-407E-A947-70E740481C1C}">
                  <a14:useLocalDpi xmlns:a14="http://schemas.microsoft.com/office/drawing/2010/main" val="0"/>
                </a:ext>
              </a:extLst>
            </a:blip>
            <a:srcRect/>
            <a:stretch/>
          </p:blipFill>
          <p:spPr>
            <a:xfrm>
              <a:off x="848702" y="704996"/>
              <a:ext cx="11408996" cy="8878596"/>
            </a:xfrm>
            <a:prstGeom prst="rect">
              <a:avLst/>
            </a:prstGeom>
          </p:spPr>
        </p:pic>
        <p:sp>
          <p:nvSpPr>
            <p:cNvPr id="2" name="object 12">
              <a:extLst>
                <a:ext uri="{FF2B5EF4-FFF2-40B4-BE49-F238E27FC236}">
                  <a16:creationId xmlns:a16="http://schemas.microsoft.com/office/drawing/2014/main" id="{366D73ED-629A-A21B-2C85-BD3B0C04CA26}"/>
                </a:ext>
              </a:extLst>
            </p:cNvPr>
            <p:cNvSpPr txBox="1"/>
            <p:nvPr/>
          </p:nvSpPr>
          <p:spPr>
            <a:xfrm>
              <a:off x="9006841" y="6065520"/>
              <a:ext cx="861060" cy="193821"/>
            </a:xfrm>
            <a:prstGeom prst="rect">
              <a:avLst/>
            </a:prstGeom>
            <a:solidFill>
              <a:srgbClr val="FFFFFF"/>
            </a:solidFill>
          </p:spPr>
          <p:txBody>
            <a:bodyPr vert="horz" wrap="square" lIns="0" tIns="0" rIns="0" bIns="0" rtlCol="0" anchor="ctr" anchorCtr="0">
              <a:noAutofit/>
            </a:bodyPr>
            <a:lstStyle/>
            <a:p>
              <a:pPr marL="18945" algn="ctr">
                <a:spcBef>
                  <a:spcPts val="0"/>
                </a:spcBef>
              </a:pPr>
              <a:r>
                <a:rPr lang="es-ES_tradnl" sz="1200" b="1" spc="-30" dirty="0">
                  <a:latin typeface="Calibri"/>
                  <a:cs typeface="Calibri"/>
                </a:rPr>
                <a:t>Alojamiento</a:t>
              </a:r>
              <a:endParaRPr lang="es-ES_tradnl" sz="1200" b="1" dirty="0">
                <a:latin typeface="Calibri"/>
                <a:cs typeface="Calibri"/>
              </a:endParaRPr>
            </a:p>
          </p:txBody>
        </p:sp>
      </p:grpSp>
      <p:grpSp>
        <p:nvGrpSpPr>
          <p:cNvPr id="14" name="Group 13">
            <a:extLst>
              <a:ext uri="{FF2B5EF4-FFF2-40B4-BE49-F238E27FC236}">
                <a16:creationId xmlns:a16="http://schemas.microsoft.com/office/drawing/2014/main" id="{3785EDCE-8885-F36E-4B94-85618FF85CEB}"/>
              </a:ext>
            </a:extLst>
          </p:cNvPr>
          <p:cNvGrpSpPr/>
          <p:nvPr/>
        </p:nvGrpSpPr>
        <p:grpSpPr>
          <a:xfrm>
            <a:off x="12112458" y="2806888"/>
            <a:ext cx="5429409" cy="2652597"/>
            <a:chOff x="12112458" y="2806888"/>
            <a:chExt cx="5429409" cy="2652597"/>
          </a:xfrm>
        </p:grpSpPr>
        <p:pic>
          <p:nvPicPr>
            <p:cNvPr id="6" name="Picture 5">
              <a:extLst>
                <a:ext uri="{FF2B5EF4-FFF2-40B4-BE49-F238E27FC236}">
                  <a16:creationId xmlns:a16="http://schemas.microsoft.com/office/drawing/2014/main" id="{CD10912C-7B5D-A067-51DB-D0F9DED1054A}"/>
                </a:ext>
              </a:extLst>
            </p:cNvPr>
            <p:cNvPicPr>
              <a:picLocks noChangeAspect="1"/>
            </p:cNvPicPr>
            <p:nvPr/>
          </p:nvPicPr>
          <p:blipFill>
            <a:blip r:embed="rId5"/>
            <a:stretch>
              <a:fillRect/>
            </a:stretch>
          </p:blipFill>
          <p:spPr>
            <a:xfrm>
              <a:off x="12112458" y="2806888"/>
              <a:ext cx="5429409" cy="2652597"/>
            </a:xfrm>
            <a:prstGeom prst="rect">
              <a:avLst/>
            </a:prstGeom>
          </p:spPr>
        </p:pic>
        <p:sp>
          <p:nvSpPr>
            <p:cNvPr id="8" name="object 12">
              <a:extLst>
                <a:ext uri="{FF2B5EF4-FFF2-40B4-BE49-F238E27FC236}">
                  <a16:creationId xmlns:a16="http://schemas.microsoft.com/office/drawing/2014/main" id="{2C4D31E7-94FC-4E05-3497-44484514DF58}"/>
                </a:ext>
              </a:extLst>
            </p:cNvPr>
            <p:cNvSpPr txBox="1"/>
            <p:nvPr/>
          </p:nvSpPr>
          <p:spPr>
            <a:xfrm>
              <a:off x="13434060" y="2956560"/>
              <a:ext cx="2720340" cy="388620"/>
            </a:xfrm>
            <a:prstGeom prst="rect">
              <a:avLst/>
            </a:prstGeom>
            <a:solidFill>
              <a:srgbClr val="74C5D9"/>
            </a:solidFill>
          </p:spPr>
          <p:txBody>
            <a:bodyPr vert="horz" wrap="square" lIns="0" tIns="0" rIns="0" bIns="0" rtlCol="0" anchor="ctr" anchorCtr="0">
              <a:noAutofit/>
            </a:bodyPr>
            <a:lstStyle/>
            <a:p>
              <a:pPr marL="18945" algn="ctr">
                <a:spcBef>
                  <a:spcPts val="0"/>
                </a:spcBef>
              </a:pPr>
              <a:r>
                <a:rPr lang="es-ES_tradnl" sz="2000" spc="-30" dirty="0">
                  <a:latin typeface="Calibri"/>
                  <a:cs typeface="Calibri"/>
                </a:rPr>
                <a:t>Clúster de protección</a:t>
              </a:r>
              <a:endParaRPr lang="es-ES_tradnl" sz="2000" dirty="0">
                <a:latin typeface="Calibri"/>
                <a:cs typeface="Calibri"/>
              </a:endParaRPr>
            </a:p>
          </p:txBody>
        </p:sp>
        <p:sp>
          <p:nvSpPr>
            <p:cNvPr id="9" name="object 12">
              <a:extLst>
                <a:ext uri="{FF2B5EF4-FFF2-40B4-BE49-F238E27FC236}">
                  <a16:creationId xmlns:a16="http://schemas.microsoft.com/office/drawing/2014/main" id="{3FE23630-7817-2B70-475B-A9627DA33382}"/>
                </a:ext>
              </a:extLst>
            </p:cNvPr>
            <p:cNvSpPr txBox="1"/>
            <p:nvPr/>
          </p:nvSpPr>
          <p:spPr>
            <a:xfrm>
              <a:off x="13647420" y="5136675"/>
              <a:ext cx="2438400" cy="204946"/>
            </a:xfrm>
            <a:prstGeom prst="rect">
              <a:avLst/>
            </a:prstGeom>
            <a:solidFill>
              <a:srgbClr val="74C5D9"/>
            </a:solidFill>
          </p:spPr>
          <p:txBody>
            <a:bodyPr vert="horz" wrap="square" lIns="0" tIns="0" rIns="0" bIns="0" rtlCol="0" anchor="ctr" anchorCtr="0">
              <a:noAutofit/>
            </a:bodyPr>
            <a:lstStyle/>
            <a:p>
              <a:pPr marL="18945" algn="ctr">
                <a:spcBef>
                  <a:spcPts val="0"/>
                </a:spcBef>
              </a:pPr>
              <a:r>
                <a:rPr lang="es-ES_tradnl" sz="1400" b="1" spc="-30" dirty="0">
                  <a:solidFill>
                    <a:srgbClr val="252D66"/>
                  </a:solidFill>
                  <a:latin typeface="Calibri"/>
                  <a:cs typeface="Calibri"/>
                </a:rPr>
                <a:t>Áreas de responsabilidad (</a:t>
              </a:r>
              <a:r>
                <a:rPr lang="es-ES_tradnl" sz="1400" b="1" spc="-30" dirty="0" err="1">
                  <a:solidFill>
                    <a:srgbClr val="252D66"/>
                  </a:solidFill>
                  <a:latin typeface="Calibri"/>
                  <a:cs typeface="Calibri"/>
                </a:rPr>
                <a:t>AdR</a:t>
              </a:r>
              <a:r>
                <a:rPr lang="es-ES_tradnl" sz="1400" b="1" spc="-30" dirty="0">
                  <a:solidFill>
                    <a:srgbClr val="252D66"/>
                  </a:solidFill>
                  <a:latin typeface="Calibri"/>
                  <a:cs typeface="Calibri"/>
                </a:rPr>
                <a:t>)</a:t>
              </a:r>
              <a:endParaRPr lang="es-ES_tradnl" sz="1400" b="1" dirty="0">
                <a:solidFill>
                  <a:srgbClr val="252D66"/>
                </a:solidFill>
                <a:latin typeface="Calibri"/>
                <a:cs typeface="Calibri"/>
              </a:endParaRPr>
            </a:p>
          </p:txBody>
        </p:sp>
        <p:sp>
          <p:nvSpPr>
            <p:cNvPr id="10" name="object 12">
              <a:extLst>
                <a:ext uri="{FF2B5EF4-FFF2-40B4-BE49-F238E27FC236}">
                  <a16:creationId xmlns:a16="http://schemas.microsoft.com/office/drawing/2014/main" id="{E1417EB8-78DF-500F-63B6-B139EF3AB57B}"/>
                </a:ext>
              </a:extLst>
            </p:cNvPr>
            <p:cNvSpPr txBox="1"/>
            <p:nvPr/>
          </p:nvSpPr>
          <p:spPr>
            <a:xfrm>
              <a:off x="12358689" y="4219575"/>
              <a:ext cx="804862" cy="452438"/>
            </a:xfrm>
            <a:prstGeom prst="rect">
              <a:avLst/>
            </a:prstGeom>
            <a:solidFill>
              <a:srgbClr val="262E67"/>
            </a:solidFill>
          </p:spPr>
          <p:txBody>
            <a:bodyPr vert="horz" wrap="square" lIns="0" tIns="0" rIns="0" bIns="0" rtlCol="0" anchor="ctr" anchorCtr="0">
              <a:noAutofit/>
            </a:bodyPr>
            <a:lstStyle/>
            <a:p>
              <a:pPr marL="18945" algn="ctr">
                <a:spcBef>
                  <a:spcPts val="0"/>
                </a:spcBef>
              </a:pPr>
              <a:r>
                <a:rPr lang="es-ES_tradnl" sz="1100" spc="-30" dirty="0">
                  <a:solidFill>
                    <a:schemeClr val="bg2"/>
                  </a:solidFill>
                  <a:latin typeface="Calibri"/>
                  <a:cs typeface="Calibri"/>
                </a:rPr>
                <a:t>Protección Infantil</a:t>
              </a:r>
              <a:endParaRPr lang="es-ES_tradnl" sz="1100" dirty="0">
                <a:solidFill>
                  <a:schemeClr val="bg2"/>
                </a:solidFill>
                <a:latin typeface="Calibri"/>
                <a:cs typeface="Calibri"/>
              </a:endParaRPr>
            </a:p>
          </p:txBody>
        </p:sp>
        <p:sp>
          <p:nvSpPr>
            <p:cNvPr id="11" name="object 12">
              <a:extLst>
                <a:ext uri="{FF2B5EF4-FFF2-40B4-BE49-F238E27FC236}">
                  <a16:creationId xmlns:a16="http://schemas.microsoft.com/office/drawing/2014/main" id="{0100B614-EF41-8658-DC12-14DEB2C0C11E}"/>
                </a:ext>
              </a:extLst>
            </p:cNvPr>
            <p:cNvSpPr txBox="1"/>
            <p:nvPr/>
          </p:nvSpPr>
          <p:spPr>
            <a:xfrm>
              <a:off x="13692489" y="4283392"/>
              <a:ext cx="804862" cy="388620"/>
            </a:xfrm>
            <a:prstGeom prst="rect">
              <a:avLst/>
            </a:prstGeom>
            <a:solidFill>
              <a:srgbClr val="262E67"/>
            </a:solidFill>
          </p:spPr>
          <p:txBody>
            <a:bodyPr vert="horz" wrap="square" lIns="0" tIns="0" rIns="0" bIns="0" rtlCol="0" anchor="ctr" anchorCtr="0">
              <a:noAutofit/>
            </a:bodyPr>
            <a:lstStyle/>
            <a:p>
              <a:pPr marL="18945" algn="ctr">
                <a:spcBef>
                  <a:spcPts val="0"/>
                </a:spcBef>
              </a:pPr>
              <a:r>
                <a:rPr lang="es-ES_tradnl" sz="1100" spc="-30" dirty="0">
                  <a:solidFill>
                    <a:schemeClr val="bg2"/>
                  </a:solidFill>
                  <a:latin typeface="Calibri"/>
                  <a:cs typeface="Calibri"/>
                </a:rPr>
                <a:t>Violencia de Género</a:t>
              </a:r>
              <a:endParaRPr lang="es-ES_tradnl" sz="1100" dirty="0">
                <a:solidFill>
                  <a:schemeClr val="bg2"/>
                </a:solidFill>
                <a:latin typeface="Calibri"/>
                <a:cs typeface="Calibri"/>
              </a:endParaRPr>
            </a:p>
          </p:txBody>
        </p:sp>
        <p:sp>
          <p:nvSpPr>
            <p:cNvPr id="12" name="object 12">
              <a:extLst>
                <a:ext uri="{FF2B5EF4-FFF2-40B4-BE49-F238E27FC236}">
                  <a16:creationId xmlns:a16="http://schemas.microsoft.com/office/drawing/2014/main" id="{A5E0DBE6-B4B0-9599-E22B-55E93E9304CB}"/>
                </a:ext>
              </a:extLst>
            </p:cNvPr>
            <p:cNvSpPr txBox="1"/>
            <p:nvPr/>
          </p:nvSpPr>
          <p:spPr>
            <a:xfrm>
              <a:off x="14968539" y="4268911"/>
              <a:ext cx="1057274" cy="403100"/>
            </a:xfrm>
            <a:prstGeom prst="rect">
              <a:avLst/>
            </a:prstGeom>
            <a:solidFill>
              <a:srgbClr val="262E67"/>
            </a:solidFill>
          </p:spPr>
          <p:txBody>
            <a:bodyPr vert="horz" wrap="square" lIns="0" tIns="0" rIns="0" bIns="0" rtlCol="0" anchor="ctr" anchorCtr="0">
              <a:noAutofit/>
            </a:bodyPr>
            <a:lstStyle/>
            <a:p>
              <a:pPr marL="18945" algn="ctr">
                <a:spcBef>
                  <a:spcPts val="0"/>
                </a:spcBef>
              </a:pPr>
              <a:r>
                <a:rPr lang="es-ES_tradnl" sz="1100" spc="-30" dirty="0">
                  <a:solidFill>
                    <a:schemeClr val="bg2"/>
                  </a:solidFill>
                  <a:latin typeface="Calibri"/>
                  <a:cs typeface="Calibri"/>
                </a:rPr>
                <a:t>Vivienda, tierra y propiedad</a:t>
              </a:r>
              <a:endParaRPr lang="es-ES_tradnl" sz="1100" dirty="0">
                <a:solidFill>
                  <a:schemeClr val="bg2"/>
                </a:solidFill>
                <a:latin typeface="Calibri"/>
                <a:cs typeface="Calibri"/>
              </a:endParaRPr>
            </a:p>
          </p:txBody>
        </p:sp>
        <p:sp>
          <p:nvSpPr>
            <p:cNvPr id="13" name="object 12">
              <a:extLst>
                <a:ext uri="{FF2B5EF4-FFF2-40B4-BE49-F238E27FC236}">
                  <a16:creationId xmlns:a16="http://schemas.microsoft.com/office/drawing/2014/main" id="{6000B309-5C0B-1C71-0382-1A84CFE30BD7}"/>
                </a:ext>
              </a:extLst>
            </p:cNvPr>
            <p:cNvSpPr txBox="1"/>
            <p:nvPr/>
          </p:nvSpPr>
          <p:spPr>
            <a:xfrm>
              <a:off x="16478252" y="4267205"/>
              <a:ext cx="766763" cy="395287"/>
            </a:xfrm>
            <a:prstGeom prst="rect">
              <a:avLst/>
            </a:prstGeom>
            <a:solidFill>
              <a:srgbClr val="262E67"/>
            </a:solidFill>
          </p:spPr>
          <p:txBody>
            <a:bodyPr vert="horz" wrap="square" lIns="0" tIns="0" rIns="0" bIns="0" rtlCol="0" anchor="ctr" anchorCtr="0">
              <a:noAutofit/>
            </a:bodyPr>
            <a:lstStyle/>
            <a:p>
              <a:pPr marL="18945" algn="ctr">
                <a:spcBef>
                  <a:spcPts val="0"/>
                </a:spcBef>
              </a:pPr>
              <a:r>
                <a:rPr lang="es-ES_tradnl" sz="1100" spc="-30" dirty="0">
                  <a:solidFill>
                    <a:schemeClr val="bg2"/>
                  </a:solidFill>
                  <a:latin typeface="Calibri"/>
                  <a:cs typeface="Calibri"/>
                </a:rPr>
                <a:t>Acción contra las minas</a:t>
              </a:r>
              <a:endParaRPr lang="es-ES_tradnl" sz="1100" dirty="0">
                <a:solidFill>
                  <a:schemeClr val="bg2"/>
                </a:solidFill>
                <a:latin typeface="Calibri"/>
                <a:cs typeface="Calibri"/>
              </a:endParaRPr>
            </a:p>
          </p:txBody>
        </p:sp>
      </p:grpSp>
    </p:spTree>
    <p:extLst>
      <p:ext uri="{BB962C8B-B14F-4D97-AF65-F5344CB8AC3E}">
        <p14:creationId xmlns:p14="http://schemas.microsoft.com/office/powerpoint/2010/main" val="2050025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lstStyle/>
          <a:p>
            <a:r>
              <a:rPr lang="da-DK" i="1" dirty="0">
                <a:solidFill>
                  <a:schemeClr val="tx1"/>
                </a:solidFill>
              </a:rPr>
              <a:t>Check in</a:t>
            </a:r>
            <a:r>
              <a:rPr lang="da-DK" dirty="0">
                <a:solidFill>
                  <a:schemeClr val="tx1"/>
                </a:solidFill>
              </a:rPr>
              <a:t> entre compañeros/as: Antes</a:t>
            </a:r>
            <a:endParaRPr lang="en-GB" dirty="0">
              <a:solidFill>
                <a:schemeClr val="tx1"/>
              </a:solidFill>
            </a:endParaRPr>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767034" cy="1273342"/>
          </a:xfrm>
        </p:spPr>
        <p:txBody>
          <a:bodyPr>
            <a:normAutofit/>
          </a:bodyPr>
          <a:lstStyle/>
          <a:p>
            <a:pPr marL="342900" indent="-342900" algn="l">
              <a:lnSpc>
                <a:spcPct val="100000"/>
              </a:lnSpc>
              <a:buFont typeface="Arial" panose="020B0604020202020204" pitchFamily="34" charset="0"/>
              <a:buChar char="•"/>
            </a:pPr>
            <a:r>
              <a:rPr lang="es-ES" sz="2800" dirty="0"/>
              <a:t>El enfoque </a:t>
            </a:r>
            <a:r>
              <a:rPr lang="es-ES" sz="2800" dirty="0">
                <a:solidFill>
                  <a:schemeClr val="tx1"/>
                </a:solidFill>
              </a:rPr>
              <a:t>del</a:t>
            </a:r>
            <a:r>
              <a:rPr lang="es-ES" sz="2800" dirty="0">
                <a:solidFill>
                  <a:srgbClr val="FF0000"/>
                </a:solidFill>
              </a:rPr>
              <a:t> </a:t>
            </a:r>
            <a:r>
              <a:rPr lang="es-ES" sz="2800" dirty="0"/>
              <a:t>primer </a:t>
            </a:r>
            <a:r>
              <a:rPr lang="es-ES" sz="2800" i="1" dirty="0" err="1"/>
              <a:t>check</a:t>
            </a:r>
            <a:r>
              <a:rPr lang="es-ES" sz="2800" i="1" dirty="0"/>
              <a:t> in</a:t>
            </a:r>
            <a:r>
              <a:rPr lang="es-ES" sz="2800" dirty="0"/>
              <a:t> es prepararse para el día, tarea, turno o misión.</a:t>
            </a:r>
            <a:endParaRPr lang="en-GB" sz="2800" dirty="0"/>
          </a:p>
        </p:txBody>
      </p:sp>
      <p:graphicFrame>
        <p:nvGraphicFramePr>
          <p:cNvPr id="2" name="Table 4">
            <a:extLst>
              <a:ext uri="{FF2B5EF4-FFF2-40B4-BE49-F238E27FC236}">
                <a16:creationId xmlns:a16="http://schemas.microsoft.com/office/drawing/2014/main" id="{3F22EB45-322A-D656-C4C8-F96F5C93AD10}"/>
              </a:ext>
            </a:extLst>
          </p:cNvPr>
          <p:cNvGraphicFramePr>
            <a:graphicFrameLocks noGrp="1"/>
          </p:cNvGraphicFramePr>
          <p:nvPr>
            <p:extLst>
              <p:ext uri="{D42A27DB-BD31-4B8C-83A1-F6EECF244321}">
                <p14:modId xmlns:p14="http://schemas.microsoft.com/office/powerpoint/2010/main" val="982457751"/>
              </p:ext>
            </p:extLst>
          </p:nvPr>
        </p:nvGraphicFramePr>
        <p:xfrm>
          <a:off x="1748587" y="3036971"/>
          <a:ext cx="15432508" cy="6858000"/>
        </p:xfrm>
        <a:graphic>
          <a:graphicData uri="http://schemas.openxmlformats.org/drawingml/2006/table">
            <a:tbl>
              <a:tblPr firstRow="1" bandRow="1">
                <a:tableStyleId>{5C22544A-7EE6-4342-B048-85BDC9FD1C3A}</a:tableStyleId>
              </a:tblPr>
              <a:tblGrid>
                <a:gridCol w="3831598">
                  <a:extLst>
                    <a:ext uri="{9D8B030D-6E8A-4147-A177-3AD203B41FA5}">
                      <a16:colId xmlns:a16="http://schemas.microsoft.com/office/drawing/2014/main" val="3926481798"/>
                    </a:ext>
                  </a:extLst>
                </a:gridCol>
                <a:gridCol w="11600910">
                  <a:extLst>
                    <a:ext uri="{9D8B030D-6E8A-4147-A177-3AD203B41FA5}">
                      <a16:colId xmlns:a16="http://schemas.microsoft.com/office/drawing/2014/main" val="3519524213"/>
                    </a:ext>
                  </a:extLst>
                </a:gridCol>
              </a:tblGrid>
              <a:tr h="370840">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da-DK" sz="2800" dirty="0">
                          <a:solidFill>
                            <a:schemeClr val="bg2"/>
                          </a:solidFill>
                        </a:rPr>
                        <a:t>Preguntas de </a:t>
                      </a:r>
                      <a:r>
                        <a:rPr lang="da-DK" sz="2800" i="1" dirty="0">
                          <a:solidFill>
                            <a:schemeClr val="bg2"/>
                          </a:solidFill>
                        </a:rPr>
                        <a:t>check</a:t>
                      </a:r>
                      <a:r>
                        <a:rPr lang="da-DK" sz="2800" i="1" baseline="0" dirty="0">
                          <a:solidFill>
                            <a:schemeClr val="bg2"/>
                          </a:solidFill>
                        </a:rPr>
                        <a:t> in</a:t>
                      </a:r>
                      <a:endParaRPr lang="en-GB" sz="2800" i="1" dirty="0">
                        <a:solidFill>
                          <a:schemeClr val="bg2"/>
                        </a:solidFill>
                      </a:endParaRPr>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lang="en-GB" sz="2800">
                        <a:solidFill>
                          <a:schemeClr val="bg2"/>
                        </a:solidFill>
                      </a:endParaRPr>
                    </a:p>
                  </a:txBody>
                  <a:tcPr/>
                </a:tc>
                <a:extLst>
                  <a:ext uri="{0D108BD9-81ED-4DB2-BD59-A6C34878D82A}">
                    <a16:rowId xmlns:a16="http://schemas.microsoft.com/office/drawing/2014/main" val="2255543720"/>
                  </a:ext>
                </a:extLst>
              </a:tr>
              <a:tr h="370840">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s-ES" sz="2800" b="1" dirty="0">
                          <a:solidFill>
                            <a:schemeClr val="tx1"/>
                          </a:solidFill>
                        </a:rPr>
                        <a:t>Hacer un inventario de cómo están las cosas aquí y ahora</a:t>
                      </a:r>
                      <a:endParaRPr lang="en-GB" sz="2800" b="1" dirty="0">
                        <a:solidFill>
                          <a:schemeClr val="tx1"/>
                        </a:solidFill>
                      </a:endParaRPr>
                    </a:p>
                  </a:txBody>
                  <a:tcPr/>
                </a:tc>
                <a:tc>
                  <a:txBody>
                    <a:bodyPr/>
                    <a:lstStyle/>
                    <a:p>
                      <a:pPr marL="457200" indent="-457200">
                        <a:buFont typeface="Arial" panose="020B0604020202020204" pitchFamily="34" charset="0"/>
                        <a:buChar char="•"/>
                      </a:pPr>
                      <a:r>
                        <a:rPr lang="es-ES" sz="2800" dirty="0">
                          <a:solidFill>
                            <a:schemeClr val="tx1"/>
                          </a:solidFill>
                        </a:rPr>
                        <a:t>¿Cómo te sientes hoy?</a:t>
                      </a:r>
                    </a:p>
                    <a:p>
                      <a:pPr marL="457200" indent="-457200">
                        <a:buFont typeface="Arial" panose="020B0604020202020204" pitchFamily="34" charset="0"/>
                        <a:buChar char="•"/>
                      </a:pPr>
                      <a:r>
                        <a:rPr lang="es-ES" sz="2800" dirty="0">
                          <a:solidFill>
                            <a:schemeClr val="tx1"/>
                          </a:solidFill>
                        </a:rPr>
                        <a:t>¿Dormiste bien?</a:t>
                      </a:r>
                    </a:p>
                    <a:p>
                      <a:pPr marL="457200" indent="-457200">
                        <a:buFont typeface="Arial" panose="020B0604020202020204" pitchFamily="34" charset="0"/>
                        <a:buChar char="•"/>
                      </a:pPr>
                      <a:r>
                        <a:rPr lang="es-ES" sz="2800" dirty="0">
                          <a:solidFill>
                            <a:schemeClr val="tx1"/>
                          </a:solidFill>
                        </a:rPr>
                        <a:t>¿Cómo fue tu viaje hasta aquí? </a:t>
                      </a:r>
                      <a:r>
                        <a:rPr lang="es-ES" sz="2800" dirty="0" err="1">
                          <a:solidFill>
                            <a:schemeClr val="tx1"/>
                          </a:solidFill>
                        </a:rPr>
                        <a:t>Etc</a:t>
                      </a:r>
                      <a:r>
                        <a:rPr lang="es-ES" sz="2800" dirty="0">
                          <a:solidFill>
                            <a:schemeClr val="tx1"/>
                          </a:solidFill>
                        </a:rPr>
                        <a:t>…</a:t>
                      </a:r>
                      <a:endParaRPr lang="en-GB" sz="2800" dirty="0">
                        <a:solidFill>
                          <a:schemeClr val="tx1"/>
                        </a:solidFill>
                      </a:endParaRPr>
                    </a:p>
                  </a:txBody>
                  <a:tcPr/>
                </a:tc>
                <a:extLst>
                  <a:ext uri="{0D108BD9-81ED-4DB2-BD59-A6C34878D82A}">
                    <a16:rowId xmlns:a16="http://schemas.microsoft.com/office/drawing/2014/main" val="2546466101"/>
                  </a:ext>
                </a:extLst>
              </a:tr>
              <a:tr h="370840">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s-ES_tradnl" sz="2800" b="1" noProof="0" dirty="0">
                          <a:solidFill>
                            <a:schemeClr val="tx1"/>
                          </a:solidFill>
                        </a:rPr>
                        <a:t>Preocupaciones o inquietudes que conviene atender o colocar en el “estacionamiento”</a:t>
                      </a:r>
                      <a:endParaRPr lang="es-ES_tradnl" sz="2800" noProof="0" dirty="0"/>
                    </a:p>
                  </a:txBody>
                  <a:tcPr/>
                </a:tc>
                <a:tc>
                  <a:txBody>
                    <a:bodyPr/>
                    <a:lstStyle/>
                    <a:p>
                      <a:pPr marL="457200" indent="-457200">
                        <a:buFont typeface="Arial" panose="020B0604020202020204" pitchFamily="34" charset="0"/>
                        <a:buChar char="•"/>
                      </a:pPr>
                      <a:r>
                        <a:rPr lang="es-ES" sz="2800" dirty="0">
                          <a:solidFill>
                            <a:schemeClr val="tx1"/>
                          </a:solidFill>
                        </a:rPr>
                        <a:t>¿Hay algo que mentalmente te impida estar plenamente presente hoy?</a:t>
                      </a:r>
                    </a:p>
                    <a:p>
                      <a:pPr marL="457200" indent="-457200">
                        <a:buFont typeface="Arial" panose="020B0604020202020204" pitchFamily="34" charset="0"/>
                        <a:buChar char="•"/>
                      </a:pPr>
                      <a:r>
                        <a:rPr lang="es-ES" sz="2800" dirty="0">
                          <a:solidFill>
                            <a:schemeClr val="tx1"/>
                          </a:solidFill>
                        </a:rPr>
                        <a:t>¿Tienes alguna preocupación, limitación o resistencia en torno al día, tarea, turno o misión?</a:t>
                      </a:r>
                    </a:p>
                    <a:p>
                      <a:pPr marL="457200" indent="-457200">
                        <a:buFont typeface="Arial" panose="020B0604020202020204" pitchFamily="34" charset="0"/>
                        <a:buChar char="•"/>
                      </a:pPr>
                      <a:r>
                        <a:rPr lang="es-ES" sz="2800" dirty="0">
                          <a:solidFill>
                            <a:schemeClr val="tx1"/>
                          </a:solidFill>
                        </a:rPr>
                        <a:t>¿Hay algo en casa o fuera de ella que debas hacer, en lo que estás pensando, que necesites hacer, o tal vez dejar de lado mentalmente antes de comenzar hoy?</a:t>
                      </a:r>
                      <a:endParaRPr lang="en-GB" sz="2800" dirty="0">
                        <a:solidFill>
                          <a:schemeClr val="tx1"/>
                        </a:solidFill>
                      </a:endParaRPr>
                    </a:p>
                  </a:txBody>
                  <a:tcPr/>
                </a:tc>
                <a:extLst>
                  <a:ext uri="{0D108BD9-81ED-4DB2-BD59-A6C34878D82A}">
                    <a16:rowId xmlns:a16="http://schemas.microsoft.com/office/drawing/2014/main" val="4207245959"/>
                  </a:ext>
                </a:extLst>
              </a:tr>
              <a:tr h="370840">
                <a:tc>
                  <a:txBody>
                    <a:bodyPr/>
                    <a:lstStyle/>
                    <a:p>
                      <a:r>
                        <a:rPr lang="es-ES_tradnl" sz="2800" b="1" noProof="0" dirty="0"/>
                        <a:t>Prepararse para la tarea</a:t>
                      </a:r>
                    </a:p>
                  </a:txBody>
                  <a:tcPr/>
                </a:tc>
                <a:tc>
                  <a:txBody>
                    <a:bodyPr/>
                    <a:lstStyle/>
                    <a:p>
                      <a:pPr marL="457200" indent="-457200">
                        <a:buFont typeface="Arial" panose="020B0604020202020204" pitchFamily="34" charset="0"/>
                        <a:buChar char="•"/>
                      </a:pPr>
                      <a:r>
                        <a:rPr lang="es-ES" sz="2800" dirty="0"/>
                        <a:t>¿Cuáles crees que serán las tareas para hoy?</a:t>
                      </a:r>
                    </a:p>
                    <a:p>
                      <a:pPr marL="457200" indent="-457200">
                        <a:buFont typeface="Arial" panose="020B0604020202020204" pitchFamily="34" charset="0"/>
                        <a:buChar char="•"/>
                      </a:pPr>
                      <a:r>
                        <a:rPr lang="es-ES" sz="2800" dirty="0"/>
                        <a:t>¿Hay algo que puedas hacer para prepararte?</a:t>
                      </a:r>
                    </a:p>
                    <a:p>
                      <a:pPr marL="457200" indent="-457200">
                        <a:buFont typeface="Arial" panose="020B0604020202020204" pitchFamily="34" charset="0"/>
                        <a:buChar char="•"/>
                      </a:pPr>
                      <a:r>
                        <a:rPr lang="es-ES" sz="2800" dirty="0"/>
                        <a:t>¿Qué puedes hacer para aprovechar al máximo el trabajo hoy?</a:t>
                      </a:r>
                    </a:p>
                  </a:txBody>
                  <a:tcPr/>
                </a:tc>
                <a:extLst>
                  <a:ext uri="{0D108BD9-81ED-4DB2-BD59-A6C34878D82A}">
                    <a16:rowId xmlns:a16="http://schemas.microsoft.com/office/drawing/2014/main" val="478247859"/>
                  </a:ext>
                </a:extLst>
              </a:tr>
              <a:tr h="370840">
                <a:tc>
                  <a:txBody>
                    <a:bodyPr/>
                    <a:lstStyle/>
                    <a:p>
                      <a:r>
                        <a:rPr lang="es-ES" sz="2800" b="1" dirty="0"/>
                        <a:t>Necesidades de apoyo y cuándo hacer </a:t>
                      </a:r>
                      <a:r>
                        <a:rPr lang="es-ES" sz="2800" b="1" i="1" dirty="0" err="1"/>
                        <a:t>check</a:t>
                      </a:r>
                      <a:r>
                        <a:rPr lang="es-ES" sz="2800" b="1" i="1" baseline="0" dirty="0"/>
                        <a:t> in</a:t>
                      </a:r>
                      <a:endParaRPr lang="en-GB" sz="2800" b="1" i="1" dirty="0"/>
                    </a:p>
                  </a:txBody>
                  <a:tcPr/>
                </a:tc>
                <a:tc>
                  <a:txBody>
                    <a:bodyPr/>
                    <a:lstStyle/>
                    <a:p>
                      <a:pPr marL="457200" indent="-457200">
                        <a:buFont typeface="Arial" panose="020B0604020202020204" pitchFamily="34" charset="0"/>
                        <a:buChar char="•"/>
                      </a:pPr>
                      <a:r>
                        <a:rPr lang="es-ES" sz="2800" dirty="0"/>
                        <a:t>¿Necesitas algún apoyo </a:t>
                      </a:r>
                      <a:r>
                        <a:rPr lang="es-ES" sz="2800" strike="noStrike" dirty="0"/>
                        <a:t>de mi </a:t>
                      </a:r>
                      <a:r>
                        <a:rPr lang="es-ES" sz="2800" dirty="0"/>
                        <a:t>parte hoy?</a:t>
                      </a:r>
                    </a:p>
                    <a:p>
                      <a:pPr marL="457200" indent="-457200">
                        <a:buFont typeface="Arial" panose="020B0604020202020204" pitchFamily="34" charset="0"/>
                        <a:buChar char="•"/>
                      </a:pPr>
                      <a:r>
                        <a:rPr lang="es-ES" sz="2800" dirty="0"/>
                        <a:t>¿Cuándo deberíamos </a:t>
                      </a:r>
                      <a:r>
                        <a:rPr lang="es-ES" sz="2800" dirty="0">
                          <a:solidFill>
                            <a:schemeClr val="tx1"/>
                          </a:solidFill>
                        </a:rPr>
                        <a:t>hacer </a:t>
                      </a:r>
                      <a:r>
                        <a:rPr lang="es-ES" sz="2800" i="1" dirty="0" err="1">
                          <a:solidFill>
                            <a:schemeClr val="tx1"/>
                          </a:solidFill>
                        </a:rPr>
                        <a:t>check</a:t>
                      </a:r>
                      <a:r>
                        <a:rPr lang="es-ES" sz="2800" i="1" baseline="0" dirty="0">
                          <a:solidFill>
                            <a:schemeClr val="tx1"/>
                          </a:solidFill>
                        </a:rPr>
                        <a:t> in</a:t>
                      </a:r>
                      <a:r>
                        <a:rPr lang="es-ES" sz="2800" dirty="0">
                          <a:solidFill>
                            <a:schemeClr val="tx1"/>
                          </a:solidFill>
                        </a:rPr>
                        <a:t> entre nosotros</a:t>
                      </a:r>
                      <a:r>
                        <a:rPr lang="es-ES" sz="2800" strike="noStrike" dirty="0">
                          <a:solidFill>
                            <a:schemeClr val="tx1"/>
                          </a:solidFill>
                        </a:rPr>
                        <a:t>?</a:t>
                      </a:r>
                    </a:p>
                  </a:txBody>
                  <a:tcPr/>
                </a:tc>
                <a:extLst>
                  <a:ext uri="{0D108BD9-81ED-4DB2-BD59-A6C34878D82A}">
                    <a16:rowId xmlns:a16="http://schemas.microsoft.com/office/drawing/2014/main" val="3036449697"/>
                  </a:ext>
                </a:extLst>
              </a:tr>
            </a:tbl>
          </a:graphicData>
        </a:graphic>
      </p:graphicFrame>
    </p:spTree>
    <p:extLst>
      <p:ext uri="{BB962C8B-B14F-4D97-AF65-F5344CB8AC3E}">
        <p14:creationId xmlns:p14="http://schemas.microsoft.com/office/powerpoint/2010/main" val="9035948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11785627" y="4437964"/>
            <a:ext cx="2308940" cy="4266458"/>
          </a:xfrm>
          <a:prstGeom prst="rect">
            <a:avLst/>
          </a:prstGeom>
        </p:spPr>
        <p:txBody>
          <a:bodyPr vert="horz" wrap="square" lIns="0" tIns="17051" rIns="0" bIns="0" rtlCol="0">
            <a:spAutoFit/>
          </a:bodyPr>
          <a:lstStyle/>
          <a:p>
            <a:pPr marL="275654" marR="244394" indent="-257655">
              <a:lnSpc>
                <a:spcPct val="100600"/>
              </a:lnSpc>
              <a:spcBef>
                <a:spcPts val="135"/>
              </a:spcBef>
              <a:buFont typeface="Arial"/>
              <a:buChar char="•"/>
              <a:tabLst>
                <a:tab pos="276600" algn="l"/>
              </a:tabLst>
            </a:pPr>
            <a:r>
              <a:rPr lang="es-ES_tradnl" sz="2100" spc="-45">
                <a:solidFill>
                  <a:srgbClr val="262E67"/>
                </a:solidFill>
                <a:cs typeface="Lucida Sans"/>
              </a:rPr>
              <a:t>Países con estructuras establecidas, Organismos Nacionales de Gestión de Desastres</a:t>
            </a:r>
          </a:p>
          <a:p>
            <a:pPr>
              <a:spcBef>
                <a:spcPts val="60"/>
              </a:spcBef>
              <a:buClr>
                <a:srgbClr val="262E67"/>
              </a:buClr>
              <a:buFont typeface="Arial"/>
              <a:buChar char="•"/>
            </a:pPr>
            <a:endParaRPr lang="es-ES_tradnl" sz="2100">
              <a:cs typeface="Lucida Sans"/>
            </a:endParaRPr>
          </a:p>
          <a:p>
            <a:pPr marL="275654" marR="7578" indent="-257655">
              <a:lnSpc>
                <a:spcPct val="100800"/>
              </a:lnSpc>
              <a:buFont typeface="Arial"/>
              <a:buChar char="•"/>
              <a:tabLst>
                <a:tab pos="276600" algn="l"/>
              </a:tabLst>
            </a:pPr>
            <a:r>
              <a:rPr lang="es-ES_tradnl" sz="2100" spc="-15">
                <a:solidFill>
                  <a:srgbClr val="262E67"/>
                </a:solidFill>
                <a:cs typeface="Lucida Sans"/>
              </a:rPr>
              <a:t>Pocos actores externos, función asesora</a:t>
            </a:r>
          </a:p>
          <a:p>
            <a:pPr marL="275654" marR="7578" indent="-257655">
              <a:lnSpc>
                <a:spcPct val="100800"/>
              </a:lnSpc>
              <a:buFont typeface="Arial"/>
              <a:buChar char="•"/>
              <a:tabLst>
                <a:tab pos="276600" algn="l"/>
              </a:tabLst>
            </a:pPr>
            <a:endParaRPr lang="es-ES_tradnl" sz="2100">
              <a:cs typeface="Lucida Sans"/>
            </a:endParaRPr>
          </a:p>
          <a:p>
            <a:pPr marL="276600" indent="-257655">
              <a:buFont typeface="Arial"/>
              <a:buChar char="•"/>
              <a:tabLst>
                <a:tab pos="276600" algn="l"/>
              </a:tabLst>
            </a:pPr>
            <a:r>
              <a:rPr lang="es-ES_tradnl" sz="2100" spc="-53">
                <a:solidFill>
                  <a:srgbClr val="262E67"/>
                </a:solidFill>
                <a:cs typeface="Lucida Sans"/>
              </a:rPr>
              <a:t>Aumento de la RRD</a:t>
            </a:r>
            <a:endParaRPr lang="es-ES_tradnl" sz="2100">
              <a:cs typeface="Lucida Sans"/>
            </a:endParaRPr>
          </a:p>
        </p:txBody>
      </p:sp>
      <p:sp>
        <p:nvSpPr>
          <p:cNvPr id="7" name="object 7"/>
          <p:cNvSpPr txBox="1"/>
          <p:nvPr/>
        </p:nvSpPr>
        <p:spPr>
          <a:xfrm>
            <a:off x="11694821" y="2416810"/>
            <a:ext cx="2564471" cy="464305"/>
          </a:xfrm>
          <a:prstGeom prst="rect">
            <a:avLst/>
          </a:prstGeom>
        </p:spPr>
        <p:txBody>
          <a:bodyPr vert="horz" wrap="square" lIns="0" tIns="9473" rIns="0" bIns="0" rtlCol="0">
            <a:spAutoFit/>
          </a:bodyPr>
          <a:lstStyle/>
          <a:p>
            <a:pPr marL="222606" marR="7578" indent="-203661">
              <a:lnSpc>
                <a:spcPct val="102200"/>
              </a:lnSpc>
              <a:spcBef>
                <a:spcPts val="75"/>
              </a:spcBef>
            </a:pPr>
            <a:r>
              <a:rPr lang="es-ES_tradnl" sz="3000" spc="-60">
                <a:solidFill>
                  <a:srgbClr val="262E67"/>
                </a:solidFill>
                <a:cs typeface="Lucida Sans"/>
              </a:rPr>
              <a:t>Basado en el país</a:t>
            </a:r>
            <a:endParaRPr lang="es-ES_tradnl" sz="3000">
              <a:cs typeface="Lucida Sans"/>
            </a:endParaRPr>
          </a:p>
        </p:txBody>
      </p:sp>
      <p:sp>
        <p:nvSpPr>
          <p:cNvPr id="10" name="object 10"/>
          <p:cNvSpPr/>
          <p:nvPr/>
        </p:nvSpPr>
        <p:spPr>
          <a:xfrm>
            <a:off x="12470198" y="2988457"/>
            <a:ext cx="1184048" cy="1217201"/>
          </a:xfrm>
          <a:custGeom>
            <a:avLst/>
            <a:gdLst/>
            <a:ahLst/>
            <a:cxnLst/>
            <a:rect l="l" t="t" r="r" b="b"/>
            <a:pathLst>
              <a:path w="793750" h="815975">
                <a:moveTo>
                  <a:pt x="0" y="407811"/>
                </a:moveTo>
                <a:lnTo>
                  <a:pt x="2668" y="360252"/>
                </a:lnTo>
                <a:lnTo>
                  <a:pt x="10475" y="314304"/>
                </a:lnTo>
                <a:lnTo>
                  <a:pt x="23123" y="270273"/>
                </a:lnTo>
                <a:lnTo>
                  <a:pt x="40314" y="228466"/>
                </a:lnTo>
                <a:lnTo>
                  <a:pt x="61750" y="189188"/>
                </a:lnTo>
                <a:lnTo>
                  <a:pt x="87135" y="152746"/>
                </a:lnTo>
                <a:lnTo>
                  <a:pt x="116170" y="119445"/>
                </a:lnTo>
                <a:lnTo>
                  <a:pt x="148558" y="89591"/>
                </a:lnTo>
                <a:lnTo>
                  <a:pt x="184002" y="63491"/>
                </a:lnTo>
                <a:lnTo>
                  <a:pt x="222203" y="41450"/>
                </a:lnTo>
                <a:lnTo>
                  <a:pt x="262864" y="23774"/>
                </a:lnTo>
                <a:lnTo>
                  <a:pt x="305687" y="10770"/>
                </a:lnTo>
                <a:lnTo>
                  <a:pt x="350376" y="2743"/>
                </a:lnTo>
                <a:lnTo>
                  <a:pt x="396632" y="0"/>
                </a:lnTo>
                <a:lnTo>
                  <a:pt x="442887" y="2743"/>
                </a:lnTo>
                <a:lnTo>
                  <a:pt x="487576" y="10770"/>
                </a:lnTo>
                <a:lnTo>
                  <a:pt x="530399" y="23774"/>
                </a:lnTo>
                <a:lnTo>
                  <a:pt x="571060" y="41450"/>
                </a:lnTo>
                <a:lnTo>
                  <a:pt x="609261" y="63491"/>
                </a:lnTo>
                <a:lnTo>
                  <a:pt x="644705" y="89591"/>
                </a:lnTo>
                <a:lnTo>
                  <a:pt x="677093" y="119445"/>
                </a:lnTo>
                <a:lnTo>
                  <a:pt x="706128" y="152746"/>
                </a:lnTo>
                <a:lnTo>
                  <a:pt x="731513" y="189188"/>
                </a:lnTo>
                <a:lnTo>
                  <a:pt x="752949" y="228466"/>
                </a:lnTo>
                <a:lnTo>
                  <a:pt x="770140" y="270273"/>
                </a:lnTo>
                <a:lnTo>
                  <a:pt x="782788" y="314304"/>
                </a:lnTo>
                <a:lnTo>
                  <a:pt x="790595" y="360252"/>
                </a:lnTo>
                <a:lnTo>
                  <a:pt x="793264" y="407811"/>
                </a:lnTo>
                <a:lnTo>
                  <a:pt x="790595" y="455370"/>
                </a:lnTo>
                <a:lnTo>
                  <a:pt x="782788" y="501318"/>
                </a:lnTo>
                <a:lnTo>
                  <a:pt x="770140" y="545349"/>
                </a:lnTo>
                <a:lnTo>
                  <a:pt x="752949" y="587156"/>
                </a:lnTo>
                <a:lnTo>
                  <a:pt x="731513" y="626434"/>
                </a:lnTo>
                <a:lnTo>
                  <a:pt x="706128" y="662876"/>
                </a:lnTo>
                <a:lnTo>
                  <a:pt x="677093" y="696177"/>
                </a:lnTo>
                <a:lnTo>
                  <a:pt x="644705" y="726031"/>
                </a:lnTo>
                <a:lnTo>
                  <a:pt x="609261" y="752131"/>
                </a:lnTo>
                <a:lnTo>
                  <a:pt x="571060" y="774172"/>
                </a:lnTo>
                <a:lnTo>
                  <a:pt x="530399" y="791848"/>
                </a:lnTo>
                <a:lnTo>
                  <a:pt x="487576" y="804852"/>
                </a:lnTo>
                <a:lnTo>
                  <a:pt x="442887" y="812879"/>
                </a:lnTo>
                <a:lnTo>
                  <a:pt x="396632" y="815623"/>
                </a:lnTo>
                <a:lnTo>
                  <a:pt x="350376" y="812879"/>
                </a:lnTo>
                <a:lnTo>
                  <a:pt x="305687" y="804852"/>
                </a:lnTo>
                <a:lnTo>
                  <a:pt x="262864" y="791848"/>
                </a:lnTo>
                <a:lnTo>
                  <a:pt x="222203" y="774172"/>
                </a:lnTo>
                <a:lnTo>
                  <a:pt x="184002" y="752131"/>
                </a:lnTo>
                <a:lnTo>
                  <a:pt x="148558" y="726031"/>
                </a:lnTo>
                <a:lnTo>
                  <a:pt x="116170" y="696177"/>
                </a:lnTo>
                <a:lnTo>
                  <a:pt x="87135" y="662876"/>
                </a:lnTo>
                <a:lnTo>
                  <a:pt x="61750" y="626434"/>
                </a:lnTo>
                <a:lnTo>
                  <a:pt x="40314" y="587156"/>
                </a:lnTo>
                <a:lnTo>
                  <a:pt x="23123" y="545349"/>
                </a:lnTo>
                <a:lnTo>
                  <a:pt x="10475" y="501318"/>
                </a:lnTo>
                <a:lnTo>
                  <a:pt x="2668" y="455370"/>
                </a:lnTo>
                <a:lnTo>
                  <a:pt x="0" y="407811"/>
                </a:lnTo>
                <a:close/>
              </a:path>
            </a:pathLst>
          </a:custGeom>
          <a:ln w="25400">
            <a:solidFill>
              <a:srgbClr val="385D8A"/>
            </a:solidFill>
          </a:ln>
        </p:spPr>
        <p:txBody>
          <a:bodyPr wrap="square" lIns="0" tIns="0" rIns="0" bIns="0" rtlCol="0"/>
          <a:lstStyle/>
          <a:p>
            <a:endParaRPr lang="es-ES_tradnl" sz="3000"/>
          </a:p>
        </p:txBody>
      </p:sp>
      <p:sp>
        <p:nvSpPr>
          <p:cNvPr id="12" name="object 12"/>
          <p:cNvSpPr/>
          <p:nvPr/>
        </p:nvSpPr>
        <p:spPr>
          <a:xfrm>
            <a:off x="373003" y="3662728"/>
            <a:ext cx="4067438" cy="6097370"/>
          </a:xfrm>
          <a:custGeom>
            <a:avLst/>
            <a:gdLst/>
            <a:ahLst/>
            <a:cxnLst/>
            <a:rect l="l" t="t" r="r" b="b"/>
            <a:pathLst>
              <a:path w="2726690" h="4087495">
                <a:moveTo>
                  <a:pt x="0" y="0"/>
                </a:moveTo>
                <a:lnTo>
                  <a:pt x="2726184" y="0"/>
                </a:lnTo>
                <a:lnTo>
                  <a:pt x="2726184" y="4087293"/>
                </a:lnTo>
                <a:lnTo>
                  <a:pt x="0" y="4087293"/>
                </a:lnTo>
                <a:lnTo>
                  <a:pt x="0" y="0"/>
                </a:lnTo>
                <a:close/>
              </a:path>
            </a:pathLst>
          </a:custGeom>
          <a:ln w="38100">
            <a:solidFill>
              <a:srgbClr val="262E67"/>
            </a:solidFill>
          </a:ln>
        </p:spPr>
        <p:txBody>
          <a:bodyPr wrap="square" lIns="0" tIns="0" rIns="0" bIns="0" rtlCol="0"/>
          <a:lstStyle/>
          <a:p>
            <a:endParaRPr lang="es-ES_tradnl" sz="3000"/>
          </a:p>
        </p:txBody>
      </p:sp>
      <p:sp>
        <p:nvSpPr>
          <p:cNvPr id="13" name="object 13"/>
          <p:cNvSpPr/>
          <p:nvPr/>
        </p:nvSpPr>
        <p:spPr>
          <a:xfrm>
            <a:off x="1854856" y="3087679"/>
            <a:ext cx="1175522" cy="1164155"/>
          </a:xfrm>
          <a:custGeom>
            <a:avLst/>
            <a:gdLst/>
            <a:ahLst/>
            <a:cxnLst/>
            <a:rect l="l" t="t" r="r" b="b"/>
            <a:pathLst>
              <a:path w="788035" h="780414">
                <a:moveTo>
                  <a:pt x="393748" y="0"/>
                </a:moveTo>
                <a:lnTo>
                  <a:pt x="344357" y="3039"/>
                </a:lnTo>
                <a:lnTo>
                  <a:pt x="296797" y="11913"/>
                </a:lnTo>
                <a:lnTo>
                  <a:pt x="251436" y="26255"/>
                </a:lnTo>
                <a:lnTo>
                  <a:pt x="208645" y="45702"/>
                </a:lnTo>
                <a:lnTo>
                  <a:pt x="168791" y="69886"/>
                </a:lnTo>
                <a:lnTo>
                  <a:pt x="132244" y="98443"/>
                </a:lnTo>
                <a:lnTo>
                  <a:pt x="99373" y="131007"/>
                </a:lnTo>
                <a:lnTo>
                  <a:pt x="70546" y="167213"/>
                </a:lnTo>
                <a:lnTo>
                  <a:pt x="46133" y="206694"/>
                </a:lnTo>
                <a:lnTo>
                  <a:pt x="26503" y="249085"/>
                </a:lnTo>
                <a:lnTo>
                  <a:pt x="12025" y="294022"/>
                </a:lnTo>
                <a:lnTo>
                  <a:pt x="3067" y="341137"/>
                </a:lnTo>
                <a:lnTo>
                  <a:pt x="0" y="390066"/>
                </a:lnTo>
                <a:lnTo>
                  <a:pt x="3067" y="438995"/>
                </a:lnTo>
                <a:lnTo>
                  <a:pt x="12025" y="486111"/>
                </a:lnTo>
                <a:lnTo>
                  <a:pt x="26503" y="531047"/>
                </a:lnTo>
                <a:lnTo>
                  <a:pt x="46133" y="573438"/>
                </a:lnTo>
                <a:lnTo>
                  <a:pt x="70546" y="612919"/>
                </a:lnTo>
                <a:lnTo>
                  <a:pt x="99373" y="649125"/>
                </a:lnTo>
                <a:lnTo>
                  <a:pt x="132244" y="681689"/>
                </a:lnTo>
                <a:lnTo>
                  <a:pt x="168791" y="710246"/>
                </a:lnTo>
                <a:lnTo>
                  <a:pt x="208645" y="734430"/>
                </a:lnTo>
                <a:lnTo>
                  <a:pt x="251436" y="753877"/>
                </a:lnTo>
                <a:lnTo>
                  <a:pt x="296797" y="768220"/>
                </a:lnTo>
                <a:lnTo>
                  <a:pt x="344357" y="777093"/>
                </a:lnTo>
                <a:lnTo>
                  <a:pt x="393748" y="780133"/>
                </a:lnTo>
                <a:lnTo>
                  <a:pt x="443140" y="777093"/>
                </a:lnTo>
                <a:lnTo>
                  <a:pt x="490700" y="768220"/>
                </a:lnTo>
                <a:lnTo>
                  <a:pt x="536060" y="753877"/>
                </a:lnTo>
                <a:lnTo>
                  <a:pt x="578852" y="734430"/>
                </a:lnTo>
                <a:lnTo>
                  <a:pt x="618706" y="710246"/>
                </a:lnTo>
                <a:lnTo>
                  <a:pt x="655253" y="681689"/>
                </a:lnTo>
                <a:lnTo>
                  <a:pt x="688125" y="649125"/>
                </a:lnTo>
                <a:lnTo>
                  <a:pt x="716951" y="612919"/>
                </a:lnTo>
                <a:lnTo>
                  <a:pt x="741364" y="573438"/>
                </a:lnTo>
                <a:lnTo>
                  <a:pt x="760994" y="531047"/>
                </a:lnTo>
                <a:lnTo>
                  <a:pt x="775472" y="486111"/>
                </a:lnTo>
                <a:lnTo>
                  <a:pt x="784430" y="438995"/>
                </a:lnTo>
                <a:lnTo>
                  <a:pt x="787498" y="390066"/>
                </a:lnTo>
                <a:lnTo>
                  <a:pt x="784430" y="341137"/>
                </a:lnTo>
                <a:lnTo>
                  <a:pt x="775472" y="294022"/>
                </a:lnTo>
                <a:lnTo>
                  <a:pt x="760994" y="249085"/>
                </a:lnTo>
                <a:lnTo>
                  <a:pt x="741364" y="206694"/>
                </a:lnTo>
                <a:lnTo>
                  <a:pt x="716951" y="167213"/>
                </a:lnTo>
                <a:lnTo>
                  <a:pt x="688125" y="131007"/>
                </a:lnTo>
                <a:lnTo>
                  <a:pt x="655253" y="98443"/>
                </a:lnTo>
                <a:lnTo>
                  <a:pt x="618706" y="69886"/>
                </a:lnTo>
                <a:lnTo>
                  <a:pt x="578852" y="45702"/>
                </a:lnTo>
                <a:lnTo>
                  <a:pt x="536060" y="26255"/>
                </a:lnTo>
                <a:lnTo>
                  <a:pt x="490700" y="11913"/>
                </a:lnTo>
                <a:lnTo>
                  <a:pt x="443140" y="3039"/>
                </a:lnTo>
                <a:lnTo>
                  <a:pt x="393748" y="0"/>
                </a:lnTo>
                <a:close/>
              </a:path>
            </a:pathLst>
          </a:custGeom>
          <a:solidFill>
            <a:srgbClr val="262E67"/>
          </a:solidFill>
        </p:spPr>
        <p:txBody>
          <a:bodyPr wrap="square" lIns="0" tIns="0" rIns="0" bIns="0" rtlCol="0"/>
          <a:lstStyle/>
          <a:p>
            <a:endParaRPr lang="es-ES_tradnl" sz="3000"/>
          </a:p>
        </p:txBody>
      </p:sp>
      <p:sp>
        <p:nvSpPr>
          <p:cNvPr id="14" name="object 14"/>
          <p:cNvSpPr txBox="1"/>
          <p:nvPr/>
        </p:nvSpPr>
        <p:spPr>
          <a:xfrm>
            <a:off x="1919738" y="2463168"/>
            <a:ext cx="1166997" cy="480795"/>
          </a:xfrm>
          <a:prstGeom prst="rect">
            <a:avLst/>
          </a:prstGeom>
        </p:spPr>
        <p:txBody>
          <a:bodyPr vert="horz" wrap="square" lIns="0" tIns="18945" rIns="0" bIns="0" rtlCol="0">
            <a:spAutoFit/>
          </a:bodyPr>
          <a:lstStyle/>
          <a:p>
            <a:pPr marL="18945">
              <a:spcBef>
                <a:spcPts val="149"/>
              </a:spcBef>
            </a:pPr>
            <a:r>
              <a:rPr lang="es-ES_tradnl" sz="3000" spc="-53">
                <a:solidFill>
                  <a:srgbClr val="262E67"/>
                </a:solidFill>
                <a:cs typeface="Lucida Sans"/>
              </a:rPr>
              <a:t>Clúster</a:t>
            </a:r>
            <a:endParaRPr lang="es-ES_tradnl" sz="3000">
              <a:cs typeface="Lucida Sans"/>
            </a:endParaRPr>
          </a:p>
        </p:txBody>
      </p:sp>
      <p:sp>
        <p:nvSpPr>
          <p:cNvPr id="15" name="object 15"/>
          <p:cNvSpPr txBox="1"/>
          <p:nvPr/>
        </p:nvSpPr>
        <p:spPr>
          <a:xfrm>
            <a:off x="736548" y="4505856"/>
            <a:ext cx="3541722" cy="3608511"/>
          </a:xfrm>
          <a:prstGeom prst="rect">
            <a:avLst/>
          </a:prstGeom>
        </p:spPr>
        <p:txBody>
          <a:bodyPr vert="horz" wrap="square" lIns="0" tIns="18945" rIns="0" bIns="0" rtlCol="0" anchor="t">
            <a:spAutoFit/>
          </a:bodyPr>
          <a:lstStyle/>
          <a:p>
            <a:pPr marL="276225" indent="-257175">
              <a:spcBef>
                <a:spcPts val="149"/>
              </a:spcBef>
              <a:buFont typeface="Arial"/>
              <a:buChar char="•"/>
              <a:tabLst>
                <a:tab pos="276600" algn="l"/>
              </a:tabLst>
            </a:pPr>
            <a:r>
              <a:rPr lang="es-ES_tradnl" sz="2100" spc="-30" dirty="0">
                <a:solidFill>
                  <a:srgbClr val="262E67"/>
                </a:solidFill>
                <a:latin typeface="Calibri"/>
                <a:ea typeface="Calibri"/>
                <a:cs typeface="Lucida Sans"/>
              </a:rPr>
              <a:t>De la reforma humanitaria</a:t>
            </a:r>
            <a:endParaRPr lang="es-ES" dirty="0">
              <a:latin typeface="Calibri"/>
              <a:ea typeface="Calibri"/>
            </a:endParaRPr>
          </a:p>
          <a:p>
            <a:pPr marL="276225" indent="-257175">
              <a:spcBef>
                <a:spcPts val="149"/>
              </a:spcBef>
              <a:buFont typeface="Arial"/>
              <a:buChar char="•"/>
              <a:tabLst>
                <a:tab pos="276600" algn="l"/>
              </a:tabLst>
            </a:pPr>
            <a:r>
              <a:rPr lang="es-ES_tradnl" sz="2100" spc="-30" dirty="0">
                <a:solidFill>
                  <a:srgbClr val="262E67"/>
                </a:solidFill>
                <a:latin typeface="Calibri"/>
                <a:ea typeface="Calibri"/>
                <a:cs typeface="Lucida Sans"/>
              </a:rPr>
              <a:t>IASC</a:t>
            </a:r>
          </a:p>
          <a:p>
            <a:pPr marL="276225" indent="-257175">
              <a:spcBef>
                <a:spcPts val="149"/>
              </a:spcBef>
              <a:buFont typeface="Arial"/>
              <a:buChar char="•"/>
              <a:tabLst>
                <a:tab pos="276600" algn="l"/>
              </a:tabLst>
            </a:pPr>
            <a:r>
              <a:rPr lang="es-ES_tradnl" sz="2100" spc="-30" dirty="0">
                <a:solidFill>
                  <a:srgbClr val="262E67"/>
                </a:solidFill>
                <a:latin typeface="Calibri"/>
                <a:ea typeface="Calibri"/>
                <a:cs typeface="Lucida Sans"/>
              </a:rPr>
              <a:t>Gobierno-OCAH</a:t>
            </a:r>
          </a:p>
          <a:p>
            <a:pPr marL="276225" indent="-257175">
              <a:spcBef>
                <a:spcPts val="149"/>
              </a:spcBef>
              <a:buFont typeface="Arial"/>
              <a:buChar char="•"/>
              <a:tabLst>
                <a:tab pos="276600" algn="l"/>
              </a:tabLst>
            </a:pPr>
            <a:r>
              <a:rPr lang="es-ES_tradnl" sz="2100" spc="-30" dirty="0">
                <a:solidFill>
                  <a:srgbClr val="262E67"/>
                </a:solidFill>
                <a:latin typeface="Calibri"/>
                <a:ea typeface="Calibri"/>
                <a:cs typeface="Lucida Sans"/>
              </a:rPr>
              <a:t>11 </a:t>
            </a:r>
            <a:r>
              <a:rPr lang="es-ES_tradnl" sz="2100" b="1" spc="-30" dirty="0">
                <a:solidFill>
                  <a:srgbClr val="252D66"/>
                </a:solidFill>
                <a:latin typeface="Calibri"/>
                <a:ea typeface="Calibri"/>
                <a:cs typeface="Lucida Sans"/>
              </a:rPr>
              <a:t>clústeres</a:t>
            </a:r>
            <a:r>
              <a:rPr lang="es-ES_tradnl" sz="2100" spc="-30" dirty="0">
                <a:solidFill>
                  <a:srgbClr val="252D66"/>
                </a:solidFill>
                <a:latin typeface="Calibri"/>
                <a:ea typeface="Calibri"/>
                <a:cs typeface="Lucida Sans"/>
              </a:rPr>
              <a:t> globales</a:t>
            </a:r>
          </a:p>
          <a:p>
            <a:pPr>
              <a:spcBef>
                <a:spcPts val="15"/>
              </a:spcBef>
              <a:buClr>
                <a:srgbClr val="262E67"/>
              </a:buClr>
              <a:buFont typeface="Arial"/>
              <a:buChar char="•"/>
            </a:pPr>
            <a:endParaRPr lang="es-ES_tradnl" sz="2400" dirty="0">
              <a:solidFill>
                <a:srgbClr val="252D66"/>
              </a:solidFill>
              <a:cs typeface="Trebuchet MS"/>
            </a:endParaRPr>
          </a:p>
          <a:p>
            <a:pPr marL="276225" indent="-257175">
              <a:lnSpc>
                <a:spcPts val="2111"/>
              </a:lnSpc>
              <a:buFont typeface="Arial"/>
              <a:buChar char="•"/>
              <a:tabLst>
                <a:tab pos="276600" algn="l"/>
              </a:tabLst>
            </a:pPr>
            <a:r>
              <a:rPr lang="es-ES_tradnl" sz="2100" spc="-83" dirty="0">
                <a:solidFill>
                  <a:srgbClr val="252D66"/>
                </a:solidFill>
                <a:latin typeface="Calibri"/>
                <a:ea typeface="Calibri"/>
                <a:cs typeface="Lucida Sans"/>
              </a:rPr>
              <a:t>CH: Coordinador/a Humanitario</a:t>
            </a:r>
          </a:p>
          <a:p>
            <a:pPr marL="276225" indent="-257175">
              <a:lnSpc>
                <a:spcPts val="2111"/>
              </a:lnSpc>
              <a:buFont typeface="Arial"/>
              <a:buChar char="•"/>
              <a:tabLst>
                <a:tab pos="276600" algn="l"/>
              </a:tabLst>
            </a:pPr>
            <a:r>
              <a:rPr lang="es-ES_tradnl" sz="2100" spc="-83" dirty="0">
                <a:solidFill>
                  <a:srgbClr val="252D66"/>
                </a:solidFill>
                <a:latin typeface="Calibri"/>
                <a:ea typeface="Calibri"/>
                <a:cs typeface="Lucida Sans"/>
              </a:rPr>
              <a:t>ALC: Agencias Líderes del Clúster</a:t>
            </a:r>
          </a:p>
          <a:p>
            <a:pPr marL="276225" indent="-257175">
              <a:lnSpc>
                <a:spcPts val="2111"/>
              </a:lnSpc>
              <a:buFont typeface="Arial"/>
              <a:buChar char="•"/>
              <a:tabLst>
                <a:tab pos="276600" algn="l"/>
              </a:tabLst>
            </a:pPr>
            <a:r>
              <a:rPr lang="es-ES_tradnl" sz="2100" spc="-83" dirty="0">
                <a:solidFill>
                  <a:srgbClr val="252D66"/>
                </a:solidFill>
                <a:latin typeface="Calibri"/>
                <a:ea typeface="Calibri"/>
                <a:cs typeface="Lucida Sans"/>
              </a:rPr>
              <a:t>CC: Coordinador/a del Clúster</a:t>
            </a:r>
          </a:p>
          <a:p>
            <a:pPr marL="276225" indent="-257175">
              <a:lnSpc>
                <a:spcPts val="2111"/>
              </a:lnSpc>
              <a:buFont typeface="Arial"/>
              <a:buChar char="•"/>
              <a:tabLst>
                <a:tab pos="276600" algn="l"/>
              </a:tabLst>
            </a:pPr>
            <a:r>
              <a:rPr lang="es-ES_tradnl" sz="2100" spc="-83" dirty="0">
                <a:solidFill>
                  <a:srgbClr val="252D66"/>
                </a:solidFill>
                <a:latin typeface="Calibri"/>
                <a:ea typeface="Calibri"/>
                <a:cs typeface="Lucida Sans"/>
              </a:rPr>
              <a:t>MC: Miembros del Clúster</a:t>
            </a:r>
          </a:p>
          <a:p>
            <a:pPr marL="276225" indent="-257175">
              <a:lnSpc>
                <a:spcPts val="2111"/>
              </a:lnSpc>
              <a:buFont typeface="Arial"/>
              <a:buChar char="•"/>
              <a:tabLst>
                <a:tab pos="276600" algn="l"/>
              </a:tabLst>
            </a:pPr>
            <a:endParaRPr lang="es-ES_tradnl" sz="2100" spc="-83" dirty="0">
              <a:solidFill>
                <a:srgbClr val="252D66"/>
              </a:solidFill>
              <a:ea typeface="Calibri" panose="020F0502020204030204" pitchFamily="34" charset="0"/>
              <a:cs typeface="Lucida Sans"/>
            </a:endParaRPr>
          </a:p>
          <a:p>
            <a:pPr marL="276225" indent="-257175">
              <a:lnSpc>
                <a:spcPts val="2111"/>
              </a:lnSpc>
              <a:buFont typeface="Arial"/>
              <a:buChar char="•"/>
              <a:tabLst>
                <a:tab pos="276600" algn="l"/>
              </a:tabLst>
            </a:pPr>
            <a:r>
              <a:rPr lang="es-ES_tradnl" sz="2100" spc="-83" dirty="0">
                <a:solidFill>
                  <a:srgbClr val="252D66"/>
                </a:solidFill>
                <a:latin typeface="Calibri"/>
                <a:ea typeface="Calibri"/>
                <a:cs typeface="Lucida Sans"/>
              </a:rPr>
              <a:t>A gran escala, personas no </a:t>
            </a:r>
            <a:r>
              <a:rPr lang="es-ES_tradnl" sz="2100" spc="-83" dirty="0" err="1">
                <a:solidFill>
                  <a:srgbClr val="252D66"/>
                </a:solidFill>
                <a:latin typeface="Calibri"/>
                <a:ea typeface="Calibri"/>
                <a:cs typeface="Lucida Sans"/>
              </a:rPr>
              <a:t>reffugiadas</a:t>
            </a:r>
            <a:r>
              <a:rPr lang="es-ES_tradnl" sz="2100" spc="-83" dirty="0">
                <a:solidFill>
                  <a:srgbClr val="252D66"/>
                </a:solidFill>
                <a:latin typeface="Calibri"/>
                <a:ea typeface="Calibri"/>
                <a:cs typeface="Lucida Sans"/>
              </a:rPr>
              <a:t> </a:t>
            </a:r>
            <a:endParaRPr lang="es-ES_tradnl" sz="2100" strike="sngStrike" spc="-83" dirty="0">
              <a:solidFill>
                <a:srgbClr val="252D66"/>
              </a:solidFill>
              <a:latin typeface="Calibri"/>
              <a:ea typeface="Calibri"/>
              <a:cs typeface="Lucida Sans"/>
            </a:endParaRPr>
          </a:p>
        </p:txBody>
      </p:sp>
      <p:pic>
        <p:nvPicPr>
          <p:cNvPr id="17" name="object 17"/>
          <p:cNvPicPr/>
          <p:nvPr/>
        </p:nvPicPr>
        <p:blipFill>
          <a:blip r:embed="rId3" cstate="print"/>
          <a:stretch>
            <a:fillRect/>
          </a:stretch>
        </p:blipFill>
        <p:spPr>
          <a:xfrm>
            <a:off x="2039366" y="3320662"/>
            <a:ext cx="817653" cy="746882"/>
          </a:xfrm>
          <a:prstGeom prst="rect">
            <a:avLst/>
          </a:prstGeom>
        </p:spPr>
      </p:pic>
      <p:sp>
        <p:nvSpPr>
          <p:cNvPr id="18" name="object 18"/>
          <p:cNvSpPr/>
          <p:nvPr/>
        </p:nvSpPr>
        <p:spPr>
          <a:xfrm>
            <a:off x="4699733" y="3681818"/>
            <a:ext cx="3516657" cy="6097368"/>
          </a:xfrm>
          <a:custGeom>
            <a:avLst/>
            <a:gdLst/>
            <a:ahLst/>
            <a:cxnLst/>
            <a:rect l="l" t="t" r="r" b="b"/>
            <a:pathLst>
              <a:path w="2838450" h="4087495">
                <a:moveTo>
                  <a:pt x="0" y="0"/>
                </a:moveTo>
                <a:lnTo>
                  <a:pt x="2837979" y="0"/>
                </a:lnTo>
                <a:lnTo>
                  <a:pt x="2837979" y="4087293"/>
                </a:lnTo>
                <a:lnTo>
                  <a:pt x="0" y="4087293"/>
                </a:lnTo>
                <a:lnTo>
                  <a:pt x="0" y="0"/>
                </a:lnTo>
                <a:close/>
              </a:path>
            </a:pathLst>
          </a:custGeom>
          <a:ln w="38100">
            <a:solidFill>
              <a:srgbClr val="262E67"/>
            </a:solidFill>
          </a:ln>
        </p:spPr>
        <p:txBody>
          <a:bodyPr wrap="square" lIns="0" tIns="0" rIns="0" bIns="0" rtlCol="0"/>
          <a:lstStyle/>
          <a:p>
            <a:endParaRPr lang="es-ES_tradnl" sz="3000"/>
          </a:p>
        </p:txBody>
      </p:sp>
      <p:sp>
        <p:nvSpPr>
          <p:cNvPr id="19" name="object 19"/>
          <p:cNvSpPr txBox="1"/>
          <p:nvPr/>
        </p:nvSpPr>
        <p:spPr>
          <a:xfrm>
            <a:off x="5081981" y="4569511"/>
            <a:ext cx="2851179" cy="2949228"/>
          </a:xfrm>
          <a:prstGeom prst="rect">
            <a:avLst/>
          </a:prstGeom>
        </p:spPr>
        <p:txBody>
          <a:bodyPr vert="horz" wrap="square" lIns="0" tIns="18945" rIns="0" bIns="0" rtlCol="0" anchor="t">
            <a:spAutoFit/>
          </a:bodyPr>
          <a:lstStyle/>
          <a:p>
            <a:pPr marL="276225" indent="-257175">
              <a:spcBef>
                <a:spcPts val="149"/>
              </a:spcBef>
              <a:buFont typeface="Arial"/>
              <a:buChar char="•"/>
              <a:tabLst>
                <a:tab pos="276600" algn="l"/>
              </a:tabLst>
            </a:pPr>
            <a:r>
              <a:rPr lang="es-ES_tradnl" sz="2100" spc="-15" dirty="0">
                <a:solidFill>
                  <a:srgbClr val="262E67"/>
                </a:solidFill>
                <a:latin typeface="Calibri"/>
                <a:ea typeface="Calibri"/>
                <a:cs typeface="Lucida Sans"/>
              </a:rPr>
              <a:t>ACNUR</a:t>
            </a:r>
            <a:endParaRPr lang="es-ES" dirty="0">
              <a:latin typeface="Calibri"/>
              <a:ea typeface="Calibri"/>
            </a:endParaRPr>
          </a:p>
          <a:p>
            <a:pPr marL="276225" indent="-257175">
              <a:spcBef>
                <a:spcPts val="149"/>
              </a:spcBef>
              <a:buFont typeface="Arial"/>
              <a:buChar char="•"/>
              <a:tabLst>
                <a:tab pos="276600" algn="l"/>
              </a:tabLst>
            </a:pPr>
            <a:endParaRPr lang="es-ES_tradnl" sz="2100" dirty="0">
              <a:ea typeface="Calibri" panose="020F0502020204030204" pitchFamily="34" charset="0"/>
              <a:cs typeface="Lucida Sans"/>
            </a:endParaRPr>
          </a:p>
          <a:p>
            <a:pPr marL="276225" indent="-257175">
              <a:buFont typeface="Arial"/>
              <a:buChar char="•"/>
              <a:tabLst>
                <a:tab pos="276600" algn="l"/>
              </a:tabLst>
            </a:pPr>
            <a:r>
              <a:rPr lang="es-ES_tradnl" sz="2100" b="1" spc="-15" dirty="0">
                <a:solidFill>
                  <a:srgbClr val="262E67"/>
                </a:solidFill>
                <a:latin typeface="Calibri"/>
                <a:ea typeface="Calibri"/>
                <a:cs typeface="Trebuchet MS"/>
              </a:rPr>
              <a:t>Sectores</a:t>
            </a:r>
            <a:endParaRPr lang="es-ES_tradnl" sz="2100" dirty="0">
              <a:latin typeface="Calibri"/>
              <a:ea typeface="Calibri"/>
              <a:cs typeface="Trebuchet MS"/>
            </a:endParaRPr>
          </a:p>
          <a:p>
            <a:pPr marL="276225" marR="6985" indent="-257175">
              <a:lnSpc>
                <a:spcPct val="100800"/>
              </a:lnSpc>
              <a:buFont typeface="Arial"/>
              <a:buChar char="•"/>
              <a:tabLst>
                <a:tab pos="276600" algn="l"/>
              </a:tabLst>
            </a:pPr>
            <a:r>
              <a:rPr lang="es-ES_tradnl" sz="2100" spc="-60" dirty="0">
                <a:solidFill>
                  <a:srgbClr val="262E67"/>
                </a:solidFill>
                <a:latin typeface="Calibri"/>
                <a:ea typeface="Calibri"/>
                <a:cs typeface="Lucida Sans"/>
              </a:rPr>
              <a:t>Mixto</a:t>
            </a:r>
            <a:r>
              <a:rPr lang="es-ES_tradnl" sz="2100" spc="-60" dirty="0">
                <a:solidFill>
                  <a:srgbClr val="252D66"/>
                </a:solidFill>
                <a:latin typeface="Calibri"/>
                <a:ea typeface="Calibri"/>
                <a:cs typeface="Lucida Sans"/>
              </a:rPr>
              <a:t>: personas desplazadas y personas refugiadas; </a:t>
            </a:r>
            <a:r>
              <a:rPr lang="es-ES_tradnl" sz="2100" spc="-60" dirty="0">
                <a:solidFill>
                  <a:srgbClr val="262E67"/>
                </a:solidFill>
                <a:latin typeface="Calibri"/>
                <a:ea typeface="Calibri"/>
                <a:cs typeface="Lucida Sans"/>
              </a:rPr>
              <a:t>ACNUR, el gobierno y CH determinan el mejor modelo</a:t>
            </a:r>
            <a:endParaRPr lang="es-ES_tradnl" sz="2100" dirty="0">
              <a:latin typeface="Calibri"/>
              <a:ea typeface="Calibri"/>
              <a:cs typeface="Lucida Sans"/>
            </a:endParaRPr>
          </a:p>
        </p:txBody>
      </p:sp>
      <p:sp>
        <p:nvSpPr>
          <p:cNvPr id="20" name="object 20"/>
          <p:cNvSpPr txBox="1"/>
          <p:nvPr/>
        </p:nvSpPr>
        <p:spPr>
          <a:xfrm>
            <a:off x="4884982" y="2208036"/>
            <a:ext cx="3133912" cy="935204"/>
          </a:xfrm>
          <a:prstGeom prst="rect">
            <a:avLst/>
          </a:prstGeom>
        </p:spPr>
        <p:txBody>
          <a:bodyPr vert="horz" wrap="square" lIns="0" tIns="9473" rIns="0" bIns="0" rtlCol="0" anchor="t">
            <a:spAutoFit/>
          </a:bodyPr>
          <a:lstStyle/>
          <a:p>
            <a:pPr marR="6985" indent="17145" algn="ctr">
              <a:lnSpc>
                <a:spcPct val="102200"/>
              </a:lnSpc>
              <a:spcBef>
                <a:spcPts val="75"/>
              </a:spcBef>
            </a:pPr>
            <a:r>
              <a:rPr lang="es-ES_tradnl" sz="3000" spc="-53" dirty="0">
                <a:solidFill>
                  <a:srgbClr val="262E67"/>
                </a:solidFill>
                <a:latin typeface="Calibri"/>
                <a:ea typeface="Calibri"/>
                <a:cs typeface="Lucida Sans"/>
              </a:rPr>
              <a:t>Entornos mixtos y de personas refugiadas</a:t>
            </a:r>
            <a:endParaRPr lang="es-ES_tradnl" sz="3000" strike="sngStrike" dirty="0">
              <a:solidFill>
                <a:srgbClr val="262E67"/>
              </a:solidFill>
              <a:latin typeface="Calibri"/>
              <a:ea typeface="Calibri"/>
              <a:cs typeface="Lucida Sans"/>
            </a:endParaRPr>
          </a:p>
        </p:txBody>
      </p:sp>
      <p:sp>
        <p:nvSpPr>
          <p:cNvPr id="22" name="object 22"/>
          <p:cNvSpPr/>
          <p:nvPr/>
        </p:nvSpPr>
        <p:spPr>
          <a:xfrm>
            <a:off x="5859353" y="3087461"/>
            <a:ext cx="1184048" cy="1149879"/>
          </a:xfrm>
          <a:custGeom>
            <a:avLst/>
            <a:gdLst/>
            <a:ahLst/>
            <a:cxnLst/>
            <a:rect l="l" t="t" r="r" b="b"/>
            <a:pathLst>
              <a:path w="793750" h="815975">
                <a:moveTo>
                  <a:pt x="396633" y="0"/>
                </a:moveTo>
                <a:lnTo>
                  <a:pt x="350377" y="2743"/>
                </a:lnTo>
                <a:lnTo>
                  <a:pt x="305689" y="10770"/>
                </a:lnTo>
                <a:lnTo>
                  <a:pt x="262865" y="23774"/>
                </a:lnTo>
                <a:lnTo>
                  <a:pt x="222204" y="41450"/>
                </a:lnTo>
                <a:lnTo>
                  <a:pt x="184003" y="63491"/>
                </a:lnTo>
                <a:lnTo>
                  <a:pt x="148559" y="89591"/>
                </a:lnTo>
                <a:lnTo>
                  <a:pt x="116171" y="119444"/>
                </a:lnTo>
                <a:lnTo>
                  <a:pt x="87135" y="152745"/>
                </a:lnTo>
                <a:lnTo>
                  <a:pt x="61751" y="189188"/>
                </a:lnTo>
                <a:lnTo>
                  <a:pt x="40314" y="228465"/>
                </a:lnTo>
                <a:lnTo>
                  <a:pt x="23123" y="270272"/>
                </a:lnTo>
                <a:lnTo>
                  <a:pt x="10475" y="314303"/>
                </a:lnTo>
                <a:lnTo>
                  <a:pt x="2668" y="360251"/>
                </a:lnTo>
                <a:lnTo>
                  <a:pt x="0" y="407810"/>
                </a:lnTo>
                <a:lnTo>
                  <a:pt x="2668" y="455370"/>
                </a:lnTo>
                <a:lnTo>
                  <a:pt x="10475" y="501318"/>
                </a:lnTo>
                <a:lnTo>
                  <a:pt x="23123" y="545349"/>
                </a:lnTo>
                <a:lnTo>
                  <a:pt x="40314" y="587156"/>
                </a:lnTo>
                <a:lnTo>
                  <a:pt x="61751" y="626434"/>
                </a:lnTo>
                <a:lnTo>
                  <a:pt x="87135" y="662876"/>
                </a:lnTo>
                <a:lnTo>
                  <a:pt x="116171" y="696177"/>
                </a:lnTo>
                <a:lnTo>
                  <a:pt x="148559" y="726031"/>
                </a:lnTo>
                <a:lnTo>
                  <a:pt x="184003" y="752131"/>
                </a:lnTo>
                <a:lnTo>
                  <a:pt x="222204" y="774172"/>
                </a:lnTo>
                <a:lnTo>
                  <a:pt x="262865" y="791848"/>
                </a:lnTo>
                <a:lnTo>
                  <a:pt x="305689" y="804852"/>
                </a:lnTo>
                <a:lnTo>
                  <a:pt x="350377" y="812879"/>
                </a:lnTo>
                <a:lnTo>
                  <a:pt x="396633" y="815623"/>
                </a:lnTo>
                <a:lnTo>
                  <a:pt x="442889" y="812879"/>
                </a:lnTo>
                <a:lnTo>
                  <a:pt x="487577" y="804852"/>
                </a:lnTo>
                <a:lnTo>
                  <a:pt x="530401" y="791848"/>
                </a:lnTo>
                <a:lnTo>
                  <a:pt x="571062" y="774172"/>
                </a:lnTo>
                <a:lnTo>
                  <a:pt x="609263" y="752131"/>
                </a:lnTo>
                <a:lnTo>
                  <a:pt x="644706" y="726031"/>
                </a:lnTo>
                <a:lnTo>
                  <a:pt x="677094" y="696177"/>
                </a:lnTo>
                <a:lnTo>
                  <a:pt x="706130" y="662876"/>
                </a:lnTo>
                <a:lnTo>
                  <a:pt x="731515" y="626434"/>
                </a:lnTo>
                <a:lnTo>
                  <a:pt x="752951" y="587156"/>
                </a:lnTo>
                <a:lnTo>
                  <a:pt x="770142" y="545349"/>
                </a:lnTo>
                <a:lnTo>
                  <a:pt x="782790" y="501318"/>
                </a:lnTo>
                <a:lnTo>
                  <a:pt x="790597" y="455370"/>
                </a:lnTo>
                <a:lnTo>
                  <a:pt x="793266" y="407810"/>
                </a:lnTo>
                <a:lnTo>
                  <a:pt x="790597" y="360251"/>
                </a:lnTo>
                <a:lnTo>
                  <a:pt x="782790" y="314303"/>
                </a:lnTo>
                <a:lnTo>
                  <a:pt x="770142" y="270272"/>
                </a:lnTo>
                <a:lnTo>
                  <a:pt x="752951" y="228465"/>
                </a:lnTo>
                <a:lnTo>
                  <a:pt x="731515" y="189188"/>
                </a:lnTo>
                <a:lnTo>
                  <a:pt x="706130" y="152745"/>
                </a:lnTo>
                <a:lnTo>
                  <a:pt x="677094" y="119444"/>
                </a:lnTo>
                <a:lnTo>
                  <a:pt x="644706" y="89591"/>
                </a:lnTo>
                <a:lnTo>
                  <a:pt x="609263" y="63491"/>
                </a:lnTo>
                <a:lnTo>
                  <a:pt x="571062" y="41450"/>
                </a:lnTo>
                <a:lnTo>
                  <a:pt x="530401" y="23774"/>
                </a:lnTo>
                <a:lnTo>
                  <a:pt x="487577" y="10770"/>
                </a:lnTo>
                <a:lnTo>
                  <a:pt x="442889" y="2743"/>
                </a:lnTo>
                <a:lnTo>
                  <a:pt x="396633" y="0"/>
                </a:lnTo>
                <a:close/>
              </a:path>
            </a:pathLst>
          </a:custGeom>
          <a:solidFill>
            <a:srgbClr val="262E67"/>
          </a:solidFill>
        </p:spPr>
        <p:txBody>
          <a:bodyPr wrap="square" lIns="0" tIns="0" rIns="0" bIns="0" rtlCol="0"/>
          <a:lstStyle/>
          <a:p>
            <a:endParaRPr lang="es-ES_tradnl" sz="3000"/>
          </a:p>
        </p:txBody>
      </p:sp>
      <p:sp>
        <p:nvSpPr>
          <p:cNvPr id="23" name="object 23"/>
          <p:cNvSpPr/>
          <p:nvPr/>
        </p:nvSpPr>
        <p:spPr>
          <a:xfrm>
            <a:off x="5852878" y="3087461"/>
            <a:ext cx="1184048" cy="1149231"/>
          </a:xfrm>
          <a:custGeom>
            <a:avLst/>
            <a:gdLst/>
            <a:ahLst/>
            <a:cxnLst/>
            <a:rect l="l" t="t" r="r" b="b"/>
            <a:pathLst>
              <a:path w="793750" h="815975">
                <a:moveTo>
                  <a:pt x="0" y="407811"/>
                </a:moveTo>
                <a:lnTo>
                  <a:pt x="2668" y="360252"/>
                </a:lnTo>
                <a:lnTo>
                  <a:pt x="10475" y="314304"/>
                </a:lnTo>
                <a:lnTo>
                  <a:pt x="23123" y="270273"/>
                </a:lnTo>
                <a:lnTo>
                  <a:pt x="40314" y="228466"/>
                </a:lnTo>
                <a:lnTo>
                  <a:pt x="61750" y="189188"/>
                </a:lnTo>
                <a:lnTo>
                  <a:pt x="87135" y="152746"/>
                </a:lnTo>
                <a:lnTo>
                  <a:pt x="116171" y="119445"/>
                </a:lnTo>
                <a:lnTo>
                  <a:pt x="148559" y="89591"/>
                </a:lnTo>
                <a:lnTo>
                  <a:pt x="184002" y="63491"/>
                </a:lnTo>
                <a:lnTo>
                  <a:pt x="222203" y="41450"/>
                </a:lnTo>
                <a:lnTo>
                  <a:pt x="262865" y="23774"/>
                </a:lnTo>
                <a:lnTo>
                  <a:pt x="305688" y="10770"/>
                </a:lnTo>
                <a:lnTo>
                  <a:pt x="350377" y="2743"/>
                </a:lnTo>
                <a:lnTo>
                  <a:pt x="396633" y="0"/>
                </a:lnTo>
                <a:lnTo>
                  <a:pt x="442888" y="2743"/>
                </a:lnTo>
                <a:lnTo>
                  <a:pt x="487577" y="10770"/>
                </a:lnTo>
                <a:lnTo>
                  <a:pt x="530400" y="23774"/>
                </a:lnTo>
                <a:lnTo>
                  <a:pt x="571062" y="41450"/>
                </a:lnTo>
                <a:lnTo>
                  <a:pt x="609263" y="63491"/>
                </a:lnTo>
                <a:lnTo>
                  <a:pt x="644706" y="89591"/>
                </a:lnTo>
                <a:lnTo>
                  <a:pt x="677094" y="119445"/>
                </a:lnTo>
                <a:lnTo>
                  <a:pt x="706130" y="152746"/>
                </a:lnTo>
                <a:lnTo>
                  <a:pt x="731515" y="189188"/>
                </a:lnTo>
                <a:lnTo>
                  <a:pt x="752951" y="228466"/>
                </a:lnTo>
                <a:lnTo>
                  <a:pt x="770142" y="270273"/>
                </a:lnTo>
                <a:lnTo>
                  <a:pt x="782790" y="314304"/>
                </a:lnTo>
                <a:lnTo>
                  <a:pt x="790597" y="360252"/>
                </a:lnTo>
                <a:lnTo>
                  <a:pt x="793266" y="407811"/>
                </a:lnTo>
                <a:lnTo>
                  <a:pt x="790597" y="455370"/>
                </a:lnTo>
                <a:lnTo>
                  <a:pt x="782790" y="501318"/>
                </a:lnTo>
                <a:lnTo>
                  <a:pt x="770142" y="545349"/>
                </a:lnTo>
                <a:lnTo>
                  <a:pt x="752951" y="587156"/>
                </a:lnTo>
                <a:lnTo>
                  <a:pt x="731515" y="626434"/>
                </a:lnTo>
                <a:lnTo>
                  <a:pt x="706130" y="662876"/>
                </a:lnTo>
                <a:lnTo>
                  <a:pt x="677094" y="696177"/>
                </a:lnTo>
                <a:lnTo>
                  <a:pt x="644706" y="726031"/>
                </a:lnTo>
                <a:lnTo>
                  <a:pt x="609263" y="752131"/>
                </a:lnTo>
                <a:lnTo>
                  <a:pt x="571062" y="774172"/>
                </a:lnTo>
                <a:lnTo>
                  <a:pt x="530400" y="791848"/>
                </a:lnTo>
                <a:lnTo>
                  <a:pt x="487577" y="804852"/>
                </a:lnTo>
                <a:lnTo>
                  <a:pt x="442888" y="812879"/>
                </a:lnTo>
                <a:lnTo>
                  <a:pt x="396633" y="815623"/>
                </a:lnTo>
                <a:lnTo>
                  <a:pt x="350377" y="812879"/>
                </a:lnTo>
                <a:lnTo>
                  <a:pt x="305688" y="804852"/>
                </a:lnTo>
                <a:lnTo>
                  <a:pt x="262865" y="791848"/>
                </a:lnTo>
                <a:lnTo>
                  <a:pt x="222203" y="774172"/>
                </a:lnTo>
                <a:lnTo>
                  <a:pt x="184002" y="752131"/>
                </a:lnTo>
                <a:lnTo>
                  <a:pt x="148559" y="726031"/>
                </a:lnTo>
                <a:lnTo>
                  <a:pt x="116171" y="696177"/>
                </a:lnTo>
                <a:lnTo>
                  <a:pt x="87135" y="662876"/>
                </a:lnTo>
                <a:lnTo>
                  <a:pt x="61750" y="626434"/>
                </a:lnTo>
                <a:lnTo>
                  <a:pt x="40314" y="587156"/>
                </a:lnTo>
                <a:lnTo>
                  <a:pt x="23123" y="545349"/>
                </a:lnTo>
                <a:lnTo>
                  <a:pt x="10475" y="501318"/>
                </a:lnTo>
                <a:lnTo>
                  <a:pt x="2668" y="455370"/>
                </a:lnTo>
                <a:lnTo>
                  <a:pt x="0" y="407811"/>
                </a:lnTo>
                <a:close/>
              </a:path>
            </a:pathLst>
          </a:custGeom>
          <a:ln w="25400">
            <a:solidFill>
              <a:srgbClr val="385D8A"/>
            </a:solidFill>
          </a:ln>
        </p:spPr>
        <p:txBody>
          <a:bodyPr wrap="square" lIns="0" tIns="0" rIns="0" bIns="0" rtlCol="0"/>
          <a:lstStyle/>
          <a:p>
            <a:endParaRPr lang="es-ES_tradnl" sz="3000"/>
          </a:p>
        </p:txBody>
      </p:sp>
      <p:pic>
        <p:nvPicPr>
          <p:cNvPr id="24" name="object 24"/>
          <p:cNvPicPr/>
          <p:nvPr/>
        </p:nvPicPr>
        <p:blipFill>
          <a:blip r:embed="rId4" cstate="print"/>
          <a:stretch>
            <a:fillRect/>
          </a:stretch>
        </p:blipFill>
        <p:spPr>
          <a:xfrm>
            <a:off x="6074353" y="3199018"/>
            <a:ext cx="718385" cy="877520"/>
          </a:xfrm>
          <a:prstGeom prst="rect">
            <a:avLst/>
          </a:prstGeom>
        </p:spPr>
      </p:pic>
      <p:sp>
        <p:nvSpPr>
          <p:cNvPr id="25" name="object 25"/>
          <p:cNvSpPr/>
          <p:nvPr/>
        </p:nvSpPr>
        <p:spPr>
          <a:xfrm>
            <a:off x="8619065" y="3694102"/>
            <a:ext cx="2806181" cy="6097368"/>
          </a:xfrm>
          <a:custGeom>
            <a:avLst/>
            <a:gdLst/>
            <a:ahLst/>
            <a:cxnLst/>
            <a:rect l="l" t="t" r="r" b="b"/>
            <a:pathLst>
              <a:path w="1644650" h="4087495">
                <a:moveTo>
                  <a:pt x="0" y="0"/>
                </a:moveTo>
                <a:lnTo>
                  <a:pt x="1644120" y="0"/>
                </a:lnTo>
                <a:lnTo>
                  <a:pt x="1644120" y="4087293"/>
                </a:lnTo>
                <a:lnTo>
                  <a:pt x="0" y="4087293"/>
                </a:lnTo>
                <a:lnTo>
                  <a:pt x="0" y="0"/>
                </a:lnTo>
                <a:close/>
              </a:path>
            </a:pathLst>
          </a:custGeom>
          <a:ln w="38100">
            <a:solidFill>
              <a:srgbClr val="262E67"/>
            </a:solidFill>
          </a:ln>
        </p:spPr>
        <p:txBody>
          <a:bodyPr wrap="square" lIns="0" tIns="0" rIns="0" bIns="0" rtlCol="0"/>
          <a:lstStyle/>
          <a:p>
            <a:endParaRPr lang="es-ES_tradnl" sz="3000"/>
          </a:p>
        </p:txBody>
      </p:sp>
      <p:sp>
        <p:nvSpPr>
          <p:cNvPr id="26" name="object 26"/>
          <p:cNvSpPr txBox="1"/>
          <p:nvPr/>
        </p:nvSpPr>
        <p:spPr>
          <a:xfrm>
            <a:off x="8902295" y="4546921"/>
            <a:ext cx="2152892" cy="3599597"/>
          </a:xfrm>
          <a:prstGeom prst="rect">
            <a:avLst/>
          </a:prstGeom>
        </p:spPr>
        <p:txBody>
          <a:bodyPr vert="horz" wrap="square" lIns="0" tIns="18945" rIns="0" bIns="0" rtlCol="0">
            <a:spAutoFit/>
          </a:bodyPr>
          <a:lstStyle/>
          <a:p>
            <a:pPr marL="276600" marR="229238" indent="-257655">
              <a:spcBef>
                <a:spcPts val="149"/>
              </a:spcBef>
              <a:buFont typeface="Arial"/>
              <a:buChar char="•"/>
              <a:tabLst>
                <a:tab pos="276600" algn="l"/>
              </a:tabLst>
            </a:pPr>
            <a:r>
              <a:rPr lang="es-ES_tradnl" sz="2100" spc="-30">
                <a:solidFill>
                  <a:srgbClr val="262E67"/>
                </a:solidFill>
                <a:cs typeface="Lucida Sans"/>
              </a:rPr>
              <a:t>Reglamento Sanitario Internacional</a:t>
            </a:r>
          </a:p>
          <a:p>
            <a:pPr marL="276600" marR="229238" indent="-257655">
              <a:spcBef>
                <a:spcPts val="149"/>
              </a:spcBef>
              <a:buFont typeface="Arial"/>
              <a:buChar char="•"/>
              <a:tabLst>
                <a:tab pos="276600" algn="l"/>
              </a:tabLst>
            </a:pPr>
            <a:endParaRPr lang="es-ES_tradnl" sz="2100">
              <a:cs typeface="Lucida Sans"/>
            </a:endParaRPr>
          </a:p>
          <a:p>
            <a:pPr marL="276600" indent="-257655">
              <a:buFont typeface="Arial"/>
              <a:buChar char="•"/>
              <a:tabLst>
                <a:tab pos="276600" algn="l"/>
              </a:tabLst>
            </a:pPr>
            <a:r>
              <a:rPr lang="es-ES_tradnl" sz="2100" spc="-15">
                <a:solidFill>
                  <a:srgbClr val="262E67"/>
                </a:solidFill>
                <a:cs typeface="Lucida Sans"/>
              </a:rPr>
              <a:t>Capacidad del Estado</a:t>
            </a:r>
          </a:p>
          <a:p>
            <a:pPr marL="276600" indent="-257655">
              <a:buFont typeface="Arial"/>
              <a:buChar char="•"/>
              <a:tabLst>
                <a:tab pos="276600" algn="l"/>
              </a:tabLst>
            </a:pPr>
            <a:endParaRPr lang="es-ES_tradnl" sz="2100" spc="-15">
              <a:solidFill>
                <a:srgbClr val="262E67"/>
              </a:solidFill>
              <a:cs typeface="Lucida Sans"/>
            </a:endParaRPr>
          </a:p>
          <a:p>
            <a:pPr marL="276600" indent="-257655">
              <a:buFont typeface="Arial"/>
              <a:buChar char="•"/>
              <a:tabLst>
                <a:tab pos="276600" algn="l"/>
              </a:tabLst>
            </a:pPr>
            <a:r>
              <a:rPr lang="es-ES_tradnl" sz="2100" spc="-15">
                <a:solidFill>
                  <a:srgbClr val="262E67"/>
                </a:solidFill>
                <a:cs typeface="Lucida Sans"/>
              </a:rPr>
              <a:t>Punto Focal de RSI</a:t>
            </a:r>
            <a:endParaRPr lang="es-ES_tradnl" sz="2100">
              <a:cs typeface="Lucida Sans"/>
            </a:endParaRPr>
          </a:p>
          <a:p>
            <a:pPr>
              <a:spcBef>
                <a:spcPts val="75"/>
              </a:spcBef>
              <a:buClr>
                <a:srgbClr val="262E67"/>
              </a:buClr>
              <a:buFont typeface="Arial"/>
              <a:buChar char="•"/>
            </a:pPr>
            <a:endParaRPr lang="es-ES_tradnl" sz="2100">
              <a:cs typeface="Lucida Sans"/>
            </a:endParaRPr>
          </a:p>
          <a:p>
            <a:pPr marL="276600" indent="-257655">
              <a:buFont typeface="Arial"/>
              <a:buChar char="•"/>
              <a:tabLst>
                <a:tab pos="276600" algn="l"/>
              </a:tabLst>
            </a:pPr>
            <a:r>
              <a:rPr lang="es-ES_tradnl" sz="2100" b="1" spc="-15">
                <a:solidFill>
                  <a:srgbClr val="262E67"/>
                </a:solidFill>
                <a:cs typeface="Trebuchet MS"/>
              </a:rPr>
              <a:t>Pilares</a:t>
            </a:r>
            <a:endParaRPr lang="es-ES_tradnl" sz="2100">
              <a:cs typeface="Trebuchet MS"/>
            </a:endParaRPr>
          </a:p>
        </p:txBody>
      </p:sp>
      <p:sp>
        <p:nvSpPr>
          <p:cNvPr id="27" name="object 27"/>
          <p:cNvSpPr txBox="1"/>
          <p:nvPr/>
        </p:nvSpPr>
        <p:spPr>
          <a:xfrm>
            <a:off x="8770414" y="2224306"/>
            <a:ext cx="2564471" cy="935204"/>
          </a:xfrm>
          <a:prstGeom prst="rect">
            <a:avLst/>
          </a:prstGeom>
        </p:spPr>
        <p:txBody>
          <a:bodyPr vert="horz" wrap="square" lIns="0" tIns="9473" rIns="0" bIns="0" rtlCol="0">
            <a:spAutoFit/>
          </a:bodyPr>
          <a:lstStyle/>
          <a:p>
            <a:pPr marL="56835" marR="7578" indent="-38837">
              <a:lnSpc>
                <a:spcPct val="102200"/>
              </a:lnSpc>
              <a:spcBef>
                <a:spcPts val="75"/>
              </a:spcBef>
            </a:pPr>
            <a:r>
              <a:rPr lang="es-ES_tradnl" sz="3000" spc="-38">
                <a:solidFill>
                  <a:srgbClr val="262E67"/>
                </a:solidFill>
                <a:cs typeface="Lucida Sans"/>
              </a:rPr>
              <a:t>Emergencias de salud pública</a:t>
            </a:r>
            <a:endParaRPr lang="es-ES_tradnl" sz="3000">
              <a:cs typeface="Lucida Sans"/>
            </a:endParaRPr>
          </a:p>
        </p:txBody>
      </p:sp>
      <p:sp>
        <p:nvSpPr>
          <p:cNvPr id="29" name="object 29"/>
          <p:cNvSpPr/>
          <p:nvPr/>
        </p:nvSpPr>
        <p:spPr>
          <a:xfrm>
            <a:off x="9487903" y="3152443"/>
            <a:ext cx="1184048" cy="1217201"/>
          </a:xfrm>
          <a:custGeom>
            <a:avLst/>
            <a:gdLst/>
            <a:ahLst/>
            <a:cxnLst/>
            <a:rect l="l" t="t" r="r" b="b"/>
            <a:pathLst>
              <a:path w="793750" h="815975">
                <a:moveTo>
                  <a:pt x="396633" y="0"/>
                </a:moveTo>
                <a:lnTo>
                  <a:pt x="350377" y="2743"/>
                </a:lnTo>
                <a:lnTo>
                  <a:pt x="305689" y="10770"/>
                </a:lnTo>
                <a:lnTo>
                  <a:pt x="262865" y="23774"/>
                </a:lnTo>
                <a:lnTo>
                  <a:pt x="222204" y="41450"/>
                </a:lnTo>
                <a:lnTo>
                  <a:pt x="184003" y="63491"/>
                </a:lnTo>
                <a:lnTo>
                  <a:pt x="148559" y="89591"/>
                </a:lnTo>
                <a:lnTo>
                  <a:pt x="116171" y="119445"/>
                </a:lnTo>
                <a:lnTo>
                  <a:pt x="87135" y="152746"/>
                </a:lnTo>
                <a:lnTo>
                  <a:pt x="61751" y="189189"/>
                </a:lnTo>
                <a:lnTo>
                  <a:pt x="40314" y="228466"/>
                </a:lnTo>
                <a:lnTo>
                  <a:pt x="23123" y="270274"/>
                </a:lnTo>
                <a:lnTo>
                  <a:pt x="10475" y="314304"/>
                </a:lnTo>
                <a:lnTo>
                  <a:pt x="2668" y="360252"/>
                </a:lnTo>
                <a:lnTo>
                  <a:pt x="0" y="407812"/>
                </a:lnTo>
                <a:lnTo>
                  <a:pt x="2668" y="455371"/>
                </a:lnTo>
                <a:lnTo>
                  <a:pt x="10475" y="501319"/>
                </a:lnTo>
                <a:lnTo>
                  <a:pt x="23123" y="545349"/>
                </a:lnTo>
                <a:lnTo>
                  <a:pt x="40314" y="587156"/>
                </a:lnTo>
                <a:lnTo>
                  <a:pt x="61751" y="626434"/>
                </a:lnTo>
                <a:lnTo>
                  <a:pt x="87135" y="662876"/>
                </a:lnTo>
                <a:lnTo>
                  <a:pt x="116171" y="696177"/>
                </a:lnTo>
                <a:lnTo>
                  <a:pt x="148559" y="726031"/>
                </a:lnTo>
                <a:lnTo>
                  <a:pt x="184003" y="752131"/>
                </a:lnTo>
                <a:lnTo>
                  <a:pt x="222204" y="774172"/>
                </a:lnTo>
                <a:lnTo>
                  <a:pt x="262865" y="791848"/>
                </a:lnTo>
                <a:lnTo>
                  <a:pt x="305689" y="804852"/>
                </a:lnTo>
                <a:lnTo>
                  <a:pt x="350377" y="812879"/>
                </a:lnTo>
                <a:lnTo>
                  <a:pt x="396633" y="815623"/>
                </a:lnTo>
                <a:lnTo>
                  <a:pt x="442889" y="812879"/>
                </a:lnTo>
                <a:lnTo>
                  <a:pt x="487577" y="804852"/>
                </a:lnTo>
                <a:lnTo>
                  <a:pt x="530401" y="791848"/>
                </a:lnTo>
                <a:lnTo>
                  <a:pt x="571062" y="774172"/>
                </a:lnTo>
                <a:lnTo>
                  <a:pt x="609263" y="752131"/>
                </a:lnTo>
                <a:lnTo>
                  <a:pt x="644706" y="726031"/>
                </a:lnTo>
                <a:lnTo>
                  <a:pt x="677094" y="696177"/>
                </a:lnTo>
                <a:lnTo>
                  <a:pt x="706130" y="662876"/>
                </a:lnTo>
                <a:lnTo>
                  <a:pt x="731515" y="626434"/>
                </a:lnTo>
                <a:lnTo>
                  <a:pt x="752951" y="587156"/>
                </a:lnTo>
                <a:lnTo>
                  <a:pt x="770142" y="545349"/>
                </a:lnTo>
                <a:lnTo>
                  <a:pt x="782790" y="501319"/>
                </a:lnTo>
                <a:lnTo>
                  <a:pt x="790597" y="455371"/>
                </a:lnTo>
                <a:lnTo>
                  <a:pt x="793266" y="407812"/>
                </a:lnTo>
                <a:lnTo>
                  <a:pt x="790597" y="360252"/>
                </a:lnTo>
                <a:lnTo>
                  <a:pt x="782790" y="314304"/>
                </a:lnTo>
                <a:lnTo>
                  <a:pt x="770142" y="270274"/>
                </a:lnTo>
                <a:lnTo>
                  <a:pt x="752951" y="228466"/>
                </a:lnTo>
                <a:lnTo>
                  <a:pt x="731515" y="189189"/>
                </a:lnTo>
                <a:lnTo>
                  <a:pt x="706130" y="152746"/>
                </a:lnTo>
                <a:lnTo>
                  <a:pt x="677094" y="119445"/>
                </a:lnTo>
                <a:lnTo>
                  <a:pt x="644706" y="89591"/>
                </a:lnTo>
                <a:lnTo>
                  <a:pt x="609263" y="63491"/>
                </a:lnTo>
                <a:lnTo>
                  <a:pt x="571062" y="41450"/>
                </a:lnTo>
                <a:lnTo>
                  <a:pt x="530401" y="23774"/>
                </a:lnTo>
                <a:lnTo>
                  <a:pt x="487577" y="10770"/>
                </a:lnTo>
                <a:lnTo>
                  <a:pt x="442889" y="2743"/>
                </a:lnTo>
                <a:lnTo>
                  <a:pt x="396633" y="0"/>
                </a:lnTo>
                <a:close/>
              </a:path>
            </a:pathLst>
          </a:custGeom>
          <a:solidFill>
            <a:srgbClr val="262E67"/>
          </a:solidFill>
        </p:spPr>
        <p:txBody>
          <a:bodyPr wrap="square" lIns="0" tIns="0" rIns="0" bIns="0" rtlCol="0"/>
          <a:lstStyle/>
          <a:p>
            <a:endParaRPr lang="es-ES_tradnl" sz="3000"/>
          </a:p>
        </p:txBody>
      </p:sp>
      <p:sp>
        <p:nvSpPr>
          <p:cNvPr id="30" name="object 30"/>
          <p:cNvSpPr/>
          <p:nvPr/>
        </p:nvSpPr>
        <p:spPr>
          <a:xfrm>
            <a:off x="9487903" y="3152443"/>
            <a:ext cx="1184048" cy="1217201"/>
          </a:xfrm>
          <a:custGeom>
            <a:avLst/>
            <a:gdLst/>
            <a:ahLst/>
            <a:cxnLst/>
            <a:rect l="l" t="t" r="r" b="b"/>
            <a:pathLst>
              <a:path w="793750" h="815975">
                <a:moveTo>
                  <a:pt x="0" y="407811"/>
                </a:moveTo>
                <a:lnTo>
                  <a:pt x="2668" y="360252"/>
                </a:lnTo>
                <a:lnTo>
                  <a:pt x="10475" y="314304"/>
                </a:lnTo>
                <a:lnTo>
                  <a:pt x="23123" y="270273"/>
                </a:lnTo>
                <a:lnTo>
                  <a:pt x="40314" y="228466"/>
                </a:lnTo>
                <a:lnTo>
                  <a:pt x="61750" y="189188"/>
                </a:lnTo>
                <a:lnTo>
                  <a:pt x="87135" y="152746"/>
                </a:lnTo>
                <a:lnTo>
                  <a:pt x="116170" y="119445"/>
                </a:lnTo>
                <a:lnTo>
                  <a:pt x="148559" y="89591"/>
                </a:lnTo>
                <a:lnTo>
                  <a:pt x="184002" y="63491"/>
                </a:lnTo>
                <a:lnTo>
                  <a:pt x="222203" y="41450"/>
                </a:lnTo>
                <a:lnTo>
                  <a:pt x="262864" y="23774"/>
                </a:lnTo>
                <a:lnTo>
                  <a:pt x="305688" y="10770"/>
                </a:lnTo>
                <a:lnTo>
                  <a:pt x="350376" y="2743"/>
                </a:lnTo>
                <a:lnTo>
                  <a:pt x="396632" y="0"/>
                </a:lnTo>
                <a:lnTo>
                  <a:pt x="442888" y="2743"/>
                </a:lnTo>
                <a:lnTo>
                  <a:pt x="487576" y="10770"/>
                </a:lnTo>
                <a:lnTo>
                  <a:pt x="530400" y="23774"/>
                </a:lnTo>
                <a:lnTo>
                  <a:pt x="571061" y="41450"/>
                </a:lnTo>
                <a:lnTo>
                  <a:pt x="609262" y="63491"/>
                </a:lnTo>
                <a:lnTo>
                  <a:pt x="644705" y="89591"/>
                </a:lnTo>
                <a:lnTo>
                  <a:pt x="677094" y="119445"/>
                </a:lnTo>
                <a:lnTo>
                  <a:pt x="706129" y="152746"/>
                </a:lnTo>
                <a:lnTo>
                  <a:pt x="731514" y="189188"/>
                </a:lnTo>
                <a:lnTo>
                  <a:pt x="752950" y="228466"/>
                </a:lnTo>
                <a:lnTo>
                  <a:pt x="770141" y="270273"/>
                </a:lnTo>
                <a:lnTo>
                  <a:pt x="782789" y="314304"/>
                </a:lnTo>
                <a:lnTo>
                  <a:pt x="790596" y="360252"/>
                </a:lnTo>
                <a:lnTo>
                  <a:pt x="793265" y="407811"/>
                </a:lnTo>
                <a:lnTo>
                  <a:pt x="790596" y="455370"/>
                </a:lnTo>
                <a:lnTo>
                  <a:pt x="782789" y="501318"/>
                </a:lnTo>
                <a:lnTo>
                  <a:pt x="770141" y="545349"/>
                </a:lnTo>
                <a:lnTo>
                  <a:pt x="752950" y="587156"/>
                </a:lnTo>
                <a:lnTo>
                  <a:pt x="731514" y="626434"/>
                </a:lnTo>
                <a:lnTo>
                  <a:pt x="706129" y="662876"/>
                </a:lnTo>
                <a:lnTo>
                  <a:pt x="677094" y="696177"/>
                </a:lnTo>
                <a:lnTo>
                  <a:pt x="644705" y="726031"/>
                </a:lnTo>
                <a:lnTo>
                  <a:pt x="609262" y="752131"/>
                </a:lnTo>
                <a:lnTo>
                  <a:pt x="571061" y="774172"/>
                </a:lnTo>
                <a:lnTo>
                  <a:pt x="530400" y="791848"/>
                </a:lnTo>
                <a:lnTo>
                  <a:pt x="487576" y="804852"/>
                </a:lnTo>
                <a:lnTo>
                  <a:pt x="442888" y="812879"/>
                </a:lnTo>
                <a:lnTo>
                  <a:pt x="396632" y="815623"/>
                </a:lnTo>
                <a:lnTo>
                  <a:pt x="350376" y="812879"/>
                </a:lnTo>
                <a:lnTo>
                  <a:pt x="305688" y="804852"/>
                </a:lnTo>
                <a:lnTo>
                  <a:pt x="262864" y="791848"/>
                </a:lnTo>
                <a:lnTo>
                  <a:pt x="222203" y="774172"/>
                </a:lnTo>
                <a:lnTo>
                  <a:pt x="184002" y="752131"/>
                </a:lnTo>
                <a:lnTo>
                  <a:pt x="148559" y="726031"/>
                </a:lnTo>
                <a:lnTo>
                  <a:pt x="116170" y="696177"/>
                </a:lnTo>
                <a:lnTo>
                  <a:pt x="87135" y="662876"/>
                </a:lnTo>
                <a:lnTo>
                  <a:pt x="61750" y="626434"/>
                </a:lnTo>
                <a:lnTo>
                  <a:pt x="40314" y="587156"/>
                </a:lnTo>
                <a:lnTo>
                  <a:pt x="23123" y="545349"/>
                </a:lnTo>
                <a:lnTo>
                  <a:pt x="10475" y="501318"/>
                </a:lnTo>
                <a:lnTo>
                  <a:pt x="2668" y="455370"/>
                </a:lnTo>
                <a:lnTo>
                  <a:pt x="0" y="407811"/>
                </a:lnTo>
                <a:close/>
              </a:path>
            </a:pathLst>
          </a:custGeom>
          <a:ln w="25400">
            <a:solidFill>
              <a:srgbClr val="385D8A"/>
            </a:solidFill>
          </a:ln>
        </p:spPr>
        <p:txBody>
          <a:bodyPr wrap="square" lIns="0" tIns="0" rIns="0" bIns="0" rtlCol="0"/>
          <a:lstStyle/>
          <a:p>
            <a:endParaRPr lang="es-ES_tradnl" sz="3000"/>
          </a:p>
        </p:txBody>
      </p:sp>
      <p:pic>
        <p:nvPicPr>
          <p:cNvPr id="31" name="object 31"/>
          <p:cNvPicPr/>
          <p:nvPr/>
        </p:nvPicPr>
        <p:blipFill>
          <a:blip r:embed="rId5" cstate="print"/>
          <a:stretch>
            <a:fillRect/>
          </a:stretch>
        </p:blipFill>
        <p:spPr>
          <a:xfrm>
            <a:off x="9680162" y="3363036"/>
            <a:ext cx="778715" cy="795491"/>
          </a:xfrm>
          <a:prstGeom prst="rect">
            <a:avLst/>
          </a:prstGeom>
        </p:spPr>
      </p:pic>
      <p:sp>
        <p:nvSpPr>
          <p:cNvPr id="32" name="object 32"/>
          <p:cNvSpPr/>
          <p:nvPr/>
        </p:nvSpPr>
        <p:spPr>
          <a:xfrm>
            <a:off x="14809933" y="3662728"/>
            <a:ext cx="2502602" cy="6097368"/>
          </a:xfrm>
          <a:custGeom>
            <a:avLst/>
            <a:gdLst/>
            <a:ahLst/>
            <a:cxnLst/>
            <a:rect l="l" t="t" r="r" b="b"/>
            <a:pathLst>
              <a:path w="1677670" h="4087495">
                <a:moveTo>
                  <a:pt x="0" y="0"/>
                </a:moveTo>
                <a:lnTo>
                  <a:pt x="1677324" y="0"/>
                </a:lnTo>
                <a:lnTo>
                  <a:pt x="1677324" y="4087293"/>
                </a:lnTo>
                <a:lnTo>
                  <a:pt x="0" y="4087293"/>
                </a:lnTo>
                <a:lnTo>
                  <a:pt x="0" y="0"/>
                </a:lnTo>
                <a:close/>
              </a:path>
            </a:pathLst>
          </a:custGeom>
          <a:ln w="38100">
            <a:solidFill>
              <a:srgbClr val="262E67"/>
            </a:solidFill>
          </a:ln>
        </p:spPr>
        <p:txBody>
          <a:bodyPr wrap="square" lIns="0" tIns="0" rIns="0" bIns="0" rtlCol="0"/>
          <a:lstStyle/>
          <a:p>
            <a:endParaRPr lang="es-ES_tradnl" sz="3000"/>
          </a:p>
        </p:txBody>
      </p:sp>
      <p:sp>
        <p:nvSpPr>
          <p:cNvPr id="33" name="object 33"/>
          <p:cNvSpPr txBox="1"/>
          <p:nvPr/>
        </p:nvSpPr>
        <p:spPr>
          <a:xfrm>
            <a:off x="15072398" y="4569511"/>
            <a:ext cx="2059331" cy="3551469"/>
          </a:xfrm>
          <a:prstGeom prst="rect">
            <a:avLst/>
          </a:prstGeom>
        </p:spPr>
        <p:txBody>
          <a:bodyPr vert="horz" wrap="square" lIns="0" tIns="14208" rIns="0" bIns="0" rtlCol="0" anchor="t">
            <a:spAutoFit/>
          </a:bodyPr>
          <a:lstStyle/>
          <a:p>
            <a:pPr marL="275590" marR="318770" indent="-257175">
              <a:lnSpc>
                <a:spcPct val="101699"/>
              </a:lnSpc>
              <a:spcBef>
                <a:spcPts val="113"/>
              </a:spcBef>
              <a:buFont typeface="Arial"/>
              <a:buChar char="•"/>
              <a:tabLst>
                <a:tab pos="276600" algn="l"/>
              </a:tabLst>
            </a:pPr>
            <a:r>
              <a:rPr lang="es-ES_tradnl" sz="2100" spc="-15" dirty="0">
                <a:solidFill>
                  <a:srgbClr val="262E67"/>
                </a:solidFill>
                <a:latin typeface="Calibri"/>
                <a:ea typeface="Calibri"/>
                <a:cs typeface="Lucida Sans"/>
              </a:rPr>
              <a:t>Organizado en torno al contexto local: localización</a:t>
            </a:r>
            <a:endParaRPr lang="es-ES" dirty="0">
              <a:latin typeface="Calibri"/>
              <a:ea typeface="Calibri"/>
            </a:endParaRPr>
          </a:p>
          <a:p>
            <a:pPr marL="275590" marR="238125" indent="-257175">
              <a:lnSpc>
                <a:spcPts val="2073"/>
              </a:lnSpc>
              <a:buFont typeface="Arial"/>
              <a:buChar char="•"/>
              <a:tabLst>
                <a:tab pos="276600" algn="l"/>
              </a:tabLst>
            </a:pPr>
            <a:r>
              <a:rPr lang="es-ES_tradnl" sz="2100" spc="-45" dirty="0">
                <a:solidFill>
                  <a:srgbClr val="262E67"/>
                </a:solidFill>
                <a:latin typeface="Calibri"/>
                <a:ea typeface="Calibri"/>
                <a:cs typeface="Lucida Sans"/>
              </a:rPr>
              <a:t>Organización geográfica</a:t>
            </a:r>
          </a:p>
          <a:p>
            <a:pPr marL="275590" marR="238125" indent="-257175">
              <a:lnSpc>
                <a:spcPts val="2073"/>
              </a:lnSpc>
              <a:buFont typeface="Arial"/>
              <a:buChar char="•"/>
              <a:tabLst>
                <a:tab pos="276600" algn="l"/>
              </a:tabLst>
            </a:pPr>
            <a:r>
              <a:rPr lang="es-ES_tradnl" sz="2100" spc="-45" dirty="0">
                <a:solidFill>
                  <a:srgbClr val="262E67"/>
                </a:solidFill>
                <a:latin typeface="Calibri"/>
                <a:ea typeface="Calibri"/>
                <a:cs typeface="Lucida Sans"/>
              </a:rPr>
              <a:t>Multisectorial</a:t>
            </a:r>
          </a:p>
          <a:p>
            <a:pPr marL="275590" marR="238125" indent="-257175">
              <a:lnSpc>
                <a:spcPts val="2073"/>
              </a:lnSpc>
              <a:buFont typeface="Arial"/>
              <a:buChar char="•"/>
              <a:tabLst>
                <a:tab pos="276600" algn="l"/>
              </a:tabLst>
            </a:pPr>
            <a:r>
              <a:rPr lang="es-ES_tradnl" sz="2100" spc="-45" dirty="0">
                <a:solidFill>
                  <a:srgbClr val="262E67"/>
                </a:solidFill>
                <a:latin typeface="Calibri"/>
                <a:ea typeface="Calibri"/>
                <a:cs typeface="Lucida Sans"/>
              </a:rPr>
              <a:t>Diseñar a través de participación local</a:t>
            </a:r>
            <a:endParaRPr lang="es-ES_tradnl" sz="2100" dirty="0">
              <a:latin typeface="Calibri"/>
              <a:ea typeface="Calibri"/>
              <a:cs typeface="Lucida Sans"/>
            </a:endParaRPr>
          </a:p>
        </p:txBody>
      </p:sp>
      <p:sp>
        <p:nvSpPr>
          <p:cNvPr id="34" name="object 34"/>
          <p:cNvSpPr txBox="1"/>
          <p:nvPr/>
        </p:nvSpPr>
        <p:spPr>
          <a:xfrm>
            <a:off x="14809933" y="2442343"/>
            <a:ext cx="2502601" cy="480795"/>
          </a:xfrm>
          <a:prstGeom prst="rect">
            <a:avLst/>
          </a:prstGeom>
        </p:spPr>
        <p:txBody>
          <a:bodyPr vert="horz" wrap="square" lIns="0" tIns="18945" rIns="0" bIns="0" rtlCol="0">
            <a:spAutoFit/>
          </a:bodyPr>
          <a:lstStyle/>
          <a:p>
            <a:pPr marL="18945">
              <a:spcBef>
                <a:spcPts val="149"/>
              </a:spcBef>
            </a:pPr>
            <a:r>
              <a:rPr lang="es-ES_tradnl" sz="3000" spc="-45">
                <a:solidFill>
                  <a:srgbClr val="262E67"/>
                </a:solidFill>
                <a:cs typeface="Lucida Sans"/>
              </a:rPr>
              <a:t>Basado en áreas</a:t>
            </a:r>
            <a:endParaRPr lang="es-ES_tradnl" sz="3000">
              <a:cs typeface="Lucida Sans"/>
            </a:endParaRPr>
          </a:p>
        </p:txBody>
      </p:sp>
      <p:sp>
        <p:nvSpPr>
          <p:cNvPr id="36" name="object 36"/>
          <p:cNvSpPr/>
          <p:nvPr/>
        </p:nvSpPr>
        <p:spPr>
          <a:xfrm>
            <a:off x="15540247" y="3034633"/>
            <a:ext cx="1184048" cy="1217201"/>
          </a:xfrm>
          <a:custGeom>
            <a:avLst/>
            <a:gdLst/>
            <a:ahLst/>
            <a:cxnLst/>
            <a:rect l="l" t="t" r="r" b="b"/>
            <a:pathLst>
              <a:path w="793750" h="815975">
                <a:moveTo>
                  <a:pt x="396632" y="0"/>
                </a:moveTo>
                <a:lnTo>
                  <a:pt x="350376" y="2743"/>
                </a:lnTo>
                <a:lnTo>
                  <a:pt x="305688" y="10770"/>
                </a:lnTo>
                <a:lnTo>
                  <a:pt x="262864" y="23774"/>
                </a:lnTo>
                <a:lnTo>
                  <a:pt x="222203" y="41450"/>
                </a:lnTo>
                <a:lnTo>
                  <a:pt x="184002" y="63491"/>
                </a:lnTo>
                <a:lnTo>
                  <a:pt x="148558" y="89591"/>
                </a:lnTo>
                <a:lnTo>
                  <a:pt x="116170" y="119444"/>
                </a:lnTo>
                <a:lnTo>
                  <a:pt x="87135" y="152745"/>
                </a:lnTo>
                <a:lnTo>
                  <a:pt x="61750" y="189188"/>
                </a:lnTo>
                <a:lnTo>
                  <a:pt x="40314" y="228465"/>
                </a:lnTo>
                <a:lnTo>
                  <a:pt x="23123" y="270272"/>
                </a:lnTo>
                <a:lnTo>
                  <a:pt x="10475" y="314303"/>
                </a:lnTo>
                <a:lnTo>
                  <a:pt x="2668" y="360251"/>
                </a:lnTo>
                <a:lnTo>
                  <a:pt x="0" y="407810"/>
                </a:lnTo>
                <a:lnTo>
                  <a:pt x="2668" y="455370"/>
                </a:lnTo>
                <a:lnTo>
                  <a:pt x="10475" y="501318"/>
                </a:lnTo>
                <a:lnTo>
                  <a:pt x="23123" y="545349"/>
                </a:lnTo>
                <a:lnTo>
                  <a:pt x="40314" y="587156"/>
                </a:lnTo>
                <a:lnTo>
                  <a:pt x="61750" y="626434"/>
                </a:lnTo>
                <a:lnTo>
                  <a:pt x="87135" y="662876"/>
                </a:lnTo>
                <a:lnTo>
                  <a:pt x="116170" y="696177"/>
                </a:lnTo>
                <a:lnTo>
                  <a:pt x="148558" y="726031"/>
                </a:lnTo>
                <a:lnTo>
                  <a:pt x="184002" y="752131"/>
                </a:lnTo>
                <a:lnTo>
                  <a:pt x="222203" y="774172"/>
                </a:lnTo>
                <a:lnTo>
                  <a:pt x="262864" y="791848"/>
                </a:lnTo>
                <a:lnTo>
                  <a:pt x="305688" y="804852"/>
                </a:lnTo>
                <a:lnTo>
                  <a:pt x="350376" y="812879"/>
                </a:lnTo>
                <a:lnTo>
                  <a:pt x="396632" y="815623"/>
                </a:lnTo>
                <a:lnTo>
                  <a:pt x="442888" y="812879"/>
                </a:lnTo>
                <a:lnTo>
                  <a:pt x="487576" y="804852"/>
                </a:lnTo>
                <a:lnTo>
                  <a:pt x="530399" y="791848"/>
                </a:lnTo>
                <a:lnTo>
                  <a:pt x="571061" y="774172"/>
                </a:lnTo>
                <a:lnTo>
                  <a:pt x="609262" y="752131"/>
                </a:lnTo>
                <a:lnTo>
                  <a:pt x="644705" y="726031"/>
                </a:lnTo>
                <a:lnTo>
                  <a:pt x="677093" y="696177"/>
                </a:lnTo>
                <a:lnTo>
                  <a:pt x="706128" y="662876"/>
                </a:lnTo>
                <a:lnTo>
                  <a:pt x="731513" y="626434"/>
                </a:lnTo>
                <a:lnTo>
                  <a:pt x="752950" y="587156"/>
                </a:lnTo>
                <a:lnTo>
                  <a:pt x="770141" y="545349"/>
                </a:lnTo>
                <a:lnTo>
                  <a:pt x="782789" y="501318"/>
                </a:lnTo>
                <a:lnTo>
                  <a:pt x="790596" y="455370"/>
                </a:lnTo>
                <a:lnTo>
                  <a:pt x="793264" y="407810"/>
                </a:lnTo>
                <a:lnTo>
                  <a:pt x="790596" y="360251"/>
                </a:lnTo>
                <a:lnTo>
                  <a:pt x="782789" y="314303"/>
                </a:lnTo>
                <a:lnTo>
                  <a:pt x="770141" y="270272"/>
                </a:lnTo>
                <a:lnTo>
                  <a:pt x="752950" y="228465"/>
                </a:lnTo>
                <a:lnTo>
                  <a:pt x="731513" y="189188"/>
                </a:lnTo>
                <a:lnTo>
                  <a:pt x="706128" y="152745"/>
                </a:lnTo>
                <a:lnTo>
                  <a:pt x="677093" y="119444"/>
                </a:lnTo>
                <a:lnTo>
                  <a:pt x="644705" y="89591"/>
                </a:lnTo>
                <a:lnTo>
                  <a:pt x="609262" y="63491"/>
                </a:lnTo>
                <a:lnTo>
                  <a:pt x="571061" y="41450"/>
                </a:lnTo>
                <a:lnTo>
                  <a:pt x="530399" y="23774"/>
                </a:lnTo>
                <a:lnTo>
                  <a:pt x="487576" y="10770"/>
                </a:lnTo>
                <a:lnTo>
                  <a:pt x="442888" y="2743"/>
                </a:lnTo>
                <a:lnTo>
                  <a:pt x="396632" y="0"/>
                </a:lnTo>
                <a:close/>
              </a:path>
            </a:pathLst>
          </a:custGeom>
          <a:solidFill>
            <a:srgbClr val="262E67"/>
          </a:solidFill>
        </p:spPr>
        <p:txBody>
          <a:bodyPr wrap="square" lIns="0" tIns="0" rIns="0" bIns="0" rtlCol="0"/>
          <a:lstStyle/>
          <a:p>
            <a:endParaRPr lang="es-ES_tradnl" sz="3000"/>
          </a:p>
        </p:txBody>
      </p:sp>
      <p:sp>
        <p:nvSpPr>
          <p:cNvPr id="37" name="object 37"/>
          <p:cNvSpPr/>
          <p:nvPr/>
        </p:nvSpPr>
        <p:spPr>
          <a:xfrm>
            <a:off x="15540245" y="3005110"/>
            <a:ext cx="1184048" cy="1217201"/>
          </a:xfrm>
          <a:custGeom>
            <a:avLst/>
            <a:gdLst/>
            <a:ahLst/>
            <a:cxnLst/>
            <a:rect l="l" t="t" r="r" b="b"/>
            <a:pathLst>
              <a:path w="793750" h="815975">
                <a:moveTo>
                  <a:pt x="0" y="407811"/>
                </a:moveTo>
                <a:lnTo>
                  <a:pt x="2668" y="360252"/>
                </a:lnTo>
                <a:lnTo>
                  <a:pt x="10475" y="314304"/>
                </a:lnTo>
                <a:lnTo>
                  <a:pt x="23123" y="270273"/>
                </a:lnTo>
                <a:lnTo>
                  <a:pt x="40314" y="228466"/>
                </a:lnTo>
                <a:lnTo>
                  <a:pt x="61750" y="189188"/>
                </a:lnTo>
                <a:lnTo>
                  <a:pt x="87135" y="152746"/>
                </a:lnTo>
                <a:lnTo>
                  <a:pt x="116170" y="119445"/>
                </a:lnTo>
                <a:lnTo>
                  <a:pt x="148559" y="89591"/>
                </a:lnTo>
                <a:lnTo>
                  <a:pt x="184002" y="63491"/>
                </a:lnTo>
                <a:lnTo>
                  <a:pt x="222203" y="41450"/>
                </a:lnTo>
                <a:lnTo>
                  <a:pt x="262864" y="23774"/>
                </a:lnTo>
                <a:lnTo>
                  <a:pt x="305688" y="10770"/>
                </a:lnTo>
                <a:lnTo>
                  <a:pt x="350376" y="2743"/>
                </a:lnTo>
                <a:lnTo>
                  <a:pt x="396632" y="0"/>
                </a:lnTo>
                <a:lnTo>
                  <a:pt x="442888" y="2743"/>
                </a:lnTo>
                <a:lnTo>
                  <a:pt x="487576" y="10770"/>
                </a:lnTo>
                <a:lnTo>
                  <a:pt x="530400" y="23774"/>
                </a:lnTo>
                <a:lnTo>
                  <a:pt x="571061" y="41450"/>
                </a:lnTo>
                <a:lnTo>
                  <a:pt x="609262" y="63491"/>
                </a:lnTo>
                <a:lnTo>
                  <a:pt x="644705" y="89591"/>
                </a:lnTo>
                <a:lnTo>
                  <a:pt x="677094" y="119445"/>
                </a:lnTo>
                <a:lnTo>
                  <a:pt x="706129" y="152746"/>
                </a:lnTo>
                <a:lnTo>
                  <a:pt x="731514" y="189188"/>
                </a:lnTo>
                <a:lnTo>
                  <a:pt x="752950" y="228466"/>
                </a:lnTo>
                <a:lnTo>
                  <a:pt x="770141" y="270273"/>
                </a:lnTo>
                <a:lnTo>
                  <a:pt x="782789" y="314304"/>
                </a:lnTo>
                <a:lnTo>
                  <a:pt x="790596" y="360252"/>
                </a:lnTo>
                <a:lnTo>
                  <a:pt x="793265" y="407811"/>
                </a:lnTo>
                <a:lnTo>
                  <a:pt x="790596" y="455370"/>
                </a:lnTo>
                <a:lnTo>
                  <a:pt x="782789" y="501318"/>
                </a:lnTo>
                <a:lnTo>
                  <a:pt x="770141" y="545349"/>
                </a:lnTo>
                <a:lnTo>
                  <a:pt x="752950" y="587156"/>
                </a:lnTo>
                <a:lnTo>
                  <a:pt x="731514" y="626434"/>
                </a:lnTo>
                <a:lnTo>
                  <a:pt x="706129" y="662876"/>
                </a:lnTo>
                <a:lnTo>
                  <a:pt x="677094" y="696177"/>
                </a:lnTo>
                <a:lnTo>
                  <a:pt x="644705" y="726031"/>
                </a:lnTo>
                <a:lnTo>
                  <a:pt x="609262" y="752131"/>
                </a:lnTo>
                <a:lnTo>
                  <a:pt x="571061" y="774172"/>
                </a:lnTo>
                <a:lnTo>
                  <a:pt x="530400" y="791848"/>
                </a:lnTo>
                <a:lnTo>
                  <a:pt x="487576" y="804852"/>
                </a:lnTo>
                <a:lnTo>
                  <a:pt x="442888" y="812879"/>
                </a:lnTo>
                <a:lnTo>
                  <a:pt x="396632" y="815623"/>
                </a:lnTo>
                <a:lnTo>
                  <a:pt x="350376" y="812879"/>
                </a:lnTo>
                <a:lnTo>
                  <a:pt x="305688" y="804852"/>
                </a:lnTo>
                <a:lnTo>
                  <a:pt x="262864" y="791848"/>
                </a:lnTo>
                <a:lnTo>
                  <a:pt x="222203" y="774172"/>
                </a:lnTo>
                <a:lnTo>
                  <a:pt x="184002" y="752131"/>
                </a:lnTo>
                <a:lnTo>
                  <a:pt x="148559" y="726031"/>
                </a:lnTo>
                <a:lnTo>
                  <a:pt x="116170" y="696177"/>
                </a:lnTo>
                <a:lnTo>
                  <a:pt x="87135" y="662876"/>
                </a:lnTo>
                <a:lnTo>
                  <a:pt x="61750" y="626434"/>
                </a:lnTo>
                <a:lnTo>
                  <a:pt x="40314" y="587156"/>
                </a:lnTo>
                <a:lnTo>
                  <a:pt x="23123" y="545349"/>
                </a:lnTo>
                <a:lnTo>
                  <a:pt x="10475" y="501318"/>
                </a:lnTo>
                <a:lnTo>
                  <a:pt x="2668" y="455370"/>
                </a:lnTo>
                <a:lnTo>
                  <a:pt x="0" y="407811"/>
                </a:lnTo>
                <a:close/>
              </a:path>
            </a:pathLst>
          </a:custGeom>
          <a:ln w="25400">
            <a:solidFill>
              <a:srgbClr val="385D8A"/>
            </a:solidFill>
          </a:ln>
        </p:spPr>
        <p:txBody>
          <a:bodyPr wrap="square" lIns="0" tIns="0" rIns="0" bIns="0" rtlCol="0"/>
          <a:lstStyle/>
          <a:p>
            <a:endParaRPr lang="es-ES_tradnl" sz="3000"/>
          </a:p>
        </p:txBody>
      </p:sp>
      <p:pic>
        <p:nvPicPr>
          <p:cNvPr id="38" name="object 38"/>
          <p:cNvPicPr/>
          <p:nvPr/>
        </p:nvPicPr>
        <p:blipFill>
          <a:blip r:embed="rId6" cstate="print"/>
          <a:stretch>
            <a:fillRect/>
          </a:stretch>
        </p:blipFill>
        <p:spPr>
          <a:xfrm>
            <a:off x="15707147" y="3151437"/>
            <a:ext cx="850241" cy="845693"/>
          </a:xfrm>
          <a:prstGeom prst="rect">
            <a:avLst/>
          </a:prstGeom>
        </p:spPr>
      </p:pic>
      <p:pic>
        <p:nvPicPr>
          <p:cNvPr id="39" name="object 39"/>
          <p:cNvPicPr/>
          <p:nvPr/>
        </p:nvPicPr>
        <p:blipFill>
          <a:blip r:embed="rId7" cstate="print"/>
          <a:stretch>
            <a:fillRect/>
          </a:stretch>
        </p:blipFill>
        <p:spPr>
          <a:xfrm>
            <a:off x="6126980" y="7736471"/>
            <a:ext cx="1591562" cy="2370045"/>
          </a:xfrm>
          <a:prstGeom prst="rect">
            <a:avLst/>
          </a:prstGeom>
        </p:spPr>
      </p:pic>
      <p:pic>
        <p:nvPicPr>
          <p:cNvPr id="41" name="object 41"/>
          <p:cNvPicPr/>
          <p:nvPr/>
        </p:nvPicPr>
        <p:blipFill>
          <a:blip r:embed="rId8" cstate="print"/>
          <a:stretch>
            <a:fillRect/>
          </a:stretch>
        </p:blipFill>
        <p:spPr>
          <a:xfrm>
            <a:off x="113709" y="2788030"/>
            <a:ext cx="876948" cy="1623123"/>
          </a:xfrm>
          <a:prstGeom prst="rect">
            <a:avLst/>
          </a:prstGeom>
        </p:spPr>
      </p:pic>
      <p:sp>
        <p:nvSpPr>
          <p:cNvPr id="48" name="Title 47">
            <a:extLst>
              <a:ext uri="{FF2B5EF4-FFF2-40B4-BE49-F238E27FC236}">
                <a16:creationId xmlns:a16="http://schemas.microsoft.com/office/drawing/2014/main" id="{56A96EAA-B14F-49AE-B26A-3956AEB83BCB}"/>
              </a:ext>
            </a:extLst>
          </p:cNvPr>
          <p:cNvSpPr>
            <a:spLocks noGrp="1"/>
          </p:cNvSpPr>
          <p:nvPr>
            <p:ph type="title"/>
          </p:nvPr>
        </p:nvSpPr>
        <p:spPr>
          <a:noFill/>
        </p:spPr>
        <p:txBody>
          <a:bodyPr wrap="square" rtlCol="0">
            <a:spAutoFit/>
          </a:bodyPr>
          <a:lstStyle/>
          <a:p>
            <a:pPr>
              <a:spcAft>
                <a:spcPts val="900"/>
              </a:spcAft>
            </a:pPr>
            <a:endParaRPr lang="es-ES_tradnl" sz="4800" b="1" spc="-120">
              <a:solidFill>
                <a:srgbClr val="FB8500"/>
              </a:solidFill>
              <a:latin typeface="Arial" panose="020B0604020202020204" pitchFamily="34" charset="0"/>
              <a:ea typeface="Open Sans Extrabold" panose="020B0906030804020204" pitchFamily="34" charset="0"/>
              <a:cs typeface="Arial" panose="020B0604020202020204" pitchFamily="34" charset="0"/>
            </a:endParaRPr>
          </a:p>
        </p:txBody>
      </p:sp>
      <p:sp>
        <p:nvSpPr>
          <p:cNvPr id="49" name="object 32">
            <a:extLst>
              <a:ext uri="{FF2B5EF4-FFF2-40B4-BE49-F238E27FC236}">
                <a16:creationId xmlns:a16="http://schemas.microsoft.com/office/drawing/2014/main" id="{CC94123C-5497-4D0D-B4C6-1477DAECF39A}"/>
              </a:ext>
            </a:extLst>
          </p:cNvPr>
          <p:cNvSpPr/>
          <p:nvPr/>
        </p:nvSpPr>
        <p:spPr>
          <a:xfrm>
            <a:off x="11735939" y="3670229"/>
            <a:ext cx="2502602" cy="6097368"/>
          </a:xfrm>
          <a:custGeom>
            <a:avLst/>
            <a:gdLst/>
            <a:ahLst/>
            <a:cxnLst/>
            <a:rect l="l" t="t" r="r" b="b"/>
            <a:pathLst>
              <a:path w="1677670" h="4087495">
                <a:moveTo>
                  <a:pt x="0" y="0"/>
                </a:moveTo>
                <a:lnTo>
                  <a:pt x="1677324" y="0"/>
                </a:lnTo>
                <a:lnTo>
                  <a:pt x="1677324" y="4087293"/>
                </a:lnTo>
                <a:lnTo>
                  <a:pt x="0" y="4087293"/>
                </a:lnTo>
                <a:lnTo>
                  <a:pt x="0" y="0"/>
                </a:lnTo>
                <a:close/>
              </a:path>
            </a:pathLst>
          </a:custGeom>
          <a:ln w="38100">
            <a:solidFill>
              <a:srgbClr val="262E67"/>
            </a:solidFill>
          </a:ln>
        </p:spPr>
        <p:txBody>
          <a:bodyPr wrap="square" lIns="0" tIns="0" rIns="0" bIns="0" rtlCol="0"/>
          <a:lstStyle/>
          <a:p>
            <a:endParaRPr lang="es-ES_tradnl" sz="3000"/>
          </a:p>
        </p:txBody>
      </p:sp>
      <p:sp>
        <p:nvSpPr>
          <p:cNvPr id="9" name="object 9"/>
          <p:cNvSpPr/>
          <p:nvPr/>
        </p:nvSpPr>
        <p:spPr>
          <a:xfrm>
            <a:off x="12480385" y="2988456"/>
            <a:ext cx="1184048" cy="1217201"/>
          </a:xfrm>
          <a:custGeom>
            <a:avLst/>
            <a:gdLst/>
            <a:ahLst/>
            <a:cxnLst/>
            <a:rect l="l" t="t" r="r" b="b"/>
            <a:pathLst>
              <a:path w="793750" h="815975">
                <a:moveTo>
                  <a:pt x="396632" y="0"/>
                </a:moveTo>
                <a:lnTo>
                  <a:pt x="350376" y="2743"/>
                </a:lnTo>
                <a:lnTo>
                  <a:pt x="305688" y="10770"/>
                </a:lnTo>
                <a:lnTo>
                  <a:pt x="262864" y="23774"/>
                </a:lnTo>
                <a:lnTo>
                  <a:pt x="222203" y="41450"/>
                </a:lnTo>
                <a:lnTo>
                  <a:pt x="184002" y="63491"/>
                </a:lnTo>
                <a:lnTo>
                  <a:pt x="148559" y="89591"/>
                </a:lnTo>
                <a:lnTo>
                  <a:pt x="116171" y="119445"/>
                </a:lnTo>
                <a:lnTo>
                  <a:pt x="87135" y="152746"/>
                </a:lnTo>
                <a:lnTo>
                  <a:pt x="61751" y="189189"/>
                </a:lnTo>
                <a:lnTo>
                  <a:pt x="40314" y="228466"/>
                </a:lnTo>
                <a:lnTo>
                  <a:pt x="23123" y="270274"/>
                </a:lnTo>
                <a:lnTo>
                  <a:pt x="10475" y="314304"/>
                </a:lnTo>
                <a:lnTo>
                  <a:pt x="2668" y="360252"/>
                </a:lnTo>
                <a:lnTo>
                  <a:pt x="0" y="407812"/>
                </a:lnTo>
                <a:lnTo>
                  <a:pt x="2668" y="455371"/>
                </a:lnTo>
                <a:lnTo>
                  <a:pt x="10475" y="501319"/>
                </a:lnTo>
                <a:lnTo>
                  <a:pt x="23123" y="545350"/>
                </a:lnTo>
                <a:lnTo>
                  <a:pt x="40314" y="587157"/>
                </a:lnTo>
                <a:lnTo>
                  <a:pt x="61751" y="626435"/>
                </a:lnTo>
                <a:lnTo>
                  <a:pt x="87135" y="662877"/>
                </a:lnTo>
                <a:lnTo>
                  <a:pt x="116171" y="696178"/>
                </a:lnTo>
                <a:lnTo>
                  <a:pt x="148559" y="726031"/>
                </a:lnTo>
                <a:lnTo>
                  <a:pt x="184002" y="752132"/>
                </a:lnTo>
                <a:lnTo>
                  <a:pt x="222203" y="774172"/>
                </a:lnTo>
                <a:lnTo>
                  <a:pt x="262864" y="791848"/>
                </a:lnTo>
                <a:lnTo>
                  <a:pt x="305688" y="804852"/>
                </a:lnTo>
                <a:lnTo>
                  <a:pt x="350376" y="812879"/>
                </a:lnTo>
                <a:lnTo>
                  <a:pt x="396632" y="815623"/>
                </a:lnTo>
                <a:lnTo>
                  <a:pt x="442888" y="812879"/>
                </a:lnTo>
                <a:lnTo>
                  <a:pt x="487576" y="804852"/>
                </a:lnTo>
                <a:lnTo>
                  <a:pt x="530399" y="791848"/>
                </a:lnTo>
                <a:lnTo>
                  <a:pt x="571061" y="774172"/>
                </a:lnTo>
                <a:lnTo>
                  <a:pt x="609262" y="752132"/>
                </a:lnTo>
                <a:lnTo>
                  <a:pt x="644705" y="726031"/>
                </a:lnTo>
                <a:lnTo>
                  <a:pt x="677093" y="696178"/>
                </a:lnTo>
                <a:lnTo>
                  <a:pt x="706128" y="662877"/>
                </a:lnTo>
                <a:lnTo>
                  <a:pt x="731513" y="626435"/>
                </a:lnTo>
                <a:lnTo>
                  <a:pt x="752950" y="587157"/>
                </a:lnTo>
                <a:lnTo>
                  <a:pt x="770141" y="545350"/>
                </a:lnTo>
                <a:lnTo>
                  <a:pt x="782789" y="501319"/>
                </a:lnTo>
                <a:lnTo>
                  <a:pt x="790596" y="455371"/>
                </a:lnTo>
                <a:lnTo>
                  <a:pt x="793264" y="407812"/>
                </a:lnTo>
                <a:lnTo>
                  <a:pt x="790596" y="360252"/>
                </a:lnTo>
                <a:lnTo>
                  <a:pt x="782789" y="314304"/>
                </a:lnTo>
                <a:lnTo>
                  <a:pt x="770141" y="270274"/>
                </a:lnTo>
                <a:lnTo>
                  <a:pt x="752950" y="228466"/>
                </a:lnTo>
                <a:lnTo>
                  <a:pt x="731513" y="189189"/>
                </a:lnTo>
                <a:lnTo>
                  <a:pt x="706128" y="152746"/>
                </a:lnTo>
                <a:lnTo>
                  <a:pt x="677093" y="119445"/>
                </a:lnTo>
                <a:lnTo>
                  <a:pt x="644705" y="89591"/>
                </a:lnTo>
                <a:lnTo>
                  <a:pt x="609262" y="63491"/>
                </a:lnTo>
                <a:lnTo>
                  <a:pt x="571061" y="41450"/>
                </a:lnTo>
                <a:lnTo>
                  <a:pt x="530399" y="23774"/>
                </a:lnTo>
                <a:lnTo>
                  <a:pt x="487576" y="10770"/>
                </a:lnTo>
                <a:lnTo>
                  <a:pt x="442888" y="2743"/>
                </a:lnTo>
                <a:lnTo>
                  <a:pt x="396632" y="0"/>
                </a:lnTo>
                <a:close/>
              </a:path>
            </a:pathLst>
          </a:custGeom>
          <a:solidFill>
            <a:srgbClr val="262E67"/>
          </a:solidFill>
        </p:spPr>
        <p:txBody>
          <a:bodyPr wrap="square" lIns="0" tIns="0" rIns="0" bIns="0" rtlCol="0"/>
          <a:lstStyle/>
          <a:p>
            <a:endParaRPr lang="es-ES_tradnl" sz="3000"/>
          </a:p>
        </p:txBody>
      </p:sp>
      <p:pic>
        <p:nvPicPr>
          <p:cNvPr id="11" name="object 11"/>
          <p:cNvPicPr/>
          <p:nvPr/>
        </p:nvPicPr>
        <p:blipFill>
          <a:blip r:embed="rId9" cstate="print"/>
          <a:stretch>
            <a:fillRect/>
          </a:stretch>
        </p:blipFill>
        <p:spPr>
          <a:xfrm>
            <a:off x="12735179" y="3283540"/>
            <a:ext cx="713837" cy="695651"/>
          </a:xfrm>
          <a:prstGeom prst="rect">
            <a:avLst/>
          </a:prstGeom>
        </p:spPr>
      </p:pic>
      <p:sp>
        <p:nvSpPr>
          <p:cNvPr id="43" name="object 43"/>
          <p:cNvSpPr txBox="1"/>
          <p:nvPr/>
        </p:nvSpPr>
        <p:spPr>
          <a:xfrm>
            <a:off x="7282460" y="8950696"/>
            <a:ext cx="4192473" cy="1155821"/>
          </a:xfrm>
          <a:prstGeom prst="rect">
            <a:avLst/>
          </a:prstGeom>
          <a:solidFill>
            <a:srgbClr val="D9D9D9"/>
          </a:solidFill>
        </p:spPr>
        <p:txBody>
          <a:bodyPr vert="horz" wrap="square" lIns="0" tIns="47363" rIns="0" bIns="0" rtlCol="0">
            <a:spAutoFit/>
          </a:bodyPr>
          <a:lstStyle/>
          <a:p>
            <a:pPr marL="136406">
              <a:spcBef>
                <a:spcPts val="374"/>
              </a:spcBef>
            </a:pPr>
            <a:r>
              <a:rPr lang="es-ES_tradnl" sz="3600" dirty="0">
                <a:solidFill>
                  <a:srgbClr val="FF0000"/>
                </a:solidFill>
                <a:cs typeface="Calibri"/>
              </a:rPr>
              <a:t>¿Dónde encaja la SMAPS?</a:t>
            </a:r>
            <a:endParaRPr lang="es-ES_tradnl" sz="3600" dirty="0">
              <a:cs typeface="Calibri"/>
            </a:endParaRPr>
          </a:p>
        </p:txBody>
      </p:sp>
      <p:sp>
        <p:nvSpPr>
          <p:cNvPr id="40" name="object 40"/>
          <p:cNvSpPr/>
          <p:nvPr/>
        </p:nvSpPr>
        <p:spPr>
          <a:xfrm>
            <a:off x="12444804" y="8880769"/>
            <a:ext cx="5544237" cy="1273808"/>
          </a:xfrm>
          <a:custGeom>
            <a:avLst/>
            <a:gdLst/>
            <a:ahLst/>
            <a:cxnLst/>
            <a:rect l="l" t="t" r="r" b="b"/>
            <a:pathLst>
              <a:path w="2828925" h="1016000">
                <a:moveTo>
                  <a:pt x="2828437" y="0"/>
                </a:moveTo>
                <a:lnTo>
                  <a:pt x="0" y="0"/>
                </a:lnTo>
                <a:lnTo>
                  <a:pt x="0" y="1015662"/>
                </a:lnTo>
                <a:lnTo>
                  <a:pt x="2828437" y="1015662"/>
                </a:lnTo>
                <a:lnTo>
                  <a:pt x="2828437" y="0"/>
                </a:lnTo>
                <a:close/>
              </a:path>
            </a:pathLst>
          </a:custGeom>
          <a:solidFill>
            <a:srgbClr val="D9D9D9"/>
          </a:solidFill>
        </p:spPr>
        <p:txBody>
          <a:bodyPr wrap="square" lIns="0" tIns="0" rIns="0" bIns="0" rtlCol="0" anchor="t"/>
          <a:lstStyle/>
          <a:p>
            <a:r>
              <a:rPr lang="es-ES_tradnl" sz="3000" dirty="0">
                <a:solidFill>
                  <a:srgbClr val="FF0000"/>
                </a:solidFill>
                <a:latin typeface="Calibri"/>
                <a:cs typeface="Calibri"/>
              </a:rPr>
              <a:t>¿Y qué </a:t>
            </a:r>
            <a:r>
              <a:rPr lang="es-ES_tradnl" sz="3000" i="1" dirty="0">
                <a:solidFill>
                  <a:srgbClr val="FF0000"/>
                </a:solidFill>
                <a:latin typeface="Calibri"/>
                <a:cs typeface="Calibri"/>
              </a:rPr>
              <a:t>(</a:t>
            </a:r>
            <a:r>
              <a:rPr lang="es-ES_tradnl" sz="3000" b="1" i="1" dirty="0">
                <a:solidFill>
                  <a:srgbClr val="FF0000"/>
                </a:solidFill>
                <a:latin typeface="Calibri"/>
                <a:cs typeface="Calibri"/>
              </a:rPr>
              <a:t>hay)</a:t>
            </a:r>
            <a:r>
              <a:rPr lang="es-ES_tradnl" sz="3000" dirty="0">
                <a:solidFill>
                  <a:srgbClr val="FF0000"/>
                </a:solidFill>
                <a:latin typeface="Calibri"/>
                <a:cs typeface="Calibri"/>
              </a:rPr>
              <a:t> de los otros temas transversales (¿por ejemplo, programas basados en efectivo?)</a:t>
            </a:r>
            <a:endParaRPr lang="es-ES_tradnl" sz="3000" dirty="0">
              <a:latin typeface="Calibri"/>
            </a:endParaRPr>
          </a:p>
        </p:txBody>
      </p:sp>
      <p:pic>
        <p:nvPicPr>
          <p:cNvPr id="2" name="Afbeelding 1">
            <a:extLst>
              <a:ext uri="{FF2B5EF4-FFF2-40B4-BE49-F238E27FC236}">
                <a16:creationId xmlns:a16="http://schemas.microsoft.com/office/drawing/2014/main" id="{F8624A68-5066-F336-7806-77656296910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072398" y="-128697"/>
            <a:ext cx="3411008" cy="2011854"/>
          </a:xfrm>
          <a:prstGeom prst="rect">
            <a:avLst/>
          </a:prstGeom>
        </p:spPr>
      </p:pic>
      <p:cxnSp>
        <p:nvCxnSpPr>
          <p:cNvPr id="3" name="Straight Connector 33">
            <a:extLst>
              <a:ext uri="{FF2B5EF4-FFF2-40B4-BE49-F238E27FC236}">
                <a16:creationId xmlns:a16="http://schemas.microsoft.com/office/drawing/2014/main" id="{00520104-E1F7-8B49-E2C6-89E69D97453D}"/>
              </a:ext>
            </a:extLst>
          </p:cNvPr>
          <p:cNvCxnSpPr/>
          <p:nvPr/>
        </p:nvCxnSpPr>
        <p:spPr>
          <a:xfrm>
            <a:off x="0" y="2058077"/>
            <a:ext cx="18288000" cy="0"/>
          </a:xfrm>
          <a:prstGeom prst="line">
            <a:avLst/>
          </a:prstGeom>
          <a:ln w="127000">
            <a:solidFill>
              <a:srgbClr val="023047"/>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16">
            <a:extLst>
              <a:ext uri="{FF2B5EF4-FFF2-40B4-BE49-F238E27FC236}">
                <a16:creationId xmlns:a16="http://schemas.microsoft.com/office/drawing/2014/main" id="{D954BCA1-CD79-4958-A4B1-770A20A493F8}"/>
              </a:ext>
            </a:extLst>
          </p:cNvPr>
          <p:cNvSpPr txBox="1">
            <a:spLocks noChangeArrowheads="1"/>
          </p:cNvSpPr>
          <p:nvPr/>
        </p:nvSpPr>
        <p:spPr bwMode="auto">
          <a:xfrm>
            <a:off x="7182856" y="8081708"/>
            <a:ext cx="3846803" cy="88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2567" tIns="51285" rIns="102567" bIns="51285">
            <a:spAutoFit/>
          </a:bodyPr>
          <a:lstStyle>
            <a:lvl1pPr eaLnBrk="0" hangingPunct="0">
              <a:spcBef>
                <a:spcPts val="2000"/>
              </a:spcBef>
              <a:buClr>
                <a:schemeClr val="accent1"/>
              </a:buClr>
              <a:buSzPct val="75000"/>
              <a:buFont typeface="Wingdings" panose="05000000000000000000" pitchFamily="2" charset="2"/>
              <a:buChar char="n"/>
              <a:defRPr sz="2000">
                <a:solidFill>
                  <a:srgbClr val="595959"/>
                </a:solidFill>
                <a:latin typeface="Rockwell" panose="02060603020205020403" pitchFamily="18" charset="0"/>
                <a:ea typeface="ＭＳ Ｐゴシック" panose="020B0600070205080204" pitchFamily="34" charset="-128"/>
              </a:defRPr>
            </a:lvl1pPr>
            <a:lvl2pPr marL="742950" indent="-28575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2pPr>
            <a:lvl3pPr marL="11430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3pPr>
            <a:lvl4pPr marL="1600200" indent="-22860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4pPr>
            <a:lvl5pPr marL="20574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5pPr>
            <a:lvl6pPr marL="25146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6pPr>
            <a:lvl7pPr marL="29718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7pPr>
            <a:lvl8pPr marL="34290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8pPr>
            <a:lvl9pPr marL="38862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9pPr>
          </a:lstStyle>
          <a:p>
            <a:pPr algn="ctr" defTabSz="1025804" rtl="1" eaLnBrk="1" hangingPunct="1">
              <a:spcBef>
                <a:spcPct val="0"/>
              </a:spcBef>
              <a:buClrTx/>
              <a:buSzTx/>
              <a:buNone/>
            </a:pPr>
            <a:r>
              <a:rPr lang="en-GB" altLang="da-DK" sz="2019" b="1">
                <a:solidFill>
                  <a:srgbClr val="000000"/>
                </a:solidFill>
                <a:latin typeface="Arial" panose="020B0604020202020204" pitchFamily="34" charset="0"/>
                <a:cs typeface="Arial" panose="020B0604020202020204" pitchFamily="34" charset="0"/>
              </a:rPr>
              <a:t>Basic services and security</a:t>
            </a:r>
            <a:endParaRPr lang="en-US" altLang="da-DK" sz="2019" b="1">
              <a:solidFill>
                <a:srgbClr val="000000"/>
              </a:solidFill>
              <a:latin typeface="Arial" panose="020B0604020202020204" pitchFamily="34" charset="0"/>
              <a:cs typeface="Arial" panose="020B0604020202020204" pitchFamily="34" charset="0"/>
            </a:endParaRPr>
          </a:p>
          <a:p>
            <a:pPr defTabSz="1025804" rtl="1" eaLnBrk="1" hangingPunct="1">
              <a:spcBef>
                <a:spcPct val="50000"/>
              </a:spcBef>
              <a:buClrTx/>
              <a:buSzTx/>
              <a:buNone/>
            </a:pPr>
            <a:endParaRPr lang="en-US" altLang="da-DK" sz="2019" b="1">
              <a:solidFill>
                <a:srgbClr val="000000"/>
              </a:solidFill>
              <a:latin typeface="Arial" panose="020B0604020202020204" pitchFamily="34" charset="0"/>
              <a:cs typeface="Arial" panose="020B0604020202020204" pitchFamily="34" charset="0"/>
            </a:endParaRPr>
          </a:p>
        </p:txBody>
      </p:sp>
      <p:sp>
        <p:nvSpPr>
          <p:cNvPr id="83971" name="Text Box 17">
            <a:extLst>
              <a:ext uri="{FF2B5EF4-FFF2-40B4-BE49-F238E27FC236}">
                <a16:creationId xmlns:a16="http://schemas.microsoft.com/office/drawing/2014/main" id="{726E8940-4153-4AF1-9505-F31549FAF273}"/>
              </a:ext>
            </a:extLst>
          </p:cNvPr>
          <p:cNvSpPr txBox="1">
            <a:spLocks noChangeArrowheads="1"/>
          </p:cNvSpPr>
          <p:nvPr/>
        </p:nvSpPr>
        <p:spPr bwMode="auto">
          <a:xfrm>
            <a:off x="6926402" y="6542984"/>
            <a:ext cx="4274226" cy="414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2567" tIns="51285" rIns="102567" bIns="51285">
            <a:spAutoFit/>
          </a:bodyPr>
          <a:lstStyle>
            <a:lvl1pPr eaLnBrk="0" hangingPunct="0">
              <a:spcBef>
                <a:spcPts val="2000"/>
              </a:spcBef>
              <a:buClr>
                <a:schemeClr val="accent1"/>
              </a:buClr>
              <a:buSzPct val="75000"/>
              <a:buFont typeface="Wingdings" panose="05000000000000000000" pitchFamily="2" charset="2"/>
              <a:buChar char="n"/>
              <a:defRPr sz="2000">
                <a:solidFill>
                  <a:srgbClr val="595959"/>
                </a:solidFill>
                <a:latin typeface="Rockwell" panose="02060603020205020403" pitchFamily="18" charset="0"/>
                <a:ea typeface="ＭＳ Ｐゴシック" panose="020B0600070205080204" pitchFamily="34" charset="-128"/>
              </a:defRPr>
            </a:lvl1pPr>
            <a:lvl2pPr marL="742950" indent="-28575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2pPr>
            <a:lvl3pPr marL="11430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3pPr>
            <a:lvl4pPr marL="1600200" indent="-22860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4pPr>
            <a:lvl5pPr marL="20574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5pPr>
            <a:lvl6pPr marL="25146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6pPr>
            <a:lvl7pPr marL="29718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7pPr>
            <a:lvl8pPr marL="34290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8pPr>
            <a:lvl9pPr marL="38862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9pPr>
          </a:lstStyle>
          <a:p>
            <a:pPr defTabSz="1025804" rtl="1" eaLnBrk="1" hangingPunct="1">
              <a:spcBef>
                <a:spcPct val="50000"/>
              </a:spcBef>
              <a:buClrTx/>
              <a:buSzTx/>
              <a:buNone/>
            </a:pPr>
            <a:r>
              <a:rPr lang="en-US" altLang="da-DK" sz="2019" b="1">
                <a:solidFill>
                  <a:srgbClr val="000000"/>
                </a:solidFill>
                <a:latin typeface="Arial" panose="020B0604020202020204" pitchFamily="34" charset="0"/>
                <a:cs typeface="Arial" panose="020B0604020202020204" pitchFamily="34" charset="0"/>
              </a:rPr>
              <a:t>Community and family supports</a:t>
            </a:r>
          </a:p>
        </p:txBody>
      </p:sp>
      <p:sp>
        <p:nvSpPr>
          <p:cNvPr id="83972" name="AutoShape 4">
            <a:extLst>
              <a:ext uri="{FF2B5EF4-FFF2-40B4-BE49-F238E27FC236}">
                <a16:creationId xmlns:a16="http://schemas.microsoft.com/office/drawing/2014/main" id="{58ADD86C-678F-49AD-9234-EBB1E7B6F929}"/>
              </a:ext>
            </a:extLst>
          </p:cNvPr>
          <p:cNvSpPr>
            <a:spLocks noChangeAspect="1" noChangeArrowheads="1"/>
          </p:cNvSpPr>
          <p:nvPr/>
        </p:nvSpPr>
        <p:spPr bwMode="auto">
          <a:xfrm>
            <a:off x="4781771" y="2690896"/>
            <a:ext cx="8462966" cy="660367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99CCFF"/>
                </a:solidFill>
              </a14:hiddenFill>
            </a:ext>
          </a:extLst>
        </p:spPr>
        <p:txBody>
          <a:bodyPr lIns="102567" tIns="51285" rIns="102567" bIns="51285"/>
          <a:lstStyle>
            <a:lvl1pPr eaLnBrk="0" hangingPunct="0">
              <a:spcBef>
                <a:spcPts val="2000"/>
              </a:spcBef>
              <a:buClr>
                <a:schemeClr val="accent1"/>
              </a:buClr>
              <a:buSzPct val="75000"/>
              <a:buFont typeface="Wingdings" panose="05000000000000000000" pitchFamily="2" charset="2"/>
              <a:buChar char="n"/>
              <a:defRPr sz="2000">
                <a:solidFill>
                  <a:srgbClr val="595959"/>
                </a:solidFill>
                <a:latin typeface="Rockwell" panose="02060603020205020403" pitchFamily="18" charset="0"/>
                <a:ea typeface="ＭＳ Ｐゴシック" panose="020B0600070205080204" pitchFamily="34" charset="-128"/>
              </a:defRPr>
            </a:lvl1pPr>
            <a:lvl2pPr marL="742950" indent="-28575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2pPr>
            <a:lvl3pPr marL="11430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3pPr>
            <a:lvl4pPr marL="1600200" indent="-22860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4pPr>
            <a:lvl5pPr marL="20574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5pPr>
            <a:lvl6pPr marL="25146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6pPr>
            <a:lvl7pPr marL="29718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7pPr>
            <a:lvl8pPr marL="34290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8pPr>
            <a:lvl9pPr marL="38862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9pPr>
          </a:lstStyle>
          <a:p>
            <a:pPr defTabSz="1025804" rtl="1" eaLnBrk="1" hangingPunct="1">
              <a:spcBef>
                <a:spcPct val="0"/>
              </a:spcBef>
              <a:buClrTx/>
              <a:buSzTx/>
              <a:buNone/>
            </a:pPr>
            <a:endParaRPr lang="nl-NL" altLang="da-DK" sz="4376" b="1">
              <a:solidFill>
                <a:srgbClr val="000066"/>
              </a:solidFill>
              <a:latin typeface="Times New Roman" panose="02020603050405020304" pitchFamily="18" charset="0"/>
            </a:endParaRPr>
          </a:p>
        </p:txBody>
      </p:sp>
      <p:sp>
        <p:nvSpPr>
          <p:cNvPr id="83973" name="Freeform 5">
            <a:extLst>
              <a:ext uri="{FF2B5EF4-FFF2-40B4-BE49-F238E27FC236}">
                <a16:creationId xmlns:a16="http://schemas.microsoft.com/office/drawing/2014/main" id="{592C2A70-8A3F-43D4-BFBC-99EF9F4F391D}"/>
              </a:ext>
            </a:extLst>
          </p:cNvPr>
          <p:cNvSpPr>
            <a:spLocks/>
          </p:cNvSpPr>
          <p:nvPr/>
        </p:nvSpPr>
        <p:spPr bwMode="auto">
          <a:xfrm>
            <a:off x="7968244" y="2715777"/>
            <a:ext cx="2108618" cy="1640234"/>
          </a:xfrm>
          <a:custGeom>
            <a:avLst/>
            <a:gdLst>
              <a:gd name="T0" fmla="*/ 0 w 1812"/>
              <a:gd name="T1" fmla="*/ 2147483647 h 1409"/>
              <a:gd name="T2" fmla="*/ 2147483647 w 1812"/>
              <a:gd name="T3" fmla="*/ 0 h 1409"/>
              <a:gd name="T4" fmla="*/ 2147483647 w 1812"/>
              <a:gd name="T5" fmla="*/ 0 h 1409"/>
              <a:gd name="T6" fmla="*/ 2147483647 w 1812"/>
              <a:gd name="T7" fmla="*/ 2147483647 h 1409"/>
              <a:gd name="T8" fmla="*/ 0 w 1812"/>
              <a:gd name="T9" fmla="*/ 2147483647 h 14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12" h="1409">
                <a:moveTo>
                  <a:pt x="0" y="1409"/>
                </a:moveTo>
                <a:lnTo>
                  <a:pt x="906" y="0"/>
                </a:lnTo>
                <a:lnTo>
                  <a:pt x="1812" y="1409"/>
                </a:lnTo>
                <a:lnTo>
                  <a:pt x="0" y="1409"/>
                </a:lnTo>
                <a:close/>
              </a:path>
            </a:pathLst>
          </a:cu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1025804"/>
            <a:endParaRPr lang="en-GB" sz="2019">
              <a:solidFill>
                <a:prstClr val="black"/>
              </a:solidFill>
              <a:latin typeface="Calibri" panose="020F0502020204030204"/>
            </a:endParaRPr>
          </a:p>
        </p:txBody>
      </p:sp>
      <p:sp>
        <p:nvSpPr>
          <p:cNvPr id="83974" name="Freeform 6">
            <a:extLst>
              <a:ext uri="{FF2B5EF4-FFF2-40B4-BE49-F238E27FC236}">
                <a16:creationId xmlns:a16="http://schemas.microsoft.com/office/drawing/2014/main" id="{ABDA37C9-7EED-47E0-9171-4C4FE8B2F349}"/>
              </a:ext>
            </a:extLst>
          </p:cNvPr>
          <p:cNvSpPr>
            <a:spLocks/>
          </p:cNvSpPr>
          <p:nvPr/>
        </p:nvSpPr>
        <p:spPr bwMode="auto">
          <a:xfrm>
            <a:off x="7968244" y="2753932"/>
            <a:ext cx="2108618" cy="1638453"/>
          </a:xfrm>
          <a:custGeom>
            <a:avLst/>
            <a:gdLst>
              <a:gd name="T0" fmla="*/ 0 w 1812"/>
              <a:gd name="T1" fmla="*/ 2147483647 h 1409"/>
              <a:gd name="T2" fmla="*/ 2147483647 w 1812"/>
              <a:gd name="T3" fmla="*/ 0 h 1409"/>
              <a:gd name="T4" fmla="*/ 2147483647 w 1812"/>
              <a:gd name="T5" fmla="*/ 0 h 1409"/>
              <a:gd name="T6" fmla="*/ 2147483647 w 1812"/>
              <a:gd name="T7" fmla="*/ 2147483647 h 1409"/>
              <a:gd name="T8" fmla="*/ 0 w 1812"/>
              <a:gd name="T9" fmla="*/ 2147483647 h 14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12" h="1409">
                <a:moveTo>
                  <a:pt x="0" y="1409"/>
                </a:moveTo>
                <a:lnTo>
                  <a:pt x="906" y="0"/>
                </a:lnTo>
                <a:lnTo>
                  <a:pt x="1812" y="1409"/>
                </a:lnTo>
                <a:lnTo>
                  <a:pt x="0" y="1409"/>
                </a:lnTo>
                <a:close/>
              </a:path>
            </a:pathLst>
          </a:custGeom>
          <a:solidFill>
            <a:srgbClr val="B9DCFF"/>
          </a:solidFill>
          <a:ln w="3175">
            <a:solidFill>
              <a:srgbClr val="000000"/>
            </a:solidFill>
            <a:prstDash val="solid"/>
            <a:round/>
            <a:headEnd/>
            <a:tailEnd/>
          </a:ln>
        </p:spPr>
        <p:txBody>
          <a:bodyPr/>
          <a:lstStyle/>
          <a:p>
            <a:pPr defTabSz="1025804"/>
            <a:endParaRPr lang="es-ES_tradnl" sz="2019" dirty="0">
              <a:solidFill>
                <a:prstClr val="black"/>
              </a:solidFill>
              <a:latin typeface="Calibri" panose="020F0502020204030204"/>
            </a:endParaRPr>
          </a:p>
        </p:txBody>
      </p:sp>
      <p:sp>
        <p:nvSpPr>
          <p:cNvPr id="83975" name="Rectangle 7">
            <a:extLst>
              <a:ext uri="{FF2B5EF4-FFF2-40B4-BE49-F238E27FC236}">
                <a16:creationId xmlns:a16="http://schemas.microsoft.com/office/drawing/2014/main" id="{2FEA92EB-6C28-4942-BDEA-8522FB4FA7B3}"/>
              </a:ext>
            </a:extLst>
          </p:cNvPr>
          <p:cNvSpPr>
            <a:spLocks noChangeArrowheads="1"/>
          </p:cNvSpPr>
          <p:nvPr/>
        </p:nvSpPr>
        <p:spPr bwMode="auto">
          <a:xfrm>
            <a:off x="8456219" y="3636512"/>
            <a:ext cx="1141574" cy="790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ts val="2000"/>
              </a:spcBef>
              <a:buClr>
                <a:schemeClr val="accent1"/>
              </a:buClr>
              <a:buSzPct val="75000"/>
              <a:buFont typeface="Wingdings" panose="05000000000000000000" pitchFamily="2" charset="2"/>
              <a:buChar char="n"/>
              <a:defRPr sz="2000">
                <a:solidFill>
                  <a:srgbClr val="595959"/>
                </a:solidFill>
                <a:latin typeface="Rockwell" panose="02060603020205020403" pitchFamily="18" charset="0"/>
                <a:ea typeface="ＭＳ Ｐゴシック" panose="020B0600070205080204" pitchFamily="34" charset="-128"/>
              </a:defRPr>
            </a:lvl1pPr>
            <a:lvl2pPr marL="742950" indent="-28575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2pPr>
            <a:lvl3pPr marL="11430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3pPr>
            <a:lvl4pPr marL="1600200" indent="-22860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4pPr>
            <a:lvl5pPr marL="20574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5pPr>
            <a:lvl6pPr marL="25146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6pPr>
            <a:lvl7pPr marL="29718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7pPr>
            <a:lvl8pPr marL="34290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8pPr>
            <a:lvl9pPr marL="38862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9pPr>
          </a:lstStyle>
          <a:p>
            <a:pPr algn="ctr" defTabSz="1025804" rtl="1" eaLnBrk="1" hangingPunct="1">
              <a:spcBef>
                <a:spcPct val="0"/>
              </a:spcBef>
              <a:buClrTx/>
              <a:buSzTx/>
              <a:buNone/>
            </a:pPr>
            <a:r>
              <a:rPr lang="es-ES_tradnl" altLang="da-DK" sz="1571" b="1" dirty="0">
                <a:solidFill>
                  <a:srgbClr val="000000"/>
                </a:solidFill>
                <a:latin typeface="Arial" panose="020B0604020202020204" pitchFamily="34" charset="0"/>
              </a:rPr>
              <a:t>Servicios clínicos</a:t>
            </a:r>
            <a:endParaRPr lang="es-ES_tradnl" altLang="da-DK" sz="1571" b="1" dirty="0">
              <a:solidFill>
                <a:srgbClr val="000066"/>
              </a:solidFill>
              <a:latin typeface="Arial" panose="020B0604020202020204" pitchFamily="34" charset="0"/>
            </a:endParaRPr>
          </a:p>
        </p:txBody>
      </p:sp>
      <p:sp>
        <p:nvSpPr>
          <p:cNvPr id="83976" name="Freeform 8">
            <a:extLst>
              <a:ext uri="{FF2B5EF4-FFF2-40B4-BE49-F238E27FC236}">
                <a16:creationId xmlns:a16="http://schemas.microsoft.com/office/drawing/2014/main" id="{8A337B4B-451B-466D-9E4D-AA97302488F6}"/>
              </a:ext>
            </a:extLst>
          </p:cNvPr>
          <p:cNvSpPr>
            <a:spLocks/>
          </p:cNvSpPr>
          <p:nvPr/>
        </p:nvSpPr>
        <p:spPr bwMode="auto">
          <a:xfrm>
            <a:off x="6926403" y="4373818"/>
            <a:ext cx="4213674" cy="1636673"/>
          </a:xfrm>
          <a:custGeom>
            <a:avLst/>
            <a:gdLst>
              <a:gd name="T0" fmla="*/ 0 w 3621"/>
              <a:gd name="T1" fmla="*/ 2147483647 h 1408"/>
              <a:gd name="T2" fmla="*/ 2147483647 w 3621"/>
              <a:gd name="T3" fmla="*/ 0 h 1408"/>
              <a:gd name="T4" fmla="*/ 2147483647 w 3621"/>
              <a:gd name="T5" fmla="*/ 0 h 1408"/>
              <a:gd name="T6" fmla="*/ 2147483647 w 3621"/>
              <a:gd name="T7" fmla="*/ 2147483647 h 1408"/>
              <a:gd name="T8" fmla="*/ 0 w 3621"/>
              <a:gd name="T9" fmla="*/ 2147483647 h 14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21" h="1408">
                <a:moveTo>
                  <a:pt x="0" y="1408"/>
                </a:moveTo>
                <a:lnTo>
                  <a:pt x="906" y="0"/>
                </a:lnTo>
                <a:lnTo>
                  <a:pt x="2715" y="0"/>
                </a:lnTo>
                <a:lnTo>
                  <a:pt x="3621" y="1408"/>
                </a:lnTo>
                <a:lnTo>
                  <a:pt x="0" y="1408"/>
                </a:lnTo>
                <a:close/>
              </a:path>
            </a:pathLst>
          </a:cu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1025804"/>
            <a:endParaRPr lang="en-GB" sz="2019">
              <a:solidFill>
                <a:prstClr val="black"/>
              </a:solidFill>
              <a:latin typeface="Calibri" panose="020F0502020204030204"/>
            </a:endParaRPr>
          </a:p>
        </p:txBody>
      </p:sp>
      <p:sp>
        <p:nvSpPr>
          <p:cNvPr id="83977" name="Freeform 9">
            <a:extLst>
              <a:ext uri="{FF2B5EF4-FFF2-40B4-BE49-F238E27FC236}">
                <a16:creationId xmlns:a16="http://schemas.microsoft.com/office/drawing/2014/main" id="{9E6E55DF-58E1-4109-B20B-41A28675BDB2}"/>
              </a:ext>
            </a:extLst>
          </p:cNvPr>
          <p:cNvSpPr>
            <a:spLocks/>
          </p:cNvSpPr>
          <p:nvPr/>
        </p:nvSpPr>
        <p:spPr bwMode="auto">
          <a:xfrm>
            <a:off x="6926403" y="4376356"/>
            <a:ext cx="4213674" cy="1636673"/>
          </a:xfrm>
          <a:custGeom>
            <a:avLst/>
            <a:gdLst>
              <a:gd name="T0" fmla="*/ 0 w 3621"/>
              <a:gd name="T1" fmla="*/ 2147483647 h 1408"/>
              <a:gd name="T2" fmla="*/ 2147483647 w 3621"/>
              <a:gd name="T3" fmla="*/ 0 h 1408"/>
              <a:gd name="T4" fmla="*/ 2147483647 w 3621"/>
              <a:gd name="T5" fmla="*/ 0 h 1408"/>
              <a:gd name="T6" fmla="*/ 2147483647 w 3621"/>
              <a:gd name="T7" fmla="*/ 2147483647 h 1408"/>
              <a:gd name="T8" fmla="*/ 0 w 3621"/>
              <a:gd name="T9" fmla="*/ 2147483647 h 14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21" h="1408">
                <a:moveTo>
                  <a:pt x="0" y="1408"/>
                </a:moveTo>
                <a:lnTo>
                  <a:pt x="906" y="0"/>
                </a:lnTo>
                <a:lnTo>
                  <a:pt x="2715" y="0"/>
                </a:lnTo>
                <a:lnTo>
                  <a:pt x="3621" y="1408"/>
                </a:lnTo>
                <a:lnTo>
                  <a:pt x="0" y="1408"/>
                </a:lnTo>
                <a:close/>
              </a:path>
            </a:pathLst>
          </a:custGeom>
          <a:solidFill>
            <a:srgbClr val="B9DCFF"/>
          </a:solidFill>
          <a:ln w="3175">
            <a:solidFill>
              <a:srgbClr val="000000"/>
            </a:solidFill>
            <a:prstDash val="solid"/>
            <a:round/>
            <a:headEnd/>
            <a:tailEnd/>
          </a:ln>
        </p:spPr>
        <p:txBody>
          <a:bodyPr/>
          <a:lstStyle/>
          <a:p>
            <a:pPr defTabSz="1025804"/>
            <a:endParaRPr lang="en-GB" sz="2019">
              <a:solidFill>
                <a:prstClr val="black"/>
              </a:solidFill>
              <a:latin typeface="Calibri" panose="020F0502020204030204"/>
            </a:endParaRPr>
          </a:p>
        </p:txBody>
      </p:sp>
      <p:sp>
        <p:nvSpPr>
          <p:cNvPr id="83978" name="Rectangle 10">
            <a:extLst>
              <a:ext uri="{FF2B5EF4-FFF2-40B4-BE49-F238E27FC236}">
                <a16:creationId xmlns:a16="http://schemas.microsoft.com/office/drawing/2014/main" id="{FFDA0E0D-367F-42BC-BA92-903BEE101815}"/>
              </a:ext>
            </a:extLst>
          </p:cNvPr>
          <p:cNvSpPr>
            <a:spLocks noChangeArrowheads="1"/>
          </p:cNvSpPr>
          <p:nvPr/>
        </p:nvSpPr>
        <p:spPr bwMode="auto">
          <a:xfrm>
            <a:off x="7596032" y="5086192"/>
            <a:ext cx="2885103" cy="72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ts val="2000"/>
              </a:spcBef>
              <a:buClr>
                <a:schemeClr val="accent1"/>
              </a:buClr>
              <a:buSzPct val="75000"/>
              <a:buFont typeface="Wingdings" panose="05000000000000000000" pitchFamily="2" charset="2"/>
              <a:buChar char="n"/>
              <a:defRPr sz="2000">
                <a:solidFill>
                  <a:srgbClr val="595959"/>
                </a:solidFill>
                <a:latin typeface="Rockwell" panose="02060603020205020403" pitchFamily="18" charset="0"/>
                <a:ea typeface="ＭＳ Ｐゴシック" panose="020B0600070205080204" pitchFamily="34" charset="-128"/>
              </a:defRPr>
            </a:lvl1pPr>
            <a:lvl2pPr marL="742950" indent="-28575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2pPr>
            <a:lvl3pPr marL="11430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3pPr>
            <a:lvl4pPr marL="1600200" indent="-22860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4pPr>
            <a:lvl5pPr marL="20574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5pPr>
            <a:lvl6pPr marL="25146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6pPr>
            <a:lvl7pPr marL="29718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7pPr>
            <a:lvl8pPr marL="34290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8pPr>
            <a:lvl9pPr marL="38862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9pPr>
          </a:lstStyle>
          <a:p>
            <a:pPr algn="ctr" defTabSz="1025804" rtl="1" eaLnBrk="1" hangingPunct="1">
              <a:spcBef>
                <a:spcPct val="0"/>
              </a:spcBef>
              <a:buClrTx/>
              <a:buSzTx/>
              <a:buNone/>
            </a:pPr>
            <a:r>
              <a:rPr lang="es-ES" altLang="da-DK" sz="1571" b="1" dirty="0">
                <a:solidFill>
                  <a:srgbClr val="000000"/>
                </a:solidFill>
                <a:latin typeface="Arial" panose="020B0604020202020204" pitchFamily="34" charset="0"/>
              </a:rPr>
              <a:t>Apoyos focalizados (de persona a persona)</a:t>
            </a:r>
            <a:endParaRPr lang="en-US" altLang="da-DK" sz="1571" b="1" dirty="0">
              <a:solidFill>
                <a:srgbClr val="000066"/>
              </a:solidFill>
              <a:latin typeface="Arial" panose="020B0604020202020204" pitchFamily="34" charset="0"/>
            </a:endParaRPr>
          </a:p>
        </p:txBody>
      </p:sp>
      <p:sp>
        <p:nvSpPr>
          <p:cNvPr id="83979" name="Freeform 11">
            <a:extLst>
              <a:ext uri="{FF2B5EF4-FFF2-40B4-BE49-F238E27FC236}">
                <a16:creationId xmlns:a16="http://schemas.microsoft.com/office/drawing/2014/main" id="{54142C84-BC1A-4579-A563-0AA27A74351C}"/>
              </a:ext>
            </a:extLst>
          </p:cNvPr>
          <p:cNvSpPr>
            <a:spLocks/>
          </p:cNvSpPr>
          <p:nvPr/>
        </p:nvSpPr>
        <p:spPr bwMode="auto">
          <a:xfrm>
            <a:off x="5877435" y="6069259"/>
            <a:ext cx="6318729" cy="1642016"/>
          </a:xfrm>
          <a:custGeom>
            <a:avLst/>
            <a:gdLst>
              <a:gd name="T0" fmla="*/ 0 w 5428"/>
              <a:gd name="T1" fmla="*/ 2147483647 h 1409"/>
              <a:gd name="T2" fmla="*/ 2147483647 w 5428"/>
              <a:gd name="T3" fmla="*/ 0 h 1409"/>
              <a:gd name="T4" fmla="*/ 2147483647 w 5428"/>
              <a:gd name="T5" fmla="*/ 0 h 1409"/>
              <a:gd name="T6" fmla="*/ 2147483647 w 5428"/>
              <a:gd name="T7" fmla="*/ 2147483647 h 1409"/>
              <a:gd name="T8" fmla="*/ 0 w 5428"/>
              <a:gd name="T9" fmla="*/ 2147483647 h 14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28" h="1409">
                <a:moveTo>
                  <a:pt x="0" y="1409"/>
                </a:moveTo>
                <a:lnTo>
                  <a:pt x="905" y="0"/>
                </a:lnTo>
                <a:lnTo>
                  <a:pt x="4522" y="0"/>
                </a:lnTo>
                <a:lnTo>
                  <a:pt x="5428" y="1409"/>
                </a:lnTo>
                <a:lnTo>
                  <a:pt x="0" y="1409"/>
                </a:lnTo>
                <a:close/>
              </a:path>
            </a:pathLst>
          </a:cu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1025804"/>
            <a:endParaRPr lang="en-GB" sz="2019">
              <a:solidFill>
                <a:prstClr val="black"/>
              </a:solidFill>
              <a:latin typeface="Calibri" panose="020F0502020204030204"/>
            </a:endParaRPr>
          </a:p>
        </p:txBody>
      </p:sp>
      <p:sp>
        <p:nvSpPr>
          <p:cNvPr id="83980" name="Freeform 12">
            <a:extLst>
              <a:ext uri="{FF2B5EF4-FFF2-40B4-BE49-F238E27FC236}">
                <a16:creationId xmlns:a16="http://schemas.microsoft.com/office/drawing/2014/main" id="{B71199EC-7053-4197-9C98-B78969F835E4}"/>
              </a:ext>
            </a:extLst>
          </p:cNvPr>
          <p:cNvSpPr>
            <a:spLocks/>
          </p:cNvSpPr>
          <p:nvPr/>
        </p:nvSpPr>
        <p:spPr bwMode="auto">
          <a:xfrm>
            <a:off x="5874766" y="6013029"/>
            <a:ext cx="6316949" cy="1642016"/>
          </a:xfrm>
          <a:custGeom>
            <a:avLst/>
            <a:gdLst>
              <a:gd name="T0" fmla="*/ 0 w 5428"/>
              <a:gd name="T1" fmla="*/ 2147483647 h 1409"/>
              <a:gd name="T2" fmla="*/ 2147483647 w 5428"/>
              <a:gd name="T3" fmla="*/ 0 h 1409"/>
              <a:gd name="T4" fmla="*/ 2147483647 w 5428"/>
              <a:gd name="T5" fmla="*/ 0 h 1409"/>
              <a:gd name="T6" fmla="*/ 2147483647 w 5428"/>
              <a:gd name="T7" fmla="*/ 2147483647 h 1409"/>
              <a:gd name="T8" fmla="*/ 0 w 5428"/>
              <a:gd name="T9" fmla="*/ 2147483647 h 14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28" h="1409">
                <a:moveTo>
                  <a:pt x="0" y="1409"/>
                </a:moveTo>
                <a:lnTo>
                  <a:pt x="905" y="0"/>
                </a:lnTo>
                <a:lnTo>
                  <a:pt x="4522" y="0"/>
                </a:lnTo>
                <a:lnTo>
                  <a:pt x="5428" y="1409"/>
                </a:lnTo>
                <a:lnTo>
                  <a:pt x="0" y="1409"/>
                </a:lnTo>
                <a:close/>
              </a:path>
            </a:pathLst>
          </a:custGeom>
          <a:solidFill>
            <a:srgbClr val="B9DCFF"/>
          </a:solidFill>
          <a:ln w="3175">
            <a:solidFill>
              <a:srgbClr val="000000"/>
            </a:solidFill>
            <a:prstDash val="solid"/>
            <a:round/>
            <a:headEnd/>
            <a:tailEnd/>
          </a:ln>
        </p:spPr>
        <p:txBody>
          <a:bodyPr/>
          <a:lstStyle/>
          <a:p>
            <a:pPr defTabSz="1025804"/>
            <a:endParaRPr lang="en-GB" sz="2019">
              <a:solidFill>
                <a:prstClr val="black"/>
              </a:solidFill>
              <a:latin typeface="Calibri" panose="020F0502020204030204"/>
            </a:endParaRPr>
          </a:p>
        </p:txBody>
      </p:sp>
      <p:sp>
        <p:nvSpPr>
          <p:cNvPr id="83981" name="Rectangle 13">
            <a:extLst>
              <a:ext uri="{FF2B5EF4-FFF2-40B4-BE49-F238E27FC236}">
                <a16:creationId xmlns:a16="http://schemas.microsoft.com/office/drawing/2014/main" id="{2694D7CD-770E-4F36-B694-E201651DEA2C}"/>
              </a:ext>
            </a:extLst>
          </p:cNvPr>
          <p:cNvSpPr>
            <a:spLocks noChangeArrowheads="1"/>
          </p:cNvSpPr>
          <p:nvPr/>
        </p:nvSpPr>
        <p:spPr bwMode="auto">
          <a:xfrm>
            <a:off x="7182856" y="6722860"/>
            <a:ext cx="3615283" cy="48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ts val="2000"/>
              </a:spcBef>
              <a:buClr>
                <a:schemeClr val="accent1"/>
              </a:buClr>
              <a:buSzPct val="75000"/>
              <a:buFont typeface="Wingdings" panose="05000000000000000000" pitchFamily="2" charset="2"/>
              <a:buChar char="n"/>
              <a:defRPr sz="2000">
                <a:solidFill>
                  <a:srgbClr val="595959"/>
                </a:solidFill>
                <a:latin typeface="Rockwell" panose="02060603020205020403" pitchFamily="18" charset="0"/>
                <a:ea typeface="ＭＳ Ｐゴシック" panose="020B0600070205080204" pitchFamily="34" charset="-128"/>
              </a:defRPr>
            </a:lvl1pPr>
            <a:lvl2pPr marL="742950" indent="-28575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2pPr>
            <a:lvl3pPr marL="11430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3pPr>
            <a:lvl4pPr marL="1600200" indent="-22860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4pPr>
            <a:lvl5pPr marL="20574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5pPr>
            <a:lvl6pPr marL="25146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6pPr>
            <a:lvl7pPr marL="29718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7pPr>
            <a:lvl8pPr marL="34290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8pPr>
            <a:lvl9pPr marL="38862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9pPr>
          </a:lstStyle>
          <a:p>
            <a:pPr algn="ctr" defTabSz="1025804" rtl="1" eaLnBrk="1" hangingPunct="1">
              <a:spcBef>
                <a:spcPct val="0"/>
              </a:spcBef>
              <a:buClrTx/>
              <a:buSzTx/>
              <a:buNone/>
            </a:pPr>
            <a:r>
              <a:rPr lang="es-ES" altLang="da-DK" sz="1571" b="1" dirty="0">
                <a:solidFill>
                  <a:srgbClr val="000000"/>
                </a:solidFill>
                <a:latin typeface="Arial" panose="020B0604020202020204" pitchFamily="34" charset="0"/>
              </a:rPr>
              <a:t>Fortalecimiento del apoyo comunitario y familiar</a:t>
            </a:r>
            <a:endParaRPr lang="en-US" altLang="da-DK" sz="1571" b="1" dirty="0">
              <a:solidFill>
                <a:srgbClr val="000066"/>
              </a:solidFill>
              <a:latin typeface="Arial" panose="020B0604020202020204" pitchFamily="34" charset="0"/>
            </a:endParaRPr>
          </a:p>
        </p:txBody>
      </p:sp>
      <p:sp>
        <p:nvSpPr>
          <p:cNvPr id="83982" name="Freeform 14">
            <a:extLst>
              <a:ext uri="{FF2B5EF4-FFF2-40B4-BE49-F238E27FC236}">
                <a16:creationId xmlns:a16="http://schemas.microsoft.com/office/drawing/2014/main" id="{F51E5FA9-EB85-4A4E-B5FC-1B5851ACC1A4}"/>
              </a:ext>
            </a:extLst>
          </p:cNvPr>
          <p:cNvSpPr>
            <a:spLocks/>
          </p:cNvSpPr>
          <p:nvPr/>
        </p:nvSpPr>
        <p:spPr bwMode="auto">
          <a:xfrm>
            <a:off x="4818674" y="7656823"/>
            <a:ext cx="8427348" cy="1638453"/>
          </a:xfrm>
          <a:custGeom>
            <a:avLst/>
            <a:gdLst>
              <a:gd name="T0" fmla="*/ 0 w 7239"/>
              <a:gd name="T1" fmla="*/ 2147483647 h 1407"/>
              <a:gd name="T2" fmla="*/ 2147483647 w 7239"/>
              <a:gd name="T3" fmla="*/ 0 h 1407"/>
              <a:gd name="T4" fmla="*/ 2147483647 w 7239"/>
              <a:gd name="T5" fmla="*/ 0 h 1407"/>
              <a:gd name="T6" fmla="*/ 2147483647 w 7239"/>
              <a:gd name="T7" fmla="*/ 2147483647 h 1407"/>
              <a:gd name="T8" fmla="*/ 0 w 7239"/>
              <a:gd name="T9" fmla="*/ 2147483647 h 14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39" h="1407">
                <a:moveTo>
                  <a:pt x="0" y="1407"/>
                </a:moveTo>
                <a:lnTo>
                  <a:pt x="906" y="0"/>
                </a:lnTo>
                <a:lnTo>
                  <a:pt x="6336" y="0"/>
                </a:lnTo>
                <a:lnTo>
                  <a:pt x="7239" y="1407"/>
                </a:lnTo>
                <a:lnTo>
                  <a:pt x="0" y="1407"/>
                </a:lnTo>
                <a:close/>
              </a:path>
            </a:pathLst>
          </a:custGeom>
          <a:solidFill>
            <a:srgbClr val="B9DCFF"/>
          </a:solidFill>
          <a:ln w="3175">
            <a:solidFill>
              <a:srgbClr val="000000"/>
            </a:solidFill>
            <a:prstDash val="solid"/>
            <a:round/>
            <a:headEnd/>
            <a:tailEnd/>
          </a:ln>
        </p:spPr>
        <p:txBody>
          <a:bodyPr/>
          <a:lstStyle/>
          <a:p>
            <a:pPr defTabSz="1025804"/>
            <a:endParaRPr lang="en-GB" sz="2019">
              <a:solidFill>
                <a:prstClr val="black"/>
              </a:solidFill>
              <a:latin typeface="Calibri" panose="020F0502020204030204"/>
            </a:endParaRPr>
          </a:p>
        </p:txBody>
      </p:sp>
      <p:sp>
        <p:nvSpPr>
          <p:cNvPr id="83983" name="Rectangle 15">
            <a:extLst>
              <a:ext uri="{FF2B5EF4-FFF2-40B4-BE49-F238E27FC236}">
                <a16:creationId xmlns:a16="http://schemas.microsoft.com/office/drawing/2014/main" id="{AC9D74E8-09F5-4C7D-80F8-A4001A24BA55}"/>
              </a:ext>
            </a:extLst>
          </p:cNvPr>
          <p:cNvSpPr>
            <a:spLocks noChangeArrowheads="1"/>
          </p:cNvSpPr>
          <p:nvPr/>
        </p:nvSpPr>
        <p:spPr bwMode="auto">
          <a:xfrm>
            <a:off x="7400925" y="8366656"/>
            <a:ext cx="3322415" cy="480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ts val="2000"/>
              </a:spcBef>
              <a:buClr>
                <a:schemeClr val="accent1"/>
              </a:buClr>
              <a:buSzPct val="75000"/>
              <a:buFont typeface="Wingdings" panose="05000000000000000000" pitchFamily="2" charset="2"/>
              <a:buChar char="n"/>
              <a:defRPr sz="2000">
                <a:solidFill>
                  <a:srgbClr val="595959"/>
                </a:solidFill>
                <a:latin typeface="Rockwell" panose="02060603020205020403" pitchFamily="18" charset="0"/>
                <a:ea typeface="ＭＳ Ｐゴシック" panose="020B0600070205080204" pitchFamily="34" charset="-128"/>
              </a:defRPr>
            </a:lvl1pPr>
            <a:lvl2pPr marL="742950" indent="-28575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2pPr>
            <a:lvl3pPr marL="11430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3pPr>
            <a:lvl4pPr marL="1600200" indent="-22860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4pPr>
            <a:lvl5pPr marL="20574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5pPr>
            <a:lvl6pPr marL="25146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6pPr>
            <a:lvl7pPr marL="29718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7pPr>
            <a:lvl8pPr marL="34290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8pPr>
            <a:lvl9pPr marL="38862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9pPr>
          </a:lstStyle>
          <a:p>
            <a:pPr algn="ctr" defTabSz="1025804" rtl="1" eaLnBrk="1" hangingPunct="1">
              <a:spcBef>
                <a:spcPct val="0"/>
              </a:spcBef>
              <a:buClrTx/>
              <a:buSzTx/>
              <a:buNone/>
            </a:pPr>
            <a:r>
              <a:rPr lang="es-ES" altLang="da-DK" sz="1571" b="1" dirty="0">
                <a:solidFill>
                  <a:srgbClr val="000000"/>
                </a:solidFill>
                <a:latin typeface="Arial" panose="020B0604020202020204" pitchFamily="34" charset="0"/>
              </a:rPr>
              <a:t>Consideraciones sociales en servicios básicos y seguridad</a:t>
            </a:r>
            <a:endParaRPr lang="en-US" altLang="da-DK" sz="1571" b="1" dirty="0">
              <a:solidFill>
                <a:srgbClr val="000066"/>
              </a:solidFill>
              <a:latin typeface="Arial" panose="020B0604020202020204" pitchFamily="34" charset="0"/>
            </a:endParaRPr>
          </a:p>
        </p:txBody>
      </p:sp>
      <p:pic>
        <p:nvPicPr>
          <p:cNvPr id="4" name="Afbeelding 1">
            <a:extLst>
              <a:ext uri="{FF2B5EF4-FFF2-40B4-BE49-F238E27FC236}">
                <a16:creationId xmlns:a16="http://schemas.microsoft.com/office/drawing/2014/main" id="{293614F5-DE22-DFDD-63A5-29A768AE79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72398" y="-128697"/>
            <a:ext cx="3411008" cy="2011854"/>
          </a:xfrm>
          <a:prstGeom prst="rect">
            <a:avLst/>
          </a:prstGeom>
        </p:spPr>
      </p:pic>
      <p:cxnSp>
        <p:nvCxnSpPr>
          <p:cNvPr id="6" name="Straight Connector 33">
            <a:extLst>
              <a:ext uri="{FF2B5EF4-FFF2-40B4-BE49-F238E27FC236}">
                <a16:creationId xmlns:a16="http://schemas.microsoft.com/office/drawing/2014/main" id="{984D2FAF-96E3-C37E-8332-0B7FBA581F94}"/>
              </a:ext>
            </a:extLst>
          </p:cNvPr>
          <p:cNvCxnSpPr/>
          <p:nvPr/>
        </p:nvCxnSpPr>
        <p:spPr>
          <a:xfrm>
            <a:off x="0" y="2058077"/>
            <a:ext cx="18288000" cy="0"/>
          </a:xfrm>
          <a:prstGeom prst="line">
            <a:avLst/>
          </a:prstGeom>
          <a:ln w="127000">
            <a:solidFill>
              <a:srgbClr val="0230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2885341"/>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16">
            <a:extLst>
              <a:ext uri="{FF2B5EF4-FFF2-40B4-BE49-F238E27FC236}">
                <a16:creationId xmlns:a16="http://schemas.microsoft.com/office/drawing/2014/main" id="{D954BCA1-CD79-4958-A4B1-770A20A493F8}"/>
              </a:ext>
            </a:extLst>
          </p:cNvPr>
          <p:cNvSpPr txBox="1">
            <a:spLocks noChangeArrowheads="1"/>
          </p:cNvSpPr>
          <p:nvPr/>
        </p:nvSpPr>
        <p:spPr bwMode="auto">
          <a:xfrm>
            <a:off x="7182856" y="8081708"/>
            <a:ext cx="3846803" cy="88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2567" tIns="51285" rIns="102567" bIns="51285">
            <a:spAutoFit/>
          </a:bodyPr>
          <a:lstStyle>
            <a:lvl1pPr eaLnBrk="0" hangingPunct="0">
              <a:spcBef>
                <a:spcPts val="2000"/>
              </a:spcBef>
              <a:buClr>
                <a:schemeClr val="accent1"/>
              </a:buClr>
              <a:buSzPct val="75000"/>
              <a:buFont typeface="Wingdings" panose="05000000000000000000" pitchFamily="2" charset="2"/>
              <a:buChar char="n"/>
              <a:defRPr sz="2000">
                <a:solidFill>
                  <a:srgbClr val="595959"/>
                </a:solidFill>
                <a:latin typeface="Rockwell" panose="02060603020205020403" pitchFamily="18" charset="0"/>
                <a:ea typeface="ＭＳ Ｐゴシック" panose="020B0600070205080204" pitchFamily="34" charset="-128"/>
              </a:defRPr>
            </a:lvl1pPr>
            <a:lvl2pPr marL="742950" indent="-28575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2pPr>
            <a:lvl3pPr marL="11430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3pPr>
            <a:lvl4pPr marL="1600200" indent="-22860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4pPr>
            <a:lvl5pPr marL="20574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5pPr>
            <a:lvl6pPr marL="25146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6pPr>
            <a:lvl7pPr marL="29718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7pPr>
            <a:lvl8pPr marL="34290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8pPr>
            <a:lvl9pPr marL="38862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9pPr>
          </a:lstStyle>
          <a:p>
            <a:pPr algn="ctr" defTabSz="1025804" rtl="1" eaLnBrk="1" hangingPunct="1">
              <a:spcBef>
                <a:spcPct val="0"/>
              </a:spcBef>
              <a:buClrTx/>
              <a:buSzTx/>
              <a:buNone/>
            </a:pPr>
            <a:r>
              <a:rPr lang="en-GB" altLang="da-DK" sz="2019" b="1">
                <a:solidFill>
                  <a:srgbClr val="000000"/>
                </a:solidFill>
                <a:latin typeface="Arial" panose="020B0604020202020204" pitchFamily="34" charset="0"/>
                <a:cs typeface="Arial" panose="020B0604020202020204" pitchFamily="34" charset="0"/>
              </a:rPr>
              <a:t>Basic services and security</a:t>
            </a:r>
            <a:endParaRPr lang="en-US" altLang="da-DK" sz="2019" b="1">
              <a:solidFill>
                <a:srgbClr val="000000"/>
              </a:solidFill>
              <a:latin typeface="Arial" panose="020B0604020202020204" pitchFamily="34" charset="0"/>
              <a:cs typeface="Arial" panose="020B0604020202020204" pitchFamily="34" charset="0"/>
            </a:endParaRPr>
          </a:p>
          <a:p>
            <a:pPr defTabSz="1025804" rtl="1" eaLnBrk="1" hangingPunct="1">
              <a:spcBef>
                <a:spcPct val="50000"/>
              </a:spcBef>
              <a:buClrTx/>
              <a:buSzTx/>
              <a:buNone/>
            </a:pPr>
            <a:endParaRPr lang="en-US" altLang="da-DK" sz="2019" b="1">
              <a:solidFill>
                <a:srgbClr val="000000"/>
              </a:solidFill>
              <a:latin typeface="Arial" panose="020B0604020202020204" pitchFamily="34" charset="0"/>
              <a:cs typeface="Arial" panose="020B0604020202020204" pitchFamily="34" charset="0"/>
            </a:endParaRPr>
          </a:p>
        </p:txBody>
      </p:sp>
      <p:sp>
        <p:nvSpPr>
          <p:cNvPr id="83971" name="Text Box 17">
            <a:extLst>
              <a:ext uri="{FF2B5EF4-FFF2-40B4-BE49-F238E27FC236}">
                <a16:creationId xmlns:a16="http://schemas.microsoft.com/office/drawing/2014/main" id="{726E8940-4153-4AF1-9505-F31549FAF273}"/>
              </a:ext>
            </a:extLst>
          </p:cNvPr>
          <p:cNvSpPr txBox="1">
            <a:spLocks noChangeArrowheads="1"/>
          </p:cNvSpPr>
          <p:nvPr/>
        </p:nvSpPr>
        <p:spPr bwMode="auto">
          <a:xfrm>
            <a:off x="6926402" y="6542984"/>
            <a:ext cx="4274226" cy="414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2567" tIns="51285" rIns="102567" bIns="51285">
            <a:spAutoFit/>
          </a:bodyPr>
          <a:lstStyle>
            <a:lvl1pPr eaLnBrk="0" hangingPunct="0">
              <a:spcBef>
                <a:spcPts val="2000"/>
              </a:spcBef>
              <a:buClr>
                <a:schemeClr val="accent1"/>
              </a:buClr>
              <a:buSzPct val="75000"/>
              <a:buFont typeface="Wingdings" panose="05000000000000000000" pitchFamily="2" charset="2"/>
              <a:buChar char="n"/>
              <a:defRPr sz="2000">
                <a:solidFill>
                  <a:srgbClr val="595959"/>
                </a:solidFill>
                <a:latin typeface="Rockwell" panose="02060603020205020403" pitchFamily="18" charset="0"/>
                <a:ea typeface="ＭＳ Ｐゴシック" panose="020B0600070205080204" pitchFamily="34" charset="-128"/>
              </a:defRPr>
            </a:lvl1pPr>
            <a:lvl2pPr marL="742950" indent="-28575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2pPr>
            <a:lvl3pPr marL="11430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3pPr>
            <a:lvl4pPr marL="1600200" indent="-22860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4pPr>
            <a:lvl5pPr marL="20574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5pPr>
            <a:lvl6pPr marL="25146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6pPr>
            <a:lvl7pPr marL="29718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7pPr>
            <a:lvl8pPr marL="34290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8pPr>
            <a:lvl9pPr marL="38862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9pPr>
          </a:lstStyle>
          <a:p>
            <a:pPr defTabSz="1025804" rtl="1" eaLnBrk="1" hangingPunct="1">
              <a:spcBef>
                <a:spcPct val="50000"/>
              </a:spcBef>
              <a:buClrTx/>
              <a:buSzTx/>
              <a:buNone/>
            </a:pPr>
            <a:r>
              <a:rPr lang="en-US" altLang="da-DK" sz="2019" b="1">
                <a:solidFill>
                  <a:srgbClr val="000000"/>
                </a:solidFill>
                <a:latin typeface="Arial" panose="020B0604020202020204" pitchFamily="34" charset="0"/>
                <a:cs typeface="Arial" panose="020B0604020202020204" pitchFamily="34" charset="0"/>
              </a:rPr>
              <a:t>Community and family supports</a:t>
            </a:r>
          </a:p>
        </p:txBody>
      </p:sp>
      <p:sp>
        <p:nvSpPr>
          <p:cNvPr id="83972" name="AutoShape 4">
            <a:extLst>
              <a:ext uri="{FF2B5EF4-FFF2-40B4-BE49-F238E27FC236}">
                <a16:creationId xmlns:a16="http://schemas.microsoft.com/office/drawing/2014/main" id="{58ADD86C-678F-49AD-9234-EBB1E7B6F929}"/>
              </a:ext>
            </a:extLst>
          </p:cNvPr>
          <p:cNvSpPr>
            <a:spLocks noChangeAspect="1" noChangeArrowheads="1"/>
          </p:cNvSpPr>
          <p:nvPr/>
        </p:nvSpPr>
        <p:spPr bwMode="auto">
          <a:xfrm>
            <a:off x="4781771" y="2690896"/>
            <a:ext cx="8462966" cy="660367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99CCFF"/>
                </a:solidFill>
              </a14:hiddenFill>
            </a:ext>
          </a:extLst>
        </p:spPr>
        <p:txBody>
          <a:bodyPr lIns="102567" tIns="51285" rIns="102567" bIns="51285"/>
          <a:lstStyle>
            <a:lvl1pPr eaLnBrk="0" hangingPunct="0">
              <a:spcBef>
                <a:spcPts val="2000"/>
              </a:spcBef>
              <a:buClr>
                <a:schemeClr val="accent1"/>
              </a:buClr>
              <a:buSzPct val="75000"/>
              <a:buFont typeface="Wingdings" panose="05000000000000000000" pitchFamily="2" charset="2"/>
              <a:buChar char="n"/>
              <a:defRPr sz="2000">
                <a:solidFill>
                  <a:srgbClr val="595959"/>
                </a:solidFill>
                <a:latin typeface="Rockwell" panose="02060603020205020403" pitchFamily="18" charset="0"/>
                <a:ea typeface="ＭＳ Ｐゴシック" panose="020B0600070205080204" pitchFamily="34" charset="-128"/>
              </a:defRPr>
            </a:lvl1pPr>
            <a:lvl2pPr marL="742950" indent="-28575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2pPr>
            <a:lvl3pPr marL="11430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3pPr>
            <a:lvl4pPr marL="1600200" indent="-22860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4pPr>
            <a:lvl5pPr marL="20574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5pPr>
            <a:lvl6pPr marL="25146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6pPr>
            <a:lvl7pPr marL="29718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7pPr>
            <a:lvl8pPr marL="34290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8pPr>
            <a:lvl9pPr marL="38862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9pPr>
          </a:lstStyle>
          <a:p>
            <a:pPr defTabSz="1025804" rtl="1" eaLnBrk="1" hangingPunct="1">
              <a:spcBef>
                <a:spcPct val="0"/>
              </a:spcBef>
              <a:buClrTx/>
              <a:buSzTx/>
              <a:buNone/>
            </a:pPr>
            <a:endParaRPr lang="nl-NL" altLang="da-DK" sz="4376" b="1">
              <a:solidFill>
                <a:srgbClr val="000066"/>
              </a:solidFill>
              <a:latin typeface="Times New Roman" panose="02020603050405020304" pitchFamily="18" charset="0"/>
            </a:endParaRPr>
          </a:p>
        </p:txBody>
      </p:sp>
      <p:sp>
        <p:nvSpPr>
          <p:cNvPr id="83973" name="Freeform 5">
            <a:extLst>
              <a:ext uri="{FF2B5EF4-FFF2-40B4-BE49-F238E27FC236}">
                <a16:creationId xmlns:a16="http://schemas.microsoft.com/office/drawing/2014/main" id="{592C2A70-8A3F-43D4-BFBC-99EF9F4F391D}"/>
              </a:ext>
            </a:extLst>
          </p:cNvPr>
          <p:cNvSpPr>
            <a:spLocks/>
          </p:cNvSpPr>
          <p:nvPr/>
        </p:nvSpPr>
        <p:spPr bwMode="auto">
          <a:xfrm>
            <a:off x="7968244" y="2715777"/>
            <a:ext cx="2108618" cy="1640234"/>
          </a:xfrm>
          <a:custGeom>
            <a:avLst/>
            <a:gdLst>
              <a:gd name="T0" fmla="*/ 0 w 1812"/>
              <a:gd name="T1" fmla="*/ 2147483647 h 1409"/>
              <a:gd name="T2" fmla="*/ 2147483647 w 1812"/>
              <a:gd name="T3" fmla="*/ 0 h 1409"/>
              <a:gd name="T4" fmla="*/ 2147483647 w 1812"/>
              <a:gd name="T5" fmla="*/ 0 h 1409"/>
              <a:gd name="T6" fmla="*/ 2147483647 w 1812"/>
              <a:gd name="T7" fmla="*/ 2147483647 h 1409"/>
              <a:gd name="T8" fmla="*/ 0 w 1812"/>
              <a:gd name="T9" fmla="*/ 2147483647 h 14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12" h="1409">
                <a:moveTo>
                  <a:pt x="0" y="1409"/>
                </a:moveTo>
                <a:lnTo>
                  <a:pt x="906" y="0"/>
                </a:lnTo>
                <a:lnTo>
                  <a:pt x="1812" y="1409"/>
                </a:lnTo>
                <a:lnTo>
                  <a:pt x="0" y="1409"/>
                </a:lnTo>
                <a:close/>
              </a:path>
            </a:pathLst>
          </a:cu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1025804"/>
            <a:endParaRPr lang="en-GB" sz="2019">
              <a:solidFill>
                <a:prstClr val="black"/>
              </a:solidFill>
              <a:latin typeface="Calibri" panose="020F0502020204030204"/>
            </a:endParaRPr>
          </a:p>
        </p:txBody>
      </p:sp>
      <p:sp>
        <p:nvSpPr>
          <p:cNvPr id="83974" name="Freeform 6">
            <a:extLst>
              <a:ext uri="{FF2B5EF4-FFF2-40B4-BE49-F238E27FC236}">
                <a16:creationId xmlns:a16="http://schemas.microsoft.com/office/drawing/2014/main" id="{ABDA37C9-7EED-47E0-9171-4C4FE8B2F349}"/>
              </a:ext>
            </a:extLst>
          </p:cNvPr>
          <p:cNvSpPr>
            <a:spLocks/>
          </p:cNvSpPr>
          <p:nvPr/>
        </p:nvSpPr>
        <p:spPr bwMode="auto">
          <a:xfrm>
            <a:off x="7968244" y="2753932"/>
            <a:ext cx="2108618" cy="1638453"/>
          </a:xfrm>
          <a:custGeom>
            <a:avLst/>
            <a:gdLst>
              <a:gd name="T0" fmla="*/ 0 w 1812"/>
              <a:gd name="T1" fmla="*/ 2147483647 h 1409"/>
              <a:gd name="T2" fmla="*/ 2147483647 w 1812"/>
              <a:gd name="T3" fmla="*/ 0 h 1409"/>
              <a:gd name="T4" fmla="*/ 2147483647 w 1812"/>
              <a:gd name="T5" fmla="*/ 0 h 1409"/>
              <a:gd name="T6" fmla="*/ 2147483647 w 1812"/>
              <a:gd name="T7" fmla="*/ 2147483647 h 1409"/>
              <a:gd name="T8" fmla="*/ 0 w 1812"/>
              <a:gd name="T9" fmla="*/ 2147483647 h 14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12" h="1409">
                <a:moveTo>
                  <a:pt x="0" y="1409"/>
                </a:moveTo>
                <a:lnTo>
                  <a:pt x="906" y="0"/>
                </a:lnTo>
                <a:lnTo>
                  <a:pt x="1812" y="1409"/>
                </a:lnTo>
                <a:lnTo>
                  <a:pt x="0" y="1409"/>
                </a:lnTo>
                <a:close/>
              </a:path>
            </a:pathLst>
          </a:custGeom>
          <a:solidFill>
            <a:srgbClr val="B9DCFF"/>
          </a:solidFill>
          <a:ln w="3175">
            <a:solidFill>
              <a:srgbClr val="000000"/>
            </a:solidFill>
            <a:prstDash val="solid"/>
            <a:round/>
            <a:headEnd/>
            <a:tailEnd/>
          </a:ln>
        </p:spPr>
        <p:txBody>
          <a:bodyPr/>
          <a:lstStyle/>
          <a:p>
            <a:pPr defTabSz="1025804"/>
            <a:endParaRPr lang="en-GB" sz="2019">
              <a:solidFill>
                <a:prstClr val="black"/>
              </a:solidFill>
              <a:latin typeface="Calibri" panose="020F0502020204030204"/>
            </a:endParaRPr>
          </a:p>
        </p:txBody>
      </p:sp>
      <p:sp>
        <p:nvSpPr>
          <p:cNvPr id="83975" name="Rectangle 7">
            <a:extLst>
              <a:ext uri="{FF2B5EF4-FFF2-40B4-BE49-F238E27FC236}">
                <a16:creationId xmlns:a16="http://schemas.microsoft.com/office/drawing/2014/main" id="{2FEA92EB-6C28-4942-BDEA-8522FB4FA7B3}"/>
              </a:ext>
            </a:extLst>
          </p:cNvPr>
          <p:cNvSpPr>
            <a:spLocks noChangeArrowheads="1"/>
          </p:cNvSpPr>
          <p:nvPr/>
        </p:nvSpPr>
        <p:spPr bwMode="auto">
          <a:xfrm>
            <a:off x="8456219" y="3636512"/>
            <a:ext cx="1141574" cy="790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ts val="2000"/>
              </a:spcBef>
              <a:buClr>
                <a:schemeClr val="accent1"/>
              </a:buClr>
              <a:buSzPct val="75000"/>
              <a:buFont typeface="Wingdings" panose="05000000000000000000" pitchFamily="2" charset="2"/>
              <a:buChar char="n"/>
              <a:defRPr sz="2000">
                <a:solidFill>
                  <a:srgbClr val="595959"/>
                </a:solidFill>
                <a:latin typeface="Rockwell" panose="02060603020205020403" pitchFamily="18" charset="0"/>
                <a:ea typeface="ＭＳ Ｐゴシック" panose="020B0600070205080204" pitchFamily="34" charset="-128"/>
              </a:defRPr>
            </a:lvl1pPr>
            <a:lvl2pPr marL="742950" indent="-28575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2pPr>
            <a:lvl3pPr marL="11430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3pPr>
            <a:lvl4pPr marL="1600200" indent="-22860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4pPr>
            <a:lvl5pPr marL="20574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5pPr>
            <a:lvl6pPr marL="25146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6pPr>
            <a:lvl7pPr marL="29718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7pPr>
            <a:lvl8pPr marL="34290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8pPr>
            <a:lvl9pPr marL="38862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9pPr>
          </a:lstStyle>
          <a:p>
            <a:pPr algn="ctr" defTabSz="1025804" rtl="1" eaLnBrk="1" hangingPunct="1">
              <a:spcBef>
                <a:spcPct val="0"/>
              </a:spcBef>
              <a:buClrTx/>
              <a:buSzTx/>
              <a:buNone/>
            </a:pPr>
            <a:r>
              <a:rPr lang="es-ES_tradnl" altLang="da-DK" sz="1571" b="1" dirty="0">
                <a:solidFill>
                  <a:srgbClr val="000000"/>
                </a:solidFill>
                <a:latin typeface="Arial" panose="020B0604020202020204" pitchFamily="34" charset="0"/>
              </a:rPr>
              <a:t>Servicios clínicos</a:t>
            </a:r>
            <a:endParaRPr lang="es-ES_tradnl" altLang="da-DK" sz="1571" b="1" dirty="0">
              <a:solidFill>
                <a:srgbClr val="000066"/>
              </a:solidFill>
              <a:latin typeface="Arial" panose="020B0604020202020204" pitchFamily="34" charset="0"/>
            </a:endParaRPr>
          </a:p>
        </p:txBody>
      </p:sp>
      <p:sp>
        <p:nvSpPr>
          <p:cNvPr id="83976" name="Freeform 8">
            <a:extLst>
              <a:ext uri="{FF2B5EF4-FFF2-40B4-BE49-F238E27FC236}">
                <a16:creationId xmlns:a16="http://schemas.microsoft.com/office/drawing/2014/main" id="{8A337B4B-451B-466D-9E4D-AA97302488F6}"/>
              </a:ext>
            </a:extLst>
          </p:cNvPr>
          <p:cNvSpPr>
            <a:spLocks/>
          </p:cNvSpPr>
          <p:nvPr/>
        </p:nvSpPr>
        <p:spPr bwMode="auto">
          <a:xfrm>
            <a:off x="6926403" y="4373818"/>
            <a:ext cx="4213674" cy="1636673"/>
          </a:xfrm>
          <a:custGeom>
            <a:avLst/>
            <a:gdLst>
              <a:gd name="T0" fmla="*/ 0 w 3621"/>
              <a:gd name="T1" fmla="*/ 2147483647 h 1408"/>
              <a:gd name="T2" fmla="*/ 2147483647 w 3621"/>
              <a:gd name="T3" fmla="*/ 0 h 1408"/>
              <a:gd name="T4" fmla="*/ 2147483647 w 3621"/>
              <a:gd name="T5" fmla="*/ 0 h 1408"/>
              <a:gd name="T6" fmla="*/ 2147483647 w 3621"/>
              <a:gd name="T7" fmla="*/ 2147483647 h 1408"/>
              <a:gd name="T8" fmla="*/ 0 w 3621"/>
              <a:gd name="T9" fmla="*/ 2147483647 h 14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21" h="1408">
                <a:moveTo>
                  <a:pt x="0" y="1408"/>
                </a:moveTo>
                <a:lnTo>
                  <a:pt x="906" y="0"/>
                </a:lnTo>
                <a:lnTo>
                  <a:pt x="2715" y="0"/>
                </a:lnTo>
                <a:lnTo>
                  <a:pt x="3621" y="1408"/>
                </a:lnTo>
                <a:lnTo>
                  <a:pt x="0" y="1408"/>
                </a:lnTo>
                <a:close/>
              </a:path>
            </a:pathLst>
          </a:cu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1025804"/>
            <a:endParaRPr lang="en-GB" sz="2019">
              <a:solidFill>
                <a:prstClr val="black"/>
              </a:solidFill>
              <a:latin typeface="Calibri" panose="020F0502020204030204"/>
            </a:endParaRPr>
          </a:p>
        </p:txBody>
      </p:sp>
      <p:sp>
        <p:nvSpPr>
          <p:cNvPr id="83977" name="Freeform 9">
            <a:extLst>
              <a:ext uri="{FF2B5EF4-FFF2-40B4-BE49-F238E27FC236}">
                <a16:creationId xmlns:a16="http://schemas.microsoft.com/office/drawing/2014/main" id="{9E6E55DF-58E1-4109-B20B-41A28675BDB2}"/>
              </a:ext>
            </a:extLst>
          </p:cNvPr>
          <p:cNvSpPr>
            <a:spLocks/>
          </p:cNvSpPr>
          <p:nvPr/>
        </p:nvSpPr>
        <p:spPr bwMode="auto">
          <a:xfrm>
            <a:off x="6926403" y="4376356"/>
            <a:ext cx="4213674" cy="1636673"/>
          </a:xfrm>
          <a:custGeom>
            <a:avLst/>
            <a:gdLst>
              <a:gd name="T0" fmla="*/ 0 w 3621"/>
              <a:gd name="T1" fmla="*/ 2147483647 h 1408"/>
              <a:gd name="T2" fmla="*/ 2147483647 w 3621"/>
              <a:gd name="T3" fmla="*/ 0 h 1408"/>
              <a:gd name="T4" fmla="*/ 2147483647 w 3621"/>
              <a:gd name="T5" fmla="*/ 0 h 1408"/>
              <a:gd name="T6" fmla="*/ 2147483647 w 3621"/>
              <a:gd name="T7" fmla="*/ 2147483647 h 1408"/>
              <a:gd name="T8" fmla="*/ 0 w 3621"/>
              <a:gd name="T9" fmla="*/ 2147483647 h 14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21" h="1408">
                <a:moveTo>
                  <a:pt x="0" y="1408"/>
                </a:moveTo>
                <a:lnTo>
                  <a:pt x="906" y="0"/>
                </a:lnTo>
                <a:lnTo>
                  <a:pt x="2715" y="0"/>
                </a:lnTo>
                <a:lnTo>
                  <a:pt x="3621" y="1408"/>
                </a:lnTo>
                <a:lnTo>
                  <a:pt x="0" y="1408"/>
                </a:lnTo>
                <a:close/>
              </a:path>
            </a:pathLst>
          </a:custGeom>
          <a:solidFill>
            <a:srgbClr val="B9DCFF"/>
          </a:solidFill>
          <a:ln w="3175">
            <a:solidFill>
              <a:srgbClr val="000000"/>
            </a:solidFill>
            <a:prstDash val="solid"/>
            <a:round/>
            <a:headEnd/>
            <a:tailEnd/>
          </a:ln>
        </p:spPr>
        <p:txBody>
          <a:bodyPr/>
          <a:lstStyle/>
          <a:p>
            <a:pPr defTabSz="1025804"/>
            <a:endParaRPr lang="en-GB" sz="2019">
              <a:solidFill>
                <a:prstClr val="black"/>
              </a:solidFill>
              <a:latin typeface="Calibri" panose="020F0502020204030204"/>
            </a:endParaRPr>
          </a:p>
        </p:txBody>
      </p:sp>
      <p:sp>
        <p:nvSpPr>
          <p:cNvPr id="83978" name="Rectangle 10">
            <a:extLst>
              <a:ext uri="{FF2B5EF4-FFF2-40B4-BE49-F238E27FC236}">
                <a16:creationId xmlns:a16="http://schemas.microsoft.com/office/drawing/2014/main" id="{FFDA0E0D-367F-42BC-BA92-903BEE101815}"/>
              </a:ext>
            </a:extLst>
          </p:cNvPr>
          <p:cNvSpPr>
            <a:spLocks noChangeArrowheads="1"/>
          </p:cNvSpPr>
          <p:nvPr/>
        </p:nvSpPr>
        <p:spPr bwMode="auto">
          <a:xfrm>
            <a:off x="7932629" y="5086192"/>
            <a:ext cx="2548506" cy="72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ts val="2000"/>
              </a:spcBef>
              <a:buClr>
                <a:schemeClr val="accent1"/>
              </a:buClr>
              <a:buSzPct val="75000"/>
              <a:buFont typeface="Wingdings" panose="05000000000000000000" pitchFamily="2" charset="2"/>
              <a:buChar char="n"/>
              <a:defRPr sz="2000">
                <a:solidFill>
                  <a:srgbClr val="595959"/>
                </a:solidFill>
                <a:latin typeface="Rockwell" panose="02060603020205020403" pitchFamily="18" charset="0"/>
                <a:ea typeface="ＭＳ Ｐゴシック" panose="020B0600070205080204" pitchFamily="34" charset="-128"/>
              </a:defRPr>
            </a:lvl1pPr>
            <a:lvl2pPr marL="742950" indent="-28575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2pPr>
            <a:lvl3pPr marL="11430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3pPr>
            <a:lvl4pPr marL="1600200" indent="-22860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4pPr>
            <a:lvl5pPr marL="20574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5pPr>
            <a:lvl6pPr marL="25146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6pPr>
            <a:lvl7pPr marL="29718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7pPr>
            <a:lvl8pPr marL="34290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8pPr>
            <a:lvl9pPr marL="38862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9pPr>
          </a:lstStyle>
          <a:p>
            <a:pPr algn="ctr" defTabSz="1025804" rtl="1" eaLnBrk="1" hangingPunct="1">
              <a:spcBef>
                <a:spcPct val="0"/>
              </a:spcBef>
              <a:buClrTx/>
              <a:buSzTx/>
              <a:buNone/>
            </a:pPr>
            <a:r>
              <a:rPr lang="en-US" altLang="da-DK" sz="1571" b="1">
                <a:solidFill>
                  <a:srgbClr val="000000"/>
                </a:solidFill>
                <a:latin typeface="Arial" panose="020B0604020202020204" pitchFamily="34" charset="0"/>
              </a:rPr>
              <a:t>Focused (person-to-person) supports</a:t>
            </a:r>
            <a:endParaRPr lang="en-US" altLang="da-DK" sz="1571" b="1">
              <a:solidFill>
                <a:srgbClr val="000066"/>
              </a:solidFill>
              <a:latin typeface="Arial" panose="020B0604020202020204" pitchFamily="34" charset="0"/>
            </a:endParaRPr>
          </a:p>
        </p:txBody>
      </p:sp>
      <p:sp>
        <p:nvSpPr>
          <p:cNvPr id="83979" name="Freeform 11">
            <a:extLst>
              <a:ext uri="{FF2B5EF4-FFF2-40B4-BE49-F238E27FC236}">
                <a16:creationId xmlns:a16="http://schemas.microsoft.com/office/drawing/2014/main" id="{54142C84-BC1A-4579-A563-0AA27A74351C}"/>
              </a:ext>
            </a:extLst>
          </p:cNvPr>
          <p:cNvSpPr>
            <a:spLocks/>
          </p:cNvSpPr>
          <p:nvPr/>
        </p:nvSpPr>
        <p:spPr bwMode="auto">
          <a:xfrm>
            <a:off x="5877435" y="6069259"/>
            <a:ext cx="6318729" cy="1642016"/>
          </a:xfrm>
          <a:custGeom>
            <a:avLst/>
            <a:gdLst>
              <a:gd name="T0" fmla="*/ 0 w 5428"/>
              <a:gd name="T1" fmla="*/ 2147483647 h 1409"/>
              <a:gd name="T2" fmla="*/ 2147483647 w 5428"/>
              <a:gd name="T3" fmla="*/ 0 h 1409"/>
              <a:gd name="T4" fmla="*/ 2147483647 w 5428"/>
              <a:gd name="T5" fmla="*/ 0 h 1409"/>
              <a:gd name="T6" fmla="*/ 2147483647 w 5428"/>
              <a:gd name="T7" fmla="*/ 2147483647 h 1409"/>
              <a:gd name="T8" fmla="*/ 0 w 5428"/>
              <a:gd name="T9" fmla="*/ 2147483647 h 14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28" h="1409">
                <a:moveTo>
                  <a:pt x="0" y="1409"/>
                </a:moveTo>
                <a:lnTo>
                  <a:pt x="905" y="0"/>
                </a:lnTo>
                <a:lnTo>
                  <a:pt x="4522" y="0"/>
                </a:lnTo>
                <a:lnTo>
                  <a:pt x="5428" y="1409"/>
                </a:lnTo>
                <a:lnTo>
                  <a:pt x="0" y="1409"/>
                </a:lnTo>
                <a:close/>
              </a:path>
            </a:pathLst>
          </a:cu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1025804"/>
            <a:endParaRPr lang="en-GB" sz="2019">
              <a:solidFill>
                <a:prstClr val="black"/>
              </a:solidFill>
              <a:latin typeface="Calibri" panose="020F0502020204030204"/>
            </a:endParaRPr>
          </a:p>
        </p:txBody>
      </p:sp>
      <p:sp>
        <p:nvSpPr>
          <p:cNvPr id="83980" name="Freeform 12">
            <a:extLst>
              <a:ext uri="{FF2B5EF4-FFF2-40B4-BE49-F238E27FC236}">
                <a16:creationId xmlns:a16="http://schemas.microsoft.com/office/drawing/2014/main" id="{B71199EC-7053-4197-9C98-B78969F835E4}"/>
              </a:ext>
            </a:extLst>
          </p:cNvPr>
          <p:cNvSpPr>
            <a:spLocks/>
          </p:cNvSpPr>
          <p:nvPr/>
        </p:nvSpPr>
        <p:spPr bwMode="auto">
          <a:xfrm>
            <a:off x="5874766" y="6013029"/>
            <a:ext cx="6316949" cy="1642016"/>
          </a:xfrm>
          <a:custGeom>
            <a:avLst/>
            <a:gdLst>
              <a:gd name="T0" fmla="*/ 0 w 5428"/>
              <a:gd name="T1" fmla="*/ 2147483647 h 1409"/>
              <a:gd name="T2" fmla="*/ 2147483647 w 5428"/>
              <a:gd name="T3" fmla="*/ 0 h 1409"/>
              <a:gd name="T4" fmla="*/ 2147483647 w 5428"/>
              <a:gd name="T5" fmla="*/ 0 h 1409"/>
              <a:gd name="T6" fmla="*/ 2147483647 w 5428"/>
              <a:gd name="T7" fmla="*/ 2147483647 h 1409"/>
              <a:gd name="T8" fmla="*/ 0 w 5428"/>
              <a:gd name="T9" fmla="*/ 2147483647 h 14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28" h="1409">
                <a:moveTo>
                  <a:pt x="0" y="1409"/>
                </a:moveTo>
                <a:lnTo>
                  <a:pt x="905" y="0"/>
                </a:lnTo>
                <a:lnTo>
                  <a:pt x="4522" y="0"/>
                </a:lnTo>
                <a:lnTo>
                  <a:pt x="5428" y="1409"/>
                </a:lnTo>
                <a:lnTo>
                  <a:pt x="0" y="1409"/>
                </a:lnTo>
                <a:close/>
              </a:path>
            </a:pathLst>
          </a:custGeom>
          <a:solidFill>
            <a:srgbClr val="B9DCFF"/>
          </a:solidFill>
          <a:ln w="3175">
            <a:solidFill>
              <a:srgbClr val="000000"/>
            </a:solidFill>
            <a:prstDash val="solid"/>
            <a:round/>
            <a:headEnd/>
            <a:tailEnd/>
          </a:ln>
        </p:spPr>
        <p:txBody>
          <a:bodyPr/>
          <a:lstStyle/>
          <a:p>
            <a:pPr defTabSz="1025804"/>
            <a:endParaRPr lang="en-GB" sz="2019">
              <a:solidFill>
                <a:prstClr val="black"/>
              </a:solidFill>
              <a:latin typeface="Calibri" panose="020F0502020204030204"/>
            </a:endParaRPr>
          </a:p>
        </p:txBody>
      </p:sp>
      <p:sp>
        <p:nvSpPr>
          <p:cNvPr id="83981" name="Rectangle 13">
            <a:extLst>
              <a:ext uri="{FF2B5EF4-FFF2-40B4-BE49-F238E27FC236}">
                <a16:creationId xmlns:a16="http://schemas.microsoft.com/office/drawing/2014/main" id="{2694D7CD-770E-4F36-B694-E201651DEA2C}"/>
              </a:ext>
            </a:extLst>
          </p:cNvPr>
          <p:cNvSpPr>
            <a:spLocks noChangeArrowheads="1"/>
          </p:cNvSpPr>
          <p:nvPr/>
        </p:nvSpPr>
        <p:spPr bwMode="auto">
          <a:xfrm>
            <a:off x="7596032" y="6722860"/>
            <a:ext cx="3202107" cy="48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ts val="2000"/>
              </a:spcBef>
              <a:buClr>
                <a:schemeClr val="accent1"/>
              </a:buClr>
              <a:buSzPct val="75000"/>
              <a:buFont typeface="Wingdings" panose="05000000000000000000" pitchFamily="2" charset="2"/>
              <a:buChar char="n"/>
              <a:defRPr sz="2000">
                <a:solidFill>
                  <a:srgbClr val="595959"/>
                </a:solidFill>
                <a:latin typeface="Rockwell" panose="02060603020205020403" pitchFamily="18" charset="0"/>
                <a:ea typeface="ＭＳ Ｐゴシック" panose="020B0600070205080204" pitchFamily="34" charset="-128"/>
              </a:defRPr>
            </a:lvl1pPr>
            <a:lvl2pPr marL="742950" indent="-28575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2pPr>
            <a:lvl3pPr marL="11430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3pPr>
            <a:lvl4pPr marL="1600200" indent="-22860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4pPr>
            <a:lvl5pPr marL="20574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5pPr>
            <a:lvl6pPr marL="25146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6pPr>
            <a:lvl7pPr marL="29718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7pPr>
            <a:lvl8pPr marL="34290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8pPr>
            <a:lvl9pPr marL="38862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9pPr>
          </a:lstStyle>
          <a:p>
            <a:pPr algn="ctr" defTabSz="1025804" rtl="1" eaLnBrk="1" hangingPunct="1">
              <a:spcBef>
                <a:spcPct val="0"/>
              </a:spcBef>
              <a:buClrTx/>
              <a:buSzTx/>
              <a:buNone/>
            </a:pPr>
            <a:r>
              <a:rPr lang="en-US" altLang="da-DK" sz="1571" b="1">
                <a:solidFill>
                  <a:srgbClr val="000000"/>
                </a:solidFill>
                <a:latin typeface="Arial" panose="020B0604020202020204" pitchFamily="34" charset="0"/>
              </a:rPr>
              <a:t>Strengthening community and family supports</a:t>
            </a:r>
            <a:endParaRPr lang="en-US" altLang="da-DK" sz="1571" b="1">
              <a:solidFill>
                <a:srgbClr val="000066"/>
              </a:solidFill>
              <a:latin typeface="Arial" panose="020B0604020202020204" pitchFamily="34" charset="0"/>
            </a:endParaRPr>
          </a:p>
        </p:txBody>
      </p:sp>
      <p:sp>
        <p:nvSpPr>
          <p:cNvPr id="83982" name="Freeform 14">
            <a:extLst>
              <a:ext uri="{FF2B5EF4-FFF2-40B4-BE49-F238E27FC236}">
                <a16:creationId xmlns:a16="http://schemas.microsoft.com/office/drawing/2014/main" id="{F51E5FA9-EB85-4A4E-B5FC-1B5851ACC1A4}"/>
              </a:ext>
            </a:extLst>
          </p:cNvPr>
          <p:cNvSpPr>
            <a:spLocks/>
          </p:cNvSpPr>
          <p:nvPr/>
        </p:nvSpPr>
        <p:spPr bwMode="auto">
          <a:xfrm>
            <a:off x="4818674" y="7656823"/>
            <a:ext cx="8427348" cy="1638453"/>
          </a:xfrm>
          <a:custGeom>
            <a:avLst/>
            <a:gdLst>
              <a:gd name="T0" fmla="*/ 0 w 7239"/>
              <a:gd name="T1" fmla="*/ 2147483647 h 1407"/>
              <a:gd name="T2" fmla="*/ 2147483647 w 7239"/>
              <a:gd name="T3" fmla="*/ 0 h 1407"/>
              <a:gd name="T4" fmla="*/ 2147483647 w 7239"/>
              <a:gd name="T5" fmla="*/ 0 h 1407"/>
              <a:gd name="T6" fmla="*/ 2147483647 w 7239"/>
              <a:gd name="T7" fmla="*/ 2147483647 h 1407"/>
              <a:gd name="T8" fmla="*/ 0 w 7239"/>
              <a:gd name="T9" fmla="*/ 2147483647 h 14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39" h="1407">
                <a:moveTo>
                  <a:pt x="0" y="1407"/>
                </a:moveTo>
                <a:lnTo>
                  <a:pt x="906" y="0"/>
                </a:lnTo>
                <a:lnTo>
                  <a:pt x="6336" y="0"/>
                </a:lnTo>
                <a:lnTo>
                  <a:pt x="7239" y="1407"/>
                </a:lnTo>
                <a:lnTo>
                  <a:pt x="0" y="1407"/>
                </a:lnTo>
                <a:close/>
              </a:path>
            </a:pathLst>
          </a:custGeom>
          <a:solidFill>
            <a:srgbClr val="B9DCFF"/>
          </a:solidFill>
          <a:ln w="3175">
            <a:solidFill>
              <a:srgbClr val="000000"/>
            </a:solidFill>
            <a:prstDash val="solid"/>
            <a:round/>
            <a:headEnd/>
            <a:tailEnd/>
          </a:ln>
        </p:spPr>
        <p:txBody>
          <a:bodyPr/>
          <a:lstStyle/>
          <a:p>
            <a:pPr defTabSz="1025804"/>
            <a:endParaRPr lang="en-GB" sz="2019">
              <a:solidFill>
                <a:prstClr val="black"/>
              </a:solidFill>
              <a:latin typeface="Calibri" panose="020F0502020204030204"/>
            </a:endParaRPr>
          </a:p>
        </p:txBody>
      </p:sp>
      <p:sp>
        <p:nvSpPr>
          <p:cNvPr id="83983" name="Rectangle 15">
            <a:extLst>
              <a:ext uri="{FF2B5EF4-FFF2-40B4-BE49-F238E27FC236}">
                <a16:creationId xmlns:a16="http://schemas.microsoft.com/office/drawing/2014/main" id="{AC9D74E8-09F5-4C7D-80F8-A4001A24BA55}"/>
              </a:ext>
            </a:extLst>
          </p:cNvPr>
          <p:cNvSpPr>
            <a:spLocks noChangeArrowheads="1"/>
          </p:cNvSpPr>
          <p:nvPr/>
        </p:nvSpPr>
        <p:spPr bwMode="auto">
          <a:xfrm>
            <a:off x="7596032" y="8366656"/>
            <a:ext cx="3127308" cy="480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ts val="2000"/>
              </a:spcBef>
              <a:buClr>
                <a:schemeClr val="accent1"/>
              </a:buClr>
              <a:buSzPct val="75000"/>
              <a:buFont typeface="Wingdings" panose="05000000000000000000" pitchFamily="2" charset="2"/>
              <a:buChar char="n"/>
              <a:defRPr sz="2000">
                <a:solidFill>
                  <a:srgbClr val="595959"/>
                </a:solidFill>
                <a:latin typeface="Rockwell" panose="02060603020205020403" pitchFamily="18" charset="0"/>
                <a:ea typeface="ＭＳ Ｐゴシック" panose="020B0600070205080204" pitchFamily="34" charset="-128"/>
              </a:defRPr>
            </a:lvl1pPr>
            <a:lvl2pPr marL="742950" indent="-28575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2pPr>
            <a:lvl3pPr marL="11430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3pPr>
            <a:lvl4pPr marL="1600200" indent="-228600" eaLnBrk="0" hangingPunct="0">
              <a:spcBef>
                <a:spcPts val="600"/>
              </a:spcBef>
              <a:buClr>
                <a:srgbClr val="B870B8"/>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4pPr>
            <a:lvl5pPr marL="2057400" indent="-228600" eaLnBrk="0" hangingPunct="0">
              <a:spcBef>
                <a:spcPts val="600"/>
              </a:spcBef>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5pPr>
            <a:lvl6pPr marL="25146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6pPr>
            <a:lvl7pPr marL="29718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7pPr>
            <a:lvl8pPr marL="34290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8pPr>
            <a:lvl9pPr marL="3886200" indent="-228600" eaLnBrk="0" fontAlgn="base" hangingPunct="0">
              <a:spcBef>
                <a:spcPts val="600"/>
              </a:spcBef>
              <a:spcAft>
                <a:spcPct val="0"/>
              </a:spcAft>
              <a:buClr>
                <a:schemeClr val="accent1"/>
              </a:buClr>
              <a:buSzPct val="75000"/>
              <a:buFont typeface="Wingdings" panose="05000000000000000000" pitchFamily="2" charset="2"/>
              <a:buChar char="n"/>
              <a:defRPr>
                <a:solidFill>
                  <a:srgbClr val="595959"/>
                </a:solidFill>
                <a:latin typeface="Rockwell" panose="02060603020205020403" pitchFamily="18" charset="0"/>
                <a:ea typeface="ＭＳ Ｐゴシック" panose="020B0600070205080204" pitchFamily="34" charset="-128"/>
              </a:defRPr>
            </a:lvl9pPr>
          </a:lstStyle>
          <a:p>
            <a:pPr algn="ctr" defTabSz="1025804" rtl="1" eaLnBrk="1" hangingPunct="1">
              <a:spcBef>
                <a:spcPct val="0"/>
              </a:spcBef>
              <a:buClrTx/>
              <a:buSzTx/>
              <a:buNone/>
            </a:pPr>
            <a:r>
              <a:rPr lang="es-ES" altLang="da-DK" sz="1571" b="1" dirty="0">
                <a:solidFill>
                  <a:srgbClr val="000000"/>
                </a:solidFill>
                <a:latin typeface="Arial" panose="020B0604020202020204" pitchFamily="34" charset="0"/>
              </a:rPr>
              <a:t>Consideraciones sociales en servicios básicos y seguridad</a:t>
            </a:r>
            <a:endParaRPr lang="en-US" altLang="da-DK" sz="1571" b="1" dirty="0">
              <a:solidFill>
                <a:srgbClr val="000066"/>
              </a:solidFill>
              <a:latin typeface="Arial" panose="020B0604020202020204" pitchFamily="34" charset="0"/>
            </a:endParaRPr>
          </a:p>
        </p:txBody>
      </p:sp>
      <p:sp>
        <p:nvSpPr>
          <p:cNvPr id="2" name="Rechthoek 1">
            <a:extLst>
              <a:ext uri="{FF2B5EF4-FFF2-40B4-BE49-F238E27FC236}">
                <a16:creationId xmlns:a16="http://schemas.microsoft.com/office/drawing/2014/main" id="{A43DBF91-4D9D-4353-AC54-F050D39F8677}"/>
              </a:ext>
            </a:extLst>
          </p:cNvPr>
          <p:cNvSpPr/>
          <p:nvPr/>
        </p:nvSpPr>
        <p:spPr>
          <a:xfrm>
            <a:off x="4819567" y="2585149"/>
            <a:ext cx="1726322" cy="1567121"/>
          </a:xfrm>
          <a:prstGeom prst="rect">
            <a:avLst/>
          </a:prstGeom>
          <a:solidFill>
            <a:srgbClr val="0020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025804" rtl="1">
              <a:defRPr/>
            </a:pPr>
            <a:r>
              <a:rPr lang="es-ES" sz="2693" b="1" dirty="0">
                <a:solidFill>
                  <a:srgbClr val="FFFFFF"/>
                </a:solidFill>
              </a:rPr>
              <a:t>Cuidado de la salud y nutrición</a:t>
            </a:r>
            <a:endParaRPr lang="nl-NL" sz="2693" b="1" dirty="0">
              <a:solidFill>
                <a:srgbClr val="FFFFFF"/>
              </a:solidFill>
              <a:latin typeface="Calibri" panose="020F0502020204030204"/>
            </a:endParaRPr>
          </a:p>
        </p:txBody>
      </p:sp>
      <p:sp>
        <p:nvSpPr>
          <p:cNvPr id="5" name="Pijl links 4">
            <a:extLst>
              <a:ext uri="{FF2B5EF4-FFF2-40B4-BE49-F238E27FC236}">
                <a16:creationId xmlns:a16="http://schemas.microsoft.com/office/drawing/2014/main" id="{D913CF40-4C83-467B-883C-6A4BC97FDB15}"/>
              </a:ext>
            </a:extLst>
          </p:cNvPr>
          <p:cNvSpPr/>
          <p:nvPr/>
        </p:nvSpPr>
        <p:spPr>
          <a:xfrm rot="10800000" flipH="1">
            <a:off x="6545887" y="3074715"/>
            <a:ext cx="2169137" cy="543683"/>
          </a:xfrm>
          <a:prstGeom prst="rightArrow">
            <a:avLst/>
          </a:prstGeom>
          <a:solidFill>
            <a:srgbClr val="0020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025804" rtl="1">
              <a:defRPr/>
            </a:pPr>
            <a:endParaRPr lang="nl-NL" sz="4376" b="1">
              <a:solidFill>
                <a:srgbClr val="FFFFFF"/>
              </a:solidFill>
              <a:latin typeface="Calibri" panose="020F0502020204030204"/>
            </a:endParaRPr>
          </a:p>
        </p:txBody>
      </p:sp>
      <p:sp>
        <p:nvSpPr>
          <p:cNvPr id="28" name="Pijl links 27">
            <a:extLst>
              <a:ext uri="{FF2B5EF4-FFF2-40B4-BE49-F238E27FC236}">
                <a16:creationId xmlns:a16="http://schemas.microsoft.com/office/drawing/2014/main" id="{9D98FDFD-8797-4BAD-922E-0640F9A0F482}"/>
              </a:ext>
            </a:extLst>
          </p:cNvPr>
          <p:cNvSpPr/>
          <p:nvPr/>
        </p:nvSpPr>
        <p:spPr>
          <a:xfrm rot="12154269" flipH="1">
            <a:off x="6337858" y="4064750"/>
            <a:ext cx="1800590" cy="573372"/>
          </a:xfrm>
          <a:prstGeom prst="rightArrow">
            <a:avLst>
              <a:gd name="adj1" fmla="val 50000"/>
              <a:gd name="adj2" fmla="val 89305"/>
            </a:avLst>
          </a:prstGeom>
          <a:solidFill>
            <a:srgbClr val="0020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025804" rtl="1">
              <a:defRPr/>
            </a:pPr>
            <a:endParaRPr lang="nl-NL" sz="4376" b="1">
              <a:solidFill>
                <a:srgbClr val="FFFFFF"/>
              </a:solidFill>
              <a:latin typeface="Calibri" panose="020F0502020204030204"/>
            </a:endParaRPr>
          </a:p>
        </p:txBody>
      </p:sp>
      <p:sp>
        <p:nvSpPr>
          <p:cNvPr id="36" name="Rechthoek 35">
            <a:extLst>
              <a:ext uri="{FF2B5EF4-FFF2-40B4-BE49-F238E27FC236}">
                <a16:creationId xmlns:a16="http://schemas.microsoft.com/office/drawing/2014/main" id="{E13E5A47-2DD9-4DF0-AA76-E71BB5F45B56}"/>
              </a:ext>
            </a:extLst>
          </p:cNvPr>
          <p:cNvSpPr/>
          <p:nvPr/>
        </p:nvSpPr>
        <p:spPr>
          <a:xfrm>
            <a:off x="4354186" y="5574612"/>
            <a:ext cx="1758518" cy="1293539"/>
          </a:xfrm>
          <a:prstGeom prst="rect">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025804" rtl="1">
              <a:defRPr/>
            </a:pPr>
            <a:r>
              <a:rPr lang="es-ES" sz="2019" b="1" dirty="0">
                <a:solidFill>
                  <a:srgbClr val="FFFFFF"/>
                </a:solidFill>
              </a:rPr>
              <a:t>Acción contra las minas y protección comunitaria</a:t>
            </a:r>
            <a:endParaRPr lang="nl-NL" sz="2019" b="1" dirty="0">
              <a:solidFill>
                <a:srgbClr val="FFFFFF"/>
              </a:solidFill>
              <a:latin typeface="Calibri" panose="020F0502020204030204"/>
            </a:endParaRPr>
          </a:p>
        </p:txBody>
      </p:sp>
      <p:sp>
        <p:nvSpPr>
          <p:cNvPr id="39" name="Pijl rechts 38">
            <a:extLst>
              <a:ext uri="{FF2B5EF4-FFF2-40B4-BE49-F238E27FC236}">
                <a16:creationId xmlns:a16="http://schemas.microsoft.com/office/drawing/2014/main" id="{AE782DFB-7C73-4230-8439-F5A32A4ABDCE}"/>
              </a:ext>
            </a:extLst>
          </p:cNvPr>
          <p:cNvSpPr/>
          <p:nvPr/>
        </p:nvSpPr>
        <p:spPr>
          <a:xfrm rot="14818641">
            <a:off x="4714025" y="7407823"/>
            <a:ext cx="1810478" cy="486683"/>
          </a:xfrm>
          <a:prstGeom prst="leftArrow">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025804" rtl="1">
              <a:defRPr/>
            </a:pPr>
            <a:endParaRPr lang="nl-NL" sz="4376" b="1">
              <a:solidFill>
                <a:srgbClr val="FFFFFF"/>
              </a:solidFill>
              <a:latin typeface="Calibri" panose="020F0502020204030204"/>
            </a:endParaRPr>
          </a:p>
        </p:txBody>
      </p:sp>
      <p:sp>
        <p:nvSpPr>
          <p:cNvPr id="41" name="Pijl rechts 40">
            <a:extLst>
              <a:ext uri="{FF2B5EF4-FFF2-40B4-BE49-F238E27FC236}">
                <a16:creationId xmlns:a16="http://schemas.microsoft.com/office/drawing/2014/main" id="{7E5C2ACE-5E71-45BB-ABEC-6D306B056F0F}"/>
              </a:ext>
            </a:extLst>
          </p:cNvPr>
          <p:cNvSpPr/>
          <p:nvPr/>
        </p:nvSpPr>
        <p:spPr>
          <a:xfrm rot="10800000">
            <a:off x="6019403" y="5831111"/>
            <a:ext cx="1810478" cy="1285455"/>
          </a:xfrm>
          <a:prstGeom prst="leftArrow">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025804" rtl="1">
              <a:defRPr/>
            </a:pPr>
            <a:endParaRPr lang="nl-NL" sz="4376" b="1">
              <a:solidFill>
                <a:srgbClr val="FFFFFF"/>
              </a:solidFill>
              <a:latin typeface="Calibri" panose="020F0502020204030204"/>
            </a:endParaRPr>
          </a:p>
        </p:txBody>
      </p:sp>
      <p:sp>
        <p:nvSpPr>
          <p:cNvPr id="42" name="Pijl rechts 41">
            <a:extLst>
              <a:ext uri="{FF2B5EF4-FFF2-40B4-BE49-F238E27FC236}">
                <a16:creationId xmlns:a16="http://schemas.microsoft.com/office/drawing/2014/main" id="{EA8E5107-94E8-4A88-BBD2-5F54A6DC1FAA}"/>
              </a:ext>
            </a:extLst>
          </p:cNvPr>
          <p:cNvSpPr/>
          <p:nvPr/>
        </p:nvSpPr>
        <p:spPr>
          <a:xfrm rot="9607127">
            <a:off x="5976604" y="5068613"/>
            <a:ext cx="2412506" cy="460512"/>
          </a:xfrm>
          <a:prstGeom prst="leftArrow">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025804" rtl="1">
              <a:defRPr/>
            </a:pPr>
            <a:endParaRPr lang="nl-NL" sz="4376" b="1">
              <a:solidFill>
                <a:srgbClr val="FFFFFF"/>
              </a:solidFill>
              <a:latin typeface="Calibri" panose="020F0502020204030204"/>
            </a:endParaRPr>
          </a:p>
        </p:txBody>
      </p:sp>
      <p:sp>
        <p:nvSpPr>
          <p:cNvPr id="43" name="Rechthoek 42">
            <a:extLst>
              <a:ext uri="{FF2B5EF4-FFF2-40B4-BE49-F238E27FC236}">
                <a16:creationId xmlns:a16="http://schemas.microsoft.com/office/drawing/2014/main" id="{80118E48-2ED3-4769-8987-E1A4EBB71D4E}"/>
              </a:ext>
            </a:extLst>
          </p:cNvPr>
          <p:cNvSpPr/>
          <p:nvPr/>
        </p:nvSpPr>
        <p:spPr>
          <a:xfrm>
            <a:off x="12490582" y="4257771"/>
            <a:ext cx="1671587" cy="1293539"/>
          </a:xfrm>
          <a:prstGeom prst="rect">
            <a:avLst/>
          </a:prstGeom>
          <a:solidFill>
            <a:srgbClr val="00CC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025804" rtl="1">
              <a:defRPr/>
            </a:pPr>
            <a:r>
              <a:rPr lang="nl-NL" sz="2244" b="1" dirty="0">
                <a:solidFill>
                  <a:srgbClr val="FFFFFF"/>
                </a:solidFill>
              </a:rPr>
              <a:t>Protección infantil</a:t>
            </a:r>
            <a:r>
              <a:rPr lang="nl-NL" sz="2244" b="1" dirty="0">
                <a:solidFill>
                  <a:srgbClr val="FFFFFF"/>
                </a:solidFill>
                <a:latin typeface="Calibri" panose="020F0502020204030204"/>
              </a:rPr>
              <a:t> </a:t>
            </a:r>
          </a:p>
        </p:txBody>
      </p:sp>
      <p:sp>
        <p:nvSpPr>
          <p:cNvPr id="44" name="Pijl rechts 43">
            <a:extLst>
              <a:ext uri="{FF2B5EF4-FFF2-40B4-BE49-F238E27FC236}">
                <a16:creationId xmlns:a16="http://schemas.microsoft.com/office/drawing/2014/main" id="{133F1C4D-5C74-432A-BCDB-6DCC4CFE7B22}"/>
              </a:ext>
            </a:extLst>
          </p:cNvPr>
          <p:cNvSpPr/>
          <p:nvPr/>
        </p:nvSpPr>
        <p:spPr>
          <a:xfrm>
            <a:off x="10343754" y="4622443"/>
            <a:ext cx="2207382" cy="709859"/>
          </a:xfrm>
          <a:prstGeom prst="leftArrow">
            <a:avLst/>
          </a:prstGeom>
          <a:solidFill>
            <a:srgbClr val="00CC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025804" rtl="1">
              <a:defRPr/>
            </a:pPr>
            <a:endParaRPr lang="nl-NL" sz="4376" b="1">
              <a:solidFill>
                <a:srgbClr val="FFFFFF"/>
              </a:solidFill>
              <a:latin typeface="Calibri" panose="020F0502020204030204"/>
            </a:endParaRPr>
          </a:p>
        </p:txBody>
      </p:sp>
      <p:sp>
        <p:nvSpPr>
          <p:cNvPr id="46" name="Pijl rechts 45">
            <a:extLst>
              <a:ext uri="{FF2B5EF4-FFF2-40B4-BE49-F238E27FC236}">
                <a16:creationId xmlns:a16="http://schemas.microsoft.com/office/drawing/2014/main" id="{5BB82524-2C88-441D-BE49-CED7B843B91B}"/>
              </a:ext>
            </a:extLst>
          </p:cNvPr>
          <p:cNvSpPr/>
          <p:nvPr/>
        </p:nvSpPr>
        <p:spPr>
          <a:xfrm rot="791296">
            <a:off x="9662216" y="3820142"/>
            <a:ext cx="2912972" cy="556290"/>
          </a:xfrm>
          <a:prstGeom prst="leftArrow">
            <a:avLst/>
          </a:prstGeom>
          <a:solidFill>
            <a:srgbClr val="00CC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025804" rtl="1">
              <a:defRPr/>
            </a:pPr>
            <a:endParaRPr lang="nl-NL" sz="4376" b="1">
              <a:solidFill>
                <a:srgbClr val="FFFFFF"/>
              </a:solidFill>
              <a:latin typeface="Calibri" panose="020F0502020204030204"/>
            </a:endParaRPr>
          </a:p>
        </p:txBody>
      </p:sp>
      <p:sp>
        <p:nvSpPr>
          <p:cNvPr id="47" name="Rechthoek 46">
            <a:extLst>
              <a:ext uri="{FF2B5EF4-FFF2-40B4-BE49-F238E27FC236}">
                <a16:creationId xmlns:a16="http://schemas.microsoft.com/office/drawing/2014/main" id="{C9A05B69-8F24-4CD9-A18B-E55CBED33277}"/>
              </a:ext>
            </a:extLst>
          </p:cNvPr>
          <p:cNvSpPr/>
          <p:nvPr/>
        </p:nvSpPr>
        <p:spPr>
          <a:xfrm>
            <a:off x="12708623" y="6424720"/>
            <a:ext cx="1548692" cy="1048904"/>
          </a:xfrm>
          <a:prstGeom prst="rect">
            <a:avLst/>
          </a:prstGeom>
          <a:solidFill>
            <a:srgbClr val="66669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025804" rtl="1">
              <a:defRPr/>
            </a:pPr>
            <a:r>
              <a:rPr lang="nl-NL" sz="2000" b="1" dirty="0">
                <a:solidFill>
                  <a:srgbClr val="FFFFFF"/>
                </a:solidFill>
              </a:rPr>
              <a:t>Violencia de género</a:t>
            </a:r>
            <a:endParaRPr lang="nl-NL" sz="2000" b="1" dirty="0">
              <a:solidFill>
                <a:srgbClr val="FFFFFF"/>
              </a:solidFill>
              <a:latin typeface="Calibri" panose="020F0502020204030204"/>
            </a:endParaRPr>
          </a:p>
        </p:txBody>
      </p:sp>
      <p:sp>
        <p:nvSpPr>
          <p:cNvPr id="48" name="Pijl rechts 47">
            <a:extLst>
              <a:ext uri="{FF2B5EF4-FFF2-40B4-BE49-F238E27FC236}">
                <a16:creationId xmlns:a16="http://schemas.microsoft.com/office/drawing/2014/main" id="{167FE269-7333-4F14-982C-42A45746A03F}"/>
              </a:ext>
            </a:extLst>
          </p:cNvPr>
          <p:cNvSpPr/>
          <p:nvPr/>
        </p:nvSpPr>
        <p:spPr>
          <a:xfrm rot="1965541">
            <a:off x="9231635" y="5059292"/>
            <a:ext cx="4431623" cy="636213"/>
          </a:xfrm>
          <a:prstGeom prst="leftArrow">
            <a:avLst/>
          </a:prstGeom>
          <a:solidFill>
            <a:srgbClr val="66669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025804" rtl="1">
              <a:defRPr/>
            </a:pPr>
            <a:endParaRPr lang="nl-NL" sz="4376" b="1">
              <a:solidFill>
                <a:srgbClr val="FFFFFF"/>
              </a:solidFill>
              <a:latin typeface="Calibri" panose="020F0502020204030204"/>
            </a:endParaRPr>
          </a:p>
        </p:txBody>
      </p:sp>
      <p:sp>
        <p:nvSpPr>
          <p:cNvPr id="49" name="Pijl rechts 48">
            <a:extLst>
              <a:ext uri="{FF2B5EF4-FFF2-40B4-BE49-F238E27FC236}">
                <a16:creationId xmlns:a16="http://schemas.microsoft.com/office/drawing/2014/main" id="{C0D6B7BD-BFEC-49F8-9BBE-B7CDECB0DF05}"/>
              </a:ext>
            </a:extLst>
          </p:cNvPr>
          <p:cNvSpPr/>
          <p:nvPr/>
        </p:nvSpPr>
        <p:spPr>
          <a:xfrm rot="1545357">
            <a:off x="10419544" y="5773140"/>
            <a:ext cx="2492705" cy="662093"/>
          </a:xfrm>
          <a:prstGeom prst="leftArrow">
            <a:avLst/>
          </a:prstGeom>
          <a:solidFill>
            <a:srgbClr val="66669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025804" rtl="1">
              <a:defRPr/>
            </a:pPr>
            <a:endParaRPr lang="nl-NL" sz="4376" b="1">
              <a:solidFill>
                <a:srgbClr val="FFFFFF"/>
              </a:solidFill>
              <a:latin typeface="Calibri" panose="020F0502020204030204"/>
            </a:endParaRPr>
          </a:p>
        </p:txBody>
      </p:sp>
      <p:sp>
        <p:nvSpPr>
          <p:cNvPr id="50" name="Pijl rechts 49">
            <a:extLst>
              <a:ext uri="{FF2B5EF4-FFF2-40B4-BE49-F238E27FC236}">
                <a16:creationId xmlns:a16="http://schemas.microsoft.com/office/drawing/2014/main" id="{B4851902-A482-46DE-8483-09B09EF33EDD}"/>
              </a:ext>
            </a:extLst>
          </p:cNvPr>
          <p:cNvSpPr/>
          <p:nvPr/>
        </p:nvSpPr>
        <p:spPr>
          <a:xfrm>
            <a:off x="10949168" y="6640135"/>
            <a:ext cx="1786899" cy="598926"/>
          </a:xfrm>
          <a:prstGeom prst="leftArrow">
            <a:avLst/>
          </a:prstGeom>
          <a:solidFill>
            <a:srgbClr val="66669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025804" rtl="1">
              <a:defRPr/>
            </a:pPr>
            <a:endParaRPr lang="nl-NL" sz="4376" b="1">
              <a:solidFill>
                <a:srgbClr val="FFFFFF"/>
              </a:solidFill>
              <a:latin typeface="Calibri" panose="020F0502020204030204"/>
            </a:endParaRPr>
          </a:p>
        </p:txBody>
      </p:sp>
      <p:sp>
        <p:nvSpPr>
          <p:cNvPr id="51" name="Pijl rechts 50">
            <a:extLst>
              <a:ext uri="{FF2B5EF4-FFF2-40B4-BE49-F238E27FC236}">
                <a16:creationId xmlns:a16="http://schemas.microsoft.com/office/drawing/2014/main" id="{F30A9251-86B5-40A4-967C-3CC54A943914}"/>
              </a:ext>
            </a:extLst>
          </p:cNvPr>
          <p:cNvSpPr/>
          <p:nvPr/>
        </p:nvSpPr>
        <p:spPr>
          <a:xfrm rot="19978709">
            <a:off x="10551714" y="7480325"/>
            <a:ext cx="2507499" cy="593970"/>
          </a:xfrm>
          <a:prstGeom prst="leftArrow">
            <a:avLst/>
          </a:prstGeom>
          <a:solidFill>
            <a:srgbClr val="66669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025804" rtl="1">
              <a:defRPr/>
            </a:pPr>
            <a:endParaRPr lang="nl-NL" sz="4376" b="1">
              <a:solidFill>
                <a:srgbClr val="FFFFFF"/>
              </a:solidFill>
              <a:latin typeface="Calibri" panose="020F0502020204030204"/>
            </a:endParaRPr>
          </a:p>
        </p:txBody>
      </p:sp>
      <p:sp>
        <p:nvSpPr>
          <p:cNvPr id="33" name="Pijl rechts 43">
            <a:extLst>
              <a:ext uri="{FF2B5EF4-FFF2-40B4-BE49-F238E27FC236}">
                <a16:creationId xmlns:a16="http://schemas.microsoft.com/office/drawing/2014/main" id="{B047AFEB-738A-4DFE-8E96-21F79BC5AA3F}"/>
              </a:ext>
            </a:extLst>
          </p:cNvPr>
          <p:cNvSpPr/>
          <p:nvPr/>
        </p:nvSpPr>
        <p:spPr>
          <a:xfrm rot="19642561">
            <a:off x="10661849" y="5676931"/>
            <a:ext cx="2207382" cy="709859"/>
          </a:xfrm>
          <a:prstGeom prst="leftArrow">
            <a:avLst/>
          </a:prstGeom>
          <a:solidFill>
            <a:srgbClr val="00CC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025804" rtl="1">
              <a:defRPr/>
            </a:pPr>
            <a:endParaRPr lang="nl-NL" sz="4376" b="1">
              <a:solidFill>
                <a:srgbClr val="FFFFFF"/>
              </a:solidFill>
              <a:latin typeface="Calibri" panose="020F0502020204030204"/>
            </a:endParaRPr>
          </a:p>
        </p:txBody>
      </p:sp>
      <p:sp>
        <p:nvSpPr>
          <p:cNvPr id="3" name="Rechthoek 2">
            <a:extLst>
              <a:ext uri="{FF2B5EF4-FFF2-40B4-BE49-F238E27FC236}">
                <a16:creationId xmlns:a16="http://schemas.microsoft.com/office/drawing/2014/main" id="{6F6A687E-C287-4031-A906-A0E5ABB9A0D1}"/>
              </a:ext>
            </a:extLst>
          </p:cNvPr>
          <p:cNvSpPr/>
          <p:nvPr/>
        </p:nvSpPr>
        <p:spPr>
          <a:xfrm>
            <a:off x="6019127" y="4397716"/>
            <a:ext cx="6232794" cy="3502940"/>
          </a:xfrm>
          <a:prstGeom prst="rect">
            <a:avLst/>
          </a:prstGeom>
          <a:solidFill>
            <a:schemeClr val="accent4">
              <a:lumMod val="60000"/>
              <a:lumOff val="40000"/>
            </a:schemeClr>
          </a:solidFill>
          <a:ln>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1025804" rtl="1">
              <a:defRPr/>
            </a:pPr>
            <a:r>
              <a:rPr lang="es-ES" sz="3581" b="1" dirty="0">
                <a:solidFill>
                  <a:srgbClr val="262E67"/>
                </a:solidFill>
                <a:latin typeface="Calibri" panose="020F0502020204030204" pitchFamily="34" charset="0"/>
                <a:ea typeface="Open Sans" panose="020B0606030504020204" pitchFamily="34" charset="0"/>
                <a:cs typeface="Calibri" panose="020F0502020204030204" pitchFamily="34" charset="0"/>
              </a:rPr>
              <a:t>MHPSS se ubica incómodamente entre varios sectores. LA COORDINACIÓN es importante.</a:t>
            </a:r>
            <a:endParaRPr lang="nl-NL" sz="3581" b="1" dirty="0">
              <a:solidFill>
                <a:srgbClr val="262E67"/>
              </a:solidFill>
              <a:latin typeface="Calibri" panose="020F0502020204030204" pitchFamily="34" charset="0"/>
              <a:ea typeface="Open Sans" panose="020B0606030504020204" pitchFamily="34" charset="0"/>
              <a:cs typeface="Calibri" panose="020F0502020204030204" pitchFamily="34" charset="0"/>
            </a:endParaRPr>
          </a:p>
        </p:txBody>
      </p:sp>
      <p:pic>
        <p:nvPicPr>
          <p:cNvPr id="4" name="Afbeelding 1">
            <a:extLst>
              <a:ext uri="{FF2B5EF4-FFF2-40B4-BE49-F238E27FC236}">
                <a16:creationId xmlns:a16="http://schemas.microsoft.com/office/drawing/2014/main" id="{293614F5-DE22-DFDD-63A5-29A768AE79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72398" y="-128697"/>
            <a:ext cx="3411008" cy="2011854"/>
          </a:xfrm>
          <a:prstGeom prst="rect">
            <a:avLst/>
          </a:prstGeom>
        </p:spPr>
      </p:pic>
      <p:cxnSp>
        <p:nvCxnSpPr>
          <p:cNvPr id="6" name="Straight Connector 33">
            <a:extLst>
              <a:ext uri="{FF2B5EF4-FFF2-40B4-BE49-F238E27FC236}">
                <a16:creationId xmlns:a16="http://schemas.microsoft.com/office/drawing/2014/main" id="{984D2FAF-96E3-C37E-8332-0B7FBA581F94}"/>
              </a:ext>
            </a:extLst>
          </p:cNvPr>
          <p:cNvCxnSpPr/>
          <p:nvPr/>
        </p:nvCxnSpPr>
        <p:spPr>
          <a:xfrm>
            <a:off x="0" y="2058077"/>
            <a:ext cx="18288000" cy="0"/>
          </a:xfrm>
          <a:prstGeom prst="line">
            <a:avLst/>
          </a:prstGeom>
          <a:ln w="127000">
            <a:solidFill>
              <a:srgbClr val="023047"/>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268371E6-54D6-BC1D-E25F-257C817E09DF}"/>
              </a:ext>
            </a:extLst>
          </p:cNvPr>
          <p:cNvSpPr>
            <a:spLocks noGrp="1"/>
          </p:cNvSpPr>
          <p:nvPr>
            <p:ph type="title"/>
          </p:nvPr>
        </p:nvSpPr>
        <p:spPr>
          <a:xfrm>
            <a:off x="1257300" y="648292"/>
            <a:ext cx="15773400" cy="1509941"/>
          </a:xfrm>
        </p:spPr>
        <p:txBody>
          <a:bodyPr>
            <a:normAutofit/>
          </a:bodyPr>
          <a:lstStyle/>
          <a:p>
            <a:pPr algn="ctr"/>
            <a:r>
              <a:rPr lang="da-DK" sz="4800" b="1" spc="-120" dirty="0">
                <a:solidFill>
                  <a:srgbClr val="FB8500"/>
                </a:solidFill>
                <a:latin typeface="Arial" panose="020B0604020202020204" pitchFamily="34" charset="0"/>
                <a:ea typeface="Open Sans Extrabold" panose="020B0906030804020204" pitchFamily="34" charset="0"/>
                <a:cs typeface="Arial" panose="020B0604020202020204" pitchFamily="34" charset="0"/>
              </a:rPr>
              <a:t>¿Dónde trabajas si eres…?</a:t>
            </a:r>
          </a:p>
        </p:txBody>
      </p:sp>
    </p:spTree>
    <p:extLst>
      <p:ext uri="{BB962C8B-B14F-4D97-AF65-F5344CB8AC3E}">
        <p14:creationId xmlns:p14="http://schemas.microsoft.com/office/powerpoint/2010/main" val="167358959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4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46"/>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47"/>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48"/>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49"/>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50"/>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51"/>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nodeType="clickEffect">
                                  <p:stCondLst>
                                    <p:cond delay="0"/>
                                  </p:stCondLst>
                                  <p:childTnLst>
                                    <p:set>
                                      <p:cBhvr>
                                        <p:cTn id="66" dur="1" fill="hold">
                                          <p:stCondLst>
                                            <p:cond delay="0"/>
                                          </p:stCondLst>
                                        </p:cTn>
                                        <p:tgtEl>
                                          <p:spTgt spid="3"/>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4756427" y="2299222"/>
            <a:ext cx="7836497" cy="604554"/>
          </a:xfrm>
          <a:prstGeom prst="rect">
            <a:avLst/>
          </a:prstGeom>
          <a:solidFill>
            <a:srgbClr val="74C5D9"/>
          </a:solidFill>
        </p:spPr>
        <p:txBody>
          <a:bodyPr vert="horz" wrap="square" lIns="0" tIns="234915" rIns="0" bIns="0" rtlCol="0" anchor="t">
            <a:spAutoFit/>
          </a:bodyPr>
          <a:lstStyle/>
          <a:p>
            <a:pPr marL="476885">
              <a:spcBef>
                <a:spcPts val="1850"/>
              </a:spcBef>
            </a:pPr>
            <a:r>
              <a:rPr lang="es-ES_tradnl" sz="2350" b="1" dirty="0">
                <a:solidFill>
                  <a:srgbClr val="252D66"/>
                </a:solidFill>
                <a:latin typeface="Arial"/>
                <a:cs typeface="Arial"/>
              </a:rPr>
              <a:t>Coordinador/a humanitario / líder gubernamental</a:t>
            </a:r>
            <a:endParaRPr lang="es-ES_tradnl" sz="2350" dirty="0">
              <a:solidFill>
                <a:srgbClr val="252D66"/>
              </a:solidFill>
              <a:latin typeface="Arial"/>
              <a:cs typeface="Arial"/>
            </a:endParaRPr>
          </a:p>
        </p:txBody>
      </p:sp>
      <p:sp>
        <p:nvSpPr>
          <p:cNvPr id="6" name="object 6"/>
          <p:cNvSpPr/>
          <p:nvPr/>
        </p:nvSpPr>
        <p:spPr>
          <a:xfrm>
            <a:off x="4756427" y="3332800"/>
            <a:ext cx="7836497" cy="822203"/>
          </a:xfrm>
          <a:custGeom>
            <a:avLst/>
            <a:gdLst/>
            <a:ahLst/>
            <a:cxnLst/>
            <a:rect l="l" t="t" r="r" b="b"/>
            <a:pathLst>
              <a:path w="5253355" h="551180">
                <a:moveTo>
                  <a:pt x="5253233" y="0"/>
                </a:moveTo>
                <a:lnTo>
                  <a:pt x="0" y="0"/>
                </a:lnTo>
                <a:lnTo>
                  <a:pt x="0" y="551162"/>
                </a:lnTo>
                <a:lnTo>
                  <a:pt x="5253233" y="551162"/>
                </a:lnTo>
                <a:lnTo>
                  <a:pt x="5253233" y="0"/>
                </a:lnTo>
                <a:close/>
              </a:path>
            </a:pathLst>
          </a:custGeom>
          <a:solidFill>
            <a:srgbClr val="74C5D9"/>
          </a:solidFill>
        </p:spPr>
        <p:txBody>
          <a:bodyPr wrap="square" lIns="0" tIns="0" rIns="0" bIns="0" rtlCol="0"/>
          <a:lstStyle/>
          <a:p>
            <a:endParaRPr sz="2685"/>
          </a:p>
        </p:txBody>
      </p:sp>
      <p:sp>
        <p:nvSpPr>
          <p:cNvPr id="7" name="object 7"/>
          <p:cNvSpPr txBox="1"/>
          <p:nvPr/>
        </p:nvSpPr>
        <p:spPr>
          <a:xfrm>
            <a:off x="5939306" y="3557104"/>
            <a:ext cx="5686634" cy="386475"/>
          </a:xfrm>
          <a:prstGeom prst="rect">
            <a:avLst/>
          </a:prstGeom>
        </p:spPr>
        <p:txBody>
          <a:bodyPr vert="horz" wrap="square" lIns="0" tIns="18945" rIns="0" bIns="0" rtlCol="0">
            <a:spAutoFit/>
          </a:bodyPr>
          <a:lstStyle/>
          <a:p>
            <a:pPr marL="18945">
              <a:spcBef>
                <a:spcPts val="149"/>
              </a:spcBef>
            </a:pPr>
            <a:r>
              <a:rPr lang="es-ES_tradnl" sz="2387" b="1" dirty="0">
                <a:solidFill>
                  <a:srgbClr val="262E67"/>
                </a:solidFill>
                <a:latin typeface="Arial"/>
                <a:cs typeface="Arial"/>
              </a:rPr>
              <a:t>Grupo de Coordinación Intersectorial</a:t>
            </a:r>
            <a:endParaRPr lang="es-ES_tradnl" sz="2387" dirty="0">
              <a:latin typeface="Arial"/>
              <a:cs typeface="Arial"/>
            </a:endParaRPr>
          </a:p>
        </p:txBody>
      </p:sp>
      <p:sp>
        <p:nvSpPr>
          <p:cNvPr id="8" name="object 8"/>
          <p:cNvSpPr/>
          <p:nvPr/>
        </p:nvSpPr>
        <p:spPr>
          <a:xfrm>
            <a:off x="4388856" y="4543924"/>
            <a:ext cx="2410719" cy="3485835"/>
          </a:xfrm>
          <a:custGeom>
            <a:avLst/>
            <a:gdLst/>
            <a:ahLst/>
            <a:cxnLst/>
            <a:rect l="l" t="t" r="r" b="b"/>
            <a:pathLst>
              <a:path w="1616075" h="2336800">
                <a:moveTo>
                  <a:pt x="0" y="2336332"/>
                </a:moveTo>
                <a:lnTo>
                  <a:pt x="1615954" y="2336332"/>
                </a:lnTo>
                <a:lnTo>
                  <a:pt x="1615954" y="0"/>
                </a:lnTo>
                <a:lnTo>
                  <a:pt x="0" y="0"/>
                </a:lnTo>
                <a:lnTo>
                  <a:pt x="0" y="2336332"/>
                </a:lnTo>
                <a:close/>
              </a:path>
            </a:pathLst>
          </a:custGeom>
          <a:solidFill>
            <a:srgbClr val="262E67"/>
          </a:solidFill>
        </p:spPr>
        <p:txBody>
          <a:bodyPr wrap="square" lIns="0" tIns="0" rIns="0" bIns="0" rtlCol="0"/>
          <a:lstStyle/>
          <a:p>
            <a:endParaRPr sz="2685"/>
          </a:p>
        </p:txBody>
      </p:sp>
      <p:sp>
        <p:nvSpPr>
          <p:cNvPr id="9" name="object 9"/>
          <p:cNvSpPr txBox="1"/>
          <p:nvPr/>
        </p:nvSpPr>
        <p:spPr>
          <a:xfrm>
            <a:off x="4388856" y="4543925"/>
            <a:ext cx="2410719" cy="1937903"/>
          </a:xfrm>
          <a:prstGeom prst="rect">
            <a:avLst/>
          </a:prstGeom>
        </p:spPr>
        <p:txBody>
          <a:bodyPr vert="horz" wrap="square" lIns="0" tIns="0" rIns="0" bIns="0" rtlCol="0">
            <a:spAutoFit/>
          </a:bodyPr>
          <a:lstStyle/>
          <a:p>
            <a:pPr>
              <a:lnSpc>
                <a:spcPct val="100000"/>
              </a:lnSpc>
            </a:pPr>
            <a:endParaRPr lang="es-ES_tradnl" sz="2835">
              <a:latin typeface="Times New Roman"/>
              <a:cs typeface="Times New Roman"/>
            </a:endParaRPr>
          </a:p>
          <a:p>
            <a:pPr>
              <a:lnSpc>
                <a:spcPct val="100000"/>
              </a:lnSpc>
            </a:pPr>
            <a:endParaRPr lang="es-ES_tradnl" sz="2835" dirty="0">
              <a:latin typeface="Times New Roman"/>
              <a:cs typeface="Times New Roman"/>
            </a:endParaRPr>
          </a:p>
          <a:p>
            <a:pPr>
              <a:lnSpc>
                <a:spcPct val="100000"/>
              </a:lnSpc>
            </a:pPr>
            <a:endParaRPr lang="es-ES_tradnl" sz="2835" dirty="0">
              <a:latin typeface="Times New Roman"/>
              <a:cs typeface="Times New Roman"/>
            </a:endParaRPr>
          </a:p>
          <a:p>
            <a:pPr marL="338172">
              <a:spcBef>
                <a:spcPts val="2445"/>
              </a:spcBef>
            </a:pPr>
            <a:r>
              <a:rPr lang="es-ES_tradnl" sz="2088" dirty="0">
                <a:solidFill>
                  <a:srgbClr val="FFFFFF"/>
                </a:solidFill>
                <a:latin typeface="Trebuchet MS"/>
                <a:cs typeface="Trebuchet MS"/>
              </a:rPr>
              <a:t>Sector de salud</a:t>
            </a:r>
            <a:endParaRPr lang="es-ES_tradnl" sz="2088" dirty="0">
              <a:latin typeface="Trebuchet MS"/>
              <a:cs typeface="Trebuchet MS"/>
            </a:endParaRPr>
          </a:p>
        </p:txBody>
      </p:sp>
      <p:grpSp>
        <p:nvGrpSpPr>
          <p:cNvPr id="10" name="object 10"/>
          <p:cNvGrpSpPr/>
          <p:nvPr/>
        </p:nvGrpSpPr>
        <p:grpSpPr>
          <a:xfrm>
            <a:off x="4966994" y="4556818"/>
            <a:ext cx="5264745" cy="3472574"/>
            <a:chOff x="3327608" y="3054223"/>
            <a:chExt cx="3529329" cy="2327910"/>
          </a:xfrm>
        </p:grpSpPr>
        <p:pic>
          <p:nvPicPr>
            <p:cNvPr id="11" name="object 11"/>
            <p:cNvPicPr/>
            <p:nvPr/>
          </p:nvPicPr>
          <p:blipFill>
            <a:blip r:embed="rId2" cstate="print"/>
            <a:stretch>
              <a:fillRect/>
            </a:stretch>
          </p:blipFill>
          <p:spPr>
            <a:xfrm>
              <a:off x="3327608" y="3204229"/>
              <a:ext cx="739138" cy="733934"/>
            </a:xfrm>
            <a:prstGeom prst="rect">
              <a:avLst/>
            </a:prstGeom>
          </p:spPr>
        </p:pic>
        <p:sp>
          <p:nvSpPr>
            <p:cNvPr id="12" name="object 12"/>
            <p:cNvSpPr/>
            <p:nvPr/>
          </p:nvSpPr>
          <p:spPr>
            <a:xfrm>
              <a:off x="4888688" y="3054223"/>
              <a:ext cx="1968500" cy="2327910"/>
            </a:xfrm>
            <a:custGeom>
              <a:avLst/>
              <a:gdLst/>
              <a:ahLst/>
              <a:cxnLst/>
              <a:rect l="l" t="t" r="r" b="b"/>
              <a:pathLst>
                <a:path w="1968500" h="2327910">
                  <a:moveTo>
                    <a:pt x="0" y="2327690"/>
                  </a:moveTo>
                  <a:lnTo>
                    <a:pt x="1968125" y="2327690"/>
                  </a:lnTo>
                  <a:lnTo>
                    <a:pt x="1968125" y="0"/>
                  </a:lnTo>
                  <a:lnTo>
                    <a:pt x="0" y="0"/>
                  </a:lnTo>
                  <a:lnTo>
                    <a:pt x="0" y="2327690"/>
                  </a:lnTo>
                  <a:close/>
                </a:path>
              </a:pathLst>
            </a:custGeom>
            <a:solidFill>
              <a:srgbClr val="262E67"/>
            </a:solidFill>
          </p:spPr>
          <p:txBody>
            <a:bodyPr wrap="square" lIns="0" tIns="0" rIns="0" bIns="0" rtlCol="0"/>
            <a:lstStyle/>
            <a:p>
              <a:endParaRPr sz="2685"/>
            </a:p>
          </p:txBody>
        </p:sp>
      </p:grpSp>
      <p:sp>
        <p:nvSpPr>
          <p:cNvPr id="13" name="object 13"/>
          <p:cNvSpPr txBox="1"/>
          <p:nvPr/>
        </p:nvSpPr>
        <p:spPr>
          <a:xfrm>
            <a:off x="7295676" y="4556819"/>
            <a:ext cx="2936436" cy="3444982"/>
          </a:xfrm>
          <a:prstGeom prst="rect">
            <a:avLst/>
          </a:prstGeom>
        </p:spPr>
        <p:txBody>
          <a:bodyPr vert="horz" wrap="square" lIns="0" tIns="0" rIns="0" bIns="0" rtlCol="0">
            <a:spAutoFit/>
          </a:bodyPr>
          <a:lstStyle/>
          <a:p>
            <a:pPr>
              <a:lnSpc>
                <a:spcPct val="100000"/>
              </a:lnSpc>
            </a:pPr>
            <a:endParaRPr sz="2835" dirty="0">
              <a:latin typeface="Times New Roman"/>
              <a:cs typeface="Times New Roman"/>
            </a:endParaRPr>
          </a:p>
          <a:p>
            <a:pPr>
              <a:lnSpc>
                <a:spcPct val="100000"/>
              </a:lnSpc>
            </a:pPr>
            <a:endParaRPr sz="2835" dirty="0">
              <a:latin typeface="Times New Roman"/>
              <a:cs typeface="Times New Roman"/>
            </a:endParaRPr>
          </a:p>
          <a:p>
            <a:pPr>
              <a:lnSpc>
                <a:spcPct val="100000"/>
              </a:lnSpc>
            </a:pPr>
            <a:endParaRPr sz="2835" dirty="0">
              <a:latin typeface="Times New Roman"/>
              <a:cs typeface="Times New Roman"/>
            </a:endParaRPr>
          </a:p>
          <a:p>
            <a:pPr>
              <a:spcBef>
                <a:spcPts val="68"/>
              </a:spcBef>
            </a:pPr>
            <a:endParaRPr lang="en-US" sz="1400" dirty="0">
              <a:latin typeface="Times New Roman"/>
              <a:cs typeface="Times New Roman"/>
            </a:endParaRPr>
          </a:p>
          <a:p>
            <a:pPr marL="258603" marR="248183" algn="ctr">
              <a:lnSpc>
                <a:spcPct val="101099"/>
              </a:lnSpc>
            </a:pPr>
            <a:r>
              <a:rPr lang="es-ES" sz="2000" dirty="0">
                <a:solidFill>
                  <a:srgbClr val="FFFFFF"/>
                </a:solidFill>
                <a:latin typeface="Trebuchet MS"/>
                <a:cs typeface="Trebuchet MS"/>
              </a:rPr>
              <a:t>Sector de protección (con </a:t>
            </a:r>
            <a:r>
              <a:rPr lang="es-ES" sz="2000" dirty="0" err="1">
                <a:solidFill>
                  <a:srgbClr val="FFFFFF"/>
                </a:solidFill>
                <a:latin typeface="Trebuchet MS"/>
                <a:cs typeface="Trebuchet MS"/>
              </a:rPr>
              <a:t>AdR</a:t>
            </a:r>
            <a:r>
              <a:rPr lang="es-ES" sz="2000" dirty="0">
                <a:solidFill>
                  <a:srgbClr val="FFFFFF"/>
                </a:solidFill>
                <a:latin typeface="Trebuchet MS"/>
                <a:cs typeface="Trebuchet MS"/>
              </a:rPr>
              <a:t> de protección infantil, violencia de género y acción contra las minas)</a:t>
            </a:r>
            <a:endParaRPr sz="2000" dirty="0">
              <a:latin typeface="Trebuchet MS"/>
              <a:cs typeface="Trebuchet MS"/>
            </a:endParaRPr>
          </a:p>
        </p:txBody>
      </p:sp>
      <p:grpSp>
        <p:nvGrpSpPr>
          <p:cNvPr id="14" name="object 14"/>
          <p:cNvGrpSpPr/>
          <p:nvPr/>
        </p:nvGrpSpPr>
        <p:grpSpPr>
          <a:xfrm>
            <a:off x="5530124" y="4024852"/>
            <a:ext cx="7550430" cy="4449176"/>
            <a:chOff x="3705114" y="2697609"/>
            <a:chExt cx="5061585" cy="2982595"/>
          </a:xfrm>
        </p:grpSpPr>
        <p:pic>
          <p:nvPicPr>
            <p:cNvPr id="15" name="object 15"/>
            <p:cNvPicPr/>
            <p:nvPr/>
          </p:nvPicPr>
          <p:blipFill>
            <a:blip r:embed="rId3" cstate="print"/>
            <a:stretch>
              <a:fillRect/>
            </a:stretch>
          </p:blipFill>
          <p:spPr>
            <a:xfrm>
              <a:off x="5486095" y="3177847"/>
              <a:ext cx="739139" cy="733934"/>
            </a:xfrm>
            <a:prstGeom prst="rect">
              <a:avLst/>
            </a:prstGeom>
          </p:spPr>
        </p:pic>
        <p:sp>
          <p:nvSpPr>
            <p:cNvPr id="16" name="object 16"/>
            <p:cNvSpPr/>
            <p:nvPr/>
          </p:nvSpPr>
          <p:spPr>
            <a:xfrm>
              <a:off x="7994231" y="2790525"/>
              <a:ext cx="0" cy="264160"/>
            </a:xfrm>
            <a:custGeom>
              <a:avLst/>
              <a:gdLst/>
              <a:ahLst/>
              <a:cxnLst/>
              <a:rect l="l" t="t" r="r" b="b"/>
              <a:pathLst>
                <a:path h="264160">
                  <a:moveTo>
                    <a:pt x="0" y="0"/>
                  </a:moveTo>
                  <a:lnTo>
                    <a:pt x="1" y="263699"/>
                  </a:lnTo>
                </a:path>
              </a:pathLst>
            </a:custGeom>
            <a:ln w="76200">
              <a:solidFill>
                <a:srgbClr val="262E67"/>
              </a:solidFill>
            </a:ln>
          </p:spPr>
          <p:txBody>
            <a:bodyPr wrap="square" lIns="0" tIns="0" rIns="0" bIns="0" rtlCol="0"/>
            <a:lstStyle/>
            <a:p>
              <a:endParaRPr sz="2685"/>
            </a:p>
          </p:txBody>
        </p:sp>
        <p:sp>
          <p:nvSpPr>
            <p:cNvPr id="17" name="object 17"/>
            <p:cNvSpPr/>
            <p:nvPr/>
          </p:nvSpPr>
          <p:spPr>
            <a:xfrm>
              <a:off x="5831991" y="2790525"/>
              <a:ext cx="0" cy="264160"/>
            </a:xfrm>
            <a:custGeom>
              <a:avLst/>
              <a:gdLst/>
              <a:ahLst/>
              <a:cxnLst/>
              <a:rect l="l" t="t" r="r" b="b"/>
              <a:pathLst>
                <a:path h="264160">
                  <a:moveTo>
                    <a:pt x="0" y="0"/>
                  </a:moveTo>
                  <a:lnTo>
                    <a:pt x="1" y="263699"/>
                  </a:lnTo>
                </a:path>
              </a:pathLst>
            </a:custGeom>
            <a:ln w="76200">
              <a:solidFill>
                <a:srgbClr val="262E67"/>
              </a:solidFill>
            </a:ln>
          </p:spPr>
          <p:txBody>
            <a:bodyPr wrap="square" lIns="0" tIns="0" rIns="0" bIns="0" rtlCol="0"/>
            <a:lstStyle/>
            <a:p>
              <a:endParaRPr sz="2685"/>
            </a:p>
          </p:txBody>
        </p:sp>
        <p:sp>
          <p:nvSpPr>
            <p:cNvPr id="18" name="object 18"/>
            <p:cNvSpPr/>
            <p:nvPr/>
          </p:nvSpPr>
          <p:spPr>
            <a:xfrm>
              <a:off x="4711716" y="2735709"/>
              <a:ext cx="5715" cy="2906395"/>
            </a:xfrm>
            <a:custGeom>
              <a:avLst/>
              <a:gdLst/>
              <a:ahLst/>
              <a:cxnLst/>
              <a:rect l="l" t="t" r="r" b="b"/>
              <a:pathLst>
                <a:path w="5714" h="2906395">
                  <a:moveTo>
                    <a:pt x="0" y="0"/>
                  </a:moveTo>
                  <a:lnTo>
                    <a:pt x="5661" y="2906319"/>
                  </a:lnTo>
                </a:path>
              </a:pathLst>
            </a:custGeom>
            <a:ln w="76200">
              <a:solidFill>
                <a:srgbClr val="74C5D9"/>
              </a:solidFill>
            </a:ln>
          </p:spPr>
          <p:txBody>
            <a:bodyPr wrap="square" lIns="0" tIns="0" rIns="0" bIns="0" rtlCol="0"/>
            <a:lstStyle/>
            <a:p>
              <a:endParaRPr sz="2685"/>
            </a:p>
          </p:txBody>
        </p:sp>
        <p:sp>
          <p:nvSpPr>
            <p:cNvPr id="19" name="object 19"/>
            <p:cNvSpPr/>
            <p:nvPr/>
          </p:nvSpPr>
          <p:spPr>
            <a:xfrm>
              <a:off x="3743214" y="2780751"/>
              <a:ext cx="0" cy="264160"/>
            </a:xfrm>
            <a:custGeom>
              <a:avLst/>
              <a:gdLst/>
              <a:ahLst/>
              <a:cxnLst/>
              <a:rect l="l" t="t" r="r" b="b"/>
              <a:pathLst>
                <a:path h="264160">
                  <a:moveTo>
                    <a:pt x="0" y="0"/>
                  </a:moveTo>
                  <a:lnTo>
                    <a:pt x="1" y="263699"/>
                  </a:lnTo>
                </a:path>
              </a:pathLst>
            </a:custGeom>
            <a:ln w="76200">
              <a:solidFill>
                <a:srgbClr val="262E67"/>
              </a:solidFill>
            </a:ln>
          </p:spPr>
          <p:txBody>
            <a:bodyPr wrap="square" lIns="0" tIns="0" rIns="0" bIns="0" rtlCol="0"/>
            <a:lstStyle/>
            <a:p>
              <a:endParaRPr sz="2685"/>
            </a:p>
          </p:txBody>
        </p:sp>
        <p:sp>
          <p:nvSpPr>
            <p:cNvPr id="20" name="object 20"/>
            <p:cNvSpPr/>
            <p:nvPr/>
          </p:nvSpPr>
          <p:spPr>
            <a:xfrm>
              <a:off x="7158433" y="3055501"/>
              <a:ext cx="1607820" cy="2326640"/>
            </a:xfrm>
            <a:custGeom>
              <a:avLst/>
              <a:gdLst/>
              <a:ahLst/>
              <a:cxnLst/>
              <a:rect l="l" t="t" r="r" b="b"/>
              <a:pathLst>
                <a:path w="1607820" h="2326640">
                  <a:moveTo>
                    <a:pt x="0" y="2326411"/>
                  </a:moveTo>
                  <a:lnTo>
                    <a:pt x="1607657" y="2326411"/>
                  </a:lnTo>
                  <a:lnTo>
                    <a:pt x="1607657" y="0"/>
                  </a:lnTo>
                  <a:lnTo>
                    <a:pt x="0" y="0"/>
                  </a:lnTo>
                  <a:lnTo>
                    <a:pt x="0" y="2326411"/>
                  </a:lnTo>
                  <a:close/>
                </a:path>
              </a:pathLst>
            </a:custGeom>
            <a:solidFill>
              <a:srgbClr val="262E67"/>
            </a:solidFill>
          </p:spPr>
          <p:txBody>
            <a:bodyPr wrap="square" lIns="0" tIns="0" rIns="0" bIns="0" rtlCol="0"/>
            <a:lstStyle/>
            <a:p>
              <a:endParaRPr sz="2685"/>
            </a:p>
          </p:txBody>
        </p:sp>
      </p:grpSp>
      <p:sp>
        <p:nvSpPr>
          <p:cNvPr id="21" name="object 21"/>
          <p:cNvSpPr txBox="1"/>
          <p:nvPr/>
        </p:nvSpPr>
        <p:spPr>
          <a:xfrm>
            <a:off x="10681484" y="4558724"/>
            <a:ext cx="2398406" cy="3560783"/>
          </a:xfrm>
          <a:prstGeom prst="rect">
            <a:avLst/>
          </a:prstGeom>
        </p:spPr>
        <p:txBody>
          <a:bodyPr vert="horz" wrap="square" lIns="0" tIns="0" rIns="0" bIns="0" rtlCol="0">
            <a:spAutoFit/>
          </a:bodyPr>
          <a:lstStyle/>
          <a:p>
            <a:pPr>
              <a:lnSpc>
                <a:spcPct val="100000"/>
              </a:lnSpc>
            </a:pPr>
            <a:endParaRPr sz="2835" dirty="0">
              <a:latin typeface="Times New Roman"/>
              <a:cs typeface="Times New Roman"/>
            </a:endParaRPr>
          </a:p>
          <a:p>
            <a:pPr>
              <a:lnSpc>
                <a:spcPct val="100000"/>
              </a:lnSpc>
            </a:pPr>
            <a:endParaRPr sz="2835" dirty="0">
              <a:latin typeface="Times New Roman"/>
              <a:cs typeface="Times New Roman"/>
            </a:endParaRPr>
          </a:p>
          <a:p>
            <a:pPr>
              <a:lnSpc>
                <a:spcPct val="100000"/>
              </a:lnSpc>
            </a:pPr>
            <a:endParaRPr sz="2835" dirty="0">
              <a:latin typeface="Times New Roman"/>
              <a:cs typeface="Times New Roman"/>
            </a:endParaRPr>
          </a:p>
          <a:p>
            <a:pPr marL="167666" marR="230184" indent="948" algn="ctr">
              <a:lnSpc>
                <a:spcPct val="101000"/>
              </a:lnSpc>
            </a:pPr>
            <a:endParaRPr lang="es-ES" sz="1400" spc="-15" dirty="0">
              <a:solidFill>
                <a:srgbClr val="FFFFFF"/>
              </a:solidFill>
              <a:latin typeface="Trebuchet MS"/>
              <a:cs typeface="Trebuchet MS"/>
            </a:endParaRPr>
          </a:p>
          <a:p>
            <a:pPr marL="167666" marR="230184" indent="948" algn="ctr">
              <a:lnSpc>
                <a:spcPct val="101000"/>
              </a:lnSpc>
            </a:pPr>
            <a:r>
              <a:rPr lang="es-ES" sz="2088" spc="-15" dirty="0">
                <a:solidFill>
                  <a:srgbClr val="FFFFFF"/>
                </a:solidFill>
                <a:latin typeface="Trebuchet MS"/>
                <a:cs typeface="Trebuchet MS"/>
              </a:rPr>
              <a:t>Educación, Nutrición, Coordinación y Gestión de Campamentos y otros sectores</a:t>
            </a:r>
            <a:endParaRPr sz="2088" dirty="0">
              <a:latin typeface="Trebuchet MS"/>
              <a:cs typeface="Trebuchet MS"/>
            </a:endParaRPr>
          </a:p>
        </p:txBody>
      </p:sp>
      <p:grpSp>
        <p:nvGrpSpPr>
          <p:cNvPr id="22" name="object 22"/>
          <p:cNvGrpSpPr/>
          <p:nvPr/>
        </p:nvGrpSpPr>
        <p:grpSpPr>
          <a:xfrm>
            <a:off x="4388856" y="4781836"/>
            <a:ext cx="8690904" cy="5088560"/>
            <a:chOff x="2940042" y="3205068"/>
            <a:chExt cx="5826125" cy="3411220"/>
          </a:xfrm>
        </p:grpSpPr>
        <p:pic>
          <p:nvPicPr>
            <p:cNvPr id="23" name="object 23"/>
            <p:cNvPicPr/>
            <p:nvPr/>
          </p:nvPicPr>
          <p:blipFill>
            <a:blip r:embed="rId4" cstate="print"/>
            <a:stretch>
              <a:fillRect/>
            </a:stretch>
          </p:blipFill>
          <p:spPr>
            <a:xfrm>
              <a:off x="7574667" y="3205068"/>
              <a:ext cx="739139" cy="733934"/>
            </a:xfrm>
            <a:prstGeom prst="rect">
              <a:avLst/>
            </a:prstGeom>
          </p:spPr>
        </p:pic>
        <p:sp>
          <p:nvSpPr>
            <p:cNvPr id="24" name="object 24"/>
            <p:cNvSpPr/>
            <p:nvPr/>
          </p:nvSpPr>
          <p:spPr>
            <a:xfrm>
              <a:off x="2940042" y="5381913"/>
              <a:ext cx="5826125" cy="1234440"/>
            </a:xfrm>
            <a:custGeom>
              <a:avLst/>
              <a:gdLst/>
              <a:ahLst/>
              <a:cxnLst/>
              <a:rect l="l" t="t" r="r" b="b"/>
              <a:pathLst>
                <a:path w="5826125" h="1234440">
                  <a:moveTo>
                    <a:pt x="5826048" y="0"/>
                  </a:moveTo>
                  <a:lnTo>
                    <a:pt x="0" y="0"/>
                  </a:lnTo>
                  <a:lnTo>
                    <a:pt x="0" y="1234335"/>
                  </a:lnTo>
                  <a:lnTo>
                    <a:pt x="5826048" y="1234335"/>
                  </a:lnTo>
                  <a:lnTo>
                    <a:pt x="5826048" y="0"/>
                  </a:lnTo>
                  <a:close/>
                </a:path>
              </a:pathLst>
            </a:custGeom>
            <a:solidFill>
              <a:srgbClr val="74C5D9"/>
            </a:solidFill>
          </p:spPr>
          <p:txBody>
            <a:bodyPr wrap="square" lIns="0" tIns="0" rIns="0" bIns="0" rtlCol="0"/>
            <a:lstStyle/>
            <a:p>
              <a:endParaRPr sz="2685"/>
            </a:p>
          </p:txBody>
        </p:sp>
      </p:grpSp>
      <p:sp>
        <p:nvSpPr>
          <p:cNvPr id="25" name="object 25"/>
          <p:cNvSpPr txBox="1"/>
          <p:nvPr/>
        </p:nvSpPr>
        <p:spPr>
          <a:xfrm>
            <a:off x="5016755" y="8290259"/>
            <a:ext cx="7515383" cy="1225679"/>
          </a:xfrm>
          <a:prstGeom prst="rect">
            <a:avLst/>
          </a:prstGeom>
        </p:spPr>
        <p:txBody>
          <a:bodyPr vert="horz" wrap="square" lIns="0" tIns="18945" rIns="0" bIns="0" rtlCol="0">
            <a:spAutoFit/>
          </a:bodyPr>
          <a:lstStyle/>
          <a:p>
            <a:pPr marR="948" algn="ctr">
              <a:spcBef>
                <a:spcPts val="149"/>
              </a:spcBef>
            </a:pPr>
            <a:r>
              <a:rPr lang="es-ES" sz="2387" b="1" spc="-75" dirty="0">
                <a:solidFill>
                  <a:srgbClr val="262E67"/>
                </a:solidFill>
                <a:latin typeface="Arial"/>
                <a:cs typeface="Arial"/>
              </a:rPr>
              <a:t>Grupo de Trabajo Intersectorial en SMAPS</a:t>
            </a:r>
          </a:p>
          <a:p>
            <a:pPr marR="948" algn="ctr">
              <a:spcBef>
                <a:spcPts val="149"/>
              </a:spcBef>
            </a:pPr>
            <a:r>
              <a:rPr lang="es-ES" sz="1790" spc="-45" dirty="0">
                <a:solidFill>
                  <a:srgbClr val="262E67"/>
                </a:solidFill>
                <a:latin typeface="Lucida Sans"/>
                <a:cs typeface="Lucida Sans"/>
              </a:rPr>
              <a:t>(con puntos focales y rendición de cuentas en cada uno de los sectores. Las actividades de SMAPS aparecerán como relevantes dentro de todos los capítulos del Llamamiento, en lugar de en uno solo)</a:t>
            </a:r>
            <a:endParaRPr sz="1790" dirty="0">
              <a:latin typeface="Lucida Sans"/>
              <a:cs typeface="Lucida Sans"/>
            </a:endParaRPr>
          </a:p>
        </p:txBody>
      </p:sp>
      <p:sp>
        <p:nvSpPr>
          <p:cNvPr id="26" name="Title 1">
            <a:extLst>
              <a:ext uri="{FF2B5EF4-FFF2-40B4-BE49-F238E27FC236}">
                <a16:creationId xmlns:a16="http://schemas.microsoft.com/office/drawing/2014/main" id="{BCC9A1E0-E9D8-4ED8-8E73-9916597F4027}"/>
              </a:ext>
            </a:extLst>
          </p:cNvPr>
          <p:cNvSpPr>
            <a:spLocks noGrp="1"/>
          </p:cNvSpPr>
          <p:nvPr>
            <p:ph type="title"/>
          </p:nvPr>
        </p:nvSpPr>
        <p:spPr>
          <a:xfrm>
            <a:off x="1504950" y="313348"/>
            <a:ext cx="16306800" cy="1485900"/>
          </a:xfrm>
          <a:noFill/>
        </p:spPr>
        <p:txBody>
          <a:bodyPr vert="horz" wrap="square" lIns="137160" tIns="68580" rIns="137160" bIns="68580" rtlCol="0" anchor="ctr">
            <a:spAutoFit/>
          </a:bodyPr>
          <a:lstStyle/>
          <a:p>
            <a:pPr>
              <a:spcAft>
                <a:spcPts val="900"/>
              </a:spcAft>
            </a:pPr>
            <a:r>
              <a:rPr lang="es-ES" sz="4800" b="1" spc="-120" dirty="0">
                <a:solidFill>
                  <a:srgbClr val="FB8500"/>
                </a:solidFill>
                <a:latin typeface="Arial" panose="020B0604020202020204" pitchFamily="34" charset="0"/>
                <a:ea typeface="Open Sans Extrabold" panose="020B0906030804020204" pitchFamily="34" charset="0"/>
                <a:cs typeface="Arial" panose="020B0604020202020204" pitchFamily="34" charset="0"/>
              </a:rPr>
              <a:t>Llegando a un acuerdo sobre un modelo </a:t>
            </a:r>
            <a:br>
              <a:rPr lang="es-ES" sz="4800" b="1" spc="-120" dirty="0">
                <a:solidFill>
                  <a:srgbClr val="FB8500"/>
                </a:solidFill>
                <a:latin typeface="Arial" panose="020B0604020202020204" pitchFamily="34" charset="0"/>
                <a:ea typeface="Open Sans Extrabold" panose="020B0906030804020204" pitchFamily="34" charset="0"/>
                <a:cs typeface="Arial" panose="020B0604020202020204" pitchFamily="34" charset="0"/>
              </a:rPr>
            </a:br>
            <a:r>
              <a:rPr lang="es-ES" sz="4800" b="1" spc="-120" dirty="0">
                <a:solidFill>
                  <a:srgbClr val="FB8500"/>
                </a:solidFill>
                <a:latin typeface="Arial" panose="020B0604020202020204" pitchFamily="34" charset="0"/>
                <a:ea typeface="Open Sans Extrabold" panose="020B0906030804020204" pitchFamily="34" charset="0"/>
                <a:cs typeface="Arial" panose="020B0604020202020204" pitchFamily="34" charset="0"/>
              </a:rPr>
              <a:t>de coordinación de SMAPS en Emergencias</a:t>
            </a:r>
            <a:endParaRPr lang="da-DK" sz="4800" b="1" spc="-120" dirty="0">
              <a:solidFill>
                <a:srgbClr val="FB8500"/>
              </a:solidFill>
              <a:latin typeface="Arial" panose="020B0604020202020204" pitchFamily="34" charset="0"/>
              <a:ea typeface="Open Sans Extrabold" panose="020B0906030804020204" pitchFamily="34" charset="0"/>
              <a:cs typeface="Arial" panose="020B0604020202020204" pitchFamily="34" charset="0"/>
            </a:endParaRPr>
          </a:p>
        </p:txBody>
      </p:sp>
      <p:pic>
        <p:nvPicPr>
          <p:cNvPr id="2" name="Afbeelding 1">
            <a:extLst>
              <a:ext uri="{FF2B5EF4-FFF2-40B4-BE49-F238E27FC236}">
                <a16:creationId xmlns:a16="http://schemas.microsoft.com/office/drawing/2014/main" id="{92056BB0-1DEB-0F9E-722A-7CBF85A476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72398" y="-128697"/>
            <a:ext cx="3411008" cy="2011854"/>
          </a:xfrm>
          <a:prstGeom prst="rect">
            <a:avLst/>
          </a:prstGeom>
        </p:spPr>
      </p:pic>
      <p:cxnSp>
        <p:nvCxnSpPr>
          <p:cNvPr id="3" name="Straight Connector 33">
            <a:extLst>
              <a:ext uri="{FF2B5EF4-FFF2-40B4-BE49-F238E27FC236}">
                <a16:creationId xmlns:a16="http://schemas.microsoft.com/office/drawing/2014/main" id="{16BE00D8-307C-CD93-CE3E-ABE06BCE564A}"/>
              </a:ext>
            </a:extLst>
          </p:cNvPr>
          <p:cNvCxnSpPr/>
          <p:nvPr/>
        </p:nvCxnSpPr>
        <p:spPr>
          <a:xfrm>
            <a:off x="0" y="2058077"/>
            <a:ext cx="18288000" cy="0"/>
          </a:xfrm>
          <a:prstGeom prst="line">
            <a:avLst/>
          </a:prstGeom>
          <a:ln w="127000">
            <a:solidFill>
              <a:srgbClr val="0230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75159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37EBE-5120-452A-A8DC-8FF132E912D7}"/>
              </a:ext>
            </a:extLst>
          </p:cNvPr>
          <p:cNvSpPr>
            <a:spLocks noGrp="1"/>
          </p:cNvSpPr>
          <p:nvPr>
            <p:ph type="title"/>
          </p:nvPr>
        </p:nvSpPr>
        <p:spPr>
          <a:xfrm>
            <a:off x="1257300" y="566057"/>
            <a:ext cx="15773400" cy="1592175"/>
          </a:xfrm>
        </p:spPr>
        <p:txBody>
          <a:bodyPr>
            <a:normAutofit/>
          </a:bodyPr>
          <a:lstStyle/>
          <a:p>
            <a:pPr algn="ctr"/>
            <a:r>
              <a:rPr lang="es-ES" sz="4800" b="1" spc="-120" dirty="0">
                <a:solidFill>
                  <a:srgbClr val="FB8500"/>
                </a:solidFill>
                <a:latin typeface="Arial" panose="020B0604020202020204" pitchFamily="34" charset="0"/>
                <a:ea typeface="Open Sans Extrabold" panose="020B0906030804020204" pitchFamily="34" charset="0"/>
                <a:cs typeface="Arial" panose="020B0604020202020204" pitchFamily="34" charset="0"/>
              </a:rPr>
              <a:t>Salud Mental y Apoyo Psicosocial (SMAPS)</a:t>
            </a:r>
            <a:endParaRPr lang="da-DK" sz="4800" b="1" spc="-120" dirty="0">
              <a:solidFill>
                <a:srgbClr val="FB8500"/>
              </a:solidFill>
              <a:latin typeface="Arial" panose="020B0604020202020204" pitchFamily="34" charset="0"/>
              <a:ea typeface="Open Sans Extrabold" panose="020B0906030804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96691180-0D8B-4B29-850C-58AA87909F59}"/>
              </a:ext>
            </a:extLst>
          </p:cNvPr>
          <p:cNvSpPr>
            <a:spLocks noGrp="1"/>
          </p:cNvSpPr>
          <p:nvPr>
            <p:ph type="sldNum" sz="quarter" idx="12"/>
          </p:nvPr>
        </p:nvSpPr>
        <p:spPr/>
        <p:txBody>
          <a:bodyPr>
            <a:normAutofit fontScale="25000" lnSpcReduction="20000"/>
          </a:bodyPr>
          <a:lstStyle/>
          <a:p>
            <a:fld id="{0305A21E-E4D4-46D1-A126-7E535594AFDF}" type="slidenum">
              <a:rPr lang="en-US" smtClean="0"/>
              <a:pPr/>
              <a:t>54</a:t>
            </a:fld>
            <a:endParaRPr lang="en-US"/>
          </a:p>
        </p:txBody>
      </p:sp>
      <p:cxnSp>
        <p:nvCxnSpPr>
          <p:cNvPr id="26" name="Straight Connector 25">
            <a:extLst>
              <a:ext uri="{FF2B5EF4-FFF2-40B4-BE49-F238E27FC236}">
                <a16:creationId xmlns:a16="http://schemas.microsoft.com/office/drawing/2014/main" id="{A0A11073-48E9-4DFF-892E-9AB271ED29B4}"/>
              </a:ext>
            </a:extLst>
          </p:cNvPr>
          <p:cNvCxnSpPr/>
          <p:nvPr/>
        </p:nvCxnSpPr>
        <p:spPr>
          <a:xfrm>
            <a:off x="2" y="2075327"/>
            <a:ext cx="18288000" cy="0"/>
          </a:xfrm>
          <a:prstGeom prst="line">
            <a:avLst/>
          </a:prstGeom>
          <a:ln w="127000">
            <a:solidFill>
              <a:srgbClr val="023047"/>
            </a:solidFill>
          </a:ln>
        </p:spPr>
        <p:style>
          <a:lnRef idx="1">
            <a:schemeClr val="accent1"/>
          </a:lnRef>
          <a:fillRef idx="0">
            <a:schemeClr val="accent1"/>
          </a:fillRef>
          <a:effectRef idx="0">
            <a:schemeClr val="accent1"/>
          </a:effectRef>
          <a:fontRef idx="minor">
            <a:schemeClr val="tx1"/>
          </a:fontRef>
        </p:style>
      </p:cxnSp>
      <p:sp>
        <p:nvSpPr>
          <p:cNvPr id="4" name="Google Shape;534;p27">
            <a:extLst>
              <a:ext uri="{FF2B5EF4-FFF2-40B4-BE49-F238E27FC236}">
                <a16:creationId xmlns:a16="http://schemas.microsoft.com/office/drawing/2014/main" id="{60ACF53C-A3DE-7912-BCCE-D5ABDE8C7AC9}"/>
              </a:ext>
            </a:extLst>
          </p:cNvPr>
          <p:cNvSpPr/>
          <p:nvPr/>
        </p:nvSpPr>
        <p:spPr>
          <a:xfrm>
            <a:off x="2306030" y="3501986"/>
            <a:ext cx="13675940" cy="5125452"/>
          </a:xfrm>
          <a:prstGeom prst="roundRect">
            <a:avLst>
              <a:gd name="adj" fmla="val 18094"/>
            </a:avLst>
          </a:prstGeom>
          <a:solidFill>
            <a:schemeClr val="bg2"/>
          </a:solidFill>
          <a:ln w="28575">
            <a:solidFill>
              <a:srgbClr val="023047"/>
            </a:solidFill>
          </a:ln>
        </p:spPr>
        <p:txBody>
          <a:bodyPr spcFirstLastPara="1" wrap="square" lIns="68570" tIns="32400" rIns="68570" bIns="34275" anchor="ctr" anchorCtr="0">
            <a:noAutofit/>
          </a:bodyPr>
          <a:lstStyle/>
          <a:p>
            <a:pPr marL="396479" lvl="1" defTabSz="685800">
              <a:lnSpc>
                <a:spcPct val="200000"/>
              </a:lnSpc>
              <a:spcBef>
                <a:spcPct val="80000"/>
              </a:spcBef>
              <a:buClr>
                <a:srgbClr val="3D1957"/>
              </a:buClr>
              <a:buSzPts val="2400"/>
              <a:defRPr/>
            </a:pPr>
            <a:r>
              <a:rPr lang="es-ES" altLang="da-DK" sz="3000" kern="0" dirty="0">
                <a:solidFill>
                  <a:srgbClr val="000000"/>
                </a:solidFill>
                <a:ea typeface="Open Sans"/>
                <a:cs typeface="Calibri" panose="020F0502020204030204" pitchFamily="34" charset="0"/>
              </a:rPr>
              <a:t>Término general utilizado en contextos humanitarios y de emergencia para intervenciones psicosociales y de salud mental. Incluye cualquier </a:t>
            </a:r>
            <a:r>
              <a:rPr lang="es-ES" altLang="da-DK" sz="3000" b="1" kern="0" dirty="0">
                <a:solidFill>
                  <a:srgbClr val="000000"/>
                </a:solidFill>
                <a:ea typeface="Open Sans"/>
                <a:cs typeface="Calibri" panose="020F0502020204030204" pitchFamily="34" charset="0"/>
              </a:rPr>
              <a:t>apoyo</a:t>
            </a:r>
            <a:r>
              <a:rPr lang="es-ES" altLang="da-DK" sz="3000" kern="0" dirty="0">
                <a:solidFill>
                  <a:srgbClr val="000000"/>
                </a:solidFill>
                <a:ea typeface="Open Sans"/>
                <a:cs typeface="Calibri" panose="020F0502020204030204" pitchFamily="34" charset="0"/>
              </a:rPr>
              <a:t> que reciben las personas para </a:t>
            </a:r>
            <a:r>
              <a:rPr lang="es-ES" altLang="da-DK" sz="3000" b="1" kern="0" dirty="0">
                <a:solidFill>
                  <a:srgbClr val="000000"/>
                </a:solidFill>
                <a:ea typeface="Open Sans"/>
                <a:cs typeface="Calibri" panose="020F0502020204030204" pitchFamily="34" charset="0"/>
              </a:rPr>
              <a:t>proteger y promover</a:t>
            </a:r>
            <a:r>
              <a:rPr lang="es-ES" altLang="da-DK" sz="3000" kern="0" dirty="0">
                <a:solidFill>
                  <a:srgbClr val="000000"/>
                </a:solidFill>
                <a:ea typeface="Open Sans"/>
                <a:cs typeface="Calibri" panose="020F0502020204030204" pitchFamily="34" charset="0"/>
              </a:rPr>
              <a:t> su </a:t>
            </a:r>
            <a:r>
              <a:rPr lang="es-ES" altLang="da-DK" sz="3000" b="1" kern="0" dirty="0">
                <a:solidFill>
                  <a:srgbClr val="000000"/>
                </a:solidFill>
                <a:ea typeface="Open Sans"/>
                <a:cs typeface="Calibri" panose="020F0502020204030204" pitchFamily="34" charset="0"/>
              </a:rPr>
              <a:t>bienestar y prevenir y tratar afecciones de salud mental.</a:t>
            </a:r>
            <a:endParaRPr lang="en-US" altLang="da-DK" sz="3000" b="1" kern="0" dirty="0">
              <a:solidFill>
                <a:srgbClr val="000000"/>
              </a:solidFill>
              <a:ea typeface="Open Sans"/>
              <a:cs typeface="Calibri" panose="020F0502020204030204" pitchFamily="34" charset="0"/>
            </a:endParaRPr>
          </a:p>
        </p:txBody>
      </p:sp>
    </p:spTree>
    <p:extLst>
      <p:ext uri="{BB962C8B-B14F-4D97-AF65-F5344CB8AC3E}">
        <p14:creationId xmlns:p14="http://schemas.microsoft.com/office/powerpoint/2010/main" val="1682846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8" name="Afbeelding 7">
            <a:extLst>
              <a:ext uri="{FF2B5EF4-FFF2-40B4-BE49-F238E27FC236}">
                <a16:creationId xmlns:a16="http://schemas.microsoft.com/office/drawing/2014/main" id="{1D4D1FC7-DE5E-1910-8549-6DC5C18D943E}"/>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r="-15523"/>
          <a:stretch/>
        </p:blipFill>
        <p:spPr>
          <a:xfrm>
            <a:off x="1861256" y="2321012"/>
            <a:ext cx="17378583" cy="7672338"/>
          </a:xfrm>
          <a:prstGeom prst="rect">
            <a:avLst/>
          </a:prstGeom>
        </p:spPr>
      </p:pic>
      <p:sp>
        <p:nvSpPr>
          <p:cNvPr id="194" name="Google Shape;194;p4"/>
          <p:cNvSpPr txBox="1"/>
          <p:nvPr/>
        </p:nvSpPr>
        <p:spPr>
          <a:xfrm>
            <a:off x="380114" y="7287520"/>
            <a:ext cx="4641219" cy="1177215"/>
          </a:xfrm>
          <a:prstGeom prst="rect">
            <a:avLst/>
          </a:prstGeom>
          <a:noFill/>
          <a:ln>
            <a:noFill/>
          </a:ln>
        </p:spPr>
        <p:txBody>
          <a:bodyPr spcFirstLastPara="1" wrap="square" lIns="68570" tIns="34275" rIns="68570" bIns="34275" anchor="t" anchorCtr="0">
            <a:spAutoFit/>
          </a:bodyPr>
          <a:lstStyle/>
          <a:p>
            <a:pPr defTabSz="685800" eaLnBrk="1" fontAlgn="auto" hangingPunct="1">
              <a:spcBef>
                <a:spcPts val="0"/>
              </a:spcBef>
              <a:spcAft>
                <a:spcPts val="0"/>
              </a:spcAft>
              <a:defRPr/>
            </a:pPr>
            <a:r>
              <a:rPr lang="en-GB" sz="5400" b="1" dirty="0">
                <a:solidFill>
                  <a:prstClr val="black"/>
                </a:solidFill>
                <a:ea typeface="Open Sans"/>
                <a:cs typeface="Calibri" panose="020F0502020204030204" pitchFamily="34" charset="0"/>
                <a:sym typeface="Open Sans"/>
              </a:rPr>
              <a:t>23</a:t>
            </a:r>
            <a:endParaRPr lang="en-GB" sz="3000" dirty="0">
              <a:solidFill>
                <a:prstClr val="black"/>
              </a:solidFill>
              <a:ea typeface="Open Sans"/>
              <a:cs typeface="Calibri" panose="020F0502020204030204" pitchFamily="34" charset="0"/>
              <a:sym typeface="Open Sans"/>
            </a:endParaRPr>
          </a:p>
          <a:p>
            <a:pPr defTabSz="685800" eaLnBrk="1" fontAlgn="auto" hangingPunct="1">
              <a:spcBef>
                <a:spcPts val="0"/>
              </a:spcBef>
              <a:spcAft>
                <a:spcPts val="0"/>
              </a:spcAft>
              <a:defRPr/>
            </a:pPr>
            <a:r>
              <a:rPr lang="en-GB" dirty="0">
                <a:solidFill>
                  <a:prstClr val="black"/>
                </a:solidFill>
                <a:ea typeface="Open Sans"/>
                <a:cs typeface="Calibri" panose="020F0502020204030204" pitchFamily="34" charset="0"/>
                <a:sym typeface="Open Sans"/>
              </a:rPr>
              <a:t>Functional MHPSS TWGs</a:t>
            </a:r>
            <a:endParaRPr dirty="0">
              <a:solidFill>
                <a:prstClr val="black"/>
              </a:solidFill>
              <a:ea typeface="Open Sans"/>
              <a:cs typeface="Calibri" panose="020F0502020204030204" pitchFamily="34" charset="0"/>
              <a:sym typeface="Open Sans"/>
            </a:endParaRPr>
          </a:p>
        </p:txBody>
      </p:sp>
      <p:sp>
        <p:nvSpPr>
          <p:cNvPr id="16" name="Rectangle 1">
            <a:extLst>
              <a:ext uri="{FF2B5EF4-FFF2-40B4-BE49-F238E27FC236}">
                <a16:creationId xmlns:a16="http://schemas.microsoft.com/office/drawing/2014/main" id="{065648B9-6E30-85F5-2688-31C0583BE24F}"/>
              </a:ext>
            </a:extLst>
          </p:cNvPr>
          <p:cNvSpPr/>
          <p:nvPr/>
        </p:nvSpPr>
        <p:spPr>
          <a:xfrm>
            <a:off x="0" y="796"/>
            <a:ext cx="18288000" cy="205728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a:solidFill>
                <a:prstClr val="white"/>
              </a:solidFill>
              <a:latin typeface="Calibri" panose="020F0502020204030204"/>
            </a:endParaRPr>
          </a:p>
        </p:txBody>
      </p:sp>
      <p:sp>
        <p:nvSpPr>
          <p:cNvPr id="17" name="TextBox 2">
            <a:extLst>
              <a:ext uri="{FF2B5EF4-FFF2-40B4-BE49-F238E27FC236}">
                <a16:creationId xmlns:a16="http://schemas.microsoft.com/office/drawing/2014/main" id="{30CD6E5C-6359-5A08-FE06-1318673EC165}"/>
              </a:ext>
            </a:extLst>
          </p:cNvPr>
          <p:cNvSpPr txBox="1"/>
          <p:nvPr/>
        </p:nvSpPr>
        <p:spPr>
          <a:xfrm>
            <a:off x="337994" y="438650"/>
            <a:ext cx="14945590" cy="1408078"/>
          </a:xfrm>
          <a:prstGeom prst="rect">
            <a:avLst/>
          </a:prstGeom>
          <a:noFill/>
        </p:spPr>
        <p:txBody>
          <a:bodyPr wrap="square" rtlCol="0">
            <a:spAutoFit/>
          </a:bodyPr>
          <a:lstStyle>
            <a:defPPr>
              <a:defRPr lang="en-US"/>
            </a:defPPr>
            <a:lvl1pPr>
              <a:defRPr sz="8800">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defTabSz="685800" eaLnBrk="1" fontAlgn="auto" hangingPunct="1">
              <a:spcBef>
                <a:spcPts val="0"/>
              </a:spcBef>
              <a:spcAft>
                <a:spcPts val="900"/>
              </a:spcAft>
              <a:defRPr/>
            </a:pPr>
            <a:r>
              <a:rPr lang="es-ES_tradnl" sz="4800" b="1" spc="-120" dirty="0">
                <a:solidFill>
                  <a:srgbClr val="FB8500"/>
                </a:solidFill>
                <a:latin typeface="Arial" panose="020B0604020202020204" pitchFamily="34" charset="0"/>
                <a:cs typeface="Arial" panose="020B0604020202020204" pitchFamily="34" charset="0"/>
              </a:rPr>
              <a:t>Grupos de trabajo técnicos (GTT) sobre SMAPS</a:t>
            </a:r>
          </a:p>
          <a:p>
            <a:pPr defTabSz="685800" eaLnBrk="1" fontAlgn="auto" hangingPunct="1">
              <a:spcBef>
                <a:spcPts val="0"/>
              </a:spcBef>
              <a:spcAft>
                <a:spcPts val="900"/>
              </a:spcAft>
              <a:defRPr/>
            </a:pPr>
            <a:r>
              <a:rPr lang="es-ES_tradnl" sz="3000" b="1" spc="-120" dirty="0">
                <a:solidFill>
                  <a:prstClr val="black"/>
                </a:solidFill>
                <a:latin typeface="Arial" panose="020B0604020202020204" pitchFamily="34" charset="0"/>
                <a:ea typeface="Open Sans" panose="020B0606030504020204" pitchFamily="34" charset="0"/>
                <a:cs typeface="Arial" panose="020B0604020202020204" pitchFamily="34" charset="0"/>
              </a:rPr>
              <a:t>Grupos de coordinación interinstitucional a nivel de país</a:t>
            </a:r>
            <a:endParaRPr lang="es-ES_tradnl" sz="3000" b="1" dirty="0">
              <a:solidFill>
                <a:prstClr val="black"/>
              </a:solidFill>
              <a:latin typeface="Arial" panose="020B0604020202020204" pitchFamily="34" charset="0"/>
              <a:ea typeface="Open Sans" panose="020B0606030504020204" pitchFamily="34" charset="0"/>
              <a:cs typeface="Arial" panose="020B0604020202020204" pitchFamily="34" charset="0"/>
            </a:endParaRPr>
          </a:p>
        </p:txBody>
      </p:sp>
      <p:sp>
        <p:nvSpPr>
          <p:cNvPr id="20" name="Tekstvak 19">
            <a:extLst>
              <a:ext uri="{FF2B5EF4-FFF2-40B4-BE49-F238E27FC236}">
                <a16:creationId xmlns:a16="http://schemas.microsoft.com/office/drawing/2014/main" id="{C15BE74F-49F8-4CA9-BA60-4FEF9A6BC96C}"/>
              </a:ext>
            </a:extLst>
          </p:cNvPr>
          <p:cNvSpPr txBox="1"/>
          <p:nvPr/>
        </p:nvSpPr>
        <p:spPr>
          <a:xfrm>
            <a:off x="308549" y="6157181"/>
            <a:ext cx="1993268" cy="923330"/>
          </a:xfrm>
          <a:prstGeom prst="rect">
            <a:avLst/>
          </a:prstGeom>
          <a:noFill/>
        </p:spPr>
        <p:txBody>
          <a:bodyPr wrap="square" rtlCol="0">
            <a:spAutoFit/>
          </a:bodyPr>
          <a:lstStyle/>
          <a:p>
            <a:pPr defTabSz="685800" eaLnBrk="1" fontAlgn="auto" hangingPunct="1">
              <a:spcBef>
                <a:spcPts val="0"/>
              </a:spcBef>
              <a:spcAft>
                <a:spcPts val="0"/>
              </a:spcAft>
              <a:defRPr/>
            </a:pPr>
            <a:r>
              <a:rPr lang="nl-NL" sz="5400">
                <a:solidFill>
                  <a:prstClr val="black"/>
                </a:solidFill>
                <a:latin typeface="Calibri" panose="020F0502020204030204"/>
              </a:rPr>
              <a:t>2020</a:t>
            </a:r>
          </a:p>
        </p:txBody>
      </p:sp>
      <p:pic>
        <p:nvPicPr>
          <p:cNvPr id="2" name="Afbeelding 1">
            <a:extLst>
              <a:ext uri="{FF2B5EF4-FFF2-40B4-BE49-F238E27FC236}">
                <a16:creationId xmlns:a16="http://schemas.microsoft.com/office/drawing/2014/main" id="{D4B3BEA2-4AA8-1B99-BA26-293D9EBCD6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72398" y="-128697"/>
            <a:ext cx="3411008" cy="2011854"/>
          </a:xfrm>
          <a:prstGeom prst="rect">
            <a:avLst/>
          </a:prstGeom>
        </p:spPr>
      </p:pic>
      <p:cxnSp>
        <p:nvCxnSpPr>
          <p:cNvPr id="3" name="Straight Connector 33">
            <a:extLst>
              <a:ext uri="{FF2B5EF4-FFF2-40B4-BE49-F238E27FC236}">
                <a16:creationId xmlns:a16="http://schemas.microsoft.com/office/drawing/2014/main" id="{04214516-7B41-B3E3-D363-BFDC83DB246F}"/>
              </a:ext>
            </a:extLst>
          </p:cNvPr>
          <p:cNvCxnSpPr/>
          <p:nvPr/>
        </p:nvCxnSpPr>
        <p:spPr>
          <a:xfrm>
            <a:off x="0" y="2058077"/>
            <a:ext cx="18288000" cy="0"/>
          </a:xfrm>
          <a:prstGeom prst="line">
            <a:avLst/>
          </a:prstGeom>
          <a:ln w="127000">
            <a:solidFill>
              <a:srgbClr val="023047"/>
            </a:solidFill>
          </a:ln>
        </p:spPr>
        <p:style>
          <a:lnRef idx="1">
            <a:schemeClr val="accent1"/>
          </a:lnRef>
          <a:fillRef idx="0">
            <a:schemeClr val="accent1"/>
          </a:fillRef>
          <a:effectRef idx="0">
            <a:schemeClr val="accent1"/>
          </a:effectRef>
          <a:fontRef idx="minor">
            <a:schemeClr val="tx1"/>
          </a:fontRef>
        </p:style>
      </p:cxnSp>
      <p:grpSp>
        <p:nvGrpSpPr>
          <p:cNvPr id="13" name="Groep 12">
            <a:extLst>
              <a:ext uri="{FF2B5EF4-FFF2-40B4-BE49-F238E27FC236}">
                <a16:creationId xmlns:a16="http://schemas.microsoft.com/office/drawing/2014/main" id="{9DDE15BE-FADF-95D1-4519-6B68E3C8F67C}"/>
              </a:ext>
            </a:extLst>
          </p:cNvPr>
          <p:cNvGrpSpPr/>
          <p:nvPr/>
        </p:nvGrpSpPr>
        <p:grpSpPr>
          <a:xfrm>
            <a:off x="1215875" y="2257986"/>
            <a:ext cx="15296595" cy="7798391"/>
            <a:chOff x="-13308227" y="-5198927"/>
            <a:chExt cx="10197730" cy="5198927"/>
          </a:xfrm>
          <a:solidFill>
            <a:schemeClr val="bg2"/>
          </a:solidFill>
        </p:grpSpPr>
        <p:sp>
          <p:nvSpPr>
            <p:cNvPr id="10" name="Rechthoek 9">
              <a:extLst>
                <a:ext uri="{FF2B5EF4-FFF2-40B4-BE49-F238E27FC236}">
                  <a16:creationId xmlns:a16="http://schemas.microsoft.com/office/drawing/2014/main" id="{5FF70A28-3C9A-0E87-3341-1624F06533DD}"/>
                </a:ext>
              </a:extLst>
            </p:cNvPr>
            <p:cNvSpPr/>
            <p:nvPr/>
          </p:nvSpPr>
          <p:spPr>
            <a:xfrm>
              <a:off x="-13308227" y="-5198927"/>
              <a:ext cx="10107826" cy="51989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nl-NL" sz="2700">
                <a:solidFill>
                  <a:prstClr val="white"/>
                </a:solidFill>
                <a:latin typeface="Calibri" panose="020F0502020204030204"/>
              </a:endParaRPr>
            </a:p>
          </p:txBody>
        </p:sp>
        <p:pic>
          <p:nvPicPr>
            <p:cNvPr id="4" name="Afbeelding 3">
              <a:extLst>
                <a:ext uri="{FF2B5EF4-FFF2-40B4-BE49-F238E27FC236}">
                  <a16:creationId xmlns:a16="http://schemas.microsoft.com/office/drawing/2014/main" id="{A911F6A0-A019-7373-9BD7-747C4D35F3C5}"/>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12914115" y="-5005509"/>
              <a:ext cx="9803618" cy="5005509"/>
            </a:xfrm>
            <a:prstGeom prst="rect">
              <a:avLst/>
            </a:prstGeom>
            <a:grpFill/>
          </p:spPr>
        </p:pic>
      </p:grpSp>
      <p:grpSp>
        <p:nvGrpSpPr>
          <p:cNvPr id="15" name="Groep 14">
            <a:extLst>
              <a:ext uri="{FF2B5EF4-FFF2-40B4-BE49-F238E27FC236}">
                <a16:creationId xmlns:a16="http://schemas.microsoft.com/office/drawing/2014/main" id="{08BC4A2D-284B-3251-5A51-13643D52E65D}"/>
              </a:ext>
            </a:extLst>
          </p:cNvPr>
          <p:cNvGrpSpPr/>
          <p:nvPr/>
        </p:nvGrpSpPr>
        <p:grpSpPr>
          <a:xfrm>
            <a:off x="-411761" y="2269427"/>
            <a:ext cx="17378583" cy="7798391"/>
            <a:chOff x="-17742322" y="4328440"/>
            <a:chExt cx="11585722" cy="5198927"/>
          </a:xfrm>
          <a:solidFill>
            <a:schemeClr val="bg2"/>
          </a:solidFill>
        </p:grpSpPr>
        <p:sp>
          <p:nvSpPr>
            <p:cNvPr id="14" name="Rechthoek 13">
              <a:extLst>
                <a:ext uri="{FF2B5EF4-FFF2-40B4-BE49-F238E27FC236}">
                  <a16:creationId xmlns:a16="http://schemas.microsoft.com/office/drawing/2014/main" id="{10F7B0CB-BBC6-2195-8602-AAA6C43BE77F}"/>
                </a:ext>
              </a:extLst>
            </p:cNvPr>
            <p:cNvSpPr/>
            <p:nvPr/>
          </p:nvSpPr>
          <p:spPr>
            <a:xfrm>
              <a:off x="-16853854" y="4328440"/>
              <a:ext cx="10107826" cy="51989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nl-NL" sz="2700">
                <a:solidFill>
                  <a:prstClr val="white"/>
                </a:solidFill>
                <a:latin typeface="Calibri" panose="020F0502020204030204"/>
              </a:endParaRPr>
            </a:p>
          </p:txBody>
        </p:sp>
        <p:pic>
          <p:nvPicPr>
            <p:cNvPr id="6" name="Afbeelding 5">
              <a:extLst>
                <a:ext uri="{FF2B5EF4-FFF2-40B4-BE49-F238E27FC236}">
                  <a16:creationId xmlns:a16="http://schemas.microsoft.com/office/drawing/2014/main" id="{D47FCE24-ADBE-4118-875A-1ED0837DB6D5}"/>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a:off x="-17742322" y="4328440"/>
              <a:ext cx="11585722" cy="5059120"/>
            </a:xfrm>
            <a:prstGeom prst="rect">
              <a:avLst/>
            </a:prstGeom>
            <a:grpFill/>
          </p:spPr>
        </p:pic>
      </p:grpSp>
      <p:sp>
        <p:nvSpPr>
          <p:cNvPr id="19" name="Google Shape;194;p4">
            <a:extLst>
              <a:ext uri="{FF2B5EF4-FFF2-40B4-BE49-F238E27FC236}">
                <a16:creationId xmlns:a16="http://schemas.microsoft.com/office/drawing/2014/main" id="{DB8DD62F-E44C-C66F-9F42-EA266637DCED}"/>
              </a:ext>
            </a:extLst>
          </p:cNvPr>
          <p:cNvSpPr txBox="1"/>
          <p:nvPr/>
        </p:nvSpPr>
        <p:spPr>
          <a:xfrm>
            <a:off x="380114" y="7282845"/>
            <a:ext cx="3778470" cy="1177215"/>
          </a:xfrm>
          <a:prstGeom prst="rect">
            <a:avLst/>
          </a:prstGeom>
          <a:solidFill>
            <a:schemeClr val="bg2"/>
          </a:solidFill>
          <a:ln>
            <a:noFill/>
          </a:ln>
        </p:spPr>
        <p:txBody>
          <a:bodyPr spcFirstLastPara="1" wrap="square" lIns="68570" tIns="34275" rIns="68570" bIns="34275" anchor="t" anchorCtr="0">
            <a:spAutoFit/>
          </a:bodyPr>
          <a:lstStyle/>
          <a:p>
            <a:pPr defTabSz="685800" eaLnBrk="1" fontAlgn="auto" hangingPunct="1">
              <a:spcBef>
                <a:spcPts val="0"/>
              </a:spcBef>
              <a:spcAft>
                <a:spcPts val="0"/>
              </a:spcAft>
              <a:defRPr/>
            </a:pPr>
            <a:r>
              <a:rPr lang="en-GB" sz="5400" b="1" dirty="0">
                <a:solidFill>
                  <a:prstClr val="black"/>
                </a:solidFill>
                <a:ea typeface="Open Sans"/>
                <a:cs typeface="Calibri" panose="020F0502020204030204" pitchFamily="34" charset="0"/>
                <a:sym typeface="Open Sans"/>
              </a:rPr>
              <a:t>48</a:t>
            </a:r>
            <a:r>
              <a:rPr lang="en-GB" sz="3000" dirty="0">
                <a:solidFill>
                  <a:prstClr val="black"/>
                </a:solidFill>
                <a:ea typeface="Open Sans"/>
                <a:cs typeface="Calibri" panose="020F0502020204030204" pitchFamily="34" charset="0"/>
                <a:sym typeface="Open Sans"/>
              </a:rPr>
              <a:t> </a:t>
            </a:r>
          </a:p>
          <a:p>
            <a:pPr defTabSz="685800" eaLnBrk="1" fontAlgn="auto" hangingPunct="1">
              <a:spcBef>
                <a:spcPts val="0"/>
              </a:spcBef>
              <a:spcAft>
                <a:spcPts val="0"/>
              </a:spcAft>
              <a:defRPr/>
            </a:pPr>
            <a:r>
              <a:rPr lang="en-GB" dirty="0">
                <a:solidFill>
                  <a:prstClr val="black"/>
                </a:solidFill>
                <a:ea typeface="Open Sans"/>
                <a:cs typeface="Calibri" panose="020F0502020204030204" pitchFamily="34" charset="0"/>
                <a:sym typeface="Open Sans"/>
              </a:rPr>
              <a:t>Functional MHPSS TWGs</a:t>
            </a:r>
            <a:endParaRPr dirty="0">
              <a:solidFill>
                <a:prstClr val="black"/>
              </a:solidFill>
              <a:ea typeface="Open Sans"/>
              <a:cs typeface="Calibri" panose="020F0502020204030204" pitchFamily="34" charset="0"/>
              <a:sym typeface="Open Sans"/>
            </a:endParaRPr>
          </a:p>
        </p:txBody>
      </p:sp>
      <p:sp>
        <p:nvSpPr>
          <p:cNvPr id="18" name="Tekstvak 17">
            <a:extLst>
              <a:ext uri="{FF2B5EF4-FFF2-40B4-BE49-F238E27FC236}">
                <a16:creationId xmlns:a16="http://schemas.microsoft.com/office/drawing/2014/main" id="{23F12EE7-C0D4-6902-616D-FEB36D9B3D31}"/>
              </a:ext>
            </a:extLst>
          </p:cNvPr>
          <p:cNvSpPr txBox="1"/>
          <p:nvPr/>
        </p:nvSpPr>
        <p:spPr>
          <a:xfrm>
            <a:off x="308549" y="6157181"/>
            <a:ext cx="2085537" cy="923330"/>
          </a:xfrm>
          <a:prstGeom prst="rect">
            <a:avLst/>
          </a:prstGeom>
          <a:solidFill>
            <a:schemeClr val="bg2"/>
          </a:solidFill>
        </p:spPr>
        <p:txBody>
          <a:bodyPr wrap="square" rtlCol="0">
            <a:spAutoFit/>
          </a:bodyPr>
          <a:lstStyle/>
          <a:p>
            <a:pPr defTabSz="685800" eaLnBrk="1" fontAlgn="auto" hangingPunct="1">
              <a:spcBef>
                <a:spcPts val="0"/>
              </a:spcBef>
              <a:spcAft>
                <a:spcPts val="0"/>
              </a:spcAft>
              <a:defRPr/>
            </a:pPr>
            <a:r>
              <a:rPr lang="nl-NL" sz="5400">
                <a:solidFill>
                  <a:prstClr val="black"/>
                </a:solidFill>
                <a:latin typeface="Calibri" panose="020F0502020204030204"/>
              </a:rPr>
              <a:t>2021</a:t>
            </a:r>
          </a:p>
        </p:txBody>
      </p:sp>
      <p:sp>
        <p:nvSpPr>
          <p:cNvPr id="198" name="Google Shape;198;p4"/>
          <p:cNvSpPr txBox="1"/>
          <p:nvPr/>
        </p:nvSpPr>
        <p:spPr>
          <a:xfrm>
            <a:off x="308549" y="7331375"/>
            <a:ext cx="3400617" cy="1177215"/>
          </a:xfrm>
          <a:prstGeom prst="rect">
            <a:avLst/>
          </a:prstGeom>
          <a:solidFill>
            <a:schemeClr val="bg2"/>
          </a:solidFill>
          <a:ln>
            <a:noFill/>
          </a:ln>
        </p:spPr>
        <p:txBody>
          <a:bodyPr spcFirstLastPara="1" wrap="square" lIns="68570" tIns="34275" rIns="68570" bIns="34275" anchor="t" anchorCtr="0">
            <a:spAutoFit/>
          </a:bodyPr>
          <a:lstStyle/>
          <a:p>
            <a:pPr defTabSz="685800" eaLnBrk="1" fontAlgn="auto" hangingPunct="1">
              <a:spcBef>
                <a:spcPts val="0"/>
              </a:spcBef>
              <a:spcAft>
                <a:spcPts val="0"/>
              </a:spcAft>
              <a:buClr>
                <a:srgbClr val="000000"/>
              </a:buClr>
              <a:buSzPts val="1800"/>
              <a:defRPr/>
            </a:pPr>
            <a:r>
              <a:rPr lang="es-ES_tradnl" sz="5400" b="1" dirty="0">
                <a:solidFill>
                  <a:prstClr val="black"/>
                </a:solidFill>
                <a:ea typeface="Open Sans"/>
                <a:cs typeface="Calibri" panose="020F0502020204030204" pitchFamily="34" charset="0"/>
                <a:sym typeface="Open Sans"/>
              </a:rPr>
              <a:t>58</a:t>
            </a:r>
            <a:r>
              <a:rPr lang="es-ES_tradnl" b="1" dirty="0">
                <a:solidFill>
                  <a:prstClr val="black"/>
                </a:solidFill>
                <a:ea typeface="Open Sans"/>
                <a:cs typeface="Calibri" panose="020F0502020204030204" pitchFamily="34" charset="0"/>
                <a:sym typeface="Open Sans"/>
              </a:rPr>
              <a:t> </a:t>
            </a:r>
          </a:p>
          <a:p>
            <a:pPr defTabSz="685800" eaLnBrk="1" fontAlgn="auto" hangingPunct="1">
              <a:spcBef>
                <a:spcPts val="0"/>
              </a:spcBef>
              <a:spcAft>
                <a:spcPts val="0"/>
              </a:spcAft>
              <a:buClr>
                <a:srgbClr val="000000"/>
              </a:buClr>
              <a:buSzPts val="1800"/>
              <a:defRPr/>
            </a:pPr>
            <a:r>
              <a:rPr lang="es-ES_tradnl" dirty="0">
                <a:solidFill>
                  <a:prstClr val="black"/>
                </a:solidFill>
                <a:ea typeface="Open Sans"/>
                <a:cs typeface="Calibri" panose="020F0502020204030204" pitchFamily="34" charset="0"/>
                <a:sym typeface="Open Sans"/>
              </a:rPr>
              <a:t>GTT funcionales en SMAPS</a:t>
            </a:r>
            <a:endParaRPr lang="es-ES_tradnl" dirty="0">
              <a:solidFill>
                <a:prstClr val="black"/>
              </a:solidFill>
              <a:latin typeface="Arial"/>
              <a:ea typeface="Arial"/>
              <a:cs typeface="Arial"/>
              <a:sym typeface="Arial"/>
            </a:endParaRPr>
          </a:p>
        </p:txBody>
      </p:sp>
      <p:sp>
        <p:nvSpPr>
          <p:cNvPr id="23" name="Tekstvak 22">
            <a:extLst>
              <a:ext uri="{FF2B5EF4-FFF2-40B4-BE49-F238E27FC236}">
                <a16:creationId xmlns:a16="http://schemas.microsoft.com/office/drawing/2014/main" id="{6D8F7BA7-B361-DAEB-470A-8C78BF780C07}"/>
              </a:ext>
            </a:extLst>
          </p:cNvPr>
          <p:cNvSpPr txBox="1"/>
          <p:nvPr/>
        </p:nvSpPr>
        <p:spPr>
          <a:xfrm>
            <a:off x="119783" y="6056687"/>
            <a:ext cx="2085537" cy="923330"/>
          </a:xfrm>
          <a:prstGeom prst="rect">
            <a:avLst/>
          </a:prstGeom>
          <a:solidFill>
            <a:schemeClr val="bg2"/>
          </a:solidFill>
        </p:spPr>
        <p:txBody>
          <a:bodyPr wrap="square" rtlCol="0">
            <a:spAutoFit/>
          </a:bodyPr>
          <a:lstStyle/>
          <a:p>
            <a:pPr defTabSz="685800" eaLnBrk="1" fontAlgn="auto" hangingPunct="1">
              <a:spcBef>
                <a:spcPts val="0"/>
              </a:spcBef>
              <a:spcAft>
                <a:spcPts val="0"/>
              </a:spcAft>
              <a:defRPr/>
            </a:pPr>
            <a:endParaRPr lang="nl-NL" sz="5400">
              <a:latin typeface="Calibri" panose="020F0502020204030204"/>
            </a:endParaRPr>
          </a:p>
        </p:txBody>
      </p:sp>
      <p:sp>
        <p:nvSpPr>
          <p:cNvPr id="22" name="object 12">
            <a:extLst>
              <a:ext uri="{FF2B5EF4-FFF2-40B4-BE49-F238E27FC236}">
                <a16:creationId xmlns:a16="http://schemas.microsoft.com/office/drawing/2014/main" id="{00846F74-D1BB-0736-6063-42C6FC94E0F4}"/>
              </a:ext>
            </a:extLst>
          </p:cNvPr>
          <p:cNvSpPr/>
          <p:nvPr/>
        </p:nvSpPr>
        <p:spPr>
          <a:xfrm>
            <a:off x="11533727" y="7444088"/>
            <a:ext cx="6502683" cy="2465604"/>
          </a:xfrm>
          <a:custGeom>
            <a:avLst/>
            <a:gdLst/>
            <a:ahLst/>
            <a:cxnLst/>
            <a:rect l="l" t="t" r="r" b="b"/>
            <a:pathLst>
              <a:path w="8554719" h="2641600">
                <a:moveTo>
                  <a:pt x="8114030" y="0"/>
                </a:moveTo>
                <a:lnTo>
                  <a:pt x="440181" y="0"/>
                </a:lnTo>
                <a:lnTo>
                  <a:pt x="392224" y="2583"/>
                </a:lnTo>
                <a:lnTo>
                  <a:pt x="345760" y="10153"/>
                </a:lnTo>
                <a:lnTo>
                  <a:pt x="301061" y="22443"/>
                </a:lnTo>
                <a:lnTo>
                  <a:pt x="258393" y="39182"/>
                </a:lnTo>
                <a:lnTo>
                  <a:pt x="218026" y="60103"/>
                </a:lnTo>
                <a:lnTo>
                  <a:pt x="180228" y="84937"/>
                </a:lnTo>
                <a:lnTo>
                  <a:pt x="145268" y="113415"/>
                </a:lnTo>
                <a:lnTo>
                  <a:pt x="113415" y="145268"/>
                </a:lnTo>
                <a:lnTo>
                  <a:pt x="84937" y="180228"/>
                </a:lnTo>
                <a:lnTo>
                  <a:pt x="60103" y="218026"/>
                </a:lnTo>
                <a:lnTo>
                  <a:pt x="39182" y="258393"/>
                </a:lnTo>
                <a:lnTo>
                  <a:pt x="22443" y="301061"/>
                </a:lnTo>
                <a:lnTo>
                  <a:pt x="10153" y="345760"/>
                </a:lnTo>
                <a:lnTo>
                  <a:pt x="2583" y="392224"/>
                </a:lnTo>
                <a:lnTo>
                  <a:pt x="0" y="440181"/>
                </a:lnTo>
                <a:lnTo>
                  <a:pt x="0" y="2200897"/>
                </a:lnTo>
                <a:lnTo>
                  <a:pt x="2583" y="2248861"/>
                </a:lnTo>
                <a:lnTo>
                  <a:pt x="10153" y="2295330"/>
                </a:lnTo>
                <a:lnTo>
                  <a:pt x="22443" y="2340034"/>
                </a:lnTo>
                <a:lnTo>
                  <a:pt x="39182" y="2382704"/>
                </a:lnTo>
                <a:lnTo>
                  <a:pt x="60103" y="2423073"/>
                </a:lnTo>
                <a:lnTo>
                  <a:pt x="84937" y="2460871"/>
                </a:lnTo>
                <a:lnTo>
                  <a:pt x="113415" y="2495831"/>
                </a:lnTo>
                <a:lnTo>
                  <a:pt x="145268" y="2527684"/>
                </a:lnTo>
                <a:lnTo>
                  <a:pt x="180228" y="2556160"/>
                </a:lnTo>
                <a:lnTo>
                  <a:pt x="218026" y="2580993"/>
                </a:lnTo>
                <a:lnTo>
                  <a:pt x="258393" y="2601912"/>
                </a:lnTo>
                <a:lnTo>
                  <a:pt x="301061" y="2618650"/>
                </a:lnTo>
                <a:lnTo>
                  <a:pt x="345760" y="2630939"/>
                </a:lnTo>
                <a:lnTo>
                  <a:pt x="392224" y="2638509"/>
                </a:lnTo>
                <a:lnTo>
                  <a:pt x="440181" y="2641091"/>
                </a:lnTo>
                <a:lnTo>
                  <a:pt x="8114030" y="2641091"/>
                </a:lnTo>
                <a:lnTo>
                  <a:pt x="8161987" y="2638509"/>
                </a:lnTo>
                <a:lnTo>
                  <a:pt x="8208451" y="2630939"/>
                </a:lnTo>
                <a:lnTo>
                  <a:pt x="8253150" y="2618650"/>
                </a:lnTo>
                <a:lnTo>
                  <a:pt x="8295818" y="2601912"/>
                </a:lnTo>
                <a:lnTo>
                  <a:pt x="8336185" y="2580993"/>
                </a:lnTo>
                <a:lnTo>
                  <a:pt x="8373983" y="2556160"/>
                </a:lnTo>
                <a:lnTo>
                  <a:pt x="8408943" y="2527684"/>
                </a:lnTo>
                <a:lnTo>
                  <a:pt x="8440796" y="2495831"/>
                </a:lnTo>
                <a:lnTo>
                  <a:pt x="8469274" y="2460871"/>
                </a:lnTo>
                <a:lnTo>
                  <a:pt x="8494108" y="2423073"/>
                </a:lnTo>
                <a:lnTo>
                  <a:pt x="8515029" y="2382704"/>
                </a:lnTo>
                <a:lnTo>
                  <a:pt x="8531768" y="2340034"/>
                </a:lnTo>
                <a:lnTo>
                  <a:pt x="8544058" y="2295330"/>
                </a:lnTo>
                <a:lnTo>
                  <a:pt x="8551628" y="2248861"/>
                </a:lnTo>
                <a:lnTo>
                  <a:pt x="8554212" y="2200897"/>
                </a:lnTo>
                <a:lnTo>
                  <a:pt x="8554212" y="440181"/>
                </a:lnTo>
                <a:lnTo>
                  <a:pt x="8551628" y="392224"/>
                </a:lnTo>
                <a:lnTo>
                  <a:pt x="8544058" y="345760"/>
                </a:lnTo>
                <a:lnTo>
                  <a:pt x="8531768" y="301061"/>
                </a:lnTo>
                <a:lnTo>
                  <a:pt x="8515029" y="258393"/>
                </a:lnTo>
                <a:lnTo>
                  <a:pt x="8494108" y="218026"/>
                </a:lnTo>
                <a:lnTo>
                  <a:pt x="8469274" y="180228"/>
                </a:lnTo>
                <a:lnTo>
                  <a:pt x="8440796" y="145268"/>
                </a:lnTo>
                <a:lnTo>
                  <a:pt x="8408943" y="113415"/>
                </a:lnTo>
                <a:lnTo>
                  <a:pt x="8373983" y="84937"/>
                </a:lnTo>
                <a:lnTo>
                  <a:pt x="8336185" y="60103"/>
                </a:lnTo>
                <a:lnTo>
                  <a:pt x="8295818" y="39182"/>
                </a:lnTo>
                <a:lnTo>
                  <a:pt x="8253150" y="22443"/>
                </a:lnTo>
                <a:lnTo>
                  <a:pt x="8208451" y="10153"/>
                </a:lnTo>
                <a:lnTo>
                  <a:pt x="8161987" y="2583"/>
                </a:lnTo>
                <a:lnTo>
                  <a:pt x="8114030" y="0"/>
                </a:lnTo>
                <a:close/>
              </a:path>
            </a:pathLst>
          </a:custGeom>
          <a:solidFill>
            <a:schemeClr val="bg2"/>
          </a:solidFill>
        </p:spPr>
        <p:txBody>
          <a:bodyPr wrap="square" lIns="0" tIns="0" rIns="0" bIns="0" rtlCol="0"/>
          <a:lstStyle/>
          <a:p>
            <a:pPr defTabSz="685800" eaLnBrk="1" fontAlgn="auto" hangingPunct="1">
              <a:spcBef>
                <a:spcPts val="0"/>
              </a:spcBef>
              <a:spcAft>
                <a:spcPts val="0"/>
              </a:spcAft>
              <a:defRPr/>
            </a:pPr>
            <a:endParaRPr>
              <a:solidFill>
                <a:prstClr val="black"/>
              </a:solidFill>
              <a:latin typeface="Segoe UI" panose="020B0502040204020203" pitchFamily="34" charset="0"/>
              <a:cs typeface="Segoe UI" panose="020B0502040204020203" pitchFamily="34" charset="0"/>
            </a:endParaRPr>
          </a:p>
        </p:txBody>
      </p:sp>
      <p:sp>
        <p:nvSpPr>
          <p:cNvPr id="24" name="object 10">
            <a:extLst>
              <a:ext uri="{FF2B5EF4-FFF2-40B4-BE49-F238E27FC236}">
                <a16:creationId xmlns:a16="http://schemas.microsoft.com/office/drawing/2014/main" id="{1F2C3746-712D-845A-D581-DDC2EFEEFBD6}"/>
              </a:ext>
            </a:extLst>
          </p:cNvPr>
          <p:cNvSpPr txBox="1"/>
          <p:nvPr/>
        </p:nvSpPr>
        <p:spPr>
          <a:xfrm>
            <a:off x="15283584" y="7747807"/>
            <a:ext cx="2493981" cy="2228816"/>
          </a:xfrm>
          <a:prstGeom prst="rect">
            <a:avLst/>
          </a:prstGeom>
        </p:spPr>
        <p:txBody>
          <a:bodyPr vert="horz" wrap="square" lIns="0" tIns="12701" rIns="0" bIns="0" rtlCol="0">
            <a:spAutoFit/>
          </a:bodyPr>
          <a:lstStyle/>
          <a:p>
            <a:pPr marL="12701" marR="5081" indent="-1905" defTabSz="685800" eaLnBrk="1" fontAlgn="auto" hangingPunct="1">
              <a:spcBef>
                <a:spcPts val="100"/>
              </a:spcBef>
              <a:spcAft>
                <a:spcPts val="0"/>
              </a:spcAft>
              <a:defRPr/>
            </a:pPr>
            <a:r>
              <a:rPr lang="es-ES" sz="2400" b="1" dirty="0">
                <a:solidFill>
                  <a:srgbClr val="205868"/>
                </a:solidFill>
                <a:latin typeface="Segoe UI" panose="020B0502040204020203" pitchFamily="34" charset="0"/>
                <a:cs typeface="Segoe UI" panose="020B0502040204020203" pitchFamily="34" charset="0"/>
              </a:rPr>
              <a:t>Todos </a:t>
            </a:r>
            <a:r>
              <a:rPr lang="es-ES" sz="2400" dirty="0">
                <a:solidFill>
                  <a:srgbClr val="205868"/>
                </a:solidFill>
                <a:latin typeface="Segoe UI" panose="020B0502040204020203" pitchFamily="34" charset="0"/>
                <a:cs typeface="Segoe UI" panose="020B0502040204020203" pitchFamily="34" charset="0"/>
              </a:rPr>
              <a:t>los GTT están guiados por el Grupo de Referencia Global en SMAPS del IASC.</a:t>
            </a:r>
            <a:endParaRPr lang="en-US" sz="2400" dirty="0">
              <a:solidFill>
                <a:srgbClr val="205868"/>
              </a:solidFill>
              <a:latin typeface="Segoe UI" panose="020B0502040204020203" pitchFamily="34" charset="0"/>
              <a:cs typeface="Segoe UI" panose="020B0502040204020203" pitchFamily="34" charset="0"/>
            </a:endParaRPr>
          </a:p>
        </p:txBody>
      </p:sp>
      <p:sp>
        <p:nvSpPr>
          <p:cNvPr id="29" name="Tekstvak 28">
            <a:extLst>
              <a:ext uri="{FF2B5EF4-FFF2-40B4-BE49-F238E27FC236}">
                <a16:creationId xmlns:a16="http://schemas.microsoft.com/office/drawing/2014/main" id="{F2AE3111-B159-28C2-051A-DC1255887A0F}"/>
              </a:ext>
            </a:extLst>
          </p:cNvPr>
          <p:cNvSpPr txBox="1"/>
          <p:nvPr/>
        </p:nvSpPr>
        <p:spPr>
          <a:xfrm>
            <a:off x="12591921" y="8321977"/>
            <a:ext cx="2691663" cy="1384995"/>
          </a:xfrm>
          <a:prstGeom prst="rect">
            <a:avLst/>
          </a:prstGeom>
          <a:noFill/>
        </p:spPr>
        <p:txBody>
          <a:bodyPr wrap="square">
            <a:spAutoFit/>
          </a:bodyPr>
          <a:lstStyle/>
          <a:p>
            <a:pPr defTabSz="685800" eaLnBrk="1" fontAlgn="auto" hangingPunct="1">
              <a:spcBef>
                <a:spcPts val="0"/>
              </a:spcBef>
              <a:spcAft>
                <a:spcPts val="0"/>
              </a:spcAft>
              <a:defRPr/>
            </a:pPr>
            <a:r>
              <a:rPr lang="es-ES" sz="2100" dirty="0">
                <a:solidFill>
                  <a:srgbClr val="205868"/>
                </a:solidFill>
                <a:latin typeface="Segoe UI" panose="020B0502040204020203" pitchFamily="34" charset="0"/>
                <a:cs typeface="Segoe UI" panose="020B0502040204020203" pitchFamily="34" charset="0"/>
              </a:rPr>
              <a:t>están </a:t>
            </a:r>
            <a:r>
              <a:rPr lang="es-ES" sz="2100" dirty="0" err="1">
                <a:solidFill>
                  <a:srgbClr val="205868"/>
                </a:solidFill>
                <a:latin typeface="Segoe UI" panose="020B0502040204020203" pitchFamily="34" charset="0"/>
                <a:cs typeface="Segoe UI" panose="020B0502040204020203" pitchFamily="34" charset="0"/>
              </a:rPr>
              <a:t>co-liderados</a:t>
            </a:r>
            <a:r>
              <a:rPr lang="es-ES" sz="2100" dirty="0">
                <a:solidFill>
                  <a:srgbClr val="205868"/>
                </a:solidFill>
                <a:latin typeface="Segoe UI" panose="020B0502040204020203" pitchFamily="34" charset="0"/>
                <a:cs typeface="Segoe UI" panose="020B0502040204020203" pitchFamily="34" charset="0"/>
              </a:rPr>
              <a:t> por organizaciones  y/o gobiernos locales</a:t>
            </a:r>
            <a:endParaRPr lang="nl-NL" sz="2100" dirty="0">
              <a:solidFill>
                <a:srgbClr val="205868"/>
              </a:solidFill>
              <a:latin typeface="Segoe UI" panose="020B0502040204020203" pitchFamily="34" charset="0"/>
              <a:cs typeface="Segoe UI" panose="020B0502040204020203" pitchFamily="34" charset="0"/>
            </a:endParaRPr>
          </a:p>
        </p:txBody>
      </p:sp>
      <p:sp>
        <p:nvSpPr>
          <p:cNvPr id="30" name="object 14">
            <a:extLst>
              <a:ext uri="{FF2B5EF4-FFF2-40B4-BE49-F238E27FC236}">
                <a16:creationId xmlns:a16="http://schemas.microsoft.com/office/drawing/2014/main" id="{408E75EC-4298-4848-17CD-41D1388F9F39}"/>
              </a:ext>
            </a:extLst>
          </p:cNvPr>
          <p:cNvSpPr txBox="1"/>
          <p:nvPr/>
        </p:nvSpPr>
        <p:spPr>
          <a:xfrm>
            <a:off x="12550456" y="7601656"/>
            <a:ext cx="1890935" cy="797653"/>
          </a:xfrm>
          <a:prstGeom prst="rect">
            <a:avLst/>
          </a:prstGeom>
        </p:spPr>
        <p:txBody>
          <a:bodyPr vert="horz" wrap="square" lIns="0" tIns="58419" rIns="0" bIns="0" rtlCol="0">
            <a:spAutoFit/>
          </a:bodyPr>
          <a:lstStyle/>
          <a:p>
            <a:pPr marL="163203" defTabSz="685800" eaLnBrk="1" fontAlgn="auto" hangingPunct="1">
              <a:spcBef>
                <a:spcPts val="459"/>
              </a:spcBef>
              <a:spcAft>
                <a:spcPts val="0"/>
              </a:spcAft>
              <a:defRPr/>
            </a:pPr>
            <a:r>
              <a:rPr lang="nl-NL" sz="4800" b="1" spc="-5">
                <a:solidFill>
                  <a:srgbClr val="205868"/>
                </a:solidFill>
                <a:latin typeface="Segoe UI" panose="020B0502040204020203" pitchFamily="34" charset="0"/>
                <a:cs typeface="Segoe UI" panose="020B0502040204020203" pitchFamily="34" charset="0"/>
              </a:rPr>
              <a:t>~60%</a:t>
            </a:r>
            <a:endParaRPr lang="nl-NL" sz="4800">
              <a:solidFill>
                <a:srgbClr val="205868"/>
              </a:solidFill>
              <a:latin typeface="Segoe UI" panose="020B0502040204020203" pitchFamily="34" charset="0"/>
              <a:cs typeface="Segoe UI" panose="020B0502040204020203" pitchFamily="34" charset="0"/>
            </a:endParaRPr>
          </a:p>
        </p:txBody>
      </p:sp>
      <p:cxnSp>
        <p:nvCxnSpPr>
          <p:cNvPr id="32" name="Rechte verbindingslijn 31">
            <a:extLst>
              <a:ext uri="{FF2B5EF4-FFF2-40B4-BE49-F238E27FC236}">
                <a16:creationId xmlns:a16="http://schemas.microsoft.com/office/drawing/2014/main" id="{4363A670-A5AE-E527-24CE-52A4CBF66DB2}"/>
              </a:ext>
            </a:extLst>
          </p:cNvPr>
          <p:cNvCxnSpPr>
            <a:cxnSpLocks/>
          </p:cNvCxnSpPr>
          <p:nvPr/>
        </p:nvCxnSpPr>
        <p:spPr>
          <a:xfrm>
            <a:off x="14971455" y="7408669"/>
            <a:ext cx="0" cy="248213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Tekstvak 33">
            <a:extLst>
              <a:ext uri="{FF2B5EF4-FFF2-40B4-BE49-F238E27FC236}">
                <a16:creationId xmlns:a16="http://schemas.microsoft.com/office/drawing/2014/main" id="{6292B967-1E0E-0FBC-E64B-8B5FAE2A5BE7}"/>
              </a:ext>
            </a:extLst>
          </p:cNvPr>
          <p:cNvSpPr txBox="1"/>
          <p:nvPr/>
        </p:nvSpPr>
        <p:spPr>
          <a:xfrm>
            <a:off x="14971456" y="4562210"/>
            <a:ext cx="3187004" cy="1213153"/>
          </a:xfrm>
          <a:prstGeom prst="rect">
            <a:avLst/>
          </a:prstGeom>
          <a:noFill/>
        </p:spPr>
        <p:txBody>
          <a:bodyPr wrap="square">
            <a:spAutoFit/>
          </a:bodyPr>
          <a:lstStyle/>
          <a:p>
            <a:pPr marL="12701" defTabSz="685800" eaLnBrk="1" fontAlgn="auto" hangingPunct="1">
              <a:spcBef>
                <a:spcPts val="95"/>
              </a:spcBef>
              <a:spcAft>
                <a:spcPts val="0"/>
              </a:spcAft>
              <a:defRPr/>
            </a:pPr>
            <a:r>
              <a:rPr lang="nl-NL" sz="2400" b="1" spc="-11" dirty="0">
                <a:solidFill>
                  <a:srgbClr val="1F3850"/>
                </a:solidFill>
                <a:latin typeface="Segoe UI" panose="020B0502040204020203" pitchFamily="34" charset="0"/>
                <a:cs typeface="Segoe UI" panose="020B0502040204020203" pitchFamily="34" charset="0"/>
              </a:rPr>
              <a:t>Ucrania</a:t>
            </a:r>
          </a:p>
          <a:p>
            <a:pPr marL="12701" defTabSz="685800" eaLnBrk="1" fontAlgn="auto" hangingPunct="1">
              <a:spcBef>
                <a:spcPts val="95"/>
              </a:spcBef>
              <a:spcAft>
                <a:spcPts val="0"/>
              </a:spcAft>
              <a:defRPr/>
            </a:pPr>
            <a:r>
              <a:rPr lang="nl-NL" sz="2400" spc="-11" dirty="0">
                <a:solidFill>
                  <a:srgbClr val="1F3850"/>
                </a:solidFill>
                <a:latin typeface="Segoe UI" panose="020B0502040204020203" pitchFamily="34" charset="0"/>
                <a:cs typeface="Segoe UI" panose="020B0502040204020203" pitchFamily="34" charset="0"/>
              </a:rPr>
              <a:t>5 nuevos GTT regionales</a:t>
            </a:r>
          </a:p>
        </p:txBody>
      </p:sp>
      <p:cxnSp>
        <p:nvCxnSpPr>
          <p:cNvPr id="28" name="Rechte verbindingslijn 27">
            <a:extLst>
              <a:ext uri="{FF2B5EF4-FFF2-40B4-BE49-F238E27FC236}">
                <a16:creationId xmlns:a16="http://schemas.microsoft.com/office/drawing/2014/main" id="{ED1FD723-0444-FB3E-C821-F2F92CB3A426}"/>
              </a:ext>
            </a:extLst>
          </p:cNvPr>
          <p:cNvCxnSpPr>
            <a:cxnSpLocks/>
            <a:endCxn id="34" idx="1"/>
          </p:cNvCxnSpPr>
          <p:nvPr/>
        </p:nvCxnSpPr>
        <p:spPr>
          <a:xfrm>
            <a:off x="9616440" y="4163531"/>
            <a:ext cx="5355016" cy="1005256"/>
          </a:xfrm>
          <a:prstGeom prst="line">
            <a:avLst/>
          </a:prstGeom>
        </p:spPr>
        <p:style>
          <a:lnRef idx="1">
            <a:schemeClr val="accent1"/>
          </a:lnRef>
          <a:fillRef idx="0">
            <a:schemeClr val="accent1"/>
          </a:fillRef>
          <a:effectRef idx="0">
            <a:schemeClr val="accent1"/>
          </a:effectRef>
          <a:fontRef idx="minor">
            <a:schemeClr val="tx1"/>
          </a:fontRef>
        </p:style>
      </p:cxnSp>
      <p:sp>
        <p:nvSpPr>
          <p:cNvPr id="36" name="Rechthoek 35">
            <a:extLst>
              <a:ext uri="{FF2B5EF4-FFF2-40B4-BE49-F238E27FC236}">
                <a16:creationId xmlns:a16="http://schemas.microsoft.com/office/drawing/2014/main" id="{FD6830BA-3908-A024-D912-D395F6709B27}"/>
              </a:ext>
            </a:extLst>
          </p:cNvPr>
          <p:cNvSpPr/>
          <p:nvPr/>
        </p:nvSpPr>
        <p:spPr>
          <a:xfrm>
            <a:off x="451556" y="8811418"/>
            <a:ext cx="304115" cy="360948"/>
          </a:xfrm>
          <a:prstGeom prst="rect">
            <a:avLst/>
          </a:prstGeom>
          <a:solidFill>
            <a:srgbClr val="8ECAE6"/>
          </a:solidFill>
          <a:ln>
            <a:solidFill>
              <a:srgbClr val="8ECA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nl-NL" sz="2700">
              <a:solidFill>
                <a:prstClr val="white"/>
              </a:solidFill>
              <a:latin typeface="Calibri" panose="020F0502020204030204"/>
            </a:endParaRPr>
          </a:p>
        </p:txBody>
      </p:sp>
      <p:sp>
        <p:nvSpPr>
          <p:cNvPr id="37" name="Rechthoek 36">
            <a:extLst>
              <a:ext uri="{FF2B5EF4-FFF2-40B4-BE49-F238E27FC236}">
                <a16:creationId xmlns:a16="http://schemas.microsoft.com/office/drawing/2014/main" id="{7795D7C9-2912-2F78-F0EF-A8F3B718DD81}"/>
              </a:ext>
            </a:extLst>
          </p:cNvPr>
          <p:cNvSpPr/>
          <p:nvPr/>
        </p:nvSpPr>
        <p:spPr>
          <a:xfrm>
            <a:off x="451555" y="9234482"/>
            <a:ext cx="304115" cy="360948"/>
          </a:xfrm>
          <a:prstGeom prst="rect">
            <a:avLst/>
          </a:prstGeom>
          <a:solidFill>
            <a:srgbClr val="00B050"/>
          </a:solidFill>
          <a:ln>
            <a:solidFill>
              <a:srgbClr val="8ECA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nl-NL" sz="2700">
              <a:solidFill>
                <a:prstClr val="white"/>
              </a:solidFill>
              <a:latin typeface="Calibri" panose="020F0502020204030204"/>
            </a:endParaRPr>
          </a:p>
        </p:txBody>
      </p:sp>
      <p:sp>
        <p:nvSpPr>
          <p:cNvPr id="38" name="Rechthoek 37">
            <a:extLst>
              <a:ext uri="{FF2B5EF4-FFF2-40B4-BE49-F238E27FC236}">
                <a16:creationId xmlns:a16="http://schemas.microsoft.com/office/drawing/2014/main" id="{8691DF90-AA3F-3249-D8C1-668B67EDB351}"/>
              </a:ext>
            </a:extLst>
          </p:cNvPr>
          <p:cNvSpPr/>
          <p:nvPr/>
        </p:nvSpPr>
        <p:spPr>
          <a:xfrm>
            <a:off x="451553" y="9689038"/>
            <a:ext cx="304115" cy="360948"/>
          </a:xfrm>
          <a:prstGeom prst="rect">
            <a:avLst/>
          </a:prstGeom>
          <a:solidFill>
            <a:srgbClr val="F3A447"/>
          </a:solidFill>
          <a:ln>
            <a:solidFill>
              <a:srgbClr val="8ECA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nl-NL" sz="2700">
              <a:solidFill>
                <a:prstClr val="white"/>
              </a:solidFill>
              <a:latin typeface="Calibri" panose="020F0502020204030204"/>
            </a:endParaRPr>
          </a:p>
        </p:txBody>
      </p:sp>
      <p:sp>
        <p:nvSpPr>
          <p:cNvPr id="40" name="Tekstvak 39">
            <a:extLst>
              <a:ext uri="{FF2B5EF4-FFF2-40B4-BE49-F238E27FC236}">
                <a16:creationId xmlns:a16="http://schemas.microsoft.com/office/drawing/2014/main" id="{6B625CE5-78E5-C91B-0CA1-59ED1FAC8A66}"/>
              </a:ext>
            </a:extLst>
          </p:cNvPr>
          <p:cNvSpPr txBox="1"/>
          <p:nvPr/>
        </p:nvSpPr>
        <p:spPr>
          <a:xfrm>
            <a:off x="732815" y="9217957"/>
            <a:ext cx="4071414" cy="415498"/>
          </a:xfrm>
          <a:prstGeom prst="rect">
            <a:avLst/>
          </a:prstGeom>
          <a:noFill/>
        </p:spPr>
        <p:txBody>
          <a:bodyPr wrap="square" rtlCol="0">
            <a:spAutoFit/>
          </a:bodyPr>
          <a:lstStyle/>
          <a:p>
            <a:pPr defTabSz="685800" eaLnBrk="1" fontAlgn="auto" hangingPunct="1">
              <a:spcBef>
                <a:spcPts val="0"/>
              </a:spcBef>
              <a:spcAft>
                <a:spcPts val="0"/>
              </a:spcAft>
              <a:defRPr/>
            </a:pPr>
            <a:r>
              <a:rPr lang="nl-NL" sz="2100" dirty="0">
                <a:solidFill>
                  <a:prstClr val="black"/>
                </a:solidFill>
                <a:latin typeface="Calibri" panose="020F0502020204030204"/>
              </a:rPr>
              <a:t>Nuevos GTT en 2021, 48 en total</a:t>
            </a:r>
          </a:p>
        </p:txBody>
      </p:sp>
      <p:sp>
        <p:nvSpPr>
          <p:cNvPr id="41" name="Tekstvak 40">
            <a:extLst>
              <a:ext uri="{FF2B5EF4-FFF2-40B4-BE49-F238E27FC236}">
                <a16:creationId xmlns:a16="http://schemas.microsoft.com/office/drawing/2014/main" id="{F6747736-01B0-C37E-5BC9-8A8187871FB8}"/>
              </a:ext>
            </a:extLst>
          </p:cNvPr>
          <p:cNvSpPr txBox="1"/>
          <p:nvPr/>
        </p:nvSpPr>
        <p:spPr>
          <a:xfrm>
            <a:off x="732814" y="9682996"/>
            <a:ext cx="4071413" cy="415498"/>
          </a:xfrm>
          <a:prstGeom prst="rect">
            <a:avLst/>
          </a:prstGeom>
          <a:noFill/>
        </p:spPr>
        <p:txBody>
          <a:bodyPr wrap="square" rtlCol="0">
            <a:spAutoFit/>
          </a:bodyPr>
          <a:lstStyle/>
          <a:p>
            <a:pPr defTabSz="685800" eaLnBrk="1" fontAlgn="auto" hangingPunct="1">
              <a:spcBef>
                <a:spcPts val="0"/>
              </a:spcBef>
              <a:spcAft>
                <a:spcPts val="0"/>
              </a:spcAft>
              <a:defRPr/>
            </a:pPr>
            <a:r>
              <a:rPr lang="nl-NL" sz="2100" dirty="0">
                <a:solidFill>
                  <a:prstClr val="black"/>
                </a:solidFill>
                <a:latin typeface="Calibri" panose="020F0502020204030204"/>
              </a:rPr>
              <a:t>Nuevos GTT en 2022, 58 en total</a:t>
            </a:r>
          </a:p>
        </p:txBody>
      </p:sp>
      <p:sp>
        <p:nvSpPr>
          <p:cNvPr id="42" name="Tekstvak 41">
            <a:extLst>
              <a:ext uri="{FF2B5EF4-FFF2-40B4-BE49-F238E27FC236}">
                <a16:creationId xmlns:a16="http://schemas.microsoft.com/office/drawing/2014/main" id="{A27D640F-B2B5-54D4-AFD4-3B781B7B0A5A}"/>
              </a:ext>
            </a:extLst>
          </p:cNvPr>
          <p:cNvSpPr txBox="1"/>
          <p:nvPr/>
        </p:nvSpPr>
        <p:spPr>
          <a:xfrm>
            <a:off x="732815" y="8752919"/>
            <a:ext cx="3659640" cy="415498"/>
          </a:xfrm>
          <a:prstGeom prst="rect">
            <a:avLst/>
          </a:prstGeom>
          <a:noFill/>
        </p:spPr>
        <p:txBody>
          <a:bodyPr wrap="square" rtlCol="0">
            <a:spAutoFit/>
          </a:bodyPr>
          <a:lstStyle/>
          <a:p>
            <a:pPr defTabSz="685800" eaLnBrk="1" fontAlgn="auto" hangingPunct="1">
              <a:spcBef>
                <a:spcPts val="0"/>
              </a:spcBef>
              <a:spcAft>
                <a:spcPts val="0"/>
              </a:spcAft>
              <a:defRPr/>
            </a:pPr>
            <a:r>
              <a:rPr lang="nl-NL" sz="2100" dirty="0">
                <a:solidFill>
                  <a:prstClr val="black"/>
                </a:solidFill>
                <a:latin typeface="Calibri" panose="020F0502020204030204"/>
              </a:rPr>
              <a:t>GTT en 2020, 23 en total</a:t>
            </a:r>
          </a:p>
        </p:txBody>
      </p:sp>
      <p:pic>
        <p:nvPicPr>
          <p:cNvPr id="44" name="Afbeelding 43">
            <a:extLst>
              <a:ext uri="{FF2B5EF4-FFF2-40B4-BE49-F238E27FC236}">
                <a16:creationId xmlns:a16="http://schemas.microsoft.com/office/drawing/2014/main" id="{474D7257-449A-AE94-2E74-DCE1EA0562AD}"/>
              </a:ext>
            </a:extLst>
          </p:cNvPr>
          <p:cNvPicPr>
            <a:picLocks noChangeAspect="1"/>
          </p:cNvPicPr>
          <p:nvPr/>
        </p:nvPicPr>
        <p:blipFill>
          <a:blip r:embed="rId7" cstate="screen">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1495223" y="8070755"/>
            <a:ext cx="1244517" cy="1244517"/>
          </a:xfrm>
          <a:prstGeom prst="rect">
            <a:avLst/>
          </a:prstGeom>
        </p:spPr>
      </p:pic>
    </p:spTree>
    <p:extLst>
      <p:ext uri="{BB962C8B-B14F-4D97-AF65-F5344CB8AC3E}">
        <p14:creationId xmlns:p14="http://schemas.microsoft.com/office/powerpoint/2010/main" val="1322509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198" grpId="0" animBg="1"/>
      <p:bldP spid="23" grpId="0" animBg="1"/>
      <p:bldP spid="22" grpId="0" animBg="1"/>
      <p:bldP spid="24" grpId="0"/>
      <p:bldP spid="29" grpId="0"/>
      <p:bldP spid="30" grpId="0"/>
      <p:bldP spid="34" grpId="0"/>
      <p:bldP spid="37" grpId="0" animBg="1"/>
      <p:bldP spid="38" grpId="0" animBg="1"/>
      <p:bldP spid="40" grpId="0"/>
      <p:bldP spid="41"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31" name="Google Shape;531;p27"/>
          <p:cNvSpPr txBox="1"/>
          <p:nvPr/>
        </p:nvSpPr>
        <p:spPr>
          <a:xfrm>
            <a:off x="640298" y="692712"/>
            <a:ext cx="14405981" cy="1500380"/>
          </a:xfrm>
          <a:prstGeom prst="rect">
            <a:avLst/>
          </a:prstGeom>
          <a:noFill/>
          <a:ln>
            <a:noFill/>
          </a:ln>
        </p:spPr>
        <p:txBody>
          <a:bodyPr spcFirstLastPara="1" wrap="square" lIns="68570" tIns="34275" rIns="68570" bIns="34275" anchor="t" anchorCtr="0">
            <a:spAutoFit/>
          </a:bodyPr>
          <a:lstStyle/>
          <a:p>
            <a:pPr defTabSz="685800">
              <a:buClr>
                <a:srgbClr val="000000"/>
              </a:buClr>
            </a:pPr>
            <a:r>
              <a:rPr lang="es-ES_tradnl" sz="4800" b="1" spc="-120" dirty="0">
                <a:solidFill>
                  <a:srgbClr val="FB8500"/>
                </a:solidFill>
                <a:latin typeface="Arial" panose="020B0604020202020204" pitchFamily="34" charset="0"/>
                <a:ea typeface="Open Sans Extrabold" panose="020B0906030804020204" pitchFamily="34" charset="0"/>
                <a:cs typeface="Arial" panose="020B0604020202020204" pitchFamily="34" charset="0"/>
                <a:sym typeface="Open Sans"/>
              </a:rPr>
              <a:t>Principales acciones en SMAPS </a:t>
            </a:r>
            <a:r>
              <a:rPr lang="es-ES_tradnl" sz="4500" b="1" kern="0" dirty="0">
                <a:solidFill>
                  <a:srgbClr val="3D1957"/>
                </a:solidFill>
                <a:ea typeface="Open Sans"/>
                <a:cs typeface="Calibri" panose="020F0502020204030204" pitchFamily="34" charset="0"/>
                <a:sym typeface="Open Sans"/>
              </a:rPr>
              <a:t>
</a:t>
            </a:r>
            <a:endParaRPr lang="es-ES_tradnl" sz="1050" kern="0" dirty="0">
              <a:solidFill>
                <a:srgbClr val="000000"/>
              </a:solidFill>
              <a:latin typeface="Arial"/>
              <a:cs typeface="Arial"/>
              <a:sym typeface="Arial"/>
            </a:endParaRPr>
          </a:p>
        </p:txBody>
      </p:sp>
      <p:pic>
        <p:nvPicPr>
          <p:cNvPr id="532" name="Google Shape;532;p27"/>
          <p:cNvPicPr preferRelativeResize="0"/>
          <p:nvPr/>
        </p:nvPicPr>
        <p:blipFill rotWithShape="1">
          <a:blip r:embed="rId3">
            <a:alphaModFix/>
          </a:blip>
          <a:srcRect t="26904" r="30258" b="26423"/>
          <a:stretch/>
        </p:blipFill>
        <p:spPr>
          <a:xfrm>
            <a:off x="13917605" y="676"/>
            <a:ext cx="4370397" cy="2057400"/>
          </a:xfrm>
          <a:prstGeom prst="rect">
            <a:avLst/>
          </a:prstGeom>
          <a:noFill/>
          <a:ln>
            <a:noFill/>
          </a:ln>
        </p:spPr>
      </p:pic>
      <p:sp>
        <p:nvSpPr>
          <p:cNvPr id="2" name="Rectangle: Rounded Corners 1">
            <a:extLst>
              <a:ext uri="{FF2B5EF4-FFF2-40B4-BE49-F238E27FC236}">
                <a16:creationId xmlns:a16="http://schemas.microsoft.com/office/drawing/2014/main" id="{C4774205-259C-4451-97B0-860E5AB8429D}"/>
              </a:ext>
            </a:extLst>
          </p:cNvPr>
          <p:cNvSpPr/>
          <p:nvPr/>
        </p:nvSpPr>
        <p:spPr>
          <a:xfrm>
            <a:off x="2822314" y="2555092"/>
            <a:ext cx="3238959" cy="363556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ctangle: Rounded Corners 7">
            <a:extLst>
              <a:ext uri="{FF2B5EF4-FFF2-40B4-BE49-F238E27FC236}">
                <a16:creationId xmlns:a16="http://schemas.microsoft.com/office/drawing/2014/main" id="{ACF6D0A6-1D5F-4D3B-8B69-D2B2A04510BB}"/>
              </a:ext>
            </a:extLst>
          </p:cNvPr>
          <p:cNvSpPr/>
          <p:nvPr/>
        </p:nvSpPr>
        <p:spPr>
          <a:xfrm>
            <a:off x="7760720" y="2479792"/>
            <a:ext cx="3238959" cy="363556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ctangle: Rounded Corners 8">
            <a:extLst>
              <a:ext uri="{FF2B5EF4-FFF2-40B4-BE49-F238E27FC236}">
                <a16:creationId xmlns:a16="http://schemas.microsoft.com/office/drawing/2014/main" id="{9D6330B1-FE8E-437B-B4DA-595175170E7B}"/>
              </a:ext>
            </a:extLst>
          </p:cNvPr>
          <p:cNvSpPr/>
          <p:nvPr/>
        </p:nvSpPr>
        <p:spPr>
          <a:xfrm>
            <a:off x="12071507" y="2497291"/>
            <a:ext cx="3238959" cy="363556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Rectangle: Rounded Corners 9">
            <a:extLst>
              <a:ext uri="{FF2B5EF4-FFF2-40B4-BE49-F238E27FC236}">
                <a16:creationId xmlns:a16="http://schemas.microsoft.com/office/drawing/2014/main" id="{E084CF08-B78F-47D3-AECB-D0D0AB36CB27}"/>
              </a:ext>
            </a:extLst>
          </p:cNvPr>
          <p:cNvSpPr/>
          <p:nvPr/>
        </p:nvSpPr>
        <p:spPr>
          <a:xfrm>
            <a:off x="476923" y="6327228"/>
            <a:ext cx="3238959" cy="363556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Rectangle: Rounded Corners 10">
            <a:extLst>
              <a:ext uri="{FF2B5EF4-FFF2-40B4-BE49-F238E27FC236}">
                <a16:creationId xmlns:a16="http://schemas.microsoft.com/office/drawing/2014/main" id="{0926BE97-D8CB-4AC5-9E95-EF56B0D2F6C5}"/>
              </a:ext>
            </a:extLst>
          </p:cNvPr>
          <p:cNvSpPr/>
          <p:nvPr/>
        </p:nvSpPr>
        <p:spPr>
          <a:xfrm>
            <a:off x="5413473" y="6327229"/>
            <a:ext cx="3238959" cy="363556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Rectangle: Rounded Corners 11">
            <a:extLst>
              <a:ext uri="{FF2B5EF4-FFF2-40B4-BE49-F238E27FC236}">
                <a16:creationId xmlns:a16="http://schemas.microsoft.com/office/drawing/2014/main" id="{51ED15E5-C7FB-4D2C-AEA5-7DDDEDA25173}"/>
              </a:ext>
            </a:extLst>
          </p:cNvPr>
          <p:cNvSpPr/>
          <p:nvPr/>
        </p:nvSpPr>
        <p:spPr>
          <a:xfrm>
            <a:off x="10057082" y="6462796"/>
            <a:ext cx="3238959" cy="363556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3" name="Rectangle: Rounded Corners 12">
            <a:extLst>
              <a:ext uri="{FF2B5EF4-FFF2-40B4-BE49-F238E27FC236}">
                <a16:creationId xmlns:a16="http://schemas.microsoft.com/office/drawing/2014/main" id="{FFDC3833-A90F-4E7D-AEEA-D7C2618255F8}"/>
              </a:ext>
            </a:extLst>
          </p:cNvPr>
          <p:cNvSpPr/>
          <p:nvPr/>
        </p:nvSpPr>
        <p:spPr>
          <a:xfrm>
            <a:off x="14408744" y="6432499"/>
            <a:ext cx="3238959" cy="363556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4" name="Picture 3" descr="A picture containing text&#10;&#10;Description automatically generated">
            <a:extLst>
              <a:ext uri="{FF2B5EF4-FFF2-40B4-BE49-F238E27FC236}">
                <a16:creationId xmlns:a16="http://schemas.microsoft.com/office/drawing/2014/main" id="{20DDBF71-0CF4-4B17-947E-D578A95AA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02101" y="2726341"/>
            <a:ext cx="1688250" cy="20910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descr="A picture containing logo&#10;&#10;Description automatically generated">
            <a:extLst>
              <a:ext uri="{FF2B5EF4-FFF2-40B4-BE49-F238E27FC236}">
                <a16:creationId xmlns:a16="http://schemas.microsoft.com/office/drawing/2014/main" id="{0AC512C3-190D-491B-9E5C-3CB90C5D5A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92966" y="2669571"/>
            <a:ext cx="1781403" cy="223409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Picture 13" descr="A picture containing text, businesscard, vector graphics, sign&#10;&#10;Description automatically generated">
            <a:extLst>
              <a:ext uri="{FF2B5EF4-FFF2-40B4-BE49-F238E27FC236}">
                <a16:creationId xmlns:a16="http://schemas.microsoft.com/office/drawing/2014/main" id="{03718FF5-E284-487C-B754-C494C39217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301907" y="2660239"/>
            <a:ext cx="1694483" cy="20233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Picture 15" descr="Logo&#10;&#10;Description automatically generated">
            <a:extLst>
              <a:ext uri="{FF2B5EF4-FFF2-40B4-BE49-F238E27FC236}">
                <a16:creationId xmlns:a16="http://schemas.microsoft.com/office/drawing/2014/main" id="{F3160725-D0EF-49AF-A14C-37DF2AC299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8289" y="6499729"/>
            <a:ext cx="1797662" cy="21390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 name="Picture 17" descr="A picture containing graphical user interface&#10;&#10;Description automatically generated">
            <a:extLst>
              <a:ext uri="{FF2B5EF4-FFF2-40B4-BE49-F238E27FC236}">
                <a16:creationId xmlns:a16="http://schemas.microsoft.com/office/drawing/2014/main" id="{2C4C30C4-057F-4097-A6B1-DF8E6E41BB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40152" y="6503984"/>
            <a:ext cx="1862448" cy="21347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 name="Picture 19" descr="A picture containing text, sign&#10;&#10;Description automatically generated">
            <a:extLst>
              <a:ext uri="{FF2B5EF4-FFF2-40B4-BE49-F238E27FC236}">
                <a16:creationId xmlns:a16="http://schemas.microsoft.com/office/drawing/2014/main" id="{35DF9C24-96E1-4103-A90B-F41A5218DA3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85412" y="6593757"/>
            <a:ext cx="1786095" cy="21509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 name="Picture 21" descr="A picture containing logo&#10;&#10;Description automatically generated">
            <a:extLst>
              <a:ext uri="{FF2B5EF4-FFF2-40B4-BE49-F238E27FC236}">
                <a16:creationId xmlns:a16="http://schemas.microsoft.com/office/drawing/2014/main" id="{E85844F2-9002-40B3-80F4-141C7FAAA72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637645" y="6553293"/>
            <a:ext cx="1806312" cy="22318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3" name="TextBox 22">
            <a:extLst>
              <a:ext uri="{FF2B5EF4-FFF2-40B4-BE49-F238E27FC236}">
                <a16:creationId xmlns:a16="http://schemas.microsoft.com/office/drawing/2014/main" id="{DA9CB45A-7FA8-4186-B69C-941854B81D40}"/>
              </a:ext>
            </a:extLst>
          </p:cNvPr>
          <p:cNvSpPr txBox="1"/>
          <p:nvPr/>
        </p:nvSpPr>
        <p:spPr>
          <a:xfrm>
            <a:off x="2904296" y="4990330"/>
            <a:ext cx="3188052" cy="1384995"/>
          </a:xfrm>
          <a:prstGeom prst="rect">
            <a:avLst/>
          </a:prstGeom>
          <a:noFill/>
        </p:spPr>
        <p:txBody>
          <a:bodyPr wrap="square" rtlCol="0">
            <a:spAutoFit/>
          </a:bodyPr>
          <a:lstStyle/>
          <a:p>
            <a:r>
              <a:rPr lang="es-ES" sz="2800" b="1" dirty="0">
                <a:latin typeface="+mn-lt"/>
                <a:ea typeface="Open Sans" panose="020B0606030504020204" pitchFamily="34" charset="0"/>
                <a:cs typeface="Calibri" panose="020F0502020204030204" pitchFamily="34" charset="0"/>
              </a:rPr>
              <a:t>(Re)establecer y mantener el GTT </a:t>
            </a:r>
            <a:r>
              <a:rPr lang="en-US" sz="2800" b="1" dirty="0">
                <a:latin typeface="+mn-lt"/>
                <a:ea typeface="Open Sans" panose="020B0606030504020204" pitchFamily="34" charset="0"/>
                <a:cs typeface="Calibri" panose="020F0502020204030204" pitchFamily="34" charset="0"/>
              </a:rPr>
              <a:t>
</a:t>
            </a:r>
            <a:endParaRPr lang="da-DK" sz="2800" b="1" dirty="0">
              <a:latin typeface="+mn-lt"/>
              <a:ea typeface="Open Sans" panose="020B060603050402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A1CDD7FD-A0F6-4053-AC32-73FFF7993447}"/>
              </a:ext>
            </a:extLst>
          </p:cNvPr>
          <p:cNvSpPr txBox="1"/>
          <p:nvPr/>
        </p:nvSpPr>
        <p:spPr>
          <a:xfrm>
            <a:off x="7901071" y="5043092"/>
            <a:ext cx="2738909" cy="1384995"/>
          </a:xfrm>
          <a:prstGeom prst="rect">
            <a:avLst/>
          </a:prstGeom>
          <a:noFill/>
        </p:spPr>
        <p:txBody>
          <a:bodyPr wrap="square" rtlCol="0">
            <a:spAutoFit/>
          </a:bodyPr>
          <a:lstStyle/>
          <a:p>
            <a:r>
              <a:rPr lang="da-DK" sz="2800" b="1" dirty="0">
                <a:latin typeface="+mn-lt"/>
                <a:ea typeface="Open Sans" panose="020B0606030504020204" pitchFamily="34" charset="0"/>
                <a:cs typeface="Calibri" panose="020F0502020204030204" pitchFamily="34" charset="0"/>
              </a:rPr>
              <a:t>Gestión de la información 
</a:t>
            </a:r>
          </a:p>
        </p:txBody>
      </p:sp>
      <p:sp>
        <p:nvSpPr>
          <p:cNvPr id="30" name="TextBox 29">
            <a:extLst>
              <a:ext uri="{FF2B5EF4-FFF2-40B4-BE49-F238E27FC236}">
                <a16:creationId xmlns:a16="http://schemas.microsoft.com/office/drawing/2014/main" id="{66C76FD4-498B-4C77-B74C-76F689C13718}"/>
              </a:ext>
            </a:extLst>
          </p:cNvPr>
          <p:cNvSpPr txBox="1"/>
          <p:nvPr/>
        </p:nvSpPr>
        <p:spPr>
          <a:xfrm>
            <a:off x="12195654" y="4850344"/>
            <a:ext cx="3142353" cy="1815882"/>
          </a:xfrm>
          <a:prstGeom prst="rect">
            <a:avLst/>
          </a:prstGeom>
          <a:noFill/>
        </p:spPr>
        <p:txBody>
          <a:bodyPr wrap="square" rtlCol="0">
            <a:spAutoFit/>
          </a:bodyPr>
          <a:lstStyle/>
          <a:p>
            <a:r>
              <a:rPr lang="es-ES_tradnl" sz="2800" b="1" dirty="0">
                <a:latin typeface="+mn-lt"/>
                <a:ea typeface="Open Sans" panose="020B0606030504020204" pitchFamily="34" charset="0"/>
                <a:cs typeface="Calibri" panose="020F0502020204030204" pitchFamily="34" charset="0"/>
              </a:rPr>
              <a:t>Redes y vínculos entre partes interesadas </a:t>
            </a:r>
            <a:r>
              <a:rPr lang="en-US" sz="2800" b="1" dirty="0">
                <a:latin typeface="+mn-lt"/>
                <a:ea typeface="Open Sans" panose="020B0606030504020204" pitchFamily="34" charset="0"/>
                <a:cs typeface="Calibri" panose="020F0502020204030204" pitchFamily="34" charset="0"/>
              </a:rPr>
              <a:t>
</a:t>
            </a:r>
            <a:endParaRPr lang="da-DK" sz="2800" b="1" dirty="0">
              <a:latin typeface="+mn-lt"/>
              <a:ea typeface="Open Sans" panose="020B0606030504020204" pitchFamily="34" charset="0"/>
              <a:cs typeface="Calibri" panose="020F0502020204030204" pitchFamily="34" charset="0"/>
            </a:endParaRPr>
          </a:p>
        </p:txBody>
      </p:sp>
      <p:sp>
        <p:nvSpPr>
          <p:cNvPr id="31" name="TextBox 30">
            <a:extLst>
              <a:ext uri="{FF2B5EF4-FFF2-40B4-BE49-F238E27FC236}">
                <a16:creationId xmlns:a16="http://schemas.microsoft.com/office/drawing/2014/main" id="{DA652FEF-ADFF-461B-A072-B066C1C73731}"/>
              </a:ext>
            </a:extLst>
          </p:cNvPr>
          <p:cNvSpPr txBox="1"/>
          <p:nvPr/>
        </p:nvSpPr>
        <p:spPr>
          <a:xfrm>
            <a:off x="599102" y="8846693"/>
            <a:ext cx="2738909" cy="1384995"/>
          </a:xfrm>
          <a:prstGeom prst="rect">
            <a:avLst/>
          </a:prstGeom>
          <a:noFill/>
        </p:spPr>
        <p:txBody>
          <a:bodyPr wrap="square" rtlCol="0">
            <a:spAutoFit/>
          </a:bodyPr>
          <a:lstStyle/>
          <a:p>
            <a:r>
              <a:rPr lang="da-DK" sz="2800" b="1" dirty="0">
                <a:latin typeface="+mn-lt"/>
                <a:ea typeface="Open Sans" panose="020B0606030504020204" pitchFamily="34" charset="0"/>
                <a:cs typeface="Calibri" panose="020F0502020204030204" pitchFamily="34" charset="0"/>
              </a:rPr>
              <a:t>Fortalecimiento de capacidades 
</a:t>
            </a:r>
          </a:p>
        </p:txBody>
      </p:sp>
      <p:sp>
        <p:nvSpPr>
          <p:cNvPr id="32" name="TextBox 31">
            <a:extLst>
              <a:ext uri="{FF2B5EF4-FFF2-40B4-BE49-F238E27FC236}">
                <a16:creationId xmlns:a16="http://schemas.microsoft.com/office/drawing/2014/main" id="{FFA29EA9-5275-44F5-86A5-81D61CFE5E95}"/>
              </a:ext>
            </a:extLst>
          </p:cNvPr>
          <p:cNvSpPr txBox="1"/>
          <p:nvPr/>
        </p:nvSpPr>
        <p:spPr>
          <a:xfrm>
            <a:off x="5663498" y="8846693"/>
            <a:ext cx="2738909" cy="1384995"/>
          </a:xfrm>
          <a:prstGeom prst="rect">
            <a:avLst/>
          </a:prstGeom>
          <a:noFill/>
        </p:spPr>
        <p:txBody>
          <a:bodyPr wrap="square" rtlCol="0">
            <a:spAutoFit/>
          </a:bodyPr>
          <a:lstStyle/>
          <a:p>
            <a:r>
              <a:rPr lang="da-DK" sz="2800" b="1" dirty="0">
                <a:latin typeface="+mn-lt"/>
                <a:ea typeface="Open Sans" panose="020B0606030504020204" pitchFamily="34" charset="0"/>
                <a:cs typeface="Calibri" panose="020F0502020204030204" pitchFamily="34" charset="0"/>
              </a:rPr>
              <a:t>Monitoreo y evaluación 
</a:t>
            </a:r>
          </a:p>
        </p:txBody>
      </p:sp>
      <p:sp>
        <p:nvSpPr>
          <p:cNvPr id="33" name="TextBox 32">
            <a:extLst>
              <a:ext uri="{FF2B5EF4-FFF2-40B4-BE49-F238E27FC236}">
                <a16:creationId xmlns:a16="http://schemas.microsoft.com/office/drawing/2014/main" id="{7367D227-B463-419A-9F17-BCFAE5CE06F0}"/>
              </a:ext>
            </a:extLst>
          </p:cNvPr>
          <p:cNvSpPr txBox="1"/>
          <p:nvPr/>
        </p:nvSpPr>
        <p:spPr>
          <a:xfrm>
            <a:off x="10243460" y="8875667"/>
            <a:ext cx="2738909" cy="1384995"/>
          </a:xfrm>
          <a:prstGeom prst="rect">
            <a:avLst/>
          </a:prstGeom>
          <a:noFill/>
        </p:spPr>
        <p:txBody>
          <a:bodyPr wrap="square" rtlCol="0">
            <a:spAutoFit/>
          </a:bodyPr>
          <a:lstStyle/>
          <a:p>
            <a:r>
              <a:rPr lang="da-DK" sz="2800" b="1" dirty="0">
                <a:latin typeface="+mn-lt"/>
                <a:ea typeface="Open Sans" panose="020B0606030504020204" pitchFamily="34" charset="0"/>
                <a:cs typeface="Calibri" panose="020F0502020204030204" pitchFamily="34" charset="0"/>
              </a:rPr>
              <a:t>Promover la sostenibilidad 
</a:t>
            </a:r>
          </a:p>
        </p:txBody>
      </p:sp>
      <p:sp>
        <p:nvSpPr>
          <p:cNvPr id="34" name="TextBox 33">
            <a:extLst>
              <a:ext uri="{FF2B5EF4-FFF2-40B4-BE49-F238E27FC236}">
                <a16:creationId xmlns:a16="http://schemas.microsoft.com/office/drawing/2014/main" id="{366A32CC-2429-44CA-A70C-5D337F0C0418}"/>
              </a:ext>
            </a:extLst>
          </p:cNvPr>
          <p:cNvSpPr txBox="1"/>
          <p:nvPr/>
        </p:nvSpPr>
        <p:spPr>
          <a:xfrm>
            <a:off x="14522588" y="8988039"/>
            <a:ext cx="2855202" cy="954107"/>
          </a:xfrm>
          <a:prstGeom prst="rect">
            <a:avLst/>
          </a:prstGeom>
          <a:noFill/>
        </p:spPr>
        <p:txBody>
          <a:bodyPr wrap="square" rtlCol="0">
            <a:spAutoFit/>
          </a:bodyPr>
          <a:lstStyle/>
          <a:p>
            <a:r>
              <a:rPr lang="da-DK" sz="2800" b="1" dirty="0">
                <a:latin typeface="+mn-lt"/>
                <a:ea typeface="Open Sans" panose="020B0606030504020204" pitchFamily="34" charset="0"/>
                <a:cs typeface="Calibri" panose="020F0502020204030204" pitchFamily="34" charset="0"/>
              </a:rPr>
              <a:t>Abogacía
</a:t>
            </a:r>
          </a:p>
        </p:txBody>
      </p:sp>
      <p:cxnSp>
        <p:nvCxnSpPr>
          <p:cNvPr id="35" name="Straight Connector 33">
            <a:extLst>
              <a:ext uri="{FF2B5EF4-FFF2-40B4-BE49-F238E27FC236}">
                <a16:creationId xmlns:a16="http://schemas.microsoft.com/office/drawing/2014/main" id="{6C0314C5-6F82-4B34-BF17-6858C2DDAEE7}"/>
              </a:ext>
            </a:extLst>
          </p:cNvPr>
          <p:cNvCxnSpPr/>
          <p:nvPr/>
        </p:nvCxnSpPr>
        <p:spPr>
          <a:xfrm>
            <a:off x="0" y="2058077"/>
            <a:ext cx="18288000" cy="0"/>
          </a:xfrm>
          <a:prstGeom prst="line">
            <a:avLst/>
          </a:prstGeom>
          <a:ln w="127000">
            <a:solidFill>
              <a:srgbClr val="023047"/>
            </a:solidFill>
          </a:ln>
        </p:spPr>
        <p:style>
          <a:lnRef idx="1">
            <a:schemeClr val="accent1"/>
          </a:lnRef>
          <a:fillRef idx="0">
            <a:schemeClr val="accent1"/>
          </a:fillRef>
          <a:effectRef idx="0">
            <a:schemeClr val="accent1"/>
          </a:effectRef>
          <a:fontRef idx="minor">
            <a:schemeClr val="tx1"/>
          </a:fontRef>
        </p:style>
      </p:cxnSp>
      <p:pic>
        <p:nvPicPr>
          <p:cNvPr id="3" name="Google Shape;533;p27" descr="A picture containing drawing&#10;&#10;Description automatically generated">
            <a:extLst>
              <a:ext uri="{FF2B5EF4-FFF2-40B4-BE49-F238E27FC236}">
                <a16:creationId xmlns:a16="http://schemas.microsoft.com/office/drawing/2014/main" id="{A2996573-77B6-BD5B-2F12-C7B6C1AE780F}"/>
              </a:ext>
            </a:extLst>
          </p:cNvPr>
          <p:cNvPicPr preferRelativeResize="0"/>
          <p:nvPr/>
        </p:nvPicPr>
        <p:blipFill rotWithShape="1">
          <a:blip r:embed="rId11">
            <a:alphaModFix/>
          </a:blip>
          <a:srcRect/>
          <a:stretch/>
        </p:blipFill>
        <p:spPr>
          <a:xfrm>
            <a:off x="15493562" y="333511"/>
            <a:ext cx="2607000" cy="1454246"/>
          </a:xfrm>
          <a:prstGeom prst="rect">
            <a:avLst/>
          </a:prstGeom>
          <a:noFill/>
          <a:ln>
            <a:noFill/>
          </a:ln>
        </p:spPr>
      </p:pic>
    </p:spTree>
    <p:extLst>
      <p:ext uri="{BB962C8B-B14F-4D97-AF65-F5344CB8AC3E}">
        <p14:creationId xmlns:p14="http://schemas.microsoft.com/office/powerpoint/2010/main" val="32926890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907209D3-5435-B57D-ACC0-ED81E247907C}"/>
              </a:ext>
            </a:extLst>
          </p:cNvPr>
          <p:cNvSpPr>
            <a:spLocks noGrp="1"/>
          </p:cNvSpPr>
          <p:nvPr>
            <p:ph type="ctrTitle"/>
          </p:nvPr>
        </p:nvSpPr>
        <p:spPr>
          <a:xfrm>
            <a:off x="2065283" y="1389722"/>
            <a:ext cx="14157434" cy="768786"/>
          </a:xfrm>
        </p:spPr>
        <p:txBody>
          <a:bodyPr/>
          <a:lstStyle/>
          <a:p>
            <a:r>
              <a:rPr lang="es-ES" dirty="0"/>
              <a:t>Pirámide de intervenciones en SMAPS del IASC</a:t>
            </a:r>
            <a:endParaRPr lang="en-GB" dirty="0"/>
          </a:p>
        </p:txBody>
      </p:sp>
      <p:pic>
        <p:nvPicPr>
          <p:cNvPr id="1026" name="Picture 2" descr="Diagrama&#10;&#10;Descripción generada automáticamente">
            <a:extLst>
              <a:ext uri="{FF2B5EF4-FFF2-40B4-BE49-F238E27FC236}">
                <a16:creationId xmlns:a16="http://schemas.microsoft.com/office/drawing/2014/main" id="{145012C2-1F03-780C-B6F0-8B66FA6796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354"/>
          <a:stretch/>
        </p:blipFill>
        <p:spPr bwMode="auto">
          <a:xfrm>
            <a:off x="1306829" y="2158508"/>
            <a:ext cx="15167348" cy="800920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12">
            <a:extLst>
              <a:ext uri="{FF2B5EF4-FFF2-40B4-BE49-F238E27FC236}">
                <a16:creationId xmlns:a16="http://schemas.microsoft.com/office/drawing/2014/main" id="{547FFA08-3B58-E1F0-E20D-2F9F76FB51D7}"/>
              </a:ext>
            </a:extLst>
          </p:cNvPr>
          <p:cNvSpPr txBox="1"/>
          <p:nvPr/>
        </p:nvSpPr>
        <p:spPr>
          <a:xfrm>
            <a:off x="8814303" y="7912100"/>
            <a:ext cx="861060" cy="193821"/>
          </a:xfrm>
          <a:prstGeom prst="rect">
            <a:avLst/>
          </a:prstGeom>
          <a:solidFill>
            <a:srgbClr val="5EC2D7"/>
          </a:solidFill>
        </p:spPr>
        <p:txBody>
          <a:bodyPr vert="horz" wrap="square" lIns="0" tIns="0" rIns="0" bIns="0" rtlCol="0" anchor="ctr" anchorCtr="0">
            <a:noAutofit/>
          </a:bodyPr>
          <a:lstStyle/>
          <a:p>
            <a:pPr marL="18945" algn="ctr">
              <a:spcBef>
                <a:spcPts val="0"/>
              </a:spcBef>
            </a:pPr>
            <a:r>
              <a:rPr lang="es-ES_tradnl" spc="-30" dirty="0">
                <a:solidFill>
                  <a:schemeClr val="bg2"/>
                </a:solidFill>
                <a:latin typeface="Calibri"/>
                <a:cs typeface="Calibri"/>
              </a:rPr>
              <a:t>familia</a:t>
            </a:r>
            <a:endParaRPr lang="es-ES_tradnl" dirty="0">
              <a:solidFill>
                <a:schemeClr val="bg2"/>
              </a:solidFill>
              <a:latin typeface="Calibri"/>
              <a:cs typeface="Calibri"/>
            </a:endParaRPr>
          </a:p>
        </p:txBody>
      </p:sp>
      <p:sp>
        <p:nvSpPr>
          <p:cNvPr id="4" name="object 12">
            <a:extLst>
              <a:ext uri="{FF2B5EF4-FFF2-40B4-BE49-F238E27FC236}">
                <a16:creationId xmlns:a16="http://schemas.microsoft.com/office/drawing/2014/main" id="{AF49A7F4-C631-AB85-EE03-7139E5B52230}"/>
              </a:ext>
            </a:extLst>
          </p:cNvPr>
          <p:cNvSpPr txBox="1"/>
          <p:nvPr/>
        </p:nvSpPr>
        <p:spPr>
          <a:xfrm>
            <a:off x="2720340" y="9395460"/>
            <a:ext cx="937998" cy="228600"/>
          </a:xfrm>
          <a:prstGeom prst="rect">
            <a:avLst/>
          </a:prstGeom>
          <a:solidFill>
            <a:srgbClr val="E4E4E4"/>
          </a:solidFill>
        </p:spPr>
        <p:txBody>
          <a:bodyPr vert="horz" wrap="square" lIns="0" tIns="0" rIns="0" bIns="0" rtlCol="0" anchor="ctr" anchorCtr="0">
            <a:noAutofit/>
          </a:bodyPr>
          <a:lstStyle/>
          <a:p>
            <a:pPr marL="18945">
              <a:spcBef>
                <a:spcPts val="0"/>
              </a:spcBef>
            </a:pPr>
            <a:r>
              <a:rPr lang="es-ES_tradnl" sz="1900" b="1" spc="-30" dirty="0">
                <a:latin typeface="Calibri"/>
                <a:cs typeface="Calibri"/>
              </a:rPr>
              <a:t>dignidad</a:t>
            </a:r>
            <a:endParaRPr lang="es-ES_tradnl" sz="1900" b="1" dirty="0">
              <a:latin typeface="Calibri"/>
              <a:cs typeface="Calibri"/>
            </a:endParaRPr>
          </a:p>
        </p:txBody>
      </p:sp>
    </p:spTree>
    <p:extLst>
      <p:ext uri="{BB962C8B-B14F-4D97-AF65-F5344CB8AC3E}">
        <p14:creationId xmlns:p14="http://schemas.microsoft.com/office/powerpoint/2010/main" val="518389773"/>
      </p:ext>
    </p:extLst>
  </p:cSld>
  <p:clrMapOvr>
    <a:masterClrMapping/>
  </p:clrMapOvr>
  <p:extLst>
    <p:ext uri="{6950BFC3-D8DA-4A85-94F7-54DA5524770B}">
      <p188:commentRel xmlns:p188="http://schemas.microsoft.com/office/powerpoint/2018/8/main" r:id="rId2"/>
    </p:ext>
  </p:extLs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F9FC4-A906-4A9F-927D-4E43D7C76AFD}"/>
              </a:ext>
            </a:extLst>
          </p:cNvPr>
          <p:cNvSpPr>
            <a:spLocks noGrp="1"/>
          </p:cNvSpPr>
          <p:nvPr>
            <p:ph type="title"/>
          </p:nvPr>
        </p:nvSpPr>
        <p:spPr>
          <a:xfrm>
            <a:off x="3598606" y="6446520"/>
            <a:ext cx="13575693" cy="2402512"/>
          </a:xfrm>
        </p:spPr>
        <p:txBody>
          <a:bodyPr/>
          <a:lstStyle/>
          <a:p>
            <a:r>
              <a:rPr lang="da-DK" dirty="0"/>
              <a:t>Módulo 3: </a:t>
            </a:r>
            <a:br>
              <a:rPr lang="da-DK" dirty="0"/>
            </a:br>
            <a:r>
              <a:rPr lang="es-ES" dirty="0"/>
              <a:t>Coordinación y evaluación de la SMAPS en emergencias</a:t>
            </a:r>
            <a:endParaRPr lang="en-GB" dirty="0"/>
          </a:p>
        </p:txBody>
      </p:sp>
    </p:spTree>
    <p:extLst>
      <p:ext uri="{BB962C8B-B14F-4D97-AF65-F5344CB8AC3E}">
        <p14:creationId xmlns:p14="http://schemas.microsoft.com/office/powerpoint/2010/main" val="30997103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1592498-F9A2-647B-9974-8925950D85A3}"/>
              </a:ext>
            </a:extLst>
          </p:cNvPr>
          <p:cNvSpPr>
            <a:spLocks noGrp="1"/>
          </p:cNvSpPr>
          <p:nvPr>
            <p:ph type="ctrTitle"/>
          </p:nvPr>
        </p:nvSpPr>
        <p:spPr>
          <a:xfrm>
            <a:off x="2065283" y="1805074"/>
            <a:ext cx="14157434" cy="768786"/>
          </a:xfrm>
        </p:spPr>
        <p:txBody>
          <a:bodyPr>
            <a:normAutofit/>
          </a:bodyPr>
          <a:lstStyle/>
          <a:p>
            <a:pPr algn="l"/>
            <a:r>
              <a:rPr lang="es-ES_tradnl"/>
              <a:t>Ciclo de proyecto/programa</a:t>
            </a:r>
          </a:p>
        </p:txBody>
      </p:sp>
      <p:pic>
        <p:nvPicPr>
          <p:cNvPr id="10" name="Picture 9">
            <a:extLst>
              <a:ext uri="{FF2B5EF4-FFF2-40B4-BE49-F238E27FC236}">
                <a16:creationId xmlns:a16="http://schemas.microsoft.com/office/drawing/2014/main" id="{D156299C-E38A-5A33-A0D9-74CB2F7AB57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817417" y="2867195"/>
            <a:ext cx="7541074" cy="5825414"/>
          </a:xfrm>
          <a:prstGeom prst="rect">
            <a:avLst/>
          </a:prstGeom>
        </p:spPr>
      </p:pic>
      <p:grpSp>
        <p:nvGrpSpPr>
          <p:cNvPr id="14" name="Group 13">
            <a:extLst>
              <a:ext uri="{FF2B5EF4-FFF2-40B4-BE49-F238E27FC236}">
                <a16:creationId xmlns:a16="http://schemas.microsoft.com/office/drawing/2014/main" id="{8C5D1F04-A5C2-B39C-5420-71B55902DAD9}"/>
              </a:ext>
            </a:extLst>
          </p:cNvPr>
          <p:cNvGrpSpPr/>
          <p:nvPr/>
        </p:nvGrpSpPr>
        <p:grpSpPr>
          <a:xfrm>
            <a:off x="1511513" y="4077516"/>
            <a:ext cx="7632487" cy="4908428"/>
            <a:chOff x="2336260" y="3852114"/>
            <a:chExt cx="3151426" cy="2026672"/>
          </a:xfrm>
        </p:grpSpPr>
        <p:grpSp>
          <p:nvGrpSpPr>
            <p:cNvPr id="2" name="Group 1">
              <a:extLst>
                <a:ext uri="{FF2B5EF4-FFF2-40B4-BE49-F238E27FC236}">
                  <a16:creationId xmlns:a16="http://schemas.microsoft.com/office/drawing/2014/main" id="{874AE1D2-F241-D20F-EE97-F0DFD714F601}"/>
                </a:ext>
              </a:extLst>
            </p:cNvPr>
            <p:cNvGrpSpPr/>
            <p:nvPr/>
          </p:nvGrpSpPr>
          <p:grpSpPr>
            <a:xfrm>
              <a:off x="2336260" y="3852114"/>
              <a:ext cx="3151426" cy="2026672"/>
              <a:chOff x="-2501" y="-4457"/>
              <a:chExt cx="3151632" cy="2026996"/>
            </a:xfrm>
          </p:grpSpPr>
          <p:sp>
            <p:nvSpPr>
              <p:cNvPr id="3" name="Shape 140136">
                <a:extLst>
                  <a:ext uri="{FF2B5EF4-FFF2-40B4-BE49-F238E27FC236}">
                    <a16:creationId xmlns:a16="http://schemas.microsoft.com/office/drawing/2014/main" id="{F00BD086-35D6-4A2F-9AB6-D4C154A25480}"/>
                  </a:ext>
                </a:extLst>
              </p:cNvPr>
              <p:cNvSpPr/>
              <p:nvPr/>
            </p:nvSpPr>
            <p:spPr>
              <a:xfrm>
                <a:off x="0" y="0"/>
                <a:ext cx="3149105" cy="2022539"/>
              </a:xfrm>
              <a:custGeom>
                <a:avLst/>
                <a:gdLst/>
                <a:ahLst/>
                <a:cxnLst/>
                <a:rect l="0" t="0" r="0" b="0"/>
                <a:pathLst>
                  <a:path w="3149105" h="2022539">
                    <a:moveTo>
                      <a:pt x="0" y="0"/>
                    </a:moveTo>
                    <a:lnTo>
                      <a:pt x="3149105" y="0"/>
                    </a:lnTo>
                    <a:lnTo>
                      <a:pt x="3149105" y="2022539"/>
                    </a:lnTo>
                    <a:lnTo>
                      <a:pt x="0" y="2022539"/>
                    </a:lnTo>
                    <a:lnTo>
                      <a:pt x="0" y="0"/>
                    </a:lnTo>
                  </a:path>
                </a:pathLst>
              </a:custGeom>
              <a:ln w="0" cap="flat">
                <a:miter lim="127000"/>
              </a:ln>
            </p:spPr>
            <p:style>
              <a:lnRef idx="0">
                <a:srgbClr val="000000">
                  <a:alpha val="0"/>
                </a:srgbClr>
              </a:lnRef>
              <a:fillRef idx="1">
                <a:srgbClr val="D7C8C1"/>
              </a:fillRef>
              <a:effectRef idx="0">
                <a:scrgbClr r="0" g="0" b="0"/>
              </a:effectRef>
              <a:fontRef idx="none"/>
            </p:style>
            <p:txBody>
              <a:bodyPr/>
              <a:lstStyle/>
              <a:p>
                <a:endParaRPr lang="en-US" sz="4800"/>
              </a:p>
            </p:txBody>
          </p:sp>
          <p:pic>
            <p:nvPicPr>
              <p:cNvPr id="4" name="Picture 3">
                <a:extLst>
                  <a:ext uri="{FF2B5EF4-FFF2-40B4-BE49-F238E27FC236}">
                    <a16:creationId xmlns:a16="http://schemas.microsoft.com/office/drawing/2014/main" id="{5B935812-D11B-834D-300F-E519BC3FCF61}"/>
                  </a:ext>
                </a:extLst>
              </p:cNvPr>
              <p:cNvPicPr/>
              <p:nvPr/>
            </p:nvPicPr>
            <p:blipFill>
              <a:blip r:embed="rId3"/>
              <a:stretch>
                <a:fillRect/>
              </a:stretch>
            </p:blipFill>
            <p:spPr>
              <a:xfrm>
                <a:off x="-2501" y="-4457"/>
                <a:ext cx="3151632" cy="2026920"/>
              </a:xfrm>
              <a:prstGeom prst="rect">
                <a:avLst/>
              </a:prstGeom>
            </p:spPr>
          </p:pic>
          <p:sp>
            <p:nvSpPr>
              <p:cNvPr id="5" name="Shape 140137">
                <a:extLst>
                  <a:ext uri="{FF2B5EF4-FFF2-40B4-BE49-F238E27FC236}">
                    <a16:creationId xmlns:a16="http://schemas.microsoft.com/office/drawing/2014/main" id="{930FE190-1BDB-F2B8-D4F1-7CCC9629088E}"/>
                  </a:ext>
                </a:extLst>
              </p:cNvPr>
              <p:cNvSpPr/>
              <p:nvPr/>
            </p:nvSpPr>
            <p:spPr>
              <a:xfrm>
                <a:off x="182601" y="299338"/>
                <a:ext cx="2872816" cy="1450048"/>
              </a:xfrm>
              <a:custGeom>
                <a:avLst/>
                <a:gdLst/>
                <a:ahLst/>
                <a:cxnLst/>
                <a:rect l="0" t="0" r="0" b="0"/>
                <a:pathLst>
                  <a:path w="2872816" h="1450048">
                    <a:moveTo>
                      <a:pt x="0" y="0"/>
                    </a:moveTo>
                    <a:lnTo>
                      <a:pt x="2872816" y="0"/>
                    </a:lnTo>
                    <a:lnTo>
                      <a:pt x="2872816" y="1450048"/>
                    </a:lnTo>
                    <a:lnTo>
                      <a:pt x="0" y="1450048"/>
                    </a:lnTo>
                    <a:lnTo>
                      <a:pt x="0" y="0"/>
                    </a:lnTo>
                  </a:path>
                </a:pathLst>
              </a:custGeom>
              <a:ln w="0" cap="flat">
                <a:miter lim="127000"/>
              </a:ln>
            </p:spPr>
            <p:style>
              <a:lnRef idx="0">
                <a:srgbClr val="000000">
                  <a:alpha val="0"/>
                </a:srgbClr>
              </a:lnRef>
              <a:fillRef idx="1">
                <a:srgbClr val="D7C8C1"/>
              </a:fillRef>
              <a:effectRef idx="0">
                <a:scrgbClr r="0" g="0" b="0"/>
              </a:effectRef>
              <a:fontRef idx="none"/>
            </p:style>
            <p:txBody>
              <a:bodyPr/>
              <a:lstStyle/>
              <a:p>
                <a:endParaRPr lang="en-US" sz="4800"/>
              </a:p>
            </p:txBody>
          </p:sp>
          <p:pic>
            <p:nvPicPr>
              <p:cNvPr id="7" name="Picture 6">
                <a:extLst>
                  <a:ext uri="{FF2B5EF4-FFF2-40B4-BE49-F238E27FC236}">
                    <a16:creationId xmlns:a16="http://schemas.microsoft.com/office/drawing/2014/main" id="{33CB0902-B701-3F27-5ABE-338BA16D1AC2}"/>
                  </a:ext>
                </a:extLst>
              </p:cNvPr>
              <p:cNvPicPr/>
              <p:nvPr/>
            </p:nvPicPr>
            <p:blipFill>
              <a:blip r:embed="rId4"/>
              <a:stretch>
                <a:fillRect/>
              </a:stretch>
            </p:blipFill>
            <p:spPr>
              <a:xfrm>
                <a:off x="178346" y="296278"/>
                <a:ext cx="2877312" cy="1453896"/>
              </a:xfrm>
              <a:prstGeom prst="rect">
                <a:avLst/>
              </a:prstGeom>
            </p:spPr>
          </p:pic>
        </p:grpSp>
        <p:sp>
          <p:nvSpPr>
            <p:cNvPr id="9" name="Rectangle 8">
              <a:extLst>
                <a:ext uri="{FF2B5EF4-FFF2-40B4-BE49-F238E27FC236}">
                  <a16:creationId xmlns:a16="http://schemas.microsoft.com/office/drawing/2014/main" id="{DBD0BBCD-32D6-68E7-F25D-32DE08085AEA}"/>
                </a:ext>
              </a:extLst>
            </p:cNvPr>
            <p:cNvSpPr/>
            <p:nvPr/>
          </p:nvSpPr>
          <p:spPr>
            <a:xfrm>
              <a:off x="3600450" y="4152725"/>
              <a:ext cx="690564" cy="211099"/>
            </a:xfrm>
            <a:prstGeom prst="rect">
              <a:avLst/>
            </a:prstGeom>
            <a:solidFill>
              <a:srgbClr val="E0D0C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 sz="2400" dirty="0">
                  <a:solidFill>
                    <a:schemeClr val="tx1"/>
                  </a:solidFill>
                </a:rPr>
                <a:t>Análisis</a:t>
              </a:r>
              <a:endParaRPr lang="en-US" sz="2400" dirty="0">
                <a:solidFill>
                  <a:schemeClr val="tx1"/>
                </a:solidFill>
              </a:endParaRPr>
            </a:p>
          </p:txBody>
        </p:sp>
        <p:sp>
          <p:nvSpPr>
            <p:cNvPr id="11" name="Rectangle 10">
              <a:extLst>
                <a:ext uri="{FF2B5EF4-FFF2-40B4-BE49-F238E27FC236}">
                  <a16:creationId xmlns:a16="http://schemas.microsoft.com/office/drawing/2014/main" id="{CA6D9F11-F865-6C80-4AB8-26909EDA8358}"/>
                </a:ext>
              </a:extLst>
            </p:cNvPr>
            <p:cNvSpPr/>
            <p:nvPr/>
          </p:nvSpPr>
          <p:spPr>
            <a:xfrm>
              <a:off x="2457853" y="4738688"/>
              <a:ext cx="713971" cy="142875"/>
            </a:xfrm>
            <a:prstGeom prst="rect">
              <a:avLst/>
            </a:prstGeom>
            <a:solidFill>
              <a:srgbClr val="E0D0C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 sz="2400" dirty="0">
                  <a:solidFill>
                    <a:schemeClr val="tx1"/>
                  </a:solidFill>
                </a:rPr>
                <a:t>Evaluación</a:t>
              </a:r>
              <a:endParaRPr lang="en-US" sz="2400" dirty="0">
                <a:solidFill>
                  <a:schemeClr val="tx1"/>
                </a:solidFill>
              </a:endParaRPr>
            </a:p>
          </p:txBody>
        </p:sp>
        <p:sp>
          <p:nvSpPr>
            <p:cNvPr id="12" name="Rectangle 11">
              <a:extLst>
                <a:ext uri="{FF2B5EF4-FFF2-40B4-BE49-F238E27FC236}">
                  <a16:creationId xmlns:a16="http://schemas.microsoft.com/office/drawing/2014/main" id="{7CA02ACB-F117-1567-A522-D2C0E0DACA3A}"/>
                </a:ext>
              </a:extLst>
            </p:cNvPr>
            <p:cNvSpPr/>
            <p:nvPr/>
          </p:nvSpPr>
          <p:spPr>
            <a:xfrm>
              <a:off x="4649746" y="4738688"/>
              <a:ext cx="713971" cy="142875"/>
            </a:xfrm>
            <a:prstGeom prst="rect">
              <a:avLst/>
            </a:prstGeom>
            <a:solidFill>
              <a:srgbClr val="E0D0C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 sz="2400" dirty="0">
                  <a:solidFill>
                    <a:schemeClr val="tx1"/>
                  </a:solidFill>
                </a:rPr>
                <a:t>Planificación</a:t>
              </a:r>
              <a:endParaRPr lang="en-US" sz="2400" dirty="0">
                <a:solidFill>
                  <a:schemeClr val="tx1"/>
                </a:solidFill>
              </a:endParaRPr>
            </a:p>
          </p:txBody>
        </p:sp>
        <p:sp>
          <p:nvSpPr>
            <p:cNvPr id="13" name="Rectangle 12">
              <a:extLst>
                <a:ext uri="{FF2B5EF4-FFF2-40B4-BE49-F238E27FC236}">
                  <a16:creationId xmlns:a16="http://schemas.microsoft.com/office/drawing/2014/main" id="{DC2DF3E1-BAC2-1B57-23AD-D77F336263ED}"/>
                </a:ext>
              </a:extLst>
            </p:cNvPr>
            <p:cNvSpPr/>
            <p:nvPr/>
          </p:nvSpPr>
          <p:spPr>
            <a:xfrm>
              <a:off x="3471863" y="5272088"/>
              <a:ext cx="862013" cy="333588"/>
            </a:xfrm>
            <a:prstGeom prst="rect">
              <a:avLst/>
            </a:prstGeom>
            <a:solidFill>
              <a:srgbClr val="E0D0C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 sz="2400" dirty="0">
                  <a:solidFill>
                    <a:schemeClr val="tx1"/>
                  </a:solidFill>
                </a:rPr>
                <a:t>Implementación y monitoreo</a:t>
              </a:r>
              <a:endParaRPr lang="en-US" sz="2400" dirty="0">
                <a:solidFill>
                  <a:schemeClr val="tx1"/>
                </a:solidFill>
              </a:endParaRPr>
            </a:p>
          </p:txBody>
        </p:sp>
      </p:grpSp>
    </p:spTree>
    <p:extLst>
      <p:ext uri="{BB962C8B-B14F-4D97-AF65-F5344CB8AC3E}">
        <p14:creationId xmlns:p14="http://schemas.microsoft.com/office/powerpoint/2010/main" val="435398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lstStyle/>
          <a:p>
            <a:r>
              <a:rPr lang="da-DK" sz="4000" b="1" i="1" kern="1200" dirty="0">
                <a:solidFill>
                  <a:schemeClr val="tx1"/>
                </a:solidFill>
                <a:effectLst/>
                <a:latin typeface="Montserrat" panose="00000500000000000000" pitchFamily="2" charset="0"/>
              </a:rPr>
              <a:t>Check in</a:t>
            </a:r>
            <a:r>
              <a:rPr lang="da-DK" sz="4000" b="1" kern="1200" dirty="0">
                <a:solidFill>
                  <a:schemeClr val="tx1"/>
                </a:solidFill>
                <a:effectLst/>
                <a:latin typeface="Montserrat" panose="00000500000000000000" pitchFamily="2" charset="0"/>
              </a:rPr>
              <a:t> entre compañeros/as:</a:t>
            </a:r>
            <a:r>
              <a:rPr lang="da-DK" dirty="0">
                <a:solidFill>
                  <a:schemeClr val="tx1"/>
                </a:solidFill>
              </a:rPr>
              <a:t> Durante</a:t>
            </a:r>
            <a:endParaRPr lang="en-GB" dirty="0">
              <a:solidFill>
                <a:schemeClr val="tx1"/>
              </a:solidFill>
            </a:endParaRPr>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299"/>
            <a:ext cx="15083728" cy="5299911"/>
          </a:xfrm>
        </p:spPr>
        <p:txBody>
          <a:bodyPr>
            <a:normAutofit/>
          </a:bodyPr>
          <a:lstStyle/>
          <a:p>
            <a:pPr marL="342900" indent="-342900" algn="l">
              <a:lnSpc>
                <a:spcPct val="100000"/>
              </a:lnSpc>
              <a:buFont typeface="Arial" panose="020B0604020202020204" pitchFamily="34" charset="0"/>
              <a:buChar char="•"/>
            </a:pPr>
            <a:r>
              <a:rPr lang="es-ES" sz="3200" dirty="0">
                <a:solidFill>
                  <a:schemeClr val="tx1"/>
                </a:solidFill>
              </a:rPr>
              <a:t>Las preguntas se centran en cómo le está yendo a nuestro/a compañero/a, cómo está lidiando con la situación.</a:t>
            </a:r>
            <a:endParaRPr lang="en-GB" sz="3200" dirty="0">
              <a:solidFill>
                <a:schemeClr val="tx1"/>
              </a:solidFill>
            </a:endParaRPr>
          </a:p>
        </p:txBody>
      </p:sp>
      <p:graphicFrame>
        <p:nvGraphicFramePr>
          <p:cNvPr id="5" name="Table 5">
            <a:extLst>
              <a:ext uri="{FF2B5EF4-FFF2-40B4-BE49-F238E27FC236}">
                <a16:creationId xmlns:a16="http://schemas.microsoft.com/office/drawing/2014/main" id="{4CAFEE66-2030-4894-28E9-B97EB37B4046}"/>
              </a:ext>
            </a:extLst>
          </p:cNvPr>
          <p:cNvGraphicFramePr>
            <a:graphicFrameLocks noGrp="1"/>
          </p:cNvGraphicFramePr>
          <p:nvPr>
            <p:extLst>
              <p:ext uri="{D42A27DB-BD31-4B8C-83A1-F6EECF244321}">
                <p14:modId xmlns:p14="http://schemas.microsoft.com/office/powerpoint/2010/main" val="3299787067"/>
              </p:ext>
            </p:extLst>
          </p:nvPr>
        </p:nvGraphicFramePr>
        <p:xfrm>
          <a:off x="5390147" y="3857681"/>
          <a:ext cx="8213558" cy="3596640"/>
        </p:xfrm>
        <a:graphic>
          <a:graphicData uri="http://schemas.openxmlformats.org/drawingml/2006/table">
            <a:tbl>
              <a:tblPr firstRow="1" bandRow="1">
                <a:tableStyleId>{5C22544A-7EE6-4342-B048-85BDC9FD1C3A}</a:tableStyleId>
              </a:tblPr>
              <a:tblGrid>
                <a:gridCol w="8213558">
                  <a:extLst>
                    <a:ext uri="{9D8B030D-6E8A-4147-A177-3AD203B41FA5}">
                      <a16:colId xmlns:a16="http://schemas.microsoft.com/office/drawing/2014/main" val="277802791"/>
                    </a:ext>
                  </a:extLst>
                </a:gridCol>
              </a:tblGrid>
              <a:tr h="370840">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da-DK" sz="3200" dirty="0">
                          <a:solidFill>
                            <a:schemeClr val="bg2"/>
                          </a:solidFill>
                        </a:rPr>
                        <a:t>Preguntas de </a:t>
                      </a:r>
                      <a:r>
                        <a:rPr lang="da-DK" sz="3200" i="1" dirty="0">
                          <a:solidFill>
                            <a:schemeClr val="bg2"/>
                          </a:solidFill>
                        </a:rPr>
                        <a:t>check</a:t>
                      </a:r>
                      <a:r>
                        <a:rPr lang="da-DK" sz="3200" i="1" baseline="0" dirty="0">
                          <a:solidFill>
                            <a:schemeClr val="bg2"/>
                          </a:solidFill>
                        </a:rPr>
                        <a:t> in</a:t>
                      </a:r>
                      <a:endParaRPr lang="en-GB" sz="3200" i="1" dirty="0">
                        <a:solidFill>
                          <a:schemeClr val="bg2"/>
                        </a:solidFill>
                      </a:endParaRPr>
                    </a:p>
                  </a:txBody>
                  <a:tcPr/>
                </a:tc>
                <a:extLst>
                  <a:ext uri="{0D108BD9-81ED-4DB2-BD59-A6C34878D82A}">
                    <a16:rowId xmlns:a16="http://schemas.microsoft.com/office/drawing/2014/main" val="2549383778"/>
                  </a:ext>
                </a:extLst>
              </a:tr>
              <a:tr h="370840">
                <a:tc>
                  <a:txBody>
                    <a:bodyPr/>
                    <a:lstStyle/>
                    <a:p>
                      <a:pPr marL="457200" indent="-457200">
                        <a:buFont typeface="Arial" panose="020B0604020202020204" pitchFamily="34" charset="0"/>
                        <a:buChar char="•"/>
                      </a:pPr>
                      <a:r>
                        <a:rPr lang="es-ES" sz="3200" dirty="0"/>
                        <a:t>¿</a:t>
                      </a:r>
                      <a:r>
                        <a:rPr lang="es-ES" sz="3200" dirty="0">
                          <a:solidFill>
                            <a:schemeClr val="tx1"/>
                          </a:solidFill>
                        </a:rPr>
                        <a:t>Cómo te va?</a:t>
                      </a:r>
                    </a:p>
                    <a:p>
                      <a:pPr marL="457200" indent="-457200">
                        <a:buFont typeface="Arial" panose="020B0604020202020204" pitchFamily="34" charset="0"/>
                        <a:buChar char="•"/>
                      </a:pPr>
                      <a:r>
                        <a:rPr lang="es-ES" sz="3200" strike="noStrike" dirty="0">
                          <a:solidFill>
                            <a:schemeClr val="tx1"/>
                          </a:solidFill>
                        </a:rPr>
                        <a:t>¿Has comido y bebido</a:t>
                      </a:r>
                      <a:r>
                        <a:rPr lang="es-ES" sz="3200" dirty="0">
                          <a:solidFill>
                            <a:schemeClr val="tx1"/>
                          </a:solidFill>
                        </a:rPr>
                        <a:t>, has tomado descansos?</a:t>
                      </a:r>
                    </a:p>
                    <a:p>
                      <a:pPr marL="457200" indent="-457200">
                        <a:buFont typeface="Arial" panose="020B0604020202020204" pitchFamily="34" charset="0"/>
                        <a:buChar char="•"/>
                      </a:pPr>
                      <a:r>
                        <a:rPr lang="es-ES" sz="3200" dirty="0"/>
                        <a:t>¿Qué ha pasado hasta ahora?</a:t>
                      </a:r>
                    </a:p>
                    <a:p>
                      <a:pPr marL="457200" indent="-457200">
                        <a:buFont typeface="Arial" panose="020B0604020202020204" pitchFamily="34" charset="0"/>
                        <a:buChar char="•"/>
                      </a:pPr>
                      <a:r>
                        <a:rPr lang="es-ES" sz="3200" dirty="0"/>
                        <a:t>Si hubiese sucedido algo: ¿Quieres contarme qué pasó ahora o tal vez más tarde?</a:t>
                      </a:r>
                    </a:p>
                  </a:txBody>
                  <a:tcPr/>
                </a:tc>
                <a:extLst>
                  <a:ext uri="{0D108BD9-81ED-4DB2-BD59-A6C34878D82A}">
                    <a16:rowId xmlns:a16="http://schemas.microsoft.com/office/drawing/2014/main" val="1695817047"/>
                  </a:ext>
                </a:extLst>
              </a:tr>
            </a:tbl>
          </a:graphicData>
        </a:graphic>
      </p:graphicFrame>
    </p:spTree>
    <p:extLst>
      <p:ext uri="{BB962C8B-B14F-4D97-AF65-F5344CB8AC3E}">
        <p14:creationId xmlns:p14="http://schemas.microsoft.com/office/powerpoint/2010/main" val="7413141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1592498-F9A2-647B-9974-8925950D85A3}"/>
              </a:ext>
            </a:extLst>
          </p:cNvPr>
          <p:cNvSpPr>
            <a:spLocks noGrp="1"/>
          </p:cNvSpPr>
          <p:nvPr>
            <p:ph type="ctrTitle"/>
          </p:nvPr>
        </p:nvSpPr>
        <p:spPr>
          <a:xfrm>
            <a:off x="2065283" y="1805074"/>
            <a:ext cx="14157434" cy="768786"/>
          </a:xfrm>
        </p:spPr>
        <p:txBody>
          <a:bodyPr>
            <a:normAutofit fontScale="90000"/>
          </a:bodyPr>
          <a:lstStyle/>
          <a:p>
            <a:pPr algn="l"/>
            <a:r>
              <a:rPr lang="es-ES" dirty="0"/>
              <a:t>Fases de la evaluación de emergencias de la Federación Internacional</a:t>
            </a:r>
            <a:endParaRPr lang="en-GB" dirty="0"/>
          </a:p>
        </p:txBody>
      </p:sp>
      <p:grpSp>
        <p:nvGrpSpPr>
          <p:cNvPr id="13" name="Group 12">
            <a:extLst>
              <a:ext uri="{FF2B5EF4-FFF2-40B4-BE49-F238E27FC236}">
                <a16:creationId xmlns:a16="http://schemas.microsoft.com/office/drawing/2014/main" id="{5ECD9679-F842-D2BF-7F4A-35DCFC06DC88}"/>
              </a:ext>
            </a:extLst>
          </p:cNvPr>
          <p:cNvGrpSpPr/>
          <p:nvPr/>
        </p:nvGrpSpPr>
        <p:grpSpPr>
          <a:xfrm>
            <a:off x="1354331" y="3362633"/>
            <a:ext cx="16138364" cy="4794548"/>
            <a:chOff x="6100141" y="4233719"/>
            <a:chExt cx="4419720" cy="1313055"/>
          </a:xfrm>
        </p:grpSpPr>
        <p:grpSp>
          <p:nvGrpSpPr>
            <p:cNvPr id="2" name="Group 1">
              <a:extLst>
                <a:ext uri="{FF2B5EF4-FFF2-40B4-BE49-F238E27FC236}">
                  <a16:creationId xmlns:a16="http://schemas.microsoft.com/office/drawing/2014/main" id="{A39EE242-38B2-C421-9012-0C932445E5C4}"/>
                </a:ext>
              </a:extLst>
            </p:cNvPr>
            <p:cNvGrpSpPr/>
            <p:nvPr/>
          </p:nvGrpSpPr>
          <p:grpSpPr>
            <a:xfrm>
              <a:off x="6100141" y="4233719"/>
              <a:ext cx="4419720" cy="1313055"/>
              <a:chOff x="0" y="0"/>
              <a:chExt cx="4419880" cy="1313625"/>
            </a:xfrm>
          </p:grpSpPr>
          <p:sp>
            <p:nvSpPr>
              <p:cNvPr id="3" name="Shape 140146">
                <a:extLst>
                  <a:ext uri="{FF2B5EF4-FFF2-40B4-BE49-F238E27FC236}">
                    <a16:creationId xmlns:a16="http://schemas.microsoft.com/office/drawing/2014/main" id="{AA23A677-EB13-234E-2263-F9E388CF3B3F}"/>
                  </a:ext>
                </a:extLst>
              </p:cNvPr>
              <p:cNvSpPr/>
              <p:nvPr/>
            </p:nvSpPr>
            <p:spPr>
              <a:xfrm>
                <a:off x="0" y="0"/>
                <a:ext cx="4419880" cy="1313625"/>
              </a:xfrm>
              <a:custGeom>
                <a:avLst/>
                <a:gdLst/>
                <a:ahLst/>
                <a:cxnLst/>
                <a:rect l="0" t="0" r="0" b="0"/>
                <a:pathLst>
                  <a:path w="4419880" h="1313625">
                    <a:moveTo>
                      <a:pt x="0" y="0"/>
                    </a:moveTo>
                    <a:lnTo>
                      <a:pt x="4419880" y="0"/>
                    </a:lnTo>
                    <a:lnTo>
                      <a:pt x="4419880" y="1313625"/>
                    </a:lnTo>
                    <a:lnTo>
                      <a:pt x="0" y="1313625"/>
                    </a:lnTo>
                    <a:lnTo>
                      <a:pt x="0" y="0"/>
                    </a:lnTo>
                  </a:path>
                </a:pathLst>
              </a:custGeom>
              <a:ln w="0" cap="flat">
                <a:miter lim="100000"/>
              </a:ln>
            </p:spPr>
            <p:style>
              <a:lnRef idx="0">
                <a:srgbClr val="000000">
                  <a:alpha val="0"/>
                </a:srgbClr>
              </a:lnRef>
              <a:fillRef idx="1">
                <a:srgbClr val="FFFFFF"/>
              </a:fillRef>
              <a:effectRef idx="0">
                <a:scrgbClr r="0" g="0" b="0"/>
              </a:effectRef>
              <a:fontRef idx="none"/>
            </p:style>
            <p:txBody>
              <a:bodyPr/>
              <a:lstStyle/>
              <a:p>
                <a:endParaRPr lang="en-US" sz="7200"/>
              </a:p>
            </p:txBody>
          </p:sp>
          <p:pic>
            <p:nvPicPr>
              <p:cNvPr id="4" name="Picture 3">
                <a:extLst>
                  <a:ext uri="{FF2B5EF4-FFF2-40B4-BE49-F238E27FC236}">
                    <a16:creationId xmlns:a16="http://schemas.microsoft.com/office/drawing/2014/main" id="{685BFC0B-04CD-4E5A-DB24-D7F17662C443}"/>
                  </a:ext>
                </a:extLst>
              </p:cNvPr>
              <p:cNvPicPr/>
              <p:nvPr/>
            </p:nvPicPr>
            <p:blipFill>
              <a:blip r:embed="rId2"/>
              <a:stretch>
                <a:fillRect/>
              </a:stretch>
            </p:blipFill>
            <p:spPr>
              <a:xfrm>
                <a:off x="400427" y="91329"/>
                <a:ext cx="3552192" cy="1087859"/>
              </a:xfrm>
              <a:prstGeom prst="rect">
                <a:avLst/>
              </a:prstGeom>
            </p:spPr>
          </p:pic>
          <p:sp>
            <p:nvSpPr>
              <p:cNvPr id="7" name="Shape 12688">
                <a:extLst>
                  <a:ext uri="{FF2B5EF4-FFF2-40B4-BE49-F238E27FC236}">
                    <a16:creationId xmlns:a16="http://schemas.microsoft.com/office/drawing/2014/main" id="{C7E2A991-E95B-9777-52F1-B19701D0D00E}"/>
                  </a:ext>
                </a:extLst>
              </p:cNvPr>
              <p:cNvSpPr/>
              <p:nvPr/>
            </p:nvSpPr>
            <p:spPr>
              <a:xfrm>
                <a:off x="0" y="0"/>
                <a:ext cx="4419880" cy="1313625"/>
              </a:xfrm>
              <a:custGeom>
                <a:avLst/>
                <a:gdLst/>
                <a:ahLst/>
                <a:cxnLst/>
                <a:rect l="0" t="0" r="0" b="0"/>
                <a:pathLst>
                  <a:path w="4419880" h="1313625">
                    <a:moveTo>
                      <a:pt x="0" y="1313625"/>
                    </a:moveTo>
                    <a:lnTo>
                      <a:pt x="4419880" y="1313625"/>
                    </a:lnTo>
                    <a:lnTo>
                      <a:pt x="4419880" y="0"/>
                    </a:lnTo>
                    <a:lnTo>
                      <a:pt x="0" y="0"/>
                    </a:lnTo>
                    <a:close/>
                  </a:path>
                </a:pathLst>
              </a:custGeom>
              <a:ln w="6350" cap="flat">
                <a:miter lim="100000"/>
              </a:ln>
            </p:spPr>
            <p:style>
              <a:lnRef idx="1">
                <a:srgbClr val="BBBDC0"/>
              </a:lnRef>
              <a:fillRef idx="0">
                <a:srgbClr val="000000">
                  <a:alpha val="0"/>
                </a:srgbClr>
              </a:fillRef>
              <a:effectRef idx="0">
                <a:scrgbClr r="0" g="0" b="0"/>
              </a:effectRef>
              <a:fontRef idx="none"/>
            </p:style>
            <p:txBody>
              <a:bodyPr/>
              <a:lstStyle/>
              <a:p>
                <a:endParaRPr lang="en-US" sz="7200"/>
              </a:p>
            </p:txBody>
          </p:sp>
          <p:sp>
            <p:nvSpPr>
              <p:cNvPr id="8" name="Shape 140147">
                <a:extLst>
                  <a:ext uri="{FF2B5EF4-FFF2-40B4-BE49-F238E27FC236}">
                    <a16:creationId xmlns:a16="http://schemas.microsoft.com/office/drawing/2014/main" id="{65F67674-230A-C12D-5DD5-3188D5692D5B}"/>
                  </a:ext>
                </a:extLst>
              </p:cNvPr>
              <p:cNvSpPr/>
              <p:nvPr/>
            </p:nvSpPr>
            <p:spPr>
              <a:xfrm>
                <a:off x="3886873" y="81953"/>
                <a:ext cx="131305" cy="1139876"/>
              </a:xfrm>
              <a:custGeom>
                <a:avLst/>
                <a:gdLst/>
                <a:ahLst/>
                <a:cxnLst/>
                <a:rect l="0" t="0" r="0" b="0"/>
                <a:pathLst>
                  <a:path w="131305" h="1139876">
                    <a:moveTo>
                      <a:pt x="0" y="0"/>
                    </a:moveTo>
                    <a:lnTo>
                      <a:pt x="131305" y="0"/>
                    </a:lnTo>
                    <a:lnTo>
                      <a:pt x="131305" y="1139876"/>
                    </a:lnTo>
                    <a:lnTo>
                      <a:pt x="0" y="1139876"/>
                    </a:lnTo>
                    <a:lnTo>
                      <a:pt x="0" y="0"/>
                    </a:lnTo>
                  </a:path>
                </a:pathLst>
              </a:custGeom>
              <a:ln w="12700" cap="flat">
                <a:miter lim="100000"/>
              </a:ln>
            </p:spPr>
            <p:style>
              <a:lnRef idx="1">
                <a:srgbClr val="FFFFFF"/>
              </a:lnRef>
              <a:fillRef idx="1">
                <a:srgbClr val="FFFFFF"/>
              </a:fillRef>
              <a:effectRef idx="0">
                <a:scrgbClr r="0" g="0" b="0"/>
              </a:effectRef>
              <a:fontRef idx="none"/>
            </p:style>
            <p:txBody>
              <a:bodyPr/>
              <a:lstStyle/>
              <a:p>
                <a:endParaRPr lang="en-US" sz="7200"/>
              </a:p>
            </p:txBody>
          </p:sp>
          <p:sp>
            <p:nvSpPr>
              <p:cNvPr id="9" name="Shape 140148">
                <a:extLst>
                  <a:ext uri="{FF2B5EF4-FFF2-40B4-BE49-F238E27FC236}">
                    <a16:creationId xmlns:a16="http://schemas.microsoft.com/office/drawing/2014/main" id="{855560DC-8CA4-D184-71F9-E37DF701C5AA}"/>
                  </a:ext>
                </a:extLst>
              </p:cNvPr>
              <p:cNvSpPr/>
              <p:nvPr/>
            </p:nvSpPr>
            <p:spPr>
              <a:xfrm>
                <a:off x="331965" y="1140029"/>
                <a:ext cx="3785895" cy="131305"/>
              </a:xfrm>
              <a:custGeom>
                <a:avLst/>
                <a:gdLst/>
                <a:ahLst/>
                <a:cxnLst/>
                <a:rect l="0" t="0" r="0" b="0"/>
                <a:pathLst>
                  <a:path w="3785895" h="131305">
                    <a:moveTo>
                      <a:pt x="0" y="0"/>
                    </a:moveTo>
                    <a:lnTo>
                      <a:pt x="3785895" y="0"/>
                    </a:lnTo>
                    <a:lnTo>
                      <a:pt x="3785895" y="131305"/>
                    </a:lnTo>
                    <a:lnTo>
                      <a:pt x="0" y="131305"/>
                    </a:lnTo>
                    <a:lnTo>
                      <a:pt x="0" y="0"/>
                    </a:lnTo>
                  </a:path>
                </a:pathLst>
              </a:custGeom>
              <a:ln w="12700" cap="flat">
                <a:miter lim="100000"/>
              </a:ln>
            </p:spPr>
            <p:style>
              <a:lnRef idx="1">
                <a:srgbClr val="FFFFFF"/>
              </a:lnRef>
              <a:fillRef idx="1">
                <a:srgbClr val="FFFFFF"/>
              </a:fillRef>
              <a:effectRef idx="0">
                <a:scrgbClr r="0" g="0" b="0"/>
              </a:effectRef>
              <a:fontRef idx="none"/>
            </p:style>
            <p:txBody>
              <a:bodyPr/>
              <a:lstStyle/>
              <a:p>
                <a:endParaRPr lang="en-US" sz="7200"/>
              </a:p>
            </p:txBody>
          </p:sp>
        </p:grpSp>
        <p:sp>
          <p:nvSpPr>
            <p:cNvPr id="10" name="Rectangle 9">
              <a:extLst>
                <a:ext uri="{FF2B5EF4-FFF2-40B4-BE49-F238E27FC236}">
                  <a16:creationId xmlns:a16="http://schemas.microsoft.com/office/drawing/2014/main" id="{D055C4D7-7DE1-02CC-6382-659E948A9EEC}"/>
                </a:ext>
              </a:extLst>
            </p:cNvPr>
            <p:cNvSpPr/>
            <p:nvPr/>
          </p:nvSpPr>
          <p:spPr>
            <a:xfrm>
              <a:off x="6535737" y="5079207"/>
              <a:ext cx="1127423" cy="29404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 sz="3200" b="1" dirty="0">
                  <a:solidFill>
                    <a:srgbClr val="092048"/>
                  </a:solidFill>
                  <a:latin typeface="Calibri" panose="020F0502020204030204" pitchFamily="34" charset="0"/>
                  <a:cs typeface="Calibri" panose="020F0502020204030204" pitchFamily="34" charset="0"/>
                </a:rPr>
                <a:t>Evaluación inicial</a:t>
              </a:r>
            </a:p>
            <a:p>
              <a:pPr algn="ctr"/>
              <a:r>
                <a:rPr lang="es-ES" sz="3200" b="1" dirty="0">
                  <a:solidFill>
                    <a:srgbClr val="092048"/>
                  </a:solidFill>
                  <a:latin typeface="Calibri" panose="020F0502020204030204" pitchFamily="34" charset="0"/>
                  <a:cs typeface="Calibri" panose="020F0502020204030204" pitchFamily="34" charset="0"/>
                </a:rPr>
                <a:t>(dentro de 48 horas)</a:t>
              </a:r>
              <a:endParaRPr lang="en-US" sz="3200" b="1" dirty="0">
                <a:solidFill>
                  <a:srgbClr val="092048"/>
                </a:solidFill>
                <a:latin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B369DDFA-9B7B-FEB4-E2B0-F0FC84E6ED3B}"/>
                </a:ext>
              </a:extLst>
            </p:cNvPr>
            <p:cNvSpPr/>
            <p:nvPr/>
          </p:nvSpPr>
          <p:spPr>
            <a:xfrm>
              <a:off x="7702251" y="5089525"/>
              <a:ext cx="1127423" cy="27102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 sz="3200" b="1" dirty="0">
                  <a:solidFill>
                    <a:srgbClr val="092048"/>
                  </a:solidFill>
                  <a:latin typeface="Calibri" panose="020F0502020204030204" pitchFamily="34" charset="0"/>
                  <a:cs typeface="Calibri" panose="020F0502020204030204" pitchFamily="34" charset="0"/>
                </a:rPr>
                <a:t>Evaluación rápida</a:t>
              </a:r>
            </a:p>
            <a:p>
              <a:pPr algn="ctr"/>
              <a:r>
                <a:rPr lang="es-ES" sz="3200" b="1" dirty="0">
                  <a:solidFill>
                    <a:srgbClr val="092048"/>
                  </a:solidFill>
                  <a:latin typeface="Calibri" panose="020F0502020204030204" pitchFamily="34" charset="0"/>
                  <a:cs typeface="Calibri" panose="020F0502020204030204" pitchFamily="34" charset="0"/>
                </a:rPr>
                <a:t>(dentro de 7 días)</a:t>
              </a:r>
              <a:endParaRPr lang="en-US" sz="3200" b="1" dirty="0">
                <a:solidFill>
                  <a:srgbClr val="092048"/>
                </a:solidFill>
                <a:latin typeface="Calibri" panose="020F050202020403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D3FFA37C-AF22-1446-5650-309EDD5BB900}"/>
                </a:ext>
              </a:extLst>
            </p:cNvPr>
            <p:cNvSpPr/>
            <p:nvPr/>
          </p:nvSpPr>
          <p:spPr>
            <a:xfrm>
              <a:off x="8791576" y="5089525"/>
              <a:ext cx="1296224" cy="27102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r>
                <a:rPr lang="es-ES" sz="3200" b="1" dirty="0">
                  <a:solidFill>
                    <a:srgbClr val="092048"/>
                  </a:solidFill>
                  <a:latin typeface="Calibri" panose="020F0502020204030204" pitchFamily="34" charset="0"/>
                  <a:cs typeface="Calibri" panose="020F0502020204030204" pitchFamily="34" charset="0"/>
                </a:rPr>
                <a:t>evaluación en profundidad</a:t>
              </a:r>
            </a:p>
            <a:p>
              <a:pPr algn="ctr"/>
              <a:r>
                <a:rPr lang="es-ES" sz="3200" b="1" dirty="0">
                  <a:solidFill>
                    <a:srgbClr val="092048"/>
                  </a:solidFill>
                  <a:latin typeface="Calibri" panose="020F0502020204030204" pitchFamily="34" charset="0"/>
                  <a:cs typeface="Calibri" panose="020F0502020204030204" pitchFamily="34" charset="0"/>
                </a:rPr>
                <a:t>(dentro de 40 días)</a:t>
              </a:r>
              <a:endParaRPr lang="en-US" sz="3200" b="1" dirty="0">
                <a:solidFill>
                  <a:srgbClr val="092048"/>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2632887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805074"/>
            <a:ext cx="14157434" cy="768786"/>
          </a:xfrm>
        </p:spPr>
        <p:txBody>
          <a:bodyPr>
            <a:normAutofit/>
          </a:bodyPr>
          <a:lstStyle/>
          <a:p>
            <a:pPr algn="l"/>
            <a:r>
              <a:rPr lang="es-ES_tradnl" dirty="0"/>
              <a:t>¿Por qué realizamos evaluaciones?</a:t>
            </a:r>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849880"/>
            <a:ext cx="14157434" cy="6048986"/>
          </a:xfrm>
        </p:spPr>
        <p:txBody>
          <a:bodyPr>
            <a:normAutofit/>
          </a:bodyPr>
          <a:lstStyle/>
          <a:p>
            <a:pPr marL="571500" indent="-571500" algn="l">
              <a:lnSpc>
                <a:spcPct val="100000"/>
              </a:lnSpc>
              <a:buFont typeface="Arial" panose="020B0604020202020204" pitchFamily="34" charset="0"/>
              <a:buChar char="•"/>
            </a:pPr>
            <a:r>
              <a:rPr lang="es-ES" sz="4000" dirty="0">
                <a:latin typeface="+mn-lt"/>
              </a:rPr>
              <a:t>Crear una imagen amplia e inmediata del bienestar de una población</a:t>
            </a:r>
          </a:p>
          <a:p>
            <a:pPr marL="571500" indent="-571500" algn="l">
              <a:lnSpc>
                <a:spcPct val="100000"/>
              </a:lnSpc>
              <a:buFont typeface="Arial" panose="020B0604020202020204" pitchFamily="34" charset="0"/>
              <a:buChar char="•"/>
            </a:pPr>
            <a:r>
              <a:rPr lang="es-ES" sz="4000" dirty="0">
                <a:latin typeface="+mn-lt"/>
              </a:rPr>
              <a:t>Identificar problemas de emergencia que requieren un seguimiento inmediato</a:t>
            </a:r>
          </a:p>
          <a:p>
            <a:pPr marL="571500" indent="-571500" algn="l">
              <a:lnSpc>
                <a:spcPct val="100000"/>
              </a:lnSpc>
              <a:buFont typeface="Arial" panose="020B0604020202020204" pitchFamily="34" charset="0"/>
              <a:buChar char="•"/>
            </a:pPr>
            <a:r>
              <a:rPr lang="es-ES" sz="4000" dirty="0">
                <a:solidFill>
                  <a:schemeClr val="tx1"/>
                </a:solidFill>
                <a:latin typeface="+mn-lt"/>
              </a:rPr>
              <a:t>Proporcionar información y recomendaciones para ayudar a las personas sobrevivientes y a sus familias durante el proceso de recuperación</a:t>
            </a:r>
          </a:p>
          <a:p>
            <a:pPr marL="571500" indent="-571500" algn="l">
              <a:lnSpc>
                <a:spcPct val="100000"/>
              </a:lnSpc>
              <a:buFont typeface="Arial" panose="020B0604020202020204" pitchFamily="34" charset="0"/>
              <a:buChar char="•"/>
            </a:pPr>
            <a:r>
              <a:rPr lang="es-ES" sz="4000" dirty="0">
                <a:latin typeface="+mn-lt"/>
              </a:rPr>
              <a:t>Informar el desarrollo de políticas y prácticas apropiadas.</a:t>
            </a:r>
          </a:p>
        </p:txBody>
      </p:sp>
    </p:spTree>
    <p:extLst>
      <p:ext uri="{BB962C8B-B14F-4D97-AF65-F5344CB8AC3E}">
        <p14:creationId xmlns:p14="http://schemas.microsoft.com/office/powerpoint/2010/main" val="24340352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805074"/>
            <a:ext cx="14157434" cy="768786"/>
          </a:xfrm>
        </p:spPr>
        <p:txBody>
          <a:bodyPr>
            <a:normAutofit/>
          </a:bodyPr>
          <a:lstStyle/>
          <a:p>
            <a:pPr algn="l"/>
            <a:r>
              <a:rPr lang="es-ES" dirty="0"/>
              <a:t>Las evaluaciones nos ayudan a construir:</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849880"/>
            <a:ext cx="14157434" cy="4377091"/>
          </a:xfrm>
        </p:spPr>
        <p:txBody>
          <a:bodyPr>
            <a:normAutofit/>
          </a:bodyPr>
          <a:lstStyle/>
          <a:p>
            <a:pPr marL="571500" indent="-571500" algn="l">
              <a:lnSpc>
                <a:spcPct val="100000"/>
              </a:lnSpc>
              <a:buFont typeface="Arial" panose="020B0604020202020204" pitchFamily="34" charset="0"/>
              <a:buChar char="•"/>
            </a:pPr>
            <a:r>
              <a:rPr lang="es-ES" sz="4000" dirty="0">
                <a:latin typeface="+mn-lt"/>
              </a:rPr>
              <a:t>Una comprensión de la situación de emergencia</a:t>
            </a:r>
          </a:p>
          <a:p>
            <a:pPr marL="571500" indent="-571500" algn="l">
              <a:lnSpc>
                <a:spcPct val="100000"/>
              </a:lnSpc>
              <a:buFont typeface="Arial" panose="020B0604020202020204" pitchFamily="34" charset="0"/>
              <a:buChar char="•"/>
            </a:pPr>
            <a:r>
              <a:rPr lang="es-ES" sz="4000" dirty="0">
                <a:latin typeface="+mn-lt"/>
              </a:rPr>
              <a:t>Un análisis de las amenazas y las capacidades en salud mental y bienestar psicosocial</a:t>
            </a:r>
          </a:p>
          <a:p>
            <a:pPr marL="571500" indent="-571500" algn="l">
              <a:lnSpc>
                <a:spcPct val="100000"/>
              </a:lnSpc>
              <a:buFont typeface="Arial" panose="020B0604020202020204" pitchFamily="34" charset="0"/>
              <a:buChar char="•"/>
            </a:pPr>
            <a:r>
              <a:rPr lang="es-ES" sz="4000" dirty="0">
                <a:latin typeface="+mn-lt"/>
              </a:rPr>
              <a:t>Un análisis de los recursos relevantes para determinar, en consulta con las partes interesadas, si se requiere una respuesta y, de ser así, cuál será la naturaleza de esta respuesta.</a:t>
            </a:r>
          </a:p>
        </p:txBody>
      </p:sp>
    </p:spTree>
    <p:extLst>
      <p:ext uri="{BB962C8B-B14F-4D97-AF65-F5344CB8AC3E}">
        <p14:creationId xmlns:p14="http://schemas.microsoft.com/office/powerpoint/2010/main" val="23268812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5838548"/>
            <a:ext cx="14157434" cy="768786"/>
          </a:xfrm>
        </p:spPr>
        <p:txBody>
          <a:bodyPr>
            <a:noAutofit/>
          </a:bodyPr>
          <a:lstStyle/>
          <a:p>
            <a:r>
              <a:rPr lang="es-ES" sz="6000" dirty="0"/>
              <a:t>¿Evaluación de SMAPS versus evaluación psicológica?</a:t>
            </a:r>
            <a:endParaRPr lang="en-GB" sz="6000" dirty="0"/>
          </a:p>
        </p:txBody>
      </p:sp>
    </p:spTree>
    <p:extLst>
      <p:ext uri="{BB962C8B-B14F-4D97-AF65-F5344CB8AC3E}">
        <p14:creationId xmlns:p14="http://schemas.microsoft.com/office/powerpoint/2010/main" val="15301398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pPr algn="l"/>
            <a:r>
              <a:rPr lang="es-ES_tradnl" dirty="0"/>
              <a:t>Planificando las evaluaciones</a:t>
            </a:r>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3505200"/>
            <a:ext cx="14157434" cy="5393666"/>
          </a:xfrm>
        </p:spPr>
        <p:txBody>
          <a:bodyPr>
            <a:normAutofit/>
          </a:bodyPr>
          <a:lstStyle/>
          <a:p>
            <a:pPr>
              <a:lnSpc>
                <a:spcPct val="100000"/>
              </a:lnSpc>
            </a:pPr>
            <a:r>
              <a:rPr lang="es-ES" sz="4000" i="1" dirty="0">
                <a:latin typeface="+mn-lt"/>
              </a:rPr>
              <a:t>Su próxima tarea consiste en preparar y realizar una evaluación de necesidades de SMAPS. Serán parte del equipo de SMAPS que apoya a la filial/capítulo local de la Cruz Roja. La evaluación se utilizará para informar otras actividades que la Cruz Roja llevará a cabo durante los próximos 6 meses.</a:t>
            </a:r>
            <a:endParaRPr lang="en-GB" sz="4000" i="1" dirty="0">
              <a:latin typeface="+mn-lt"/>
            </a:endParaRPr>
          </a:p>
          <a:p>
            <a:pPr>
              <a:lnSpc>
                <a:spcPct val="100000"/>
              </a:lnSpc>
            </a:pPr>
            <a:r>
              <a:rPr lang="es-ES" sz="4000" i="1" dirty="0">
                <a:solidFill>
                  <a:schemeClr val="tx1"/>
                </a:solidFill>
                <a:latin typeface="+mn-lt"/>
              </a:rPr>
              <a:t>Deberán estar preparados/as para presentar sus planes de evaluación al Coordinador de Emergencias para su aprobación.</a:t>
            </a:r>
            <a:endParaRPr lang="en-GB" sz="4000" i="1" dirty="0">
              <a:solidFill>
                <a:schemeClr val="tx1"/>
              </a:solidFill>
              <a:latin typeface="+mn-lt"/>
            </a:endParaRPr>
          </a:p>
        </p:txBody>
      </p:sp>
      <p:pic>
        <p:nvPicPr>
          <p:cNvPr id="6" name="Picture Placeholder 8" descr="Diagram&#10;&#10;Description automatically generated">
            <a:extLst>
              <a:ext uri="{FF2B5EF4-FFF2-40B4-BE49-F238E27FC236}">
                <a16:creationId xmlns:a16="http://schemas.microsoft.com/office/drawing/2014/main" id="{F2E1A4E4-9417-DE96-C2A4-CEC5D5090870}"/>
              </a:ext>
            </a:extLst>
          </p:cNvPr>
          <p:cNvPicPr>
            <a:picLocks noGrp="1" noChangeAspect="1"/>
          </p:cNvPicPr>
          <p:nvPr>
            <p:ph type="pic" sz="quarter" idx="11"/>
          </p:nvPr>
        </p:nvPicPr>
        <p:blipFill rotWithShape="1">
          <a:blip r:embed="rId2" cstate="print">
            <a:extLst>
              <a:ext uri="{28A0092B-C50C-407E-A947-70E740481C1C}">
                <a14:useLocalDpi xmlns:a14="http://schemas.microsoft.com/office/drawing/2010/main" val="0"/>
              </a:ext>
            </a:extLst>
          </a:blip>
          <a:srcRect l="390" t="673" r="-3375" b="-2355"/>
          <a:stretch/>
        </p:blipFill>
        <p:spPr>
          <a:xfrm>
            <a:off x="9992719" y="2573860"/>
            <a:ext cx="6650654" cy="6566798"/>
          </a:xfrm>
        </p:spPr>
      </p:pic>
    </p:spTree>
    <p:extLst>
      <p:ext uri="{BB962C8B-B14F-4D97-AF65-F5344CB8AC3E}">
        <p14:creationId xmlns:p14="http://schemas.microsoft.com/office/powerpoint/2010/main" val="33646252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pPr algn="l"/>
            <a:r>
              <a:rPr lang="es-ES" dirty="0"/>
              <a:t>Análisis de los resultados de la evaluación</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3505200"/>
            <a:ext cx="14157434" cy="5393666"/>
          </a:xfrm>
        </p:spPr>
        <p:txBody>
          <a:bodyPr>
            <a:normAutofit/>
          </a:bodyPr>
          <a:lstStyle/>
          <a:p>
            <a:pPr>
              <a:lnSpc>
                <a:spcPct val="100000"/>
              </a:lnSpc>
            </a:pPr>
            <a:r>
              <a:rPr lang="es-ES" sz="4000" i="1" dirty="0"/>
              <a:t>Analicen los resultados de la evaluación y preparen un breve informe de evaluación y notas informativas para alimentar su presentación en la próxima reunión de Coordinación.</a:t>
            </a:r>
            <a:endParaRPr lang="en-GB" sz="4000" i="1" dirty="0"/>
          </a:p>
        </p:txBody>
      </p:sp>
      <p:pic>
        <p:nvPicPr>
          <p:cNvPr id="6" name="Picture Placeholder 8" descr="Diagram&#10;&#10;Description automatically generated">
            <a:extLst>
              <a:ext uri="{FF2B5EF4-FFF2-40B4-BE49-F238E27FC236}">
                <a16:creationId xmlns:a16="http://schemas.microsoft.com/office/drawing/2014/main" id="{F2E1A4E4-9417-DE96-C2A4-CEC5D5090870}"/>
              </a:ext>
            </a:extLst>
          </p:cNvPr>
          <p:cNvPicPr>
            <a:picLocks noGrp="1" noChangeAspect="1"/>
          </p:cNvPicPr>
          <p:nvPr>
            <p:ph type="pic" sz="quarter" idx="11"/>
          </p:nvPr>
        </p:nvPicPr>
        <p:blipFill rotWithShape="1">
          <a:blip r:embed="rId2" cstate="print">
            <a:extLst>
              <a:ext uri="{28A0092B-C50C-407E-A947-70E740481C1C}">
                <a14:useLocalDpi xmlns:a14="http://schemas.microsoft.com/office/drawing/2010/main" val="0"/>
              </a:ext>
            </a:extLst>
          </a:blip>
          <a:srcRect l="390" t="673" r="-3375" b="-2355"/>
          <a:stretch/>
        </p:blipFill>
        <p:spPr>
          <a:xfrm>
            <a:off x="9992719" y="2573860"/>
            <a:ext cx="6650654" cy="6566798"/>
          </a:xfrm>
        </p:spPr>
      </p:pic>
    </p:spTree>
    <p:extLst>
      <p:ext uri="{BB962C8B-B14F-4D97-AF65-F5344CB8AC3E}">
        <p14:creationId xmlns:p14="http://schemas.microsoft.com/office/powerpoint/2010/main" val="33045436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6F4A0-FABC-4A79-B232-FF76976D3D07}"/>
              </a:ext>
            </a:extLst>
          </p:cNvPr>
          <p:cNvSpPr>
            <a:spLocks noGrp="1"/>
          </p:cNvSpPr>
          <p:nvPr>
            <p:ph type="title"/>
          </p:nvPr>
        </p:nvSpPr>
        <p:spPr>
          <a:xfrm>
            <a:off x="6057900" y="5669280"/>
            <a:ext cx="11084313" cy="2626293"/>
          </a:xfrm>
        </p:spPr>
        <p:txBody>
          <a:bodyPr/>
          <a:lstStyle/>
          <a:p>
            <a:r>
              <a:rPr lang="da-DK" dirty="0"/>
              <a:t>Módulo 4:</a:t>
            </a:r>
            <a:br>
              <a:rPr lang="da-DK" dirty="0"/>
            </a:br>
            <a:r>
              <a:rPr lang="es-ES" dirty="0"/>
              <a:t>Enfoques e intervenciones de SMAPS en emergencias</a:t>
            </a:r>
            <a:endParaRPr lang="en-GB" dirty="0"/>
          </a:p>
        </p:txBody>
      </p:sp>
    </p:spTree>
    <p:extLst>
      <p:ext uri="{BB962C8B-B14F-4D97-AF65-F5344CB8AC3E}">
        <p14:creationId xmlns:p14="http://schemas.microsoft.com/office/powerpoint/2010/main" val="22828678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lstStyle/>
          <a:p>
            <a:r>
              <a:rPr lang="da-DK" dirty="0"/>
              <a:t>Psicoeducación</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a:lnSpc>
                <a:spcPct val="100000"/>
              </a:lnSpc>
            </a:pPr>
            <a:r>
              <a:rPr lang="es-ES" sz="3600" i="1" dirty="0">
                <a:latin typeface="+mn-lt"/>
              </a:rPr>
              <a:t>Proporcionar a las personas información que les ayude a comprender mejor su propio comportamiento y sentimientos, así como el de aquellos que les rodean. Una habilidad importante en los primeros auxilios psicológicos consiste en conocer cuáles son las reacciones comunes ante eventos estresantes, al igual que la capacidad de explicar estas reacciones a alguien que está angustiado. Esto puede ayudar a hacerle ver a la persona que lo que siente es normal y no un signo de enfermedad mental. Proporcionar información sobre el estrés y cómo afrontarlo también puede ayudar a las personas a prepararse para posibles reacciones que puedan surgir en los próximos días y semanas.</a:t>
            </a:r>
          </a:p>
        </p:txBody>
      </p:sp>
    </p:spTree>
    <p:extLst>
      <p:ext uri="{BB962C8B-B14F-4D97-AF65-F5344CB8AC3E}">
        <p14:creationId xmlns:p14="http://schemas.microsoft.com/office/powerpoint/2010/main" val="18653662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lstStyle/>
          <a:p>
            <a:r>
              <a:rPr lang="es-ES" dirty="0"/>
              <a:t>Consecuencias comunes de los eventos de crisis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00000"/>
              </a:lnSpc>
              <a:buFont typeface="Arial" panose="020B0604020202020204" pitchFamily="34" charset="0"/>
              <a:buChar char="•"/>
            </a:pPr>
            <a:r>
              <a:rPr lang="es-ES" sz="3600" dirty="0">
                <a:latin typeface="+mn-lt"/>
              </a:rPr>
              <a:t>Las reglas sociales se rompen</a:t>
            </a:r>
          </a:p>
          <a:p>
            <a:pPr marL="342900" indent="-342900" algn="l">
              <a:lnSpc>
                <a:spcPct val="100000"/>
              </a:lnSpc>
              <a:buFont typeface="Arial" panose="020B0604020202020204" pitchFamily="34" charset="0"/>
              <a:buChar char="•"/>
            </a:pPr>
            <a:r>
              <a:rPr lang="es-ES" sz="3600" dirty="0">
                <a:latin typeface="+mn-lt"/>
              </a:rPr>
              <a:t>La comunidad reacciona con muestras de desconfianza, miedo e inseguridad</a:t>
            </a:r>
          </a:p>
          <a:p>
            <a:pPr marL="342900" indent="-342900" algn="l">
              <a:lnSpc>
                <a:spcPct val="100000"/>
              </a:lnSpc>
              <a:buFont typeface="Arial" panose="020B0604020202020204" pitchFamily="34" charset="0"/>
              <a:buChar char="•"/>
            </a:pPr>
            <a:r>
              <a:rPr lang="es-ES" sz="3600" dirty="0">
                <a:latin typeface="+mn-lt"/>
              </a:rPr>
              <a:t>Confusión religiosa y moral</a:t>
            </a:r>
          </a:p>
          <a:p>
            <a:pPr marL="342900" indent="-342900" algn="l">
              <a:lnSpc>
                <a:spcPct val="100000"/>
              </a:lnSpc>
              <a:buFont typeface="Arial" panose="020B0604020202020204" pitchFamily="34" charset="0"/>
              <a:buChar char="•"/>
            </a:pPr>
            <a:r>
              <a:rPr lang="es-ES" sz="3600" dirty="0">
                <a:latin typeface="+mn-lt"/>
              </a:rPr>
              <a:t>Ausencia de un liderazgo respetado</a:t>
            </a:r>
          </a:p>
          <a:p>
            <a:pPr marL="342900" indent="-342900" algn="l">
              <a:lnSpc>
                <a:spcPct val="100000"/>
              </a:lnSpc>
              <a:buFont typeface="Arial" panose="020B0604020202020204" pitchFamily="34" charset="0"/>
              <a:buChar char="•"/>
            </a:pPr>
            <a:r>
              <a:rPr lang="es-ES" sz="3600" dirty="0">
                <a:latin typeface="+mn-lt"/>
              </a:rPr>
              <a:t>Desarraigo social y comportamiento destructivo</a:t>
            </a:r>
          </a:p>
          <a:p>
            <a:pPr marL="342900" indent="-342900" algn="l">
              <a:lnSpc>
                <a:spcPct val="100000"/>
              </a:lnSpc>
              <a:buFont typeface="Arial" panose="020B0604020202020204" pitchFamily="34" charset="0"/>
              <a:buChar char="•"/>
            </a:pPr>
            <a:r>
              <a:rPr lang="es-ES" sz="3600" dirty="0">
                <a:latin typeface="+mn-lt"/>
              </a:rPr>
              <a:t>Apatía social y pérdida de confianza y esperanza</a:t>
            </a:r>
          </a:p>
          <a:p>
            <a:pPr marL="342900" indent="-342900" algn="l">
              <a:lnSpc>
                <a:spcPct val="100000"/>
              </a:lnSpc>
              <a:buFont typeface="Arial" panose="020B0604020202020204" pitchFamily="34" charset="0"/>
              <a:buChar char="•"/>
            </a:pPr>
            <a:r>
              <a:rPr lang="es-ES" sz="3600" dirty="0">
                <a:latin typeface="+mn-lt"/>
              </a:rPr>
              <a:t>Los sistemas de protección dejan de funcionar.</a:t>
            </a:r>
          </a:p>
        </p:txBody>
      </p:sp>
    </p:spTree>
    <p:extLst>
      <p:ext uri="{BB962C8B-B14F-4D97-AF65-F5344CB8AC3E}">
        <p14:creationId xmlns:p14="http://schemas.microsoft.com/office/powerpoint/2010/main" val="35681209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1BC0B-74A4-416A-9BC5-7C86792339E5}"/>
              </a:ext>
            </a:extLst>
          </p:cNvPr>
          <p:cNvSpPr>
            <a:spLocks noGrp="1"/>
          </p:cNvSpPr>
          <p:nvPr>
            <p:ph type="title"/>
          </p:nvPr>
        </p:nvSpPr>
        <p:spPr>
          <a:xfrm>
            <a:off x="6974958" y="6537960"/>
            <a:ext cx="10167255" cy="1757613"/>
          </a:xfrm>
        </p:spPr>
        <p:txBody>
          <a:bodyPr/>
          <a:lstStyle/>
          <a:p>
            <a:r>
              <a:rPr lang="da-DK" dirty="0"/>
              <a:t>Módulo 5: </a:t>
            </a:r>
            <a:br>
              <a:rPr lang="da-DK" dirty="0"/>
            </a:br>
            <a:r>
              <a:rPr lang="es-ES" dirty="0"/>
              <a:t>Preparación para las respuestas de SMAPS</a:t>
            </a:r>
            <a:endParaRPr lang="en-GB" dirty="0"/>
          </a:p>
        </p:txBody>
      </p:sp>
    </p:spTree>
    <p:extLst>
      <p:ext uri="{BB962C8B-B14F-4D97-AF65-F5344CB8AC3E}">
        <p14:creationId xmlns:p14="http://schemas.microsoft.com/office/powerpoint/2010/main" val="237658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lstStyle/>
          <a:p>
            <a:r>
              <a:rPr lang="da-DK" sz="4000" b="1" i="1" kern="1200" dirty="0">
                <a:solidFill>
                  <a:srgbClr val="323232"/>
                </a:solidFill>
                <a:effectLst/>
                <a:latin typeface="Montserrat" panose="00000500000000000000" pitchFamily="2" charset="0"/>
              </a:rPr>
              <a:t>Check in</a:t>
            </a:r>
            <a:r>
              <a:rPr lang="da-DK" sz="4000" b="1" kern="1200" dirty="0">
                <a:solidFill>
                  <a:srgbClr val="323232"/>
                </a:solidFill>
                <a:effectLst/>
                <a:latin typeface="Montserrat" panose="00000500000000000000" pitchFamily="2" charset="0"/>
              </a:rPr>
              <a:t> entre compañeros</a:t>
            </a:r>
            <a:r>
              <a:rPr lang="da-DK" sz="4000" b="1" kern="1200" dirty="0">
                <a:solidFill>
                  <a:srgbClr val="FF0000"/>
                </a:solidFill>
                <a:effectLst/>
                <a:latin typeface="Montserrat" panose="00000500000000000000" pitchFamily="2" charset="0"/>
              </a:rPr>
              <a:t>/as</a:t>
            </a:r>
            <a:r>
              <a:rPr lang="da-DK" sz="4000" b="1" kern="1200" dirty="0">
                <a:solidFill>
                  <a:srgbClr val="323232"/>
                </a:solidFill>
                <a:effectLst/>
                <a:latin typeface="Montserrat" panose="00000500000000000000" pitchFamily="2" charset="0"/>
              </a:rPr>
              <a:t>:</a:t>
            </a:r>
            <a:r>
              <a:rPr lang="da-DK" dirty="0"/>
              <a:t> Después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299"/>
            <a:ext cx="14157434" cy="5299911"/>
          </a:xfrm>
        </p:spPr>
        <p:txBody>
          <a:bodyPr>
            <a:normAutofit/>
          </a:bodyPr>
          <a:lstStyle/>
          <a:p>
            <a:pPr marL="342900" indent="-342900" algn="l">
              <a:lnSpc>
                <a:spcPct val="100000"/>
              </a:lnSpc>
              <a:buFont typeface="Arial" panose="020B0604020202020204" pitchFamily="34" charset="0"/>
              <a:buChar char="•"/>
            </a:pPr>
            <a:r>
              <a:rPr lang="es-ES" sz="3200" dirty="0"/>
              <a:t>Las preguntas se centran en cómo le ha ido a nuestro</a:t>
            </a:r>
            <a:r>
              <a:rPr lang="es-ES" sz="3200" dirty="0">
                <a:solidFill>
                  <a:srgbClr val="FF0000"/>
                </a:solidFill>
              </a:rPr>
              <a:t>/a</a:t>
            </a:r>
            <a:r>
              <a:rPr lang="es-ES" sz="3200" dirty="0"/>
              <a:t> compañero</a:t>
            </a:r>
            <a:r>
              <a:rPr lang="es-ES" sz="3200" dirty="0">
                <a:solidFill>
                  <a:srgbClr val="FF0000"/>
                </a:solidFill>
              </a:rPr>
              <a:t>/a</a:t>
            </a:r>
            <a:r>
              <a:rPr lang="es-ES" sz="3200" dirty="0"/>
              <a:t>, qué desafíos surgieron, y cómo cambiar a una modalidad “</a:t>
            </a:r>
            <a:r>
              <a:rPr lang="es-ES" sz="3200" dirty="0" err="1"/>
              <a:t>post-trabajo</a:t>
            </a:r>
            <a:r>
              <a:rPr lang="es-ES" sz="3200" dirty="0"/>
              <a:t>”.</a:t>
            </a:r>
            <a:endParaRPr lang="en-GB" sz="3200" dirty="0"/>
          </a:p>
        </p:txBody>
      </p:sp>
      <p:graphicFrame>
        <p:nvGraphicFramePr>
          <p:cNvPr id="5" name="Table 5">
            <a:extLst>
              <a:ext uri="{FF2B5EF4-FFF2-40B4-BE49-F238E27FC236}">
                <a16:creationId xmlns:a16="http://schemas.microsoft.com/office/drawing/2014/main" id="{4CAFEE66-2030-4894-28E9-B97EB37B4046}"/>
              </a:ext>
            </a:extLst>
          </p:cNvPr>
          <p:cNvGraphicFramePr>
            <a:graphicFrameLocks noGrp="1"/>
          </p:cNvGraphicFramePr>
          <p:nvPr/>
        </p:nvGraphicFramePr>
        <p:xfrm>
          <a:off x="5390147" y="3857681"/>
          <a:ext cx="8213558" cy="4572000"/>
        </p:xfrm>
        <a:graphic>
          <a:graphicData uri="http://schemas.openxmlformats.org/drawingml/2006/table">
            <a:tbl>
              <a:tblPr firstRow="1" bandRow="1">
                <a:tableStyleId>{5C22544A-7EE6-4342-B048-85BDC9FD1C3A}</a:tableStyleId>
              </a:tblPr>
              <a:tblGrid>
                <a:gridCol w="8213558">
                  <a:extLst>
                    <a:ext uri="{9D8B030D-6E8A-4147-A177-3AD203B41FA5}">
                      <a16:colId xmlns:a16="http://schemas.microsoft.com/office/drawing/2014/main" val="277802791"/>
                    </a:ext>
                  </a:extLst>
                </a:gridCol>
              </a:tblGrid>
              <a:tr h="370840">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da-DK" sz="3200" dirty="0">
                          <a:solidFill>
                            <a:schemeClr val="bg2"/>
                          </a:solidFill>
                        </a:rPr>
                        <a:t>Preguntas de </a:t>
                      </a:r>
                      <a:r>
                        <a:rPr lang="da-DK" sz="3200" i="1" dirty="0">
                          <a:solidFill>
                            <a:schemeClr val="bg2"/>
                          </a:solidFill>
                        </a:rPr>
                        <a:t>check</a:t>
                      </a:r>
                      <a:r>
                        <a:rPr lang="da-DK" sz="3200" i="1" baseline="0" dirty="0">
                          <a:solidFill>
                            <a:schemeClr val="bg2"/>
                          </a:solidFill>
                        </a:rPr>
                        <a:t> in</a:t>
                      </a:r>
                      <a:endParaRPr lang="en-GB" sz="3200" i="1" dirty="0">
                        <a:solidFill>
                          <a:schemeClr val="bg2"/>
                        </a:solidFill>
                      </a:endParaRPr>
                    </a:p>
                  </a:txBody>
                  <a:tcPr/>
                </a:tc>
                <a:extLst>
                  <a:ext uri="{0D108BD9-81ED-4DB2-BD59-A6C34878D82A}">
                    <a16:rowId xmlns:a16="http://schemas.microsoft.com/office/drawing/2014/main" val="2549383778"/>
                  </a:ext>
                </a:extLst>
              </a:tr>
              <a:tr h="370840">
                <a:tc>
                  <a:txBody>
                    <a:bodyPr/>
                    <a:lstStyle/>
                    <a:p>
                      <a:pPr marL="457200" indent="-457200">
                        <a:buFont typeface="Arial" panose="020B0604020202020204" pitchFamily="34" charset="0"/>
                        <a:buChar char="•"/>
                      </a:pPr>
                      <a:r>
                        <a:rPr lang="es-ES" sz="3200" dirty="0"/>
                        <a:t>¿Cómo fue el día?</a:t>
                      </a:r>
                    </a:p>
                    <a:p>
                      <a:pPr marL="457200" indent="-457200">
                        <a:buFont typeface="Arial" panose="020B0604020202020204" pitchFamily="34" charset="0"/>
                        <a:buChar char="•"/>
                      </a:pPr>
                      <a:r>
                        <a:rPr lang="es-ES" sz="3200" dirty="0"/>
                        <a:t>¿Estás listo</a:t>
                      </a:r>
                      <a:r>
                        <a:rPr lang="es-ES" sz="3200" dirty="0">
                          <a:solidFill>
                            <a:srgbClr val="FF0000"/>
                          </a:solidFill>
                        </a:rPr>
                        <a:t>/a</a:t>
                      </a:r>
                      <a:r>
                        <a:rPr lang="es-ES" sz="3200" dirty="0"/>
                        <a:t> para continuar y terminar el turno/sesión?</a:t>
                      </a:r>
                    </a:p>
                    <a:p>
                      <a:pPr marL="457200" indent="-457200">
                        <a:buFont typeface="Arial" panose="020B0604020202020204" pitchFamily="34" charset="0"/>
                        <a:buChar char="•"/>
                      </a:pPr>
                      <a:r>
                        <a:rPr lang="es-ES" sz="3200" dirty="0"/>
                        <a:t>¿Qué te gustaría hacer ahora?</a:t>
                      </a:r>
                    </a:p>
                    <a:p>
                      <a:pPr marL="457200" indent="-457200">
                        <a:buFont typeface="Arial" panose="020B0604020202020204" pitchFamily="34" charset="0"/>
                        <a:buChar char="•"/>
                      </a:pPr>
                      <a:r>
                        <a:rPr lang="es-ES" sz="3200" dirty="0"/>
                        <a:t>¿Algo más que debas o puedas hacer para bajar las revoluciones?</a:t>
                      </a:r>
                    </a:p>
                    <a:p>
                      <a:pPr marL="457200" indent="-457200">
                        <a:buFont typeface="Arial" panose="020B0604020202020204" pitchFamily="34" charset="0"/>
                        <a:buChar char="•"/>
                      </a:pPr>
                      <a:r>
                        <a:rPr lang="es-ES" sz="3200" dirty="0"/>
                        <a:t>¿Tienes algún plan de autocuidado para el resto del día?</a:t>
                      </a:r>
                    </a:p>
                  </a:txBody>
                  <a:tcPr/>
                </a:tc>
                <a:extLst>
                  <a:ext uri="{0D108BD9-81ED-4DB2-BD59-A6C34878D82A}">
                    <a16:rowId xmlns:a16="http://schemas.microsoft.com/office/drawing/2014/main" val="1695817047"/>
                  </a:ext>
                </a:extLst>
              </a:tr>
            </a:tbl>
          </a:graphicData>
        </a:graphic>
      </p:graphicFrame>
    </p:spTree>
    <p:extLst>
      <p:ext uri="{BB962C8B-B14F-4D97-AF65-F5344CB8AC3E}">
        <p14:creationId xmlns:p14="http://schemas.microsoft.com/office/powerpoint/2010/main" val="181294193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0BE0A-D59B-4DC7-9980-9B4CB52C2590}"/>
              </a:ext>
            </a:extLst>
          </p:cNvPr>
          <p:cNvSpPr>
            <a:spLocks noGrp="1"/>
          </p:cNvSpPr>
          <p:nvPr>
            <p:ph type="title"/>
          </p:nvPr>
        </p:nvSpPr>
        <p:spPr>
          <a:xfrm>
            <a:off x="1400175" y="1584325"/>
            <a:ext cx="15487650" cy="1071193"/>
          </a:xfrm>
        </p:spPr>
        <p:txBody>
          <a:bodyPr>
            <a:normAutofit/>
          </a:bodyPr>
          <a:lstStyle/>
          <a:p>
            <a:r>
              <a:rPr lang="da-DK" sz="6000" b="1" dirty="0"/>
              <a:t>Planificación de respuestas de SMAPS</a:t>
            </a:r>
            <a:endParaRPr lang="en-GB" sz="6000" b="1" dirty="0"/>
          </a:p>
        </p:txBody>
      </p:sp>
      <p:grpSp>
        <p:nvGrpSpPr>
          <p:cNvPr id="20" name="Group 19">
            <a:extLst>
              <a:ext uri="{FF2B5EF4-FFF2-40B4-BE49-F238E27FC236}">
                <a16:creationId xmlns:a16="http://schemas.microsoft.com/office/drawing/2014/main" id="{8AD57E3E-1282-BD9B-D45F-06D03330481F}"/>
              </a:ext>
            </a:extLst>
          </p:cNvPr>
          <p:cNvGrpSpPr/>
          <p:nvPr/>
        </p:nvGrpSpPr>
        <p:grpSpPr>
          <a:xfrm>
            <a:off x="1624012" y="2655518"/>
            <a:ext cx="15039975" cy="6467475"/>
            <a:chOff x="1624012" y="2655518"/>
            <a:chExt cx="15039975" cy="6467475"/>
          </a:xfrm>
        </p:grpSpPr>
        <p:pic>
          <p:nvPicPr>
            <p:cNvPr id="7" name="Picture 6">
              <a:extLst>
                <a:ext uri="{FF2B5EF4-FFF2-40B4-BE49-F238E27FC236}">
                  <a16:creationId xmlns:a16="http://schemas.microsoft.com/office/drawing/2014/main" id="{1BB8D1D8-A138-93E2-009F-1F006041135A}"/>
                </a:ext>
              </a:extLst>
            </p:cNvPr>
            <p:cNvPicPr>
              <a:picLocks noChangeAspect="1"/>
            </p:cNvPicPr>
            <p:nvPr/>
          </p:nvPicPr>
          <p:blipFill>
            <a:blip r:embed="rId2"/>
            <a:stretch>
              <a:fillRect/>
            </a:stretch>
          </p:blipFill>
          <p:spPr>
            <a:xfrm>
              <a:off x="1624012" y="2655518"/>
              <a:ext cx="15039975" cy="6467475"/>
            </a:xfrm>
            <a:prstGeom prst="rect">
              <a:avLst/>
            </a:prstGeom>
          </p:spPr>
        </p:pic>
        <p:sp>
          <p:nvSpPr>
            <p:cNvPr id="3" name="object 12">
              <a:extLst>
                <a:ext uri="{FF2B5EF4-FFF2-40B4-BE49-F238E27FC236}">
                  <a16:creationId xmlns:a16="http://schemas.microsoft.com/office/drawing/2014/main" id="{5ACA11A9-DDD0-4547-8E0D-CB8B5DC55540}"/>
                </a:ext>
              </a:extLst>
            </p:cNvPr>
            <p:cNvSpPr txBox="1"/>
            <p:nvPr/>
          </p:nvSpPr>
          <p:spPr>
            <a:xfrm>
              <a:off x="1722846" y="2827020"/>
              <a:ext cx="3908334" cy="182880"/>
            </a:xfrm>
            <a:prstGeom prst="rect">
              <a:avLst/>
            </a:prstGeom>
            <a:solidFill>
              <a:srgbClr val="FFFFFF"/>
            </a:solidFill>
          </p:spPr>
          <p:txBody>
            <a:bodyPr vert="horz" wrap="square" lIns="0" tIns="0" rIns="0" bIns="0" rtlCol="0" anchor="ctr" anchorCtr="0">
              <a:noAutofit/>
            </a:bodyPr>
            <a:lstStyle/>
            <a:p>
              <a:pPr marL="18945">
                <a:spcBef>
                  <a:spcPts val="0"/>
                </a:spcBef>
              </a:pPr>
              <a:r>
                <a:rPr lang="es-ES_tradnl" sz="1400" b="1" spc="-30" dirty="0">
                  <a:latin typeface="Arial" panose="020B0604020202020204" pitchFamily="34" charset="0"/>
                  <a:cs typeface="Arial" panose="020B0604020202020204" pitchFamily="34" charset="0"/>
                </a:rPr>
                <a:t>1.6. Plan de Acción (</a:t>
              </a:r>
              <a:r>
                <a:rPr lang="es-ES_tradnl" sz="1400" b="1" spc="-30" dirty="0" err="1">
                  <a:latin typeface="Arial" panose="020B0604020202020204" pitchFamily="34" charset="0"/>
                  <a:cs typeface="Arial" panose="020B0604020202020204" pitchFamily="34" charset="0"/>
                </a:rPr>
                <a:t>PoA</a:t>
              </a:r>
              <a:r>
                <a:rPr lang="es-ES_tradnl" sz="1400" b="1" spc="-30" dirty="0">
                  <a:latin typeface="Arial" panose="020B0604020202020204" pitchFamily="34" charset="0"/>
                  <a:cs typeface="Arial" panose="020B0604020202020204" pitchFamily="34" charset="0"/>
                </a:rPr>
                <a:t>) - Plantilla</a:t>
              </a:r>
              <a:endParaRPr lang="es-ES_tradnl" sz="1400" b="1" dirty="0">
                <a:latin typeface="Arial" panose="020B0604020202020204" pitchFamily="34" charset="0"/>
                <a:cs typeface="Arial" panose="020B0604020202020204" pitchFamily="34" charset="0"/>
              </a:endParaRPr>
            </a:p>
          </p:txBody>
        </p:sp>
        <p:sp>
          <p:nvSpPr>
            <p:cNvPr id="4" name="object 12">
              <a:extLst>
                <a:ext uri="{FF2B5EF4-FFF2-40B4-BE49-F238E27FC236}">
                  <a16:creationId xmlns:a16="http://schemas.microsoft.com/office/drawing/2014/main" id="{5DB1BC1D-21A5-F3B8-CCB1-7A56431477B5}"/>
                </a:ext>
              </a:extLst>
            </p:cNvPr>
            <p:cNvSpPr txBox="1"/>
            <p:nvPr/>
          </p:nvSpPr>
          <p:spPr>
            <a:xfrm>
              <a:off x="1722846" y="3280462"/>
              <a:ext cx="3908334" cy="182880"/>
            </a:xfrm>
            <a:prstGeom prst="rect">
              <a:avLst/>
            </a:prstGeom>
            <a:solidFill>
              <a:srgbClr val="FFFFFF"/>
            </a:solidFill>
          </p:spPr>
          <p:txBody>
            <a:bodyPr vert="horz" wrap="square" lIns="0" tIns="0" rIns="0" bIns="0" rtlCol="0" anchor="ctr" anchorCtr="0">
              <a:noAutofit/>
            </a:bodyPr>
            <a:lstStyle/>
            <a:p>
              <a:pPr marL="18945">
                <a:spcBef>
                  <a:spcPts val="0"/>
                </a:spcBef>
              </a:pPr>
              <a:r>
                <a:rPr lang="es-ES_tradnl" sz="1400" b="1" spc="-30" dirty="0">
                  <a:latin typeface="Arial" panose="020B0604020202020204" pitchFamily="34" charset="0"/>
                  <a:cs typeface="Arial" panose="020B0604020202020204" pitchFamily="34" charset="0"/>
                </a:rPr>
                <a:t>Salud comunitaria / SPAC</a:t>
              </a:r>
              <a:endParaRPr lang="es-ES_tradnl" sz="1400" b="1" dirty="0">
                <a:latin typeface="Arial" panose="020B0604020202020204" pitchFamily="34" charset="0"/>
                <a:cs typeface="Arial" panose="020B0604020202020204" pitchFamily="34" charset="0"/>
              </a:endParaRPr>
            </a:p>
          </p:txBody>
        </p:sp>
        <p:sp>
          <p:nvSpPr>
            <p:cNvPr id="5" name="object 12">
              <a:extLst>
                <a:ext uri="{FF2B5EF4-FFF2-40B4-BE49-F238E27FC236}">
                  <a16:creationId xmlns:a16="http://schemas.microsoft.com/office/drawing/2014/main" id="{1A0A8051-4EBA-3DE4-8A31-259EC5362B0D}"/>
                </a:ext>
              </a:extLst>
            </p:cNvPr>
            <p:cNvSpPr txBox="1"/>
            <p:nvPr/>
          </p:nvSpPr>
          <p:spPr>
            <a:xfrm>
              <a:off x="1757361" y="3873182"/>
              <a:ext cx="652463" cy="236856"/>
            </a:xfrm>
            <a:prstGeom prst="rect">
              <a:avLst/>
            </a:prstGeom>
            <a:solidFill>
              <a:srgbClr val="FFCC00"/>
            </a:solidFill>
          </p:spPr>
          <p:txBody>
            <a:bodyPr vert="horz" wrap="square" lIns="0" tIns="0" rIns="0" bIns="0" rtlCol="0" anchor="ctr" anchorCtr="0">
              <a:noAutofit/>
            </a:bodyPr>
            <a:lstStyle/>
            <a:p>
              <a:pPr marL="18945">
                <a:spcBef>
                  <a:spcPts val="0"/>
                </a:spcBef>
              </a:pPr>
              <a:r>
                <a:rPr lang="es-ES_tradnl" sz="1200" b="1" spc="-30" dirty="0">
                  <a:latin typeface="Arial" panose="020B0604020202020204" pitchFamily="34" charset="0"/>
                  <a:cs typeface="Arial" panose="020B0604020202020204" pitchFamily="34" charset="0"/>
                </a:rPr>
                <a:t>Código</a:t>
              </a:r>
              <a:endParaRPr lang="es-ES_tradnl" sz="1200" b="1" dirty="0">
                <a:latin typeface="Arial" panose="020B0604020202020204" pitchFamily="34" charset="0"/>
                <a:cs typeface="Arial" panose="020B0604020202020204" pitchFamily="34" charset="0"/>
              </a:endParaRPr>
            </a:p>
          </p:txBody>
        </p:sp>
        <p:sp>
          <p:nvSpPr>
            <p:cNvPr id="6" name="object 12">
              <a:extLst>
                <a:ext uri="{FF2B5EF4-FFF2-40B4-BE49-F238E27FC236}">
                  <a16:creationId xmlns:a16="http://schemas.microsoft.com/office/drawing/2014/main" id="{263D8E52-2E2D-DB42-F4DB-6BE3B3565093}"/>
                </a:ext>
              </a:extLst>
            </p:cNvPr>
            <p:cNvSpPr txBox="1"/>
            <p:nvPr/>
          </p:nvSpPr>
          <p:spPr>
            <a:xfrm>
              <a:off x="3803651" y="3868420"/>
              <a:ext cx="1117600" cy="236856"/>
            </a:xfrm>
            <a:prstGeom prst="rect">
              <a:avLst/>
            </a:prstGeom>
            <a:solidFill>
              <a:srgbClr val="FFCC00"/>
            </a:solidFill>
          </p:spPr>
          <p:txBody>
            <a:bodyPr vert="horz" wrap="square" lIns="0" tIns="0" rIns="0" bIns="0" rtlCol="0" anchor="ctr" anchorCtr="0">
              <a:noAutofit/>
            </a:bodyPr>
            <a:lstStyle/>
            <a:p>
              <a:pPr marL="18945">
                <a:spcBef>
                  <a:spcPts val="0"/>
                </a:spcBef>
              </a:pPr>
              <a:r>
                <a:rPr lang="es-ES_tradnl" sz="1200" b="1" spc="-30" dirty="0">
                  <a:latin typeface="Arial" panose="020B0604020202020204" pitchFamily="34" charset="0"/>
                  <a:cs typeface="Arial" panose="020B0604020202020204" pitchFamily="34" charset="0"/>
                </a:rPr>
                <a:t>Actividad</a:t>
              </a:r>
              <a:endParaRPr lang="es-ES_tradnl" sz="1200" b="1" dirty="0">
                <a:latin typeface="Arial" panose="020B0604020202020204" pitchFamily="34" charset="0"/>
                <a:cs typeface="Arial" panose="020B0604020202020204" pitchFamily="34" charset="0"/>
              </a:endParaRPr>
            </a:p>
          </p:txBody>
        </p:sp>
        <p:sp>
          <p:nvSpPr>
            <p:cNvPr id="8" name="object 12">
              <a:extLst>
                <a:ext uri="{FF2B5EF4-FFF2-40B4-BE49-F238E27FC236}">
                  <a16:creationId xmlns:a16="http://schemas.microsoft.com/office/drawing/2014/main" id="{80D86791-D860-6D9F-4350-0A72A9E1CA98}"/>
                </a:ext>
              </a:extLst>
            </p:cNvPr>
            <p:cNvSpPr txBox="1"/>
            <p:nvPr/>
          </p:nvSpPr>
          <p:spPr>
            <a:xfrm>
              <a:off x="5892800" y="3862070"/>
              <a:ext cx="1208089" cy="236856"/>
            </a:xfrm>
            <a:prstGeom prst="rect">
              <a:avLst/>
            </a:prstGeom>
            <a:solidFill>
              <a:srgbClr val="FFCC00"/>
            </a:solidFill>
          </p:spPr>
          <p:txBody>
            <a:bodyPr vert="horz" wrap="square" lIns="0" tIns="0" rIns="0" bIns="0" rtlCol="0" anchor="ctr" anchorCtr="0">
              <a:noAutofit/>
            </a:bodyPr>
            <a:lstStyle/>
            <a:p>
              <a:pPr marL="18945" algn="ctr">
                <a:spcBef>
                  <a:spcPts val="0"/>
                </a:spcBef>
              </a:pPr>
              <a:r>
                <a:rPr lang="es-ES_tradnl" sz="1200" b="1" spc="-30" dirty="0">
                  <a:latin typeface="Arial" panose="020B0604020202020204" pitchFamily="34" charset="0"/>
                  <a:cs typeface="Arial" panose="020B0604020202020204" pitchFamily="34" charset="0"/>
                </a:rPr>
                <a:t>Responsabilidad</a:t>
              </a:r>
              <a:endParaRPr lang="es-ES_tradnl" sz="1200" b="1" dirty="0">
                <a:latin typeface="Arial" panose="020B0604020202020204" pitchFamily="34" charset="0"/>
                <a:cs typeface="Arial" panose="020B0604020202020204" pitchFamily="34" charset="0"/>
              </a:endParaRPr>
            </a:p>
          </p:txBody>
        </p:sp>
        <p:sp>
          <p:nvSpPr>
            <p:cNvPr id="9" name="object 12">
              <a:extLst>
                <a:ext uri="{FF2B5EF4-FFF2-40B4-BE49-F238E27FC236}">
                  <a16:creationId xmlns:a16="http://schemas.microsoft.com/office/drawing/2014/main" id="{9181AE64-06FF-F131-C1BB-158615840B4B}"/>
                </a:ext>
              </a:extLst>
            </p:cNvPr>
            <p:cNvSpPr txBox="1"/>
            <p:nvPr/>
          </p:nvSpPr>
          <p:spPr>
            <a:xfrm>
              <a:off x="7178675" y="3862071"/>
              <a:ext cx="1317626" cy="243206"/>
            </a:xfrm>
            <a:prstGeom prst="rect">
              <a:avLst/>
            </a:prstGeom>
            <a:solidFill>
              <a:srgbClr val="FFCC00"/>
            </a:solidFill>
          </p:spPr>
          <p:txBody>
            <a:bodyPr vert="horz" wrap="square" lIns="0" tIns="0" rIns="0" bIns="0" rtlCol="0" anchor="ctr" anchorCtr="0">
              <a:noAutofit/>
            </a:bodyPr>
            <a:lstStyle/>
            <a:p>
              <a:pPr marL="18945" algn="ctr">
                <a:spcBef>
                  <a:spcPts val="0"/>
                </a:spcBef>
              </a:pPr>
              <a:r>
                <a:rPr lang="es-ES_tradnl" sz="1200" b="1" spc="-30" dirty="0">
                  <a:latin typeface="Arial" panose="020B0604020202020204" pitchFamily="34" charset="0"/>
                  <a:cs typeface="Arial" panose="020B0604020202020204" pitchFamily="34" charset="0"/>
                </a:rPr>
                <a:t>Insumos/recursos</a:t>
              </a:r>
              <a:endParaRPr lang="es-ES_tradnl" sz="1200" b="1" dirty="0">
                <a:latin typeface="Arial" panose="020B0604020202020204" pitchFamily="34" charset="0"/>
                <a:cs typeface="Arial" panose="020B0604020202020204" pitchFamily="34" charset="0"/>
              </a:endParaRPr>
            </a:p>
          </p:txBody>
        </p:sp>
        <p:sp>
          <p:nvSpPr>
            <p:cNvPr id="10" name="object 12">
              <a:extLst>
                <a:ext uri="{FF2B5EF4-FFF2-40B4-BE49-F238E27FC236}">
                  <a16:creationId xmlns:a16="http://schemas.microsoft.com/office/drawing/2014/main" id="{442F2EB2-FF43-B460-622D-6F37903E26A8}"/>
                </a:ext>
              </a:extLst>
            </p:cNvPr>
            <p:cNvSpPr txBox="1"/>
            <p:nvPr/>
          </p:nvSpPr>
          <p:spPr>
            <a:xfrm>
              <a:off x="8643938" y="3776663"/>
              <a:ext cx="723901" cy="404812"/>
            </a:xfrm>
            <a:prstGeom prst="rect">
              <a:avLst/>
            </a:prstGeom>
            <a:solidFill>
              <a:srgbClr val="FFCC00"/>
            </a:solidFill>
          </p:spPr>
          <p:txBody>
            <a:bodyPr vert="horz" wrap="square" lIns="0" tIns="0" rIns="0" bIns="0" rtlCol="0" anchor="ctr" anchorCtr="0">
              <a:noAutofit/>
            </a:bodyPr>
            <a:lstStyle/>
            <a:p>
              <a:pPr marL="18945" algn="ctr">
                <a:spcBef>
                  <a:spcPts val="0"/>
                </a:spcBef>
              </a:pPr>
              <a:r>
                <a:rPr lang="es-ES_tradnl" sz="1200" b="1" spc="-30" dirty="0">
                  <a:latin typeface="Arial" panose="020B0604020202020204" pitchFamily="34" charset="0"/>
                  <a:cs typeface="Arial" panose="020B0604020202020204" pitchFamily="34" charset="0"/>
                </a:rPr>
                <a:t>Costos y fuentes</a:t>
              </a:r>
              <a:endParaRPr lang="es-ES_tradnl" sz="1200" b="1" dirty="0">
                <a:latin typeface="Arial" panose="020B0604020202020204" pitchFamily="34" charset="0"/>
                <a:cs typeface="Arial" panose="020B0604020202020204" pitchFamily="34" charset="0"/>
              </a:endParaRPr>
            </a:p>
          </p:txBody>
        </p:sp>
        <p:sp>
          <p:nvSpPr>
            <p:cNvPr id="11" name="object 12">
              <a:extLst>
                <a:ext uri="{FF2B5EF4-FFF2-40B4-BE49-F238E27FC236}">
                  <a16:creationId xmlns:a16="http://schemas.microsoft.com/office/drawing/2014/main" id="{243C207E-24AD-1236-4328-3D81A4E391ED}"/>
                </a:ext>
              </a:extLst>
            </p:cNvPr>
            <p:cNvSpPr txBox="1"/>
            <p:nvPr/>
          </p:nvSpPr>
          <p:spPr>
            <a:xfrm>
              <a:off x="10817067" y="3898900"/>
              <a:ext cx="723900" cy="165100"/>
            </a:xfrm>
            <a:prstGeom prst="rect">
              <a:avLst/>
            </a:prstGeom>
            <a:solidFill>
              <a:srgbClr val="FFCC00"/>
            </a:solidFill>
          </p:spPr>
          <p:txBody>
            <a:bodyPr vert="horz" wrap="square" lIns="0" tIns="0" rIns="0" bIns="0" rtlCol="0" anchor="ctr" anchorCtr="0">
              <a:noAutofit/>
            </a:bodyPr>
            <a:lstStyle/>
            <a:p>
              <a:pPr marL="18945" algn="ctr">
                <a:spcBef>
                  <a:spcPts val="0"/>
                </a:spcBef>
              </a:pPr>
              <a:r>
                <a:rPr lang="es-ES_tradnl" sz="1200" b="1" spc="-30" dirty="0">
                  <a:latin typeface="Arial" panose="020B0604020202020204" pitchFamily="34" charset="0"/>
                  <a:cs typeface="Arial" panose="020B0604020202020204" pitchFamily="34" charset="0"/>
                </a:rPr>
                <a:t>Año 1</a:t>
              </a:r>
              <a:endParaRPr lang="es-ES_tradnl" sz="1200" b="1" dirty="0">
                <a:latin typeface="Arial" panose="020B0604020202020204" pitchFamily="34" charset="0"/>
                <a:cs typeface="Arial" panose="020B0604020202020204" pitchFamily="34" charset="0"/>
              </a:endParaRPr>
            </a:p>
          </p:txBody>
        </p:sp>
        <p:sp>
          <p:nvSpPr>
            <p:cNvPr id="12" name="object 12">
              <a:extLst>
                <a:ext uri="{FF2B5EF4-FFF2-40B4-BE49-F238E27FC236}">
                  <a16:creationId xmlns:a16="http://schemas.microsoft.com/office/drawing/2014/main" id="{D49D07F9-7F53-4E25-F31B-DFCA133ABB67}"/>
                </a:ext>
              </a:extLst>
            </p:cNvPr>
            <p:cNvSpPr txBox="1"/>
            <p:nvPr/>
          </p:nvSpPr>
          <p:spPr>
            <a:xfrm>
              <a:off x="14122398" y="3898900"/>
              <a:ext cx="749301" cy="165100"/>
            </a:xfrm>
            <a:prstGeom prst="rect">
              <a:avLst/>
            </a:prstGeom>
            <a:solidFill>
              <a:srgbClr val="FFCC00"/>
            </a:solidFill>
          </p:spPr>
          <p:txBody>
            <a:bodyPr vert="horz" wrap="square" lIns="0" tIns="0" rIns="0" bIns="0" rtlCol="0" anchor="ctr" anchorCtr="0">
              <a:noAutofit/>
            </a:bodyPr>
            <a:lstStyle/>
            <a:p>
              <a:pPr marL="18945" algn="ctr">
                <a:spcBef>
                  <a:spcPts val="0"/>
                </a:spcBef>
              </a:pPr>
              <a:r>
                <a:rPr lang="es-ES_tradnl" sz="1200" b="1" spc="-30" dirty="0">
                  <a:latin typeface="Arial" panose="020B0604020202020204" pitchFamily="34" charset="0"/>
                  <a:cs typeface="Arial" panose="020B0604020202020204" pitchFamily="34" charset="0"/>
                </a:rPr>
                <a:t>Año 2</a:t>
              </a:r>
              <a:endParaRPr lang="es-ES_tradnl" sz="1200" b="1" dirty="0">
                <a:latin typeface="Arial" panose="020B0604020202020204" pitchFamily="34" charset="0"/>
                <a:cs typeface="Arial" panose="020B0604020202020204" pitchFamily="34" charset="0"/>
              </a:endParaRPr>
            </a:p>
          </p:txBody>
        </p:sp>
        <p:sp>
          <p:nvSpPr>
            <p:cNvPr id="13" name="object 12">
              <a:extLst>
                <a:ext uri="{FF2B5EF4-FFF2-40B4-BE49-F238E27FC236}">
                  <a16:creationId xmlns:a16="http://schemas.microsoft.com/office/drawing/2014/main" id="{7334B622-DF7F-2A8B-15B0-882911F26BFA}"/>
                </a:ext>
              </a:extLst>
            </p:cNvPr>
            <p:cNvSpPr txBox="1"/>
            <p:nvPr/>
          </p:nvSpPr>
          <p:spPr>
            <a:xfrm>
              <a:off x="13769973" y="3695700"/>
              <a:ext cx="1457327" cy="163195"/>
            </a:xfrm>
            <a:prstGeom prst="rect">
              <a:avLst/>
            </a:prstGeom>
            <a:solidFill>
              <a:srgbClr val="FFCC00"/>
            </a:solidFill>
          </p:spPr>
          <p:txBody>
            <a:bodyPr vert="horz" wrap="square" lIns="0" tIns="0" rIns="0" bIns="0" rtlCol="0" anchor="ctr" anchorCtr="0">
              <a:noAutofit/>
            </a:bodyPr>
            <a:lstStyle/>
            <a:p>
              <a:pPr marL="18945" algn="ctr">
                <a:spcBef>
                  <a:spcPts val="0"/>
                </a:spcBef>
              </a:pPr>
              <a:r>
                <a:rPr lang="es-ES_tradnl" sz="1200" b="1" spc="-30" dirty="0">
                  <a:latin typeface="Arial" panose="020B0604020202020204" pitchFamily="34" charset="0"/>
                  <a:cs typeface="Arial" panose="020B0604020202020204" pitchFamily="34" charset="0"/>
                </a:rPr>
                <a:t>Período de tiempo</a:t>
              </a:r>
              <a:endParaRPr lang="es-ES_tradnl" sz="1200" b="1" dirty="0">
                <a:latin typeface="Arial" panose="020B0604020202020204" pitchFamily="34" charset="0"/>
                <a:cs typeface="Arial" panose="020B0604020202020204" pitchFamily="34" charset="0"/>
              </a:endParaRPr>
            </a:p>
          </p:txBody>
        </p:sp>
        <p:sp>
          <p:nvSpPr>
            <p:cNvPr id="14" name="object 12">
              <a:extLst>
                <a:ext uri="{FF2B5EF4-FFF2-40B4-BE49-F238E27FC236}">
                  <a16:creationId xmlns:a16="http://schemas.microsoft.com/office/drawing/2014/main" id="{2717EB6D-09F7-46AA-F03A-C354691168A0}"/>
                </a:ext>
              </a:extLst>
            </p:cNvPr>
            <p:cNvSpPr txBox="1"/>
            <p:nvPr/>
          </p:nvSpPr>
          <p:spPr>
            <a:xfrm>
              <a:off x="1722847" y="4288155"/>
              <a:ext cx="944154" cy="182880"/>
            </a:xfrm>
            <a:prstGeom prst="rect">
              <a:avLst/>
            </a:prstGeom>
            <a:solidFill>
              <a:srgbClr val="969696"/>
            </a:solidFill>
          </p:spPr>
          <p:txBody>
            <a:bodyPr vert="horz" wrap="square" lIns="0" tIns="0" rIns="0" bIns="0" rtlCol="0" anchor="ctr" anchorCtr="0">
              <a:noAutofit/>
            </a:bodyPr>
            <a:lstStyle/>
            <a:p>
              <a:pPr marL="18945">
                <a:spcBef>
                  <a:spcPts val="0"/>
                </a:spcBef>
              </a:pPr>
              <a:r>
                <a:rPr lang="es-ES_tradnl" sz="1200" b="1" spc="-30" dirty="0">
                  <a:latin typeface="Arial" panose="020B0604020202020204" pitchFamily="34" charset="0"/>
                  <a:cs typeface="Arial" panose="020B0604020202020204" pitchFamily="34" charset="0"/>
                </a:rPr>
                <a:t>Resultado 1</a:t>
              </a:r>
              <a:endParaRPr lang="es-ES_tradnl" sz="1200" b="1" dirty="0">
                <a:latin typeface="Arial" panose="020B0604020202020204" pitchFamily="34" charset="0"/>
                <a:cs typeface="Arial" panose="020B0604020202020204" pitchFamily="34" charset="0"/>
              </a:endParaRPr>
            </a:p>
          </p:txBody>
        </p:sp>
        <p:sp>
          <p:nvSpPr>
            <p:cNvPr id="15" name="object 12">
              <a:extLst>
                <a:ext uri="{FF2B5EF4-FFF2-40B4-BE49-F238E27FC236}">
                  <a16:creationId xmlns:a16="http://schemas.microsoft.com/office/drawing/2014/main" id="{08AB8BFA-096F-3D89-26D5-40A9BD63F2C2}"/>
                </a:ext>
              </a:extLst>
            </p:cNvPr>
            <p:cNvSpPr txBox="1"/>
            <p:nvPr/>
          </p:nvSpPr>
          <p:spPr>
            <a:xfrm>
              <a:off x="2497932" y="4512469"/>
              <a:ext cx="988218" cy="159068"/>
            </a:xfrm>
            <a:prstGeom prst="rect">
              <a:avLst/>
            </a:prstGeom>
            <a:solidFill>
              <a:srgbClr val="C0C0C0"/>
            </a:solidFill>
          </p:spPr>
          <p:txBody>
            <a:bodyPr vert="horz" wrap="square" lIns="0" tIns="0" rIns="0" bIns="0" rtlCol="0" anchor="ctr" anchorCtr="0">
              <a:noAutofit/>
            </a:bodyPr>
            <a:lstStyle/>
            <a:p>
              <a:pPr marL="18945">
                <a:spcBef>
                  <a:spcPts val="0"/>
                </a:spcBef>
              </a:pPr>
              <a:r>
                <a:rPr lang="es-ES_tradnl" sz="1200" spc="-30" dirty="0">
                  <a:latin typeface="Arial" panose="020B0604020202020204" pitchFamily="34" charset="0"/>
                  <a:cs typeface="Arial" panose="020B0604020202020204" pitchFamily="34" charset="0"/>
                </a:rPr>
                <a:t>Producto 1.1</a:t>
              </a:r>
              <a:endParaRPr lang="es-ES_tradnl" sz="1200" dirty="0">
                <a:latin typeface="Arial" panose="020B0604020202020204" pitchFamily="34" charset="0"/>
                <a:cs typeface="Arial" panose="020B0604020202020204" pitchFamily="34" charset="0"/>
              </a:endParaRPr>
            </a:p>
          </p:txBody>
        </p:sp>
        <p:sp>
          <p:nvSpPr>
            <p:cNvPr id="16" name="object 12">
              <a:extLst>
                <a:ext uri="{FF2B5EF4-FFF2-40B4-BE49-F238E27FC236}">
                  <a16:creationId xmlns:a16="http://schemas.microsoft.com/office/drawing/2014/main" id="{15110283-FE43-ACD1-E537-0EE766A5BB91}"/>
                </a:ext>
              </a:extLst>
            </p:cNvPr>
            <p:cNvSpPr txBox="1"/>
            <p:nvPr/>
          </p:nvSpPr>
          <p:spPr>
            <a:xfrm>
              <a:off x="2494757" y="5672721"/>
              <a:ext cx="1045368" cy="159068"/>
            </a:xfrm>
            <a:prstGeom prst="rect">
              <a:avLst/>
            </a:prstGeom>
            <a:solidFill>
              <a:srgbClr val="C0C0C0"/>
            </a:solidFill>
          </p:spPr>
          <p:txBody>
            <a:bodyPr vert="horz" wrap="square" lIns="0" tIns="0" rIns="0" bIns="0" rtlCol="0" anchor="ctr" anchorCtr="0">
              <a:noAutofit/>
            </a:bodyPr>
            <a:lstStyle/>
            <a:p>
              <a:pPr marL="18945">
                <a:spcBef>
                  <a:spcPts val="0"/>
                </a:spcBef>
              </a:pPr>
              <a:r>
                <a:rPr lang="es-ES_tradnl" sz="1200" spc="-30" dirty="0">
                  <a:latin typeface="Arial" panose="020B0604020202020204" pitchFamily="34" charset="0"/>
                  <a:cs typeface="Arial" panose="020B0604020202020204" pitchFamily="34" charset="0"/>
                </a:rPr>
                <a:t>Producto 1.2</a:t>
              </a:r>
              <a:endParaRPr lang="es-ES_tradnl" sz="1200" dirty="0">
                <a:latin typeface="Arial" panose="020B0604020202020204" pitchFamily="34" charset="0"/>
                <a:cs typeface="Arial" panose="020B0604020202020204" pitchFamily="34" charset="0"/>
              </a:endParaRPr>
            </a:p>
          </p:txBody>
        </p:sp>
        <p:sp>
          <p:nvSpPr>
            <p:cNvPr id="17" name="object 12">
              <a:extLst>
                <a:ext uri="{FF2B5EF4-FFF2-40B4-BE49-F238E27FC236}">
                  <a16:creationId xmlns:a16="http://schemas.microsoft.com/office/drawing/2014/main" id="{23A18AA8-9C14-1C0C-C4AF-98EDDC7544CC}"/>
                </a:ext>
              </a:extLst>
            </p:cNvPr>
            <p:cNvSpPr txBox="1"/>
            <p:nvPr/>
          </p:nvSpPr>
          <p:spPr>
            <a:xfrm>
              <a:off x="2494756" y="6836148"/>
              <a:ext cx="1092993" cy="159068"/>
            </a:xfrm>
            <a:prstGeom prst="rect">
              <a:avLst/>
            </a:prstGeom>
            <a:solidFill>
              <a:srgbClr val="C0C0C0"/>
            </a:solidFill>
          </p:spPr>
          <p:txBody>
            <a:bodyPr vert="horz" wrap="square" lIns="0" tIns="0" rIns="0" bIns="0" rtlCol="0" anchor="ctr" anchorCtr="0">
              <a:noAutofit/>
            </a:bodyPr>
            <a:lstStyle/>
            <a:p>
              <a:pPr marL="18945">
                <a:spcBef>
                  <a:spcPts val="0"/>
                </a:spcBef>
              </a:pPr>
              <a:r>
                <a:rPr lang="es-ES_tradnl" sz="1200" spc="-30" dirty="0">
                  <a:latin typeface="Arial" panose="020B0604020202020204" pitchFamily="34" charset="0"/>
                  <a:cs typeface="Arial" panose="020B0604020202020204" pitchFamily="34" charset="0"/>
                </a:rPr>
                <a:t>Producto 1.3</a:t>
              </a:r>
              <a:endParaRPr lang="es-ES_tradnl" sz="1200" dirty="0">
                <a:latin typeface="Arial" panose="020B0604020202020204" pitchFamily="34" charset="0"/>
                <a:cs typeface="Arial" panose="020B0604020202020204" pitchFamily="34" charset="0"/>
              </a:endParaRPr>
            </a:p>
          </p:txBody>
        </p:sp>
        <p:sp>
          <p:nvSpPr>
            <p:cNvPr id="18" name="object 12">
              <a:extLst>
                <a:ext uri="{FF2B5EF4-FFF2-40B4-BE49-F238E27FC236}">
                  <a16:creationId xmlns:a16="http://schemas.microsoft.com/office/drawing/2014/main" id="{2F4E081E-35FC-288F-B358-5E7EFF59E268}"/>
                </a:ext>
              </a:extLst>
            </p:cNvPr>
            <p:cNvSpPr txBox="1"/>
            <p:nvPr/>
          </p:nvSpPr>
          <p:spPr>
            <a:xfrm>
              <a:off x="1722847" y="7981164"/>
              <a:ext cx="944154" cy="182880"/>
            </a:xfrm>
            <a:prstGeom prst="rect">
              <a:avLst/>
            </a:prstGeom>
            <a:solidFill>
              <a:srgbClr val="969696"/>
            </a:solidFill>
          </p:spPr>
          <p:txBody>
            <a:bodyPr vert="horz" wrap="square" lIns="0" tIns="0" rIns="0" bIns="0" rtlCol="0" anchor="ctr" anchorCtr="0">
              <a:noAutofit/>
            </a:bodyPr>
            <a:lstStyle/>
            <a:p>
              <a:pPr marL="18945">
                <a:spcBef>
                  <a:spcPts val="0"/>
                </a:spcBef>
              </a:pPr>
              <a:r>
                <a:rPr lang="es-ES_tradnl" sz="1200" b="1" spc="-30" dirty="0">
                  <a:latin typeface="Arial" panose="020B0604020202020204" pitchFamily="34" charset="0"/>
                  <a:cs typeface="Arial" panose="020B0604020202020204" pitchFamily="34" charset="0"/>
                </a:rPr>
                <a:t>Resultado 2</a:t>
              </a:r>
              <a:endParaRPr lang="es-ES_tradnl" sz="1200" b="1" dirty="0">
                <a:latin typeface="Arial" panose="020B0604020202020204" pitchFamily="34" charset="0"/>
                <a:cs typeface="Arial" panose="020B0604020202020204" pitchFamily="34" charset="0"/>
              </a:endParaRPr>
            </a:p>
          </p:txBody>
        </p:sp>
        <p:sp>
          <p:nvSpPr>
            <p:cNvPr id="19" name="object 12">
              <a:extLst>
                <a:ext uri="{FF2B5EF4-FFF2-40B4-BE49-F238E27FC236}">
                  <a16:creationId xmlns:a16="http://schemas.microsoft.com/office/drawing/2014/main" id="{06E1C0A7-9A6A-B2E5-6AB4-2029AA3F131D}"/>
                </a:ext>
              </a:extLst>
            </p:cNvPr>
            <p:cNvSpPr txBox="1"/>
            <p:nvPr/>
          </p:nvSpPr>
          <p:spPr>
            <a:xfrm>
              <a:off x="2497932" y="8205478"/>
              <a:ext cx="988218" cy="159068"/>
            </a:xfrm>
            <a:prstGeom prst="rect">
              <a:avLst/>
            </a:prstGeom>
            <a:solidFill>
              <a:srgbClr val="C0C0C0"/>
            </a:solidFill>
          </p:spPr>
          <p:txBody>
            <a:bodyPr vert="horz" wrap="square" lIns="0" tIns="0" rIns="0" bIns="0" rtlCol="0" anchor="ctr" anchorCtr="0">
              <a:noAutofit/>
            </a:bodyPr>
            <a:lstStyle/>
            <a:p>
              <a:pPr marL="18945">
                <a:spcBef>
                  <a:spcPts val="0"/>
                </a:spcBef>
              </a:pPr>
              <a:r>
                <a:rPr lang="es-ES_tradnl" sz="1200" spc="-30" dirty="0">
                  <a:latin typeface="Arial" panose="020B0604020202020204" pitchFamily="34" charset="0"/>
                  <a:cs typeface="Arial" panose="020B0604020202020204" pitchFamily="34" charset="0"/>
                </a:rPr>
                <a:t>Producto 2.1</a:t>
              </a:r>
              <a:endParaRPr lang="es-ES_tradnl" sz="1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3039431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0BE0A-D59B-4DC7-9980-9B4CB52C2590}"/>
              </a:ext>
            </a:extLst>
          </p:cNvPr>
          <p:cNvSpPr>
            <a:spLocks noGrp="1"/>
          </p:cNvSpPr>
          <p:nvPr>
            <p:ph type="title"/>
          </p:nvPr>
        </p:nvSpPr>
        <p:spPr>
          <a:xfrm>
            <a:off x="1400175" y="1584325"/>
            <a:ext cx="15487650" cy="1071193"/>
          </a:xfrm>
        </p:spPr>
        <p:txBody>
          <a:bodyPr>
            <a:normAutofit/>
          </a:bodyPr>
          <a:lstStyle/>
          <a:p>
            <a:r>
              <a:rPr lang="da-DK" b="1" dirty="0">
                <a:latin typeface="+mn-lt"/>
              </a:rPr>
              <a:t>¿Por qué </a:t>
            </a:r>
            <a:r>
              <a:rPr lang="da-DK" b="1" dirty="0">
                <a:solidFill>
                  <a:schemeClr val="tx1"/>
                </a:solidFill>
                <a:latin typeface="+mn-lt"/>
              </a:rPr>
              <a:t>realizar</a:t>
            </a:r>
            <a:r>
              <a:rPr lang="da-DK" b="1" dirty="0">
                <a:latin typeface="+mn-lt"/>
              </a:rPr>
              <a:t> Monitoreo y Evaluación?</a:t>
            </a:r>
            <a:endParaRPr lang="en-GB" b="1" dirty="0">
              <a:latin typeface="+mn-lt"/>
            </a:endParaRPr>
          </a:p>
        </p:txBody>
      </p:sp>
      <p:sp>
        <p:nvSpPr>
          <p:cNvPr id="3" name="Content Placeholder 2">
            <a:extLst>
              <a:ext uri="{FF2B5EF4-FFF2-40B4-BE49-F238E27FC236}">
                <a16:creationId xmlns:a16="http://schemas.microsoft.com/office/drawing/2014/main" id="{24B7ABCF-8206-47A8-837A-051FE1BA4BAD}"/>
              </a:ext>
            </a:extLst>
          </p:cNvPr>
          <p:cNvSpPr>
            <a:spLocks noGrp="1"/>
          </p:cNvSpPr>
          <p:nvPr>
            <p:ph idx="1"/>
          </p:nvPr>
        </p:nvSpPr>
        <p:spPr>
          <a:xfrm>
            <a:off x="1400175" y="2909888"/>
            <a:ext cx="15487650" cy="6457785"/>
          </a:xfrm>
        </p:spPr>
        <p:txBody>
          <a:bodyPr>
            <a:normAutofit fontScale="92500" lnSpcReduction="20000"/>
          </a:bodyPr>
          <a:lstStyle/>
          <a:p>
            <a:pPr>
              <a:lnSpc>
                <a:spcPct val="100000"/>
              </a:lnSpc>
            </a:pPr>
            <a:r>
              <a:rPr lang="es-ES" sz="4000" b="1" dirty="0">
                <a:latin typeface="+mn-lt"/>
              </a:rPr>
              <a:t>Apoyan la implementación de proyectos/programas</a:t>
            </a:r>
            <a:r>
              <a:rPr lang="es-ES" sz="4000" dirty="0">
                <a:latin typeface="+mn-lt"/>
              </a:rPr>
              <a:t> con informes precisos y basados en evidencia para guiar y mejorar el desempeño de los mismos.</a:t>
            </a:r>
          </a:p>
          <a:p>
            <a:pPr>
              <a:lnSpc>
                <a:spcPct val="100000"/>
              </a:lnSpc>
            </a:pPr>
            <a:r>
              <a:rPr lang="es-ES" sz="4000" b="1" dirty="0">
                <a:latin typeface="+mn-lt"/>
              </a:rPr>
              <a:t>Contribuyen al aprendizaje organizacional y al intercambio de conocimientos</a:t>
            </a:r>
            <a:r>
              <a:rPr lang="es-ES" sz="4000" dirty="0">
                <a:latin typeface="+mn-lt"/>
              </a:rPr>
              <a:t> reflexionando y compartiendo experiencias y lecciones.</a:t>
            </a:r>
          </a:p>
          <a:p>
            <a:pPr>
              <a:lnSpc>
                <a:spcPct val="100000"/>
              </a:lnSpc>
            </a:pPr>
            <a:r>
              <a:rPr lang="es-ES" sz="4000" b="1" dirty="0">
                <a:latin typeface="+mn-lt"/>
              </a:rPr>
              <a:t>Defienden la rendición de cuentas y el cumplimiento</a:t>
            </a:r>
            <a:r>
              <a:rPr lang="es-ES" sz="4000" dirty="0">
                <a:latin typeface="+mn-lt"/>
              </a:rPr>
              <a:t> demostrando si nuestro trabajo se ha llevado a cabo según lo acordado y de conformidad con los estándares establecidos y con cualquier otro requisito de los donantes.</a:t>
            </a:r>
          </a:p>
          <a:p>
            <a:pPr>
              <a:lnSpc>
                <a:spcPct val="100000"/>
              </a:lnSpc>
            </a:pPr>
            <a:r>
              <a:rPr lang="es-ES" sz="4000" b="1" dirty="0">
                <a:solidFill>
                  <a:schemeClr val="tx1"/>
                </a:solidFill>
                <a:latin typeface="+mn-lt"/>
              </a:rPr>
              <a:t>Brindan oportunidades para que las partes interesadas reciban retroalimentación</a:t>
            </a:r>
            <a:r>
              <a:rPr lang="es-ES" sz="4000" dirty="0">
                <a:solidFill>
                  <a:schemeClr val="tx1"/>
                </a:solidFill>
                <a:latin typeface="+mn-lt"/>
              </a:rPr>
              <a:t>, especialmente la población beneficiaria, para dar aportes y percepciones sobre nuestro trabajo.</a:t>
            </a:r>
          </a:p>
          <a:p>
            <a:pPr>
              <a:lnSpc>
                <a:spcPct val="100000"/>
              </a:lnSpc>
            </a:pPr>
            <a:r>
              <a:rPr lang="es-ES" sz="4000" b="1" dirty="0">
                <a:latin typeface="+mn-lt"/>
              </a:rPr>
              <a:t>Promueven y celebran nuestro trabajo </a:t>
            </a:r>
            <a:r>
              <a:rPr lang="es-ES" sz="4000" dirty="0">
                <a:latin typeface="+mn-lt"/>
              </a:rPr>
              <a:t>destacando nuestros logros, levantando la moral y contribuyendo a la movilización de recursos.</a:t>
            </a:r>
          </a:p>
        </p:txBody>
      </p:sp>
    </p:spTree>
    <p:extLst>
      <p:ext uri="{BB962C8B-B14F-4D97-AF65-F5344CB8AC3E}">
        <p14:creationId xmlns:p14="http://schemas.microsoft.com/office/powerpoint/2010/main" val="26775734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0BE0A-D59B-4DC7-9980-9B4CB52C2590}"/>
              </a:ext>
            </a:extLst>
          </p:cNvPr>
          <p:cNvSpPr>
            <a:spLocks noGrp="1"/>
          </p:cNvSpPr>
          <p:nvPr>
            <p:ph type="title"/>
          </p:nvPr>
        </p:nvSpPr>
        <p:spPr>
          <a:xfrm>
            <a:off x="1634122" y="1761343"/>
            <a:ext cx="15487650" cy="1071193"/>
          </a:xfrm>
        </p:spPr>
        <p:txBody>
          <a:bodyPr>
            <a:normAutofit/>
          </a:bodyPr>
          <a:lstStyle/>
          <a:p>
            <a:r>
              <a:rPr lang="es-ES" sz="6000" b="1" dirty="0"/>
              <a:t>Definiciones de Monitoreo y Evaluación</a:t>
            </a:r>
            <a:endParaRPr lang="en-GB" sz="6000" b="1" dirty="0"/>
          </a:p>
        </p:txBody>
      </p:sp>
      <p:sp>
        <p:nvSpPr>
          <p:cNvPr id="7" name="Content Placeholder 2">
            <a:extLst>
              <a:ext uri="{FF2B5EF4-FFF2-40B4-BE49-F238E27FC236}">
                <a16:creationId xmlns:a16="http://schemas.microsoft.com/office/drawing/2014/main" id="{4299FAFD-C871-4B0B-9F5C-DF34B777D193}"/>
              </a:ext>
            </a:extLst>
          </p:cNvPr>
          <p:cNvSpPr txBox="1">
            <a:spLocks/>
          </p:cNvSpPr>
          <p:nvPr/>
        </p:nvSpPr>
        <p:spPr bwMode="auto">
          <a:xfrm>
            <a:off x="1634124" y="3372050"/>
            <a:ext cx="14350743" cy="2471537"/>
          </a:xfrm>
          <a:prstGeom prst="rect">
            <a:avLst/>
          </a:prstGeom>
          <a:solidFill>
            <a:srgbClr val="B2B2B2"/>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cs typeface="+mn-cs"/>
              </a:defRPr>
            </a:lvl2pPr>
            <a:lvl3pPr marL="1143000" indent="-228600" algn="l" rtl="0" eaLnBrk="1" fontAlgn="base" hangingPunct="1">
              <a:spcBef>
                <a:spcPct val="20000"/>
              </a:spcBef>
              <a:spcAft>
                <a:spcPct val="0"/>
              </a:spcAft>
              <a:buChar char="•"/>
              <a:defRPr sz="1600">
                <a:solidFill>
                  <a:schemeClr val="tx1"/>
                </a:solidFill>
                <a:latin typeface="+mn-lt"/>
                <a:cs typeface="+mn-cs"/>
              </a:defRPr>
            </a:lvl3pPr>
            <a:lvl4pPr marL="1600200" indent="-228600" algn="l" rtl="0" eaLnBrk="1" fontAlgn="base" hangingPunct="1">
              <a:spcBef>
                <a:spcPct val="20000"/>
              </a:spcBef>
              <a:spcAft>
                <a:spcPct val="0"/>
              </a:spcAft>
              <a:buChar char="–"/>
              <a:defRPr sz="1400">
                <a:solidFill>
                  <a:schemeClr val="tx1"/>
                </a:solidFill>
                <a:latin typeface="+mn-lt"/>
                <a:cs typeface="+mn-cs"/>
              </a:defRPr>
            </a:lvl4pPr>
            <a:lvl5pPr marL="2057400" indent="-228600" algn="l" rtl="0" eaLnBrk="1" fontAlgn="base" hangingPunct="1">
              <a:spcBef>
                <a:spcPct val="20000"/>
              </a:spcBef>
              <a:spcAft>
                <a:spcPct val="0"/>
              </a:spcAft>
              <a:buChar char="»"/>
              <a:defRPr sz="12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marL="0" indent="0">
              <a:buNone/>
            </a:pPr>
            <a:r>
              <a:rPr lang="es-ES" sz="2600" dirty="0">
                <a:ea typeface="Open Sans" panose="020B0606030504020204" pitchFamily="34" charset="0"/>
                <a:cs typeface="Calibri" panose="020F0502020204030204" pitchFamily="34" charset="0"/>
              </a:rPr>
              <a:t>El </a:t>
            </a:r>
            <a:r>
              <a:rPr lang="es-ES" sz="2600" b="1" dirty="0">
                <a:ea typeface="Open Sans" panose="020B0606030504020204" pitchFamily="34" charset="0"/>
                <a:cs typeface="Calibri" panose="020F0502020204030204" pitchFamily="34" charset="0"/>
              </a:rPr>
              <a:t>Monitoreo </a:t>
            </a:r>
            <a:r>
              <a:rPr lang="es-ES" sz="2600" dirty="0">
                <a:ea typeface="Open Sans" panose="020B0606030504020204" pitchFamily="34" charset="0"/>
                <a:cs typeface="Calibri" panose="020F0502020204030204" pitchFamily="34" charset="0"/>
              </a:rPr>
              <a:t>es un proceso continuo de recopilación y análisis de información para comparar qué tan bien se está implementando un proyecto o programa a la luz de los resultados esperados. El monitoreo busca proporcionar a los equipos responsables y a otras partes interesadas retroalimentación periódica e indicaciones tempranas del avance en el logro de los resultados previstos. Generalmente implica recopilar y analizar datos sobre procesos, estrategias y resultados de la implementación, y recomendar medidas correctivas.</a:t>
            </a:r>
            <a:endParaRPr lang="da-DK" sz="2600" dirty="0">
              <a:ea typeface="Open Sans" panose="020B0606030504020204" pitchFamily="34" charset="0"/>
              <a:cs typeface="Calibri" panose="020F0502020204030204" pitchFamily="34" charset="0"/>
            </a:endParaRPr>
          </a:p>
        </p:txBody>
      </p:sp>
      <p:sp>
        <p:nvSpPr>
          <p:cNvPr id="8" name="Content Placeholder 2">
            <a:extLst>
              <a:ext uri="{FF2B5EF4-FFF2-40B4-BE49-F238E27FC236}">
                <a16:creationId xmlns:a16="http://schemas.microsoft.com/office/drawing/2014/main" id="{F2713DCA-C639-4583-B1D0-CB5F229EE7B6}"/>
              </a:ext>
            </a:extLst>
          </p:cNvPr>
          <p:cNvSpPr txBox="1">
            <a:spLocks/>
          </p:cNvSpPr>
          <p:nvPr/>
        </p:nvSpPr>
        <p:spPr bwMode="auto">
          <a:xfrm>
            <a:off x="1634122" y="6192834"/>
            <a:ext cx="14350745" cy="2281268"/>
          </a:xfrm>
          <a:prstGeom prst="rect">
            <a:avLst/>
          </a:prstGeom>
          <a:solidFill>
            <a:schemeClr val="bg2">
              <a:lumMod val="95000"/>
            </a:schemeClr>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cs typeface="+mn-cs"/>
              </a:defRPr>
            </a:lvl2pPr>
            <a:lvl3pPr marL="1143000" indent="-228600" algn="l" rtl="0" eaLnBrk="1" fontAlgn="base" hangingPunct="1">
              <a:spcBef>
                <a:spcPct val="20000"/>
              </a:spcBef>
              <a:spcAft>
                <a:spcPct val="0"/>
              </a:spcAft>
              <a:buChar char="•"/>
              <a:defRPr sz="1600">
                <a:solidFill>
                  <a:schemeClr val="tx1"/>
                </a:solidFill>
                <a:latin typeface="+mn-lt"/>
                <a:cs typeface="+mn-cs"/>
              </a:defRPr>
            </a:lvl3pPr>
            <a:lvl4pPr marL="1600200" indent="-228600" algn="l" rtl="0" eaLnBrk="1" fontAlgn="base" hangingPunct="1">
              <a:spcBef>
                <a:spcPct val="20000"/>
              </a:spcBef>
              <a:spcAft>
                <a:spcPct val="0"/>
              </a:spcAft>
              <a:buChar char="–"/>
              <a:defRPr sz="1400">
                <a:solidFill>
                  <a:schemeClr val="tx1"/>
                </a:solidFill>
                <a:latin typeface="+mn-lt"/>
                <a:cs typeface="+mn-cs"/>
              </a:defRPr>
            </a:lvl4pPr>
            <a:lvl5pPr marL="2057400" indent="-228600" algn="l" rtl="0" eaLnBrk="1" fontAlgn="base" hangingPunct="1">
              <a:spcBef>
                <a:spcPct val="20000"/>
              </a:spcBef>
              <a:spcAft>
                <a:spcPct val="0"/>
              </a:spcAft>
              <a:buChar char="»"/>
              <a:defRPr sz="12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marL="0" indent="0">
              <a:buNone/>
            </a:pPr>
            <a:r>
              <a:rPr lang="es-ES" sz="2600" dirty="0">
                <a:ea typeface="Open Sans" panose="020B0606030504020204" pitchFamily="34" charset="0"/>
                <a:cs typeface="Calibri" panose="020F0502020204030204" pitchFamily="34" charset="0"/>
              </a:rPr>
              <a:t>La </a:t>
            </a:r>
            <a:r>
              <a:rPr lang="es-ES" sz="2600" b="1" dirty="0">
                <a:ea typeface="Open Sans" panose="020B0606030504020204" pitchFamily="34" charset="0"/>
                <a:cs typeface="Calibri" panose="020F0502020204030204" pitchFamily="34" charset="0"/>
              </a:rPr>
              <a:t>Evaluación</a:t>
            </a:r>
            <a:r>
              <a:rPr lang="es-ES" sz="2600" dirty="0">
                <a:ea typeface="Open Sans" panose="020B0606030504020204" pitchFamily="34" charset="0"/>
                <a:cs typeface="Calibri" panose="020F0502020204030204" pitchFamily="34" charset="0"/>
              </a:rPr>
              <a:t> es el análisis sistemático y objetivo de un proyecto o programa en curso o completado, su diseño, implementación y resultados. La evaluación determina la pertinencia y cumplimiento de los objetivos, la eficiencia, la eficacia, el impacto y la sostenibilidad. Una evaluación debe proporcionar información que sea creíble y útil, permitiendo la incorporación de lecciones aprendidas en el proceso de toma de decisiones tanto por parte de las organizaciones como de los donantes.</a:t>
            </a:r>
            <a:endParaRPr lang="en-GB" sz="2600" dirty="0">
              <a:ea typeface="Open Sans" panose="020B0606030504020204" pitchFamily="34" charset="0"/>
              <a:cs typeface="Calibri" panose="020F0502020204030204" pitchFamily="34" charset="0"/>
            </a:endParaRPr>
          </a:p>
          <a:p>
            <a:pPr marL="0" indent="0">
              <a:buNone/>
            </a:pPr>
            <a:endParaRPr lang="da-DK" sz="2600" dirty="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6227020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0BE0A-D59B-4DC7-9980-9B4CB52C2590}"/>
              </a:ext>
            </a:extLst>
          </p:cNvPr>
          <p:cNvSpPr>
            <a:spLocks noGrp="1"/>
          </p:cNvSpPr>
          <p:nvPr>
            <p:ph type="title"/>
          </p:nvPr>
        </p:nvSpPr>
        <p:spPr>
          <a:xfrm>
            <a:off x="1400175" y="1584325"/>
            <a:ext cx="15487650" cy="1071193"/>
          </a:xfrm>
        </p:spPr>
        <p:txBody>
          <a:bodyPr>
            <a:normAutofit/>
          </a:bodyPr>
          <a:lstStyle/>
          <a:p>
            <a:r>
              <a:rPr lang="es-ES" sz="6000" b="1" dirty="0">
                <a:latin typeface="+mn-lt"/>
              </a:rPr>
              <a:t>Diferencia entre Monitoreo y Evaluación</a:t>
            </a:r>
            <a:endParaRPr lang="en-GB" sz="6000" b="1" dirty="0">
              <a:latin typeface="+mn-lt"/>
            </a:endParaRPr>
          </a:p>
        </p:txBody>
      </p:sp>
      <p:graphicFrame>
        <p:nvGraphicFramePr>
          <p:cNvPr id="4" name="Table 3">
            <a:extLst>
              <a:ext uri="{FF2B5EF4-FFF2-40B4-BE49-F238E27FC236}">
                <a16:creationId xmlns:a16="http://schemas.microsoft.com/office/drawing/2014/main" id="{9DF53DB3-4132-F162-BEA3-33A1A9C90D5A}"/>
              </a:ext>
            </a:extLst>
          </p:cNvPr>
          <p:cNvGraphicFramePr>
            <a:graphicFrameLocks noGrp="1"/>
          </p:cNvGraphicFramePr>
          <p:nvPr>
            <p:extLst>
              <p:ext uri="{D42A27DB-BD31-4B8C-83A1-F6EECF244321}">
                <p14:modId xmlns:p14="http://schemas.microsoft.com/office/powerpoint/2010/main" val="504816417"/>
              </p:ext>
            </p:extLst>
          </p:nvPr>
        </p:nvGraphicFramePr>
        <p:xfrm>
          <a:off x="1837727" y="2676146"/>
          <a:ext cx="14789834" cy="6492240"/>
        </p:xfrm>
        <a:graphic>
          <a:graphicData uri="http://schemas.openxmlformats.org/drawingml/2006/table">
            <a:tbl>
              <a:tblPr firstRow="1" bandRow="1">
                <a:tableStyleId>{5C22544A-7EE6-4342-B048-85BDC9FD1C3A}</a:tableStyleId>
              </a:tblPr>
              <a:tblGrid>
                <a:gridCol w="7394917">
                  <a:extLst>
                    <a:ext uri="{9D8B030D-6E8A-4147-A177-3AD203B41FA5}">
                      <a16:colId xmlns:a16="http://schemas.microsoft.com/office/drawing/2014/main" val="72078490"/>
                    </a:ext>
                  </a:extLst>
                </a:gridCol>
                <a:gridCol w="7394917">
                  <a:extLst>
                    <a:ext uri="{9D8B030D-6E8A-4147-A177-3AD203B41FA5}">
                      <a16:colId xmlns:a16="http://schemas.microsoft.com/office/drawing/2014/main" val="3183764576"/>
                    </a:ext>
                  </a:extLst>
                </a:gridCol>
              </a:tblGrid>
              <a:tr h="370840">
                <a:tc>
                  <a:txBody>
                    <a:bodyPr/>
                    <a:lstStyle/>
                    <a:p>
                      <a:r>
                        <a:rPr lang="es-ES_tradnl" sz="2400" noProof="0" dirty="0">
                          <a:solidFill>
                            <a:schemeClr val="bg2"/>
                          </a:solidFill>
                          <a:latin typeface="Calibri" panose="020F0502020204030204" pitchFamily="34" charset="0"/>
                          <a:ea typeface="Open Sans" panose="020B0606030504020204" pitchFamily="34" charset="0"/>
                          <a:cs typeface="Calibri" panose="020F0502020204030204" pitchFamily="34" charset="0"/>
                        </a:rPr>
                        <a:t>Monitoreo</a:t>
                      </a:r>
                    </a:p>
                  </a:txBody>
                  <a:tcPr/>
                </a:tc>
                <a:tc>
                  <a:txBody>
                    <a:bodyPr/>
                    <a:lstStyle/>
                    <a:p>
                      <a:r>
                        <a:rPr lang="es-ES_tradnl" sz="2400" noProof="0" dirty="0">
                          <a:solidFill>
                            <a:schemeClr val="bg2"/>
                          </a:solidFill>
                          <a:latin typeface="Calibri" panose="020F0502020204030204" pitchFamily="34" charset="0"/>
                          <a:ea typeface="Open Sans" panose="020B0606030504020204" pitchFamily="34" charset="0"/>
                          <a:cs typeface="Calibri" panose="020F0502020204030204" pitchFamily="34" charset="0"/>
                        </a:rPr>
                        <a:t>Evaluación</a:t>
                      </a:r>
                    </a:p>
                  </a:txBody>
                  <a:tcPr/>
                </a:tc>
                <a:extLst>
                  <a:ext uri="{0D108BD9-81ED-4DB2-BD59-A6C34878D82A}">
                    <a16:rowId xmlns:a16="http://schemas.microsoft.com/office/drawing/2014/main" val="783023883"/>
                  </a:ext>
                </a:extLst>
              </a:tr>
              <a:tr h="370840">
                <a:tc>
                  <a:txBody>
                    <a:bodyPr/>
                    <a:lstStyle/>
                    <a:p>
                      <a:r>
                        <a:rPr lang="es-ES_tradnl" sz="2400" noProof="0" dirty="0">
                          <a:latin typeface="Calibri" panose="020F0502020204030204" pitchFamily="34" charset="0"/>
                          <a:ea typeface="Open Sans" panose="020B0606030504020204" pitchFamily="34" charset="0"/>
                          <a:cs typeface="Calibri" panose="020F0502020204030204" pitchFamily="34" charset="0"/>
                        </a:rPr>
                        <a:t>…es continuo</a:t>
                      </a:r>
                    </a:p>
                  </a:txBody>
                  <a:tcPr/>
                </a:tc>
                <a:tc>
                  <a:txBody>
                    <a:bodyPr/>
                    <a:lstStyle/>
                    <a:p>
                      <a:r>
                        <a:rPr lang="es-ES_tradnl" sz="2400" noProof="0" dirty="0">
                          <a:latin typeface="Calibri" panose="020F0502020204030204" pitchFamily="34" charset="0"/>
                          <a:ea typeface="Open Sans" panose="020B0606030504020204" pitchFamily="34" charset="0"/>
                          <a:cs typeface="Calibri" panose="020F0502020204030204" pitchFamily="34" charset="0"/>
                        </a:rPr>
                        <a:t>…es periódica</a:t>
                      </a:r>
                    </a:p>
                  </a:txBody>
                  <a:tcPr/>
                </a:tc>
                <a:extLst>
                  <a:ext uri="{0D108BD9-81ED-4DB2-BD59-A6C34878D82A}">
                    <a16:rowId xmlns:a16="http://schemas.microsoft.com/office/drawing/2014/main" val="1070475399"/>
                  </a:ext>
                </a:extLst>
              </a:tr>
              <a:tr h="370840">
                <a:tc>
                  <a:txBody>
                    <a:bodyPr/>
                    <a:lstStyle/>
                    <a:p>
                      <a:r>
                        <a:rPr lang="es-ES_tradnl" sz="2400" noProof="0" dirty="0">
                          <a:latin typeface="Calibri" panose="020F0502020204030204" pitchFamily="34" charset="0"/>
                          <a:ea typeface="Open Sans" panose="020B0606030504020204" pitchFamily="34" charset="0"/>
                          <a:cs typeface="Calibri" panose="020F0502020204030204" pitchFamily="34" charset="0"/>
                        </a:rPr>
                        <a:t>Responde preguntas como:</a:t>
                      </a:r>
                    </a:p>
                    <a:p>
                      <a:pPr marL="457200" indent="-457200">
                        <a:buFont typeface="Arial" panose="020B0604020202020204" pitchFamily="34" charset="0"/>
                        <a:buChar char="•"/>
                      </a:pPr>
                      <a:r>
                        <a:rPr lang="es-ES_tradnl" sz="2400" noProof="0" dirty="0">
                          <a:latin typeface="Calibri" panose="020F0502020204030204" pitchFamily="34" charset="0"/>
                          <a:ea typeface="Open Sans" panose="020B0606030504020204" pitchFamily="34" charset="0"/>
                          <a:cs typeface="Calibri" panose="020F0502020204030204" pitchFamily="34" charset="0"/>
                        </a:rPr>
                        <a:t>¿El </a:t>
                      </a:r>
                      <a:r>
                        <a:rPr lang="es-ES_tradnl" sz="2400" noProof="0" dirty="0">
                          <a:solidFill>
                            <a:schemeClr val="tx1"/>
                          </a:solidFill>
                          <a:latin typeface="Calibri" panose="020F0502020204030204" pitchFamily="34" charset="0"/>
                          <a:ea typeface="Open Sans" panose="020B0606030504020204" pitchFamily="34" charset="0"/>
                          <a:cs typeface="Calibri" panose="020F0502020204030204" pitchFamily="34" charset="0"/>
                        </a:rPr>
                        <a:t>proyecto se desarrolla bien?</a:t>
                      </a:r>
                    </a:p>
                    <a:p>
                      <a:pPr marL="457200" indent="-457200">
                        <a:buFont typeface="Arial" panose="020B0604020202020204" pitchFamily="34" charset="0"/>
                        <a:buChar char="•"/>
                      </a:pPr>
                      <a:r>
                        <a:rPr lang="es-ES_tradnl" sz="2400" noProof="0" dirty="0">
                          <a:solidFill>
                            <a:schemeClr val="tx1"/>
                          </a:solidFill>
                          <a:latin typeface="Calibri" panose="020F0502020204030204" pitchFamily="34" charset="0"/>
                          <a:ea typeface="Open Sans" panose="020B0606030504020204" pitchFamily="34" charset="0"/>
                          <a:cs typeface="Calibri" panose="020F0502020204030204" pitchFamily="34" charset="0"/>
                        </a:rPr>
                        <a:t>¿Qué necesito ajustar y cómo mejorarlo?</a:t>
                      </a:r>
                    </a:p>
                    <a:p>
                      <a:pPr marL="457200" indent="-457200">
                        <a:buFont typeface="Arial" panose="020B0604020202020204" pitchFamily="34" charset="0"/>
                        <a:buChar char="•"/>
                      </a:pPr>
                      <a:r>
                        <a:rPr lang="es-ES_tradnl" sz="2400" noProof="0" dirty="0">
                          <a:solidFill>
                            <a:schemeClr val="tx1"/>
                          </a:solidFill>
                          <a:latin typeface="Calibri" panose="020F0502020204030204" pitchFamily="34" charset="0"/>
                          <a:ea typeface="Open Sans" panose="020B0606030504020204" pitchFamily="34" charset="0"/>
                          <a:cs typeface="Calibri" panose="020F0502020204030204" pitchFamily="34" charset="0"/>
                        </a:rPr>
                        <a:t>¿Qué está causando retrasos o resultados inesperados?</a:t>
                      </a:r>
                    </a:p>
                  </a:txBody>
                  <a:tcPr/>
                </a:tc>
                <a:tc>
                  <a:txBody>
                    <a:bodyPr/>
                    <a:lstStyle/>
                    <a:p>
                      <a:r>
                        <a:rPr lang="es-ES_tradnl" sz="2400" noProof="0" dirty="0">
                          <a:latin typeface="Calibri" panose="020F0502020204030204" pitchFamily="34" charset="0"/>
                          <a:ea typeface="Open Sans" panose="020B0606030504020204" pitchFamily="34" charset="0"/>
                          <a:cs typeface="Calibri" panose="020F0502020204030204" pitchFamily="34" charset="0"/>
                        </a:rPr>
                        <a:t>Responde preguntas como:</a:t>
                      </a:r>
                    </a:p>
                    <a:p>
                      <a:pPr marL="457200" indent="-457200">
                        <a:buFont typeface="Arial" panose="020B0604020202020204" pitchFamily="34" charset="0"/>
                        <a:buChar char="•"/>
                      </a:pPr>
                      <a:r>
                        <a:rPr lang="es-ES_tradnl" sz="2400" noProof="0" dirty="0">
                          <a:latin typeface="Calibri" panose="020F0502020204030204" pitchFamily="34" charset="0"/>
                          <a:ea typeface="Open Sans" panose="020B0606030504020204" pitchFamily="34" charset="0"/>
                          <a:cs typeface="Calibri" panose="020F0502020204030204" pitchFamily="34" charset="0"/>
                        </a:rPr>
                        <a:t>¿Qué cambios </a:t>
                      </a:r>
                      <a:r>
                        <a:rPr lang="es-ES_tradnl" sz="2400" noProof="0" dirty="0">
                          <a:solidFill>
                            <a:schemeClr val="tx1"/>
                          </a:solidFill>
                          <a:latin typeface="Calibri" panose="020F0502020204030204" pitchFamily="34" charset="0"/>
                          <a:ea typeface="Open Sans" panose="020B0606030504020204" pitchFamily="34" charset="0"/>
                          <a:cs typeface="Calibri" panose="020F0502020204030204" pitchFamily="34" charset="0"/>
                        </a:rPr>
                        <a:t>provocó el proyecto?</a:t>
                      </a:r>
                    </a:p>
                    <a:p>
                      <a:pPr marL="457200" indent="-457200">
                        <a:buFont typeface="Arial" panose="020B0604020202020204" pitchFamily="34" charset="0"/>
                        <a:buChar char="•"/>
                      </a:pPr>
                      <a:r>
                        <a:rPr lang="es-ES_tradnl" sz="2400" noProof="0" dirty="0">
                          <a:solidFill>
                            <a:schemeClr val="tx1"/>
                          </a:solidFill>
                          <a:latin typeface="Calibri" panose="020F0502020204030204" pitchFamily="34" charset="0"/>
                          <a:ea typeface="Open Sans" panose="020B0606030504020204" pitchFamily="34" charset="0"/>
                          <a:cs typeface="Calibri" panose="020F0502020204030204" pitchFamily="34" charset="0"/>
                        </a:rPr>
                        <a:t>¿Hubo cambios no planificados y/o no deseados?</a:t>
                      </a:r>
                    </a:p>
                    <a:p>
                      <a:pPr marL="457200" indent="-457200">
                        <a:buFont typeface="Arial" panose="020B0604020202020204" pitchFamily="34" charset="0"/>
                        <a:buChar char="•"/>
                      </a:pPr>
                      <a:r>
                        <a:rPr lang="es-ES_tradnl" sz="2400" noProof="0" dirty="0">
                          <a:solidFill>
                            <a:schemeClr val="tx1"/>
                          </a:solidFill>
                          <a:latin typeface="Calibri" panose="020F0502020204030204" pitchFamily="34" charset="0"/>
                          <a:ea typeface="Open Sans" panose="020B0606030504020204" pitchFamily="34" charset="0"/>
                          <a:cs typeface="Calibri" panose="020F0502020204030204" pitchFamily="34" charset="0"/>
                        </a:rPr>
                        <a:t>¿Los objetivos de la operación fueron consistentes con las necesidades de la población beneficiaria?</a:t>
                      </a:r>
                    </a:p>
                  </a:txBody>
                  <a:tcPr/>
                </a:tc>
                <a:extLst>
                  <a:ext uri="{0D108BD9-81ED-4DB2-BD59-A6C34878D82A}">
                    <a16:rowId xmlns:a16="http://schemas.microsoft.com/office/drawing/2014/main" val="2518411826"/>
                  </a:ext>
                </a:extLst>
              </a:tr>
              <a:tr h="370840">
                <a:tc>
                  <a:txBody>
                    <a:bodyPr/>
                    <a:lstStyle/>
                    <a:p>
                      <a:r>
                        <a:rPr lang="es-ES_tradnl" sz="2400" noProof="0" dirty="0">
                          <a:latin typeface="Calibri" panose="020F0502020204030204" pitchFamily="34" charset="0"/>
                          <a:ea typeface="Open Sans" panose="020B0606030504020204" pitchFamily="34" charset="0"/>
                          <a:cs typeface="Calibri" panose="020F0502020204030204" pitchFamily="34" charset="0"/>
                        </a:rPr>
                        <a:t>Se refiere principalmente a actividades, productos y resultados intermedios.</a:t>
                      </a:r>
                    </a:p>
                  </a:txBody>
                  <a:tcPr/>
                </a:tc>
                <a:tc>
                  <a:txBody>
                    <a:bodyPr/>
                    <a:lstStyle/>
                    <a:p>
                      <a:r>
                        <a:rPr lang="es-ES_tradnl" sz="2400" noProof="0" dirty="0">
                          <a:latin typeface="Calibri" panose="020F0502020204030204" pitchFamily="34" charset="0"/>
                          <a:ea typeface="Open Sans" panose="020B0606030504020204" pitchFamily="34" charset="0"/>
                          <a:cs typeface="Calibri" panose="020F0502020204030204" pitchFamily="34" charset="0"/>
                        </a:rPr>
                        <a:t>Se refiere principalmente a los resultados intermedios y clave, así como al objetivo (en el caso de un estudio de impacto)</a:t>
                      </a:r>
                    </a:p>
                  </a:txBody>
                  <a:tcPr/>
                </a:tc>
                <a:extLst>
                  <a:ext uri="{0D108BD9-81ED-4DB2-BD59-A6C34878D82A}">
                    <a16:rowId xmlns:a16="http://schemas.microsoft.com/office/drawing/2014/main" val="927190815"/>
                  </a:ext>
                </a:extLst>
              </a:tr>
              <a:tr h="370840">
                <a:tc>
                  <a:txBody>
                    <a:bodyPr/>
                    <a:lstStyle/>
                    <a:p>
                      <a:r>
                        <a:rPr lang="es-ES_tradnl" sz="2400" noProof="0" dirty="0">
                          <a:latin typeface="Calibri" panose="020F0502020204030204" pitchFamily="34" charset="0"/>
                          <a:ea typeface="Open Sans" panose="020B0606030504020204" pitchFamily="34" charset="0"/>
                          <a:cs typeface="Calibri" panose="020F0502020204030204" pitchFamily="34" charset="0"/>
                        </a:rPr>
                        <a:t>Fomenta el rediseño informado de la metodología del proyecto</a:t>
                      </a:r>
                    </a:p>
                  </a:txBody>
                  <a:tcPr/>
                </a:tc>
                <a:tc>
                  <a:txBody>
                    <a:bodyPr/>
                    <a:lstStyle/>
                    <a:p>
                      <a:r>
                        <a:rPr lang="es-ES_tradnl" sz="2400" noProof="0" dirty="0">
                          <a:latin typeface="Calibri" panose="020F0502020204030204" pitchFamily="34" charset="0"/>
                          <a:ea typeface="Open Sans" panose="020B0606030504020204" pitchFamily="34" charset="0"/>
                          <a:cs typeface="Calibri" panose="020F0502020204030204" pitchFamily="34" charset="0"/>
                        </a:rPr>
                        <a:t>Fomenta el diseño informado de nuevos proyectos</a:t>
                      </a:r>
                    </a:p>
                  </a:txBody>
                  <a:tcPr/>
                </a:tc>
                <a:extLst>
                  <a:ext uri="{0D108BD9-81ED-4DB2-BD59-A6C34878D82A}">
                    <a16:rowId xmlns:a16="http://schemas.microsoft.com/office/drawing/2014/main" val="2815678794"/>
                  </a:ext>
                </a:extLst>
              </a:tr>
              <a:tr h="370840">
                <a:tc>
                  <a:txBody>
                    <a:bodyPr/>
                    <a:lstStyle/>
                    <a:p>
                      <a:r>
                        <a:rPr lang="es-ES_tradnl" sz="2400" noProof="0" dirty="0">
                          <a:latin typeface="Calibri" panose="020F0502020204030204" pitchFamily="34" charset="0"/>
                          <a:ea typeface="Open Sans" panose="020B0606030504020204" pitchFamily="34" charset="0"/>
                          <a:cs typeface="Calibri" panose="020F0502020204030204" pitchFamily="34" charset="0"/>
                        </a:rPr>
                        <a:t>Utiliza datos sobre indicadores de resultados de forma regular</a:t>
                      </a:r>
                    </a:p>
                  </a:txBody>
                  <a:tcPr/>
                </a:tc>
                <a:tc>
                  <a:txBody>
                    <a:bodyPr/>
                    <a:lstStyle/>
                    <a:p>
                      <a:r>
                        <a:rPr lang="es-ES_tradnl" sz="2400" noProof="0" dirty="0">
                          <a:latin typeface="Calibri" panose="020F0502020204030204" pitchFamily="34" charset="0"/>
                          <a:ea typeface="Open Sans" panose="020B0606030504020204" pitchFamily="34" charset="0"/>
                          <a:cs typeface="Calibri" panose="020F0502020204030204" pitchFamily="34" charset="0"/>
                        </a:rPr>
                        <a:t>Evalúa todos los datos relacionados con los indicadores de proyecto recopilados a lo largo del mismo.</a:t>
                      </a:r>
                    </a:p>
                  </a:txBody>
                  <a:tcPr/>
                </a:tc>
                <a:extLst>
                  <a:ext uri="{0D108BD9-81ED-4DB2-BD59-A6C34878D82A}">
                    <a16:rowId xmlns:a16="http://schemas.microsoft.com/office/drawing/2014/main" val="1850817534"/>
                  </a:ext>
                </a:extLst>
              </a:tr>
              <a:tr h="370840">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s-ES_tradnl" sz="2400" noProof="0" dirty="0">
                          <a:latin typeface="Calibri" panose="020F0502020204030204" pitchFamily="34" charset="0"/>
                          <a:ea typeface="Open Sans" panose="020B0606030504020204" pitchFamily="34" charset="0"/>
                          <a:cs typeface="Calibri" panose="020F0502020204030204" pitchFamily="34" charset="0"/>
                        </a:rPr>
                        <a:t>Realizado por el personal del proyecto</a:t>
                      </a:r>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s-ES_tradnl" sz="2400" noProof="0" dirty="0">
                          <a:latin typeface="Calibri" panose="020F0502020204030204" pitchFamily="34" charset="0"/>
                          <a:ea typeface="Open Sans" panose="020B0606030504020204" pitchFamily="34" charset="0"/>
                          <a:cs typeface="Calibri" panose="020F0502020204030204" pitchFamily="34" charset="0"/>
                        </a:rPr>
                        <a:t>Realizado por un evaluador “externo” al contexto, proyecto u organización</a:t>
                      </a:r>
                    </a:p>
                  </a:txBody>
                  <a:tcPr/>
                </a:tc>
                <a:extLst>
                  <a:ext uri="{0D108BD9-81ED-4DB2-BD59-A6C34878D82A}">
                    <a16:rowId xmlns:a16="http://schemas.microsoft.com/office/drawing/2014/main" val="3609834584"/>
                  </a:ext>
                </a:extLst>
              </a:tr>
            </a:tbl>
          </a:graphicData>
        </a:graphic>
      </p:graphicFrame>
    </p:spTree>
    <p:extLst>
      <p:ext uri="{BB962C8B-B14F-4D97-AF65-F5344CB8AC3E}">
        <p14:creationId xmlns:p14="http://schemas.microsoft.com/office/powerpoint/2010/main" val="30780490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05ACC0E-0FDB-023E-8DCF-26C645B287AB}"/>
              </a:ext>
            </a:extLst>
          </p:cNvPr>
          <p:cNvSpPr>
            <a:spLocks noGrp="1"/>
          </p:cNvSpPr>
          <p:nvPr>
            <p:ph type="title"/>
          </p:nvPr>
        </p:nvSpPr>
        <p:spPr>
          <a:xfrm>
            <a:off x="1400175" y="1584325"/>
            <a:ext cx="15487650" cy="1071193"/>
          </a:xfrm>
        </p:spPr>
        <p:txBody>
          <a:bodyPr>
            <a:normAutofit/>
          </a:bodyPr>
          <a:lstStyle/>
          <a:p>
            <a:r>
              <a:rPr lang="da-DK" sz="6000" b="1" dirty="0"/>
              <a:t>Contenido del Marco de MyE</a:t>
            </a:r>
            <a:endParaRPr lang="en-GB" sz="6000" b="1" dirty="0"/>
          </a:p>
        </p:txBody>
      </p:sp>
      <p:graphicFrame>
        <p:nvGraphicFramePr>
          <p:cNvPr id="7" name="Table 6">
            <a:extLst>
              <a:ext uri="{FF2B5EF4-FFF2-40B4-BE49-F238E27FC236}">
                <a16:creationId xmlns:a16="http://schemas.microsoft.com/office/drawing/2014/main" id="{7ABE03AE-6658-2D75-1A3E-0EB7356100F5}"/>
              </a:ext>
            </a:extLst>
          </p:cNvPr>
          <p:cNvGraphicFramePr>
            <a:graphicFrameLocks noGrp="1"/>
          </p:cNvGraphicFramePr>
          <p:nvPr>
            <p:extLst>
              <p:ext uri="{D42A27DB-BD31-4B8C-83A1-F6EECF244321}">
                <p14:modId xmlns:p14="http://schemas.microsoft.com/office/powerpoint/2010/main" val="598160472"/>
              </p:ext>
            </p:extLst>
          </p:nvPr>
        </p:nvGraphicFramePr>
        <p:xfrm>
          <a:off x="1003387" y="2746256"/>
          <a:ext cx="16122564" cy="6141720"/>
        </p:xfrm>
        <a:graphic>
          <a:graphicData uri="http://schemas.openxmlformats.org/drawingml/2006/table">
            <a:tbl>
              <a:tblPr firstRow="1" bandRow="1">
                <a:tableStyleId>{5C22544A-7EE6-4342-B048-85BDC9FD1C3A}</a:tableStyleId>
              </a:tblPr>
              <a:tblGrid>
                <a:gridCol w="4368713">
                  <a:extLst>
                    <a:ext uri="{9D8B030D-6E8A-4147-A177-3AD203B41FA5}">
                      <a16:colId xmlns:a16="http://schemas.microsoft.com/office/drawing/2014/main" val="2220715769"/>
                    </a:ext>
                  </a:extLst>
                </a:gridCol>
                <a:gridCol w="4438650">
                  <a:extLst>
                    <a:ext uri="{9D8B030D-6E8A-4147-A177-3AD203B41FA5}">
                      <a16:colId xmlns:a16="http://schemas.microsoft.com/office/drawing/2014/main" val="2527374733"/>
                    </a:ext>
                  </a:extLst>
                </a:gridCol>
                <a:gridCol w="7315201">
                  <a:extLst>
                    <a:ext uri="{9D8B030D-6E8A-4147-A177-3AD203B41FA5}">
                      <a16:colId xmlns:a16="http://schemas.microsoft.com/office/drawing/2014/main" val="2473502718"/>
                    </a:ext>
                  </a:extLst>
                </a:gridCol>
              </a:tblGrid>
              <a:tr h="370840">
                <a:tc>
                  <a:txBody>
                    <a:bodyPr/>
                    <a:lstStyle/>
                    <a:p>
                      <a:r>
                        <a:rPr lang="da-DK" dirty="0">
                          <a:solidFill>
                            <a:schemeClr val="bg2"/>
                          </a:solidFill>
                          <a:latin typeface="Calibri" panose="020F0502020204030204" pitchFamily="34" charset="0"/>
                          <a:ea typeface="Open Sans" panose="020B0606030504020204" pitchFamily="34" charset="0"/>
                          <a:cs typeface="Calibri" panose="020F0502020204030204" pitchFamily="34" charset="0"/>
                        </a:rPr>
                        <a:t>Nota de orientación </a:t>
                      </a:r>
                      <a:endParaRPr lang="en-GB" dirty="0">
                        <a:solidFill>
                          <a:schemeClr val="bg2"/>
                        </a:solidFill>
                        <a:latin typeface="Calibri" panose="020F0502020204030204" pitchFamily="34" charset="0"/>
                        <a:ea typeface="Open Sans" panose="020B0606030504020204" pitchFamily="34" charset="0"/>
                        <a:cs typeface="Calibri" panose="020F0502020204030204" pitchFamily="34" charset="0"/>
                      </a:endParaRPr>
                    </a:p>
                  </a:txBody>
                  <a:tcPr/>
                </a:tc>
                <a:tc>
                  <a:txBody>
                    <a:bodyPr/>
                    <a:lstStyle/>
                    <a:p>
                      <a:r>
                        <a:rPr lang="da-DK" dirty="0">
                          <a:solidFill>
                            <a:schemeClr val="bg2"/>
                          </a:solidFill>
                          <a:latin typeface="Calibri" panose="020F0502020204030204" pitchFamily="34" charset="0"/>
                          <a:ea typeface="Open Sans" panose="020B0606030504020204" pitchFamily="34" charset="0"/>
                          <a:cs typeface="Calibri" panose="020F0502020204030204" pitchFamily="34" charset="0"/>
                        </a:rPr>
                        <a:t>Guía de indicadores</a:t>
                      </a:r>
                      <a:endParaRPr lang="en-GB" dirty="0">
                        <a:solidFill>
                          <a:schemeClr val="bg2"/>
                        </a:solidFill>
                        <a:latin typeface="Calibri" panose="020F0502020204030204" pitchFamily="34" charset="0"/>
                        <a:ea typeface="Open Sans" panose="020B0606030504020204" pitchFamily="34" charset="0"/>
                        <a:cs typeface="Calibri" panose="020F0502020204030204" pitchFamily="34" charset="0"/>
                      </a:endParaRPr>
                    </a:p>
                  </a:txBody>
                  <a:tcPr/>
                </a:tc>
                <a:tc>
                  <a:txBody>
                    <a:bodyPr/>
                    <a:lstStyle/>
                    <a:p>
                      <a:r>
                        <a:rPr lang="da-DK" dirty="0">
                          <a:solidFill>
                            <a:schemeClr val="bg2"/>
                          </a:solidFill>
                          <a:latin typeface="Calibri" panose="020F0502020204030204" pitchFamily="34" charset="0"/>
                          <a:ea typeface="Open Sans" panose="020B0606030504020204" pitchFamily="34" charset="0"/>
                          <a:cs typeface="Calibri" panose="020F0502020204030204" pitchFamily="34" charset="0"/>
                        </a:rPr>
                        <a:t>Herramientas para la recolección de datos</a:t>
                      </a:r>
                      <a:endParaRPr lang="en-GB" dirty="0">
                        <a:solidFill>
                          <a:schemeClr val="bg2"/>
                        </a:solidFill>
                        <a:latin typeface="Calibri" panose="020F0502020204030204" pitchFamily="34" charset="0"/>
                        <a:ea typeface="Open Sans" panose="020B0606030504020204" pitchFamily="34" charset="0"/>
                        <a:cs typeface="Calibri" panose="020F0502020204030204" pitchFamily="34" charset="0"/>
                      </a:endParaRPr>
                    </a:p>
                  </a:txBody>
                  <a:tcPr/>
                </a:tc>
                <a:extLst>
                  <a:ext uri="{0D108BD9-81ED-4DB2-BD59-A6C34878D82A}">
                    <a16:rowId xmlns:a16="http://schemas.microsoft.com/office/drawing/2014/main" val="3947392069"/>
                  </a:ext>
                </a:extLst>
              </a:tr>
              <a:tr h="370840">
                <a:tc>
                  <a:txBody>
                    <a:bodyPr/>
                    <a:lstStyle/>
                    <a:p>
                      <a:pPr marL="457200" indent="-457200">
                        <a:buFont typeface="Arial" panose="020B0604020202020204" pitchFamily="34" charset="0"/>
                        <a:buChar char="•"/>
                      </a:pPr>
                      <a:r>
                        <a:rPr lang="es-ES" sz="2800" dirty="0">
                          <a:latin typeface="Calibri" panose="020F0502020204030204" pitchFamily="34" charset="0"/>
                          <a:ea typeface="Open Sans" panose="020B0606030504020204" pitchFamily="34" charset="0"/>
                          <a:cs typeface="Calibri" panose="020F0502020204030204" pitchFamily="34" charset="0"/>
                        </a:rPr>
                        <a:t>Conceptos y enfoques psicosociales</a:t>
                      </a:r>
                    </a:p>
                    <a:p>
                      <a:pPr marL="457200" indent="-457200">
                        <a:buFont typeface="Arial" panose="020B0604020202020204" pitchFamily="34" charset="0"/>
                        <a:buChar char="•"/>
                      </a:pPr>
                      <a:r>
                        <a:rPr lang="es-ES" sz="2800" dirty="0">
                          <a:latin typeface="Calibri" panose="020F0502020204030204" pitchFamily="34" charset="0"/>
                          <a:ea typeface="Open Sans" panose="020B0606030504020204" pitchFamily="34" charset="0"/>
                          <a:cs typeface="Calibri" panose="020F0502020204030204" pitchFamily="34" charset="0"/>
                        </a:rPr>
                        <a:t>¿Por qué MyE?</a:t>
                      </a:r>
                    </a:p>
                    <a:p>
                      <a:pPr marL="457200" indent="-457200">
                        <a:buFont typeface="Arial" panose="020B0604020202020204" pitchFamily="34" charset="0"/>
                        <a:buChar char="•"/>
                      </a:pPr>
                      <a:r>
                        <a:rPr lang="es-ES" sz="2800" dirty="0">
                          <a:latin typeface="Calibri" panose="020F0502020204030204" pitchFamily="34" charset="0"/>
                          <a:ea typeface="Open Sans" panose="020B0606030504020204" pitchFamily="34" charset="0"/>
                          <a:cs typeface="Calibri" panose="020F0502020204030204" pitchFamily="34" charset="0"/>
                        </a:rPr>
                        <a:t>MyE y la gestión del ciclo de programas</a:t>
                      </a:r>
                    </a:p>
                    <a:p>
                      <a:pPr marL="457200" indent="-457200">
                        <a:buFont typeface="Arial" panose="020B0604020202020204" pitchFamily="34" charset="0"/>
                        <a:buChar char="•"/>
                      </a:pPr>
                      <a:r>
                        <a:rPr lang="es-ES" sz="2800" dirty="0">
                          <a:latin typeface="Calibri" panose="020F0502020204030204" pitchFamily="34" charset="0"/>
                          <a:ea typeface="Open Sans" panose="020B0606030504020204" pitchFamily="34" charset="0"/>
                          <a:cs typeface="Calibri" panose="020F0502020204030204" pitchFamily="34" charset="0"/>
                        </a:rPr>
                        <a:t>Objetivos de los programas psicosociales</a:t>
                      </a:r>
                    </a:p>
                    <a:p>
                      <a:pPr marL="457200" indent="-457200">
                        <a:buFont typeface="Arial" panose="020B0604020202020204" pitchFamily="34" charset="0"/>
                        <a:buChar char="•"/>
                      </a:pPr>
                      <a:r>
                        <a:rPr lang="es-ES" sz="2800" dirty="0">
                          <a:latin typeface="Calibri" panose="020F0502020204030204" pitchFamily="34" charset="0"/>
                          <a:ea typeface="Open Sans" panose="020B0606030504020204" pitchFamily="34" charset="0"/>
                          <a:cs typeface="Calibri" panose="020F0502020204030204" pitchFamily="34" charset="0"/>
                        </a:rPr>
                        <a:t>Acerca de los indicadores</a:t>
                      </a:r>
                    </a:p>
                    <a:p>
                      <a:pPr marL="457200" indent="-457200">
                        <a:buFont typeface="Arial" panose="020B0604020202020204" pitchFamily="34" charset="0"/>
                        <a:buChar char="•"/>
                      </a:pPr>
                      <a:r>
                        <a:rPr lang="es-ES" sz="2800" dirty="0">
                          <a:solidFill>
                            <a:schemeClr val="tx1"/>
                          </a:solidFill>
                          <a:latin typeface="Calibri" panose="020F0502020204030204" pitchFamily="34" charset="0"/>
                          <a:ea typeface="Open Sans" panose="020B0606030504020204" pitchFamily="34" charset="0"/>
                          <a:cs typeface="Calibri" panose="020F0502020204030204" pitchFamily="34" charset="0"/>
                        </a:rPr>
                        <a:t>Planificación para MyE</a:t>
                      </a:r>
                    </a:p>
                    <a:p>
                      <a:pPr marL="457200" indent="-457200">
                        <a:buFont typeface="Arial" panose="020B0604020202020204" pitchFamily="34" charset="0"/>
                        <a:buChar char="•"/>
                      </a:pPr>
                      <a:r>
                        <a:rPr lang="es-ES" sz="2800" dirty="0">
                          <a:solidFill>
                            <a:schemeClr val="tx1"/>
                          </a:solidFill>
                          <a:latin typeface="Calibri" panose="020F0502020204030204" pitchFamily="34" charset="0"/>
                          <a:ea typeface="Open Sans" panose="020B0606030504020204" pitchFamily="34" charset="0"/>
                          <a:cs typeface="Calibri" panose="020F0502020204030204" pitchFamily="34" charset="0"/>
                        </a:rPr>
                        <a:t>Consideraciones clave en MyE con infancia</a:t>
                      </a:r>
                      <a:endParaRPr lang="en-GB" sz="2800" strike="sngStrike" dirty="0">
                        <a:solidFill>
                          <a:schemeClr val="tx1"/>
                        </a:solidFill>
                        <a:latin typeface="Calibri" panose="020F0502020204030204" pitchFamily="34" charset="0"/>
                        <a:ea typeface="Open Sans" panose="020B0606030504020204" pitchFamily="34" charset="0"/>
                        <a:cs typeface="Calibri" panose="020F0502020204030204" pitchFamily="34" charset="0"/>
                      </a:endParaRPr>
                    </a:p>
                  </a:txBody>
                  <a:tcPr/>
                </a:tc>
                <a:tc>
                  <a:txBody>
                    <a:bodyPr/>
                    <a:lstStyle/>
                    <a:p>
                      <a:pPr marL="457200" indent="-457200">
                        <a:buFont typeface="Arial" panose="020B0604020202020204" pitchFamily="34" charset="0"/>
                        <a:buChar char="•"/>
                      </a:pPr>
                      <a:r>
                        <a:rPr lang="es-ES" sz="2800" dirty="0">
                          <a:latin typeface="Calibri" panose="020F0502020204030204" pitchFamily="34" charset="0"/>
                          <a:ea typeface="Open Sans" panose="020B0606030504020204" pitchFamily="34" charset="0"/>
                          <a:cs typeface="Calibri" panose="020F0502020204030204" pitchFamily="34" charset="0"/>
                        </a:rPr>
                        <a:t>Tabla de indicadores de objetivos</a:t>
                      </a:r>
                    </a:p>
                    <a:p>
                      <a:pPr marL="457200" indent="-457200">
                        <a:buFont typeface="Arial" panose="020B0604020202020204" pitchFamily="34" charset="0"/>
                        <a:buChar char="•"/>
                      </a:pPr>
                      <a:r>
                        <a:rPr lang="es-ES" sz="2800" dirty="0">
                          <a:latin typeface="Calibri" panose="020F0502020204030204" pitchFamily="34" charset="0"/>
                          <a:ea typeface="Open Sans" panose="020B0606030504020204" pitchFamily="34" charset="0"/>
                          <a:cs typeface="Calibri" panose="020F0502020204030204" pitchFamily="34" charset="0"/>
                        </a:rPr>
                        <a:t>Tabla de indicadores de resultados</a:t>
                      </a:r>
                    </a:p>
                    <a:p>
                      <a:pPr marL="457200" indent="-457200">
                        <a:buFont typeface="Arial" panose="020B0604020202020204" pitchFamily="34" charset="0"/>
                        <a:buChar char="•"/>
                      </a:pPr>
                      <a:r>
                        <a:rPr lang="es-ES" sz="2800" dirty="0">
                          <a:latin typeface="Calibri" panose="020F0502020204030204" pitchFamily="34" charset="0"/>
                          <a:ea typeface="Open Sans" panose="020B0606030504020204" pitchFamily="34" charset="0"/>
                          <a:cs typeface="Calibri" panose="020F0502020204030204" pitchFamily="34" charset="0"/>
                        </a:rPr>
                        <a:t>Tabla de indicadores de productos</a:t>
                      </a:r>
                    </a:p>
                    <a:p>
                      <a:pPr marL="457200" indent="-457200">
                        <a:buFont typeface="Arial" panose="020B0604020202020204" pitchFamily="34" charset="0"/>
                        <a:buChar char="•"/>
                      </a:pPr>
                      <a:r>
                        <a:rPr lang="es-ES" sz="2800" dirty="0">
                          <a:latin typeface="Calibri" panose="020F0502020204030204" pitchFamily="34" charset="0"/>
                          <a:ea typeface="Open Sans" panose="020B0606030504020204" pitchFamily="34" charset="0"/>
                          <a:cs typeface="Calibri" panose="020F0502020204030204" pitchFamily="34" charset="0"/>
                        </a:rPr>
                        <a:t>Los indicadores de objetivos y resultados hacen referencias a medios de verificación correspondientes (herramientas de recopilación de datos)</a:t>
                      </a:r>
                      <a:endParaRPr lang="en-GB" sz="2800" dirty="0"/>
                    </a:p>
                  </a:txBody>
                  <a:tcPr/>
                </a:tc>
                <a:tc>
                  <a:txBody>
                    <a:bodyPr/>
                    <a:lstStyle/>
                    <a:p>
                      <a:pPr marL="457200" indent="-457200">
                        <a:buFont typeface="Arial" panose="020B0604020202020204" pitchFamily="34" charset="0"/>
                        <a:buChar char="•"/>
                      </a:pPr>
                      <a:r>
                        <a:rPr lang="es-ES" sz="2800" dirty="0">
                          <a:latin typeface="Calibri" panose="020F0502020204030204" pitchFamily="34" charset="0"/>
                          <a:ea typeface="Open Sans" panose="020B0606030504020204" pitchFamily="34" charset="0"/>
                          <a:cs typeface="Calibri" panose="020F0502020204030204" pitchFamily="34" charset="0"/>
                        </a:rPr>
                        <a:t>Herramientas del ciclo de gestión de programas</a:t>
                      </a:r>
                    </a:p>
                    <a:p>
                      <a:pPr marL="457200" indent="-457200">
                        <a:buFont typeface="Arial" panose="020B0604020202020204" pitchFamily="34" charset="0"/>
                        <a:buChar char="•"/>
                      </a:pPr>
                      <a:r>
                        <a:rPr lang="es-ES" sz="2800" dirty="0">
                          <a:latin typeface="Calibri" panose="020F0502020204030204" pitchFamily="34" charset="0"/>
                          <a:ea typeface="Open Sans" panose="020B0606030504020204" pitchFamily="34" charset="0"/>
                          <a:cs typeface="Calibri" panose="020F0502020204030204" pitchFamily="34" charset="0"/>
                        </a:rPr>
                        <a:t>Herramientas de encuestas a la comunidad y a partes interesadas</a:t>
                      </a:r>
                    </a:p>
                    <a:p>
                      <a:pPr marL="457200" indent="-457200">
                        <a:buFont typeface="Arial" panose="020B0604020202020204" pitchFamily="34" charset="0"/>
                        <a:buChar char="•"/>
                      </a:pPr>
                      <a:r>
                        <a:rPr lang="es-ES" sz="2800" dirty="0">
                          <a:latin typeface="Calibri" panose="020F0502020204030204" pitchFamily="34" charset="0"/>
                          <a:ea typeface="Open Sans" panose="020B0606030504020204" pitchFamily="34" charset="0"/>
                          <a:cs typeface="Calibri" panose="020F0502020204030204" pitchFamily="34" charset="0"/>
                        </a:rPr>
                        <a:t>Herramientas de medición del bienestar</a:t>
                      </a:r>
                    </a:p>
                    <a:p>
                      <a:pPr marL="457200" indent="-457200">
                        <a:buFont typeface="Arial" panose="020B0604020202020204" pitchFamily="34" charset="0"/>
                        <a:buChar char="•"/>
                      </a:pPr>
                      <a:r>
                        <a:rPr lang="es-ES" sz="2800" dirty="0">
                          <a:latin typeface="Calibri" panose="020F0502020204030204" pitchFamily="34" charset="0"/>
                          <a:ea typeface="Open Sans" panose="020B0606030504020204" pitchFamily="34" charset="0"/>
                          <a:cs typeface="Calibri" panose="020F0502020204030204" pitchFamily="34" charset="0"/>
                        </a:rPr>
                        <a:t>Métodos cualitativos</a:t>
                      </a:r>
                    </a:p>
                    <a:p>
                      <a:pPr marL="457200" indent="-457200">
                        <a:buFont typeface="Arial" panose="020B0604020202020204" pitchFamily="34" charset="0"/>
                        <a:buChar char="•"/>
                      </a:pPr>
                      <a:r>
                        <a:rPr lang="es-ES" sz="2800" dirty="0">
                          <a:latin typeface="Calibri" panose="020F0502020204030204" pitchFamily="34" charset="0"/>
                          <a:ea typeface="Open Sans" panose="020B0606030504020204" pitchFamily="34" charset="0"/>
                          <a:cs typeface="Calibri" panose="020F0502020204030204" pitchFamily="34" charset="0"/>
                        </a:rPr>
                        <a:t>Herramientas de estándares de calidad</a:t>
                      </a:r>
                    </a:p>
                    <a:p>
                      <a:pPr marL="457200" indent="-457200">
                        <a:buFont typeface="Arial" panose="020B0604020202020204" pitchFamily="34" charset="0"/>
                        <a:buChar char="•"/>
                      </a:pPr>
                      <a:r>
                        <a:rPr lang="es-ES" sz="2800" dirty="0">
                          <a:latin typeface="Calibri" panose="020F0502020204030204" pitchFamily="34" charset="0"/>
                          <a:ea typeface="Open Sans" panose="020B0606030504020204" pitchFamily="34" charset="0"/>
                          <a:cs typeface="Calibri" panose="020F0502020204030204" pitchFamily="34" charset="0"/>
                        </a:rPr>
                        <a:t>Herramientas de supervisión</a:t>
                      </a:r>
                    </a:p>
                    <a:p>
                      <a:pPr marL="457200" indent="-457200">
                        <a:buFont typeface="Arial" panose="020B0604020202020204" pitchFamily="34" charset="0"/>
                        <a:buChar char="•"/>
                      </a:pPr>
                      <a:r>
                        <a:rPr lang="es-ES" sz="2800" dirty="0">
                          <a:latin typeface="Calibri" panose="020F0502020204030204" pitchFamily="34" charset="0"/>
                          <a:ea typeface="Open Sans" panose="020B0606030504020204" pitchFamily="34" charset="0"/>
                          <a:cs typeface="Calibri" panose="020F0502020204030204" pitchFamily="34" charset="0"/>
                        </a:rPr>
                        <a:t>Herramientas de informes de capacitación</a:t>
                      </a:r>
                    </a:p>
                    <a:p>
                      <a:pPr marL="457200" indent="-457200">
                        <a:buFont typeface="Arial" panose="020B0604020202020204" pitchFamily="34" charset="0"/>
                        <a:buChar char="•"/>
                      </a:pPr>
                      <a:r>
                        <a:rPr lang="es-ES" sz="2800" dirty="0">
                          <a:solidFill>
                            <a:schemeClr val="tx1"/>
                          </a:solidFill>
                          <a:latin typeface="Calibri" panose="020F0502020204030204" pitchFamily="34" charset="0"/>
                          <a:ea typeface="Open Sans" panose="020B0606030504020204" pitchFamily="34" charset="0"/>
                          <a:cs typeface="Calibri" panose="020F0502020204030204" pitchFamily="34" charset="0"/>
                        </a:rPr>
                        <a:t>Herramientas de remisión de casos</a:t>
                      </a:r>
                    </a:p>
                    <a:p>
                      <a:pPr marL="457200" indent="-457200">
                        <a:buFont typeface="Arial" panose="020B0604020202020204" pitchFamily="34" charset="0"/>
                        <a:buChar char="•"/>
                      </a:pPr>
                      <a:r>
                        <a:rPr lang="es-ES" sz="2800" dirty="0">
                          <a:solidFill>
                            <a:schemeClr val="tx1"/>
                          </a:solidFill>
                          <a:latin typeface="Calibri" panose="020F0502020204030204" pitchFamily="34" charset="0"/>
                          <a:ea typeface="Open Sans" panose="020B0606030504020204" pitchFamily="34" charset="0"/>
                          <a:cs typeface="Calibri" panose="020F0502020204030204" pitchFamily="34" charset="0"/>
                        </a:rPr>
                        <a:t>Herramientas para el cuidado del voluntariado </a:t>
                      </a:r>
                      <a:endParaRPr lang="en-GB" sz="2800" strike="sngStrike" dirty="0">
                        <a:solidFill>
                          <a:schemeClr val="tx1"/>
                        </a:solidFill>
                        <a:latin typeface="Calibri" panose="020F0502020204030204" pitchFamily="34" charset="0"/>
                        <a:ea typeface="Open Sans" panose="020B0606030504020204" pitchFamily="34" charset="0"/>
                        <a:cs typeface="Calibri" panose="020F0502020204030204" pitchFamily="34" charset="0"/>
                      </a:endParaRPr>
                    </a:p>
                  </a:txBody>
                  <a:tcPr/>
                </a:tc>
                <a:extLst>
                  <a:ext uri="{0D108BD9-81ED-4DB2-BD59-A6C34878D82A}">
                    <a16:rowId xmlns:a16="http://schemas.microsoft.com/office/drawing/2014/main" val="2142385949"/>
                  </a:ext>
                </a:extLst>
              </a:tr>
            </a:tbl>
          </a:graphicData>
        </a:graphic>
      </p:graphicFrame>
    </p:spTree>
    <p:extLst>
      <p:ext uri="{BB962C8B-B14F-4D97-AF65-F5344CB8AC3E}">
        <p14:creationId xmlns:p14="http://schemas.microsoft.com/office/powerpoint/2010/main" val="7462221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0BE0A-D59B-4DC7-9980-9B4CB52C2590}"/>
              </a:ext>
            </a:extLst>
          </p:cNvPr>
          <p:cNvSpPr>
            <a:spLocks noGrp="1"/>
          </p:cNvSpPr>
          <p:nvPr>
            <p:ph type="title"/>
          </p:nvPr>
        </p:nvSpPr>
        <p:spPr>
          <a:xfrm>
            <a:off x="1400175" y="964893"/>
            <a:ext cx="15487650" cy="1071193"/>
          </a:xfrm>
        </p:spPr>
        <p:txBody>
          <a:bodyPr>
            <a:normAutofit/>
          </a:bodyPr>
          <a:lstStyle/>
          <a:p>
            <a:r>
              <a:rPr lang="da-DK" b="1" dirty="0">
                <a:latin typeface="+mn-lt"/>
              </a:rPr>
              <a:t>Marco lógico</a:t>
            </a:r>
            <a:endParaRPr lang="en-GB" b="1" dirty="0">
              <a:latin typeface="+mn-lt"/>
            </a:endParaRPr>
          </a:p>
        </p:txBody>
      </p:sp>
      <p:graphicFrame>
        <p:nvGraphicFramePr>
          <p:cNvPr id="4" name="Table 3">
            <a:extLst>
              <a:ext uri="{FF2B5EF4-FFF2-40B4-BE49-F238E27FC236}">
                <a16:creationId xmlns:a16="http://schemas.microsoft.com/office/drawing/2014/main" id="{A1B42421-AF9F-BDC5-B8DB-EAB0B625D0F4}"/>
              </a:ext>
            </a:extLst>
          </p:cNvPr>
          <p:cNvGraphicFramePr>
            <a:graphicFrameLocks noGrp="1"/>
          </p:cNvGraphicFramePr>
          <p:nvPr>
            <p:extLst>
              <p:ext uri="{D42A27DB-BD31-4B8C-83A1-F6EECF244321}">
                <p14:modId xmlns:p14="http://schemas.microsoft.com/office/powerpoint/2010/main" val="420255141"/>
              </p:ext>
            </p:extLst>
          </p:nvPr>
        </p:nvGraphicFramePr>
        <p:xfrm>
          <a:off x="2152911" y="2360548"/>
          <a:ext cx="13982178" cy="7007205"/>
        </p:xfrm>
        <a:graphic>
          <a:graphicData uri="http://schemas.openxmlformats.org/drawingml/2006/table">
            <a:tbl>
              <a:tblPr firstRow="1" firstCol="1" bandRow="1" bandCol="1"/>
              <a:tblGrid>
                <a:gridCol w="3469804">
                  <a:extLst>
                    <a:ext uri="{9D8B030D-6E8A-4147-A177-3AD203B41FA5}">
                      <a16:colId xmlns:a16="http://schemas.microsoft.com/office/drawing/2014/main" val="1933001136"/>
                    </a:ext>
                  </a:extLst>
                </a:gridCol>
                <a:gridCol w="3674291">
                  <a:extLst>
                    <a:ext uri="{9D8B030D-6E8A-4147-A177-3AD203B41FA5}">
                      <a16:colId xmlns:a16="http://schemas.microsoft.com/office/drawing/2014/main" val="2064367388"/>
                    </a:ext>
                  </a:extLst>
                </a:gridCol>
                <a:gridCol w="4053744">
                  <a:extLst>
                    <a:ext uri="{9D8B030D-6E8A-4147-A177-3AD203B41FA5}">
                      <a16:colId xmlns:a16="http://schemas.microsoft.com/office/drawing/2014/main" val="1851878224"/>
                    </a:ext>
                  </a:extLst>
                </a:gridCol>
                <a:gridCol w="2784339">
                  <a:extLst>
                    <a:ext uri="{9D8B030D-6E8A-4147-A177-3AD203B41FA5}">
                      <a16:colId xmlns:a16="http://schemas.microsoft.com/office/drawing/2014/main" val="997004188"/>
                    </a:ext>
                  </a:extLst>
                </a:gridCol>
              </a:tblGrid>
              <a:tr h="483857">
                <a:tc>
                  <a:txBody>
                    <a:bodyPr/>
                    <a:lstStyle/>
                    <a:p>
                      <a:pPr marL="0" marR="0" algn="l">
                        <a:spcBef>
                          <a:spcPts val="0"/>
                        </a:spcBef>
                        <a:spcAft>
                          <a:spcPts val="0"/>
                        </a:spcAft>
                      </a:pPr>
                      <a:r>
                        <a:rPr lang="es-ES" sz="1800" b="1" dirty="0">
                          <a:solidFill>
                            <a:srgbClr val="000000"/>
                          </a:solidFill>
                          <a:effectLst/>
                          <a:highlight>
                            <a:srgbClr val="FFC000"/>
                          </a:highlight>
                          <a:latin typeface="Tahoma" panose="020B0604030504040204" pitchFamily="34" charset="0"/>
                          <a:ea typeface="Times New Roman" panose="02020603050405020304" pitchFamily="18" charset="0"/>
                        </a:rPr>
                        <a:t>Objetivos </a:t>
                      </a:r>
                      <a:endParaRPr lang="en-US" sz="1600" dirty="0">
                        <a:effectLst/>
                        <a:highlight>
                          <a:srgbClr val="FFC000"/>
                        </a:highlight>
                        <a:latin typeface="Times New Roman" panose="02020603050405020304" pitchFamily="18" charset="0"/>
                        <a:ea typeface="Times New Roman" panose="02020603050405020304" pitchFamily="18" charset="0"/>
                      </a:endParaRPr>
                    </a:p>
                    <a:p>
                      <a:pPr marL="0" marR="0" algn="l">
                        <a:spcBef>
                          <a:spcPts val="0"/>
                        </a:spcBef>
                        <a:spcAft>
                          <a:spcPts val="0"/>
                        </a:spcAft>
                      </a:pPr>
                      <a:r>
                        <a:rPr lang="en-GB" sz="1800" b="1" dirty="0">
                          <a:effectLst/>
                          <a:highlight>
                            <a:srgbClr val="FFC000"/>
                          </a:highlight>
                          <a:latin typeface="Calibri" panose="020F0502020204030204" pitchFamily="34" charset="0"/>
                          <a:ea typeface="Times New Roman" panose="02020603050405020304" pitchFamily="18" charset="0"/>
                          <a:cs typeface="Arial" panose="020B0604020202020204" pitchFamily="34" charset="0"/>
                        </a:rPr>
                        <a:t> </a:t>
                      </a:r>
                      <a:endParaRPr lang="en-US" sz="1600" dirty="0">
                        <a:effectLst/>
                        <a:highlight>
                          <a:srgbClr val="FFC000"/>
                        </a:highligh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l">
                        <a:spcBef>
                          <a:spcPts val="0"/>
                        </a:spcBef>
                        <a:spcAft>
                          <a:spcPts val="0"/>
                        </a:spcAft>
                      </a:pPr>
                      <a:r>
                        <a:rPr lang="es-ES_tradnl" sz="1800" b="1">
                          <a:solidFill>
                            <a:srgbClr val="000000"/>
                          </a:solidFill>
                          <a:effectLst/>
                          <a:highlight>
                            <a:srgbClr val="FFC000"/>
                          </a:highlight>
                          <a:latin typeface="Tahoma" panose="020B0604030504040204" pitchFamily="34" charset="0"/>
                          <a:ea typeface="Times New Roman" panose="02020603050405020304" pitchFamily="18" charset="0"/>
                        </a:rPr>
                        <a:t>Indicadores </a:t>
                      </a:r>
                      <a:endParaRPr lang="en-US" sz="1600">
                        <a:effectLst/>
                        <a:highlight>
                          <a:srgbClr val="FFC000"/>
                        </a:highlight>
                        <a:latin typeface="Times New Roman" panose="02020603050405020304" pitchFamily="18" charset="0"/>
                        <a:ea typeface="Times New Roman" panose="02020603050405020304" pitchFamily="18" charset="0"/>
                      </a:endParaRPr>
                    </a:p>
                    <a:p>
                      <a:pPr marL="0" marR="0" algn="l">
                        <a:spcBef>
                          <a:spcPts val="0"/>
                        </a:spcBef>
                        <a:spcAft>
                          <a:spcPts val="0"/>
                        </a:spcAft>
                      </a:pPr>
                      <a:r>
                        <a:rPr lang="en-GB" sz="1800" b="1">
                          <a:effectLst/>
                          <a:highlight>
                            <a:srgbClr val="FFC000"/>
                          </a:highlight>
                          <a:latin typeface="Calibri" panose="020F0502020204030204" pitchFamily="34" charset="0"/>
                          <a:ea typeface="Times New Roman" panose="02020603050405020304" pitchFamily="18" charset="0"/>
                          <a:cs typeface="Arial" panose="020B0604020202020204" pitchFamily="34" charset="0"/>
                        </a:rPr>
                        <a:t> </a:t>
                      </a:r>
                      <a:endParaRPr lang="en-US" sz="1600">
                        <a:effectLst/>
                        <a:highlight>
                          <a:srgbClr val="FFC000"/>
                        </a:highligh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l">
                        <a:spcBef>
                          <a:spcPts val="0"/>
                        </a:spcBef>
                        <a:spcAft>
                          <a:spcPts val="0"/>
                        </a:spcAft>
                      </a:pPr>
                      <a:r>
                        <a:rPr lang="es-ES_tradnl" sz="1800" b="1" dirty="0">
                          <a:solidFill>
                            <a:srgbClr val="000000"/>
                          </a:solidFill>
                          <a:effectLst/>
                          <a:highlight>
                            <a:srgbClr val="FFC000"/>
                          </a:highlight>
                          <a:latin typeface="Tahoma" panose="020B0604030504040204" pitchFamily="34" charset="0"/>
                          <a:ea typeface="Times New Roman" panose="02020603050405020304" pitchFamily="18" charset="0"/>
                        </a:rPr>
                        <a:t>Medios de verificación </a:t>
                      </a:r>
                      <a:endParaRPr lang="en-US" sz="1600" dirty="0">
                        <a:effectLst/>
                        <a:highlight>
                          <a:srgbClr val="FFC000"/>
                        </a:highlight>
                        <a:latin typeface="Times New Roman" panose="02020603050405020304" pitchFamily="18" charset="0"/>
                        <a:ea typeface="Times New Roman" panose="02020603050405020304" pitchFamily="18" charset="0"/>
                      </a:endParaRPr>
                    </a:p>
                    <a:p>
                      <a:pPr marL="0" marR="0" algn="l">
                        <a:spcBef>
                          <a:spcPts val="0"/>
                        </a:spcBef>
                        <a:spcAft>
                          <a:spcPts val="0"/>
                        </a:spcAft>
                      </a:pPr>
                      <a:r>
                        <a:rPr lang="en-GB" sz="1800" b="1" dirty="0">
                          <a:effectLst/>
                          <a:highlight>
                            <a:srgbClr val="FFC000"/>
                          </a:highlight>
                          <a:latin typeface="Calibri" panose="020F0502020204030204" pitchFamily="34" charset="0"/>
                          <a:ea typeface="Times New Roman" panose="02020603050405020304" pitchFamily="18" charset="0"/>
                          <a:cs typeface="Arial" panose="020B0604020202020204" pitchFamily="34" charset="0"/>
                        </a:rPr>
                        <a:t> </a:t>
                      </a:r>
                      <a:endParaRPr lang="en-US" sz="1600" dirty="0">
                        <a:effectLst/>
                        <a:highlight>
                          <a:srgbClr val="FFC000"/>
                        </a:highligh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l">
                        <a:spcBef>
                          <a:spcPts val="0"/>
                        </a:spcBef>
                        <a:spcAft>
                          <a:spcPts val="0"/>
                        </a:spcAft>
                      </a:pPr>
                      <a:r>
                        <a:rPr lang="es-ES_tradnl" sz="1800" b="1" dirty="0">
                          <a:solidFill>
                            <a:schemeClr val="tx1"/>
                          </a:solidFill>
                          <a:effectLst/>
                          <a:highlight>
                            <a:srgbClr val="FFC000"/>
                          </a:highlight>
                          <a:latin typeface="Tahoma" panose="020B0604030504040204" pitchFamily="34" charset="0"/>
                          <a:ea typeface="Times New Roman" panose="02020603050405020304" pitchFamily="18" charset="0"/>
                        </a:rPr>
                        <a:t>Supuestos/Hipótesis</a:t>
                      </a:r>
                      <a:endParaRPr lang="en-US" sz="1600" dirty="0">
                        <a:solidFill>
                          <a:schemeClr val="tx1"/>
                        </a:solidFill>
                        <a:effectLst/>
                        <a:highlight>
                          <a:srgbClr val="FFC000"/>
                        </a:highlight>
                        <a:latin typeface="Times New Roman" panose="02020603050405020304" pitchFamily="18" charset="0"/>
                        <a:ea typeface="Times New Roman" panose="02020603050405020304" pitchFamily="18" charset="0"/>
                      </a:endParaRPr>
                    </a:p>
                    <a:p>
                      <a:pPr marL="0" marR="0" algn="l">
                        <a:spcBef>
                          <a:spcPts val="0"/>
                        </a:spcBef>
                        <a:spcAft>
                          <a:spcPts val="0"/>
                        </a:spcAft>
                      </a:pPr>
                      <a:r>
                        <a:rPr lang="en-GB" sz="1800" b="1" dirty="0">
                          <a:effectLst/>
                          <a:highlight>
                            <a:srgbClr val="FFC000"/>
                          </a:highlight>
                          <a:latin typeface="Calibri" panose="020F0502020204030204" pitchFamily="34" charset="0"/>
                          <a:ea typeface="Times New Roman" panose="02020603050405020304" pitchFamily="18" charset="0"/>
                          <a:cs typeface="Arial" panose="020B0604020202020204" pitchFamily="34" charset="0"/>
                        </a:rPr>
                        <a:t> </a:t>
                      </a:r>
                      <a:endParaRPr lang="en-US" sz="1600" dirty="0">
                        <a:effectLst/>
                        <a:highlight>
                          <a:srgbClr val="FFC000"/>
                        </a:highligh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4243169625"/>
                  </a:ext>
                </a:extLst>
              </a:tr>
              <a:tr h="925953">
                <a:tc>
                  <a:txBody>
                    <a:bodyPr/>
                    <a:lstStyle/>
                    <a:p>
                      <a:pPr marL="0" marR="0" algn="just">
                        <a:spcBef>
                          <a:spcPts val="0"/>
                        </a:spcBef>
                        <a:spcAft>
                          <a:spcPts val="0"/>
                        </a:spcAft>
                        <a:tabLst>
                          <a:tab pos="228600" algn="l"/>
                          <a:tab pos="457200" algn="l"/>
                        </a:tabLst>
                      </a:pPr>
                      <a:r>
                        <a:rPr lang="es-ES_tradnl" sz="20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Objetivo</a:t>
                      </a:r>
                      <a:endParaRPr lang="en-US" sz="1600" dirty="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0" marR="0" algn="just">
                        <a:spcBef>
                          <a:spcPts val="0"/>
                        </a:spcBef>
                        <a:spcAft>
                          <a:spcPts val="0"/>
                        </a:spcAft>
                        <a:tabLst>
                          <a:tab pos="228600" algn="l"/>
                          <a:tab pos="457200" algn="l"/>
                        </a:tabLst>
                      </a:pPr>
                      <a:r>
                        <a:rPr lang="es-ES_tradnl" sz="2000">
                          <a:solidFill>
                            <a:srgbClr val="000000"/>
                          </a:solidFill>
                          <a:effectLst/>
                          <a:highlight>
                            <a:srgbClr val="A6A6A6"/>
                          </a:highlight>
                          <a:latin typeface="Calibri" panose="020F0502020204030204" pitchFamily="34" charset="0"/>
                          <a:ea typeface="Times New Roman" panose="02020603050405020304" pitchFamily="18" charset="0"/>
                          <a:cs typeface="Arial" panose="020B0604020202020204" pitchFamily="34" charset="0"/>
                        </a:rPr>
                        <a:t>O.a.</a:t>
                      </a:r>
                      <a:endParaRPr lang="en-US" sz="1600">
                        <a:effectLst/>
                        <a:highlight>
                          <a:srgbClr val="A6A6A6"/>
                        </a:highlight>
                        <a:latin typeface="Times New Roman" panose="02020603050405020304" pitchFamily="18" charset="0"/>
                        <a:ea typeface="Times New Roman" panose="02020603050405020304" pitchFamily="18" charset="0"/>
                      </a:endParaRPr>
                    </a:p>
                    <a:p>
                      <a:pPr marL="0" marR="0" algn="just">
                        <a:spcBef>
                          <a:spcPts val="0"/>
                        </a:spcBef>
                        <a:spcAft>
                          <a:spcPts val="0"/>
                        </a:spcAft>
                        <a:tabLst>
                          <a:tab pos="228600" algn="l"/>
                          <a:tab pos="457200" algn="l"/>
                        </a:tabLst>
                      </a:pPr>
                      <a:r>
                        <a:rPr lang="es-ES_tradnl" sz="2000">
                          <a:solidFill>
                            <a:srgbClr val="000000"/>
                          </a:solidFill>
                          <a:effectLst/>
                          <a:highlight>
                            <a:srgbClr val="A6A6A6"/>
                          </a:highlight>
                          <a:latin typeface="Calibri" panose="020F0502020204030204" pitchFamily="34" charset="0"/>
                          <a:ea typeface="Times New Roman" panose="02020603050405020304" pitchFamily="18" charset="0"/>
                          <a:cs typeface="Arial" panose="020B0604020202020204" pitchFamily="34" charset="0"/>
                        </a:rPr>
                        <a:t>O.b.</a:t>
                      </a:r>
                      <a:endParaRPr lang="en-US" sz="1600">
                        <a:effectLst/>
                        <a:highlight>
                          <a:srgbClr val="A6A6A6"/>
                        </a:highlight>
                        <a:latin typeface="Times New Roman" panose="02020603050405020304" pitchFamily="18" charset="0"/>
                        <a:ea typeface="Times New Roman" panose="02020603050405020304" pitchFamily="18" charset="0"/>
                      </a:endParaRPr>
                    </a:p>
                    <a:p>
                      <a:pPr marL="0" marR="0" algn="just">
                        <a:spcBef>
                          <a:spcPts val="0"/>
                        </a:spcBef>
                        <a:spcAft>
                          <a:spcPts val="0"/>
                        </a:spcAft>
                        <a:tabLst>
                          <a:tab pos="228600" algn="l"/>
                          <a:tab pos="457200" algn="l"/>
                        </a:tabLst>
                      </a:pPr>
                      <a:r>
                        <a:rPr lang="es-ES_tradnl" sz="2000">
                          <a:solidFill>
                            <a:srgbClr val="000000"/>
                          </a:solidFill>
                          <a:effectLst/>
                          <a:highlight>
                            <a:srgbClr val="A6A6A6"/>
                          </a:highlight>
                          <a:latin typeface="Calibri" panose="020F0502020204030204" pitchFamily="34" charset="0"/>
                          <a:ea typeface="Times New Roman" panose="02020603050405020304" pitchFamily="18" charset="0"/>
                          <a:cs typeface="Arial" panose="020B0604020202020204" pitchFamily="34" charset="0"/>
                        </a:rPr>
                        <a:t>O.c.</a:t>
                      </a:r>
                      <a:endParaRPr lang="en-US" sz="1600">
                        <a:effectLst/>
                        <a:highlight>
                          <a:srgbClr val="A6A6A6"/>
                        </a:highligh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0" marR="0" algn="just">
                        <a:spcBef>
                          <a:spcPts val="0"/>
                        </a:spcBef>
                        <a:spcAft>
                          <a:spcPts val="0"/>
                        </a:spcAft>
                        <a:tabLst>
                          <a:tab pos="228600" algn="l"/>
                          <a:tab pos="457200" algn="l"/>
                        </a:tabLst>
                      </a:pPr>
                      <a:r>
                        <a:rPr lang="en-GB" sz="2000">
                          <a:effectLst/>
                          <a:highlight>
                            <a:srgbClr val="A6A6A6"/>
                          </a:highlight>
                          <a:latin typeface="Calibri" panose="020F0502020204030204" pitchFamily="34" charset="0"/>
                          <a:ea typeface="Times New Roman" panose="02020603050405020304" pitchFamily="18" charset="0"/>
                          <a:cs typeface="Arial" panose="020B0604020202020204" pitchFamily="34" charset="0"/>
                        </a:rPr>
                        <a:t> </a:t>
                      </a:r>
                      <a:endParaRPr lang="en-US" sz="1600">
                        <a:effectLst/>
                        <a:highlight>
                          <a:srgbClr val="A6A6A6"/>
                        </a:highligh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0" marR="0" algn="just">
                        <a:spcBef>
                          <a:spcPts val="0"/>
                        </a:spcBef>
                        <a:spcAft>
                          <a:spcPts val="0"/>
                        </a:spcAft>
                        <a:tabLst>
                          <a:tab pos="228600" algn="l"/>
                          <a:tab pos="457200" algn="l"/>
                        </a:tabLst>
                      </a:pPr>
                      <a:r>
                        <a:rPr lang="en-GB" sz="2000">
                          <a:effectLst/>
                          <a:highlight>
                            <a:srgbClr val="A6A6A6"/>
                          </a:highlight>
                          <a:latin typeface="Calibri" panose="020F0502020204030204" pitchFamily="34" charset="0"/>
                          <a:ea typeface="Times New Roman" panose="02020603050405020304" pitchFamily="18" charset="0"/>
                          <a:cs typeface="Arial" panose="020B0604020202020204" pitchFamily="34" charset="0"/>
                        </a:rPr>
                        <a:t> </a:t>
                      </a:r>
                      <a:endParaRPr lang="en-US" sz="1600">
                        <a:effectLst/>
                        <a:highlight>
                          <a:srgbClr val="A6A6A6"/>
                        </a:highligh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536633338"/>
                  </a:ext>
                </a:extLst>
              </a:tr>
              <a:tr h="899312">
                <a:tc>
                  <a:txBody>
                    <a:bodyPr/>
                    <a:lstStyle/>
                    <a:p>
                      <a:pPr marL="0" marR="0" algn="just">
                        <a:spcBef>
                          <a:spcPts val="0"/>
                        </a:spcBef>
                        <a:spcAft>
                          <a:spcPts val="0"/>
                        </a:spcAft>
                        <a:tabLst>
                          <a:tab pos="228600" algn="l"/>
                          <a:tab pos="457200" algn="l"/>
                        </a:tabLst>
                      </a:pPr>
                      <a:r>
                        <a:rPr lang="es-ES_tradnl" sz="20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Resultado 1</a:t>
                      </a:r>
                      <a:endParaRPr lang="en-US" sz="1600" dirty="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0"/>
                        </a:spcAft>
                        <a:tabLst>
                          <a:tab pos="228600" algn="l"/>
                          <a:tab pos="457200" algn="l"/>
                        </a:tabLst>
                      </a:pPr>
                      <a:r>
                        <a:rPr lang="en-GB" sz="2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1a.</a:t>
                      </a:r>
                      <a:endParaRPr lang="en-US" sz="160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228600" algn="l"/>
                          <a:tab pos="457200" algn="l"/>
                        </a:tabLst>
                      </a:pPr>
                      <a:r>
                        <a:rPr lang="en-GB" sz="2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1b.</a:t>
                      </a:r>
                      <a:endParaRPr lang="en-US" sz="160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228600" algn="l"/>
                          <a:tab pos="457200" algn="l"/>
                        </a:tabLst>
                      </a:pPr>
                      <a:r>
                        <a:rPr lang="en-GB" sz="2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1c.</a:t>
                      </a:r>
                      <a:endParaRPr lang="en-US" sz="160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0"/>
                        </a:spcAft>
                        <a:tabLst>
                          <a:tab pos="228600" algn="l"/>
                          <a:tab pos="457200" algn="l"/>
                        </a:tabLst>
                      </a:pPr>
                      <a:r>
                        <a:rPr lang="en-GB" sz="2000">
                          <a:effectLst/>
                          <a:highlight>
                            <a:srgbClr val="D9D9D9"/>
                          </a:highlight>
                          <a:latin typeface="Calibri" panose="020F0502020204030204" pitchFamily="34" charset="0"/>
                          <a:ea typeface="Times New Roman" panose="02020603050405020304" pitchFamily="18" charset="0"/>
                          <a:cs typeface="Arial" panose="020B0604020202020204" pitchFamily="34" charset="0"/>
                        </a:rPr>
                        <a:t> </a:t>
                      </a:r>
                      <a:endParaRPr lang="en-US" sz="1600">
                        <a:effectLst/>
                        <a:highlight>
                          <a:srgbClr val="D9D9D9"/>
                        </a:highligh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0"/>
                        </a:spcAft>
                        <a:tabLst>
                          <a:tab pos="228600" algn="l"/>
                          <a:tab pos="457200" algn="l"/>
                        </a:tabLst>
                      </a:pPr>
                      <a:r>
                        <a:rPr lang="en-GB" sz="2000">
                          <a:effectLst/>
                          <a:highlight>
                            <a:srgbClr val="D9D9D9"/>
                          </a:highlight>
                          <a:latin typeface="Calibri" panose="020F0502020204030204" pitchFamily="34" charset="0"/>
                          <a:ea typeface="Times New Roman" panose="02020603050405020304" pitchFamily="18" charset="0"/>
                          <a:cs typeface="Arial" panose="020B0604020202020204" pitchFamily="34" charset="0"/>
                        </a:rPr>
                        <a:t> </a:t>
                      </a:r>
                      <a:endParaRPr lang="en-US" sz="1600">
                        <a:effectLst/>
                        <a:highlight>
                          <a:srgbClr val="D9D9D9"/>
                        </a:highligh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556461235"/>
                  </a:ext>
                </a:extLst>
              </a:tr>
              <a:tr h="925953">
                <a:tc>
                  <a:txBody>
                    <a:bodyPr/>
                    <a:lstStyle/>
                    <a:p>
                      <a:pPr marL="0" marR="0" algn="just">
                        <a:spcBef>
                          <a:spcPts val="0"/>
                        </a:spcBef>
                        <a:spcAft>
                          <a:spcPts val="0"/>
                        </a:spcAft>
                        <a:tabLst>
                          <a:tab pos="228600" algn="l"/>
                          <a:tab pos="457200" algn="l"/>
                        </a:tabLst>
                      </a:pPr>
                      <a:r>
                        <a:rPr lang="es-ES_tradnl" sz="2000" b="1" dirty="0">
                          <a:effectLst/>
                          <a:latin typeface="Calibri" panose="020F0502020204030204" pitchFamily="34" charset="0"/>
                          <a:ea typeface="Times New Roman" panose="02020603050405020304" pitchFamily="18" charset="0"/>
                          <a:cs typeface="Arial" panose="020B0604020202020204" pitchFamily="34" charset="0"/>
                        </a:rPr>
                        <a:t>Producto/Actividad 1.1</a:t>
                      </a:r>
                      <a:endParaRPr lang="en-US" sz="1600" dirty="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tabLst>
                          <a:tab pos="228600" algn="l"/>
                          <a:tab pos="457200" algn="l"/>
                        </a:tabLst>
                      </a:pPr>
                      <a:r>
                        <a:rPr lang="en-GB" sz="2000">
                          <a:effectLst/>
                          <a:latin typeface="Calibri" panose="020F0502020204030204" pitchFamily="34" charset="0"/>
                          <a:ea typeface="Times New Roman" panose="02020603050405020304" pitchFamily="18" charset="0"/>
                          <a:cs typeface="Arial" panose="020B0604020202020204" pitchFamily="34" charset="0"/>
                        </a:rPr>
                        <a:t>1.1a.</a:t>
                      </a:r>
                      <a:endParaRPr lang="en-US" sz="160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228600" algn="l"/>
                          <a:tab pos="457200" algn="l"/>
                        </a:tabLst>
                      </a:pPr>
                      <a:r>
                        <a:rPr lang="en-GB" sz="2000">
                          <a:effectLst/>
                          <a:latin typeface="Calibri" panose="020F0502020204030204" pitchFamily="34" charset="0"/>
                          <a:ea typeface="Times New Roman" panose="02020603050405020304" pitchFamily="18" charset="0"/>
                          <a:cs typeface="Arial" panose="020B0604020202020204" pitchFamily="34" charset="0"/>
                        </a:rPr>
                        <a:t>1.1b.</a:t>
                      </a:r>
                      <a:endParaRPr lang="en-US" sz="160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228600" algn="l"/>
                          <a:tab pos="457200" algn="l"/>
                        </a:tabLst>
                      </a:pPr>
                      <a:r>
                        <a:rPr lang="en-GB" sz="2000">
                          <a:effectLst/>
                          <a:latin typeface="Calibri" panose="020F0502020204030204" pitchFamily="34" charset="0"/>
                          <a:ea typeface="Times New Roman" panose="02020603050405020304" pitchFamily="18" charset="0"/>
                          <a:cs typeface="Arial" panose="020B0604020202020204" pitchFamily="34" charset="0"/>
                        </a:rPr>
                        <a:t>1.1c.</a:t>
                      </a:r>
                      <a:endParaRPr lang="en-US" sz="160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tabLst>
                          <a:tab pos="228600" algn="l"/>
                          <a:tab pos="457200" algn="l"/>
                        </a:tabLst>
                      </a:pPr>
                      <a:r>
                        <a:rPr lang="en-GB" sz="2000">
                          <a:effectLst/>
                          <a:latin typeface="Calibri" panose="020F0502020204030204" pitchFamily="34" charset="0"/>
                          <a:ea typeface="Times New Roman" panose="02020603050405020304" pitchFamily="18" charset="0"/>
                          <a:cs typeface="Arial" panose="020B0604020202020204" pitchFamily="34" charset="0"/>
                        </a:rPr>
                        <a:t> </a:t>
                      </a:r>
                      <a:endParaRPr lang="en-US" sz="160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tabLst>
                          <a:tab pos="228600" algn="l"/>
                          <a:tab pos="457200" algn="l"/>
                        </a:tabLst>
                      </a:pPr>
                      <a:r>
                        <a:rPr lang="en-GB" sz="2000">
                          <a:effectLst/>
                          <a:latin typeface="Calibri" panose="020F0502020204030204" pitchFamily="34" charset="0"/>
                          <a:ea typeface="Times New Roman" panose="02020603050405020304" pitchFamily="18" charset="0"/>
                          <a:cs typeface="Arial" panose="020B0604020202020204" pitchFamily="34" charset="0"/>
                        </a:rPr>
                        <a:t> </a:t>
                      </a:r>
                      <a:endParaRPr lang="en-US" sz="160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8436403"/>
                  </a:ext>
                </a:extLst>
              </a:tr>
              <a:tr h="925953">
                <a:tc>
                  <a:txBody>
                    <a:bodyPr/>
                    <a:lstStyle/>
                    <a:p>
                      <a:pPr marL="0" marR="0" algn="just">
                        <a:spcBef>
                          <a:spcPts val="0"/>
                        </a:spcBef>
                        <a:spcAft>
                          <a:spcPts val="0"/>
                        </a:spcAft>
                        <a:tabLst>
                          <a:tab pos="228600" algn="l"/>
                          <a:tab pos="457200" algn="l"/>
                        </a:tabLst>
                      </a:pPr>
                      <a:r>
                        <a:rPr lang="es-ES_tradnl" sz="2000" b="1" dirty="0">
                          <a:effectLst/>
                          <a:latin typeface="Calibri" panose="020F0502020204030204" pitchFamily="34" charset="0"/>
                          <a:ea typeface="Times New Roman" panose="02020603050405020304" pitchFamily="18" charset="0"/>
                          <a:cs typeface="Arial" panose="020B0604020202020204" pitchFamily="34" charset="0"/>
                        </a:rPr>
                        <a:t>Producto/Actividad  1.2</a:t>
                      </a:r>
                      <a:endParaRPr lang="en-US" sz="1600" dirty="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tabLst>
                          <a:tab pos="228600" algn="l"/>
                          <a:tab pos="457200" algn="l"/>
                        </a:tabLst>
                      </a:pPr>
                      <a:r>
                        <a:rPr lang="en-GB" sz="2000">
                          <a:effectLst/>
                          <a:latin typeface="Calibri" panose="020F0502020204030204" pitchFamily="34" charset="0"/>
                          <a:ea typeface="Times New Roman" panose="02020603050405020304" pitchFamily="18" charset="0"/>
                          <a:cs typeface="Arial" panose="020B0604020202020204" pitchFamily="34" charset="0"/>
                        </a:rPr>
                        <a:t>1.2a.</a:t>
                      </a:r>
                      <a:endParaRPr lang="en-US" sz="160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228600" algn="l"/>
                          <a:tab pos="457200" algn="l"/>
                        </a:tabLst>
                      </a:pPr>
                      <a:r>
                        <a:rPr lang="en-GB" sz="2000">
                          <a:effectLst/>
                          <a:latin typeface="Calibri" panose="020F0502020204030204" pitchFamily="34" charset="0"/>
                          <a:ea typeface="Times New Roman" panose="02020603050405020304" pitchFamily="18" charset="0"/>
                          <a:cs typeface="Arial" panose="020B0604020202020204" pitchFamily="34" charset="0"/>
                        </a:rPr>
                        <a:t>1.2b.</a:t>
                      </a:r>
                      <a:endParaRPr lang="en-US" sz="160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228600" algn="l"/>
                          <a:tab pos="457200" algn="l"/>
                        </a:tabLst>
                      </a:pPr>
                      <a:r>
                        <a:rPr lang="en-GB" sz="2000">
                          <a:effectLst/>
                          <a:latin typeface="Calibri" panose="020F0502020204030204" pitchFamily="34" charset="0"/>
                          <a:ea typeface="Times New Roman" panose="02020603050405020304" pitchFamily="18" charset="0"/>
                          <a:cs typeface="Arial" panose="020B0604020202020204" pitchFamily="34" charset="0"/>
                        </a:rPr>
                        <a:t>1.2c.</a:t>
                      </a:r>
                      <a:endParaRPr lang="en-US" sz="160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tabLst>
                          <a:tab pos="228600" algn="l"/>
                          <a:tab pos="457200" algn="l"/>
                        </a:tabLst>
                      </a:pPr>
                      <a:r>
                        <a:rPr lang="en-GB" sz="2000">
                          <a:effectLst/>
                          <a:latin typeface="Calibri" panose="020F0502020204030204" pitchFamily="34" charset="0"/>
                          <a:ea typeface="Times New Roman" panose="02020603050405020304" pitchFamily="18" charset="0"/>
                          <a:cs typeface="Arial" panose="020B0604020202020204" pitchFamily="34" charset="0"/>
                        </a:rPr>
                        <a:t> </a:t>
                      </a:r>
                      <a:endParaRPr lang="en-US" sz="160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tabLst>
                          <a:tab pos="228600" algn="l"/>
                          <a:tab pos="457200" algn="l"/>
                        </a:tabLst>
                      </a:pPr>
                      <a:r>
                        <a:rPr lang="en-GB" sz="2000">
                          <a:effectLst/>
                          <a:latin typeface="Calibri" panose="020F0502020204030204" pitchFamily="34" charset="0"/>
                          <a:ea typeface="Times New Roman" panose="02020603050405020304" pitchFamily="18" charset="0"/>
                          <a:cs typeface="Arial" panose="020B0604020202020204" pitchFamily="34" charset="0"/>
                        </a:rPr>
                        <a:t> </a:t>
                      </a:r>
                      <a:endParaRPr lang="en-US" sz="160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6452212"/>
                  </a:ext>
                </a:extLst>
              </a:tr>
              <a:tr h="899312">
                <a:tc>
                  <a:txBody>
                    <a:bodyPr/>
                    <a:lstStyle/>
                    <a:p>
                      <a:pPr marL="0" marR="0" algn="just">
                        <a:spcBef>
                          <a:spcPts val="0"/>
                        </a:spcBef>
                        <a:spcAft>
                          <a:spcPts val="0"/>
                        </a:spcAft>
                        <a:tabLst>
                          <a:tab pos="228600" algn="l"/>
                          <a:tab pos="457200" algn="l"/>
                        </a:tabLst>
                      </a:pPr>
                      <a:r>
                        <a:rPr lang="es-ES_tradnl" sz="2000" b="1" dirty="0">
                          <a:effectLst/>
                          <a:latin typeface="Calibri" panose="020F0502020204030204" pitchFamily="34" charset="0"/>
                          <a:ea typeface="Times New Roman" panose="02020603050405020304" pitchFamily="18" charset="0"/>
                          <a:cs typeface="Arial" panose="020B0604020202020204" pitchFamily="34" charset="0"/>
                        </a:rPr>
                        <a:t>Producto/Actividad  1.3</a:t>
                      </a:r>
                      <a:endParaRPr lang="en-US" sz="1600" dirty="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tabLst>
                          <a:tab pos="228600" algn="l"/>
                          <a:tab pos="457200" algn="l"/>
                        </a:tabLst>
                      </a:pPr>
                      <a:r>
                        <a:rPr lang="en-GB" sz="2000">
                          <a:effectLst/>
                          <a:latin typeface="Calibri" panose="020F0502020204030204" pitchFamily="34" charset="0"/>
                          <a:ea typeface="Times New Roman" panose="02020603050405020304" pitchFamily="18" charset="0"/>
                          <a:cs typeface="Arial" panose="020B0604020202020204" pitchFamily="34" charset="0"/>
                        </a:rPr>
                        <a:t>1.3a.</a:t>
                      </a:r>
                      <a:endParaRPr lang="en-US" sz="160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228600" algn="l"/>
                          <a:tab pos="457200" algn="l"/>
                        </a:tabLst>
                      </a:pPr>
                      <a:r>
                        <a:rPr lang="en-GB" sz="2000">
                          <a:effectLst/>
                          <a:latin typeface="Calibri" panose="020F0502020204030204" pitchFamily="34" charset="0"/>
                          <a:ea typeface="Times New Roman" panose="02020603050405020304" pitchFamily="18" charset="0"/>
                          <a:cs typeface="Arial" panose="020B0604020202020204" pitchFamily="34" charset="0"/>
                        </a:rPr>
                        <a:t>1.3b.</a:t>
                      </a:r>
                      <a:endParaRPr lang="en-US" sz="160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228600" algn="l"/>
                          <a:tab pos="457200" algn="l"/>
                        </a:tabLst>
                      </a:pPr>
                      <a:r>
                        <a:rPr lang="en-GB" sz="2000">
                          <a:effectLst/>
                          <a:latin typeface="Calibri" panose="020F0502020204030204" pitchFamily="34" charset="0"/>
                          <a:ea typeface="Times New Roman" panose="02020603050405020304" pitchFamily="18" charset="0"/>
                          <a:cs typeface="Arial" panose="020B0604020202020204" pitchFamily="34" charset="0"/>
                        </a:rPr>
                        <a:t>1.3c.</a:t>
                      </a:r>
                      <a:endParaRPr lang="en-US" sz="160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tabLst>
                          <a:tab pos="228600" algn="l"/>
                          <a:tab pos="457200" algn="l"/>
                        </a:tabLst>
                      </a:pPr>
                      <a:r>
                        <a:rPr lang="en-GB" sz="2000">
                          <a:effectLst/>
                          <a:latin typeface="Calibri" panose="020F0502020204030204" pitchFamily="34" charset="0"/>
                          <a:ea typeface="Times New Roman" panose="02020603050405020304" pitchFamily="18" charset="0"/>
                          <a:cs typeface="Arial" panose="020B0604020202020204" pitchFamily="34" charset="0"/>
                        </a:rPr>
                        <a:t> </a:t>
                      </a:r>
                      <a:endParaRPr lang="en-US" sz="160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tabLst>
                          <a:tab pos="228600" algn="l"/>
                          <a:tab pos="457200" algn="l"/>
                        </a:tabLst>
                      </a:pPr>
                      <a:r>
                        <a:rPr lang="en-GB" sz="2000">
                          <a:effectLst/>
                          <a:latin typeface="Calibri" panose="020F0502020204030204" pitchFamily="34" charset="0"/>
                          <a:ea typeface="Times New Roman" panose="02020603050405020304" pitchFamily="18" charset="0"/>
                          <a:cs typeface="Arial" panose="020B0604020202020204" pitchFamily="34" charset="0"/>
                        </a:rPr>
                        <a:t> </a:t>
                      </a:r>
                      <a:endParaRPr lang="en-US" sz="160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36982656"/>
                  </a:ext>
                </a:extLst>
              </a:tr>
              <a:tr h="925953">
                <a:tc>
                  <a:txBody>
                    <a:bodyPr/>
                    <a:lstStyle/>
                    <a:p>
                      <a:pPr marL="0" marR="0" algn="just">
                        <a:spcBef>
                          <a:spcPts val="0"/>
                        </a:spcBef>
                        <a:spcAft>
                          <a:spcPts val="0"/>
                        </a:spcAft>
                        <a:tabLst>
                          <a:tab pos="228600" algn="l"/>
                          <a:tab pos="457200" algn="l"/>
                        </a:tabLst>
                      </a:pPr>
                      <a:r>
                        <a:rPr lang="es-ES_tradnl" sz="2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Resultado 2</a:t>
                      </a:r>
                      <a:endParaRPr lang="en-US" sz="160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0"/>
                        </a:spcAft>
                        <a:tabLst>
                          <a:tab pos="228600" algn="l"/>
                          <a:tab pos="457200" algn="l"/>
                        </a:tabLst>
                      </a:pPr>
                      <a:r>
                        <a:rPr lang="en-GB" sz="2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2a.</a:t>
                      </a:r>
                      <a:endParaRPr lang="en-US" sz="160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228600" algn="l"/>
                          <a:tab pos="457200" algn="l"/>
                        </a:tabLst>
                      </a:pPr>
                      <a:r>
                        <a:rPr lang="en-GB" sz="2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2b.</a:t>
                      </a:r>
                      <a:endParaRPr lang="en-US" sz="160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228600" algn="l"/>
                          <a:tab pos="457200" algn="l"/>
                        </a:tabLst>
                      </a:pPr>
                      <a:r>
                        <a:rPr lang="en-GB" sz="2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2c.</a:t>
                      </a:r>
                      <a:endParaRPr lang="en-US" sz="160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0"/>
                        </a:spcAft>
                        <a:tabLst>
                          <a:tab pos="228600" algn="l"/>
                          <a:tab pos="457200" algn="l"/>
                        </a:tabLst>
                      </a:pPr>
                      <a:r>
                        <a:rPr lang="en-GB" sz="2000">
                          <a:effectLst/>
                          <a:highlight>
                            <a:srgbClr val="D9D9D9"/>
                          </a:highlight>
                          <a:latin typeface="Calibri" panose="020F0502020204030204" pitchFamily="34" charset="0"/>
                          <a:ea typeface="Times New Roman" panose="02020603050405020304" pitchFamily="18" charset="0"/>
                          <a:cs typeface="Arial" panose="020B0604020202020204" pitchFamily="34" charset="0"/>
                        </a:rPr>
                        <a:t> </a:t>
                      </a:r>
                      <a:endParaRPr lang="en-US" sz="1600">
                        <a:effectLst/>
                        <a:highlight>
                          <a:srgbClr val="D9D9D9"/>
                        </a:highligh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0"/>
                        </a:spcAft>
                        <a:tabLst>
                          <a:tab pos="228600" algn="l"/>
                          <a:tab pos="457200" algn="l"/>
                        </a:tabLst>
                      </a:pPr>
                      <a:r>
                        <a:rPr lang="en-GB" sz="2000">
                          <a:effectLst/>
                          <a:highlight>
                            <a:srgbClr val="D9D9D9"/>
                          </a:highlight>
                          <a:latin typeface="Calibri" panose="020F0502020204030204" pitchFamily="34" charset="0"/>
                          <a:ea typeface="Times New Roman" panose="02020603050405020304" pitchFamily="18" charset="0"/>
                          <a:cs typeface="Arial" panose="020B0604020202020204" pitchFamily="34" charset="0"/>
                        </a:rPr>
                        <a:t> </a:t>
                      </a:r>
                      <a:endParaRPr lang="en-US" sz="1600">
                        <a:effectLst/>
                        <a:highlight>
                          <a:srgbClr val="D9D9D9"/>
                        </a:highligh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132011001"/>
                  </a:ext>
                </a:extLst>
              </a:tr>
              <a:tr h="925953">
                <a:tc>
                  <a:txBody>
                    <a:bodyPr/>
                    <a:lstStyle/>
                    <a:p>
                      <a:pPr marL="0" marR="0" algn="just">
                        <a:spcBef>
                          <a:spcPts val="0"/>
                        </a:spcBef>
                        <a:spcAft>
                          <a:spcPts val="0"/>
                        </a:spcAft>
                        <a:tabLst>
                          <a:tab pos="228600" algn="l"/>
                          <a:tab pos="457200" algn="l"/>
                        </a:tabLst>
                      </a:pPr>
                      <a:r>
                        <a:rPr lang="es-ES_tradnl" sz="2000" b="1" dirty="0">
                          <a:effectLst/>
                          <a:latin typeface="Calibri" panose="020F0502020204030204" pitchFamily="34" charset="0"/>
                          <a:ea typeface="Times New Roman" panose="02020603050405020304" pitchFamily="18" charset="0"/>
                          <a:cs typeface="Arial" panose="020B0604020202020204" pitchFamily="34" charset="0"/>
                        </a:rPr>
                        <a:t>Producto/Actividad  2.1</a:t>
                      </a:r>
                      <a:endParaRPr lang="en-US" sz="1600" dirty="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tabLst>
                          <a:tab pos="228600" algn="l"/>
                          <a:tab pos="457200" algn="l"/>
                        </a:tabLst>
                      </a:pPr>
                      <a:r>
                        <a:rPr lang="en-GB" sz="2000" dirty="0">
                          <a:effectLst/>
                          <a:latin typeface="Calibri" panose="020F0502020204030204" pitchFamily="34" charset="0"/>
                          <a:ea typeface="Times New Roman" panose="02020603050405020304" pitchFamily="18" charset="0"/>
                          <a:cs typeface="Arial" panose="020B0604020202020204" pitchFamily="34" charset="0"/>
                        </a:rPr>
                        <a:t>2.1a.</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228600" algn="l"/>
                          <a:tab pos="457200" algn="l"/>
                        </a:tabLst>
                      </a:pPr>
                      <a:r>
                        <a:rPr lang="en-GB" sz="2000" dirty="0">
                          <a:effectLst/>
                          <a:latin typeface="Calibri" panose="020F0502020204030204" pitchFamily="34" charset="0"/>
                          <a:ea typeface="Times New Roman" panose="02020603050405020304" pitchFamily="18" charset="0"/>
                          <a:cs typeface="Arial" panose="020B0604020202020204" pitchFamily="34" charset="0"/>
                        </a:rPr>
                        <a:t>2.1b.</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228600" algn="l"/>
                          <a:tab pos="457200" algn="l"/>
                        </a:tabLst>
                      </a:pPr>
                      <a:r>
                        <a:rPr lang="en-GB" sz="2000" dirty="0">
                          <a:effectLst/>
                          <a:latin typeface="Calibri" panose="020F0502020204030204" pitchFamily="34" charset="0"/>
                          <a:ea typeface="Times New Roman" panose="02020603050405020304" pitchFamily="18" charset="0"/>
                          <a:cs typeface="Arial" panose="020B0604020202020204" pitchFamily="34" charset="0"/>
                        </a:rPr>
                        <a:t>2.1c.</a:t>
                      </a:r>
                      <a:endParaRPr lang="en-US" sz="1600" dirty="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tabLst>
                          <a:tab pos="228600" algn="l"/>
                          <a:tab pos="457200" algn="l"/>
                        </a:tabLst>
                      </a:pPr>
                      <a:r>
                        <a:rPr lang="en-GB" sz="2000">
                          <a:effectLst/>
                          <a:latin typeface="Calibri" panose="020F0502020204030204" pitchFamily="34" charset="0"/>
                          <a:ea typeface="Times New Roman" panose="02020603050405020304" pitchFamily="18" charset="0"/>
                          <a:cs typeface="Arial" panose="020B0604020202020204" pitchFamily="34" charset="0"/>
                        </a:rPr>
                        <a:t> </a:t>
                      </a:r>
                      <a:endParaRPr lang="en-US" sz="160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tabLst>
                          <a:tab pos="228600" algn="l"/>
                          <a:tab pos="457200" algn="l"/>
                        </a:tabLst>
                      </a:pPr>
                      <a:r>
                        <a:rPr lang="en-GB" sz="2000" dirty="0">
                          <a:effectLst/>
                          <a:latin typeface="Calibri" panose="020F0502020204030204" pitchFamily="34" charset="0"/>
                          <a:ea typeface="Times New Roman" panose="02020603050405020304" pitchFamily="18" charset="0"/>
                          <a:cs typeface="Arial" panose="020B0604020202020204" pitchFamily="34" charset="0"/>
                        </a:rPr>
                        <a:t> </a:t>
                      </a:r>
                      <a:endParaRPr lang="en-US" sz="1600" dirty="0">
                        <a:effectLst/>
                        <a:latin typeface="Times New Roman" panose="02020603050405020304" pitchFamily="18" charset="0"/>
                        <a:ea typeface="Times New Roman" panose="02020603050405020304" pitchFamily="18" charset="0"/>
                      </a:endParaRPr>
                    </a:p>
                  </a:txBody>
                  <a:tcPr marL="77763" marR="77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16634419"/>
                  </a:ext>
                </a:extLst>
              </a:tr>
            </a:tbl>
          </a:graphicData>
        </a:graphic>
      </p:graphicFrame>
    </p:spTree>
    <p:extLst>
      <p:ext uri="{BB962C8B-B14F-4D97-AF65-F5344CB8AC3E}">
        <p14:creationId xmlns:p14="http://schemas.microsoft.com/office/powerpoint/2010/main" val="35005650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0BE0A-D59B-4DC7-9980-9B4CB52C2590}"/>
              </a:ext>
            </a:extLst>
          </p:cNvPr>
          <p:cNvSpPr>
            <a:spLocks noGrp="1"/>
          </p:cNvSpPr>
          <p:nvPr>
            <p:ph type="title"/>
          </p:nvPr>
        </p:nvSpPr>
        <p:spPr>
          <a:xfrm>
            <a:off x="1400175" y="1584325"/>
            <a:ext cx="15487650" cy="1071193"/>
          </a:xfrm>
        </p:spPr>
        <p:txBody>
          <a:bodyPr>
            <a:normAutofit/>
          </a:bodyPr>
          <a:lstStyle/>
          <a:p>
            <a:r>
              <a:rPr lang="da-DK" b="1" dirty="0">
                <a:latin typeface="+mn-lt"/>
              </a:rPr>
              <a:t>Actividad de Monitoreo y Evaluación</a:t>
            </a:r>
            <a:endParaRPr lang="en-GB" b="1" dirty="0">
              <a:latin typeface="+mn-lt"/>
            </a:endParaRPr>
          </a:p>
        </p:txBody>
      </p:sp>
      <p:sp>
        <p:nvSpPr>
          <p:cNvPr id="3" name="Content Placeholder 2">
            <a:extLst>
              <a:ext uri="{FF2B5EF4-FFF2-40B4-BE49-F238E27FC236}">
                <a16:creationId xmlns:a16="http://schemas.microsoft.com/office/drawing/2014/main" id="{24B7ABCF-8206-47A8-837A-051FE1BA4BAD}"/>
              </a:ext>
            </a:extLst>
          </p:cNvPr>
          <p:cNvSpPr>
            <a:spLocks noGrp="1"/>
          </p:cNvSpPr>
          <p:nvPr>
            <p:ph idx="1"/>
          </p:nvPr>
        </p:nvSpPr>
        <p:spPr>
          <a:xfrm>
            <a:off x="1400175" y="2909888"/>
            <a:ext cx="15487650" cy="6457785"/>
          </a:xfrm>
        </p:spPr>
        <p:txBody>
          <a:bodyPr>
            <a:normAutofit/>
          </a:bodyPr>
          <a:lstStyle/>
          <a:p>
            <a:pPr marL="0" indent="0" algn="ctr">
              <a:lnSpc>
                <a:spcPct val="100000"/>
              </a:lnSpc>
              <a:buNone/>
            </a:pPr>
            <a:r>
              <a:rPr lang="es-ES" sz="4400" i="1" dirty="0">
                <a:latin typeface="+mn-lt"/>
              </a:rPr>
              <a:t>Con base en la planificación de sus proyectos, preparen un marco lógico.</a:t>
            </a:r>
          </a:p>
          <a:p>
            <a:pPr marL="0" indent="0" algn="ctr">
              <a:lnSpc>
                <a:spcPct val="100000"/>
              </a:lnSpc>
              <a:buNone/>
            </a:pPr>
            <a:r>
              <a:rPr lang="es-ES" sz="4400" i="1" dirty="0">
                <a:latin typeface="+mn-lt"/>
              </a:rPr>
              <a:t>Determinen uno o dos resultados para su respuesta de SMAPS.</a:t>
            </a:r>
          </a:p>
          <a:p>
            <a:pPr marL="0" indent="0" algn="ctr">
              <a:lnSpc>
                <a:spcPct val="100000"/>
              </a:lnSpc>
              <a:buNone/>
            </a:pPr>
            <a:r>
              <a:rPr lang="es-ES" sz="4400" i="1" dirty="0">
                <a:latin typeface="+mn-lt"/>
              </a:rPr>
              <a:t>Completen los indicadores, medios de verificación y supuestos para sus resultados.</a:t>
            </a:r>
            <a:endParaRPr lang="da-DK" sz="4400" i="1" dirty="0">
              <a:latin typeface="+mn-lt"/>
            </a:endParaRPr>
          </a:p>
        </p:txBody>
      </p:sp>
    </p:spTree>
    <p:extLst>
      <p:ext uri="{BB962C8B-B14F-4D97-AF65-F5344CB8AC3E}">
        <p14:creationId xmlns:p14="http://schemas.microsoft.com/office/powerpoint/2010/main" val="156913113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4683EC3-4698-485C-A27A-1FF0CC8C7F1C}"/>
              </a:ext>
            </a:extLst>
          </p:cNvPr>
          <p:cNvSpPr>
            <a:spLocks noGrp="1"/>
          </p:cNvSpPr>
          <p:nvPr/>
        </p:nvSpPr>
        <p:spPr>
          <a:xfrm>
            <a:off x="4060372" y="2330138"/>
            <a:ext cx="10167255" cy="1494723"/>
          </a:xfrm>
          <a:prstGeom prst="rect">
            <a:avLst/>
          </a:prstGeom>
        </p:spPr>
        <p:txBody>
          <a:bodyPr/>
          <a:lstStyle>
            <a:lvl1pPr algn="r" defTabSz="1371600" rtl="0" eaLnBrk="1" latinLnBrk="0" hangingPunct="1">
              <a:lnSpc>
                <a:spcPct val="80000"/>
              </a:lnSpc>
              <a:spcBef>
                <a:spcPct val="0"/>
              </a:spcBef>
              <a:buNone/>
              <a:defRPr sz="6600" b="1" i="0" kern="1200" spc="0">
                <a:solidFill>
                  <a:srgbClr val="F5333F"/>
                </a:solidFill>
                <a:latin typeface="Montserrat" pitchFamily="2" charset="77"/>
                <a:ea typeface="+mj-ea"/>
                <a:cs typeface="+mj-cs"/>
              </a:defRPr>
            </a:lvl1pPr>
          </a:lstStyle>
          <a:p>
            <a:pPr algn="ctr">
              <a:lnSpc>
                <a:spcPct val="150000"/>
              </a:lnSpc>
            </a:pPr>
            <a:r>
              <a:rPr lang="da-DK" err="1"/>
              <a:t>Thank</a:t>
            </a:r>
            <a:r>
              <a:rPr lang="da-DK"/>
              <a:t> </a:t>
            </a:r>
            <a:r>
              <a:rPr lang="da-DK" err="1"/>
              <a:t>you</a:t>
            </a:r>
            <a:endParaRPr lang="da-DK"/>
          </a:p>
          <a:p>
            <a:pPr algn="ctr">
              <a:lnSpc>
                <a:spcPct val="150000"/>
              </a:lnSpc>
            </a:pPr>
            <a:r>
              <a:rPr lang="en-GB" err="1"/>
              <a:t>Muchas</a:t>
            </a:r>
            <a:r>
              <a:rPr lang="en-GB"/>
              <a:t> gracias</a:t>
            </a:r>
          </a:p>
          <a:p>
            <a:pPr algn="ctr">
              <a:lnSpc>
                <a:spcPct val="150000"/>
              </a:lnSpc>
            </a:pPr>
            <a:r>
              <a:rPr lang="en-GB"/>
              <a:t>Merci beaucoup</a:t>
            </a:r>
          </a:p>
          <a:p>
            <a:pPr algn="ctr">
              <a:lnSpc>
                <a:spcPct val="150000"/>
              </a:lnSpc>
            </a:pPr>
            <a:r>
              <a:rPr lang="ar-AE"/>
              <a:t>شكرا لك</a:t>
            </a:r>
            <a:endParaRPr lang="da-DK"/>
          </a:p>
          <a:p>
            <a:pPr algn="ctr"/>
            <a:endParaRPr lang="en-GB"/>
          </a:p>
        </p:txBody>
      </p:sp>
    </p:spTree>
    <p:extLst>
      <p:ext uri="{BB962C8B-B14F-4D97-AF65-F5344CB8AC3E}">
        <p14:creationId xmlns:p14="http://schemas.microsoft.com/office/powerpoint/2010/main" val="15924316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388A31-AEA6-D538-52A9-4D2595C96D34}"/>
              </a:ext>
            </a:extLst>
          </p:cNvPr>
          <p:cNvSpPr>
            <a:spLocks noGrp="1"/>
          </p:cNvSpPr>
          <p:nvPr>
            <p:ph type="ctrTitle"/>
          </p:nvPr>
        </p:nvSpPr>
        <p:spPr>
          <a:xfrm>
            <a:off x="2065283" y="3721265"/>
            <a:ext cx="14157434" cy="2846058"/>
          </a:xfrm>
        </p:spPr>
        <p:txBody>
          <a:bodyPr>
            <a:normAutofit fontScale="90000"/>
          </a:bodyPr>
          <a:lstStyle/>
          <a:p>
            <a:r>
              <a:rPr lang="da-DK" sz="11500" dirty="0"/>
              <a:t>DIAPOSITIVAS ADICIONALES</a:t>
            </a:r>
            <a:endParaRPr lang="en-GB" sz="11500" dirty="0"/>
          </a:p>
        </p:txBody>
      </p:sp>
    </p:spTree>
    <p:extLst>
      <p:ext uri="{BB962C8B-B14F-4D97-AF65-F5344CB8AC3E}">
        <p14:creationId xmlns:p14="http://schemas.microsoft.com/office/powerpoint/2010/main" val="35746474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lstStyle/>
          <a:p>
            <a:r>
              <a:rPr lang="da-DK" dirty="0"/>
              <a:t>Principios psicosociales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_tradnl" sz="4000" dirty="0"/>
              <a:t>Seguridad</a:t>
            </a:r>
          </a:p>
          <a:p>
            <a:pPr marL="342900" indent="-342900" algn="l">
              <a:lnSpc>
                <a:spcPct val="120000"/>
              </a:lnSpc>
              <a:buFont typeface="Arial" panose="020B0604020202020204" pitchFamily="34" charset="0"/>
              <a:buChar char="•"/>
            </a:pPr>
            <a:r>
              <a:rPr lang="es-ES_tradnl" sz="4000" dirty="0"/>
              <a:t>Calma</a:t>
            </a:r>
          </a:p>
          <a:p>
            <a:pPr marL="342900" indent="-342900" algn="l">
              <a:lnSpc>
                <a:spcPct val="120000"/>
              </a:lnSpc>
              <a:buFont typeface="Arial" panose="020B0604020202020204" pitchFamily="34" charset="0"/>
              <a:buChar char="•"/>
            </a:pPr>
            <a:r>
              <a:rPr lang="es-ES_tradnl" sz="4000" dirty="0"/>
              <a:t>Eficacia propia/comunitaria</a:t>
            </a:r>
          </a:p>
          <a:p>
            <a:pPr marL="342900" indent="-342900" algn="l">
              <a:lnSpc>
                <a:spcPct val="120000"/>
              </a:lnSpc>
              <a:buFont typeface="Arial" panose="020B0604020202020204" pitchFamily="34" charset="0"/>
              <a:buChar char="•"/>
            </a:pPr>
            <a:r>
              <a:rPr lang="es-ES_tradnl" sz="4000" dirty="0"/>
              <a:t>Conectividad</a:t>
            </a:r>
          </a:p>
          <a:p>
            <a:pPr marL="342900" indent="-342900" algn="l">
              <a:lnSpc>
                <a:spcPct val="120000"/>
              </a:lnSpc>
              <a:buFont typeface="Arial" panose="020B0604020202020204" pitchFamily="34" charset="0"/>
              <a:buChar char="•"/>
            </a:pPr>
            <a:r>
              <a:rPr lang="es-ES_tradnl" sz="4000" dirty="0"/>
              <a:t>Esperanza</a:t>
            </a:r>
          </a:p>
        </p:txBody>
      </p:sp>
    </p:spTree>
    <p:extLst>
      <p:ext uri="{BB962C8B-B14F-4D97-AF65-F5344CB8AC3E}">
        <p14:creationId xmlns:p14="http://schemas.microsoft.com/office/powerpoint/2010/main" val="3084594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fontScale="90000"/>
          </a:bodyPr>
          <a:lstStyle/>
          <a:p>
            <a:r>
              <a:rPr lang="da-DK" sz="5400" dirty="0"/>
              <a:t>+ / -</a:t>
            </a:r>
            <a:endParaRPr lang="en-GB" sz="5400"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299"/>
            <a:ext cx="14157434" cy="5299911"/>
          </a:xfrm>
        </p:spPr>
        <p:txBody>
          <a:bodyPr>
            <a:normAutofit/>
          </a:bodyPr>
          <a:lstStyle/>
          <a:p>
            <a:pPr marL="342900" indent="-342900" algn="l">
              <a:lnSpc>
                <a:spcPct val="100000"/>
              </a:lnSpc>
              <a:buFont typeface="Arial" panose="020B0604020202020204" pitchFamily="34" charset="0"/>
              <a:buChar char="•"/>
            </a:pPr>
            <a:r>
              <a:rPr lang="es-ES" sz="4400" dirty="0">
                <a:solidFill>
                  <a:schemeClr val="tx1"/>
                </a:solidFill>
              </a:rPr>
              <a:t>En las notas adhesivas escribid los aspectos positivos y los negativos del día.</a:t>
            </a:r>
          </a:p>
          <a:p>
            <a:pPr marL="342900" indent="-342900" algn="l">
              <a:lnSpc>
                <a:spcPct val="100000"/>
              </a:lnSpc>
              <a:buFont typeface="Arial" panose="020B0604020202020204" pitchFamily="34" charset="0"/>
              <a:buChar char="•"/>
            </a:pPr>
            <a:r>
              <a:rPr lang="es-ES" sz="4400" dirty="0">
                <a:solidFill>
                  <a:schemeClr val="tx1"/>
                </a:solidFill>
              </a:rPr>
              <a:t>Puedes escribir tantos como quieras.</a:t>
            </a:r>
            <a:endParaRPr lang="en-GB" sz="4400" dirty="0">
              <a:solidFill>
                <a:schemeClr val="tx1"/>
              </a:solidFill>
            </a:endParaRPr>
          </a:p>
          <a:p>
            <a:pPr marL="800100" lvl="1" indent="-342900" algn="l">
              <a:lnSpc>
                <a:spcPct val="100000"/>
              </a:lnSpc>
              <a:buFont typeface="Arial" panose="020B0604020202020204" pitchFamily="34" charset="0"/>
              <a:buChar char="•"/>
            </a:pPr>
            <a:r>
              <a:rPr lang="es-ES" sz="4000" dirty="0"/>
              <a:t>Positivos: ¿Qué salió bien? ¿Qué os gustó de la capacitación de hoy?</a:t>
            </a:r>
          </a:p>
          <a:p>
            <a:pPr marL="800100" lvl="1" indent="-342900" algn="l">
              <a:lnSpc>
                <a:spcPct val="100000"/>
              </a:lnSpc>
              <a:buFont typeface="Arial" panose="020B0604020202020204" pitchFamily="34" charset="0"/>
              <a:buChar char="•"/>
            </a:pPr>
            <a:r>
              <a:rPr lang="es-ES" sz="4000" dirty="0"/>
              <a:t>Negativos: ¿Qué se podría cambiar? ¿Qué podríamos mejorar?</a:t>
            </a:r>
            <a:endParaRPr lang="en-GB" sz="4000" dirty="0"/>
          </a:p>
        </p:txBody>
      </p:sp>
    </p:spTree>
    <p:extLst>
      <p:ext uri="{BB962C8B-B14F-4D97-AF65-F5344CB8AC3E}">
        <p14:creationId xmlns:p14="http://schemas.microsoft.com/office/powerpoint/2010/main" val="48132673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Escenario de emergencia</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_tradnl" sz="3600" dirty="0"/>
              <a:t>Discutir en sus grupos</a:t>
            </a:r>
          </a:p>
          <a:p>
            <a:pPr marL="800100" lvl="1" indent="-342900" algn="l">
              <a:lnSpc>
                <a:spcPct val="120000"/>
              </a:lnSpc>
              <a:buFont typeface="Arial" panose="020B0604020202020204" pitchFamily="34" charset="0"/>
              <a:buChar char="•"/>
            </a:pPr>
            <a:r>
              <a:rPr lang="es-ES" sz="3600" dirty="0"/>
              <a:t>¿Cuál es el contexto y el entorno?</a:t>
            </a:r>
          </a:p>
          <a:p>
            <a:pPr marL="800100" lvl="1" indent="-342900" algn="l">
              <a:lnSpc>
                <a:spcPct val="120000"/>
              </a:lnSpc>
              <a:buFont typeface="Arial" panose="020B0604020202020204" pitchFamily="34" charset="0"/>
              <a:buChar char="•"/>
            </a:pPr>
            <a:r>
              <a:rPr lang="es-ES" sz="3600" dirty="0"/>
              <a:t>¿Qué se sabe sobre la población afectada?</a:t>
            </a:r>
          </a:p>
          <a:p>
            <a:pPr marL="800100" lvl="1" indent="-342900" algn="l">
              <a:lnSpc>
                <a:spcPct val="120000"/>
              </a:lnSpc>
              <a:buFont typeface="Arial" panose="020B0604020202020204" pitchFamily="34" charset="0"/>
              <a:buChar char="•"/>
            </a:pPr>
            <a:r>
              <a:rPr lang="es-ES" sz="3600" dirty="0"/>
              <a:t>¿Qué se sabe sobre las diferentes pérdidas?</a:t>
            </a:r>
          </a:p>
          <a:p>
            <a:pPr marL="800100" lvl="1" indent="-342900" algn="l">
              <a:lnSpc>
                <a:spcPct val="120000"/>
              </a:lnSpc>
              <a:buFont typeface="Arial" panose="020B0604020202020204" pitchFamily="34" charset="0"/>
              <a:buChar char="•"/>
            </a:pPr>
            <a:r>
              <a:rPr lang="es-ES" sz="3600" dirty="0"/>
              <a:t>¿Qué se sabe sobre las diferentes reacciones emocionales?</a:t>
            </a:r>
          </a:p>
          <a:p>
            <a:pPr marL="800100" lvl="1" indent="-342900" algn="l">
              <a:lnSpc>
                <a:spcPct val="120000"/>
              </a:lnSpc>
              <a:buFont typeface="Arial" panose="020B0604020202020204" pitchFamily="34" charset="0"/>
              <a:buChar char="•"/>
            </a:pPr>
            <a:r>
              <a:rPr lang="es-ES" sz="3600" dirty="0"/>
              <a:t>¿Cómo responderá habitualmente la Sociedad Nacional ante una crisis de este tipo?</a:t>
            </a:r>
          </a:p>
          <a:p>
            <a:pPr marL="800100" lvl="1" indent="-342900" algn="l">
              <a:lnSpc>
                <a:spcPct val="120000"/>
              </a:lnSpc>
              <a:buFont typeface="Arial" panose="020B0604020202020204" pitchFamily="34" charset="0"/>
              <a:buChar char="•"/>
            </a:pPr>
            <a:r>
              <a:rPr lang="es-ES" sz="3600" dirty="0"/>
              <a:t>¿Quiénes son los/las otros/as agentes en la escena?</a:t>
            </a:r>
            <a:endParaRPr lang="en-GB" sz="3600" dirty="0"/>
          </a:p>
        </p:txBody>
      </p:sp>
    </p:spTree>
    <p:extLst>
      <p:ext uri="{BB962C8B-B14F-4D97-AF65-F5344CB8AC3E}">
        <p14:creationId xmlns:p14="http://schemas.microsoft.com/office/powerpoint/2010/main" val="325199474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es-ES" dirty="0"/>
              <a:t>¿Cómo garantizar nuestro propio bienestar?</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fontScale="92500" lnSpcReduction="20000"/>
          </a:bodyPr>
          <a:lstStyle/>
          <a:p>
            <a:pPr marL="342900" indent="-342900" algn="l">
              <a:lnSpc>
                <a:spcPct val="120000"/>
              </a:lnSpc>
              <a:buFont typeface="Arial" panose="020B0604020202020204" pitchFamily="34" charset="0"/>
              <a:buChar char="•"/>
            </a:pPr>
            <a:r>
              <a:rPr lang="es-ES_tradnl" sz="3200" dirty="0"/>
              <a:t>Discutir en sus grupos</a:t>
            </a:r>
          </a:p>
          <a:p>
            <a:pPr marL="800100" lvl="1" indent="-342900" algn="l">
              <a:lnSpc>
                <a:spcPct val="120000"/>
              </a:lnSpc>
              <a:buFont typeface="Arial" panose="020B0604020202020204" pitchFamily="34" charset="0"/>
              <a:buChar char="•"/>
            </a:pPr>
            <a:r>
              <a:rPr lang="es-ES" sz="3200" dirty="0"/>
              <a:t>Compartan cualquier experiencia relacionada con el trabajo que tengan las personas integrantes del grupo y que sea relevante para responder bajo este escenario.</a:t>
            </a:r>
          </a:p>
          <a:p>
            <a:pPr marL="800100" lvl="1" indent="-342900" algn="l">
              <a:lnSpc>
                <a:spcPct val="120000"/>
              </a:lnSpc>
              <a:buFont typeface="Arial" panose="020B0604020202020204" pitchFamily="34" charset="0"/>
              <a:buChar char="•"/>
            </a:pPr>
            <a:r>
              <a:rPr lang="es-ES" sz="3200" dirty="0"/>
              <a:t>¿Cómo se prepararán mentalmente para el trabajo psicosocial?</a:t>
            </a:r>
          </a:p>
          <a:p>
            <a:pPr marL="800100" lvl="1" indent="-342900" algn="l">
              <a:lnSpc>
                <a:spcPct val="120000"/>
              </a:lnSpc>
              <a:buFont typeface="Arial" panose="020B0604020202020204" pitchFamily="34" charset="0"/>
              <a:buChar char="•"/>
            </a:pPr>
            <a:r>
              <a:rPr lang="es-ES" sz="3200" dirty="0"/>
              <a:t>¿Qué tipo de reacción de estrés podrían esperar tener o experimentar en el equipo? Referirse a la actividad que realizaron sobre las reacciones al estrés. Cabe destacar que las personas que intervienen en emergencias nacionales a menudo se ven afectados directa o indirectamente por ella.</a:t>
            </a:r>
          </a:p>
          <a:p>
            <a:pPr marL="800100" lvl="1" indent="-342900" algn="l">
              <a:lnSpc>
                <a:spcPct val="120000"/>
              </a:lnSpc>
              <a:buFont typeface="Arial" panose="020B0604020202020204" pitchFamily="34" charset="0"/>
              <a:buChar char="•"/>
            </a:pPr>
            <a:r>
              <a:rPr lang="es-ES" sz="3200" dirty="0"/>
              <a:t>Si empiezan a sentir estrés durante la respuesta, ¿qué tipo de estrategias calmantes pueden utilizar?</a:t>
            </a:r>
          </a:p>
          <a:p>
            <a:pPr marL="800100" lvl="1" indent="-342900" algn="l">
              <a:lnSpc>
                <a:spcPct val="120000"/>
              </a:lnSpc>
              <a:buFont typeface="Arial" panose="020B0604020202020204" pitchFamily="34" charset="0"/>
              <a:buChar char="•"/>
            </a:pPr>
            <a:r>
              <a:rPr lang="es-ES" sz="3200" dirty="0"/>
              <a:t>¿A quién tienen que puedan llamar si las cosas son abrumadoras o simplemente necesitan hablar con alguien?</a:t>
            </a:r>
          </a:p>
        </p:txBody>
      </p:sp>
    </p:spTree>
    <p:extLst>
      <p:ext uri="{BB962C8B-B14F-4D97-AF65-F5344CB8AC3E}">
        <p14:creationId xmlns:p14="http://schemas.microsoft.com/office/powerpoint/2010/main" val="13969463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¿Qué son los PAP?</a:t>
            </a:r>
            <a:endParaRPr lang="en-GB" dirty="0"/>
          </a:p>
        </p:txBody>
      </p:sp>
      <p:sp>
        <p:nvSpPr>
          <p:cNvPr id="6" name="Content Placeholder 2">
            <a:extLst>
              <a:ext uri="{FF2B5EF4-FFF2-40B4-BE49-F238E27FC236}">
                <a16:creationId xmlns:a16="http://schemas.microsoft.com/office/drawing/2014/main" id="{C1E66377-E776-46EE-BE04-6592458B44D2}"/>
              </a:ext>
            </a:extLst>
          </p:cNvPr>
          <p:cNvSpPr txBox="1">
            <a:spLocks/>
          </p:cNvSpPr>
          <p:nvPr/>
        </p:nvSpPr>
        <p:spPr>
          <a:xfrm>
            <a:off x="1897692" y="2712068"/>
            <a:ext cx="6762485" cy="5692896"/>
          </a:xfrm>
          <a:prstGeom prst="rect">
            <a:avLst/>
          </a:prstGeom>
          <a:ln>
            <a:solidFill>
              <a:schemeClr val="tx1">
                <a:lumMod val="65000"/>
                <a:lumOff val="35000"/>
              </a:schemeClr>
            </a:solidFill>
          </a:ln>
        </p:spPr>
        <p:txBody>
          <a:bodyPr>
            <a:normAutofit fontScale="77500" lnSpcReduction="20000"/>
          </a:bodyPr>
          <a:lstStyle>
            <a:lvl1pPr marL="0" indent="0" algn="ctr" defTabSz="1371600" rtl="0" eaLnBrk="1" latinLnBrk="0" hangingPunct="1">
              <a:lnSpc>
                <a:spcPct val="90000"/>
              </a:lnSpc>
              <a:spcBef>
                <a:spcPts val="1500"/>
              </a:spcBef>
              <a:buFont typeface="Arial" panose="020B0604020202020204" pitchFamily="34" charset="0"/>
              <a:buNone/>
              <a:defRPr sz="2400" kern="1200">
                <a:solidFill>
                  <a:srgbClr val="323232"/>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1371600" rtl="0" eaLnBrk="1" latinLnBrk="0" hangingPunct="1">
              <a:lnSpc>
                <a:spcPct val="90000"/>
              </a:lnSpc>
              <a:spcBef>
                <a:spcPts val="750"/>
              </a:spcBef>
              <a:buFont typeface="Arial" panose="020B0604020202020204" pitchFamily="34" charset="0"/>
              <a:buNone/>
              <a:defRPr sz="2000" kern="1200">
                <a:solidFill>
                  <a:schemeClr val="tx1"/>
                </a:solidFill>
                <a:latin typeface="+mn-lt"/>
                <a:ea typeface="+mn-ea"/>
                <a:cs typeface="+mn-cs"/>
              </a:defRPr>
            </a:lvl2pPr>
            <a:lvl3pPr marL="914400" indent="0" algn="ctr" defTabSz="13716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3pPr>
            <a:lvl4pPr marL="1371600" indent="0" algn="ctr" defTabSz="1371600" rtl="0" eaLnBrk="1" latinLnBrk="0" hangingPunct="1">
              <a:lnSpc>
                <a:spcPct val="90000"/>
              </a:lnSpc>
              <a:spcBef>
                <a:spcPts val="750"/>
              </a:spcBef>
              <a:buFont typeface="Arial" panose="020B0604020202020204" pitchFamily="34" charset="0"/>
              <a:buNone/>
              <a:defRPr sz="1600" kern="1200">
                <a:solidFill>
                  <a:schemeClr val="tx1"/>
                </a:solidFill>
                <a:latin typeface="+mn-lt"/>
                <a:ea typeface="+mn-ea"/>
                <a:cs typeface="+mn-cs"/>
              </a:defRPr>
            </a:lvl4pPr>
            <a:lvl5pPr marL="1828800" indent="0" algn="ctr" defTabSz="1371600" rtl="0" eaLnBrk="1" latinLnBrk="0" hangingPunct="1">
              <a:lnSpc>
                <a:spcPct val="90000"/>
              </a:lnSpc>
              <a:spcBef>
                <a:spcPts val="750"/>
              </a:spcBef>
              <a:buFont typeface="Arial" panose="020B0604020202020204" pitchFamily="34" charset="0"/>
              <a:buNone/>
              <a:defRPr sz="1600" kern="1200">
                <a:solidFill>
                  <a:schemeClr val="tx1"/>
                </a:solidFill>
                <a:latin typeface="+mn-lt"/>
                <a:ea typeface="+mn-ea"/>
                <a:cs typeface="+mn-cs"/>
              </a:defRPr>
            </a:lvl5pPr>
            <a:lvl6pPr marL="2286000" indent="0" algn="ctr" defTabSz="1371600" rtl="0" eaLnBrk="1" latinLnBrk="0" hangingPunct="1">
              <a:lnSpc>
                <a:spcPct val="90000"/>
              </a:lnSpc>
              <a:spcBef>
                <a:spcPts val="750"/>
              </a:spcBef>
              <a:buFont typeface="Arial" panose="020B0604020202020204" pitchFamily="34" charset="0"/>
              <a:buNone/>
              <a:defRPr sz="1600" kern="1200">
                <a:solidFill>
                  <a:schemeClr val="tx1"/>
                </a:solidFill>
                <a:latin typeface="+mn-lt"/>
                <a:ea typeface="+mn-ea"/>
                <a:cs typeface="+mn-cs"/>
              </a:defRPr>
            </a:lvl6pPr>
            <a:lvl7pPr marL="2743200" indent="0" algn="ctr" defTabSz="1371600" rtl="0" eaLnBrk="1" latinLnBrk="0" hangingPunct="1">
              <a:lnSpc>
                <a:spcPct val="90000"/>
              </a:lnSpc>
              <a:spcBef>
                <a:spcPts val="750"/>
              </a:spcBef>
              <a:buFont typeface="Arial" panose="020B0604020202020204" pitchFamily="34" charset="0"/>
              <a:buNone/>
              <a:defRPr sz="1600" kern="1200">
                <a:solidFill>
                  <a:schemeClr val="tx1"/>
                </a:solidFill>
                <a:latin typeface="+mn-lt"/>
                <a:ea typeface="+mn-ea"/>
                <a:cs typeface="+mn-cs"/>
              </a:defRPr>
            </a:lvl7pPr>
            <a:lvl8pPr marL="3200400" indent="0" algn="ctr" defTabSz="1371600" rtl="0" eaLnBrk="1" latinLnBrk="0" hangingPunct="1">
              <a:lnSpc>
                <a:spcPct val="90000"/>
              </a:lnSpc>
              <a:spcBef>
                <a:spcPts val="750"/>
              </a:spcBef>
              <a:buFont typeface="Arial" panose="020B0604020202020204" pitchFamily="34" charset="0"/>
              <a:buNone/>
              <a:defRPr sz="1600" kern="1200">
                <a:solidFill>
                  <a:schemeClr val="tx1"/>
                </a:solidFill>
                <a:latin typeface="+mn-lt"/>
                <a:ea typeface="+mn-ea"/>
                <a:cs typeface="+mn-cs"/>
              </a:defRPr>
            </a:lvl8pPr>
            <a:lvl9pPr marL="3657600" indent="0" algn="ctr" defTabSz="1371600" rtl="0" eaLnBrk="1" latinLnBrk="0" hangingPunct="1">
              <a:lnSpc>
                <a:spcPct val="90000"/>
              </a:lnSpc>
              <a:spcBef>
                <a:spcPts val="750"/>
              </a:spcBef>
              <a:buFont typeface="Arial" panose="020B0604020202020204" pitchFamily="34" charset="0"/>
              <a:buNone/>
              <a:defRPr sz="1600" kern="1200">
                <a:solidFill>
                  <a:schemeClr val="tx1"/>
                </a:solidFill>
                <a:latin typeface="+mn-lt"/>
                <a:ea typeface="+mn-ea"/>
                <a:cs typeface="+mn-cs"/>
              </a:defRPr>
            </a:lvl9pPr>
          </a:lstStyle>
          <a:p>
            <a:pPr algn="l" fontAlgn="auto">
              <a:spcAft>
                <a:spcPts val="0"/>
              </a:spcAft>
            </a:pPr>
            <a:r>
              <a:rPr lang="en-US" sz="3600" b="1" dirty="0">
                <a:latin typeface="+mn-lt"/>
                <a:cs typeface="Calibri" panose="020F0502020204030204" pitchFamily="34" charset="0"/>
              </a:rPr>
              <a:t>PAP son…</a:t>
            </a:r>
            <a:endParaRPr lang="da-DK" sz="3600" dirty="0">
              <a:latin typeface="+mn-lt"/>
              <a:cs typeface="Calibri" panose="020F0502020204030204" pitchFamily="34" charset="0"/>
            </a:endParaRPr>
          </a:p>
          <a:p>
            <a:pPr marL="285750" indent="-285750" algn="l" fontAlgn="auto">
              <a:spcAft>
                <a:spcPts val="0"/>
              </a:spcAft>
              <a:buFont typeface="Arial" panose="020B0604020202020204" pitchFamily="34" charset="0"/>
              <a:buChar char="•"/>
            </a:pPr>
            <a:r>
              <a:rPr lang="es-ES" sz="3300" dirty="0">
                <a:solidFill>
                  <a:schemeClr val="tx1"/>
                </a:solidFill>
                <a:latin typeface="+mn-lt"/>
                <a:cs typeface="Calibri" panose="020F0502020204030204" pitchFamily="34" charset="0"/>
              </a:rPr>
              <a:t>consolar a alguien que está en situación de angustia</a:t>
            </a:r>
            <a:endParaRPr lang="es-ES" sz="3300" strike="sngStrike" dirty="0">
              <a:solidFill>
                <a:schemeClr val="tx1"/>
              </a:solidFill>
              <a:latin typeface="+mn-lt"/>
              <a:cs typeface="Calibri" panose="020F0502020204030204" pitchFamily="34" charset="0"/>
            </a:endParaRPr>
          </a:p>
          <a:p>
            <a:pPr marL="285750" indent="-285750" algn="l" fontAlgn="auto">
              <a:spcAft>
                <a:spcPts val="0"/>
              </a:spcAft>
              <a:buFont typeface="Arial" panose="020B0604020202020204" pitchFamily="34" charset="0"/>
              <a:buChar char="•"/>
            </a:pPr>
            <a:r>
              <a:rPr lang="es-ES" sz="3300" dirty="0">
                <a:solidFill>
                  <a:schemeClr val="tx1"/>
                </a:solidFill>
                <a:latin typeface="+mn-lt"/>
                <a:cs typeface="Calibri" panose="020F0502020204030204" pitchFamily="34" charset="0"/>
              </a:rPr>
              <a:t>ayudarles a sentir seguridad y tranquilidad</a:t>
            </a:r>
            <a:endParaRPr lang="es-ES" sz="3300" strike="sngStrike" dirty="0">
              <a:solidFill>
                <a:schemeClr val="tx1"/>
              </a:solidFill>
              <a:latin typeface="+mn-lt"/>
              <a:cs typeface="Calibri" panose="020F0502020204030204" pitchFamily="34" charset="0"/>
            </a:endParaRPr>
          </a:p>
          <a:p>
            <a:pPr marL="285750" indent="-285750" algn="l" fontAlgn="auto">
              <a:spcAft>
                <a:spcPts val="0"/>
              </a:spcAft>
              <a:buFont typeface="Arial" panose="020B0604020202020204" pitchFamily="34" charset="0"/>
              <a:buChar char="•"/>
            </a:pPr>
            <a:r>
              <a:rPr lang="es-ES" sz="3300" dirty="0">
                <a:solidFill>
                  <a:schemeClr val="tx1"/>
                </a:solidFill>
                <a:latin typeface="+mn-lt"/>
                <a:cs typeface="Calibri" panose="020F0502020204030204" pitchFamily="34" charset="0"/>
              </a:rPr>
              <a:t>evaluar necesidades y preocupaciones</a:t>
            </a:r>
          </a:p>
          <a:p>
            <a:pPr marL="285750" indent="-285750" algn="l" fontAlgn="auto">
              <a:spcAft>
                <a:spcPts val="0"/>
              </a:spcAft>
              <a:buFont typeface="Arial" panose="020B0604020202020204" pitchFamily="34" charset="0"/>
              <a:buChar char="•"/>
            </a:pPr>
            <a:r>
              <a:rPr lang="es-ES" sz="3300" dirty="0">
                <a:solidFill>
                  <a:schemeClr val="tx1"/>
                </a:solidFill>
                <a:latin typeface="+mn-lt"/>
                <a:cs typeface="Calibri" panose="020F0502020204030204" pitchFamily="34" charset="0"/>
              </a:rPr>
              <a:t>proteger a las personas de mayores daños</a:t>
            </a:r>
          </a:p>
          <a:p>
            <a:pPr marL="285750" indent="-285750" algn="l" fontAlgn="auto">
              <a:spcAft>
                <a:spcPts val="0"/>
              </a:spcAft>
              <a:buFont typeface="Arial" panose="020B0604020202020204" pitchFamily="34" charset="0"/>
              <a:buChar char="•"/>
            </a:pPr>
            <a:r>
              <a:rPr lang="es-ES" sz="3300" dirty="0">
                <a:solidFill>
                  <a:schemeClr val="tx1"/>
                </a:solidFill>
                <a:latin typeface="+mn-lt"/>
                <a:cs typeface="Calibri" panose="020F0502020204030204" pitchFamily="34" charset="0"/>
              </a:rPr>
              <a:t>brindar apoyo emocional</a:t>
            </a:r>
          </a:p>
          <a:p>
            <a:pPr marL="285750" indent="-285750" algn="l" fontAlgn="auto">
              <a:spcAft>
                <a:spcPts val="0"/>
              </a:spcAft>
              <a:buFont typeface="Arial" panose="020B0604020202020204" pitchFamily="34" charset="0"/>
              <a:buChar char="•"/>
            </a:pPr>
            <a:r>
              <a:rPr lang="es-ES" sz="3300" dirty="0">
                <a:solidFill>
                  <a:schemeClr val="tx1"/>
                </a:solidFill>
                <a:latin typeface="+mn-lt"/>
                <a:cs typeface="Calibri" panose="020F0502020204030204" pitchFamily="34" charset="0"/>
              </a:rPr>
              <a:t>ayudar a abordar las necesidades básicas inmediatas (por ejemplo, alimentos, agua, una manta o refugio)</a:t>
            </a:r>
          </a:p>
          <a:p>
            <a:pPr marL="285750" indent="-285750" algn="l" fontAlgn="auto">
              <a:spcAft>
                <a:spcPts val="0"/>
              </a:spcAft>
              <a:buFont typeface="Arial" panose="020B0604020202020204" pitchFamily="34" charset="0"/>
              <a:buChar char="•"/>
            </a:pPr>
            <a:r>
              <a:rPr lang="es-ES" sz="3300" dirty="0">
                <a:solidFill>
                  <a:schemeClr val="tx1"/>
                </a:solidFill>
                <a:latin typeface="+mn-lt"/>
                <a:cs typeface="Calibri" panose="020F0502020204030204" pitchFamily="34" charset="0"/>
              </a:rPr>
              <a:t>escuchar a las personas pero no presionarlas para que hablen</a:t>
            </a:r>
          </a:p>
          <a:p>
            <a:pPr marL="285750" indent="-285750" algn="l" fontAlgn="auto">
              <a:spcAft>
                <a:spcPts val="0"/>
              </a:spcAft>
              <a:buFont typeface="Arial" panose="020B0604020202020204" pitchFamily="34" charset="0"/>
              <a:buChar char="•"/>
            </a:pPr>
            <a:r>
              <a:rPr lang="es-ES" sz="3300" dirty="0">
                <a:solidFill>
                  <a:schemeClr val="tx1"/>
                </a:solidFill>
                <a:latin typeface="+mn-lt"/>
                <a:cs typeface="Calibri" panose="020F0502020204030204" pitchFamily="34" charset="0"/>
              </a:rPr>
              <a:t>ayudar a las personas a acceder a información, servicios y apoyo social.</a:t>
            </a:r>
            <a:endParaRPr lang="da-DK" sz="3300" dirty="0">
              <a:solidFill>
                <a:schemeClr val="tx1"/>
              </a:solidFill>
              <a:latin typeface="+mn-lt"/>
              <a:cs typeface="Calibri" panose="020F0502020204030204" pitchFamily="34" charset="0"/>
            </a:endParaRPr>
          </a:p>
          <a:p>
            <a:pPr fontAlgn="auto">
              <a:spcAft>
                <a:spcPts val="0"/>
              </a:spcAft>
            </a:pPr>
            <a:endParaRPr lang="en-US" sz="2800" dirty="0">
              <a:latin typeface="+mn-lt"/>
              <a:cs typeface="Calibri" panose="020F0502020204030204" pitchFamily="34" charset="0"/>
            </a:endParaRPr>
          </a:p>
        </p:txBody>
      </p:sp>
      <p:sp>
        <p:nvSpPr>
          <p:cNvPr id="7" name="Content Placeholder 2">
            <a:extLst>
              <a:ext uri="{FF2B5EF4-FFF2-40B4-BE49-F238E27FC236}">
                <a16:creationId xmlns:a16="http://schemas.microsoft.com/office/drawing/2014/main" id="{13BAE856-751D-4795-BB5E-17B88C760EBB}"/>
              </a:ext>
            </a:extLst>
          </p:cNvPr>
          <p:cNvSpPr txBox="1">
            <a:spLocks/>
          </p:cNvSpPr>
          <p:nvPr/>
        </p:nvSpPr>
        <p:spPr bwMode="auto">
          <a:xfrm>
            <a:off x="9460231" y="2712068"/>
            <a:ext cx="6762485" cy="5692896"/>
          </a:xfrm>
          <a:prstGeom prst="rect">
            <a:avLst/>
          </a:prstGeom>
          <a:noFill/>
          <a:ln w="9525">
            <a:solidFill>
              <a:schemeClr val="tx1">
                <a:lumMod val="65000"/>
                <a:lumOff val="35000"/>
              </a:schemeClr>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cs typeface="+mn-cs"/>
              </a:defRPr>
            </a:lvl2pPr>
            <a:lvl3pPr marL="1143000" indent="-228600" algn="l" rtl="0" eaLnBrk="1" fontAlgn="base" hangingPunct="1">
              <a:spcBef>
                <a:spcPct val="20000"/>
              </a:spcBef>
              <a:spcAft>
                <a:spcPct val="0"/>
              </a:spcAft>
              <a:buChar char="•"/>
              <a:defRPr sz="1600">
                <a:solidFill>
                  <a:schemeClr val="tx1"/>
                </a:solidFill>
                <a:latin typeface="+mn-lt"/>
                <a:cs typeface="+mn-cs"/>
              </a:defRPr>
            </a:lvl3pPr>
            <a:lvl4pPr marL="1600200" indent="-228600" algn="l" rtl="0" eaLnBrk="1" fontAlgn="base" hangingPunct="1">
              <a:spcBef>
                <a:spcPct val="20000"/>
              </a:spcBef>
              <a:spcAft>
                <a:spcPct val="0"/>
              </a:spcAft>
              <a:buChar char="–"/>
              <a:defRPr sz="1400">
                <a:solidFill>
                  <a:schemeClr val="tx1"/>
                </a:solidFill>
                <a:latin typeface="+mn-lt"/>
                <a:cs typeface="+mn-cs"/>
              </a:defRPr>
            </a:lvl4pPr>
            <a:lvl5pPr marL="2057400" indent="-228600" algn="l" rtl="0" eaLnBrk="1" fontAlgn="base" hangingPunct="1">
              <a:spcBef>
                <a:spcPct val="20000"/>
              </a:spcBef>
              <a:spcAft>
                <a:spcPct val="0"/>
              </a:spcAft>
              <a:buChar char="»"/>
              <a:defRPr sz="12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marL="0" indent="0">
              <a:buNone/>
            </a:pPr>
            <a:r>
              <a:rPr lang="en-US" sz="2800" b="1" dirty="0">
                <a:ea typeface="Open Sans" panose="020B0606030504020204" pitchFamily="34" charset="0"/>
                <a:cs typeface="Calibri" panose="020F0502020204030204" pitchFamily="34" charset="0"/>
              </a:rPr>
              <a:t>PAP no son…</a:t>
            </a:r>
            <a:endParaRPr lang="da-DK" sz="2800" dirty="0">
              <a:ea typeface="Open Sans" panose="020B0606030504020204" pitchFamily="34" charset="0"/>
              <a:cs typeface="Calibri" panose="020F0502020204030204" pitchFamily="34" charset="0"/>
            </a:endParaRPr>
          </a:p>
          <a:p>
            <a:pPr lvl="0"/>
            <a:r>
              <a:rPr lang="es-ES" sz="2800" dirty="0">
                <a:ea typeface="Open Sans" panose="020B0606030504020204" pitchFamily="34" charset="0"/>
                <a:cs typeface="Calibri" panose="020F0502020204030204" pitchFamily="34" charset="0"/>
              </a:rPr>
              <a:t>algo que solo hacen los/las especialistas</a:t>
            </a:r>
          </a:p>
          <a:p>
            <a:pPr lvl="0"/>
            <a:r>
              <a:rPr lang="es-ES" sz="2800" dirty="0">
                <a:ea typeface="Open Sans" panose="020B0606030504020204" pitchFamily="34" charset="0"/>
                <a:cs typeface="Calibri" panose="020F0502020204030204" pitchFamily="34" charset="0"/>
              </a:rPr>
              <a:t>asesoramiento o terapia profesional</a:t>
            </a:r>
          </a:p>
          <a:p>
            <a:pPr lvl="0"/>
            <a:r>
              <a:rPr lang="es-ES" sz="2800" dirty="0">
                <a:ea typeface="Open Sans" panose="020B0606030504020204" pitchFamily="34" charset="0"/>
                <a:cs typeface="Calibri" panose="020F0502020204030204" pitchFamily="34" charset="0"/>
              </a:rPr>
              <a:t>fomentar una discusión detallada del evento angustioso</a:t>
            </a:r>
          </a:p>
          <a:p>
            <a:pPr lvl="0"/>
            <a:r>
              <a:rPr lang="es-ES" sz="2800" dirty="0">
                <a:ea typeface="Open Sans" panose="020B0606030504020204" pitchFamily="34" charset="0"/>
                <a:cs typeface="Calibri" panose="020F0502020204030204" pitchFamily="34" charset="0"/>
              </a:rPr>
              <a:t>pedirle a alguien que analice lo que le ha sucedido</a:t>
            </a:r>
          </a:p>
          <a:p>
            <a:pPr lvl="0"/>
            <a:r>
              <a:rPr lang="es-ES" sz="2800" dirty="0">
                <a:ea typeface="Open Sans" panose="020B0606030504020204" pitchFamily="34" charset="0"/>
                <a:cs typeface="Calibri" panose="020F0502020204030204" pitchFamily="34" charset="0"/>
              </a:rPr>
              <a:t>presionar a alguien para obtener detalles sobre lo que pasó</a:t>
            </a:r>
          </a:p>
          <a:p>
            <a:pPr lvl="0"/>
            <a:r>
              <a:rPr lang="es-ES" sz="2800" dirty="0">
                <a:ea typeface="Open Sans" panose="020B0606030504020204" pitchFamily="34" charset="0"/>
                <a:cs typeface="Calibri" panose="020F0502020204030204" pitchFamily="34" charset="0"/>
              </a:rPr>
              <a:t>presionar a alguien para que comparta sus sentimientos y reacciones.</a:t>
            </a:r>
            <a:endParaRPr lang="en-GB" sz="2800" dirty="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63392935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Mochila</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fontScale="85000" lnSpcReduction="20000"/>
          </a:bodyPr>
          <a:lstStyle/>
          <a:p>
            <a:pPr marL="342900" indent="-342900" algn="l">
              <a:lnSpc>
                <a:spcPct val="120000"/>
              </a:lnSpc>
              <a:buFont typeface="Arial" panose="020B0604020202020204" pitchFamily="34" charset="0"/>
              <a:buChar char="•"/>
            </a:pPr>
            <a:r>
              <a:rPr lang="es-ES" sz="3200" dirty="0">
                <a:solidFill>
                  <a:schemeClr val="tx1"/>
                </a:solidFill>
                <a:latin typeface="+mn-lt"/>
              </a:rPr>
              <a:t>Crayones y papel para colorear para la población infantil. </a:t>
            </a:r>
            <a:endParaRPr lang="es-ES" sz="3200" strike="sngStrike" dirty="0">
              <a:solidFill>
                <a:schemeClr val="tx1"/>
              </a:solidFill>
              <a:latin typeface="+mn-lt"/>
            </a:endParaRPr>
          </a:p>
          <a:p>
            <a:pPr marL="342900" indent="-342900" algn="l">
              <a:lnSpc>
                <a:spcPct val="120000"/>
              </a:lnSpc>
              <a:buFont typeface="Arial" panose="020B0604020202020204" pitchFamily="34" charset="0"/>
              <a:buChar char="•"/>
            </a:pPr>
            <a:r>
              <a:rPr lang="es-ES" sz="3200" dirty="0">
                <a:latin typeface="+mn-lt"/>
              </a:rPr>
              <a:t>pequeños animales de peluche</a:t>
            </a:r>
          </a:p>
          <a:p>
            <a:pPr marL="342900" indent="-342900" algn="l">
              <a:lnSpc>
                <a:spcPct val="120000"/>
              </a:lnSpc>
              <a:buFont typeface="Arial" panose="020B0604020202020204" pitchFamily="34" charset="0"/>
              <a:buChar char="•"/>
            </a:pPr>
            <a:r>
              <a:rPr lang="es-ES" sz="3200" dirty="0">
                <a:latin typeface="+mn-lt"/>
              </a:rPr>
              <a:t>burbujas de jabón</a:t>
            </a:r>
          </a:p>
          <a:p>
            <a:pPr marL="342900" indent="-342900" algn="l">
              <a:lnSpc>
                <a:spcPct val="120000"/>
              </a:lnSpc>
              <a:buFont typeface="Arial" panose="020B0604020202020204" pitchFamily="34" charset="0"/>
              <a:buChar char="•"/>
            </a:pPr>
            <a:r>
              <a:rPr lang="es-ES" sz="3200" dirty="0">
                <a:latin typeface="+mn-lt"/>
              </a:rPr>
              <a:t>Agua y galletas saladas</a:t>
            </a:r>
          </a:p>
          <a:p>
            <a:pPr marL="342900" indent="-342900" algn="l">
              <a:lnSpc>
                <a:spcPct val="120000"/>
              </a:lnSpc>
              <a:buFont typeface="Arial" panose="020B0604020202020204" pitchFamily="34" charset="0"/>
              <a:buChar char="•"/>
            </a:pPr>
            <a:r>
              <a:rPr lang="es-ES" sz="3200" dirty="0">
                <a:latin typeface="+mn-lt"/>
              </a:rPr>
              <a:t>Tapones para los oídos</a:t>
            </a:r>
          </a:p>
          <a:p>
            <a:pPr marL="342900" indent="-342900" algn="l">
              <a:lnSpc>
                <a:spcPct val="120000"/>
              </a:lnSpc>
              <a:buFont typeface="Arial" panose="020B0604020202020204" pitchFamily="34" charset="0"/>
              <a:buChar char="•"/>
            </a:pPr>
            <a:r>
              <a:rPr lang="es-ES" sz="3200" dirty="0">
                <a:latin typeface="+mn-lt"/>
              </a:rPr>
              <a:t>pequeño botiquín de primeros auxilios</a:t>
            </a:r>
          </a:p>
          <a:p>
            <a:pPr marL="342900" indent="-342900" algn="l">
              <a:lnSpc>
                <a:spcPct val="120000"/>
              </a:lnSpc>
              <a:buFont typeface="Arial" panose="020B0604020202020204" pitchFamily="34" charset="0"/>
              <a:buChar char="•"/>
            </a:pPr>
            <a:r>
              <a:rPr lang="es-ES" sz="3200" dirty="0">
                <a:latin typeface="+mn-lt"/>
              </a:rPr>
              <a:t>Toallitas húmedas</a:t>
            </a:r>
          </a:p>
          <a:p>
            <a:pPr marL="342900" indent="-342900" algn="l">
              <a:lnSpc>
                <a:spcPct val="120000"/>
              </a:lnSpc>
              <a:buFont typeface="Arial" panose="020B0604020202020204" pitchFamily="34" charset="0"/>
              <a:buChar char="•"/>
            </a:pPr>
            <a:r>
              <a:rPr lang="es-ES" sz="3200" dirty="0">
                <a:latin typeface="+mn-lt"/>
              </a:rPr>
              <a:t>Olores aromáticos </a:t>
            </a:r>
          </a:p>
          <a:p>
            <a:pPr marL="342900" indent="-342900" algn="l">
              <a:lnSpc>
                <a:spcPct val="120000"/>
              </a:lnSpc>
              <a:buFont typeface="Arial" panose="020B0604020202020204" pitchFamily="34" charset="0"/>
              <a:buChar char="•"/>
            </a:pPr>
            <a:r>
              <a:rPr lang="es-ES" sz="3200" dirty="0">
                <a:latin typeface="+mn-lt"/>
              </a:rPr>
              <a:t>Tarjeta SIM y teléfono para ayudar a las personas a encontrar a familiares perdidos como RCF preventivo</a:t>
            </a:r>
          </a:p>
          <a:p>
            <a:pPr marL="342900" indent="-342900" algn="l">
              <a:lnSpc>
                <a:spcPct val="120000"/>
              </a:lnSpc>
              <a:buFont typeface="Arial" panose="020B0604020202020204" pitchFamily="34" charset="0"/>
              <a:buChar char="•"/>
            </a:pPr>
            <a:r>
              <a:rPr lang="es-ES" sz="3200" dirty="0">
                <a:latin typeface="+mn-lt"/>
              </a:rPr>
              <a:t>Material psicoeducativo en idiomas pertinentes sobre afrontamiento y manejo del estrés.</a:t>
            </a:r>
            <a:endParaRPr lang="en-GB" sz="3200" dirty="0">
              <a:latin typeface="+mn-lt"/>
            </a:endParaRPr>
          </a:p>
        </p:txBody>
      </p:sp>
    </p:spTree>
    <p:extLst>
      <p:ext uri="{BB962C8B-B14F-4D97-AF65-F5344CB8AC3E}">
        <p14:creationId xmlns:p14="http://schemas.microsoft.com/office/powerpoint/2010/main" val="167943436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Ver, Escuchar, Vincular</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 sz="3600" dirty="0">
                <a:solidFill>
                  <a:schemeClr val="tx1"/>
                </a:solidFill>
                <a:latin typeface="+mn-lt"/>
              </a:rPr>
              <a:t>Diferentes organizaciones utilizan diferentes modelos</a:t>
            </a:r>
          </a:p>
          <a:p>
            <a:pPr marL="342900" indent="-342900" algn="l">
              <a:lnSpc>
                <a:spcPct val="120000"/>
              </a:lnSpc>
              <a:buFont typeface="Arial" panose="020B0604020202020204" pitchFamily="34" charset="0"/>
              <a:buChar char="•"/>
            </a:pPr>
            <a:r>
              <a:rPr lang="es-ES" sz="3600" dirty="0">
                <a:solidFill>
                  <a:schemeClr val="tx1"/>
                </a:solidFill>
                <a:latin typeface="+mn-lt"/>
              </a:rPr>
              <a:t>Pero el objetivo de los PAP es el mismo: darle el conocimiento y las habilidades para poder brindar PAP a personas en dificultades</a:t>
            </a:r>
          </a:p>
          <a:p>
            <a:pPr marL="342900" indent="-342900" algn="l">
              <a:lnSpc>
                <a:spcPct val="120000"/>
              </a:lnSpc>
              <a:buFont typeface="Arial" panose="020B0604020202020204" pitchFamily="34" charset="0"/>
              <a:buChar char="•"/>
            </a:pPr>
            <a:r>
              <a:rPr lang="es-ES" sz="3600" dirty="0">
                <a:solidFill>
                  <a:schemeClr val="tx1"/>
                </a:solidFill>
                <a:latin typeface="+mn-lt"/>
              </a:rPr>
              <a:t>También todos los modelos siguen los mismos principios básicos de acercarse a una persona angustiada, evaluar qué ayuda necesita y ayudarla a acceder a esta ayuda.</a:t>
            </a:r>
          </a:p>
          <a:p>
            <a:pPr marL="342900" indent="-342900" algn="l">
              <a:lnSpc>
                <a:spcPct val="120000"/>
              </a:lnSpc>
              <a:buFont typeface="Arial" panose="020B0604020202020204" pitchFamily="34" charset="0"/>
              <a:buChar char="•"/>
            </a:pPr>
            <a:r>
              <a:rPr lang="es-ES" sz="3600" dirty="0">
                <a:solidFill>
                  <a:schemeClr val="tx1"/>
                </a:solidFill>
                <a:latin typeface="+mn-lt"/>
              </a:rPr>
              <a:t>Usaremos el modelo Ver, Escuchar, Vincular.</a:t>
            </a:r>
            <a:endParaRPr lang="en-GB" sz="3600" dirty="0">
              <a:solidFill>
                <a:schemeClr val="tx1"/>
              </a:solidFill>
              <a:latin typeface="+mn-lt"/>
            </a:endParaRPr>
          </a:p>
        </p:txBody>
      </p:sp>
    </p:spTree>
    <p:extLst>
      <p:ext uri="{BB962C8B-B14F-4D97-AF65-F5344CB8AC3E}">
        <p14:creationId xmlns:p14="http://schemas.microsoft.com/office/powerpoint/2010/main" val="48173029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Ver</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 sz="3600" dirty="0">
                <a:latin typeface="+mn-lt"/>
              </a:rPr>
              <a:t>información sobre lo que ha sucedido y está sucediendo</a:t>
            </a:r>
          </a:p>
          <a:p>
            <a:pPr marL="342900" indent="-342900" algn="l">
              <a:lnSpc>
                <a:spcPct val="120000"/>
              </a:lnSpc>
              <a:buFont typeface="Arial" panose="020B0604020202020204" pitchFamily="34" charset="0"/>
              <a:buChar char="•"/>
            </a:pPr>
            <a:r>
              <a:rPr lang="es-ES" sz="3600" dirty="0">
                <a:latin typeface="+mn-lt"/>
              </a:rPr>
              <a:t>quién necesita ayuda</a:t>
            </a:r>
          </a:p>
          <a:p>
            <a:pPr marL="342900" indent="-342900" algn="l">
              <a:lnSpc>
                <a:spcPct val="120000"/>
              </a:lnSpc>
              <a:buFont typeface="Arial" panose="020B0604020202020204" pitchFamily="34" charset="0"/>
              <a:buChar char="•"/>
            </a:pPr>
            <a:r>
              <a:rPr lang="es-ES" sz="3600" dirty="0">
                <a:latin typeface="+mn-lt"/>
              </a:rPr>
              <a:t>riesgos de seguridad y protección</a:t>
            </a:r>
          </a:p>
          <a:p>
            <a:pPr marL="342900" indent="-342900" algn="l">
              <a:lnSpc>
                <a:spcPct val="120000"/>
              </a:lnSpc>
              <a:buFont typeface="Arial" panose="020B0604020202020204" pitchFamily="34" charset="0"/>
              <a:buChar char="•"/>
            </a:pPr>
            <a:r>
              <a:rPr lang="es-ES" sz="3600" dirty="0">
                <a:latin typeface="+mn-lt"/>
              </a:rPr>
              <a:t>lesiones físicas</a:t>
            </a:r>
          </a:p>
          <a:p>
            <a:pPr marL="342900" indent="-342900" algn="l">
              <a:lnSpc>
                <a:spcPct val="120000"/>
              </a:lnSpc>
              <a:buFont typeface="Arial" panose="020B0604020202020204" pitchFamily="34" charset="0"/>
              <a:buChar char="•"/>
            </a:pPr>
            <a:r>
              <a:rPr lang="es-ES" sz="3600" dirty="0">
                <a:latin typeface="+mn-lt"/>
              </a:rPr>
              <a:t>observar/identificar necesidades básicas y prácticas inmediatas</a:t>
            </a:r>
          </a:p>
          <a:p>
            <a:pPr marL="342900" indent="-342900" algn="l">
              <a:lnSpc>
                <a:spcPct val="120000"/>
              </a:lnSpc>
              <a:buFont typeface="Arial" panose="020B0604020202020204" pitchFamily="34" charset="0"/>
              <a:buChar char="•"/>
            </a:pPr>
            <a:r>
              <a:rPr lang="es-ES" sz="3600" dirty="0">
                <a:latin typeface="+mn-lt"/>
              </a:rPr>
              <a:t>reacciones emocionales.</a:t>
            </a:r>
            <a:endParaRPr lang="en-GB" sz="3600" dirty="0">
              <a:latin typeface="+mn-lt"/>
            </a:endParaRPr>
          </a:p>
        </p:txBody>
      </p:sp>
    </p:spTree>
    <p:extLst>
      <p:ext uri="{BB962C8B-B14F-4D97-AF65-F5344CB8AC3E}">
        <p14:creationId xmlns:p14="http://schemas.microsoft.com/office/powerpoint/2010/main" val="429385967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Escuchar</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 sz="3600" dirty="0">
                <a:latin typeface="+mn-lt"/>
              </a:rPr>
              <a:t>abordar a alguien</a:t>
            </a:r>
          </a:p>
          <a:p>
            <a:pPr marL="342900" indent="-342900" algn="l">
              <a:lnSpc>
                <a:spcPct val="120000"/>
              </a:lnSpc>
              <a:buFont typeface="Arial" panose="020B0604020202020204" pitchFamily="34" charset="0"/>
              <a:buChar char="•"/>
            </a:pPr>
            <a:r>
              <a:rPr lang="es-ES" sz="3600" dirty="0">
                <a:latin typeface="+mn-lt"/>
              </a:rPr>
              <a:t>presentarse</a:t>
            </a:r>
          </a:p>
          <a:p>
            <a:pPr marL="342900" indent="-342900" algn="l">
              <a:lnSpc>
                <a:spcPct val="120000"/>
              </a:lnSpc>
              <a:buFont typeface="Arial" panose="020B0604020202020204" pitchFamily="34" charset="0"/>
              <a:buChar char="•"/>
            </a:pPr>
            <a:r>
              <a:rPr lang="es-ES" sz="3600" dirty="0">
                <a:latin typeface="+mn-lt"/>
              </a:rPr>
              <a:t>prestar atención y escuchar activamente</a:t>
            </a:r>
          </a:p>
          <a:p>
            <a:pPr marL="342900" indent="-342900" algn="l">
              <a:lnSpc>
                <a:spcPct val="120000"/>
              </a:lnSpc>
              <a:buFont typeface="Arial" panose="020B0604020202020204" pitchFamily="34" charset="0"/>
              <a:buChar char="•"/>
            </a:pPr>
            <a:r>
              <a:rPr lang="es-ES" sz="3600" dirty="0">
                <a:latin typeface="+mn-lt"/>
              </a:rPr>
              <a:t>aceptar los sentimientos de los demás</a:t>
            </a:r>
          </a:p>
          <a:p>
            <a:pPr marL="342900" indent="-342900" algn="l">
              <a:lnSpc>
                <a:spcPct val="120000"/>
              </a:lnSpc>
              <a:buFont typeface="Arial" panose="020B0604020202020204" pitchFamily="34" charset="0"/>
              <a:buChar char="•"/>
            </a:pPr>
            <a:r>
              <a:rPr lang="es-ES" sz="3600" dirty="0">
                <a:latin typeface="+mn-lt"/>
              </a:rPr>
              <a:t>calmar a la persona angustiada</a:t>
            </a:r>
          </a:p>
          <a:p>
            <a:pPr marL="342900" indent="-342900" algn="l">
              <a:lnSpc>
                <a:spcPct val="120000"/>
              </a:lnSpc>
              <a:buFont typeface="Arial" panose="020B0604020202020204" pitchFamily="34" charset="0"/>
              <a:buChar char="•"/>
            </a:pPr>
            <a:r>
              <a:rPr lang="es-ES" sz="3600" dirty="0">
                <a:latin typeface="+mn-lt"/>
              </a:rPr>
              <a:t>preguntar sobre necesidades e inquietudes</a:t>
            </a:r>
          </a:p>
          <a:p>
            <a:pPr marL="342900" indent="-342900" algn="l">
              <a:lnSpc>
                <a:spcPct val="120000"/>
              </a:lnSpc>
              <a:buFont typeface="Arial" panose="020B0604020202020204" pitchFamily="34" charset="0"/>
              <a:buChar char="•"/>
            </a:pPr>
            <a:r>
              <a:rPr lang="es-ES" sz="3600" dirty="0">
                <a:latin typeface="+mn-lt"/>
              </a:rPr>
              <a:t>ayudar a personas angustiadas a encontrar soluciones a sus necesidades y problemas inmediatos.</a:t>
            </a:r>
            <a:endParaRPr lang="en-GB" sz="3600" dirty="0">
              <a:latin typeface="+mn-lt"/>
            </a:endParaRPr>
          </a:p>
        </p:txBody>
      </p:sp>
    </p:spTree>
    <p:extLst>
      <p:ext uri="{BB962C8B-B14F-4D97-AF65-F5344CB8AC3E}">
        <p14:creationId xmlns:p14="http://schemas.microsoft.com/office/powerpoint/2010/main" val="103288723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Presentarse</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 sz="3600" dirty="0">
                <a:latin typeface="+mn-lt"/>
              </a:rPr>
              <a:t>¿Cómo abordar a alguien y presentarse?</a:t>
            </a:r>
            <a:endParaRPr lang="en-GB" sz="3600" dirty="0">
              <a:latin typeface="+mn-lt"/>
            </a:endParaRPr>
          </a:p>
        </p:txBody>
      </p:sp>
    </p:spTree>
    <p:extLst>
      <p:ext uri="{BB962C8B-B14F-4D97-AF65-F5344CB8AC3E}">
        <p14:creationId xmlns:p14="http://schemas.microsoft.com/office/powerpoint/2010/main" val="213132342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Escucha activa</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n-GB" sz="3200" dirty="0"/>
              <a:t>Verbal</a:t>
            </a:r>
          </a:p>
          <a:p>
            <a:pPr marL="342900" indent="-342900" algn="l">
              <a:lnSpc>
                <a:spcPct val="120000"/>
              </a:lnSpc>
              <a:buFont typeface="Arial" panose="020B0604020202020204" pitchFamily="34" charset="0"/>
              <a:buChar char="•"/>
            </a:pPr>
            <a:r>
              <a:rPr lang="en-GB" sz="3200" dirty="0"/>
              <a:t>No verbal</a:t>
            </a:r>
          </a:p>
        </p:txBody>
      </p:sp>
    </p:spTree>
    <p:extLst>
      <p:ext uri="{BB962C8B-B14F-4D97-AF65-F5344CB8AC3E}">
        <p14:creationId xmlns:p14="http://schemas.microsoft.com/office/powerpoint/2010/main" val="196012913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Escucha activa</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1327355" y="2400299"/>
            <a:ext cx="15633290" cy="7569611"/>
          </a:xfrm>
        </p:spPr>
        <p:txBody>
          <a:bodyPr>
            <a:normAutofit fontScale="92500" lnSpcReduction="10000"/>
          </a:bodyPr>
          <a:lstStyle/>
          <a:p>
            <a:pPr marL="342900" indent="-342900" algn="l">
              <a:lnSpc>
                <a:spcPct val="120000"/>
              </a:lnSpc>
              <a:buFont typeface="Arial" panose="020B0604020202020204" pitchFamily="34" charset="0"/>
              <a:buChar char="•"/>
            </a:pPr>
            <a:r>
              <a:rPr lang="es-ES" sz="3200" dirty="0">
                <a:solidFill>
                  <a:schemeClr val="tx1"/>
                </a:solidFill>
                <a:latin typeface="+mn-lt"/>
              </a:rPr>
              <a:t>Piensen en un problema del que se sientan cómodos/as hablando. No debe ser un problema grande ni complicado, ni que haga referencia a una experiencia traumática, ya que solo tendrán unos minutos cada uno para hablar del mismo. Si lo prefieren, pueden inventar algo.</a:t>
            </a:r>
            <a:endParaRPr lang="en-GB" sz="3200" dirty="0">
              <a:solidFill>
                <a:schemeClr val="tx1"/>
              </a:solidFill>
              <a:latin typeface="+mn-lt"/>
            </a:endParaRPr>
          </a:p>
          <a:p>
            <a:pPr marL="342900" indent="-342900" algn="l">
              <a:lnSpc>
                <a:spcPct val="120000"/>
              </a:lnSpc>
              <a:buFont typeface="Arial" panose="020B0604020202020204" pitchFamily="34" charset="0"/>
              <a:buChar char="•"/>
            </a:pPr>
            <a:endParaRPr lang="en-GB" sz="3200" dirty="0">
              <a:latin typeface="+mn-lt"/>
            </a:endParaRPr>
          </a:p>
          <a:p>
            <a:pPr marL="342900" indent="-342900" algn="l">
              <a:lnSpc>
                <a:spcPct val="120000"/>
              </a:lnSpc>
              <a:buFont typeface="Arial" panose="020B0604020202020204" pitchFamily="34" charset="0"/>
              <a:buChar char="•"/>
            </a:pPr>
            <a:r>
              <a:rPr lang="es-ES" sz="3200" dirty="0">
                <a:latin typeface="+mn-lt"/>
              </a:rPr>
              <a:t>Ejemplos de problemas de los que se podría hablar son:</a:t>
            </a:r>
          </a:p>
          <a:p>
            <a:pPr marL="342900" indent="-342900" algn="l">
              <a:lnSpc>
                <a:spcPct val="120000"/>
              </a:lnSpc>
              <a:buFont typeface="Arial" panose="020B0604020202020204" pitchFamily="34" charset="0"/>
              <a:buChar char="•"/>
            </a:pPr>
            <a:endParaRPr lang="en-GB" sz="3200" dirty="0">
              <a:latin typeface="+mn-lt"/>
            </a:endParaRPr>
          </a:p>
          <a:p>
            <a:pPr marL="342900" indent="-342900" algn="l">
              <a:lnSpc>
                <a:spcPct val="120000"/>
              </a:lnSpc>
              <a:buFont typeface="Arial" panose="020B0604020202020204" pitchFamily="34" charset="0"/>
              <a:buChar char="•"/>
            </a:pPr>
            <a:r>
              <a:rPr lang="es-ES" sz="3200" dirty="0">
                <a:solidFill>
                  <a:schemeClr val="tx1"/>
                </a:solidFill>
                <a:latin typeface="+mn-lt"/>
              </a:rPr>
              <a:t>Una discusión con un/a compañero/a</a:t>
            </a:r>
            <a:endParaRPr lang="es-ES" sz="3200" strike="sngStrike" dirty="0">
              <a:solidFill>
                <a:schemeClr val="tx1"/>
              </a:solidFill>
              <a:latin typeface="+mn-lt"/>
            </a:endParaRPr>
          </a:p>
          <a:p>
            <a:pPr marL="342900" indent="-342900" algn="l">
              <a:lnSpc>
                <a:spcPct val="120000"/>
              </a:lnSpc>
              <a:buFont typeface="Arial" panose="020B0604020202020204" pitchFamily="34" charset="0"/>
              <a:buChar char="•"/>
            </a:pPr>
            <a:r>
              <a:rPr lang="es-ES" sz="3200" dirty="0">
                <a:latin typeface="+mn-lt"/>
              </a:rPr>
              <a:t>Tener dificultades para equilibrar las responsabilidades en el trabajo y en el hogar</a:t>
            </a:r>
          </a:p>
          <a:p>
            <a:pPr marL="342900" indent="-342900" algn="l">
              <a:lnSpc>
                <a:spcPct val="120000"/>
              </a:lnSpc>
              <a:buFont typeface="Arial" panose="020B0604020202020204" pitchFamily="34" charset="0"/>
              <a:buChar char="•"/>
            </a:pPr>
            <a:r>
              <a:rPr lang="es-ES" sz="3200" dirty="0">
                <a:latin typeface="+mn-lt"/>
              </a:rPr>
              <a:t>Vivir lejos del trabajo y tener que viajar largas distancias todos los días</a:t>
            </a:r>
            <a:endParaRPr lang="en-GB" sz="3200" dirty="0">
              <a:latin typeface="+mn-lt"/>
            </a:endParaRPr>
          </a:p>
          <a:p>
            <a:pPr marL="342900" indent="-342900" algn="l">
              <a:lnSpc>
                <a:spcPct val="120000"/>
              </a:lnSpc>
              <a:buFont typeface="Arial" panose="020B0604020202020204" pitchFamily="34" charset="0"/>
              <a:buChar char="•"/>
            </a:pPr>
            <a:endParaRPr lang="en-GB" sz="3200" dirty="0">
              <a:latin typeface="+mn-lt"/>
            </a:endParaRPr>
          </a:p>
          <a:p>
            <a:pPr marL="342900" indent="-342900" algn="l">
              <a:lnSpc>
                <a:spcPct val="120000"/>
              </a:lnSpc>
              <a:buFont typeface="Arial" panose="020B0604020202020204" pitchFamily="34" charset="0"/>
              <a:buChar char="•"/>
            </a:pPr>
            <a:r>
              <a:rPr lang="es-ES" sz="3200" dirty="0">
                <a:latin typeface="+mn-lt"/>
              </a:rPr>
              <a:t>Vayan en parejas y túrnense para usar sus habilidades de escucha activa.</a:t>
            </a:r>
            <a:endParaRPr lang="en-GB" sz="3200" dirty="0">
              <a:latin typeface="+mn-lt"/>
            </a:endParaRPr>
          </a:p>
        </p:txBody>
      </p:sp>
    </p:spTree>
    <p:extLst>
      <p:ext uri="{BB962C8B-B14F-4D97-AF65-F5344CB8AC3E}">
        <p14:creationId xmlns:p14="http://schemas.microsoft.com/office/powerpoint/2010/main" val="3663370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234F4-FBCA-46F6-9F67-24292B96381E}"/>
              </a:ext>
            </a:extLst>
          </p:cNvPr>
          <p:cNvSpPr>
            <a:spLocks noGrp="1"/>
          </p:cNvSpPr>
          <p:nvPr>
            <p:ph type="title"/>
          </p:nvPr>
        </p:nvSpPr>
        <p:spPr>
          <a:xfrm>
            <a:off x="5627078" y="5699760"/>
            <a:ext cx="11472274" cy="3038727"/>
          </a:xfrm>
        </p:spPr>
        <p:txBody>
          <a:bodyPr/>
          <a:lstStyle/>
          <a:p>
            <a:r>
              <a:rPr lang="en-GB" dirty="0" err="1"/>
              <a:t>Módulo</a:t>
            </a:r>
            <a:r>
              <a:rPr lang="en-GB" dirty="0"/>
              <a:t> 1: </a:t>
            </a:r>
            <a:br>
              <a:rPr lang="en-GB" dirty="0"/>
            </a:br>
            <a:r>
              <a:rPr lang="es-ES_tradnl" sz="6600" b="1" i="0" kern="1200" spc="0" dirty="0">
                <a:solidFill>
                  <a:srgbClr val="F5333F"/>
                </a:solidFill>
                <a:effectLst/>
                <a:latin typeface="Montserrat" pitchFamily="2" charset="77"/>
                <a:ea typeface="+mj-ea"/>
                <a:cs typeface="+mj-cs"/>
              </a:rPr>
              <a:t>Impacto psicosocial y de salud mental en emergencias</a:t>
            </a:r>
            <a:br>
              <a:rPr lang="en-GB" dirty="0"/>
            </a:br>
            <a:endParaRPr lang="en-GB" dirty="0"/>
          </a:p>
        </p:txBody>
      </p:sp>
    </p:spTree>
    <p:extLst>
      <p:ext uri="{BB962C8B-B14F-4D97-AF65-F5344CB8AC3E}">
        <p14:creationId xmlns:p14="http://schemas.microsoft.com/office/powerpoint/2010/main" val="2573162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solidFill>
                  <a:schemeClr val="tx1"/>
                </a:solidFill>
              </a:rPr>
              <a:t>Calmar a </a:t>
            </a:r>
            <a:r>
              <a:rPr lang="da-DK" dirty="0" err="1">
                <a:solidFill>
                  <a:schemeClr val="tx1"/>
                </a:solidFill>
              </a:rPr>
              <a:t>una</a:t>
            </a:r>
            <a:r>
              <a:rPr lang="da-DK" dirty="0">
                <a:solidFill>
                  <a:schemeClr val="tx1"/>
                </a:solidFill>
              </a:rPr>
              <a:t> persona angustiada</a:t>
            </a:r>
            <a:endParaRPr lang="en-GB" strike="sngStrike" dirty="0">
              <a:solidFill>
                <a:schemeClr val="tx1"/>
              </a:solidFill>
            </a:endParaRPr>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299"/>
            <a:ext cx="14157434" cy="7245145"/>
          </a:xfrm>
        </p:spPr>
        <p:txBody>
          <a:bodyPr>
            <a:normAutofit lnSpcReduction="10000"/>
          </a:bodyPr>
          <a:lstStyle/>
          <a:p>
            <a:pPr marL="342900" indent="-342900" algn="l">
              <a:lnSpc>
                <a:spcPct val="120000"/>
              </a:lnSpc>
              <a:buFont typeface="Arial" panose="020B0604020202020204" pitchFamily="34" charset="0"/>
              <a:buChar char="•"/>
            </a:pPr>
            <a:r>
              <a:rPr lang="es-ES" sz="3200" dirty="0">
                <a:latin typeface="+mn-lt"/>
              </a:rPr>
              <a:t>mantener un tono de voz tranquilo y suave</a:t>
            </a:r>
          </a:p>
          <a:p>
            <a:pPr marL="342900" indent="-342900" algn="l">
              <a:lnSpc>
                <a:spcPct val="120000"/>
              </a:lnSpc>
              <a:buFont typeface="Arial" panose="020B0604020202020204" pitchFamily="34" charset="0"/>
              <a:buChar char="•"/>
            </a:pPr>
            <a:r>
              <a:rPr lang="es-ES" sz="3200" dirty="0">
                <a:latin typeface="+mn-lt"/>
              </a:rPr>
              <a:t>intentar mantener la calma, ya que eso tendrá un efecto calmante en la persona angustiada.</a:t>
            </a:r>
          </a:p>
          <a:p>
            <a:pPr marL="342900" indent="-342900" algn="l">
              <a:lnSpc>
                <a:spcPct val="120000"/>
              </a:lnSpc>
              <a:buFont typeface="Arial" panose="020B0604020202020204" pitchFamily="34" charset="0"/>
              <a:buChar char="•"/>
            </a:pPr>
            <a:r>
              <a:rPr lang="es-ES" sz="3200" dirty="0">
                <a:latin typeface="+mn-lt"/>
              </a:rPr>
              <a:t>si es culturalmente apropiado, tratar de mantener contacto visual (sin mirar fijamente) con la persona mientras se habla con ella, o colocar una mano sobre su hombro para conectar.</a:t>
            </a:r>
          </a:p>
          <a:p>
            <a:pPr marL="342900" indent="-342900" algn="l">
              <a:lnSpc>
                <a:spcPct val="120000"/>
              </a:lnSpc>
              <a:buFont typeface="Arial" panose="020B0604020202020204" pitchFamily="34" charset="0"/>
              <a:buChar char="•"/>
            </a:pPr>
            <a:r>
              <a:rPr lang="es-ES" sz="3200" dirty="0">
                <a:latin typeface="+mn-lt"/>
              </a:rPr>
              <a:t>recordarle a la persona su intención de ayudar y decirle que está a salvo, si ese es el caso.</a:t>
            </a:r>
          </a:p>
          <a:p>
            <a:pPr marL="342900" indent="-342900" algn="l">
              <a:lnSpc>
                <a:spcPct val="120000"/>
              </a:lnSpc>
              <a:buFont typeface="Arial" panose="020B0604020202020204" pitchFamily="34" charset="0"/>
              <a:buChar char="•"/>
            </a:pPr>
            <a:r>
              <a:rPr lang="es-ES" sz="3200" dirty="0">
                <a:solidFill>
                  <a:schemeClr val="tx1"/>
                </a:solidFill>
                <a:latin typeface="+mn-lt"/>
              </a:rPr>
              <a:t>pedir a la persona que sienta el banco o la silla en la que está sentada, o sus pies contra el piso, de modo que se sienta conectada al suelo. Esto puede ayudar a alguien a sentirse más tranquilo/a físicamente.</a:t>
            </a:r>
            <a:endParaRPr lang="en-GB" sz="3200" dirty="0">
              <a:solidFill>
                <a:schemeClr val="tx1"/>
              </a:solidFill>
              <a:latin typeface="+mn-lt"/>
            </a:endParaRPr>
          </a:p>
        </p:txBody>
      </p:sp>
    </p:spTree>
    <p:extLst>
      <p:ext uri="{BB962C8B-B14F-4D97-AF65-F5344CB8AC3E}">
        <p14:creationId xmlns:p14="http://schemas.microsoft.com/office/powerpoint/2010/main" val="381187642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Derivación de casos al proporcionar PAP</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fontScale="92500"/>
          </a:bodyPr>
          <a:lstStyle/>
          <a:p>
            <a:pPr marL="342900" indent="-342900" algn="l">
              <a:lnSpc>
                <a:spcPct val="120000"/>
              </a:lnSpc>
              <a:buFont typeface="Arial" panose="020B0604020202020204" pitchFamily="34" charset="0"/>
              <a:buChar char="•"/>
            </a:pPr>
            <a:r>
              <a:rPr lang="es-ES" sz="3200" dirty="0"/>
              <a:t>Esto podría ser si alguien:</a:t>
            </a:r>
            <a:endParaRPr lang="en-GB" sz="3200" dirty="0"/>
          </a:p>
          <a:p>
            <a:pPr marL="800100" lvl="1" indent="-342900" algn="l">
              <a:lnSpc>
                <a:spcPct val="120000"/>
              </a:lnSpc>
              <a:buFont typeface="Arial" panose="020B0604020202020204" pitchFamily="34" charset="0"/>
              <a:buChar char="•"/>
            </a:pPr>
            <a:r>
              <a:rPr lang="es-ES" sz="2800" dirty="0"/>
              <a:t>no ha podido dormir durante la última semana y está confundido/a y desorientado/a</a:t>
            </a:r>
          </a:p>
          <a:p>
            <a:pPr marL="800100" lvl="1" indent="-342900" algn="l">
              <a:lnSpc>
                <a:spcPct val="120000"/>
              </a:lnSpc>
              <a:buFont typeface="Arial" panose="020B0604020202020204" pitchFamily="34" charset="0"/>
              <a:buChar char="•"/>
            </a:pPr>
            <a:r>
              <a:rPr lang="es-ES" sz="2800" dirty="0"/>
              <a:t>está tan angustiado/a que no puede funcionar normalmente y cuidar de sí mismo o de las personas que tiene a su cargo (como por ejemplo que una madre no pueda en ese momento atender a su bebé) al, por ejemplo, no comer ni asearse a pesar de tener comida y baños disponibles</a:t>
            </a:r>
          </a:p>
          <a:p>
            <a:pPr marL="800100" lvl="1" indent="-342900" algn="l">
              <a:lnSpc>
                <a:spcPct val="120000"/>
              </a:lnSpc>
              <a:buFont typeface="Arial" panose="020B0604020202020204" pitchFamily="34" charset="0"/>
              <a:buChar char="•"/>
            </a:pPr>
            <a:r>
              <a:rPr lang="es-ES" sz="2800" dirty="0"/>
              <a:t>pierde el control sobre su comportamiento y se comporta de manera impredecible o destructiva</a:t>
            </a:r>
          </a:p>
          <a:p>
            <a:pPr marL="800100" lvl="1" indent="-342900" algn="l">
              <a:lnSpc>
                <a:spcPct val="120000"/>
              </a:lnSpc>
              <a:buFont typeface="Arial" panose="020B0604020202020204" pitchFamily="34" charset="0"/>
              <a:buChar char="•"/>
            </a:pPr>
            <a:r>
              <a:rPr lang="es-ES" sz="2800" dirty="0"/>
              <a:t>amenaza con hacerse daño a sí mismo o a otros</a:t>
            </a:r>
          </a:p>
          <a:p>
            <a:pPr marL="800100" lvl="1" indent="-342900" algn="l">
              <a:lnSpc>
                <a:spcPct val="120000"/>
              </a:lnSpc>
              <a:buFont typeface="Arial" panose="020B0604020202020204" pitchFamily="34" charset="0"/>
              <a:buChar char="•"/>
            </a:pPr>
            <a:r>
              <a:rPr lang="es-ES" sz="2800" dirty="0"/>
              <a:t>inicia un consumo excesivo y fuera de lo común de drogas, alcohol o medicamentos</a:t>
            </a:r>
          </a:p>
          <a:p>
            <a:pPr marL="800100" lvl="1" indent="-342900" algn="l">
              <a:lnSpc>
                <a:spcPct val="120000"/>
              </a:lnSpc>
              <a:buFont typeface="Arial" panose="020B0604020202020204" pitchFamily="34" charset="0"/>
              <a:buChar char="•"/>
            </a:pPr>
            <a:r>
              <a:rPr lang="es-ES" sz="2800" dirty="0"/>
              <a:t>presenta señales de que podría sufrir reacciones complejas como ansiedad severa o depresión, o si ya tiene un trastorno de salud mental grave como psicosis o trastorno del espectro autista.</a:t>
            </a:r>
            <a:endParaRPr lang="en-GB" sz="2800" dirty="0"/>
          </a:p>
        </p:txBody>
      </p:sp>
    </p:spTree>
    <p:extLst>
      <p:ext uri="{BB962C8B-B14F-4D97-AF65-F5344CB8AC3E}">
        <p14:creationId xmlns:p14="http://schemas.microsoft.com/office/powerpoint/2010/main" val="347964944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Práctica de PAP</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 sz="4000" dirty="0">
                <a:latin typeface="+mn-lt"/>
              </a:rPr>
              <a:t>Formar grupos de tres</a:t>
            </a:r>
          </a:p>
          <a:p>
            <a:pPr marL="342900" indent="-342900" algn="l">
              <a:lnSpc>
                <a:spcPct val="120000"/>
              </a:lnSpc>
              <a:buFont typeface="Arial" panose="020B0604020202020204" pitchFamily="34" charset="0"/>
              <a:buChar char="•"/>
            </a:pPr>
            <a:r>
              <a:rPr lang="es-ES" sz="4000" dirty="0">
                <a:solidFill>
                  <a:schemeClr val="tx1"/>
                </a:solidFill>
                <a:latin typeface="+mn-lt"/>
              </a:rPr>
              <a:t>1 persona que va a facilitar PAP (enfoque en ver, escuchar, vincular)</a:t>
            </a:r>
          </a:p>
          <a:p>
            <a:pPr marL="342900" indent="-342900" algn="l">
              <a:lnSpc>
                <a:spcPct val="120000"/>
              </a:lnSpc>
              <a:buFont typeface="Arial" panose="020B0604020202020204" pitchFamily="34" charset="0"/>
              <a:buChar char="•"/>
            </a:pPr>
            <a:r>
              <a:rPr lang="es-ES" sz="4000" dirty="0">
                <a:solidFill>
                  <a:schemeClr val="tx1"/>
                </a:solidFill>
                <a:latin typeface="+mn-lt"/>
              </a:rPr>
              <a:t>1 persona afectada (use el caso de estudio como inspiración)</a:t>
            </a:r>
          </a:p>
          <a:p>
            <a:pPr marL="342900" indent="-342900" algn="l">
              <a:lnSpc>
                <a:spcPct val="120000"/>
              </a:lnSpc>
              <a:buFont typeface="Arial" panose="020B0604020202020204" pitchFamily="34" charset="0"/>
              <a:buChar char="•"/>
            </a:pPr>
            <a:r>
              <a:rPr lang="es-ES" sz="4000" dirty="0">
                <a:solidFill>
                  <a:schemeClr val="tx1"/>
                </a:solidFill>
                <a:latin typeface="+mn-lt"/>
              </a:rPr>
              <a:t>1 observador/a (use la ficha de observación)</a:t>
            </a:r>
          </a:p>
          <a:p>
            <a:pPr marL="342900" indent="-342900" algn="l">
              <a:lnSpc>
                <a:spcPct val="120000"/>
              </a:lnSpc>
              <a:buFont typeface="Arial" panose="020B0604020202020204" pitchFamily="34" charset="0"/>
              <a:buChar char="•"/>
            </a:pPr>
            <a:endParaRPr lang="es-ES" sz="4000" dirty="0">
              <a:latin typeface="+mn-lt"/>
            </a:endParaRPr>
          </a:p>
          <a:p>
            <a:pPr marL="342900" indent="-342900" algn="l">
              <a:lnSpc>
                <a:spcPct val="120000"/>
              </a:lnSpc>
              <a:buFont typeface="Arial" panose="020B0604020202020204" pitchFamily="34" charset="0"/>
              <a:buChar char="•"/>
            </a:pPr>
            <a:r>
              <a:rPr lang="es-ES" sz="4000" dirty="0">
                <a:latin typeface="+mn-lt"/>
              </a:rPr>
              <a:t>Juego de roles utilizando el caso de estudio como inspiración.</a:t>
            </a:r>
          </a:p>
        </p:txBody>
      </p:sp>
    </p:spTree>
    <p:extLst>
      <p:ext uri="{BB962C8B-B14F-4D97-AF65-F5344CB8AC3E}">
        <p14:creationId xmlns:p14="http://schemas.microsoft.com/office/powerpoint/2010/main" val="99594063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Espacios seguros en emergencias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 sz="3200" dirty="0">
                <a:latin typeface="+mn-lt"/>
              </a:rPr>
              <a:t>5 grupos y un grupo </a:t>
            </a:r>
            <a:r>
              <a:rPr lang="es-ES" sz="3200" dirty="0">
                <a:solidFill>
                  <a:schemeClr val="tx1"/>
                </a:solidFill>
                <a:latin typeface="+mn-lt"/>
              </a:rPr>
              <a:t>objetivo diferente para cada uno (infancia, juventud, personas mayores, mujeres, hombres</a:t>
            </a:r>
            <a:r>
              <a:rPr lang="es-ES" sz="3200" dirty="0">
                <a:latin typeface="+mn-lt"/>
              </a:rPr>
              <a:t>).</a:t>
            </a:r>
            <a:endParaRPr lang="en-GB" sz="3200" dirty="0">
              <a:latin typeface="+mn-lt"/>
            </a:endParaRPr>
          </a:p>
          <a:p>
            <a:pPr marL="342900" indent="-342900" algn="l">
              <a:lnSpc>
                <a:spcPct val="120000"/>
              </a:lnSpc>
              <a:buFont typeface="Arial" panose="020B0604020202020204" pitchFamily="34" charset="0"/>
              <a:buChar char="•"/>
            </a:pPr>
            <a:r>
              <a:rPr lang="es-ES" sz="3200" dirty="0">
                <a:latin typeface="+mn-lt"/>
              </a:rPr>
              <a:t>Discutir las siguientes preguntas durante 10 minutos. Cada grupo deberá preparar un afiche/rotafolio con las respuestas:</a:t>
            </a:r>
            <a:endParaRPr lang="en-GB" sz="3200" dirty="0">
              <a:latin typeface="+mn-lt"/>
            </a:endParaRPr>
          </a:p>
          <a:p>
            <a:pPr marL="800100" lvl="1" indent="-342900" algn="l">
              <a:lnSpc>
                <a:spcPct val="120000"/>
              </a:lnSpc>
              <a:buFont typeface="Arial" panose="020B0604020202020204" pitchFamily="34" charset="0"/>
              <a:buChar char="•"/>
            </a:pPr>
            <a:r>
              <a:rPr lang="es-ES" sz="2800" dirty="0"/>
              <a:t>¿Qué tipo de funciones o actividades deberían estar disponibles en el espacio seguro para su grupo objetivo? Piense en los 5 principios de intervención de </a:t>
            </a:r>
            <a:r>
              <a:rPr lang="es-ES" sz="2800" dirty="0" err="1"/>
              <a:t>Hobfoll</a:t>
            </a:r>
            <a:r>
              <a:rPr lang="es-ES" sz="2800" dirty="0"/>
              <a:t> al responder la pregunta (las actividades deben aumentar la: seguridad, calma, autoeficacia/eficacia colectiva, conexiones y esperanza).</a:t>
            </a:r>
          </a:p>
          <a:p>
            <a:pPr marL="800100" lvl="1" indent="-342900" algn="l">
              <a:lnSpc>
                <a:spcPct val="120000"/>
              </a:lnSpc>
              <a:buFont typeface="Arial" panose="020B0604020202020204" pitchFamily="34" charset="0"/>
              <a:buChar char="•"/>
            </a:pPr>
            <a:r>
              <a:rPr lang="es-ES" sz="2800" dirty="0"/>
              <a:t>¿Cómo garantizar el acceso y la relevancia para las personas de su grupo objetivo que puedan tener una discapacidad u otra necesidad específica?</a:t>
            </a:r>
          </a:p>
        </p:txBody>
      </p:sp>
    </p:spTree>
    <p:extLst>
      <p:ext uri="{BB962C8B-B14F-4D97-AF65-F5344CB8AC3E}">
        <p14:creationId xmlns:p14="http://schemas.microsoft.com/office/powerpoint/2010/main" val="380213228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02363-2644-4425-87D9-5F29A0E46863}"/>
              </a:ext>
            </a:extLst>
          </p:cNvPr>
          <p:cNvSpPr>
            <a:spLocks noGrp="1"/>
          </p:cNvSpPr>
          <p:nvPr>
            <p:ph type="title"/>
          </p:nvPr>
        </p:nvSpPr>
        <p:spPr>
          <a:xfrm>
            <a:off x="8642556" y="6586264"/>
            <a:ext cx="8499658" cy="1443836"/>
          </a:xfrm>
        </p:spPr>
        <p:txBody>
          <a:bodyPr/>
          <a:lstStyle/>
          <a:p>
            <a:r>
              <a:rPr lang="es-ES" dirty="0"/>
              <a:t>Restablecimiento del Contacto entre Familiares</a:t>
            </a:r>
            <a:endParaRPr lang="en-GB" dirty="0"/>
          </a:p>
        </p:txBody>
      </p:sp>
    </p:spTree>
    <p:extLst>
      <p:ext uri="{BB962C8B-B14F-4D97-AF65-F5344CB8AC3E}">
        <p14:creationId xmlns:p14="http://schemas.microsoft.com/office/powerpoint/2010/main" val="171593646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884903" y="1389722"/>
            <a:ext cx="16518194" cy="768786"/>
          </a:xfrm>
        </p:spPr>
        <p:txBody>
          <a:bodyPr>
            <a:normAutofit fontScale="90000"/>
          </a:bodyPr>
          <a:lstStyle/>
          <a:p>
            <a:r>
              <a:rPr lang="da-DK" dirty="0"/>
              <a:t>Actividades para el </a:t>
            </a:r>
            <a:r>
              <a:rPr lang="es-ES" dirty="0"/>
              <a:t>Restablecimiento del Contacto entre Familiares</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1209368" y="2400300"/>
            <a:ext cx="15869264" cy="6498566"/>
          </a:xfrm>
        </p:spPr>
        <p:txBody>
          <a:bodyPr>
            <a:normAutofit lnSpcReduction="10000"/>
          </a:bodyPr>
          <a:lstStyle/>
          <a:p>
            <a:pPr marL="342900" indent="-342900" algn="l">
              <a:lnSpc>
                <a:spcPct val="120000"/>
              </a:lnSpc>
              <a:buFont typeface="Arial" panose="020B0604020202020204" pitchFamily="34" charset="0"/>
              <a:buChar char="•"/>
            </a:pPr>
            <a:r>
              <a:rPr lang="es-ES" sz="3600" dirty="0">
                <a:latin typeface="+mn-lt"/>
              </a:rPr>
              <a:t>registrar y realizar un seguimiento de las personas: la identificación y la documentación precisas ayudan a prevenir la separación </a:t>
            </a:r>
          </a:p>
          <a:p>
            <a:pPr marL="342900" indent="-342900" algn="l">
              <a:lnSpc>
                <a:spcPct val="120000"/>
              </a:lnSpc>
              <a:buFont typeface="Arial" panose="020B0604020202020204" pitchFamily="34" charset="0"/>
              <a:buChar char="•"/>
            </a:pPr>
            <a:r>
              <a:rPr lang="es-ES" sz="3600" dirty="0">
                <a:latin typeface="+mn-lt"/>
              </a:rPr>
              <a:t>organizar el intercambio de noticias sobre familiares</a:t>
            </a:r>
          </a:p>
          <a:p>
            <a:pPr marL="342900" indent="-342900" algn="l">
              <a:lnSpc>
                <a:spcPct val="120000"/>
              </a:lnSpc>
              <a:buFont typeface="Arial" panose="020B0604020202020204" pitchFamily="34" charset="0"/>
              <a:buChar char="•"/>
            </a:pPr>
            <a:r>
              <a:rPr lang="es-ES" sz="3600" dirty="0">
                <a:latin typeface="+mn-lt"/>
              </a:rPr>
              <a:t>rastrear a personas perdidas</a:t>
            </a:r>
          </a:p>
          <a:p>
            <a:pPr marL="342900" indent="-342900" algn="l">
              <a:lnSpc>
                <a:spcPct val="120000"/>
              </a:lnSpc>
              <a:buFont typeface="Arial" panose="020B0604020202020204" pitchFamily="34" charset="0"/>
              <a:buChar char="•"/>
            </a:pPr>
            <a:r>
              <a:rPr lang="es-ES" sz="3600" dirty="0">
                <a:latin typeface="+mn-lt"/>
              </a:rPr>
              <a:t>reunir y repatriar familias</a:t>
            </a:r>
          </a:p>
          <a:p>
            <a:pPr marL="342900" indent="-342900" algn="l">
              <a:lnSpc>
                <a:spcPct val="120000"/>
              </a:lnSpc>
              <a:buFont typeface="Arial" panose="020B0604020202020204" pitchFamily="34" charset="0"/>
              <a:buChar char="•"/>
            </a:pPr>
            <a:r>
              <a:rPr lang="es-ES" sz="3600" dirty="0">
                <a:latin typeface="+mn-lt"/>
              </a:rPr>
              <a:t>apoyar a las autoridades en la gestión de cadáveres y localizar a familiares para informarles</a:t>
            </a:r>
          </a:p>
          <a:p>
            <a:pPr marL="342900" indent="-342900" algn="l">
              <a:lnSpc>
                <a:spcPct val="120000"/>
              </a:lnSpc>
              <a:buFont typeface="Arial" panose="020B0604020202020204" pitchFamily="34" charset="0"/>
              <a:buChar char="•"/>
            </a:pPr>
            <a:r>
              <a:rPr lang="es-ES" sz="3600" dirty="0">
                <a:solidFill>
                  <a:schemeClr val="tx1"/>
                </a:solidFill>
                <a:latin typeface="+mn-lt"/>
              </a:rPr>
              <a:t>establecer mecanismos para esclarecer en qué situación se encuentran las personas desaparecidas</a:t>
            </a:r>
            <a:endParaRPr lang="es-ES" sz="3600" strike="sngStrike" dirty="0">
              <a:solidFill>
                <a:schemeClr val="tx1"/>
              </a:solidFill>
              <a:latin typeface="+mn-lt"/>
            </a:endParaRPr>
          </a:p>
        </p:txBody>
      </p:sp>
    </p:spTree>
    <p:extLst>
      <p:ext uri="{BB962C8B-B14F-4D97-AF65-F5344CB8AC3E}">
        <p14:creationId xmlns:p14="http://schemas.microsoft.com/office/powerpoint/2010/main" val="202371719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Cooperación con el RCF</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a:bodyPr>
          <a:lstStyle/>
          <a:p>
            <a:pPr marL="342900" indent="-342900" algn="l">
              <a:lnSpc>
                <a:spcPct val="120000"/>
              </a:lnSpc>
              <a:buFont typeface="Arial" panose="020B0604020202020204" pitchFamily="34" charset="0"/>
              <a:buChar char="•"/>
            </a:pPr>
            <a:r>
              <a:rPr lang="es-ES" sz="3600" dirty="0">
                <a:latin typeface="+mn-lt"/>
              </a:rPr>
              <a:t>Durante su despliegue, se reunirán con el equipo de RCF. Antes de esta reunión, ustedes y todo el equipo de SMAPS tendrán algo de tiempo para discutir cómo explicarán al equipo de RCF lo que pueden hacer en términos de apoyo, y en qué áreas pueden trabajar juntos o complementarse entre sí.</a:t>
            </a:r>
          </a:p>
          <a:p>
            <a:pPr marL="342900" indent="-342900" algn="l">
              <a:lnSpc>
                <a:spcPct val="120000"/>
              </a:lnSpc>
              <a:buFont typeface="Arial" panose="020B0604020202020204" pitchFamily="34" charset="0"/>
              <a:buChar char="•"/>
            </a:pPr>
            <a:r>
              <a:rPr lang="es-ES" sz="3600" dirty="0">
                <a:solidFill>
                  <a:schemeClr val="tx1"/>
                </a:solidFill>
                <a:latin typeface="+mn-lt"/>
              </a:rPr>
              <a:t>Vuelvan a sus grupos y discutan cuál creen que podría ser el rol de una persona facilitadora de SMAPS en relación con los servicios de RCF, como preparación para la próxima reunión.</a:t>
            </a:r>
            <a:endParaRPr lang="en-GB" sz="3600" dirty="0">
              <a:solidFill>
                <a:schemeClr val="tx1"/>
              </a:solidFill>
              <a:latin typeface="+mn-lt"/>
            </a:endParaRPr>
          </a:p>
        </p:txBody>
      </p:sp>
    </p:spTree>
    <p:extLst>
      <p:ext uri="{BB962C8B-B14F-4D97-AF65-F5344CB8AC3E}">
        <p14:creationId xmlns:p14="http://schemas.microsoft.com/office/powerpoint/2010/main" val="113802132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SMAPS/RCF</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2065283" y="2400300"/>
            <a:ext cx="14157434" cy="6498566"/>
          </a:xfrm>
        </p:spPr>
        <p:txBody>
          <a:bodyPr>
            <a:normAutofit fontScale="92500" lnSpcReduction="20000"/>
          </a:bodyPr>
          <a:lstStyle/>
          <a:p>
            <a:pPr marL="342900" indent="-342900" algn="l">
              <a:lnSpc>
                <a:spcPct val="120000"/>
              </a:lnSpc>
              <a:buFont typeface="Arial" panose="020B0604020202020204" pitchFamily="34" charset="0"/>
              <a:buChar char="•"/>
            </a:pPr>
            <a:r>
              <a:rPr lang="es-ES" sz="3200" dirty="0">
                <a:latin typeface="+mn-lt"/>
              </a:rPr>
              <a:t>Sensibilización del personal de RCF en temas de SMAPS; consecuencias de la pérdida, pérdida ambigua, comunicación con personas angustiadas</a:t>
            </a:r>
          </a:p>
          <a:p>
            <a:pPr marL="342900" indent="-342900" algn="l">
              <a:lnSpc>
                <a:spcPct val="120000"/>
              </a:lnSpc>
              <a:buFont typeface="Arial" panose="020B0604020202020204" pitchFamily="34" charset="0"/>
              <a:buChar char="•"/>
            </a:pPr>
            <a:r>
              <a:rPr lang="es-ES" sz="3200" dirty="0">
                <a:latin typeface="+mn-lt"/>
              </a:rPr>
              <a:t>Apoyo al personal de RCF en cómo transmitir noticias angustiantes de manera sensible y solidaria</a:t>
            </a:r>
          </a:p>
          <a:p>
            <a:pPr marL="342900" indent="-342900" algn="l">
              <a:lnSpc>
                <a:spcPct val="120000"/>
              </a:lnSpc>
              <a:buFont typeface="Arial" panose="020B0604020202020204" pitchFamily="34" charset="0"/>
              <a:buChar char="•"/>
            </a:pPr>
            <a:r>
              <a:rPr lang="es-ES" sz="3200" dirty="0">
                <a:solidFill>
                  <a:schemeClr val="tx1"/>
                </a:solidFill>
                <a:latin typeface="+mn-lt"/>
              </a:rPr>
              <a:t>Sensibilización del personal de RCF en temas de protección infantil cuando manejan casos con niños/as separados/as y no acompañados/as.</a:t>
            </a:r>
          </a:p>
          <a:p>
            <a:pPr marL="342900" indent="-342900" algn="l">
              <a:lnSpc>
                <a:spcPct val="120000"/>
              </a:lnSpc>
              <a:buFont typeface="Arial" panose="020B0604020202020204" pitchFamily="34" charset="0"/>
              <a:buChar char="•"/>
            </a:pPr>
            <a:r>
              <a:rPr lang="es-ES" sz="3200" dirty="0">
                <a:latin typeface="+mn-lt"/>
              </a:rPr>
              <a:t>Apoyo a las “conexiones rápidas” entre familiares y seres queridos</a:t>
            </a:r>
          </a:p>
          <a:p>
            <a:pPr marL="342900" indent="-342900" algn="l">
              <a:lnSpc>
                <a:spcPct val="120000"/>
              </a:lnSpc>
              <a:buFont typeface="Arial" panose="020B0604020202020204" pitchFamily="34" charset="0"/>
              <a:buChar char="•"/>
            </a:pPr>
            <a:r>
              <a:rPr lang="es-ES" sz="3200" dirty="0">
                <a:latin typeface="+mn-lt"/>
              </a:rPr>
              <a:t>Brindar primeros auxilios psicológicos y atención y apoyo general a personas que buscan a sus seres queridos o los han perdido.</a:t>
            </a:r>
          </a:p>
          <a:p>
            <a:pPr marL="342900" indent="-342900" algn="l">
              <a:lnSpc>
                <a:spcPct val="120000"/>
              </a:lnSpc>
              <a:buFont typeface="Arial" panose="020B0604020202020204" pitchFamily="34" charset="0"/>
              <a:buChar char="•"/>
            </a:pPr>
            <a:r>
              <a:rPr lang="es-ES" sz="3200" dirty="0">
                <a:latin typeface="+mn-lt"/>
              </a:rPr>
              <a:t>Saber a quién y dónde acudir si ustedes, como personal de respuesta a emergencias psicosociales, se encuentran con casos que necesitan remisión para el RCF.</a:t>
            </a:r>
          </a:p>
        </p:txBody>
      </p:sp>
    </p:spTree>
    <p:extLst>
      <p:ext uri="{BB962C8B-B14F-4D97-AF65-F5344CB8AC3E}">
        <p14:creationId xmlns:p14="http://schemas.microsoft.com/office/powerpoint/2010/main" val="20257530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E2EB2-A5ED-4C8E-9562-3DBB8F223B72}"/>
              </a:ext>
            </a:extLst>
          </p:cNvPr>
          <p:cNvSpPr>
            <a:spLocks noGrp="1"/>
          </p:cNvSpPr>
          <p:nvPr>
            <p:ph type="title"/>
          </p:nvPr>
        </p:nvSpPr>
        <p:spPr>
          <a:xfrm>
            <a:off x="6974958" y="6801633"/>
            <a:ext cx="10167255" cy="1493940"/>
          </a:xfrm>
        </p:spPr>
        <p:txBody>
          <a:bodyPr/>
          <a:lstStyle/>
          <a:p>
            <a:r>
              <a:rPr lang="da-DK" dirty="0"/>
              <a:t>Monitoreo y evaluación</a:t>
            </a:r>
            <a:endParaRPr lang="en-GB" dirty="0"/>
          </a:p>
        </p:txBody>
      </p:sp>
    </p:spTree>
    <p:extLst>
      <p:ext uri="{BB962C8B-B14F-4D97-AF65-F5344CB8AC3E}">
        <p14:creationId xmlns:p14="http://schemas.microsoft.com/office/powerpoint/2010/main" val="136659473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EB2E56-35D9-4F1E-B467-2DC1D90BCA80}"/>
              </a:ext>
            </a:extLst>
          </p:cNvPr>
          <p:cNvSpPr>
            <a:spLocks noGrp="1"/>
          </p:cNvSpPr>
          <p:nvPr>
            <p:ph type="ctrTitle"/>
          </p:nvPr>
        </p:nvSpPr>
        <p:spPr>
          <a:xfrm>
            <a:off x="2065283" y="1389722"/>
            <a:ext cx="14157434" cy="768786"/>
          </a:xfrm>
        </p:spPr>
        <p:txBody>
          <a:bodyPr>
            <a:normAutofit/>
          </a:bodyPr>
          <a:lstStyle/>
          <a:p>
            <a:r>
              <a:rPr lang="da-DK" dirty="0"/>
              <a:t>M y E</a:t>
            </a:r>
            <a:endParaRPr lang="en-GB" dirty="0"/>
          </a:p>
        </p:txBody>
      </p:sp>
      <p:sp>
        <p:nvSpPr>
          <p:cNvPr id="4" name="Subtitle 1">
            <a:extLst>
              <a:ext uri="{FF2B5EF4-FFF2-40B4-BE49-F238E27FC236}">
                <a16:creationId xmlns:a16="http://schemas.microsoft.com/office/drawing/2014/main" id="{5EB6D4F2-3BAA-42B3-A6A6-718B9D3A8DA8}"/>
              </a:ext>
            </a:extLst>
          </p:cNvPr>
          <p:cNvSpPr>
            <a:spLocks noGrp="1"/>
          </p:cNvSpPr>
          <p:nvPr>
            <p:ph type="subTitle" idx="1"/>
          </p:nvPr>
        </p:nvSpPr>
        <p:spPr>
          <a:xfrm>
            <a:off x="1783080" y="2400300"/>
            <a:ext cx="14721840" cy="7155180"/>
          </a:xfrm>
        </p:spPr>
        <p:txBody>
          <a:bodyPr>
            <a:normAutofit fontScale="92500" lnSpcReduction="10000"/>
          </a:bodyPr>
          <a:lstStyle/>
          <a:p>
            <a:pPr marL="342900" indent="-342900" algn="l">
              <a:lnSpc>
                <a:spcPct val="120000"/>
              </a:lnSpc>
              <a:buFont typeface="Arial" panose="020B0604020202020204" pitchFamily="34" charset="0"/>
              <a:buChar char="•"/>
            </a:pPr>
            <a:r>
              <a:rPr lang="es-ES" sz="3200" dirty="0">
                <a:latin typeface="+mn-lt"/>
              </a:rPr>
              <a:t>El Monitoreo es un proceso continuo de recopilación y análisis de información para comparar qué tan bien se está implementando un proyecto o programa a la luz de los resultados esperados. El monitoreo busca proporcionar a los gerentes y a otras partes interesadas retroalimentación periódica e indicaciones tempranas del avance en el logro de los resultados previstos. Generalmente implica recopilar y analizar datos sobre procesos, estrategias y resultados de la implementación, y recomendar medidas correctivas.</a:t>
            </a:r>
          </a:p>
          <a:p>
            <a:pPr marL="342900" indent="-342900" algn="l">
              <a:lnSpc>
                <a:spcPct val="120000"/>
              </a:lnSpc>
              <a:buFont typeface="Arial" panose="020B0604020202020204" pitchFamily="34" charset="0"/>
              <a:buChar char="•"/>
            </a:pPr>
            <a:endParaRPr lang="en-GB" sz="3200" dirty="0">
              <a:latin typeface="+mn-lt"/>
            </a:endParaRPr>
          </a:p>
          <a:p>
            <a:pPr marL="342900" indent="-342900" algn="l">
              <a:lnSpc>
                <a:spcPct val="120000"/>
              </a:lnSpc>
              <a:buFont typeface="Arial" panose="020B0604020202020204" pitchFamily="34" charset="0"/>
              <a:buChar char="•"/>
            </a:pPr>
            <a:r>
              <a:rPr lang="es-ES" sz="3200" dirty="0">
                <a:solidFill>
                  <a:schemeClr val="tx1"/>
                </a:solidFill>
                <a:latin typeface="+mn-lt"/>
              </a:rPr>
              <a:t>La Evaluación es el análisis sistemático y objetivo de un proyecto o programa en curso o completado, su diseño, implementación y resultados. La evaluación determina la pertinencia y cumplimiento de los objetivos, la eficiencia, la eficacia, el impacto y la sostenibilidad. Una evaluación debe proporcionar información que sea creíble y útil, permitiendo la incorporación de lecciones aprendidas en el proceso de toma de decisiones por parte tanto de las personas receptoras como de las personas donantes.</a:t>
            </a:r>
          </a:p>
        </p:txBody>
      </p:sp>
    </p:spTree>
    <p:extLst>
      <p:ext uri="{BB962C8B-B14F-4D97-AF65-F5344CB8AC3E}">
        <p14:creationId xmlns:p14="http://schemas.microsoft.com/office/powerpoint/2010/main" val="2205336358"/>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3F3F3F"/>
      </a:lt1>
      <a:dk2>
        <a:srgbClr val="33394B"/>
      </a:dk2>
      <a:lt2>
        <a:srgbClr val="FFFFFF"/>
      </a:lt2>
      <a:accent1>
        <a:srgbClr val="001D41"/>
      </a:accent1>
      <a:accent2>
        <a:srgbClr val="E8E8E8"/>
      </a:accent2>
      <a:accent3>
        <a:srgbClr val="F5333F"/>
      </a:accent3>
      <a:accent4>
        <a:srgbClr val="F5333F"/>
      </a:accent4>
      <a:accent5>
        <a:srgbClr val="001D41"/>
      </a:accent5>
      <a:accent6>
        <a:srgbClr val="FF4E51"/>
      </a:accent6>
      <a:hlink>
        <a:srgbClr val="FFFFF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232B36"/>
        </a:solidFill>
        <a:ln>
          <a:noFill/>
        </a:ln>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FAF2D43E-5665-4E85-B3BD-8C6FEBBA64AB}" vid="{5089A45E-ED2A-4F29-B006-5629280DCC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0EE34A6A784DA447B254ACC2E642EECD" ma:contentTypeVersion="3" ma:contentTypeDescription="Opret et nyt dokument." ma:contentTypeScope="" ma:versionID="7861378b4175e6d077bd63a3f9208e0d">
  <xsd:schema xmlns:xsd="http://www.w3.org/2001/XMLSchema" xmlns:xs="http://www.w3.org/2001/XMLSchema" xmlns:p="http://schemas.microsoft.com/office/2006/metadata/properties" xmlns:ns2="167f51e5-b83e-43a3-b7c2-81e27df3cf48" targetNamespace="http://schemas.microsoft.com/office/2006/metadata/properties" ma:root="true" ma:fieldsID="c5c98a2c8621477b9d52e111a896197e" ns2:_="">
    <xsd:import namespace="167f51e5-b83e-43a3-b7c2-81e27df3cf48"/>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7f51e5-b83e-43a3-b7c2-81e27df3cf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EBD396-4C28-413D-BCC9-B0F8204F37BC}">
  <ds:schemaRefs>
    <ds:schemaRef ds:uri="0d32debe-45c8-4d10-9ef2-dd88a95b3a4e"/>
    <ds:schemaRef ds:uri="14bfd2bb-3d4a-4549-9197-f3410a8da64b"/>
    <ds:schemaRef ds:uri="76ac43d3-1eee-4641-a568-633ce8a07b86"/>
    <ds:schemaRef ds:uri="869124fb-5706-453c-8f3e-f05d9669f37f"/>
    <ds:schemaRef ds:uri="abbeec68-b05e-4e2e-88e5-2ac3e13fe809"/>
    <ds:schemaRef ds:uri="d04ac8df-6fd2-482f-b819-b97b1136af7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1f116a1d-a171-483f-8df4-c3a4ebbb6ce1"/>
    <ds:schemaRef ds:uri="be0cb9d3-38e3-443d-9efd-2b1e5748dfea"/>
  </ds:schemaRefs>
</ds:datastoreItem>
</file>

<file path=customXml/itemProps2.xml><?xml version="1.0" encoding="utf-8"?>
<ds:datastoreItem xmlns:ds="http://schemas.openxmlformats.org/officeDocument/2006/customXml" ds:itemID="{13E6F00C-9BFF-4B5C-AC17-950BEE840964}">
  <ds:schemaRefs>
    <ds:schemaRef ds:uri="http://schemas.microsoft.com/sharepoint/v3/contenttype/forms"/>
  </ds:schemaRefs>
</ds:datastoreItem>
</file>

<file path=customXml/itemProps3.xml><?xml version="1.0" encoding="utf-8"?>
<ds:datastoreItem xmlns:ds="http://schemas.openxmlformats.org/officeDocument/2006/customXml" ds:itemID="{17A5234C-F984-4D68-81BD-89868C88B3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7f51e5-b83e-43a3-b7c2-81e27df3cf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ps_centre_presentation_master</Template>
  <TotalTime>11404</TotalTime>
  <Words>9316</Words>
  <Application>Microsoft Office PowerPoint</Application>
  <PresentationFormat>Custom</PresentationFormat>
  <Paragraphs>1022</Paragraphs>
  <Slides>129</Slides>
  <Notes>14</Notes>
  <HiddenSlides>0</HiddenSlides>
  <MMClips>0</MMClips>
  <ScaleCrop>false</ScaleCrop>
  <HeadingPairs>
    <vt:vector size="4" baseType="variant">
      <vt:variant>
        <vt:lpstr>Theme</vt:lpstr>
      </vt:variant>
      <vt:variant>
        <vt:i4>1</vt:i4>
      </vt:variant>
      <vt:variant>
        <vt:lpstr>Slide Titles</vt:lpstr>
      </vt:variant>
      <vt:variant>
        <vt:i4>129</vt:i4>
      </vt:variant>
    </vt:vector>
  </HeadingPairs>
  <TitlesOfParts>
    <vt:vector size="130" baseType="lpstr">
      <vt:lpstr>Office Theme</vt:lpstr>
      <vt:lpstr>NOTA PARA EL EQUIPO DE FACILITACIÓN</vt:lpstr>
      <vt:lpstr>Salud mental y apoyo psicosocial en emergencias</vt:lpstr>
      <vt:lpstr>Módulos de capacitación</vt:lpstr>
      <vt:lpstr>Modelos de apoyo entre compañeros/as (buddy systems)</vt:lpstr>
      <vt:lpstr>Check in entre compañeros/as: Antes</vt:lpstr>
      <vt:lpstr>Check in entre compañeros/as: Durante</vt:lpstr>
      <vt:lpstr>Check in entre compañeros/as: Después</vt:lpstr>
      <vt:lpstr>+ / -</vt:lpstr>
      <vt:lpstr>Módulo 1:  Impacto psicosocial y de salud mental en emergencias </vt:lpstr>
      <vt:lpstr>PowerPoint Presentation</vt:lpstr>
      <vt:lpstr>Cuestionario </vt:lpstr>
      <vt:lpstr>Cuestionario</vt:lpstr>
      <vt:lpstr>Cuestionario</vt:lpstr>
      <vt:lpstr>Cuestionario</vt:lpstr>
      <vt:lpstr>Cuestionario</vt:lpstr>
      <vt:lpstr>PowerPoint Presentation</vt:lpstr>
      <vt:lpstr>PowerPoint Presentation</vt:lpstr>
      <vt:lpstr>PowerPoint Presentation</vt:lpstr>
      <vt:lpstr>Discusión</vt:lpstr>
      <vt:lpstr>Las reacciones cambian</vt:lpstr>
      <vt:lpstr>Las reacciones cambian</vt:lpstr>
      <vt:lpstr>Trayectorias comunes después de reacciones angustiosas</vt:lpstr>
      <vt:lpstr>¿Pero cuáles son las condiciones de SM?</vt:lpstr>
      <vt:lpstr>¿Y son iguales para todas las personas?</vt:lpstr>
      <vt:lpstr>Entonces estamos hablando de los factores de riesgo y protectores en SMAPS</vt:lpstr>
      <vt:lpstr>Entonces estamos hablando de los factores de riesgo y protectores en SMAPS</vt:lpstr>
      <vt:lpstr>Pérdidas diferentes</vt:lpstr>
      <vt:lpstr>El proceso de duelo</vt:lpstr>
      <vt:lpstr>Pérdidas diferentes</vt:lpstr>
      <vt:lpstr>Preguntas y respuestas</vt:lpstr>
      <vt:lpstr>El cuidado del personal laboral y voluntario.</vt:lpstr>
      <vt:lpstr>Autocuidado en emergencias</vt:lpstr>
      <vt:lpstr>Módulo 2:  Respondiendo a las necesidades de SMAPS en emergencias</vt:lpstr>
      <vt:lpstr>PowerPoint Presentation</vt:lpstr>
      <vt:lpstr>PowerPoint Presentation</vt:lpstr>
      <vt:lpstr>PowerPoint Presentation</vt:lpstr>
      <vt:lpstr>PowerPoint Presentation</vt:lpstr>
      <vt:lpstr>PowerPoint Presentation</vt:lpstr>
      <vt:lpstr>¿Qué es la protección?</vt:lpstr>
      <vt:lpstr>Variables que aumentan los riesgos de protección en emergencias</vt:lpstr>
      <vt:lpstr>Protección en torno a la violencia de género</vt:lpstr>
      <vt:lpstr>Normas mínimas relativas a protección, género e inclusión en emergencias</vt:lpstr>
      <vt:lpstr>Protección infantil en emergencias</vt:lpstr>
      <vt:lpstr>Declaraciones de política del Movimiento CRMLR sobre SMAPS</vt:lpstr>
      <vt:lpstr>Política de SMAPS del Movimiento CRMLR</vt:lpstr>
      <vt:lpstr>PowerPoint Presentation</vt:lpstr>
      <vt:lpstr>Un cronograma de coordinación humanitaria </vt:lpstr>
      <vt:lpstr>PowerPoint Presentation</vt:lpstr>
      <vt:lpstr>PowerPoint Presentation</vt:lpstr>
      <vt:lpstr>PowerPoint Presentation</vt:lpstr>
      <vt:lpstr>PowerPoint Presentation</vt:lpstr>
      <vt:lpstr>¿Dónde trabajas si eres…?</vt:lpstr>
      <vt:lpstr>Llegando a un acuerdo sobre un modelo  de coordinación de SMAPS en Emergencias</vt:lpstr>
      <vt:lpstr>Salud Mental y Apoyo Psicosocial (SMAPS)</vt:lpstr>
      <vt:lpstr>PowerPoint Presentation</vt:lpstr>
      <vt:lpstr>PowerPoint Presentation</vt:lpstr>
      <vt:lpstr>Pirámide de intervenciones en SMAPS del IASC</vt:lpstr>
      <vt:lpstr>Módulo 3:  Coordinación y evaluación de la SMAPS en emergencias</vt:lpstr>
      <vt:lpstr>Ciclo de proyecto/programa</vt:lpstr>
      <vt:lpstr>Fases de la evaluación de emergencias de la Federación Internacional</vt:lpstr>
      <vt:lpstr>¿Por qué realizamos evaluaciones?</vt:lpstr>
      <vt:lpstr>Las evaluaciones nos ayudan a construir:</vt:lpstr>
      <vt:lpstr>¿Evaluación de SMAPS versus evaluación psicológica?</vt:lpstr>
      <vt:lpstr>Planificando las evaluaciones</vt:lpstr>
      <vt:lpstr>Análisis de los resultados de la evaluación</vt:lpstr>
      <vt:lpstr>Módulo 4: Enfoques e intervenciones de SMAPS en emergencias</vt:lpstr>
      <vt:lpstr>Psicoeducación</vt:lpstr>
      <vt:lpstr>Consecuencias comunes de los eventos de crisis</vt:lpstr>
      <vt:lpstr>Módulo 5:  Preparación para las respuestas de SMAPS</vt:lpstr>
      <vt:lpstr>Planificación de respuestas de SMAPS</vt:lpstr>
      <vt:lpstr>¿Por qué realizar Monitoreo y Evaluación?</vt:lpstr>
      <vt:lpstr>Definiciones de Monitoreo y Evaluación</vt:lpstr>
      <vt:lpstr>Diferencia entre Monitoreo y Evaluación</vt:lpstr>
      <vt:lpstr>Contenido del Marco de MyE</vt:lpstr>
      <vt:lpstr>Marco lógico</vt:lpstr>
      <vt:lpstr>Actividad de Monitoreo y Evaluación</vt:lpstr>
      <vt:lpstr>PowerPoint Presentation</vt:lpstr>
      <vt:lpstr>DIAPOSITIVAS ADICIONALES</vt:lpstr>
      <vt:lpstr>Principios psicosociales</vt:lpstr>
      <vt:lpstr>Escenario de emergencia</vt:lpstr>
      <vt:lpstr>¿Cómo garantizar nuestro propio bienestar?</vt:lpstr>
      <vt:lpstr>¿Qué son los PAP?</vt:lpstr>
      <vt:lpstr>Mochila</vt:lpstr>
      <vt:lpstr>Ver, Escuchar, Vincular</vt:lpstr>
      <vt:lpstr>Ver</vt:lpstr>
      <vt:lpstr>Escuchar</vt:lpstr>
      <vt:lpstr>Presentarse</vt:lpstr>
      <vt:lpstr>Escucha activa</vt:lpstr>
      <vt:lpstr>Escucha activa</vt:lpstr>
      <vt:lpstr>Calmar a una persona angustiada</vt:lpstr>
      <vt:lpstr>Derivación de casos al proporcionar PAP</vt:lpstr>
      <vt:lpstr>Práctica de PAP</vt:lpstr>
      <vt:lpstr>Espacios seguros en emergencias</vt:lpstr>
      <vt:lpstr>Restablecimiento del Contacto entre Familiares</vt:lpstr>
      <vt:lpstr>Actividades para el Restablecimiento del Contacto entre Familiares</vt:lpstr>
      <vt:lpstr>Cooperación con el RCF</vt:lpstr>
      <vt:lpstr>SMAPS/RCF</vt:lpstr>
      <vt:lpstr>Monitoreo y evaluación</vt:lpstr>
      <vt:lpstr>M y E</vt:lpstr>
      <vt:lpstr>Resultados y Productos</vt:lpstr>
      <vt:lpstr>Indicador</vt:lpstr>
      <vt:lpstr>Desarrollo de un plan de acción</vt:lpstr>
      <vt:lpstr>Plan de acción</vt:lpstr>
      <vt:lpstr>Al desarrollar su plan de acción recuerde</vt:lpstr>
      <vt:lpstr>Coordinación y cooperación</vt:lpstr>
      <vt:lpstr>Partes interesadas</vt:lpstr>
      <vt:lpstr>Trabajo en grupo</vt:lpstr>
      <vt:lpstr>Remisión de casos</vt:lpstr>
      <vt:lpstr>Un sistema funcional de remisión de casos</vt:lpstr>
      <vt:lpstr>Pasos en la remisión de casos</vt:lpstr>
      <vt:lpstr>Formulario de remisión de casos del IASC</vt:lpstr>
      <vt:lpstr>Confidencialidad</vt:lpstr>
      <vt:lpstr>Capacitación de voluntariado</vt:lpstr>
      <vt:lpstr>Agenda de capacitación para voluntariado</vt:lpstr>
      <vt:lpstr>El cuidado del voluntariado</vt:lpstr>
      <vt:lpstr>Sistemas de apoyo</vt:lpstr>
      <vt:lpstr>Directores / Líderes de voluntariado</vt:lpstr>
      <vt:lpstr>Autocuidado</vt:lpstr>
      <vt:lpstr>Apoyo entre pares</vt:lpstr>
      <vt:lpstr>Apoyo entre pares</vt:lpstr>
      <vt:lpstr>Reuniones de apoyo entre pares</vt:lpstr>
      <vt:lpstr>Elementos clave para el apoyo entre pares</vt:lpstr>
      <vt:lpstr>Organizar reuniones de apoyo entre pares</vt:lpstr>
      <vt:lpstr>Temas para las reuniones de apoyo entre pares</vt:lpstr>
      <vt:lpstr>Temas para las reuniones de apoyo entre pares</vt:lpstr>
      <vt:lpstr>Principios de Hobfoll</vt:lpstr>
      <vt:lpstr>Discusión sobre escenario de desastre</vt:lpstr>
      <vt:lpstr>Protección de la infancia en emergencias</vt:lpstr>
      <vt:lpstr>Espacios amigables/seguros para la infancia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HEADLINE FOR THIS TEMPLATE</dc:title>
  <dc:creator>Shona Whitton</dc:creator>
  <cp:lastModifiedBy>Cátia Sofia Peres de Matos</cp:lastModifiedBy>
  <cp:revision>202</cp:revision>
  <dcterms:created xsi:type="dcterms:W3CDTF">2022-09-22T08:34:08Z</dcterms:created>
  <dcterms:modified xsi:type="dcterms:W3CDTF">2026-09-02T14:06:55Z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0x0101000EE34A6A784DA447B254ACC2E642EECD</vt:lpwstr>
  </property>
  <property fmtid="{D5CDD505-2E9C-101B-9397-08002B2CF9AE}" pid="3" name="rkSubject">
    <vt:lpwstr>33;#Project Development|ea95ca56-4593-4ddf-bb44-4d625fd703e5;#37;##Competence development - staff|2c612044-4a9e-456d-b728-9e1102152de6;#39;##Capacity Building|598d68aa-623d-45ec-bceb-d205edf42155;#44;##Mental Health and Psychosocial Support|c3d237ec-4728-4433-8c55-55bdd81b6d7c;#49;##Disaster Management|b1267a9c-f6f2-432a-8830-65e5cbc9fd96</vt:lpwstr>
  </property>
  <property fmtid="{D5CDD505-2E9C-101B-9397-08002B2CF9AE}" pid="4" name="MediaServiceImageTags">
    <vt:lpwstr/>
  </property>
  <property fmtid="{D5CDD505-2E9C-101B-9397-08002B2CF9AE}" pid="5" name="rkCaseRespUnit">
    <vt:lpwstr>50;#Psykosociale Referencecenter:PSP Technical Advisors|1e7eda7f-cfdf-429b-b274-886cef9fb245</vt:lpwstr>
  </property>
  <property fmtid="{D5CDD505-2E9C-101B-9397-08002B2CF9AE}" pid="6" name="rkProcess">
    <vt:lpwstr/>
  </property>
  <property fmtid="{D5CDD505-2E9C-101B-9397-08002B2CF9AE}" pid="7" name="rkOpenConfidential">
    <vt:lpwstr>6;#Open|5b634c15-81a0-4474-a1b9-c7fcf95d35c4</vt:lpwstr>
  </property>
  <property fmtid="{D5CDD505-2E9C-101B-9397-08002B2CF9AE}" pid="8" name="rkDocDirection">
    <vt:lpwstr>7;#Internal|bf6bc60c-60b7-4f48-b412-c18e1ee58d20</vt:lpwstr>
  </property>
  <property fmtid="{D5CDD505-2E9C-101B-9397-08002B2CF9AE}" pid="9" name="rkDocumentStatus">
    <vt:lpwstr>8;#Final|9ae6fcd9-b451-46c0-9019-188a10b11456</vt:lpwstr>
  </property>
</Properties>
</file>