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1.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comment2.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1"/>
  </p:sldMasterIdLst>
  <p:notesMasterIdLst>
    <p:notesMasterId r:id="rId115"/>
  </p:notesMasterIdLst>
  <p:handoutMasterIdLst>
    <p:handoutMasterId r:id="rId116"/>
  </p:handoutMasterIdLst>
  <p:sldIdLst>
    <p:sldId id="257" r:id="rId2"/>
    <p:sldId id="391" r:id="rId3"/>
    <p:sldId id="258" r:id="rId4"/>
    <p:sldId id="259" r:id="rId5"/>
    <p:sldId id="388" r:id="rId6"/>
    <p:sldId id="260" r:id="rId7"/>
    <p:sldId id="261" r:id="rId8"/>
    <p:sldId id="389" r:id="rId9"/>
    <p:sldId id="390" r:id="rId10"/>
    <p:sldId id="264" r:id="rId11"/>
    <p:sldId id="385" r:id="rId12"/>
    <p:sldId id="267" r:id="rId13"/>
    <p:sldId id="268" r:id="rId14"/>
    <p:sldId id="269" r:id="rId15"/>
    <p:sldId id="270" r:id="rId16"/>
    <p:sldId id="271" r:id="rId17"/>
    <p:sldId id="386" r:id="rId18"/>
    <p:sldId id="273" r:id="rId19"/>
    <p:sldId id="392" r:id="rId20"/>
    <p:sldId id="393" r:id="rId21"/>
    <p:sldId id="394" r:id="rId22"/>
    <p:sldId id="395" r:id="rId23"/>
    <p:sldId id="396" r:id="rId24"/>
    <p:sldId id="397" r:id="rId25"/>
    <p:sldId id="387" r:id="rId26"/>
    <p:sldId id="282" r:id="rId27"/>
    <p:sldId id="283" r:id="rId28"/>
    <p:sldId id="399" r:id="rId29"/>
    <p:sldId id="398" r:id="rId30"/>
    <p:sldId id="405" r:id="rId31"/>
    <p:sldId id="404" r:id="rId32"/>
    <p:sldId id="406" r:id="rId33"/>
    <p:sldId id="407" r:id="rId34"/>
    <p:sldId id="408" r:id="rId35"/>
    <p:sldId id="410" r:id="rId36"/>
    <p:sldId id="288" r:id="rId37"/>
    <p:sldId id="412" r:id="rId38"/>
    <p:sldId id="413" r:id="rId39"/>
    <p:sldId id="415" r:id="rId40"/>
    <p:sldId id="293" r:id="rId41"/>
    <p:sldId id="417" r:id="rId42"/>
    <p:sldId id="294" r:id="rId43"/>
    <p:sldId id="418" r:id="rId44"/>
    <p:sldId id="304" r:id="rId45"/>
    <p:sldId id="305" r:id="rId46"/>
    <p:sldId id="419" r:id="rId47"/>
    <p:sldId id="306" r:id="rId48"/>
    <p:sldId id="308" r:id="rId49"/>
    <p:sldId id="309" r:id="rId50"/>
    <p:sldId id="421" r:id="rId51"/>
    <p:sldId id="312" r:id="rId52"/>
    <p:sldId id="315" r:id="rId53"/>
    <p:sldId id="316" r:id="rId54"/>
    <p:sldId id="496" r:id="rId55"/>
    <p:sldId id="423" r:id="rId56"/>
    <p:sldId id="427" r:id="rId57"/>
    <p:sldId id="323" r:id="rId58"/>
    <p:sldId id="424" r:id="rId59"/>
    <p:sldId id="426" r:id="rId60"/>
    <p:sldId id="429" r:id="rId61"/>
    <p:sldId id="430" r:id="rId62"/>
    <p:sldId id="431" r:id="rId63"/>
    <p:sldId id="432" r:id="rId64"/>
    <p:sldId id="433" r:id="rId65"/>
    <p:sldId id="441" r:id="rId66"/>
    <p:sldId id="443" r:id="rId67"/>
    <p:sldId id="445" r:id="rId68"/>
    <p:sldId id="446" r:id="rId69"/>
    <p:sldId id="447" r:id="rId70"/>
    <p:sldId id="337" r:id="rId71"/>
    <p:sldId id="451" r:id="rId72"/>
    <p:sldId id="452" r:id="rId73"/>
    <p:sldId id="453" r:id="rId74"/>
    <p:sldId id="454" r:id="rId75"/>
    <p:sldId id="450" r:id="rId76"/>
    <p:sldId id="448" r:id="rId77"/>
    <p:sldId id="456" r:id="rId78"/>
    <p:sldId id="463" r:id="rId79"/>
    <p:sldId id="462" r:id="rId80"/>
    <p:sldId id="347" r:id="rId81"/>
    <p:sldId id="464" r:id="rId82"/>
    <p:sldId id="348" r:id="rId83"/>
    <p:sldId id="349" r:id="rId84"/>
    <p:sldId id="350" r:id="rId85"/>
    <p:sldId id="351" r:id="rId86"/>
    <p:sldId id="466" r:id="rId87"/>
    <p:sldId id="493" r:id="rId88"/>
    <p:sldId id="477" r:id="rId89"/>
    <p:sldId id="478" r:id="rId90"/>
    <p:sldId id="479" r:id="rId91"/>
    <p:sldId id="480" r:id="rId92"/>
    <p:sldId id="481" r:id="rId93"/>
    <p:sldId id="482" r:id="rId94"/>
    <p:sldId id="371" r:id="rId95"/>
    <p:sldId id="372" r:id="rId96"/>
    <p:sldId id="373" r:id="rId97"/>
    <p:sldId id="483" r:id="rId98"/>
    <p:sldId id="374" r:id="rId99"/>
    <p:sldId id="484" r:id="rId100"/>
    <p:sldId id="485" r:id="rId101"/>
    <p:sldId id="486" r:id="rId102"/>
    <p:sldId id="487" r:id="rId103"/>
    <p:sldId id="488" r:id="rId104"/>
    <p:sldId id="489" r:id="rId105"/>
    <p:sldId id="490" r:id="rId106"/>
    <p:sldId id="491" r:id="rId107"/>
    <p:sldId id="375" r:id="rId108"/>
    <p:sldId id="472" r:id="rId109"/>
    <p:sldId id="381" r:id="rId110"/>
    <p:sldId id="470" r:id="rId111"/>
    <p:sldId id="495" r:id="rId112"/>
    <p:sldId id="474" r:id="rId113"/>
    <p:sldId id="468" r:id="rId114"/>
  </p:sldIdLst>
  <p:sldSz cx="12192000" cy="6858000"/>
  <p:notesSz cx="6797675" cy="9926638"/>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Титульна сторінка" id="{63DC6D9E-9D8F-4C74-BB52-E6012316B7DE}">
          <p14:sldIdLst>
            <p14:sldId id="257"/>
          </p14:sldIdLst>
        </p14:section>
        <p14:section name="День 1, сесія 1" id="{0A552778-B581-4839-8732-5D9C590AEBAD}">
          <p14:sldIdLst>
            <p14:sldId id="391"/>
            <p14:sldId id="258"/>
            <p14:sldId id="259"/>
            <p14:sldId id="388"/>
            <p14:sldId id="260"/>
            <p14:sldId id="261"/>
            <p14:sldId id="389"/>
            <p14:sldId id="390"/>
            <p14:sldId id="264"/>
          </p14:sldIdLst>
        </p14:section>
        <p14:section name="День 1, сесія 2" id="{C26AD9D1-55E6-40D4-801E-07B109E01F4D}">
          <p14:sldIdLst>
            <p14:sldId id="385"/>
            <p14:sldId id="267"/>
            <p14:sldId id="268"/>
            <p14:sldId id="269"/>
            <p14:sldId id="270"/>
            <p14:sldId id="271"/>
          </p14:sldIdLst>
        </p14:section>
        <p14:section name="День 1, сесія 3" id="{ADADA42E-E6A6-4E0D-B93D-7FF281F9213E}">
          <p14:sldIdLst>
            <p14:sldId id="386"/>
            <p14:sldId id="273"/>
            <p14:sldId id="392"/>
            <p14:sldId id="393"/>
            <p14:sldId id="394"/>
            <p14:sldId id="395"/>
            <p14:sldId id="396"/>
            <p14:sldId id="397"/>
          </p14:sldIdLst>
        </p14:section>
        <p14:section name="День 1, сесія 4" id="{D6C0D636-D831-40C6-9F3F-6A676E6AC75B}">
          <p14:sldIdLst>
            <p14:sldId id="387"/>
            <p14:sldId id="282"/>
            <p14:sldId id="283"/>
          </p14:sldIdLst>
        </p14:section>
        <p14:section name="День 1, сесія 5" id="{019D41BE-F27B-B443-99C9-8E5302AA7506}">
          <p14:sldIdLst>
            <p14:sldId id="399"/>
            <p14:sldId id="398"/>
          </p14:sldIdLst>
        </p14:section>
        <p14:section name="День 1, сесія 6" id="{B91D5CE1-0C3A-BF48-B148-9AECC2472D31}">
          <p14:sldIdLst>
            <p14:sldId id="405"/>
            <p14:sldId id="404"/>
            <p14:sldId id="406"/>
            <p14:sldId id="407"/>
          </p14:sldIdLst>
        </p14:section>
        <p14:section name="День 1, сесія 7" id="{4B7C87E5-74D1-244A-B0EB-916FD054B2B2}">
          <p14:sldIdLst>
            <p14:sldId id="408"/>
          </p14:sldIdLst>
        </p14:section>
        <p14:section name="День 1, сесія 8" id="{A606501F-043B-E046-9F4C-DAE54352033B}">
          <p14:sldIdLst>
            <p14:sldId id="410"/>
            <p14:sldId id="288"/>
          </p14:sldIdLst>
        </p14:section>
        <p14:section name="День 2, сесія 9" id="{851F5DBB-5BC1-454F-A7C6-FBFD21DD7C61}">
          <p14:sldIdLst>
            <p14:sldId id="412"/>
            <p14:sldId id="413"/>
          </p14:sldIdLst>
        </p14:section>
        <p14:section name="День 2, сесія 10" id="{4F65C51F-499A-D541-A801-56F6111B8802}">
          <p14:sldIdLst>
            <p14:sldId id="415"/>
            <p14:sldId id="293"/>
            <p14:sldId id="417"/>
            <p14:sldId id="294"/>
          </p14:sldIdLst>
        </p14:section>
        <p14:section name="День 2, сесія 11" id="{9B1DE169-0D83-A846-86CC-81FD4CEFD334}">
          <p14:sldIdLst>
            <p14:sldId id="418"/>
            <p14:sldId id="304"/>
            <p14:sldId id="305"/>
            <p14:sldId id="419"/>
            <p14:sldId id="306"/>
            <p14:sldId id="308"/>
            <p14:sldId id="309"/>
          </p14:sldIdLst>
        </p14:section>
        <p14:section name="День 2, сесія 12" id="{EB8E988F-9CFB-5044-AB40-081329AE3B4B}">
          <p14:sldIdLst>
            <p14:sldId id="421"/>
            <p14:sldId id="312"/>
            <p14:sldId id="315"/>
            <p14:sldId id="316"/>
            <p14:sldId id="496"/>
          </p14:sldIdLst>
        </p14:section>
        <p14:section name="День 2, сесія 13" id="{CF314315-73A7-514A-AF16-5866C78E67D1}">
          <p14:sldIdLst>
            <p14:sldId id="423"/>
            <p14:sldId id="427"/>
            <p14:sldId id="323"/>
            <p14:sldId id="424"/>
            <p14:sldId id="426"/>
          </p14:sldIdLst>
        </p14:section>
        <p14:section name="День 2, сесія 14" id="{43FD2BFF-A4FD-E84D-9698-A38692688223}">
          <p14:sldIdLst>
            <p14:sldId id="429"/>
            <p14:sldId id="430"/>
            <p14:sldId id="431"/>
            <p14:sldId id="432"/>
            <p14:sldId id="433"/>
          </p14:sldIdLst>
        </p14:section>
        <p14:section name="День 2, сесія 15" id="{02AE438D-44B1-E34B-8DD7-A37ADBB8BC29}">
          <p14:sldIdLst>
            <p14:sldId id="441"/>
          </p14:sldIdLst>
        </p14:section>
        <p14:section name="День 2, сесія 16" id="{EF6AE7EE-9FF2-8D4A-818F-A58CF8581397}">
          <p14:sldIdLst>
            <p14:sldId id="443"/>
          </p14:sldIdLst>
        </p14:section>
        <p14:section name="День 3, сесія 17" id="{CFB7927F-726F-4143-B598-E336631164BC}">
          <p14:sldIdLst>
            <p14:sldId id="445"/>
            <p14:sldId id="446"/>
          </p14:sldIdLst>
        </p14:section>
        <p14:section name="День 3, сесія 18" id="{16198C32-2C0B-7141-B92D-E689D63B02C6}">
          <p14:sldIdLst>
            <p14:sldId id="447"/>
            <p14:sldId id="337"/>
            <p14:sldId id="451"/>
            <p14:sldId id="452"/>
            <p14:sldId id="453"/>
            <p14:sldId id="454"/>
            <p14:sldId id="450"/>
            <p14:sldId id="448"/>
          </p14:sldIdLst>
        </p14:section>
        <p14:section name="День 3, сесія 19" id="{D7F2FAFF-0805-A247-8254-E876458DFC5A}">
          <p14:sldIdLst>
            <p14:sldId id="456"/>
            <p14:sldId id="463"/>
          </p14:sldIdLst>
        </p14:section>
        <p14:section name="День 3, сесія 20" id="{2ED3D6C9-D3B0-9B43-90C1-D2B5E0CC9E34}">
          <p14:sldIdLst>
            <p14:sldId id="462"/>
            <p14:sldId id="347"/>
            <p14:sldId id="464"/>
            <p14:sldId id="348"/>
            <p14:sldId id="349"/>
            <p14:sldId id="350"/>
            <p14:sldId id="351"/>
          </p14:sldIdLst>
        </p14:section>
        <p14:section name="День 3, сесія 21" id="{1FB5C2AF-848C-5F4D-BF78-3C87342E7A20}">
          <p14:sldIdLst>
            <p14:sldId id="466"/>
            <p14:sldId id="493"/>
            <p14:sldId id="477"/>
            <p14:sldId id="478"/>
            <p14:sldId id="479"/>
            <p14:sldId id="480"/>
            <p14:sldId id="481"/>
            <p14:sldId id="482"/>
            <p14:sldId id="371"/>
            <p14:sldId id="372"/>
            <p14:sldId id="373"/>
            <p14:sldId id="483"/>
            <p14:sldId id="374"/>
            <p14:sldId id="484"/>
            <p14:sldId id="485"/>
            <p14:sldId id="486"/>
            <p14:sldId id="487"/>
            <p14:sldId id="488"/>
            <p14:sldId id="489"/>
            <p14:sldId id="490"/>
            <p14:sldId id="491"/>
            <p14:sldId id="375"/>
          </p14:sldIdLst>
        </p14:section>
        <p14:section name="День 3, сесія 22" id="{59917169-6DAF-B044-A8CE-6E5E7ADFE2A7}">
          <p14:sldIdLst>
            <p14:sldId id="472"/>
            <p14:sldId id="381"/>
          </p14:sldIdLst>
        </p14:section>
        <p14:section name="День 3, сесія 23" id="{21AD6C77-3F77-E74E-9BD9-F5D0684D9736}">
          <p14:sldIdLst>
            <p14:sldId id="470"/>
            <p14:sldId id="495"/>
          </p14:sldIdLst>
        </p14:section>
        <p14:section name="День три, завершення" id="{20E850E6-2286-724C-9F70-63AE177733E3}">
          <p14:sldIdLst>
            <p14:sldId id="474"/>
            <p14:sldId id="46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ouise Juul Hansen" initials="LJH" lastIdx="12" clrIdx="0"/>
  <p:cmAuthor id="2" name="Wendy Ager"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8" autoAdjust="0"/>
    <p:restoredTop sz="78460" autoAdjust="0"/>
  </p:normalViewPr>
  <p:slideViewPr>
    <p:cSldViewPr snapToGrid="0" snapToObjects="1">
      <p:cViewPr varScale="1">
        <p:scale>
          <a:sx n="55" d="100"/>
          <a:sy n="55" d="100"/>
        </p:scale>
        <p:origin x="1314" y="78"/>
      </p:cViewPr>
      <p:guideLst>
        <p:guide orient="horz" pos="2160"/>
        <p:guide pos="3840"/>
      </p:guideLst>
    </p:cSldViewPr>
  </p:slideViewPr>
  <p:outlineViewPr>
    <p:cViewPr>
      <p:scale>
        <a:sx n="33" d="100"/>
        <a:sy n="33" d="100"/>
      </p:scale>
      <p:origin x="0" y="27632"/>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commentAuthors" Target="commentAuthor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viewProps" Target="viewProps.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06-12T14:30:31.420" idx="4">
    <p:pos x="10" y="10"/>
    <p:text>This could be hidden...</p:text>
    <p:extLst>
      <p:ext uri="{C676402C-5697-4E1C-873F-D02D1690AC5C}">
        <p15:threadingInfo xmlns:p15="http://schemas.microsoft.com/office/powerpoint/2012/main" timeZoneBias="-1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18-06-12T15:48:08.380" idx="10">
    <p:pos x="10" y="10"/>
    <p:text>Suggest to take out. Text is in session title slide</p:text>
    <p:extLst>
      <p:ext uri="{C676402C-5697-4E1C-873F-D02D1690AC5C}">
        <p15:threadingInfo xmlns:p15="http://schemas.microsoft.com/office/powerpoint/2012/main" timeZoneBias="-1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826F3041-DDA6-F64A-9314-C00CF04A4292}" type="datetimeFigureOut">
              <a:rPr lang="en-US" smtClean="0"/>
              <a:t>6/5/2025</a:t>
            </a:fld>
            <a:endParaRPr lang="en-US"/>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9CDAC1F5-4254-EC4E-BEE8-3B8B3B8E0990}" type="slidenum">
              <a:rPr lang="en-US" smtClean="0"/>
              <a:t>‹#›</a:t>
            </a:fld>
            <a:endParaRPr lang="en-US"/>
          </a:p>
        </p:txBody>
      </p:sp>
    </p:spTree>
    <p:extLst>
      <p:ext uri="{BB962C8B-B14F-4D97-AF65-F5344CB8AC3E}">
        <p14:creationId xmlns:p14="http://schemas.microsoft.com/office/powerpoint/2010/main" val="359410893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F39E34F2-F9E5-D24C-85FF-B4C02B04B2CA}" type="datetimeFigureOut">
              <a:rPr lang="en-US" smtClean="0"/>
              <a:t>6/5/2025</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C818A1BC-860F-F343-9B33-4585A74AA361}" type="slidenum">
              <a:rPr lang="en-US" smtClean="0"/>
              <a:t>‹#›</a:t>
            </a:fld>
            <a:endParaRPr lang="en-US"/>
          </a:p>
        </p:txBody>
      </p:sp>
    </p:spTree>
    <p:extLst>
      <p:ext uri="{BB962C8B-B14F-4D97-AF65-F5344CB8AC3E}">
        <p14:creationId xmlns:p14="http://schemas.microsoft.com/office/powerpoint/2010/main" val="217958443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3</a:t>
            </a:fld>
            <a:endParaRPr lang="en-US"/>
          </a:p>
        </p:txBody>
      </p:sp>
    </p:spTree>
    <p:extLst>
      <p:ext uri="{BB962C8B-B14F-4D97-AF65-F5344CB8AC3E}">
        <p14:creationId xmlns:p14="http://schemas.microsoft.com/office/powerpoint/2010/main" val="2043130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30</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34</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35</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C5615A-625C-2C43-974E-03560F4CB80F}" type="slidenum">
              <a:rPr lang="en-US" smtClean="0"/>
              <a:t>38</a:t>
            </a:fld>
            <a:endParaRPr lang="en-US"/>
          </a:p>
        </p:txBody>
      </p:sp>
    </p:spTree>
    <p:extLst>
      <p:ext uri="{BB962C8B-B14F-4D97-AF65-F5344CB8AC3E}">
        <p14:creationId xmlns:p14="http://schemas.microsoft.com/office/powerpoint/2010/main" val="3610804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39</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43</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18A1BC-860F-F343-9B33-4585A74AA361}" type="slidenum">
              <a:rPr lang="en-US" smtClean="0"/>
              <a:t>47</a:t>
            </a:fld>
            <a:endParaRPr lang="en-US"/>
          </a:p>
        </p:txBody>
      </p:sp>
    </p:spTree>
    <p:extLst>
      <p:ext uri="{BB962C8B-B14F-4D97-AF65-F5344CB8AC3E}">
        <p14:creationId xmlns:p14="http://schemas.microsoft.com/office/powerpoint/2010/main" val="13063727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50</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dirty="0"/>
              <a:t>Children have the right to participate in decision-making processes that may be relevant in their lives within the family, the school or the community. </a:t>
            </a:r>
            <a:endParaRPr lang="en-US" sz="1200" dirty="0"/>
          </a:p>
          <a:p>
            <a:pPr lvl="0"/>
            <a:r>
              <a:rPr lang="en-GB" sz="1200" dirty="0"/>
              <a:t>Children are whole persons who have the right to express their views in all matters affecting them and requires that those views be heard and given due weight in accordance with the child's age and maturity. </a:t>
            </a:r>
            <a:endParaRPr lang="en-US" sz="1200" dirty="0"/>
          </a:p>
          <a:p>
            <a:pPr lvl="0"/>
            <a:r>
              <a:rPr lang="en-GB" sz="1200" dirty="0"/>
              <a:t>There is potential in children to enrich decision-making processes, to share perspectives and to participate as citizens and actors of change. </a:t>
            </a:r>
            <a:endParaRPr lang="en-US" sz="1200" dirty="0"/>
          </a:p>
          <a:p>
            <a:pPr lvl="0"/>
            <a:r>
              <a:rPr lang="en-GB" sz="1200" dirty="0"/>
              <a:t>The practical meaning of children's right to participation must be considered in each and every matter concerning children.</a:t>
            </a:r>
            <a:endParaRPr lang="en-US" sz="1200" dirty="0"/>
          </a:p>
          <a:p>
            <a:endParaRPr lang="da-DK" dirty="0"/>
          </a:p>
        </p:txBody>
      </p:sp>
      <p:sp>
        <p:nvSpPr>
          <p:cNvPr id="4" name="Slide Number Placeholder 3"/>
          <p:cNvSpPr>
            <a:spLocks noGrp="1"/>
          </p:cNvSpPr>
          <p:nvPr>
            <p:ph type="sldNum" sz="quarter" idx="5"/>
          </p:nvPr>
        </p:nvSpPr>
        <p:spPr/>
        <p:txBody>
          <a:bodyPr/>
          <a:lstStyle/>
          <a:p>
            <a:fld id="{C818A1BC-860F-F343-9B33-4585A74AA361}" type="slidenum">
              <a:rPr lang="en-US" smtClean="0"/>
              <a:t>51</a:t>
            </a:fld>
            <a:endParaRPr lang="en-US"/>
          </a:p>
        </p:txBody>
      </p:sp>
    </p:spTree>
    <p:extLst>
      <p:ext uri="{BB962C8B-B14F-4D97-AF65-F5344CB8AC3E}">
        <p14:creationId xmlns:p14="http://schemas.microsoft.com/office/powerpoint/2010/main" val="3602267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55</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C5615A-625C-2C43-974E-03560F4CB80F}" type="slidenum">
              <a:rPr lang="en-US" smtClean="0"/>
              <a:t>7</a:t>
            </a:fld>
            <a:endParaRPr lang="en-US"/>
          </a:p>
        </p:txBody>
      </p:sp>
    </p:spTree>
    <p:extLst>
      <p:ext uri="{BB962C8B-B14F-4D97-AF65-F5344CB8AC3E}">
        <p14:creationId xmlns:p14="http://schemas.microsoft.com/office/powerpoint/2010/main" val="36108044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60</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a-DK" dirty="0"/>
          </a:p>
        </p:txBody>
      </p:sp>
      <p:sp>
        <p:nvSpPr>
          <p:cNvPr id="4" name="Slide Number Placeholder 3"/>
          <p:cNvSpPr>
            <a:spLocks noGrp="1"/>
          </p:cNvSpPr>
          <p:nvPr>
            <p:ph type="sldNum" sz="quarter" idx="5"/>
          </p:nvPr>
        </p:nvSpPr>
        <p:spPr/>
        <p:txBody>
          <a:bodyPr/>
          <a:lstStyle/>
          <a:p>
            <a:fld id="{C818A1BC-860F-F343-9B33-4585A74AA361}" type="slidenum">
              <a:rPr lang="en-US" smtClean="0"/>
              <a:t>62</a:t>
            </a:fld>
            <a:endParaRPr lang="en-US"/>
          </a:p>
        </p:txBody>
      </p:sp>
    </p:spTree>
    <p:extLst>
      <p:ext uri="{BB962C8B-B14F-4D97-AF65-F5344CB8AC3E}">
        <p14:creationId xmlns:p14="http://schemas.microsoft.com/office/powerpoint/2010/main" val="24413228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65</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66</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C5615A-625C-2C43-974E-03560F4CB80F}" type="slidenum">
              <a:rPr lang="en-US" smtClean="0"/>
              <a:t>68</a:t>
            </a:fld>
            <a:endParaRPr lang="en-US"/>
          </a:p>
        </p:txBody>
      </p:sp>
    </p:spTree>
    <p:extLst>
      <p:ext uri="{BB962C8B-B14F-4D97-AF65-F5344CB8AC3E}">
        <p14:creationId xmlns:p14="http://schemas.microsoft.com/office/powerpoint/2010/main" val="36108044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69</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77</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79</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86</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108</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C5615A-625C-2C43-974E-03560F4CB80F}" type="slidenum">
              <a:rPr lang="en-US" smtClean="0"/>
              <a:t>8</a:t>
            </a:fld>
            <a:endParaRPr lang="en-US"/>
          </a:p>
        </p:txBody>
      </p:sp>
    </p:spTree>
    <p:extLst>
      <p:ext uri="{BB962C8B-B14F-4D97-AF65-F5344CB8AC3E}">
        <p14:creationId xmlns:p14="http://schemas.microsoft.com/office/powerpoint/2010/main" val="3610804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110</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112</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a-DK" dirty="0"/>
          </a:p>
        </p:txBody>
      </p:sp>
      <p:sp>
        <p:nvSpPr>
          <p:cNvPr id="4" name="Slide Number Placeholder 3"/>
          <p:cNvSpPr>
            <a:spLocks noGrp="1"/>
          </p:cNvSpPr>
          <p:nvPr>
            <p:ph type="sldNum" sz="quarter" idx="5"/>
          </p:nvPr>
        </p:nvSpPr>
        <p:spPr/>
        <p:txBody>
          <a:bodyPr/>
          <a:lstStyle/>
          <a:p>
            <a:fld id="{C818A1BC-860F-F343-9B33-4585A74AA361}" type="slidenum">
              <a:rPr lang="en-US" smtClean="0"/>
              <a:t>113</a:t>
            </a:fld>
            <a:endParaRPr lang="en-US"/>
          </a:p>
        </p:txBody>
      </p:sp>
    </p:spTree>
    <p:extLst>
      <p:ext uri="{BB962C8B-B14F-4D97-AF65-F5344CB8AC3E}">
        <p14:creationId xmlns:p14="http://schemas.microsoft.com/office/powerpoint/2010/main" val="2275006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C5615A-625C-2C43-974E-03560F4CB80F}" type="slidenum">
              <a:rPr lang="en-US" smtClean="0"/>
              <a:t>9</a:t>
            </a:fld>
            <a:endParaRPr lang="en-US"/>
          </a:p>
        </p:txBody>
      </p:sp>
    </p:spTree>
    <p:extLst>
      <p:ext uri="{BB962C8B-B14F-4D97-AF65-F5344CB8AC3E}">
        <p14:creationId xmlns:p14="http://schemas.microsoft.com/office/powerpoint/2010/main" val="36108044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pPr marL="0" lvl="0" indent="0">
              <a:buFont typeface="Arial" panose="020B0604020202020204" pitchFamily="34" charset="0"/>
              <a:buNone/>
            </a:pPr>
            <a:endParaRPr lang="en-US" dirty="0"/>
          </a:p>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11</a:t>
            </a:fld>
            <a:endParaRPr lang="en-US"/>
          </a:p>
        </p:txBody>
      </p:sp>
    </p:spTree>
    <p:extLst>
      <p:ext uri="{BB962C8B-B14F-4D97-AF65-F5344CB8AC3E}">
        <p14:creationId xmlns:p14="http://schemas.microsoft.com/office/powerpoint/2010/main" val="23290888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17</a:t>
            </a:fld>
            <a:endParaRPr lang="en-US"/>
          </a:p>
        </p:txBody>
      </p:sp>
    </p:spTree>
    <p:extLst>
      <p:ext uri="{BB962C8B-B14F-4D97-AF65-F5344CB8AC3E}">
        <p14:creationId xmlns:p14="http://schemas.microsoft.com/office/powerpoint/2010/main" val="30724778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25</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28</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18A1BC-860F-F343-9B33-4585A74AA361}" type="slidenum">
              <a:rPr lang="en-US" smtClean="0"/>
              <a:t>29</a:t>
            </a:fld>
            <a:endParaRPr lang="en-US"/>
          </a:p>
        </p:txBody>
      </p:sp>
    </p:spTree>
    <p:extLst>
      <p:ext uri="{BB962C8B-B14F-4D97-AF65-F5344CB8AC3E}">
        <p14:creationId xmlns:p14="http://schemas.microsoft.com/office/powerpoint/2010/main" val="7121699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solidFill>
                  <a:srgbClr val="EE3224"/>
                </a:solidFill>
                <a:latin typeface="Gill Sans MT" panose="020B0502020104020203" pitchFamily="34" charset="0"/>
              </a:defRPr>
            </a:lvl1pPr>
          </a:lstStyle>
          <a:p>
            <a:r>
              <a:rPr lang="en-US"/>
              <a:t>Click to edit Master title style</a:t>
            </a:r>
            <a:endParaRPr lang="en-GB"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rgbClr val="FF6600"/>
                </a:solidFill>
                <a:latin typeface="Caecilia LT Std Roman" panose="00000500000000000000"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3974865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55ED08F0-D192-A84E-890F-72FCEE08C935}" type="datetime1">
              <a:rPr lang="en-US" smtClean="0"/>
              <a:t>6/5/2025</a:t>
            </a:fld>
            <a:endParaRPr lang="en-US"/>
          </a:p>
        </p:txBody>
      </p:sp>
      <p:sp>
        <p:nvSpPr>
          <p:cNvPr id="6" name="Footer Placeholder 5"/>
          <p:cNvSpPr>
            <a:spLocks noGrp="1"/>
          </p:cNvSpPr>
          <p:nvPr>
            <p:ph type="ftr" sz="quarter" idx="11"/>
          </p:nvPr>
        </p:nvSpPr>
        <p:spPr/>
        <p:txBody>
          <a:bodyPr/>
          <a:lstStyle/>
          <a:p>
            <a:r>
              <a:rPr lang="en-US"/>
              <a:t>Day one, session 1</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13865390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C73FA-41E0-4F48-881F-7B9F60761BDF}" type="datetime1">
              <a:rPr lang="en-US" smtClean="0"/>
              <a:t>6/5/2025</a:t>
            </a:fld>
            <a:endParaRPr lang="en-US"/>
          </a:p>
        </p:txBody>
      </p:sp>
      <p:sp>
        <p:nvSpPr>
          <p:cNvPr id="5" name="Footer Placeholder 4"/>
          <p:cNvSpPr>
            <a:spLocks noGrp="1"/>
          </p:cNvSpPr>
          <p:nvPr>
            <p:ph type="ftr" sz="quarter" idx="11"/>
          </p:nvPr>
        </p:nvSpPr>
        <p:spPr/>
        <p:txBody>
          <a:bodyPr/>
          <a:lstStyle/>
          <a:p>
            <a:r>
              <a:rPr lang="en-US"/>
              <a:t>Day one, session 1</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16505017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1FCFAC31-AD21-A74F-A380-4621649E7F28}" type="datetime1">
              <a:rPr lang="en-US" smtClean="0"/>
              <a:t>6/5/2025</a:t>
            </a:fld>
            <a:endParaRPr lang="en-US"/>
          </a:p>
        </p:txBody>
      </p:sp>
      <p:sp>
        <p:nvSpPr>
          <p:cNvPr id="5" name="Footer Placeholder 4"/>
          <p:cNvSpPr>
            <a:spLocks noGrp="1"/>
          </p:cNvSpPr>
          <p:nvPr>
            <p:ph type="ftr" sz="quarter" idx="11"/>
          </p:nvPr>
        </p:nvSpPr>
        <p:spPr/>
        <p:txBody>
          <a:bodyPr/>
          <a:lstStyle/>
          <a:p>
            <a:r>
              <a:rPr lang="en-US"/>
              <a:t>Day one, session 1</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38179180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EE3224"/>
                </a:solidFill>
                <a:latin typeface="Gill Sans MT" panose="020B0502020104020203" pitchFamily="34" charset="0"/>
              </a:defRPr>
            </a:lvl1pPr>
          </a:lstStyle>
          <a:p>
            <a:r>
              <a:rPr lang="en-US"/>
              <a:t>Click to edit Master title style</a:t>
            </a:r>
            <a:endParaRPr lang="en-GB" dirty="0"/>
          </a:p>
        </p:txBody>
      </p:sp>
      <p:sp>
        <p:nvSpPr>
          <p:cNvPr id="7" name="Footer Placeholder 4"/>
          <p:cNvSpPr>
            <a:spLocks noGrp="1"/>
          </p:cNvSpPr>
          <p:nvPr>
            <p:ph type="ftr" sz="quarter" idx="3"/>
          </p:nvPr>
        </p:nvSpPr>
        <p:spPr>
          <a:xfrm>
            <a:off x="190500" y="6311900"/>
            <a:ext cx="11658600" cy="409576"/>
          </a:xfrm>
          <a:prstGeom prst="rect">
            <a:avLst/>
          </a:prstGeom>
        </p:spPr>
        <p:txBody>
          <a:bodyPr vert="horz" lIns="91440" tIns="45720" rIns="91440" bIns="45720" rtlCol="0" anchor="ctr"/>
          <a:lstStyle>
            <a:lvl1pPr algn="ctr">
              <a:defRPr sz="1200">
                <a:solidFill>
                  <a:srgbClr val="333333"/>
                </a:solidFill>
                <a:latin typeface="Gill Sans MT" panose="020B0502020104020203" pitchFamily="34" charset="0"/>
              </a:defRPr>
            </a:lvl1pPr>
          </a:lstStyle>
          <a:p>
            <a:r>
              <a:rPr lang="en-US"/>
              <a:t>Day one, session 1</a:t>
            </a:r>
          </a:p>
        </p:txBody>
      </p:sp>
    </p:spTree>
    <p:extLst>
      <p:ext uri="{BB962C8B-B14F-4D97-AF65-F5344CB8AC3E}">
        <p14:creationId xmlns:p14="http://schemas.microsoft.com/office/powerpoint/2010/main" val="21626170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EE3224"/>
                </a:solidFill>
                <a:latin typeface="Gill Sans MT" panose="020B0502020104020203" pitchFamily="34" charset="0"/>
              </a:defRPr>
            </a:lvl1pPr>
          </a:lstStyle>
          <a:p>
            <a:r>
              <a:rPr lang="en-US"/>
              <a:t>Click to edit Master title style</a:t>
            </a:r>
            <a:endParaRPr lang="en-GB" dirty="0"/>
          </a:p>
        </p:txBody>
      </p:sp>
      <p:sp>
        <p:nvSpPr>
          <p:cNvPr id="3" name="Content Placeholder 2"/>
          <p:cNvSpPr>
            <a:spLocks noGrp="1"/>
          </p:cNvSpPr>
          <p:nvPr>
            <p:ph idx="1"/>
          </p:nvPr>
        </p:nvSpPr>
        <p:spPr/>
        <p:txBody>
          <a:bodyPr/>
          <a:lstStyle>
            <a:lvl1pPr>
              <a:buClr>
                <a:srgbClr val="FF6600"/>
              </a:buClr>
              <a:defRPr>
                <a:solidFill>
                  <a:srgbClr val="333333"/>
                </a:solidFill>
                <a:latin typeface="Caecilia LT Std Light" panose="00000400000000000000" pitchFamily="50" charset="0"/>
              </a:defRPr>
            </a:lvl1pPr>
            <a:lvl2pPr>
              <a:buClr>
                <a:srgbClr val="FF6600"/>
              </a:buClr>
              <a:defRPr>
                <a:latin typeface="Caecilia LT Std Light" panose="00000400000000000000" pitchFamily="50" charset="0"/>
              </a:defRPr>
            </a:lvl2pPr>
            <a:lvl3pPr marL="1143000" indent="-228600">
              <a:buClr>
                <a:srgbClr val="FF6600"/>
              </a:buClr>
              <a:buFont typeface="Courier New" panose="02070309020205020404" pitchFamily="49" charset="0"/>
              <a:buChar char="o"/>
              <a:defRPr>
                <a:latin typeface="Caecilia LT Std Light" panose="00000400000000000000" pitchFamily="50" charset="0"/>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688235C4-054C-2341-B573-5DD4409C521F}" type="datetime1">
              <a:rPr lang="en-US" smtClean="0"/>
              <a:t>6/5/2025</a:t>
            </a:fld>
            <a:endParaRPr lang="en-US"/>
          </a:p>
        </p:txBody>
      </p:sp>
      <p:sp>
        <p:nvSpPr>
          <p:cNvPr id="5" name="Footer Placeholder 4"/>
          <p:cNvSpPr>
            <a:spLocks noGrp="1"/>
          </p:cNvSpPr>
          <p:nvPr>
            <p:ph type="ftr" sz="quarter" idx="11"/>
          </p:nvPr>
        </p:nvSpPr>
        <p:spPr/>
        <p:txBody>
          <a:bodyPr/>
          <a:lstStyle/>
          <a:p>
            <a:r>
              <a:rPr lang="en-US"/>
              <a:t>Day one, session 1</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25978825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solidFill>
                  <a:srgbClr val="EE3224"/>
                </a:solidFill>
                <a:latin typeface="Gill Sans MT" panose="020B0502020104020203" pitchFamily="34" charset="0"/>
              </a:defRPr>
            </a:lvl1pPr>
          </a:lstStyle>
          <a:p>
            <a:r>
              <a:rPr lang="en-US"/>
              <a:t>Click to edit Master title style</a:t>
            </a:r>
            <a:endParaRPr lang="en-GB"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rgbClr val="FF6600"/>
                </a:solidFill>
                <a:latin typeface="Caecilia LT Std Light" panose="00000400000000000000" pitchFamily="50"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186924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DD3BBE8E-8475-8A4D-96FE-1FD38F08D1DA}" type="datetime1">
              <a:rPr lang="en-US" smtClean="0"/>
              <a:t>6/5/2025</a:t>
            </a:fld>
            <a:endParaRPr lang="en-US"/>
          </a:p>
        </p:txBody>
      </p:sp>
      <p:sp>
        <p:nvSpPr>
          <p:cNvPr id="6" name="Footer Placeholder 5"/>
          <p:cNvSpPr>
            <a:spLocks noGrp="1"/>
          </p:cNvSpPr>
          <p:nvPr>
            <p:ph type="ftr" sz="quarter" idx="11"/>
          </p:nvPr>
        </p:nvSpPr>
        <p:spPr/>
        <p:txBody>
          <a:bodyPr/>
          <a:lstStyle/>
          <a:p>
            <a:r>
              <a:rPr lang="en-US"/>
              <a:t>Day one, session 1</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33804305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2B485D45-70CE-DD4C-867D-427334B47713}" type="datetime1">
              <a:rPr lang="en-US" smtClean="0"/>
              <a:t>6/5/2025</a:t>
            </a:fld>
            <a:endParaRPr lang="en-US"/>
          </a:p>
        </p:txBody>
      </p:sp>
      <p:sp>
        <p:nvSpPr>
          <p:cNvPr id="8" name="Footer Placeholder 7"/>
          <p:cNvSpPr>
            <a:spLocks noGrp="1"/>
          </p:cNvSpPr>
          <p:nvPr>
            <p:ph type="ftr" sz="quarter" idx="11"/>
          </p:nvPr>
        </p:nvSpPr>
        <p:spPr/>
        <p:txBody>
          <a:bodyPr/>
          <a:lstStyle/>
          <a:p>
            <a:r>
              <a:rPr lang="en-US"/>
              <a:t>Day one, session 1</a:t>
            </a: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25178338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C2E96A9A-9961-EC4A-B799-530374C809F0}" type="datetime1">
              <a:rPr lang="en-US" smtClean="0"/>
              <a:t>6/5/2025</a:t>
            </a:fld>
            <a:endParaRPr lang="en-US"/>
          </a:p>
        </p:txBody>
      </p:sp>
      <p:sp>
        <p:nvSpPr>
          <p:cNvPr id="4" name="Footer Placeholder 3"/>
          <p:cNvSpPr>
            <a:spLocks noGrp="1"/>
          </p:cNvSpPr>
          <p:nvPr>
            <p:ph type="ftr" sz="quarter" idx="11"/>
          </p:nvPr>
        </p:nvSpPr>
        <p:spPr/>
        <p:txBody>
          <a:bodyPr/>
          <a:lstStyle/>
          <a:p>
            <a:r>
              <a:rPr lang="en-US"/>
              <a:t>Day one, session 1</a:t>
            </a: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21855402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95D404F7-487F-F149-ADE0-3D31BB320E56}" type="datetime1">
              <a:rPr lang="en-US" smtClean="0"/>
              <a:t>6/5/2025</a:t>
            </a:fld>
            <a:endParaRPr lang="en-US"/>
          </a:p>
        </p:txBody>
      </p:sp>
      <p:sp>
        <p:nvSpPr>
          <p:cNvPr id="3" name="Footer Placeholder 2"/>
          <p:cNvSpPr>
            <a:spLocks noGrp="1"/>
          </p:cNvSpPr>
          <p:nvPr>
            <p:ph type="ftr" sz="quarter" idx="11"/>
          </p:nvPr>
        </p:nvSpPr>
        <p:spPr/>
        <p:txBody>
          <a:bodyPr/>
          <a:lstStyle/>
          <a:p>
            <a:r>
              <a:rPr lang="en-US"/>
              <a:t>Day one, session 1</a:t>
            </a: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338004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9E1E6859-4F9C-6645-9C1D-A0365B301F67}" type="datetime1">
              <a:rPr lang="en-US" smtClean="0"/>
              <a:t>6/5/2025</a:t>
            </a:fld>
            <a:endParaRPr lang="en-US"/>
          </a:p>
        </p:txBody>
      </p:sp>
      <p:sp>
        <p:nvSpPr>
          <p:cNvPr id="6" name="Footer Placeholder 5"/>
          <p:cNvSpPr>
            <a:spLocks noGrp="1"/>
          </p:cNvSpPr>
          <p:nvPr>
            <p:ph type="ftr" sz="quarter" idx="11"/>
          </p:nvPr>
        </p:nvSpPr>
        <p:spPr/>
        <p:txBody>
          <a:bodyPr/>
          <a:lstStyle/>
          <a:p>
            <a:r>
              <a:rPr lang="en-US"/>
              <a:t>Day one, session 1</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36303878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854015"/>
            <a:ext cx="10515600" cy="836673"/>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p:cNvSpPr>
            <a:spLocks noGrp="1"/>
          </p:cNvSpPr>
          <p:nvPr>
            <p:ph type="ftr" sz="quarter" idx="3"/>
          </p:nvPr>
        </p:nvSpPr>
        <p:spPr>
          <a:xfrm>
            <a:off x="190500" y="6311900"/>
            <a:ext cx="11658600" cy="409576"/>
          </a:xfrm>
          <a:prstGeom prst="rect">
            <a:avLst/>
          </a:prstGeom>
        </p:spPr>
        <p:txBody>
          <a:bodyPr vert="horz" lIns="91440" tIns="45720" rIns="91440" bIns="45720" rtlCol="0" anchor="ctr"/>
          <a:lstStyle>
            <a:lvl1pPr algn="ctr">
              <a:defRPr sz="1200">
                <a:solidFill>
                  <a:srgbClr val="333333"/>
                </a:solidFill>
                <a:latin typeface="Gill Sans MT" panose="020B0502020104020203" pitchFamily="34" charset="0"/>
              </a:defRPr>
            </a:lvl1pPr>
          </a:lstStyle>
          <a:p>
            <a:r>
              <a:rPr lang="en-US"/>
              <a:t>Day one, session 1</a:t>
            </a:r>
          </a:p>
        </p:txBody>
      </p:sp>
      <p:pic>
        <p:nvPicPr>
          <p:cNvPr id="8" name="Picture 7"/>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658350" y="76200"/>
            <a:ext cx="2457450" cy="636756"/>
          </a:xfrm>
          <a:prstGeom prst="rect">
            <a:avLst/>
          </a:prstGeom>
        </p:spPr>
      </p:pic>
      <p:pic>
        <p:nvPicPr>
          <p:cNvPr id="10" name="Picture 9"/>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6200" y="76200"/>
            <a:ext cx="2209800" cy="488790"/>
          </a:xfrm>
          <a:prstGeom prst="rect">
            <a:avLst/>
          </a:prstGeom>
        </p:spPr>
      </p:pic>
    </p:spTree>
    <p:extLst>
      <p:ext uri="{BB962C8B-B14F-4D97-AF65-F5344CB8AC3E}">
        <p14:creationId xmlns:p14="http://schemas.microsoft.com/office/powerpoint/2010/main" val="127756523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hf sldNum="0" hdr="0" ftr="0" dt="0"/>
  <p:txStyles>
    <p:titleStyle>
      <a:lvl1pPr algn="l" defTabSz="914400" rtl="0" eaLnBrk="1" latinLnBrk="0" hangingPunct="1">
        <a:lnSpc>
          <a:spcPct val="90000"/>
        </a:lnSpc>
        <a:spcBef>
          <a:spcPct val="0"/>
        </a:spcBef>
        <a:buNone/>
        <a:defRPr sz="4000" kern="1200">
          <a:solidFill>
            <a:srgbClr val="EE3224"/>
          </a:solidFill>
          <a:latin typeface="Gill Sans MT" panose="020B0502020104020203" pitchFamily="34" charset="0"/>
          <a:ea typeface="+mj-ea"/>
          <a:cs typeface="+mj-cs"/>
        </a:defRPr>
      </a:lvl1pPr>
    </p:titleStyle>
    <p:bodyStyle>
      <a:lvl1pPr marL="228600" indent="-228600" algn="l" defTabSz="914400" rtl="0" eaLnBrk="1" latinLnBrk="0" hangingPunct="1">
        <a:lnSpc>
          <a:spcPct val="90000"/>
        </a:lnSpc>
        <a:spcBef>
          <a:spcPts val="1000"/>
        </a:spcBef>
        <a:buClr>
          <a:srgbClr val="FF6600"/>
        </a:buClr>
        <a:buFont typeface="Arial" panose="020B0604020202020204" pitchFamily="34" charset="0"/>
        <a:buChar char="•"/>
        <a:defRPr sz="2800" kern="1200">
          <a:solidFill>
            <a:schemeClr val="tx1"/>
          </a:solidFill>
          <a:latin typeface="Caecilia LT Std Light" panose="00000400000000000000" pitchFamily="50" charset="0"/>
          <a:ea typeface="+mn-ea"/>
          <a:cs typeface="+mn-cs"/>
        </a:defRPr>
      </a:lvl1pPr>
      <a:lvl2pPr marL="685800" indent="-228600" algn="l" defTabSz="914400" rtl="0" eaLnBrk="1" latinLnBrk="0" hangingPunct="1">
        <a:lnSpc>
          <a:spcPct val="90000"/>
        </a:lnSpc>
        <a:spcBef>
          <a:spcPts val="500"/>
        </a:spcBef>
        <a:buClr>
          <a:srgbClr val="FF6600"/>
        </a:buClr>
        <a:buFont typeface="Arial" panose="020B0604020202020204" pitchFamily="34" charset="0"/>
        <a:buChar char="•"/>
        <a:defRPr sz="2400" kern="1200">
          <a:solidFill>
            <a:schemeClr val="tx1"/>
          </a:solidFill>
          <a:latin typeface="Caecilia LT Std Light" panose="00000400000000000000" pitchFamily="50" charset="0"/>
          <a:ea typeface="+mn-ea"/>
          <a:cs typeface="+mn-cs"/>
        </a:defRPr>
      </a:lvl2pPr>
      <a:lvl3pPr marL="1143000" indent="-228600" algn="l" defTabSz="914400" rtl="0" eaLnBrk="1" latinLnBrk="0" hangingPunct="1">
        <a:lnSpc>
          <a:spcPct val="90000"/>
        </a:lnSpc>
        <a:spcBef>
          <a:spcPts val="500"/>
        </a:spcBef>
        <a:buClr>
          <a:srgbClr val="FF6600"/>
        </a:buClr>
        <a:buFont typeface="Arial" panose="020B0604020202020204" pitchFamily="34" charset="0"/>
        <a:buChar char="•"/>
        <a:defRPr sz="2000" kern="1200">
          <a:solidFill>
            <a:schemeClr val="tx1"/>
          </a:solidFill>
          <a:latin typeface="Caecilia LT Std Light" panose="00000400000000000000" pitchFamily="50" charset="0"/>
          <a:ea typeface="+mn-ea"/>
          <a:cs typeface="+mn-cs"/>
        </a:defRPr>
      </a:lvl3pPr>
      <a:lvl4pPr marL="1600200" indent="-228600" algn="l" defTabSz="914400" rtl="0" eaLnBrk="1" latinLnBrk="0" hangingPunct="1">
        <a:lnSpc>
          <a:spcPct val="90000"/>
        </a:lnSpc>
        <a:spcBef>
          <a:spcPts val="500"/>
        </a:spcBef>
        <a:buClr>
          <a:srgbClr val="FF6600"/>
        </a:buClr>
        <a:buFont typeface="Arial" panose="020B0604020202020204" pitchFamily="34" charset="0"/>
        <a:buChar char="•"/>
        <a:defRPr sz="1800" kern="1200">
          <a:solidFill>
            <a:schemeClr val="tx1"/>
          </a:solidFill>
          <a:latin typeface="Caecilia LT Std Light" panose="00000400000000000000" pitchFamily="50" charset="0"/>
          <a:ea typeface="+mn-ea"/>
          <a:cs typeface="+mn-cs"/>
        </a:defRPr>
      </a:lvl4pPr>
      <a:lvl5pPr marL="2057400" indent="-228600" algn="l" defTabSz="914400" rtl="0" eaLnBrk="1" latinLnBrk="0" hangingPunct="1">
        <a:lnSpc>
          <a:spcPct val="90000"/>
        </a:lnSpc>
        <a:spcBef>
          <a:spcPts val="500"/>
        </a:spcBef>
        <a:buClr>
          <a:srgbClr val="FF6600"/>
        </a:buClr>
        <a:buFont typeface="Arial" panose="020B0604020202020204" pitchFamily="34" charset="0"/>
        <a:buChar char="•"/>
        <a:defRPr sz="1800" kern="1200">
          <a:solidFill>
            <a:srgbClr val="333333"/>
          </a:solidFill>
          <a:latin typeface="Caecilia LT Std Light" panose="000004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0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comments" Target="../comments/commen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eg"/><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comments" Target="../comments/commen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12.png"/><Relationship Id="rId11" Type="http://schemas.openxmlformats.org/officeDocument/2006/relationships/image" Target="../media/image4.png"/><Relationship Id="rId5" Type="http://schemas.openxmlformats.org/officeDocument/2006/relationships/image" Target="../media/image11.png"/><Relationship Id="rId10" Type="http://schemas.openxmlformats.org/officeDocument/2006/relationships/image" Target="../media/image5.png"/><Relationship Id="rId4" Type="http://schemas.openxmlformats.org/officeDocument/2006/relationships/image" Target="../media/image10.png"/><Relationship Id="rId9" Type="http://schemas.openxmlformats.org/officeDocument/2006/relationships/image" Target="../media/image15.png"/></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6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7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8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8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9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uk-UA" sz="4400" b="1" dirty="0"/>
              <a:t>Дружні до дітей простори у гуманітарних ситуаціях: Тренінг-воркшоп для осіб, що впроваджують ДДП </a:t>
            </a:r>
            <a:br>
              <a:rPr lang="uk-UA" dirty="0"/>
            </a:br>
            <a:endParaRPr lang="uk-UA" dirty="0"/>
          </a:p>
        </p:txBody>
      </p:sp>
      <p:sp>
        <p:nvSpPr>
          <p:cNvPr id="3" name="Subtitle 2"/>
          <p:cNvSpPr>
            <a:spLocks noGrp="1"/>
          </p:cNvSpPr>
          <p:nvPr>
            <p:ph type="subTitle" idx="1"/>
          </p:nvPr>
        </p:nvSpPr>
        <p:spPr>
          <a:xfrm>
            <a:off x="415290" y="3165845"/>
            <a:ext cx="6877050" cy="1655762"/>
          </a:xfrm>
        </p:spPr>
        <p:txBody>
          <a:bodyPr/>
          <a:lstStyle/>
          <a:p>
            <a:r>
              <a:rPr lang="uk-UA" b="1"/>
              <a:t>Інструментарій для дружніх до дітей просторів у гуманітарних ситуаціях</a:t>
            </a:r>
          </a:p>
          <a:p>
            <a:endParaRPr lang="en-US" dirty="0"/>
          </a:p>
        </p:txBody>
      </p:sp>
      <p:pic>
        <p:nvPicPr>
          <p:cNvPr id="8" name="Picture 7">
            <a:extLst>
              <a:ext uri="{FF2B5EF4-FFF2-40B4-BE49-F238E27FC236}">
                <a16:creationId xmlns:a16="http://schemas.microsoft.com/office/drawing/2014/main" id="{AD75AFB5-CD04-4DAB-9F3A-8EF560C2A8B1}"/>
              </a:ext>
            </a:extLst>
          </p:cNvPr>
          <p:cNvPicPr>
            <a:picLocks noChangeAspect="1"/>
          </p:cNvPicPr>
          <p:nvPr/>
        </p:nvPicPr>
        <p:blipFill>
          <a:blip r:embed="rId2"/>
          <a:stretch>
            <a:fillRect/>
          </a:stretch>
        </p:blipFill>
        <p:spPr>
          <a:xfrm>
            <a:off x="7563641" y="2899516"/>
            <a:ext cx="3104359" cy="3844183"/>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615A3451-4213-A7D8-62C6-B8891F948C6F}"/>
              </a:ext>
            </a:extLst>
          </p:cNvPr>
          <p:cNvPicPr>
            <a:picLocks noChangeAspect="1"/>
          </p:cNvPicPr>
          <p:nvPr/>
        </p:nvPicPr>
        <p:blipFill>
          <a:blip r:embed="rId3"/>
          <a:stretch>
            <a:fillRect/>
          </a:stretch>
        </p:blipFill>
        <p:spPr>
          <a:xfrm>
            <a:off x="3191470" y="15876"/>
            <a:ext cx="612246" cy="565150"/>
          </a:xfrm>
          <a:prstGeom prst="rect">
            <a:avLst/>
          </a:prstGeom>
        </p:spPr>
      </p:pic>
      <p:pic>
        <p:nvPicPr>
          <p:cNvPr id="7" name="Picture 6" descr="A black and red logo&#10;&#10;AI-generated content may be incorrect.">
            <a:extLst>
              <a:ext uri="{FF2B5EF4-FFF2-40B4-BE49-F238E27FC236}">
                <a16:creationId xmlns:a16="http://schemas.microsoft.com/office/drawing/2014/main" id="{37D2504F-A9A4-8839-5016-9F7B05F8F19A}"/>
              </a:ext>
            </a:extLst>
          </p:cNvPr>
          <p:cNvPicPr>
            <a:picLocks noChangeAspect="1"/>
          </p:cNvPicPr>
          <p:nvPr/>
        </p:nvPicPr>
        <p:blipFill>
          <a:blip r:embed="rId4"/>
          <a:stretch>
            <a:fillRect/>
          </a:stretch>
        </p:blipFill>
        <p:spPr>
          <a:xfrm>
            <a:off x="2217226" y="-272255"/>
            <a:ext cx="1217132" cy="1185862"/>
          </a:xfrm>
          <a:prstGeom prst="rect">
            <a:avLst/>
          </a:prstGeom>
        </p:spPr>
      </p:pic>
    </p:spTree>
    <p:extLst>
      <p:ext uri="{BB962C8B-B14F-4D97-AF65-F5344CB8AC3E}">
        <p14:creationId xmlns:p14="http://schemas.microsoft.com/office/powerpoint/2010/main" val="10991280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uk-UA" sz="3200"/>
              <a:t>Інструментарій для дружніх до дітей просторів у гуманітарних ситуаціях </a:t>
            </a:r>
          </a:p>
        </p:txBody>
      </p:sp>
      <p:sp>
        <p:nvSpPr>
          <p:cNvPr id="3" name="Content Placeholder 2"/>
          <p:cNvSpPr>
            <a:spLocks noGrp="1"/>
          </p:cNvSpPr>
          <p:nvPr>
            <p:ph idx="1"/>
          </p:nvPr>
        </p:nvSpPr>
        <p:spPr>
          <a:xfrm>
            <a:off x="896257" y="1635136"/>
            <a:ext cx="10297886" cy="4491028"/>
          </a:xfrm>
        </p:spPr>
        <p:txBody>
          <a:bodyPr>
            <a:normAutofit/>
          </a:bodyPr>
          <a:lstStyle/>
          <a:p>
            <a:pPr marL="0" indent="0">
              <a:buNone/>
            </a:pPr>
            <a:endParaRPr lang="en-GB" dirty="0"/>
          </a:p>
          <a:p>
            <a:pPr marL="0" indent="0">
              <a:buNone/>
            </a:pPr>
            <a:endParaRPr lang="en-GB" dirty="0"/>
          </a:p>
          <a:p>
            <a:pPr marL="0" indent="0">
              <a:buNone/>
            </a:pPr>
            <a:r>
              <a:rPr lang="uk-UA"/>
              <a:t>Інструментарій містить три ресурси:</a:t>
            </a:r>
          </a:p>
          <a:p>
            <a:pPr lvl="0"/>
            <a:r>
              <a:rPr lang="uk-UA"/>
              <a:t>Операційні настанови для впровадження дружніх до дітей просторів у гуманітарних ситуаціях </a:t>
            </a:r>
          </a:p>
          <a:p>
            <a:pPr lvl="0"/>
            <a:r>
              <a:rPr lang="uk-UA"/>
              <a:t>Каталог заходів для дружніх до дітей просторів у гуманітарних ситуаціях.</a:t>
            </a:r>
          </a:p>
          <a:p>
            <a:pPr lvl="0"/>
            <a:r>
              <a:rPr lang="uk-UA"/>
              <a:t>Поточний тренінг для осіб, що впроваджують дружні до дітей простори у гуманітарних ситуаціях;</a:t>
            </a:r>
          </a:p>
          <a:p>
            <a:endParaRPr lang="en-US" dirty="0"/>
          </a:p>
        </p:txBody>
      </p:sp>
      <p:pic>
        <p:nvPicPr>
          <p:cNvPr id="4" name="Picture 3" descr="A black and red logo&#10;&#10;AI-generated content may be incorrect.">
            <a:extLst>
              <a:ext uri="{FF2B5EF4-FFF2-40B4-BE49-F238E27FC236}">
                <a16:creationId xmlns:a16="http://schemas.microsoft.com/office/drawing/2014/main" id="{402DF6A4-2782-AE8B-B788-FE6D42148695}"/>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A638147D-4493-84C7-CB5F-89A895BF193B}"/>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91162326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uk-UA" sz="3200"/>
              <a:t>Сесія 21: Засоби верифікації</a:t>
            </a:r>
          </a:p>
        </p:txBody>
      </p:sp>
      <p:sp>
        <p:nvSpPr>
          <p:cNvPr id="3" name="Content Placeholder 2"/>
          <p:cNvSpPr>
            <a:spLocks noGrp="1"/>
          </p:cNvSpPr>
          <p:nvPr>
            <p:ph idx="1"/>
          </p:nvPr>
        </p:nvSpPr>
        <p:spPr>
          <a:xfrm>
            <a:off x="1161143" y="1756900"/>
            <a:ext cx="9049657" cy="4369264"/>
          </a:xfrm>
        </p:spPr>
        <p:txBody>
          <a:bodyPr>
            <a:normAutofit/>
          </a:bodyPr>
          <a:lstStyle/>
          <a:p>
            <a:pPr marL="0" indent="0">
              <a:buNone/>
            </a:pPr>
            <a:endParaRPr lang="en-GB" dirty="0"/>
          </a:p>
          <a:p>
            <a:r>
              <a:rPr lang="uk-UA"/>
              <a:t>Звіти з управління програмою</a:t>
            </a:r>
          </a:p>
          <a:p>
            <a:r>
              <a:rPr lang="uk-UA"/>
              <a:t>Контрольні списки стандартів якості</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BD037983-BEF8-8B4D-6D68-AC2F6F347D63}"/>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A646C0A0-600A-679F-F043-4931CD56D03D}"/>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96808377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uk-UA" sz="3200"/>
              <a:t>Сесія 21: Приклад наслідків</a:t>
            </a:r>
          </a:p>
        </p:txBody>
      </p:sp>
      <p:sp>
        <p:nvSpPr>
          <p:cNvPr id="3" name="Content Placeholder 2"/>
          <p:cNvSpPr>
            <a:spLocks noGrp="1"/>
          </p:cNvSpPr>
          <p:nvPr>
            <p:ph idx="1"/>
          </p:nvPr>
        </p:nvSpPr>
        <p:spPr>
          <a:xfrm>
            <a:off x="1161143" y="1756900"/>
            <a:ext cx="9049657" cy="4369264"/>
          </a:xfrm>
        </p:spPr>
        <p:txBody>
          <a:bodyPr>
            <a:normAutofit/>
          </a:bodyPr>
          <a:lstStyle/>
          <a:p>
            <a:pPr marL="0" indent="0">
              <a:buNone/>
            </a:pPr>
            <a:endParaRPr lang="en-GB" dirty="0"/>
          </a:p>
          <a:p>
            <a:r>
              <a:rPr lang="uk-UA"/>
              <a:t>Цільова аудиторія досягає змін в особистому й міжособистісному благополуччі та розвиває власну спроможність.</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0CC3A609-1904-6671-7072-738C37881FD6}"/>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635573D8-1B49-446F-525D-BA7A7448F714}"/>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246222314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uk-UA" sz="3200"/>
              <a:t>Сесія 21: Приклад індикаторів наслідків</a:t>
            </a:r>
          </a:p>
        </p:txBody>
      </p:sp>
      <p:sp>
        <p:nvSpPr>
          <p:cNvPr id="3" name="Content Placeholder 2"/>
          <p:cNvSpPr>
            <a:spLocks noGrp="1"/>
          </p:cNvSpPr>
          <p:nvPr>
            <p:ph idx="1"/>
          </p:nvPr>
        </p:nvSpPr>
        <p:spPr>
          <a:xfrm>
            <a:off x="1161143" y="1756900"/>
            <a:ext cx="9049657" cy="4369264"/>
          </a:xfrm>
        </p:spPr>
        <p:txBody>
          <a:bodyPr>
            <a:normAutofit fontScale="92500" lnSpcReduction="20000"/>
          </a:bodyPr>
          <a:lstStyle/>
          <a:p>
            <a:pPr marL="0" indent="0">
              <a:buNone/>
            </a:pPr>
            <a:endParaRPr lang="en-GB" dirty="0"/>
          </a:p>
          <a:p>
            <a:r>
              <a:rPr lang="uk-UA"/>
              <a:t>Цільова аудиторія повідомляє про зміни в особистому благополуччі (наприклад, упевненість у собі, здатність зосереджуватися).</a:t>
            </a:r>
          </a:p>
          <a:p>
            <a:r>
              <a:rPr lang="uk-UA"/>
              <a:t>Цільова аудиторія повідомляє про зміни в міжособистісному благополуччі (наприклад, відчуття приналежності до сім’ї та громади).</a:t>
            </a:r>
          </a:p>
          <a:p>
            <a:r>
              <a:rPr lang="uk-UA"/>
              <a:t>Цільова аудиторія повідомляє про зміни у власній спроможності (наприклад, здатність долати життєві труднощі, власна ефективність).</a:t>
            </a:r>
          </a:p>
          <a:p>
            <a:r>
              <a:rPr lang="uk-UA"/>
              <a:t>Цільова аудиторія повідомляє про використання знань і навичок, отриманих у межах програми, у повсякденному житті.</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5C0D74A1-87AD-A854-07D0-F82E44A423EA}"/>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5CC53E78-682F-DC41-3DF5-33E450619BCB}"/>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419474427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uk-UA" sz="3200"/>
              <a:t>Сесія 21: Засоби верифікації</a:t>
            </a:r>
          </a:p>
        </p:txBody>
      </p:sp>
      <p:sp>
        <p:nvSpPr>
          <p:cNvPr id="3" name="Content Placeholder 2"/>
          <p:cNvSpPr>
            <a:spLocks noGrp="1"/>
          </p:cNvSpPr>
          <p:nvPr>
            <p:ph idx="1"/>
          </p:nvPr>
        </p:nvSpPr>
        <p:spPr>
          <a:xfrm>
            <a:off x="1161143" y="1756900"/>
            <a:ext cx="9049657" cy="4369264"/>
          </a:xfrm>
        </p:spPr>
        <p:txBody>
          <a:bodyPr>
            <a:normAutofit/>
          </a:bodyPr>
          <a:lstStyle/>
          <a:p>
            <a:pPr marL="0" indent="0">
              <a:buNone/>
            </a:pPr>
            <a:endParaRPr lang="en-GB" dirty="0"/>
          </a:p>
          <a:p>
            <a:r>
              <a:rPr lang="uk-UA"/>
              <a:t>Опитування щодо благополуччя (адаптоване до місцевого контексту)</a:t>
            </a:r>
          </a:p>
          <a:p>
            <a:r>
              <a:rPr lang="uk-UA"/>
              <a:t>Фокус-групи</a:t>
            </a:r>
          </a:p>
          <a:p>
            <a:r>
              <a:rPr lang="uk-UA"/>
              <a:t>Інтерв’ю з ключовими інформантами</a:t>
            </a:r>
          </a:p>
          <a:p>
            <a:r>
              <a:rPr lang="uk-UA"/>
              <a:t>Методологія «найбільш значущої зміни»</a:t>
            </a:r>
          </a:p>
          <a:p>
            <a:r>
              <a:rPr lang="uk-UA"/>
              <a:t>Опитування рівня задоволеності </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368126D1-93A0-3061-19C2-E42DE8D7CBA5}"/>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02C69956-0024-DD8E-EE6F-74A03D350470}"/>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174697208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uk-UA" sz="3200"/>
              <a:t>Сесія 21: Оцінювання ДДП у різних типах контекстів</a:t>
            </a:r>
          </a:p>
        </p:txBody>
      </p:sp>
      <p:sp>
        <p:nvSpPr>
          <p:cNvPr id="3" name="Content Placeholder 2"/>
          <p:cNvSpPr>
            <a:spLocks noGrp="1"/>
          </p:cNvSpPr>
          <p:nvPr>
            <p:ph idx="1"/>
          </p:nvPr>
        </p:nvSpPr>
        <p:spPr>
          <a:xfrm>
            <a:off x="1161143" y="1756900"/>
            <a:ext cx="9049657" cy="4369264"/>
          </a:xfrm>
        </p:spPr>
        <p:txBody>
          <a:bodyPr>
            <a:normAutofit/>
          </a:bodyPr>
          <a:lstStyle/>
          <a:p>
            <a:pPr marL="0" indent="0">
              <a:buNone/>
            </a:pPr>
            <a:endParaRPr lang="en-GB" dirty="0"/>
          </a:p>
          <a:p>
            <a:r>
              <a:rPr lang="uk-UA"/>
              <a:t>Яке оцінювання може бути можливим у ситуації, коли ті самі діти відвідують ДДП лише кілька разів (наприклад, 2–3 сесії)?</a:t>
            </a:r>
          </a:p>
          <a:p>
            <a:r>
              <a:rPr lang="uk-UA"/>
              <a:t>Яке оцінювання можна провести у ДДП, де одна й та сама група дітей відвідує простір протягом тривалішого часу?</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35FE6CF6-2A2F-684B-68D5-FDCAF211E006}"/>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FDF17F3B-4DCC-EAE8-8192-A72E95A1875C}"/>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382902878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uk-UA" sz="3200"/>
              <a:t>Сесія 21: Оцінювання на рівні результатів (output level)</a:t>
            </a:r>
          </a:p>
        </p:txBody>
      </p:sp>
      <p:sp>
        <p:nvSpPr>
          <p:cNvPr id="3" name="Content Placeholder 2"/>
          <p:cNvSpPr>
            <a:spLocks noGrp="1"/>
          </p:cNvSpPr>
          <p:nvPr>
            <p:ph idx="1"/>
          </p:nvPr>
        </p:nvSpPr>
        <p:spPr>
          <a:xfrm>
            <a:off x="1161143" y="1756900"/>
            <a:ext cx="9049657" cy="4369264"/>
          </a:xfrm>
        </p:spPr>
        <p:txBody>
          <a:bodyPr>
            <a:normAutofit/>
          </a:bodyPr>
          <a:lstStyle/>
          <a:p>
            <a:pPr marL="0" indent="0">
              <a:buNone/>
            </a:pPr>
            <a:endParaRPr lang="en-GB" dirty="0"/>
          </a:p>
          <a:p>
            <a:pPr marL="0" indent="0">
              <a:buNone/>
            </a:pPr>
            <a:endParaRPr lang="en-US" dirty="0"/>
          </a:p>
          <a:p>
            <a:pPr marL="0" indent="0">
              <a:buNone/>
            </a:pPr>
            <a:r>
              <a:rPr lang="uk-UA"/>
              <a:t>Якщо ті самі діти відвідують ДДП протягом короткого періоду, наприклад, двох-трьох занять, оцінювання проводиться на рівні результатів, таких як кількість дітей, які відвідали ДДП, кількість і тип проведених заходів, кількість фасилітаторів, які пройшли навчання та отримували супервізію, рівень задоволеності дітей, а також дотримання стандартів якості. </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3448AB60-9A43-1C11-C059-94A915F91F57}"/>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12365FC8-1435-B25C-669A-941ACA75F112}"/>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133341703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uk-UA" sz="3200"/>
              <a:t>Сесія 21: Оцінювання на рівні наслідків (outcome level)</a:t>
            </a:r>
          </a:p>
        </p:txBody>
      </p:sp>
      <p:sp>
        <p:nvSpPr>
          <p:cNvPr id="3" name="Content Placeholder 2"/>
          <p:cNvSpPr>
            <a:spLocks noGrp="1"/>
          </p:cNvSpPr>
          <p:nvPr>
            <p:ph idx="1"/>
          </p:nvPr>
        </p:nvSpPr>
        <p:spPr>
          <a:xfrm>
            <a:off x="1161143" y="1756900"/>
            <a:ext cx="9049657" cy="4369264"/>
          </a:xfrm>
        </p:spPr>
        <p:txBody>
          <a:bodyPr>
            <a:normAutofit/>
          </a:bodyPr>
          <a:lstStyle/>
          <a:p>
            <a:pPr marL="0" indent="0">
              <a:buNone/>
            </a:pPr>
            <a:endParaRPr lang="en-GB" dirty="0"/>
          </a:p>
          <a:p>
            <a:pPr marL="0" indent="0">
              <a:buNone/>
            </a:pPr>
            <a:r>
              <a:rPr lang="uk-UA"/>
              <a:t>Якщо одна і та сама група дітей відвідує ДДП протягом тривалого періоду, можливо оцінити певні зміни на рівні наслідків, а також на рівні результатів. Типовими сферами наслідків у організації ДДП є набуття навичок і знань, зміни в емоційному та соціальному благополуччі, а також зміни у сфері захисту дітей. </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04B31ED1-CCE8-13A0-73FD-A2EC8C780706}"/>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5B82909C-DB76-5D6A-F54E-5555E5B905F0}"/>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420760758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9000" y="469666"/>
            <a:ext cx="9321800" cy="1287234"/>
          </a:xfrm>
        </p:spPr>
        <p:txBody>
          <a:bodyPr>
            <a:normAutofit/>
          </a:bodyPr>
          <a:lstStyle/>
          <a:p>
            <a:pPr algn="l"/>
            <a:r>
              <a:rPr lang="uk-UA" sz="3200"/>
              <a:t>Сесія 21: Робота в групі</a:t>
            </a:r>
          </a:p>
        </p:txBody>
      </p:sp>
      <p:sp>
        <p:nvSpPr>
          <p:cNvPr id="3" name="Content Placeholder 2"/>
          <p:cNvSpPr>
            <a:spLocks noGrp="1"/>
          </p:cNvSpPr>
          <p:nvPr>
            <p:ph idx="1"/>
          </p:nvPr>
        </p:nvSpPr>
        <p:spPr>
          <a:xfrm>
            <a:off x="889000" y="2159000"/>
            <a:ext cx="9321800" cy="3967164"/>
          </a:xfrm>
        </p:spPr>
        <p:txBody>
          <a:bodyPr>
            <a:normAutofit/>
          </a:bodyPr>
          <a:lstStyle/>
          <a:p>
            <a:pPr marL="0" indent="0">
              <a:buNone/>
            </a:pPr>
            <a:r>
              <a:rPr lang="uk-UA"/>
              <a:t>Розділіть учасників на чотири групи</a:t>
            </a:r>
          </a:p>
          <a:p>
            <a:pPr marL="0" indent="0">
              <a:buNone/>
            </a:pPr>
            <a:endParaRPr lang="en-US" dirty="0"/>
          </a:p>
          <a:p>
            <a:pPr lvl="0"/>
            <a:r>
              <a:rPr lang="uk-UA"/>
              <a:t>Група 1 і 2: Складіть план оцінювання для заходів у тематичному дослідженні 3 – мобільний формат.</a:t>
            </a:r>
          </a:p>
          <a:p>
            <a:pPr lvl="0"/>
            <a:r>
              <a:rPr lang="uk-UA"/>
              <a:t>Група 3 і 4: Складіть план оцінювання для заходів у тематичному дослідженні 1 – постійний формат. </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2BA71C48-49A3-2EA1-95AB-6A52A4A51528}"/>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CE4A15D7-5216-7321-95D8-00B4397AD546}"/>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143407505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1608228"/>
          </a:xfrm>
        </p:spPr>
        <p:txBody>
          <a:bodyPr/>
          <a:lstStyle/>
          <a:p>
            <a:r>
              <a:rPr lang="uk-UA"/>
              <a:t>Проблеми</a:t>
            </a:r>
          </a:p>
        </p:txBody>
      </p:sp>
      <p:sp>
        <p:nvSpPr>
          <p:cNvPr id="3" name="Text Placeholder 2"/>
          <p:cNvSpPr>
            <a:spLocks noGrp="1"/>
          </p:cNvSpPr>
          <p:nvPr>
            <p:ph type="body" idx="1"/>
          </p:nvPr>
        </p:nvSpPr>
        <p:spPr/>
        <p:txBody>
          <a:bodyPr/>
          <a:lstStyle/>
          <a:p>
            <a:r>
              <a:rPr lang="uk-UA"/>
              <a:t>День 3, сесія 22</a:t>
            </a:r>
          </a:p>
        </p:txBody>
      </p:sp>
      <p:sp>
        <p:nvSpPr>
          <p:cNvPr id="4" name="Content Placeholder 2">
            <a:extLst>
              <a:ext uri="{FF2B5EF4-FFF2-40B4-BE49-F238E27FC236}">
                <a16:creationId xmlns:a16="http://schemas.microsoft.com/office/drawing/2014/main" id="{C9FCC5DC-F815-46B3-B103-A2FF38336A9D}"/>
              </a:ext>
            </a:extLst>
          </p:cNvPr>
          <p:cNvSpPr txBox="1">
            <a:spLocks/>
          </p:cNvSpPr>
          <p:nvPr/>
        </p:nvSpPr>
        <p:spPr>
          <a:xfrm>
            <a:off x="6884851" y="4231144"/>
            <a:ext cx="2846977" cy="147528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uk-UA"/>
              <a:t>Робота в парах </a:t>
            </a:r>
          </a:p>
          <a:p>
            <a:r>
              <a:rPr lang="uk-UA"/>
              <a:t>Прогулянка галереєю  </a:t>
            </a:r>
          </a:p>
          <a:p>
            <a:endParaRPr lang="en-US"/>
          </a:p>
          <a:p>
            <a:endParaRPr lang="en-US"/>
          </a:p>
          <a:p>
            <a:endParaRPr lang="en-US"/>
          </a:p>
          <a:p>
            <a:endParaRPr lang="en-US"/>
          </a:p>
          <a:p>
            <a:endParaRPr lang="en-US"/>
          </a:p>
          <a:p>
            <a:endParaRPr lang="en-US"/>
          </a:p>
          <a:p>
            <a:endParaRPr lang="en-US"/>
          </a:p>
          <a:p>
            <a:endParaRPr lang="en-US" dirty="0"/>
          </a:p>
        </p:txBody>
      </p:sp>
      <p:pic>
        <p:nvPicPr>
          <p:cNvPr id="5" name="Picture 4" descr="A black and red logo&#10;&#10;AI-generated content may be incorrect.">
            <a:extLst>
              <a:ext uri="{FF2B5EF4-FFF2-40B4-BE49-F238E27FC236}">
                <a16:creationId xmlns:a16="http://schemas.microsoft.com/office/drawing/2014/main" id="{886C0026-A83E-BA01-CC13-DD6EA48719B5}"/>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F55FBDE8-9D78-99C6-27C0-2D14B1537BE2}"/>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302783855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4571" y="469666"/>
            <a:ext cx="9376229" cy="1287234"/>
          </a:xfrm>
        </p:spPr>
        <p:txBody>
          <a:bodyPr>
            <a:normAutofit/>
          </a:bodyPr>
          <a:lstStyle/>
          <a:p>
            <a:r>
              <a:rPr lang="uk-UA" sz="3200"/>
              <a:t>Сесія 22, робота в парах</a:t>
            </a:r>
          </a:p>
        </p:txBody>
      </p:sp>
      <p:sp>
        <p:nvSpPr>
          <p:cNvPr id="3" name="Content Placeholder 2"/>
          <p:cNvSpPr>
            <a:spLocks noGrp="1"/>
          </p:cNvSpPr>
          <p:nvPr>
            <p:ph idx="1"/>
          </p:nvPr>
        </p:nvSpPr>
        <p:spPr>
          <a:xfrm>
            <a:off x="1015999" y="1756900"/>
            <a:ext cx="10359571" cy="4369264"/>
          </a:xfrm>
        </p:spPr>
        <p:txBody>
          <a:bodyPr>
            <a:normAutofit/>
          </a:bodyPr>
          <a:lstStyle/>
          <a:p>
            <a:r>
              <a:rPr lang="uk-UA"/>
              <a:t>Працюйте в парах протягом 20 хвилин.</a:t>
            </a:r>
          </a:p>
          <a:p>
            <a:r>
              <a:rPr lang="uk-UA"/>
              <a:t>Оберіть три найважливіші виклики зі списку. </a:t>
            </a:r>
          </a:p>
          <a:p>
            <a:r>
              <a:rPr lang="uk-UA"/>
              <a:t>Обміркуйте реалістичну відповідь на кожен виклик та її наслідки для управління ДДП.</a:t>
            </a:r>
          </a:p>
          <a:p>
            <a:r>
              <a:rPr lang="uk-UA"/>
              <a:t>Запишіть обговорення на аркуші фліпчарту</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391931389"/>
              </p:ext>
            </p:extLst>
          </p:nvPr>
        </p:nvGraphicFramePr>
        <p:xfrm>
          <a:off x="2957286" y="4729164"/>
          <a:ext cx="6096000" cy="1381760"/>
        </p:xfrm>
        <a:graphic>
          <a:graphicData uri="http://schemas.openxmlformats.org/drawingml/2006/table">
            <a:tbl>
              <a:tblPr firstRow="1" bandRow="1">
                <a:tableStyleId>{72833802-FEF1-4C79-8D5D-14CF1EAF98D9}</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032000">
                  <a:extLst>
                    <a:ext uri="{9D8B030D-6E8A-4147-A177-3AD203B41FA5}">
                      <a16:colId xmlns:a16="http://schemas.microsoft.com/office/drawing/2014/main" val="20002"/>
                    </a:ext>
                  </a:extLst>
                </a:gridCol>
              </a:tblGrid>
              <a:tr h="0">
                <a:tc>
                  <a:txBody>
                    <a:bodyPr/>
                    <a:lstStyle/>
                    <a:p>
                      <a:r>
                        <a:rPr lang="uk-UA"/>
                        <a:t>Проблема</a:t>
                      </a:r>
                    </a:p>
                  </a:txBody>
                  <a:tcPr/>
                </a:tc>
                <a:tc>
                  <a:txBody>
                    <a:bodyPr/>
                    <a:lstStyle/>
                    <a:p>
                      <a:r>
                        <a:rPr lang="uk-UA"/>
                        <a:t>Досяжне рішення</a:t>
                      </a:r>
                    </a:p>
                  </a:txBody>
                  <a:tcPr/>
                </a:tc>
                <a:tc>
                  <a:txBody>
                    <a:bodyPr/>
                    <a:lstStyle/>
                    <a:p>
                      <a:r>
                        <a:rPr lang="uk-UA"/>
                        <a:t>Наслідки для управління ДДП</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10001"/>
                  </a:ext>
                </a:extLst>
              </a:tr>
              <a:tr h="37084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2"/>
                  </a:ext>
                </a:extLst>
              </a:tr>
            </a:tbl>
          </a:graphicData>
        </a:graphic>
      </p:graphicFrame>
      <p:pic>
        <p:nvPicPr>
          <p:cNvPr id="6" name="Picture 5" descr="A black and red logo&#10;&#10;AI-generated content may be incorrect.">
            <a:extLst>
              <a:ext uri="{FF2B5EF4-FFF2-40B4-BE49-F238E27FC236}">
                <a16:creationId xmlns:a16="http://schemas.microsoft.com/office/drawing/2014/main" id="{CD0AE504-573C-8F6E-5E3C-417A4AEFB591}"/>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7" name="Picture 6" descr="A blue flag with yellow stars&#10;&#10;AI-generated content may be incorrect.">
            <a:extLst>
              <a:ext uri="{FF2B5EF4-FFF2-40B4-BE49-F238E27FC236}">
                <a16:creationId xmlns:a16="http://schemas.microsoft.com/office/drawing/2014/main" id="{81FD9C79-C8DF-26C2-8012-698C2166FCB6}"/>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25843388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uk-UA"/>
              <a:t>Діти передусім: Основні принципи створення якісного дружнього до дітей простору</a:t>
            </a:r>
          </a:p>
        </p:txBody>
      </p:sp>
      <p:sp>
        <p:nvSpPr>
          <p:cNvPr id="8" name="Text Placeholder 7"/>
          <p:cNvSpPr>
            <a:spLocks noGrp="1"/>
          </p:cNvSpPr>
          <p:nvPr>
            <p:ph type="body" idx="1"/>
          </p:nvPr>
        </p:nvSpPr>
        <p:spPr/>
        <p:txBody>
          <a:bodyPr/>
          <a:lstStyle/>
          <a:p>
            <a:r>
              <a:rPr lang="uk-UA"/>
              <a:t>День 1, сесія 2</a:t>
            </a:r>
          </a:p>
        </p:txBody>
      </p:sp>
      <p:pic>
        <p:nvPicPr>
          <p:cNvPr id="2" name="Picture 1" descr="A black and red logo&#10;&#10;AI-generated content may be incorrect.">
            <a:extLst>
              <a:ext uri="{FF2B5EF4-FFF2-40B4-BE49-F238E27FC236}">
                <a16:creationId xmlns:a16="http://schemas.microsoft.com/office/drawing/2014/main" id="{CEE639A0-6A09-79E3-2942-1964DB75BF28}"/>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3" name="Picture 2" descr="A blue flag with yellow stars&#10;&#10;AI-generated content may be incorrect.">
            <a:extLst>
              <a:ext uri="{FF2B5EF4-FFF2-40B4-BE49-F238E27FC236}">
                <a16:creationId xmlns:a16="http://schemas.microsoft.com/office/drawing/2014/main" id="{AF037D87-DE9F-0E2B-3EE8-72BB1081B1CE}"/>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352291446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1719262"/>
          </a:xfrm>
        </p:spPr>
        <p:txBody>
          <a:bodyPr>
            <a:normAutofit fontScale="90000"/>
          </a:bodyPr>
          <a:lstStyle/>
          <a:p>
            <a:r>
              <a:rPr lang="uk-UA"/>
              <a:t>Подальші кроки  рефлексія та навчання</a:t>
            </a:r>
          </a:p>
        </p:txBody>
      </p:sp>
      <p:sp>
        <p:nvSpPr>
          <p:cNvPr id="3" name="Text Placeholder 2"/>
          <p:cNvSpPr>
            <a:spLocks noGrp="1"/>
          </p:cNvSpPr>
          <p:nvPr>
            <p:ph type="body" idx="1"/>
          </p:nvPr>
        </p:nvSpPr>
        <p:spPr/>
        <p:txBody>
          <a:bodyPr/>
          <a:lstStyle/>
          <a:p>
            <a:r>
              <a:rPr lang="uk-UA"/>
              <a:t>День 3, сесія 23</a:t>
            </a:r>
          </a:p>
        </p:txBody>
      </p:sp>
      <p:sp>
        <p:nvSpPr>
          <p:cNvPr id="4" name="Content Placeholder 2">
            <a:extLst>
              <a:ext uri="{FF2B5EF4-FFF2-40B4-BE49-F238E27FC236}">
                <a16:creationId xmlns:a16="http://schemas.microsoft.com/office/drawing/2014/main" id="{1292347A-13FB-4A41-8880-373992F1CA11}"/>
              </a:ext>
            </a:extLst>
          </p:cNvPr>
          <p:cNvSpPr txBox="1">
            <a:spLocks/>
          </p:cNvSpPr>
          <p:nvPr/>
        </p:nvSpPr>
        <p:spPr>
          <a:xfrm>
            <a:off x="6283233" y="3592286"/>
            <a:ext cx="5734595" cy="253387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endParaRPr lang="en-GB"/>
          </a:p>
          <a:p>
            <a:r>
              <a:rPr lang="uk-UA"/>
              <a:t>Робота в парах</a:t>
            </a:r>
          </a:p>
          <a:p>
            <a:r>
              <a:rPr lang="uk-UA"/>
              <a:t>У режимі обговорення поділіться прикладами отриманих знань під час тренінгу та планами на майбутнє.</a:t>
            </a:r>
          </a:p>
          <a:p>
            <a:endParaRPr lang="en-US"/>
          </a:p>
          <a:p>
            <a:endParaRPr lang="en-US"/>
          </a:p>
          <a:p>
            <a:endParaRPr lang="en-US"/>
          </a:p>
          <a:p>
            <a:endParaRPr lang="en-US"/>
          </a:p>
          <a:p>
            <a:endParaRPr lang="en-US" dirty="0"/>
          </a:p>
        </p:txBody>
      </p:sp>
      <p:pic>
        <p:nvPicPr>
          <p:cNvPr id="5" name="Picture 4" descr="A black and red logo&#10;&#10;AI-generated content may be incorrect.">
            <a:extLst>
              <a:ext uri="{FF2B5EF4-FFF2-40B4-BE49-F238E27FC236}">
                <a16:creationId xmlns:a16="http://schemas.microsoft.com/office/drawing/2014/main" id="{F460E4C3-95BE-3350-178F-E2EEBEE0ABE2}"/>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6FE1849B-D657-8298-9887-8111483501FA}"/>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420153742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000" y="469666"/>
            <a:ext cx="9194800" cy="1287234"/>
          </a:xfrm>
        </p:spPr>
        <p:txBody>
          <a:bodyPr>
            <a:normAutofit/>
          </a:bodyPr>
          <a:lstStyle/>
          <a:p>
            <a:pPr algn="l"/>
            <a:r>
              <a:rPr lang="uk-UA" sz="3200"/>
              <a:t>Сесія 21: Робота в парах  </a:t>
            </a:r>
          </a:p>
        </p:txBody>
      </p:sp>
      <p:sp>
        <p:nvSpPr>
          <p:cNvPr id="3" name="Content Placeholder 2"/>
          <p:cNvSpPr>
            <a:spLocks noGrp="1"/>
          </p:cNvSpPr>
          <p:nvPr>
            <p:ph idx="1"/>
          </p:nvPr>
        </p:nvSpPr>
        <p:spPr>
          <a:xfrm>
            <a:off x="1016000" y="2050143"/>
            <a:ext cx="9194800" cy="4076021"/>
          </a:xfrm>
        </p:spPr>
        <p:txBody>
          <a:bodyPr>
            <a:normAutofit lnSpcReduction="10000"/>
          </a:bodyPr>
          <a:lstStyle/>
          <a:p>
            <a:pPr marL="0" indent="0">
              <a:buNone/>
            </a:pPr>
            <a:endParaRPr lang="en-GB" dirty="0"/>
          </a:p>
          <a:p>
            <a:r>
              <a:rPr lang="uk-UA"/>
              <a:t>Подумайте про одну річ з тренінгу, якій ви будете навчати інших</a:t>
            </a:r>
          </a:p>
          <a:p>
            <a:r>
              <a:rPr lang="uk-UA"/>
              <a:t>Подумайте про одну річ з тренінгу, яку ви застосуєте у своїй повсякденній роботі</a:t>
            </a:r>
          </a:p>
          <a:p>
            <a:r>
              <a:rPr lang="uk-UA"/>
              <a:t>Подумайте про одну річ, яку ви дізналися про себе під час тренінгу, яку ви можете використати у своєму особистому та/або робочому житті (наприклад, хороші навички вирішення проблем, успішні презентації, налагодження зв'язків з іншими людьми тощо).</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B042761A-A4C8-E29A-6575-919859016459}"/>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440D67A7-4093-B604-92D6-CC9505C45951}"/>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163066432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1719262"/>
          </a:xfrm>
        </p:spPr>
        <p:txBody>
          <a:bodyPr/>
          <a:lstStyle/>
          <a:p>
            <a:r>
              <a:rPr lang="uk-UA"/>
              <a:t>Оцінка і завершення</a:t>
            </a:r>
          </a:p>
        </p:txBody>
      </p:sp>
      <p:sp>
        <p:nvSpPr>
          <p:cNvPr id="3" name="Text Placeholder 2"/>
          <p:cNvSpPr>
            <a:spLocks noGrp="1"/>
          </p:cNvSpPr>
          <p:nvPr>
            <p:ph type="body" idx="1"/>
          </p:nvPr>
        </p:nvSpPr>
        <p:spPr/>
        <p:txBody>
          <a:bodyPr/>
          <a:lstStyle/>
          <a:p>
            <a:r>
              <a:rPr lang="uk-UA"/>
              <a:t>День 3 – сесія 24</a:t>
            </a:r>
          </a:p>
        </p:txBody>
      </p:sp>
      <p:sp>
        <p:nvSpPr>
          <p:cNvPr id="4" name="Content Placeholder 2">
            <a:extLst>
              <a:ext uri="{FF2B5EF4-FFF2-40B4-BE49-F238E27FC236}">
                <a16:creationId xmlns:a16="http://schemas.microsoft.com/office/drawing/2014/main" id="{22EB3876-9F94-418D-8F68-80324B2BAF0B}"/>
              </a:ext>
            </a:extLst>
          </p:cNvPr>
          <p:cNvSpPr txBox="1">
            <a:spLocks/>
          </p:cNvSpPr>
          <p:nvPr/>
        </p:nvSpPr>
        <p:spPr>
          <a:xfrm>
            <a:off x="6204857" y="3429000"/>
            <a:ext cx="5708469" cy="269716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endParaRPr lang="en-GB"/>
          </a:p>
          <a:p>
            <a:r>
              <a:rPr lang="uk-UA"/>
              <a:t>Роздайте учасникам форми оцінювання для заповнення  </a:t>
            </a:r>
          </a:p>
          <a:p>
            <a:r>
              <a:rPr lang="uk-UA"/>
              <a:t>Видача сертифікатів про участь у тренінгу</a:t>
            </a:r>
          </a:p>
          <a:p>
            <a:r>
              <a:rPr lang="uk-UA"/>
              <a:t>Завершальна вправа</a:t>
            </a:r>
          </a:p>
          <a:p>
            <a:endParaRPr lang="en-GB"/>
          </a:p>
          <a:p>
            <a:endParaRPr lang="en-US"/>
          </a:p>
          <a:p>
            <a:endParaRPr lang="en-US"/>
          </a:p>
          <a:p>
            <a:endParaRPr lang="en-US"/>
          </a:p>
          <a:p>
            <a:endParaRPr lang="en-US"/>
          </a:p>
          <a:p>
            <a:endParaRPr lang="en-US" dirty="0"/>
          </a:p>
        </p:txBody>
      </p:sp>
      <p:pic>
        <p:nvPicPr>
          <p:cNvPr id="5" name="Picture 4" descr="A black and red logo&#10;&#10;AI-generated content may be incorrect.">
            <a:extLst>
              <a:ext uri="{FF2B5EF4-FFF2-40B4-BE49-F238E27FC236}">
                <a16:creationId xmlns:a16="http://schemas.microsoft.com/office/drawing/2014/main" id="{5E5044FD-F065-0CCB-33C8-7999FA7BF9FB}"/>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054BBBCA-D113-D850-FB93-94A9BFAF5E25}"/>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342651381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671286"/>
            <a:ext cx="8229600" cy="1578428"/>
          </a:xfrm>
        </p:spPr>
        <p:txBody>
          <a:bodyPr>
            <a:normAutofit/>
          </a:bodyPr>
          <a:lstStyle/>
          <a:p>
            <a:r>
              <a:rPr lang="uk-UA" sz="2800" b="1"/>
              <a:t>Дружні до дітей простори у гуманітарних ситуаціях: Тренінг-воркшоп для осіб, що впроваджують ДДП </a:t>
            </a:r>
          </a:p>
        </p:txBody>
      </p:sp>
      <p:sp>
        <p:nvSpPr>
          <p:cNvPr id="3" name="Content Placeholder 2"/>
          <p:cNvSpPr>
            <a:spLocks noGrp="1"/>
          </p:cNvSpPr>
          <p:nvPr>
            <p:ph idx="1"/>
          </p:nvPr>
        </p:nvSpPr>
        <p:spPr>
          <a:xfrm>
            <a:off x="1981200" y="1756900"/>
            <a:ext cx="8229600" cy="4369264"/>
          </a:xfrm>
        </p:spPr>
        <p:txBody>
          <a:bodyPr>
            <a:normAutofit/>
          </a:bodyPr>
          <a:lstStyle/>
          <a:p>
            <a:pPr marL="0" indent="0">
              <a:buNone/>
            </a:pPr>
            <a:endParaRPr lang="en-GB" dirty="0"/>
          </a:p>
          <a:p>
            <a:pPr marL="0" indent="0">
              <a:buNone/>
            </a:pPr>
            <a:endParaRPr lang="en-GB" dirty="0"/>
          </a:p>
          <a:p>
            <a:pPr marL="0" indent="0" algn="ctr">
              <a:buNone/>
            </a:pPr>
            <a:endParaRPr lang="en-GB" b="1" dirty="0"/>
          </a:p>
          <a:p>
            <a:pPr marL="0" indent="0" algn="ctr">
              <a:buNone/>
            </a:pPr>
            <a:r>
              <a:rPr lang="uk-UA" b="1" dirty="0"/>
              <a:t>Дякуємо</a:t>
            </a:r>
          </a:p>
          <a:p>
            <a:pPr marL="0" indent="0" algn="ctr">
              <a:buNone/>
            </a:pPr>
            <a:endParaRPr lang="en-GB"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769898AC-CBB3-989E-B36E-AFE467D51630}"/>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26B5519A-D18B-9867-273D-750EE2EB086C}"/>
              </a:ext>
            </a:extLst>
          </p:cNvPr>
          <p:cNvPicPr>
            <a:picLocks noChangeAspect="1"/>
          </p:cNvPicPr>
          <p:nvPr/>
        </p:nvPicPr>
        <p:blipFill>
          <a:blip r:embed="rId4"/>
          <a:stretch>
            <a:fillRect/>
          </a:stretch>
        </p:blipFill>
        <p:spPr>
          <a:xfrm>
            <a:off x="3191470" y="15876"/>
            <a:ext cx="612246" cy="565150"/>
          </a:xfrm>
          <a:prstGeom prst="rect">
            <a:avLst/>
          </a:prstGeom>
        </p:spPr>
      </p:pic>
      <p:sp>
        <p:nvSpPr>
          <p:cNvPr id="7" name="TextBox 6">
            <a:extLst>
              <a:ext uri="{FF2B5EF4-FFF2-40B4-BE49-F238E27FC236}">
                <a16:creationId xmlns:a16="http://schemas.microsoft.com/office/drawing/2014/main" id="{2BD27D1A-D1B8-F9D8-74DE-FD7F7597F61E}"/>
              </a:ext>
            </a:extLst>
          </p:cNvPr>
          <p:cNvSpPr txBox="1"/>
          <p:nvPr/>
        </p:nvSpPr>
        <p:spPr>
          <a:xfrm>
            <a:off x="395682" y="5459330"/>
            <a:ext cx="11620471" cy="1200329"/>
          </a:xfrm>
          <a:prstGeom prst="rect">
            <a:avLst/>
          </a:prstGeom>
          <a:noFill/>
        </p:spPr>
        <p:txBody>
          <a:bodyPr wrap="square" rtlCol="0">
            <a:spAutoFit/>
          </a:bodyPr>
          <a:lstStyle/>
          <a:p>
            <a:pPr algn="r"/>
            <a:r>
              <a:rPr lang="en-GB" sz="900" dirty="0"/>
              <a:t>1. This translation was not created by the Red Cross Red Crescent (RCRC) Movement MHPSS Hub. The MHPSS Hub is not responsible for the content or</a:t>
            </a:r>
          </a:p>
          <a:p>
            <a:pPr algn="r"/>
            <a:r>
              <a:rPr lang="en-GB" sz="900" dirty="0"/>
              <a:t>accuracy of this translation.</a:t>
            </a:r>
          </a:p>
          <a:p>
            <a:pPr algn="r"/>
            <a:r>
              <a:rPr lang="en-GB" sz="900" dirty="0"/>
              <a:t>2. This publication was translated with the financial support of the European Union. Its contents are the sole responsibility of the Red Cross Red Crescent</a:t>
            </a:r>
          </a:p>
          <a:p>
            <a:pPr algn="r"/>
            <a:r>
              <a:rPr lang="en-GB" sz="900" dirty="0"/>
              <a:t>(RCRC) Movement MHPSS Hub and do not necessarily reflect the views of the European Union.</a:t>
            </a:r>
          </a:p>
          <a:p>
            <a:pPr algn="r"/>
            <a:r>
              <a:rPr lang="en-GB" sz="900" dirty="0"/>
              <a:t>1. </a:t>
            </a:r>
            <a:r>
              <a:rPr lang="sr-Cyrl-RS" sz="900" dirty="0"/>
              <a:t>Цей переклад не було створено Міжнародним центром ПЗПСП руху Червоного Хреста та Червоного Півмісяця (ЧХЧП). Центр ПЗПСП не несе</a:t>
            </a:r>
          </a:p>
          <a:p>
            <a:pPr algn="r"/>
            <a:r>
              <a:rPr lang="sr-Cyrl-RS" sz="900" dirty="0"/>
              <a:t>відповідальності за зміст або точність цього перекладу.</a:t>
            </a:r>
          </a:p>
          <a:p>
            <a:pPr algn="r"/>
            <a:r>
              <a:rPr lang="sr-Cyrl-RS" sz="900" dirty="0"/>
              <a:t>2. Ця публікація була перекладена за фінансової підтримки Європейського Союзу. Зміст перекладу є виключною відповідальністю Центру</a:t>
            </a:r>
          </a:p>
          <a:p>
            <a:pPr algn="r"/>
            <a:r>
              <a:rPr lang="sr-Cyrl-RS" sz="900" dirty="0"/>
              <a:t>ПЗПСП руху Червоного Хреста та Червоного Півмісяця (ЧХЧП) і не обов’язково відображає погляди Європейського Союзу.</a:t>
            </a:r>
            <a:endParaRPr lang="en-GB" sz="900" dirty="0"/>
          </a:p>
        </p:txBody>
      </p:sp>
    </p:spTree>
    <p:extLst>
      <p:ext uri="{BB962C8B-B14F-4D97-AF65-F5344CB8AC3E}">
        <p14:creationId xmlns:p14="http://schemas.microsoft.com/office/powerpoint/2010/main" val="28522428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uk-UA" sz="3200"/>
              <a:t>Вступ до сесії 2</a:t>
            </a:r>
          </a:p>
        </p:txBody>
      </p:sp>
      <p:sp>
        <p:nvSpPr>
          <p:cNvPr id="3" name="Content Placeholder 2"/>
          <p:cNvSpPr>
            <a:spLocks noGrp="1"/>
          </p:cNvSpPr>
          <p:nvPr>
            <p:ph idx="1"/>
          </p:nvPr>
        </p:nvSpPr>
        <p:spPr>
          <a:xfrm>
            <a:off x="914400" y="1930852"/>
            <a:ext cx="9626600" cy="4195312"/>
          </a:xfrm>
        </p:spPr>
        <p:txBody>
          <a:bodyPr>
            <a:normAutofit/>
          </a:bodyPr>
          <a:lstStyle/>
          <a:p>
            <a:r>
              <a:rPr lang="uk-UA"/>
              <a:t>Діти в гуманітарних ситуаціях стикаються з величезною кількістю загроз їхній безпеці та благополуччю, які можуть мати потенційно руйнівний вплив на їхній розвиток. </a:t>
            </a:r>
          </a:p>
          <a:p>
            <a:endParaRPr lang="en-GB" dirty="0"/>
          </a:p>
          <a:p>
            <a:r>
              <a:rPr lang="uk-UA"/>
              <a:t>Дружні до дітей простори (ДДП) — це підхід, який застосовують гуманітарні організації, щоб розширити доступ дітей до безпечного середовища та сприяти їхньому психосоціальному благополуччю. </a:t>
            </a:r>
          </a:p>
        </p:txBody>
      </p:sp>
      <p:pic>
        <p:nvPicPr>
          <p:cNvPr id="4" name="Picture 3" descr="A black and red logo&#10;&#10;AI-generated content may be incorrect.">
            <a:extLst>
              <a:ext uri="{FF2B5EF4-FFF2-40B4-BE49-F238E27FC236}">
                <a16:creationId xmlns:a16="http://schemas.microsoft.com/office/drawing/2014/main" id="{76CB43CE-5AD9-0181-6584-8AF38B17933B}"/>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95387947-F28A-5F99-2529-7B4F6AF975CF}"/>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29890361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uk-UA" sz="3200"/>
              <a:t>Сесія 2:  Вправа</a:t>
            </a:r>
          </a:p>
        </p:txBody>
      </p:sp>
      <p:sp>
        <p:nvSpPr>
          <p:cNvPr id="3" name="Content Placeholder 2"/>
          <p:cNvSpPr>
            <a:spLocks noGrp="1"/>
          </p:cNvSpPr>
          <p:nvPr>
            <p:ph idx="1"/>
          </p:nvPr>
        </p:nvSpPr>
        <p:spPr>
          <a:xfrm>
            <a:off x="881742" y="2116588"/>
            <a:ext cx="10040257" cy="4195312"/>
          </a:xfrm>
        </p:spPr>
        <p:txBody>
          <a:bodyPr>
            <a:normAutofit/>
          </a:bodyPr>
          <a:lstStyle/>
          <a:p>
            <a:pPr marL="0" indent="0">
              <a:buNone/>
            </a:pPr>
            <a:r>
              <a:rPr lang="uk-UA"/>
              <a:t>Працюйте індивідуально, а потім у парах:</a:t>
            </a:r>
          </a:p>
          <a:p>
            <a:pPr lvl="0"/>
            <a:r>
              <a:rPr lang="uk-UA"/>
              <a:t>Приділіть 5 хвилин індивідуальній роботі</a:t>
            </a:r>
          </a:p>
          <a:p>
            <a:pPr lvl="0"/>
            <a:r>
              <a:rPr lang="uk-UA"/>
              <a:t>Поміркуйте про основні принципи або ключові характеристики ДДП</a:t>
            </a:r>
          </a:p>
          <a:p>
            <a:r>
              <a:rPr lang="uk-UA"/>
              <a:t>Намалюйте коло та розділіть його на сегменти             </a:t>
            </a:r>
          </a:p>
          <a:p>
            <a:r>
              <a:rPr lang="uk-UA"/>
              <a:t>Впишіть кожен принцип в окремий сегмент </a:t>
            </a:r>
          </a:p>
          <a:p>
            <a:pPr lvl="0"/>
            <a:r>
              <a:rPr lang="uk-UA"/>
              <a:t>Протягом 15 хвилин поділіться своїми думками в парах</a:t>
            </a:r>
          </a:p>
          <a:p>
            <a:pPr lvl="0"/>
            <a:endParaRPr lang="en-US" dirty="0"/>
          </a:p>
          <a:p>
            <a:pPr marL="0" indent="0">
              <a:buNone/>
            </a:pPr>
            <a:endParaRPr lang="en-US" dirty="0"/>
          </a:p>
        </p:txBody>
      </p:sp>
      <p:pic>
        <p:nvPicPr>
          <p:cNvPr id="4" name="Picture 3" descr="A black and red logo&#10;&#10;AI-generated content may be incorrect.">
            <a:extLst>
              <a:ext uri="{FF2B5EF4-FFF2-40B4-BE49-F238E27FC236}">
                <a16:creationId xmlns:a16="http://schemas.microsoft.com/office/drawing/2014/main" id="{7EDA11C4-4633-EDDA-6B9A-4A30304F130F}"/>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68EE1B73-82BE-A730-F4A8-74AB2D28FA89}"/>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20103215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uk-UA" sz="3200"/>
              <a:t>Сесія 2: Ключові джерела (1)</a:t>
            </a:r>
          </a:p>
        </p:txBody>
      </p:sp>
      <p:sp>
        <p:nvSpPr>
          <p:cNvPr id="3" name="Content Placeholder 2"/>
          <p:cNvSpPr>
            <a:spLocks noGrp="1"/>
          </p:cNvSpPr>
          <p:nvPr>
            <p:ph idx="1"/>
          </p:nvPr>
        </p:nvSpPr>
        <p:spPr>
          <a:xfrm>
            <a:off x="979714" y="1930852"/>
            <a:ext cx="10374086" cy="4195312"/>
          </a:xfrm>
        </p:spPr>
        <p:txBody>
          <a:bodyPr>
            <a:normAutofit fontScale="70000" lnSpcReduction="20000"/>
          </a:bodyPr>
          <a:lstStyle/>
          <a:p>
            <a:pPr marL="0" indent="0">
              <a:buNone/>
            </a:pPr>
            <a:r>
              <a:rPr lang="uk-UA" sz="4000"/>
              <a:t>З Конвенції ООН про права дитини (1989)</a:t>
            </a:r>
          </a:p>
          <a:p>
            <a:pPr marL="0" indent="0">
              <a:buNone/>
            </a:pPr>
            <a:endParaRPr lang="en-US" sz="3300" dirty="0"/>
          </a:p>
          <a:p>
            <a:pPr marL="0" indent="0">
              <a:buNone/>
            </a:pPr>
            <a:r>
              <a:rPr lang="uk-UA" sz="3600"/>
              <a:t>Стаття 19:</a:t>
            </a:r>
            <a:r>
              <a:rPr lang="uk-UA" sz="3600" i="1"/>
              <a:t> </a:t>
            </a:r>
          </a:p>
          <a:p>
            <a:pPr marL="0" indent="0">
              <a:buNone/>
            </a:pPr>
            <a:r>
              <a:rPr lang="uk-UA" sz="3600"/>
              <a:t>«Діти мають право на захист від жорстокого поводження — як фізичного, так і психологічного.»</a:t>
            </a:r>
            <a:r>
              <a:rPr lang="uk-UA" sz="3600" i="1"/>
              <a:t> </a:t>
            </a:r>
          </a:p>
          <a:p>
            <a:pPr marL="0" indent="0">
              <a:buNone/>
            </a:pPr>
            <a:endParaRPr lang="en-US" sz="3600" dirty="0"/>
          </a:p>
          <a:p>
            <a:pPr marL="0" indent="0">
              <a:buNone/>
            </a:pPr>
            <a:r>
              <a:rPr lang="uk-UA" sz="3600"/>
              <a:t>Стаття 31</a:t>
            </a:r>
            <a:r>
              <a:rPr lang="uk-UA" sz="3600" i="1"/>
              <a:t>: </a:t>
            </a:r>
          </a:p>
          <a:p>
            <a:pPr marL="0" indent="0">
              <a:buNone/>
            </a:pPr>
            <a:r>
              <a:rPr lang="uk-UA" sz="3600"/>
              <a:t>«Кожна дитина має право на відпочинок і дозвілля, участь в іграх і розважальних заходах, що відповідають її віку, а також на вільну участь у культурному житті та заняття мистецтвом.» </a:t>
            </a:r>
          </a:p>
          <a:p>
            <a:pPr marL="0" indent="0">
              <a:buNone/>
            </a:pPr>
            <a:r>
              <a:rPr lang="uk-UA" sz="3300" i="1"/>
              <a:t> </a:t>
            </a:r>
          </a:p>
          <a:p>
            <a:pPr marL="0" indent="0">
              <a:buNone/>
            </a:pPr>
            <a:endParaRPr lang="en-US" dirty="0"/>
          </a:p>
        </p:txBody>
      </p:sp>
      <p:pic>
        <p:nvPicPr>
          <p:cNvPr id="4" name="Picture 3" descr="A black and red logo&#10;&#10;AI-generated content may be incorrect.">
            <a:extLst>
              <a:ext uri="{FF2B5EF4-FFF2-40B4-BE49-F238E27FC236}">
                <a16:creationId xmlns:a16="http://schemas.microsoft.com/office/drawing/2014/main" id="{766CC549-3F75-25A7-D93C-F7535542D99D}"/>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BAA2638A-AED6-EA87-EE49-A66CB1444B6D}"/>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3084751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uk-UA" sz="3200"/>
              <a:t>Сесія 2: Ключові джерела (2)</a:t>
            </a:r>
          </a:p>
        </p:txBody>
      </p:sp>
      <p:sp>
        <p:nvSpPr>
          <p:cNvPr id="3" name="Content Placeholder 2"/>
          <p:cNvSpPr>
            <a:spLocks noGrp="1"/>
          </p:cNvSpPr>
          <p:nvPr>
            <p:ph idx="1"/>
          </p:nvPr>
        </p:nvSpPr>
        <p:spPr>
          <a:xfrm>
            <a:off x="896256" y="2376714"/>
            <a:ext cx="10189029" cy="3749450"/>
          </a:xfrm>
        </p:spPr>
        <p:txBody>
          <a:bodyPr>
            <a:normAutofit/>
          </a:bodyPr>
          <a:lstStyle/>
          <a:p>
            <a:pPr marL="0" indent="0">
              <a:buNone/>
            </a:pPr>
            <a:r>
              <a:rPr lang="uk-UA"/>
              <a:t>З Мінімальних стандартів захисту дітей у гуманітарних надзвичайних ситуаціях (2012), Робоча група з питань захисту дітей:</a:t>
            </a:r>
          </a:p>
          <a:p>
            <a:pPr marL="0" indent="0">
              <a:buNone/>
            </a:pPr>
            <a:endParaRPr lang="en-US" dirty="0"/>
          </a:p>
          <a:p>
            <a:pPr marL="0" indent="0">
              <a:buNone/>
            </a:pPr>
            <a:r>
              <a:rPr lang="uk-UA"/>
              <a:t>«Усі діти та підлітки повинні мати доступ до дружніх до дітей просторів (ДДП), які підтримуються громадою та забезпечують структуровані заходи в безпечному, дружньому до дітей, інклюзивному середовищі, що стимулює.»</a:t>
            </a:r>
          </a:p>
          <a:p>
            <a:pPr marL="0" indent="0">
              <a:buNone/>
            </a:pPr>
            <a:endParaRPr lang="en-US" dirty="0"/>
          </a:p>
          <a:p>
            <a:pPr lvl="0"/>
            <a:endParaRPr lang="en-US" dirty="0"/>
          </a:p>
          <a:p>
            <a:pPr marL="0" indent="0">
              <a:buNone/>
            </a:pPr>
            <a:endParaRPr lang="en-US" dirty="0"/>
          </a:p>
        </p:txBody>
      </p:sp>
      <p:pic>
        <p:nvPicPr>
          <p:cNvPr id="4" name="Picture 3" descr="A black and red logo&#10;&#10;AI-generated content may be incorrect.">
            <a:extLst>
              <a:ext uri="{FF2B5EF4-FFF2-40B4-BE49-F238E27FC236}">
                <a16:creationId xmlns:a16="http://schemas.microsoft.com/office/drawing/2014/main" id="{179D5913-697D-BAA3-B506-4CE23929349E}"/>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EA9F2A44-3821-AC1E-D1AC-35CADEE4B54B}"/>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31163468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uk-UA" sz="3200"/>
              <a:t>Сесія 2: Ключові джерела (3)</a:t>
            </a:r>
          </a:p>
        </p:txBody>
      </p:sp>
      <p:sp>
        <p:nvSpPr>
          <p:cNvPr id="3" name="Content Placeholder 2"/>
          <p:cNvSpPr>
            <a:spLocks noGrp="1"/>
          </p:cNvSpPr>
          <p:nvPr>
            <p:ph idx="1"/>
          </p:nvPr>
        </p:nvSpPr>
        <p:spPr>
          <a:xfrm>
            <a:off x="1015999" y="1930852"/>
            <a:ext cx="9887857" cy="4195312"/>
          </a:xfrm>
        </p:spPr>
        <p:txBody>
          <a:bodyPr>
            <a:normAutofit/>
          </a:bodyPr>
          <a:lstStyle/>
          <a:p>
            <a:pPr marL="0" indent="0">
              <a:buNone/>
            </a:pPr>
            <a:r>
              <a:rPr lang="uk-UA"/>
              <a:t>З посібника МФЧХ і ЧП (2017) «ДДП в умовах надзвичайних ситуацій: огляд засвоєних уроків»</a:t>
            </a:r>
          </a:p>
          <a:p>
            <a:pPr marL="0" indent="0">
              <a:buNone/>
            </a:pPr>
            <a:endParaRPr lang="en-US" dirty="0"/>
          </a:p>
          <a:p>
            <a:pPr marL="0" indent="0">
              <a:buNone/>
            </a:pPr>
            <a:r>
              <a:rPr lang="uk-UA"/>
              <a:t>«ДДП часто спрямовані на досягнення однієї або кількох із трьох конкретних цілей:</a:t>
            </a:r>
          </a:p>
          <a:p>
            <a:pPr lvl="0"/>
            <a:r>
              <a:rPr lang="uk-UA"/>
              <a:t>Захист від ризиків</a:t>
            </a:r>
          </a:p>
          <a:p>
            <a:pPr lvl="0"/>
            <a:r>
              <a:rPr lang="uk-UA"/>
              <a:t>Сприяння психосоціальному благополуччю</a:t>
            </a:r>
          </a:p>
          <a:p>
            <a:pPr lvl="0"/>
            <a:r>
              <a:rPr lang="uk-UA"/>
              <a:t>Зміцнення потенціалу громади у сфері захисту дітей</a:t>
            </a:r>
          </a:p>
          <a:p>
            <a:pPr lvl="0"/>
            <a:endParaRPr lang="en-US" dirty="0"/>
          </a:p>
          <a:p>
            <a:pPr marL="0" indent="0">
              <a:buNone/>
            </a:pPr>
            <a:endParaRPr lang="en-US" dirty="0"/>
          </a:p>
        </p:txBody>
      </p:sp>
      <p:pic>
        <p:nvPicPr>
          <p:cNvPr id="4" name="Picture 3" descr="A black and red logo&#10;&#10;AI-generated content may be incorrect.">
            <a:extLst>
              <a:ext uri="{FF2B5EF4-FFF2-40B4-BE49-F238E27FC236}">
                <a16:creationId xmlns:a16="http://schemas.microsoft.com/office/drawing/2014/main" id="{D7CF0D4B-DBC4-7242-08CA-8763187715D2}"/>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AAC7A6A5-D866-BDB8-08BB-4E15CD90797E}"/>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2657637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uk-UA"/>
              <a:t>Організація дружніх до дітей просторів</a:t>
            </a:r>
          </a:p>
        </p:txBody>
      </p:sp>
      <p:sp>
        <p:nvSpPr>
          <p:cNvPr id="6" name="Text Placeholder 5"/>
          <p:cNvSpPr>
            <a:spLocks noGrp="1"/>
          </p:cNvSpPr>
          <p:nvPr>
            <p:ph type="body" idx="1"/>
          </p:nvPr>
        </p:nvSpPr>
        <p:spPr/>
        <p:txBody>
          <a:bodyPr/>
          <a:lstStyle/>
          <a:p>
            <a:r>
              <a:rPr lang="uk-UA"/>
              <a:t>День 1, сесія 3</a:t>
            </a:r>
          </a:p>
        </p:txBody>
      </p:sp>
      <p:pic>
        <p:nvPicPr>
          <p:cNvPr id="2" name="Picture 1" descr="A black and red logo&#10;&#10;AI-generated content may be incorrect.">
            <a:extLst>
              <a:ext uri="{FF2B5EF4-FFF2-40B4-BE49-F238E27FC236}">
                <a16:creationId xmlns:a16="http://schemas.microsoft.com/office/drawing/2014/main" id="{4198B553-09CE-08D6-165E-ADC9E1666045}"/>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3" name="Picture 2" descr="A blue flag with yellow stars&#10;&#10;AI-generated content may be incorrect.">
            <a:extLst>
              <a:ext uri="{FF2B5EF4-FFF2-40B4-BE49-F238E27FC236}">
                <a16:creationId xmlns:a16="http://schemas.microsoft.com/office/drawing/2014/main" id="{C2429C4D-BEF8-0EC4-860A-4BB746A9D7A4}"/>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4058901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uk-UA" sz="3200"/>
              <a:t>Сесія 3: Вправа </a:t>
            </a:r>
          </a:p>
        </p:txBody>
      </p:sp>
      <p:sp>
        <p:nvSpPr>
          <p:cNvPr id="3" name="Content Placeholder 2"/>
          <p:cNvSpPr>
            <a:spLocks noGrp="1"/>
          </p:cNvSpPr>
          <p:nvPr>
            <p:ph idx="1"/>
          </p:nvPr>
        </p:nvSpPr>
        <p:spPr>
          <a:xfrm>
            <a:off x="859971" y="1930852"/>
            <a:ext cx="9989458" cy="4195312"/>
          </a:xfrm>
        </p:spPr>
        <p:txBody>
          <a:bodyPr>
            <a:normAutofit/>
          </a:bodyPr>
          <a:lstStyle/>
          <a:p>
            <a:pPr marL="0" indent="0">
              <a:buNone/>
            </a:pPr>
            <a:r>
              <a:rPr lang="uk-UA" dirty="0"/>
              <a:t>Розділіть учасників на три малі групи. Виділіть 15 хвилин на підготовку п’ятихвилинної презентації з вашої теми, відповідно до такого розподілу:</a:t>
            </a:r>
          </a:p>
          <a:p>
            <a:pPr marL="0" indent="0">
              <a:buNone/>
            </a:pPr>
            <a:endParaRPr lang="en-US" dirty="0"/>
          </a:p>
          <a:p>
            <a:pPr lvl="0"/>
            <a:r>
              <a:rPr lang="uk-UA" dirty="0"/>
              <a:t>Група 1 готує презентацію з поясненням, </a:t>
            </a:r>
            <a:r>
              <a:rPr lang="uk-UA" b="1" dirty="0"/>
              <a:t>що</a:t>
            </a:r>
            <a:r>
              <a:rPr lang="uk-UA" dirty="0"/>
              <a:t> таке ДДП.</a:t>
            </a:r>
          </a:p>
          <a:p>
            <a:pPr lvl="0"/>
            <a:r>
              <a:rPr lang="uk-UA" dirty="0"/>
              <a:t>Група 2 готує презентацію з поясненням, </a:t>
            </a:r>
            <a:r>
              <a:rPr lang="uk-UA" b="1" dirty="0"/>
              <a:t>коли</a:t>
            </a:r>
            <a:r>
              <a:rPr lang="uk-UA" dirty="0"/>
              <a:t> впроваджується ДДП</a:t>
            </a:r>
          </a:p>
          <a:p>
            <a:pPr lvl="0"/>
            <a:r>
              <a:rPr lang="uk-UA" dirty="0"/>
              <a:t>Група 3 готує презентацію з поясненням, </a:t>
            </a:r>
            <a:r>
              <a:rPr lang="uk-UA" b="1" dirty="0"/>
              <a:t>хто</a:t>
            </a:r>
            <a:r>
              <a:rPr lang="uk-UA" dirty="0"/>
              <a:t>, найімовірніше, користується ДДП.</a:t>
            </a:r>
          </a:p>
        </p:txBody>
      </p:sp>
      <p:pic>
        <p:nvPicPr>
          <p:cNvPr id="4" name="Picture 3" descr="A black and red logo&#10;&#10;AI-generated content may be incorrect.">
            <a:extLst>
              <a:ext uri="{FF2B5EF4-FFF2-40B4-BE49-F238E27FC236}">
                <a16:creationId xmlns:a16="http://schemas.microsoft.com/office/drawing/2014/main" id="{264C8C06-59AA-61A8-BF3D-36732673B2BE}"/>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F56C6B03-993E-7D64-3474-13D92F7C6838}"/>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11193981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uk-UA" sz="3200"/>
              <a:t>Сесія 3: Презентація групи 1</a:t>
            </a:r>
          </a:p>
        </p:txBody>
      </p:sp>
      <p:sp>
        <p:nvSpPr>
          <p:cNvPr id="3" name="Content Placeholder 2"/>
          <p:cNvSpPr>
            <a:spLocks noGrp="1"/>
          </p:cNvSpPr>
          <p:nvPr>
            <p:ph idx="1"/>
          </p:nvPr>
        </p:nvSpPr>
        <p:spPr>
          <a:xfrm>
            <a:off x="859971" y="2540000"/>
            <a:ext cx="9989458" cy="3586164"/>
          </a:xfrm>
        </p:spPr>
        <p:txBody>
          <a:bodyPr>
            <a:normAutofit/>
          </a:bodyPr>
          <a:lstStyle/>
          <a:p>
            <a:r>
              <a:rPr lang="uk-UA"/>
              <a:t>Спробуйте сформулювати в одному реченні, що таке ДДП.</a:t>
            </a:r>
          </a:p>
          <a:p>
            <a:r>
              <a:rPr lang="uk-UA"/>
              <a:t>Які цілі зазвичай має ДДП?</a:t>
            </a:r>
          </a:p>
          <a:p>
            <a:r>
              <a:rPr lang="uk-UA"/>
              <a:t>Які види діяльності зазвичай проводяться в ДДП?</a:t>
            </a:r>
          </a:p>
          <a:p>
            <a:r>
              <a:rPr lang="uk-UA"/>
              <a:t>Які можуть виникати проблеми при виборі місця та облаштуванні простору для ДДП?</a:t>
            </a:r>
          </a:p>
        </p:txBody>
      </p:sp>
      <p:pic>
        <p:nvPicPr>
          <p:cNvPr id="4" name="Picture 3" descr="A black and red logo&#10;&#10;AI-generated content may be incorrect.">
            <a:extLst>
              <a:ext uri="{FF2B5EF4-FFF2-40B4-BE49-F238E27FC236}">
                <a16:creationId xmlns:a16="http://schemas.microsoft.com/office/drawing/2014/main" id="{A5848F68-8396-1BDB-1AA6-90EC3C8C3ED4}"/>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553023C2-F12E-7DAB-4206-301DA1D5BB9E}"/>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22779433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1010" y="1078956"/>
            <a:ext cx="10431780" cy="1778000"/>
          </a:xfrm>
        </p:spPr>
        <p:txBody>
          <a:bodyPr>
            <a:normAutofit fontScale="55000" lnSpcReduction="20000"/>
          </a:bodyPr>
          <a:lstStyle/>
          <a:p>
            <a:pPr marL="0" indent="0">
              <a:buNone/>
            </a:pPr>
            <a:endParaRPr lang="en-GB" sz="6000" dirty="0">
              <a:solidFill>
                <a:srgbClr val="EE3224"/>
              </a:solidFill>
              <a:latin typeface="Gill Sans MT" panose="020B0502020104020203" pitchFamily="34" charset="0"/>
              <a:ea typeface="+mj-ea"/>
              <a:cs typeface="+mj-cs"/>
            </a:endParaRPr>
          </a:p>
          <a:p>
            <a:pPr marL="0" indent="0">
              <a:buNone/>
            </a:pPr>
            <a:endParaRPr lang="en-GB" sz="6000" dirty="0">
              <a:solidFill>
                <a:srgbClr val="EE3224"/>
              </a:solidFill>
              <a:latin typeface="Gill Sans MT" panose="020B0502020104020203" pitchFamily="34" charset="0"/>
              <a:ea typeface="+mj-ea"/>
              <a:cs typeface="+mj-cs"/>
            </a:endParaRPr>
          </a:p>
          <a:p>
            <a:pPr marL="0" indent="0">
              <a:buNone/>
            </a:pPr>
            <a:r>
              <a:rPr lang="uk-UA" sz="10900">
                <a:solidFill>
                  <a:srgbClr val="EE3224"/>
                </a:solidFill>
                <a:latin typeface="Gill Sans MT" panose="020B0502020104020203" pitchFamily="34" charset="0"/>
                <a:ea typeface="+mj-ea"/>
                <a:cs typeface="+mj-cs"/>
              </a:rPr>
              <a:t>Привітання та знайомство</a:t>
            </a:r>
          </a:p>
        </p:txBody>
      </p:sp>
      <p:sp>
        <p:nvSpPr>
          <p:cNvPr id="5" name="TextBox 4"/>
          <p:cNvSpPr txBox="1"/>
          <p:nvPr/>
        </p:nvSpPr>
        <p:spPr>
          <a:xfrm>
            <a:off x="1088571" y="4535714"/>
            <a:ext cx="3066143" cy="701731"/>
          </a:xfrm>
          <a:prstGeom prst="rect">
            <a:avLst/>
          </a:prstGeom>
          <a:noFill/>
        </p:spPr>
        <p:txBody>
          <a:bodyPr wrap="square" rtlCol="0">
            <a:spAutoFit/>
          </a:bodyPr>
          <a:lstStyle/>
          <a:p>
            <a:pPr lvl="0">
              <a:lnSpc>
                <a:spcPct val="90000"/>
              </a:lnSpc>
              <a:spcBef>
                <a:spcPts val="1000"/>
              </a:spcBef>
              <a:buClr>
                <a:srgbClr val="FF6600"/>
              </a:buClr>
            </a:pPr>
            <a:r>
              <a:rPr lang="uk-UA" sz="2400">
                <a:solidFill>
                  <a:srgbClr val="FF6600"/>
                </a:solidFill>
                <a:latin typeface="Caecilia LT Std Light" panose="00000400000000000000" pitchFamily="50" charset="0"/>
              </a:rPr>
              <a:t>День 1, сесія 1</a:t>
            </a:r>
          </a:p>
          <a:p>
            <a:endParaRPr lang="en-US" dirty="0"/>
          </a:p>
        </p:txBody>
      </p:sp>
      <p:pic>
        <p:nvPicPr>
          <p:cNvPr id="2" name="Picture 1" descr="A black and red logo&#10;&#10;AI-generated content may be incorrect.">
            <a:extLst>
              <a:ext uri="{FF2B5EF4-FFF2-40B4-BE49-F238E27FC236}">
                <a16:creationId xmlns:a16="http://schemas.microsoft.com/office/drawing/2014/main" id="{6D68A507-23BB-96C2-F139-D2E040B47160}"/>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4" name="Picture 3" descr="A blue flag with yellow stars&#10;&#10;AI-generated content may be incorrect.">
            <a:extLst>
              <a:ext uri="{FF2B5EF4-FFF2-40B4-BE49-F238E27FC236}">
                <a16:creationId xmlns:a16="http://schemas.microsoft.com/office/drawing/2014/main" id="{1D88DAE6-B5C7-421E-A22F-41B2EF4F23C5}"/>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13212107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uk-UA" sz="3200"/>
              <a:t>Сесія 3: Презентація групи 2 </a:t>
            </a:r>
          </a:p>
        </p:txBody>
      </p:sp>
      <p:sp>
        <p:nvSpPr>
          <p:cNvPr id="3" name="Content Placeholder 2"/>
          <p:cNvSpPr>
            <a:spLocks noGrp="1"/>
          </p:cNvSpPr>
          <p:nvPr>
            <p:ph idx="1"/>
          </p:nvPr>
        </p:nvSpPr>
        <p:spPr>
          <a:xfrm>
            <a:off x="859971" y="2685142"/>
            <a:ext cx="9989458" cy="3441021"/>
          </a:xfrm>
        </p:spPr>
        <p:txBody>
          <a:bodyPr>
            <a:normAutofit/>
          </a:bodyPr>
          <a:lstStyle/>
          <a:p>
            <a:r>
              <a:rPr lang="uk-UA"/>
              <a:t>Спробуйте сформулювати в одному реченні, коли використовується ДДП.</a:t>
            </a:r>
          </a:p>
          <a:p>
            <a:r>
              <a:rPr lang="uk-UA"/>
              <a:t>ДДП використовуються для реагування на гуманітарні кризи на різних етапах. Опишіть, як ДДП застосовуються на різних етапах реагування. </a:t>
            </a:r>
          </a:p>
          <a:p>
            <a:r>
              <a:rPr lang="uk-UA"/>
              <a:t>Які можуть бути проблеми, пов’язані з типом обраного місця та необхідним обладнанням?</a:t>
            </a:r>
          </a:p>
        </p:txBody>
      </p:sp>
      <p:pic>
        <p:nvPicPr>
          <p:cNvPr id="4" name="Picture 3" descr="A black and red logo&#10;&#10;AI-generated content may be incorrect.">
            <a:extLst>
              <a:ext uri="{FF2B5EF4-FFF2-40B4-BE49-F238E27FC236}">
                <a16:creationId xmlns:a16="http://schemas.microsoft.com/office/drawing/2014/main" id="{374C5097-B305-1A6F-A78A-4B582C88076D}"/>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12D31FC3-5D34-5495-1E44-6E02C4EC1009}"/>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40133488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uk-UA" sz="3200"/>
              <a:t>Сесія 3: Презентація групи 3 </a:t>
            </a:r>
          </a:p>
        </p:txBody>
      </p:sp>
      <p:sp>
        <p:nvSpPr>
          <p:cNvPr id="3" name="Content Placeholder 2"/>
          <p:cNvSpPr>
            <a:spLocks noGrp="1"/>
          </p:cNvSpPr>
          <p:nvPr>
            <p:ph idx="1"/>
          </p:nvPr>
        </p:nvSpPr>
        <p:spPr>
          <a:xfrm>
            <a:off x="859971" y="2576286"/>
            <a:ext cx="9989458" cy="3549878"/>
          </a:xfrm>
        </p:spPr>
        <p:txBody>
          <a:bodyPr>
            <a:normAutofit/>
          </a:bodyPr>
          <a:lstStyle/>
          <a:p>
            <a:r>
              <a:rPr lang="uk-UA"/>
              <a:t>Спробуйте сформулювати в одному реченні, хто користується ДДП.</a:t>
            </a:r>
          </a:p>
          <a:p>
            <a:r>
              <a:rPr lang="uk-UA"/>
              <a:t>Опишіть різні групи вразливих дітей, які можуть відвідувати ДДП.</a:t>
            </a:r>
          </a:p>
          <a:p>
            <a:r>
              <a:rPr lang="uk-UA"/>
              <a:t>Які члени громади можуть також користуватися ДДП?</a:t>
            </a:r>
          </a:p>
          <a:p>
            <a:r>
              <a:rPr lang="uk-UA"/>
              <a:t>Які можуть виникати проблеми під час вибору та облаштування місця, яке буде відповідати потребам дітей і членів громади, що користуються ДДП?</a:t>
            </a:r>
          </a:p>
          <a:p>
            <a:endParaRPr lang="en-US" dirty="0"/>
          </a:p>
        </p:txBody>
      </p:sp>
      <p:pic>
        <p:nvPicPr>
          <p:cNvPr id="4" name="Picture 3" descr="A black and red logo&#10;&#10;AI-generated content may be incorrect.">
            <a:extLst>
              <a:ext uri="{FF2B5EF4-FFF2-40B4-BE49-F238E27FC236}">
                <a16:creationId xmlns:a16="http://schemas.microsoft.com/office/drawing/2014/main" id="{818A1AFA-543C-EDE7-C73C-88191DDFB9C3}"/>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487EBF2F-DEF1-E756-0856-957650A4A620}"/>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17635841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p:cNvPicPr>
          <p:nvPr>
            <p:ph idx="1"/>
          </p:nvPr>
        </p:nvPicPr>
        <p:blipFill>
          <a:blip r:embed="rId2">
            <a:extLst>
              <a:ext uri="{28A0092B-C50C-407E-A947-70E740481C1C}">
                <a14:useLocalDpi xmlns:a14="http://schemas.microsoft.com/office/drawing/2010/main" val="0"/>
              </a:ext>
            </a:extLst>
          </a:blip>
          <a:srcRect t="18460" b="18460"/>
          <a:stretch>
            <a:fillRect/>
          </a:stretch>
        </p:blipFill>
        <p:spPr bwMode="auto">
          <a:prstGeom prst="rect">
            <a:avLst/>
          </a:prstGeom>
          <a:noFill/>
          <a:ln>
            <a:noFill/>
          </a:ln>
        </p:spPr>
      </p:pic>
      <p:pic>
        <p:nvPicPr>
          <p:cNvPr id="3" name="Picture 2" descr="A black and red logo&#10;&#10;AI-generated content may be incorrect.">
            <a:extLst>
              <a:ext uri="{FF2B5EF4-FFF2-40B4-BE49-F238E27FC236}">
                <a16:creationId xmlns:a16="http://schemas.microsoft.com/office/drawing/2014/main" id="{FB9EEE33-5135-822A-2406-2CA0C2FC9251}"/>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4" name="Picture 3" descr="A blue flag with yellow stars&#10;&#10;AI-generated content may be incorrect.">
            <a:extLst>
              <a:ext uri="{FF2B5EF4-FFF2-40B4-BE49-F238E27FC236}">
                <a16:creationId xmlns:a16="http://schemas.microsoft.com/office/drawing/2014/main" id="{F9E8A218-233B-9CED-B039-E5D70A549835}"/>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21542750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p:cNvPicPr>
          <p:nvPr>
            <p:ph idx="1"/>
          </p:nvPr>
        </p:nvPicPr>
        <p:blipFill>
          <a:blip r:embed="rId2">
            <a:extLst>
              <a:ext uri="{28A0092B-C50C-407E-A947-70E740481C1C}">
                <a14:useLocalDpi xmlns:a14="http://schemas.microsoft.com/office/drawing/2010/main" val="0"/>
              </a:ext>
            </a:extLst>
          </a:blip>
          <a:srcRect t="22502" b="22502"/>
          <a:stretch>
            <a:fillRect/>
          </a:stretch>
        </p:blipFill>
        <p:spPr bwMode="auto">
          <a:prstGeom prst="rect">
            <a:avLst/>
          </a:prstGeom>
          <a:noFill/>
          <a:ln>
            <a:noFill/>
          </a:ln>
        </p:spPr>
      </p:pic>
      <p:pic>
        <p:nvPicPr>
          <p:cNvPr id="3" name="Picture 2" descr="A black and red logo&#10;&#10;AI-generated content may be incorrect.">
            <a:extLst>
              <a:ext uri="{FF2B5EF4-FFF2-40B4-BE49-F238E27FC236}">
                <a16:creationId xmlns:a16="http://schemas.microsoft.com/office/drawing/2014/main" id="{B8A61ADA-DC2C-C6E5-2A71-78FDAD5056B7}"/>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4" name="Picture 3" descr="A blue flag with yellow stars&#10;&#10;AI-generated content may be incorrect.">
            <a:extLst>
              <a:ext uri="{FF2B5EF4-FFF2-40B4-BE49-F238E27FC236}">
                <a16:creationId xmlns:a16="http://schemas.microsoft.com/office/drawing/2014/main" id="{4999FB8B-6F69-BAE6-C6AF-00A74825E726}"/>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7070467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 name="Content Placeholder 7" descr="Macintosh HD:Users:wendyager:Desktop:CFS playground.jpg"/>
          <p:cNvPicPr>
            <a:picLocks noGrp="1"/>
          </p:cNvPicPr>
          <p:nvPr>
            <p:ph idx="1"/>
          </p:nvPr>
        </p:nvPicPr>
        <p:blipFill>
          <a:blip r:embed="rId2">
            <a:extLst>
              <a:ext uri="{28A0092B-C50C-407E-A947-70E740481C1C}">
                <a14:useLocalDpi xmlns:a14="http://schemas.microsoft.com/office/drawing/2010/main" val="0"/>
              </a:ext>
            </a:extLst>
          </a:blip>
          <a:srcRect t="22413" b="22413"/>
          <a:stretch>
            <a:fillRect/>
          </a:stretch>
        </p:blipFill>
        <p:spPr bwMode="auto">
          <a:prstGeom prst="rect">
            <a:avLst/>
          </a:prstGeom>
          <a:noFill/>
          <a:ln>
            <a:noFill/>
          </a:ln>
        </p:spPr>
      </p:pic>
      <p:pic>
        <p:nvPicPr>
          <p:cNvPr id="3" name="Picture 2" descr="A black and red logo&#10;&#10;AI-generated content may be incorrect.">
            <a:extLst>
              <a:ext uri="{FF2B5EF4-FFF2-40B4-BE49-F238E27FC236}">
                <a16:creationId xmlns:a16="http://schemas.microsoft.com/office/drawing/2014/main" id="{00BE7E47-DD5B-0DAB-B2A9-086D87AF8C93}"/>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4" name="Picture 3" descr="A blue flag with yellow stars&#10;&#10;AI-generated content may be incorrect.">
            <a:extLst>
              <a:ext uri="{FF2B5EF4-FFF2-40B4-BE49-F238E27FC236}">
                <a16:creationId xmlns:a16="http://schemas.microsoft.com/office/drawing/2014/main" id="{CF7C706A-B0F7-759D-6799-0A27A2136E4E}"/>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35228619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a:t>Формування спроможності</a:t>
            </a:r>
          </a:p>
        </p:txBody>
      </p:sp>
      <p:sp>
        <p:nvSpPr>
          <p:cNvPr id="3" name="Text Placeholder 2"/>
          <p:cNvSpPr>
            <a:spLocks noGrp="1"/>
          </p:cNvSpPr>
          <p:nvPr>
            <p:ph type="body" idx="1"/>
          </p:nvPr>
        </p:nvSpPr>
        <p:spPr/>
        <p:txBody>
          <a:bodyPr/>
          <a:lstStyle/>
          <a:p>
            <a:r>
              <a:rPr lang="uk-UA"/>
              <a:t>День 1, сесія 4</a:t>
            </a:r>
          </a:p>
        </p:txBody>
      </p:sp>
      <p:pic>
        <p:nvPicPr>
          <p:cNvPr id="4" name="Picture 3" descr="A black and red logo&#10;&#10;AI-generated content may be incorrect.">
            <a:extLst>
              <a:ext uri="{FF2B5EF4-FFF2-40B4-BE49-F238E27FC236}">
                <a16:creationId xmlns:a16="http://schemas.microsoft.com/office/drawing/2014/main" id="{26E0FD23-074F-F2FA-9017-5E9C84E6631C}"/>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18545669-7755-A9E2-62BB-1F8E7FF6C6E6}"/>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1687365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uk-UA" sz="3200"/>
              <a:t>Сесія 4: Шість станцій у форматі каруселі</a:t>
            </a:r>
          </a:p>
        </p:txBody>
      </p:sp>
      <p:sp>
        <p:nvSpPr>
          <p:cNvPr id="3" name="Content Placeholder 2"/>
          <p:cNvSpPr>
            <a:spLocks noGrp="1"/>
          </p:cNvSpPr>
          <p:nvPr>
            <p:ph idx="1"/>
          </p:nvPr>
        </p:nvSpPr>
        <p:spPr>
          <a:xfrm>
            <a:off x="838200" y="1930852"/>
            <a:ext cx="10515600" cy="4195312"/>
          </a:xfrm>
        </p:spPr>
        <p:txBody>
          <a:bodyPr>
            <a:normAutofit/>
          </a:bodyPr>
          <a:lstStyle/>
          <a:p>
            <a:r>
              <a:rPr lang="uk-UA"/>
              <a:t>Сформуйте шість груп для цієї сесії.</a:t>
            </a:r>
          </a:p>
          <a:p>
            <a:r>
              <a:rPr lang="uk-UA"/>
              <a:t>Переходьте послідовно від однієї станції до іншої, приділяючи п’ять хвилин на обговорення запитання, написаного на фліпчарті, та запис відповідей.</a:t>
            </a:r>
          </a:p>
          <a:p>
            <a:r>
              <a:rPr lang="uk-UA"/>
              <a:t>Фасилітатори слідкують за часом.</a:t>
            </a:r>
          </a:p>
          <a:p>
            <a:r>
              <a:rPr lang="uk-UA"/>
              <a:t>Коли всі групи пройдуть карусель, по черзі зачитайте фінальний список відповідей на кожній станції.</a:t>
            </a:r>
          </a:p>
          <a:p>
            <a:endParaRPr lang="en-US" dirty="0"/>
          </a:p>
        </p:txBody>
      </p:sp>
      <p:pic>
        <p:nvPicPr>
          <p:cNvPr id="4" name="Picture 3" descr="A black and red logo&#10;&#10;AI-generated content may be incorrect.">
            <a:extLst>
              <a:ext uri="{FF2B5EF4-FFF2-40B4-BE49-F238E27FC236}">
                <a16:creationId xmlns:a16="http://schemas.microsoft.com/office/drawing/2014/main" id="{8FF876AC-AEE5-7EA1-0D93-A1F74D09EAE0}"/>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FCD78DB0-E042-44C2-0578-3D5CB1B26D13}"/>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13187237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54015"/>
            <a:ext cx="10515600" cy="1304985"/>
          </a:xfrm>
        </p:spPr>
        <p:txBody>
          <a:bodyPr>
            <a:normAutofit/>
          </a:bodyPr>
          <a:lstStyle/>
          <a:p>
            <a:pPr lvl="0" algn="l"/>
            <a:r>
              <a:rPr lang="uk-UA" sz="3200"/>
              <a:t>Сесія 4: Обговорення реального стану формування спроможності в польових умовах</a:t>
            </a:r>
          </a:p>
        </p:txBody>
      </p:sp>
      <p:sp>
        <p:nvSpPr>
          <p:cNvPr id="3" name="Content Placeholder 2"/>
          <p:cNvSpPr>
            <a:spLocks noGrp="1"/>
          </p:cNvSpPr>
          <p:nvPr>
            <p:ph idx="1"/>
          </p:nvPr>
        </p:nvSpPr>
        <p:spPr>
          <a:xfrm>
            <a:off x="997857" y="1930852"/>
            <a:ext cx="10355943" cy="4195312"/>
          </a:xfrm>
        </p:spPr>
        <p:txBody>
          <a:bodyPr>
            <a:normAutofit/>
          </a:bodyPr>
          <a:lstStyle/>
          <a:p>
            <a:pPr marL="0" indent="0">
              <a:buNone/>
            </a:pPr>
            <a:endParaRPr lang="en-US" dirty="0"/>
          </a:p>
          <a:p>
            <a:pPr marL="0" indent="0">
              <a:buNone/>
            </a:pPr>
            <a:endParaRPr lang="en-US" dirty="0"/>
          </a:p>
        </p:txBody>
      </p:sp>
      <p:sp>
        <p:nvSpPr>
          <p:cNvPr id="6" name="Rectangle 5"/>
          <p:cNvSpPr/>
          <p:nvPr/>
        </p:nvSpPr>
        <p:spPr>
          <a:xfrm>
            <a:off x="997857" y="3105835"/>
            <a:ext cx="9416143" cy="1945148"/>
          </a:xfrm>
          <a:prstGeom prst="rect">
            <a:avLst/>
          </a:prstGeom>
        </p:spPr>
        <p:txBody>
          <a:bodyPr wrap="square">
            <a:spAutoFit/>
          </a:bodyPr>
          <a:lstStyle/>
          <a:p>
            <a:pPr lvl="0">
              <a:lnSpc>
                <a:spcPct val="90000"/>
              </a:lnSpc>
              <a:spcBef>
                <a:spcPts val="1000"/>
              </a:spcBef>
              <a:buClr>
                <a:srgbClr val="FF6600"/>
              </a:buClr>
            </a:pPr>
            <a:r>
              <a:rPr lang="uk-UA" sz="3200">
                <a:solidFill>
                  <a:srgbClr val="333333"/>
                </a:solidFill>
                <a:latin typeface="Caecilia LT Std Light" panose="00000400000000000000" pitchFamily="50" charset="0"/>
              </a:rPr>
              <a:t>Якою є реальність формування спроможності у вашому власному професійному досвіді? Що б ви хотіли робити в ідеалі — і що насправді можливо в польових умовах?</a:t>
            </a:r>
          </a:p>
          <a:p>
            <a:pPr lvl="0">
              <a:lnSpc>
                <a:spcPct val="90000"/>
              </a:lnSpc>
              <a:spcBef>
                <a:spcPts val="1000"/>
              </a:spcBef>
              <a:buClr>
                <a:srgbClr val="FF6600"/>
              </a:buClr>
            </a:pPr>
            <a:r>
              <a:rPr lang="uk-UA" sz="2800">
                <a:solidFill>
                  <a:srgbClr val="333333"/>
                </a:solidFill>
                <a:latin typeface="Caecilia LT Std Light" panose="00000400000000000000" pitchFamily="50" charset="0"/>
              </a:rPr>
              <a:t> </a:t>
            </a:r>
          </a:p>
        </p:txBody>
      </p:sp>
      <p:pic>
        <p:nvPicPr>
          <p:cNvPr id="4" name="Picture 3" descr="A black and red logo&#10;&#10;AI-generated content may be incorrect.">
            <a:extLst>
              <a:ext uri="{FF2B5EF4-FFF2-40B4-BE49-F238E27FC236}">
                <a16:creationId xmlns:a16="http://schemas.microsoft.com/office/drawing/2014/main" id="{00CA9EE9-3428-2F41-E3D3-3AFDCAD8C984}"/>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A992D8E4-BD99-9473-FCB3-E61D7BDF5418}"/>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24069391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a:t>Вступ до тематичних досліджень</a:t>
            </a:r>
          </a:p>
        </p:txBody>
      </p:sp>
      <p:sp>
        <p:nvSpPr>
          <p:cNvPr id="3" name="Text Placeholder 2"/>
          <p:cNvSpPr>
            <a:spLocks noGrp="1"/>
          </p:cNvSpPr>
          <p:nvPr>
            <p:ph type="body" idx="1"/>
          </p:nvPr>
        </p:nvSpPr>
        <p:spPr/>
        <p:txBody>
          <a:bodyPr/>
          <a:lstStyle/>
          <a:p>
            <a:r>
              <a:rPr lang="uk-UA"/>
              <a:t>День 1, сесія 5</a:t>
            </a:r>
          </a:p>
        </p:txBody>
      </p:sp>
      <p:pic>
        <p:nvPicPr>
          <p:cNvPr id="4" name="Picture 3" descr="A black and red logo&#10;&#10;AI-generated content may be incorrect.">
            <a:extLst>
              <a:ext uri="{FF2B5EF4-FFF2-40B4-BE49-F238E27FC236}">
                <a16:creationId xmlns:a16="http://schemas.microsoft.com/office/drawing/2014/main" id="{FEBA20C8-A790-7A87-E9B6-F53C0C3E49D3}"/>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A61F0261-72F9-B887-BA03-5286B88293BB}"/>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26383218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uk-UA" sz="3200"/>
              <a:t>Сесія 5: Тематичні дослідження</a:t>
            </a:r>
          </a:p>
        </p:txBody>
      </p:sp>
      <p:sp>
        <p:nvSpPr>
          <p:cNvPr id="3" name="Content Placeholder 2"/>
          <p:cNvSpPr>
            <a:spLocks noGrp="1"/>
          </p:cNvSpPr>
          <p:nvPr>
            <p:ph idx="1"/>
          </p:nvPr>
        </p:nvSpPr>
        <p:spPr>
          <a:xfrm>
            <a:off x="838200" y="1930852"/>
            <a:ext cx="10515600" cy="4195312"/>
          </a:xfrm>
        </p:spPr>
        <p:txBody>
          <a:bodyPr>
            <a:noAutofit/>
          </a:bodyPr>
          <a:lstStyle/>
          <a:p>
            <a:r>
              <a:rPr lang="uk-UA" sz="2400" dirty="0"/>
              <a:t>Тематичне дослідження 1: Тривалий формат  це тимчасовий або стаціонарний ДДП, створений у контексті затяжної кризи, наприклад, стихійного лиха, де діти можуть відвідувати ДДП упродовж тривалого часу.</a:t>
            </a:r>
          </a:p>
          <a:p>
            <a:r>
              <a:rPr lang="uk-UA" sz="2400" dirty="0"/>
              <a:t>Тематичне дослідження 2: Короткостроковий формат  це тимчасовий або стаціонарний ДДП, створений у контексті гуманітарної кризи, коли діти можуть перебувати в процесі переміщення, наприклад, під час стихійного лиха.</a:t>
            </a:r>
          </a:p>
          <a:p>
            <a:r>
              <a:rPr lang="uk-UA" sz="2400" dirty="0"/>
              <a:t>Тематичне дослідження 3: Мобільний формат  це мобільний ДДП, який функціонує в умовах обмеженого простору для облаштування постійного простору або в ситуаціях, коли необхідно охопити велику кількість дітей.</a:t>
            </a:r>
          </a:p>
          <a:p>
            <a:pPr marL="0" indent="0">
              <a:buNone/>
            </a:pPr>
            <a:endParaRPr lang="en-US" sz="2400" dirty="0"/>
          </a:p>
          <a:p>
            <a:pPr marL="0" indent="0">
              <a:buNone/>
            </a:pPr>
            <a:endParaRPr lang="en-US" sz="2400" dirty="0"/>
          </a:p>
        </p:txBody>
      </p:sp>
      <p:pic>
        <p:nvPicPr>
          <p:cNvPr id="4" name="Picture 3" descr="A black and red logo&#10;&#10;AI-generated content may be incorrect.">
            <a:extLst>
              <a:ext uri="{FF2B5EF4-FFF2-40B4-BE49-F238E27FC236}">
                <a16:creationId xmlns:a16="http://schemas.microsoft.com/office/drawing/2014/main" id="{7F127235-A54B-F5D0-876C-481EAE534E4D}"/>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B07356B2-909A-BA74-7A88-92C3049902C2}"/>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4040212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uk-UA" sz="3200"/>
              <a:t>Огляд сесії 1</a:t>
            </a:r>
          </a:p>
        </p:txBody>
      </p:sp>
      <p:sp>
        <p:nvSpPr>
          <p:cNvPr id="3" name="Content Placeholder 2"/>
          <p:cNvSpPr>
            <a:spLocks noGrp="1"/>
          </p:cNvSpPr>
          <p:nvPr>
            <p:ph idx="1"/>
          </p:nvPr>
        </p:nvSpPr>
        <p:spPr/>
        <p:txBody>
          <a:bodyPr>
            <a:normAutofit/>
          </a:bodyPr>
          <a:lstStyle/>
          <a:p>
            <a:pPr marL="0" lvl="0" indent="0">
              <a:buNone/>
            </a:pPr>
            <a:endParaRPr lang="en-GB" dirty="0"/>
          </a:p>
          <a:p>
            <a:r>
              <a:rPr lang="uk-UA"/>
              <a:t>Привітання та знайомство</a:t>
            </a:r>
          </a:p>
          <a:p>
            <a:r>
              <a:rPr lang="uk-UA"/>
              <a:t>Виконати вправу для розігріву групи (криголам), щоб учасники краще познайомилися </a:t>
            </a:r>
          </a:p>
          <a:p>
            <a:r>
              <a:rPr lang="uk-UA"/>
              <a:t>З’ясувати очікування учасників щодо тренінгу</a:t>
            </a:r>
          </a:p>
          <a:p>
            <a:r>
              <a:rPr lang="uk-UA"/>
              <a:t>Представити тренінг-воркшоп </a:t>
            </a:r>
          </a:p>
          <a:p>
            <a:r>
              <a:rPr lang="uk-UA"/>
              <a:t>Ознайомити з Інструментарієм для дружніх до дітей просторів</a:t>
            </a:r>
          </a:p>
          <a:p>
            <a:r>
              <a:rPr lang="uk-UA"/>
              <a:t>Узгодити правила роботи під час тренінгу </a:t>
            </a:r>
          </a:p>
          <a:p>
            <a:pPr marL="0" indent="0">
              <a:buNone/>
            </a:pPr>
            <a:endParaRPr lang="en-US" dirty="0"/>
          </a:p>
          <a:p>
            <a:endParaRPr lang="en-US" dirty="0"/>
          </a:p>
        </p:txBody>
      </p:sp>
      <p:pic>
        <p:nvPicPr>
          <p:cNvPr id="4" name="Picture 3" descr="A black and red logo&#10;&#10;AI-generated content may be incorrect.">
            <a:extLst>
              <a:ext uri="{FF2B5EF4-FFF2-40B4-BE49-F238E27FC236}">
                <a16:creationId xmlns:a16="http://schemas.microsoft.com/office/drawing/2014/main" id="{78AB2F76-AF83-0BED-B0AF-7FFE926C94E1}"/>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1AA43120-CCAC-8748-0838-232953E2E484}"/>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18930166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a:t>ДДП є захищеним і безпечним середовищем для дітей.</a:t>
            </a:r>
          </a:p>
        </p:txBody>
      </p:sp>
      <p:sp>
        <p:nvSpPr>
          <p:cNvPr id="3" name="Text Placeholder 2"/>
          <p:cNvSpPr>
            <a:spLocks noGrp="1"/>
          </p:cNvSpPr>
          <p:nvPr>
            <p:ph type="body" idx="1"/>
          </p:nvPr>
        </p:nvSpPr>
        <p:spPr/>
        <p:txBody>
          <a:bodyPr/>
          <a:lstStyle/>
          <a:p>
            <a:r>
              <a:rPr lang="uk-UA"/>
              <a:t>День 1, сесія 6</a:t>
            </a:r>
          </a:p>
        </p:txBody>
      </p:sp>
      <p:pic>
        <p:nvPicPr>
          <p:cNvPr id="4" name="Picture 3" descr="A black and red logo&#10;&#10;AI-generated content may be incorrect.">
            <a:extLst>
              <a:ext uri="{FF2B5EF4-FFF2-40B4-BE49-F238E27FC236}">
                <a16:creationId xmlns:a16="http://schemas.microsoft.com/office/drawing/2014/main" id="{1D74B0FF-F414-C9FA-5470-D2EC54D1BB9D}"/>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059C6801-2FBC-08CA-DDB6-14B93F6B7999}"/>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8303482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uk-UA" sz="3200"/>
              <a:t>Сесія 6: Робота в групі (1)</a:t>
            </a:r>
          </a:p>
        </p:txBody>
      </p:sp>
      <p:sp>
        <p:nvSpPr>
          <p:cNvPr id="3" name="Content Placeholder 2"/>
          <p:cNvSpPr>
            <a:spLocks noGrp="1"/>
          </p:cNvSpPr>
          <p:nvPr>
            <p:ph idx="1"/>
          </p:nvPr>
        </p:nvSpPr>
        <p:spPr>
          <a:xfrm>
            <a:off x="997857" y="1959429"/>
            <a:ext cx="9212943" cy="4166735"/>
          </a:xfrm>
        </p:spPr>
        <p:txBody>
          <a:bodyPr>
            <a:normAutofit/>
          </a:bodyPr>
          <a:lstStyle/>
          <a:p>
            <a:pPr marL="0" indent="0">
              <a:buNone/>
            </a:pPr>
            <a:r>
              <a:rPr lang="uk-UA"/>
              <a:t>У цій сесії:</a:t>
            </a:r>
          </a:p>
          <a:p>
            <a:r>
              <a:rPr lang="uk-UA"/>
              <a:t>Група A обговорюватиме тематичне дослідження 1.</a:t>
            </a:r>
          </a:p>
          <a:p>
            <a:r>
              <a:rPr lang="uk-UA"/>
              <a:t>Група B обговорюватиме тематичне дослідження 2.</a:t>
            </a:r>
          </a:p>
          <a:p>
            <a:r>
              <a:rPr lang="uk-UA"/>
              <a:t>Група C обговорюватиме тематичне дослідження 3.</a:t>
            </a:r>
          </a:p>
          <a:p>
            <a:pPr marL="0" indent="0">
              <a:buNone/>
            </a:pPr>
            <a:endParaRPr lang="en-US" dirty="0"/>
          </a:p>
          <a:p>
            <a:pPr marL="0" indent="0">
              <a:buNone/>
            </a:pPr>
            <a:endParaRPr lang="en-US" dirty="0"/>
          </a:p>
        </p:txBody>
      </p:sp>
      <p:pic>
        <p:nvPicPr>
          <p:cNvPr id="4" name="Picture 3" descr="A black and red logo&#10;&#10;AI-generated content may be incorrect.">
            <a:extLst>
              <a:ext uri="{FF2B5EF4-FFF2-40B4-BE49-F238E27FC236}">
                <a16:creationId xmlns:a16="http://schemas.microsoft.com/office/drawing/2014/main" id="{E403C15D-9677-1BFB-8ECE-E858B8EA2BAC}"/>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F02279AA-B59D-3E78-5640-E31C4B1F5AD1}"/>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31812933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uk-UA" sz="3200"/>
              <a:t>Сесія 6: Робота в групі (2)</a:t>
            </a:r>
          </a:p>
        </p:txBody>
      </p:sp>
      <p:sp>
        <p:nvSpPr>
          <p:cNvPr id="3" name="Content Placeholder 2"/>
          <p:cNvSpPr>
            <a:spLocks noGrp="1"/>
          </p:cNvSpPr>
          <p:nvPr>
            <p:ph idx="1"/>
          </p:nvPr>
        </p:nvSpPr>
        <p:spPr>
          <a:xfrm>
            <a:off x="997857" y="1959429"/>
            <a:ext cx="9212943" cy="4166735"/>
          </a:xfrm>
        </p:spPr>
        <p:txBody>
          <a:bodyPr>
            <a:normAutofit/>
          </a:bodyPr>
          <a:lstStyle/>
          <a:p>
            <a:pPr marL="0" indent="0">
              <a:buNone/>
            </a:pPr>
            <a:endParaRPr lang="en-US" dirty="0"/>
          </a:p>
          <a:p>
            <a:pPr marL="0" indent="0">
              <a:buNone/>
            </a:pPr>
            <a:endParaRPr lang="en-US" dirty="0"/>
          </a:p>
        </p:txBody>
      </p:sp>
      <p:sp>
        <p:nvSpPr>
          <p:cNvPr id="6" name="Rectangle 5"/>
          <p:cNvSpPr/>
          <p:nvPr/>
        </p:nvSpPr>
        <p:spPr>
          <a:xfrm>
            <a:off x="838200" y="2828836"/>
            <a:ext cx="10337800" cy="2677656"/>
          </a:xfrm>
          <a:prstGeom prst="rect">
            <a:avLst/>
          </a:prstGeom>
        </p:spPr>
        <p:txBody>
          <a:bodyPr wrap="square">
            <a:spAutoFit/>
          </a:bodyPr>
          <a:lstStyle/>
          <a:p>
            <a:r>
              <a:rPr lang="uk-UA" sz="2800"/>
              <a:t>Відповідайте на наступні запитання у своїх малих групах: </a:t>
            </a:r>
          </a:p>
          <a:p>
            <a:pPr marL="457200" indent="-457200">
              <a:buFont typeface="Arial"/>
              <a:buChar char="•"/>
            </a:pPr>
            <a:r>
              <a:rPr lang="uk-UA" sz="2800"/>
              <a:t>Як ви, у ролі менеджера ДДП, забезпечуватимете безпеку та захищеність дітей у ситуації, описаній у вашому тематичному дослідженні? Складіть перелік ключових дій.</a:t>
            </a:r>
          </a:p>
          <a:p>
            <a:pPr marL="457200" indent="-457200">
              <a:buFont typeface="Arial"/>
              <a:buChar char="•"/>
            </a:pPr>
            <a:r>
              <a:rPr lang="uk-UA" sz="2800"/>
              <a:t>Які проблеми ви бачите у цьому тематичному дослідженні щодо забезпечення безпеки та захисту дітей? Занотуйте перелік проблем.</a:t>
            </a:r>
          </a:p>
        </p:txBody>
      </p:sp>
      <p:pic>
        <p:nvPicPr>
          <p:cNvPr id="4" name="Picture 3" descr="A black and red logo&#10;&#10;AI-generated content may be incorrect.">
            <a:extLst>
              <a:ext uri="{FF2B5EF4-FFF2-40B4-BE49-F238E27FC236}">
                <a16:creationId xmlns:a16="http://schemas.microsoft.com/office/drawing/2014/main" id="{055551AE-64D7-E3F9-1501-C5E10CB25382}"/>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5DE3C9C2-B41D-EC62-521D-674BA0AEB28C}"/>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20035855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uk-UA" sz="3200"/>
              <a:t>Сесія 6: Гарантування безпеки та захисту дітей</a:t>
            </a:r>
          </a:p>
        </p:txBody>
      </p:sp>
      <p:sp>
        <p:nvSpPr>
          <p:cNvPr id="3" name="Content Placeholder 2"/>
          <p:cNvSpPr>
            <a:spLocks noGrp="1"/>
          </p:cNvSpPr>
          <p:nvPr>
            <p:ph idx="1"/>
          </p:nvPr>
        </p:nvSpPr>
        <p:spPr>
          <a:xfrm>
            <a:off x="838201" y="1690689"/>
            <a:ext cx="10210800" cy="4435476"/>
          </a:xfrm>
        </p:spPr>
        <p:txBody>
          <a:bodyPr>
            <a:normAutofit fontScale="92500" lnSpcReduction="20000"/>
          </a:bodyPr>
          <a:lstStyle/>
          <a:p>
            <a:pPr marL="0" indent="0">
              <a:buNone/>
            </a:pPr>
            <a:endParaRPr lang="uk-UA" dirty="0"/>
          </a:p>
          <a:p>
            <a:r>
              <a:rPr lang="uk-UA" dirty="0"/>
              <a:t>Усі працівники, волонтери та діти, які відвідують ДДП, розуміють права дитини відповідно до Конвенції ООН про права дитини.</a:t>
            </a:r>
          </a:p>
          <a:p>
            <a:r>
              <a:rPr lang="uk-UA" dirty="0"/>
              <a:t>Усі працівники знають мінімальні стандарти захисту дітей.</a:t>
            </a:r>
          </a:p>
          <a:p>
            <a:r>
              <a:rPr lang="uk-UA" dirty="0"/>
              <a:t>У ДДП діють політика захисту дітей і кодекс поведінки, яких дотримуються всі.</a:t>
            </a:r>
          </a:p>
          <a:p>
            <a:r>
              <a:rPr lang="uk-UA" dirty="0"/>
              <a:t>Передбачено механізм подання скарг на випадок виникнення будь-яких занепокоєнь.</a:t>
            </a:r>
          </a:p>
          <a:p>
            <a:r>
              <a:rPr lang="uk-UA" dirty="0"/>
              <a:t>Усі працівники знають, як виявляти ризики для дітей і реагувати на них.</a:t>
            </a:r>
          </a:p>
          <a:p>
            <a:r>
              <a:rPr lang="uk-UA" dirty="0"/>
              <a:t>Усі працівники та волонтери обізнані з факторами, які слід враховувати щодо дітей з огляду на стать, вік та інвалідність.</a:t>
            </a:r>
          </a:p>
          <a:p>
            <a:pPr marL="0" indent="0">
              <a:buNone/>
            </a:pPr>
            <a:endParaRPr lang="en-US" dirty="0"/>
          </a:p>
          <a:p>
            <a:pPr marL="0" indent="0">
              <a:buNone/>
            </a:pPr>
            <a:endParaRPr lang="en-US" dirty="0"/>
          </a:p>
        </p:txBody>
      </p:sp>
      <p:pic>
        <p:nvPicPr>
          <p:cNvPr id="4" name="Picture 3" descr="A black and red logo&#10;&#10;AI-generated content may be incorrect.">
            <a:extLst>
              <a:ext uri="{FF2B5EF4-FFF2-40B4-BE49-F238E27FC236}">
                <a16:creationId xmlns:a16="http://schemas.microsoft.com/office/drawing/2014/main" id="{CA8D0E08-E9CA-E910-7622-C95E145239E0}"/>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35C6083D-605C-4FC5-CBAD-32372B3466B7}"/>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40652028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3818527" cy="2852737"/>
          </a:xfrm>
        </p:spPr>
        <p:txBody>
          <a:bodyPr/>
          <a:lstStyle/>
          <a:p>
            <a:r>
              <a:rPr lang="uk-UA"/>
              <a:t>Проблеми</a:t>
            </a:r>
          </a:p>
        </p:txBody>
      </p:sp>
      <p:sp>
        <p:nvSpPr>
          <p:cNvPr id="3" name="Text Placeholder 2"/>
          <p:cNvSpPr>
            <a:spLocks noGrp="1"/>
          </p:cNvSpPr>
          <p:nvPr>
            <p:ph type="body" idx="1"/>
          </p:nvPr>
        </p:nvSpPr>
        <p:spPr/>
        <p:txBody>
          <a:bodyPr/>
          <a:lstStyle/>
          <a:p>
            <a:r>
              <a:rPr lang="uk-UA"/>
              <a:t>День 1, сесія 7</a:t>
            </a:r>
          </a:p>
        </p:txBody>
      </p:sp>
      <p:sp>
        <p:nvSpPr>
          <p:cNvPr id="4" name="Content Placeholder 2">
            <a:extLst>
              <a:ext uri="{FF2B5EF4-FFF2-40B4-BE49-F238E27FC236}">
                <a16:creationId xmlns:a16="http://schemas.microsoft.com/office/drawing/2014/main" id="{153D139D-E6BC-46CB-A2D7-7122EE184756}"/>
              </a:ext>
            </a:extLst>
          </p:cNvPr>
          <p:cNvSpPr txBox="1">
            <a:spLocks/>
          </p:cNvSpPr>
          <p:nvPr/>
        </p:nvSpPr>
        <p:spPr>
          <a:xfrm>
            <a:off x="6241144" y="3586060"/>
            <a:ext cx="5450114" cy="195283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uk-UA"/>
              <a:t>Визначте проблеми, зазначені на фліпчарті «Проблеми», які хочуть обговорити всі.</a:t>
            </a:r>
          </a:p>
          <a:p>
            <a:r>
              <a:rPr lang="uk-UA"/>
              <a:t>Обговоріть можливі рішення для подолання цих проблем.</a:t>
            </a:r>
          </a:p>
          <a:p>
            <a:endParaRPr lang="en-US" dirty="0"/>
          </a:p>
          <a:p>
            <a:endParaRPr lang="en-US" dirty="0"/>
          </a:p>
        </p:txBody>
      </p:sp>
      <p:pic>
        <p:nvPicPr>
          <p:cNvPr id="5" name="Picture 4" descr="A black and red logo&#10;&#10;AI-generated content may be incorrect.">
            <a:extLst>
              <a:ext uri="{FF2B5EF4-FFF2-40B4-BE49-F238E27FC236}">
                <a16:creationId xmlns:a16="http://schemas.microsoft.com/office/drawing/2014/main" id="{3BA3EAD9-A67E-1DF5-426E-4AAE66C02353}"/>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AA06EDCA-621D-7786-928B-ED0E6183A526}"/>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13441365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a:t>Огляд та підсумки</a:t>
            </a:r>
          </a:p>
        </p:txBody>
      </p:sp>
      <p:sp>
        <p:nvSpPr>
          <p:cNvPr id="3" name="Text Placeholder 2"/>
          <p:cNvSpPr>
            <a:spLocks noGrp="1"/>
          </p:cNvSpPr>
          <p:nvPr>
            <p:ph type="body" idx="1"/>
          </p:nvPr>
        </p:nvSpPr>
        <p:spPr/>
        <p:txBody>
          <a:bodyPr/>
          <a:lstStyle/>
          <a:p>
            <a:r>
              <a:rPr lang="uk-UA"/>
              <a:t>День 1, сесія 8</a:t>
            </a:r>
          </a:p>
        </p:txBody>
      </p:sp>
      <p:pic>
        <p:nvPicPr>
          <p:cNvPr id="4" name="Picture 3" descr="A black and red logo&#10;&#10;AI-generated content may be incorrect.">
            <a:extLst>
              <a:ext uri="{FF2B5EF4-FFF2-40B4-BE49-F238E27FC236}">
                <a16:creationId xmlns:a16="http://schemas.microsoft.com/office/drawing/2014/main" id="{3312466E-B3AF-1FCB-DD6D-7C25F54F2DB4}"/>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274DC3BE-FBAF-062E-0AA7-77DAE271763B}"/>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34684471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uk-UA" sz="3200"/>
              <a:t>Огляд підсумків та підбиття підсумків</a:t>
            </a:r>
          </a:p>
        </p:txBody>
      </p:sp>
      <p:sp>
        <p:nvSpPr>
          <p:cNvPr id="3" name="Content Placeholder 2"/>
          <p:cNvSpPr>
            <a:spLocks noGrp="1"/>
          </p:cNvSpPr>
          <p:nvPr>
            <p:ph idx="1"/>
          </p:nvPr>
        </p:nvSpPr>
        <p:spPr>
          <a:xfrm>
            <a:off x="838199" y="1930852"/>
            <a:ext cx="10283371" cy="4195312"/>
          </a:xfrm>
        </p:spPr>
        <p:txBody>
          <a:bodyPr>
            <a:normAutofit/>
          </a:bodyPr>
          <a:lstStyle/>
          <a:p>
            <a:pPr lvl="0"/>
            <a:r>
              <a:rPr lang="uk-UA"/>
              <a:t>Оберіть оглядовий захід з Каталогу заходів ДДП</a:t>
            </a:r>
          </a:p>
          <a:p>
            <a:pPr lvl="0"/>
            <a:r>
              <a:rPr lang="uk-UA"/>
              <a:t>Запросіть малу групу підготувати обраний ними захід із Каталогу заходів ДДП для проведення завтра на початку другого дня.</a:t>
            </a:r>
          </a:p>
          <a:p>
            <a:pPr lvl="0"/>
            <a:r>
              <a:rPr lang="uk-UA"/>
              <a:t>Запросіть учасників поділитися своїми коментарями або поставити запитання щодо першого дня.</a:t>
            </a:r>
          </a:p>
          <a:p>
            <a:pPr lvl="0"/>
            <a:endParaRPr lang="en-US" dirty="0"/>
          </a:p>
          <a:p>
            <a:pPr marL="0" lvl="0" indent="0" algn="ctr">
              <a:buNone/>
            </a:pPr>
            <a:r>
              <a:rPr lang="uk-UA"/>
              <a:t>Дякуємо</a:t>
            </a:r>
          </a:p>
          <a:p>
            <a:pPr marL="0" indent="0">
              <a:buNone/>
            </a:pPr>
            <a:endParaRPr lang="en-US" dirty="0"/>
          </a:p>
        </p:txBody>
      </p:sp>
      <p:pic>
        <p:nvPicPr>
          <p:cNvPr id="4" name="Picture 3" descr="A black and red logo&#10;&#10;AI-generated content may be incorrect.">
            <a:extLst>
              <a:ext uri="{FF2B5EF4-FFF2-40B4-BE49-F238E27FC236}">
                <a16:creationId xmlns:a16="http://schemas.microsoft.com/office/drawing/2014/main" id="{C7791D63-E283-DB61-4BE5-35D4F7B263AA}"/>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31014453-4C0A-55E5-BB8D-1D6EEEC7DD56}"/>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16870993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uk-UA" b="1"/>
              <a:t>Дружні до дітей простори у гуманітарних ситуаціях: Тренінг-воркшоп для осіб, що впроваджують ДДП </a:t>
            </a:r>
          </a:p>
        </p:txBody>
      </p:sp>
      <p:sp>
        <p:nvSpPr>
          <p:cNvPr id="3" name="Content Placeholder 2"/>
          <p:cNvSpPr>
            <a:spLocks noGrp="1"/>
          </p:cNvSpPr>
          <p:nvPr>
            <p:ph idx="1"/>
          </p:nvPr>
        </p:nvSpPr>
        <p:spPr>
          <a:xfrm>
            <a:off x="838200" y="2576286"/>
            <a:ext cx="10515600" cy="1778000"/>
          </a:xfrm>
        </p:spPr>
        <p:txBody>
          <a:bodyPr>
            <a:normAutofit fontScale="55000" lnSpcReduction="20000"/>
          </a:bodyPr>
          <a:lstStyle/>
          <a:p>
            <a:pPr marL="0" indent="0">
              <a:buNone/>
            </a:pPr>
            <a:endParaRPr lang="en-GB" sz="6000" dirty="0">
              <a:solidFill>
                <a:srgbClr val="EE3224"/>
              </a:solidFill>
              <a:latin typeface="Gill Sans MT" panose="020B0502020104020203" pitchFamily="34" charset="0"/>
              <a:ea typeface="+mj-ea"/>
              <a:cs typeface="+mj-cs"/>
            </a:endParaRPr>
          </a:p>
          <a:p>
            <a:pPr marL="0" indent="0">
              <a:buNone/>
            </a:pPr>
            <a:endParaRPr lang="en-GB" sz="6000" dirty="0">
              <a:solidFill>
                <a:srgbClr val="EE3224"/>
              </a:solidFill>
              <a:latin typeface="Gill Sans MT" panose="020B0502020104020203" pitchFamily="34" charset="0"/>
              <a:ea typeface="+mj-ea"/>
              <a:cs typeface="+mj-cs"/>
            </a:endParaRPr>
          </a:p>
          <a:p>
            <a:pPr marL="0" indent="0">
              <a:buNone/>
            </a:pPr>
            <a:r>
              <a:rPr lang="uk-UA" sz="10900">
                <a:solidFill>
                  <a:srgbClr val="EE3224"/>
                </a:solidFill>
                <a:latin typeface="Gill Sans MT" panose="020B0502020104020203" pitchFamily="34" charset="0"/>
                <a:ea typeface="+mj-ea"/>
                <a:cs typeface="+mj-cs"/>
              </a:rPr>
              <a:t>Повернення до роботи</a:t>
            </a:r>
          </a:p>
        </p:txBody>
      </p:sp>
      <p:sp>
        <p:nvSpPr>
          <p:cNvPr id="5" name="TextBox 4"/>
          <p:cNvSpPr txBox="1"/>
          <p:nvPr/>
        </p:nvSpPr>
        <p:spPr>
          <a:xfrm>
            <a:off x="1088571" y="4535714"/>
            <a:ext cx="3066143" cy="701731"/>
          </a:xfrm>
          <a:prstGeom prst="rect">
            <a:avLst/>
          </a:prstGeom>
          <a:noFill/>
        </p:spPr>
        <p:txBody>
          <a:bodyPr wrap="square" rtlCol="0">
            <a:spAutoFit/>
          </a:bodyPr>
          <a:lstStyle/>
          <a:p>
            <a:pPr lvl="0">
              <a:lnSpc>
                <a:spcPct val="90000"/>
              </a:lnSpc>
              <a:spcBef>
                <a:spcPts val="1000"/>
              </a:spcBef>
              <a:buClr>
                <a:srgbClr val="FF6600"/>
              </a:buClr>
            </a:pPr>
            <a:r>
              <a:rPr lang="uk-UA" sz="2400">
                <a:solidFill>
                  <a:srgbClr val="FF6600"/>
                </a:solidFill>
                <a:latin typeface="Caecilia LT Std Light" panose="00000400000000000000" pitchFamily="50" charset="0"/>
              </a:rPr>
              <a:t>День 2, сесія 9</a:t>
            </a:r>
          </a:p>
          <a:p>
            <a:endParaRPr lang="en-US" dirty="0"/>
          </a:p>
        </p:txBody>
      </p:sp>
      <p:pic>
        <p:nvPicPr>
          <p:cNvPr id="4" name="Picture 3" descr="A black and red logo&#10;&#10;AI-generated content may be incorrect.">
            <a:extLst>
              <a:ext uri="{FF2B5EF4-FFF2-40B4-BE49-F238E27FC236}">
                <a16:creationId xmlns:a16="http://schemas.microsoft.com/office/drawing/2014/main" id="{E9EA8267-E1BB-DFA5-F424-5965613B57F5}"/>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BFCB0B91-49AF-CFF4-748A-1E55EC2D151C}"/>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28440183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uk-UA" sz="3200"/>
              <a:t>Програма навчання — день 2</a:t>
            </a:r>
          </a:p>
        </p:txBody>
      </p:sp>
      <p:graphicFrame>
        <p:nvGraphicFramePr>
          <p:cNvPr id="4" name="Content Placeholder 3">
            <a:extLst>
              <a:ext uri="{FF2B5EF4-FFF2-40B4-BE49-F238E27FC236}">
                <a16:creationId xmlns:a16="http://schemas.microsoft.com/office/drawing/2014/main" id="{6F7F385D-9CC6-44D4-8B20-94841C8C27BA}"/>
              </a:ext>
            </a:extLst>
          </p:cNvPr>
          <p:cNvGraphicFramePr>
            <a:graphicFrameLocks noGrp="1"/>
          </p:cNvGraphicFramePr>
          <p:nvPr>
            <p:ph idx="1"/>
            <p:extLst>
              <p:ext uri="{D42A27DB-BD31-4B8C-83A1-F6EECF244321}">
                <p14:modId xmlns:p14="http://schemas.microsoft.com/office/powerpoint/2010/main" val="1288227065"/>
              </p:ext>
            </p:extLst>
          </p:nvPr>
        </p:nvGraphicFramePr>
        <p:xfrm>
          <a:off x="1203960" y="1791811"/>
          <a:ext cx="9784080" cy="4767539"/>
        </p:xfrm>
        <a:graphic>
          <a:graphicData uri="http://schemas.openxmlformats.org/drawingml/2006/table">
            <a:tbl>
              <a:tblPr firstRow="1" bandRow="1">
                <a:tableStyleId>{21E4AEA4-8DFA-4A89-87EB-49C32662AFE0}</a:tableStyleId>
              </a:tblPr>
              <a:tblGrid>
                <a:gridCol w="1297370">
                  <a:extLst>
                    <a:ext uri="{9D8B030D-6E8A-4147-A177-3AD203B41FA5}">
                      <a16:colId xmlns:a16="http://schemas.microsoft.com/office/drawing/2014/main" val="1127680968"/>
                    </a:ext>
                  </a:extLst>
                </a:gridCol>
                <a:gridCol w="8486710">
                  <a:extLst>
                    <a:ext uri="{9D8B030D-6E8A-4147-A177-3AD203B41FA5}">
                      <a16:colId xmlns:a16="http://schemas.microsoft.com/office/drawing/2014/main" val="652632446"/>
                    </a:ext>
                  </a:extLst>
                </a:gridCol>
              </a:tblGrid>
              <a:tr h="370123">
                <a:tc>
                  <a:txBody>
                    <a:bodyPr/>
                    <a:lstStyle/>
                    <a:p>
                      <a:endParaRPr lang="da-DK" sz="1400">
                        <a:effectLst/>
                        <a:latin typeface="Gill Sans MT" panose="020B0502020104020203" pitchFamily="34" charset="0"/>
                      </a:endParaRPr>
                    </a:p>
                  </a:txBody>
                  <a:tcPr marL="68580" marR="68580" marT="0" marB="0"/>
                </a:tc>
                <a:tc>
                  <a:txBody>
                    <a:bodyPr/>
                    <a:lstStyle/>
                    <a:p>
                      <a:pPr>
                        <a:spcBef>
                          <a:spcPts val="1800"/>
                        </a:spcBef>
                        <a:spcAft>
                          <a:spcPts val="1200"/>
                        </a:spcAft>
                      </a:pPr>
                      <a:r>
                        <a:rPr lang="uk-UA" sz="1400">
                          <a:effectLst/>
                        </a:rPr>
                        <a:t>День 2</a:t>
                      </a:r>
                    </a:p>
                  </a:txBody>
                  <a:tcPr marL="68580" marR="68580" marT="0" marB="0"/>
                </a:tc>
                <a:extLst>
                  <a:ext uri="{0D108BD9-81ED-4DB2-BD59-A6C34878D82A}">
                    <a16:rowId xmlns:a16="http://schemas.microsoft.com/office/drawing/2014/main" val="3971470245"/>
                  </a:ext>
                </a:extLst>
              </a:tr>
              <a:tr h="404299">
                <a:tc>
                  <a:txBody>
                    <a:bodyPr/>
                    <a:lstStyle/>
                    <a:p>
                      <a:pPr>
                        <a:spcBef>
                          <a:spcPts val="1800"/>
                        </a:spcBef>
                        <a:spcAft>
                          <a:spcPts val="1200"/>
                        </a:spcAft>
                      </a:pPr>
                      <a:r>
                        <a:rPr lang="uk-UA" sz="1400">
                          <a:effectLst/>
                        </a:rPr>
                        <a:t>08.30-09.00</a:t>
                      </a:r>
                    </a:p>
                  </a:txBody>
                  <a:tcPr marL="68580" marR="68580" marT="0" marB="0"/>
                </a:tc>
                <a:tc>
                  <a:txBody>
                    <a:bodyPr/>
                    <a:lstStyle/>
                    <a:p>
                      <a:pPr>
                        <a:spcBef>
                          <a:spcPts val="1800"/>
                        </a:spcBef>
                        <a:spcAft>
                          <a:spcPts val="1200"/>
                        </a:spcAft>
                      </a:pPr>
                      <a:r>
                        <a:rPr lang="uk-UA" sz="1400">
                          <a:effectLst/>
                        </a:rPr>
                        <a:t>Сесія 9: Повернення до роботи</a:t>
                      </a:r>
                    </a:p>
                  </a:txBody>
                  <a:tcPr marL="68580" marR="68580" marT="0" marB="0"/>
                </a:tc>
                <a:extLst>
                  <a:ext uri="{0D108BD9-81ED-4DB2-BD59-A6C34878D82A}">
                    <a16:rowId xmlns:a16="http://schemas.microsoft.com/office/drawing/2014/main" val="157208159"/>
                  </a:ext>
                </a:extLst>
              </a:tr>
              <a:tr h="477742">
                <a:tc>
                  <a:txBody>
                    <a:bodyPr/>
                    <a:lstStyle/>
                    <a:p>
                      <a:pPr>
                        <a:spcBef>
                          <a:spcPts val="1800"/>
                        </a:spcBef>
                        <a:spcAft>
                          <a:spcPts val="1200"/>
                        </a:spcAft>
                      </a:pPr>
                      <a:r>
                        <a:rPr lang="uk-UA" sz="1400">
                          <a:effectLst/>
                        </a:rPr>
                        <a:t>9:00-10:00</a:t>
                      </a:r>
                    </a:p>
                  </a:txBody>
                  <a:tcPr marL="68580" marR="68580" marT="0" marB="0"/>
                </a:tc>
                <a:tc>
                  <a:txBody>
                    <a:bodyPr/>
                    <a:lstStyle/>
                    <a:p>
                      <a:pPr>
                        <a:spcBef>
                          <a:spcPts val="1800"/>
                        </a:spcBef>
                        <a:spcAft>
                          <a:spcPts val="1200"/>
                        </a:spcAft>
                      </a:pPr>
                      <a:r>
                        <a:rPr lang="uk-UA" sz="1400" dirty="0">
                          <a:effectLst/>
                        </a:rPr>
                        <a:t>Сесія 10: ДДП забезпечують середовище, що стимулює та підтримує</a:t>
                      </a:r>
                    </a:p>
                  </a:txBody>
                  <a:tcPr marL="68580" marR="68580" marT="0" marB="0"/>
                </a:tc>
                <a:extLst>
                  <a:ext uri="{0D108BD9-81ED-4DB2-BD59-A6C34878D82A}">
                    <a16:rowId xmlns:a16="http://schemas.microsoft.com/office/drawing/2014/main" val="266422327"/>
                  </a:ext>
                </a:extLst>
              </a:tr>
              <a:tr h="295225">
                <a:tc>
                  <a:txBody>
                    <a:bodyPr/>
                    <a:lstStyle/>
                    <a:p>
                      <a:pPr>
                        <a:spcBef>
                          <a:spcPts val="1800"/>
                        </a:spcBef>
                        <a:spcAft>
                          <a:spcPts val="1200"/>
                        </a:spcAft>
                      </a:pPr>
                      <a:r>
                        <a:rPr lang="uk-UA" sz="1400">
                          <a:effectLst/>
                        </a:rPr>
                        <a:t>10.00-10.15</a:t>
                      </a:r>
                    </a:p>
                  </a:txBody>
                  <a:tcPr marL="68580" marR="68580" marT="0" marB="0"/>
                </a:tc>
                <a:tc>
                  <a:txBody>
                    <a:bodyPr/>
                    <a:lstStyle/>
                    <a:p>
                      <a:pPr>
                        <a:spcBef>
                          <a:spcPts val="1800"/>
                        </a:spcBef>
                        <a:spcAft>
                          <a:spcPts val="1200"/>
                        </a:spcAft>
                      </a:pPr>
                      <a:r>
                        <a:rPr lang="uk-UA" sz="1400">
                          <a:effectLst/>
                        </a:rPr>
                        <a:t>Кава-брейк</a:t>
                      </a:r>
                    </a:p>
                  </a:txBody>
                  <a:tcPr marL="68580" marR="68580" marT="0" marB="0"/>
                </a:tc>
                <a:extLst>
                  <a:ext uri="{0D108BD9-81ED-4DB2-BD59-A6C34878D82A}">
                    <a16:rowId xmlns:a16="http://schemas.microsoft.com/office/drawing/2014/main" val="4254339504"/>
                  </a:ext>
                </a:extLst>
              </a:tr>
              <a:tr h="419569">
                <a:tc>
                  <a:txBody>
                    <a:bodyPr/>
                    <a:lstStyle/>
                    <a:p>
                      <a:pPr>
                        <a:spcBef>
                          <a:spcPts val="1800"/>
                        </a:spcBef>
                        <a:spcAft>
                          <a:spcPts val="1200"/>
                        </a:spcAft>
                      </a:pPr>
                      <a:r>
                        <a:rPr lang="uk-UA" sz="1400">
                          <a:effectLst/>
                        </a:rPr>
                        <a:t>10.15-11.15</a:t>
                      </a:r>
                    </a:p>
                  </a:txBody>
                  <a:tcPr marL="68580" marR="68580" marT="0" marB="0"/>
                </a:tc>
                <a:tc>
                  <a:txBody>
                    <a:bodyPr/>
                    <a:lstStyle/>
                    <a:p>
                      <a:pPr>
                        <a:spcBef>
                          <a:spcPts val="1800"/>
                        </a:spcBef>
                        <a:spcAft>
                          <a:spcPts val="1200"/>
                        </a:spcAft>
                      </a:pPr>
                      <a:r>
                        <a:rPr lang="uk-UA" sz="1400">
                          <a:effectLst/>
                        </a:rPr>
                        <a:t>Сесія 11: ДДП базуються на наявних структурах і потенціалі громади</a:t>
                      </a:r>
                    </a:p>
                  </a:txBody>
                  <a:tcPr marL="68580" marR="68580" marT="0" marB="0"/>
                </a:tc>
                <a:extLst>
                  <a:ext uri="{0D108BD9-81ED-4DB2-BD59-A6C34878D82A}">
                    <a16:rowId xmlns:a16="http://schemas.microsoft.com/office/drawing/2014/main" val="1647164069"/>
                  </a:ext>
                </a:extLst>
              </a:tr>
              <a:tr h="318494">
                <a:tc>
                  <a:txBody>
                    <a:bodyPr/>
                    <a:lstStyle/>
                    <a:p>
                      <a:pPr>
                        <a:spcBef>
                          <a:spcPts val="1800"/>
                        </a:spcBef>
                        <a:spcAft>
                          <a:spcPts val="1200"/>
                        </a:spcAft>
                      </a:pPr>
                      <a:r>
                        <a:rPr lang="uk-UA" sz="1400">
                          <a:effectLst/>
                        </a:rPr>
                        <a:t>11.15-12.15</a:t>
                      </a:r>
                    </a:p>
                  </a:txBody>
                  <a:tcPr marL="68580" marR="68580" marT="0" marB="0"/>
                </a:tc>
                <a:tc>
                  <a:txBody>
                    <a:bodyPr/>
                    <a:lstStyle/>
                    <a:p>
                      <a:pPr>
                        <a:spcBef>
                          <a:spcPts val="1800"/>
                        </a:spcBef>
                        <a:spcAft>
                          <a:spcPts val="1200"/>
                        </a:spcAft>
                      </a:pPr>
                      <a:r>
                        <a:rPr lang="uk-UA" sz="1400">
                          <a:effectLst/>
                        </a:rPr>
                        <a:t>Сесія 12: ДДП застосовують повністю партиципативний підхід до проєктування та впровадження </a:t>
                      </a:r>
                    </a:p>
                  </a:txBody>
                  <a:tcPr marL="68580" marR="68580" marT="0" marB="0"/>
                </a:tc>
                <a:extLst>
                  <a:ext uri="{0D108BD9-81ED-4DB2-BD59-A6C34878D82A}">
                    <a16:rowId xmlns:a16="http://schemas.microsoft.com/office/drawing/2014/main" val="1069735914"/>
                  </a:ext>
                </a:extLst>
              </a:tr>
              <a:tr h="351216">
                <a:tc>
                  <a:txBody>
                    <a:bodyPr/>
                    <a:lstStyle/>
                    <a:p>
                      <a:pPr>
                        <a:spcBef>
                          <a:spcPts val="1800"/>
                        </a:spcBef>
                        <a:spcAft>
                          <a:spcPts val="1200"/>
                        </a:spcAft>
                      </a:pPr>
                      <a:r>
                        <a:rPr lang="uk-UA" sz="1400">
                          <a:effectLst/>
                        </a:rPr>
                        <a:t>12.15-13.15</a:t>
                      </a:r>
                    </a:p>
                  </a:txBody>
                  <a:tcPr marL="68580" marR="68580" marT="0" marB="0"/>
                </a:tc>
                <a:tc>
                  <a:txBody>
                    <a:bodyPr/>
                    <a:lstStyle/>
                    <a:p>
                      <a:pPr>
                        <a:spcBef>
                          <a:spcPts val="1800"/>
                        </a:spcBef>
                        <a:spcAft>
                          <a:spcPts val="1200"/>
                        </a:spcAft>
                      </a:pPr>
                      <a:r>
                        <a:rPr lang="uk-UA" sz="1400">
                          <a:effectLst/>
                        </a:rPr>
                        <a:t>Ланч</a:t>
                      </a:r>
                    </a:p>
                  </a:txBody>
                  <a:tcPr marL="68580" marR="68580" marT="0" marB="0"/>
                </a:tc>
                <a:extLst>
                  <a:ext uri="{0D108BD9-81ED-4DB2-BD59-A6C34878D82A}">
                    <a16:rowId xmlns:a16="http://schemas.microsoft.com/office/drawing/2014/main" val="1015119989"/>
                  </a:ext>
                </a:extLst>
              </a:tr>
              <a:tr h="511918">
                <a:tc>
                  <a:txBody>
                    <a:bodyPr/>
                    <a:lstStyle/>
                    <a:p>
                      <a:pPr>
                        <a:spcBef>
                          <a:spcPts val="1800"/>
                        </a:spcBef>
                        <a:spcAft>
                          <a:spcPts val="1200"/>
                        </a:spcAft>
                      </a:pPr>
                      <a:r>
                        <a:rPr lang="uk-UA" sz="1400">
                          <a:effectLst/>
                        </a:rPr>
                        <a:t>13.15-14.15</a:t>
                      </a:r>
                    </a:p>
                  </a:txBody>
                  <a:tcPr marL="68580" marR="68580" marT="0" marB="0"/>
                </a:tc>
                <a:tc>
                  <a:txBody>
                    <a:bodyPr/>
                    <a:lstStyle/>
                    <a:p>
                      <a:pPr>
                        <a:spcBef>
                          <a:spcPts val="1800"/>
                        </a:spcBef>
                        <a:spcAft>
                          <a:spcPts val="1200"/>
                        </a:spcAft>
                      </a:pPr>
                      <a:r>
                        <a:rPr lang="uk-UA" sz="1400">
                          <a:effectLst/>
                        </a:rPr>
                        <a:t>Сесія 13: ДДП надають або підтримують інтегровані послуги та програми </a:t>
                      </a:r>
                    </a:p>
                  </a:txBody>
                  <a:tcPr marL="68580" marR="68580" marT="0" marB="0"/>
                </a:tc>
                <a:extLst>
                  <a:ext uri="{0D108BD9-81ED-4DB2-BD59-A6C34878D82A}">
                    <a16:rowId xmlns:a16="http://schemas.microsoft.com/office/drawing/2014/main" val="193035178"/>
                  </a:ext>
                </a:extLst>
              </a:tr>
              <a:tr h="381757">
                <a:tc>
                  <a:txBody>
                    <a:bodyPr/>
                    <a:lstStyle/>
                    <a:p>
                      <a:pPr>
                        <a:spcBef>
                          <a:spcPts val="1800"/>
                        </a:spcBef>
                        <a:spcAft>
                          <a:spcPts val="1200"/>
                        </a:spcAft>
                      </a:pPr>
                      <a:r>
                        <a:rPr lang="uk-UA" sz="1400">
                          <a:effectLst/>
                        </a:rPr>
                        <a:t>14.15-14.30</a:t>
                      </a:r>
                    </a:p>
                  </a:txBody>
                  <a:tcPr marL="68580" marR="68580" marT="0" marB="0"/>
                </a:tc>
                <a:tc>
                  <a:txBody>
                    <a:bodyPr/>
                    <a:lstStyle/>
                    <a:p>
                      <a:pPr>
                        <a:spcBef>
                          <a:spcPts val="1800"/>
                        </a:spcBef>
                        <a:spcAft>
                          <a:spcPts val="1200"/>
                        </a:spcAft>
                      </a:pPr>
                      <a:r>
                        <a:rPr lang="uk-UA" sz="1400">
                          <a:effectLst/>
                        </a:rPr>
                        <a:t>Кава-брейк</a:t>
                      </a:r>
                    </a:p>
                  </a:txBody>
                  <a:tcPr marL="68580" marR="68580" marT="0" marB="0"/>
                </a:tc>
                <a:extLst>
                  <a:ext uri="{0D108BD9-81ED-4DB2-BD59-A6C34878D82A}">
                    <a16:rowId xmlns:a16="http://schemas.microsoft.com/office/drawing/2014/main" val="2575131773"/>
                  </a:ext>
                </a:extLst>
              </a:tr>
              <a:tr h="511918">
                <a:tc>
                  <a:txBody>
                    <a:bodyPr/>
                    <a:lstStyle/>
                    <a:p>
                      <a:pPr>
                        <a:spcBef>
                          <a:spcPts val="1800"/>
                        </a:spcBef>
                        <a:spcAft>
                          <a:spcPts val="1200"/>
                        </a:spcAft>
                      </a:pPr>
                      <a:r>
                        <a:rPr lang="uk-UA" sz="1400">
                          <a:effectLst/>
                        </a:rPr>
                        <a:t>14.30- 15.30</a:t>
                      </a:r>
                    </a:p>
                  </a:txBody>
                  <a:tcPr marL="68580" marR="68580" marT="0" marB="0"/>
                </a:tc>
                <a:tc>
                  <a:txBody>
                    <a:bodyPr/>
                    <a:lstStyle/>
                    <a:p>
                      <a:pPr>
                        <a:spcBef>
                          <a:spcPts val="1800"/>
                        </a:spcBef>
                        <a:spcAft>
                          <a:spcPts val="1200"/>
                        </a:spcAft>
                      </a:pPr>
                      <a:r>
                        <a:rPr lang="uk-UA" sz="1400">
                          <a:effectLst/>
                        </a:rPr>
                        <a:t>Сесія 14: Каталог заходів ДДП</a:t>
                      </a:r>
                    </a:p>
                  </a:txBody>
                  <a:tcPr marL="68580" marR="68580" marT="0" marB="0"/>
                </a:tc>
                <a:extLst>
                  <a:ext uri="{0D108BD9-81ED-4DB2-BD59-A6C34878D82A}">
                    <a16:rowId xmlns:a16="http://schemas.microsoft.com/office/drawing/2014/main" val="3956296384"/>
                  </a:ext>
                </a:extLst>
              </a:tr>
              <a:tr h="511918">
                <a:tc>
                  <a:txBody>
                    <a:bodyPr/>
                    <a:lstStyle/>
                    <a:p>
                      <a:pPr>
                        <a:spcBef>
                          <a:spcPts val="1800"/>
                        </a:spcBef>
                        <a:spcAft>
                          <a:spcPts val="1200"/>
                        </a:spcAft>
                      </a:pPr>
                      <a:r>
                        <a:rPr lang="uk-UA" sz="1400">
                          <a:effectLst/>
                        </a:rPr>
                        <a:t>15.30-16.00</a:t>
                      </a:r>
                    </a:p>
                  </a:txBody>
                  <a:tcPr marL="68580" marR="68580" marT="0" marB="0"/>
                </a:tc>
                <a:tc>
                  <a:txBody>
                    <a:bodyPr/>
                    <a:lstStyle/>
                    <a:p>
                      <a:pPr>
                        <a:spcBef>
                          <a:spcPts val="1800"/>
                        </a:spcBef>
                        <a:spcAft>
                          <a:spcPts val="1200"/>
                        </a:spcAft>
                      </a:pPr>
                      <a:r>
                        <a:rPr lang="uk-UA" sz="1400">
                          <a:effectLst/>
                        </a:rPr>
                        <a:t>Сесія 15: Проблеми </a:t>
                      </a:r>
                    </a:p>
                  </a:txBody>
                  <a:tcPr marL="68580" marR="68580" marT="0" marB="0"/>
                </a:tc>
                <a:extLst>
                  <a:ext uri="{0D108BD9-81ED-4DB2-BD59-A6C34878D82A}">
                    <a16:rowId xmlns:a16="http://schemas.microsoft.com/office/drawing/2014/main" val="3197710560"/>
                  </a:ext>
                </a:extLst>
              </a:tr>
              <a:tr h="191969">
                <a:tc>
                  <a:txBody>
                    <a:bodyPr/>
                    <a:lstStyle/>
                    <a:p>
                      <a:pPr>
                        <a:spcBef>
                          <a:spcPts val="1800"/>
                        </a:spcBef>
                        <a:spcAft>
                          <a:spcPts val="1200"/>
                        </a:spcAft>
                      </a:pPr>
                      <a:r>
                        <a:rPr lang="uk-UA" sz="1400">
                          <a:effectLst/>
                        </a:rPr>
                        <a:t>16.00-16.30</a:t>
                      </a:r>
                    </a:p>
                  </a:txBody>
                  <a:tcPr marL="68580" marR="68580" marT="0" marB="0"/>
                </a:tc>
                <a:tc>
                  <a:txBody>
                    <a:bodyPr/>
                    <a:lstStyle/>
                    <a:p>
                      <a:pPr>
                        <a:spcBef>
                          <a:spcPts val="1800"/>
                        </a:spcBef>
                        <a:spcAft>
                          <a:spcPts val="1200"/>
                        </a:spcAft>
                      </a:pPr>
                      <a:r>
                        <a:rPr lang="uk-UA" sz="1400" dirty="0">
                          <a:effectLst/>
                        </a:rPr>
                        <a:t>Підбиття підсумків і завершення другого дня</a:t>
                      </a:r>
                    </a:p>
                  </a:txBody>
                  <a:tcPr marL="68580" marR="68580" marT="0" marB="0"/>
                </a:tc>
                <a:extLst>
                  <a:ext uri="{0D108BD9-81ED-4DB2-BD59-A6C34878D82A}">
                    <a16:rowId xmlns:a16="http://schemas.microsoft.com/office/drawing/2014/main" val="2123300518"/>
                  </a:ext>
                </a:extLst>
              </a:tr>
            </a:tbl>
          </a:graphicData>
        </a:graphic>
      </p:graphicFrame>
      <p:pic>
        <p:nvPicPr>
          <p:cNvPr id="3" name="Picture 2" descr="A black and red logo&#10;&#10;AI-generated content may be incorrect.">
            <a:extLst>
              <a:ext uri="{FF2B5EF4-FFF2-40B4-BE49-F238E27FC236}">
                <a16:creationId xmlns:a16="http://schemas.microsoft.com/office/drawing/2014/main" id="{C563B802-61EF-BD79-0407-8FBED72F1CBE}"/>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D2B809D6-999D-6448-BAA4-D9D28EB32DE8}"/>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33803200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1587" y="548641"/>
            <a:ext cx="10515600" cy="2852737"/>
          </a:xfrm>
        </p:spPr>
        <p:txBody>
          <a:bodyPr/>
          <a:lstStyle/>
          <a:p>
            <a:r>
              <a:rPr lang="uk-UA"/>
              <a:t>ДДП забезпечують середовище, що стимулює та підтримує</a:t>
            </a:r>
          </a:p>
        </p:txBody>
      </p:sp>
      <p:sp>
        <p:nvSpPr>
          <p:cNvPr id="3" name="Text Placeholder 2"/>
          <p:cNvSpPr>
            <a:spLocks noGrp="1"/>
          </p:cNvSpPr>
          <p:nvPr>
            <p:ph type="body" idx="1"/>
          </p:nvPr>
        </p:nvSpPr>
        <p:spPr/>
        <p:txBody>
          <a:bodyPr/>
          <a:lstStyle/>
          <a:p>
            <a:r>
              <a:rPr lang="uk-UA"/>
              <a:t>День 2, сесія 10</a:t>
            </a:r>
          </a:p>
        </p:txBody>
      </p:sp>
      <p:sp>
        <p:nvSpPr>
          <p:cNvPr id="4" name="Content Placeholder 2">
            <a:extLst>
              <a:ext uri="{FF2B5EF4-FFF2-40B4-BE49-F238E27FC236}">
                <a16:creationId xmlns:a16="http://schemas.microsoft.com/office/drawing/2014/main" id="{26CF118A-E860-458A-8F44-870DA78AB0E9}"/>
              </a:ext>
            </a:extLst>
          </p:cNvPr>
          <p:cNvSpPr txBox="1">
            <a:spLocks/>
          </p:cNvSpPr>
          <p:nvPr/>
        </p:nvSpPr>
        <p:spPr>
          <a:xfrm>
            <a:off x="6095999" y="3456622"/>
            <a:ext cx="5752011" cy="308786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endParaRPr lang="en-GB">
              <a:effectLst>
                <a:glow>
                  <a:srgbClr val="000000"/>
                </a:glow>
                <a:outerShdw sx="0" sy="0">
                  <a:srgbClr val="000000"/>
                </a:outerShdw>
                <a:reflection stA="0" endPos="0" fadeDir="0" sx="0" sy="0"/>
              </a:effectLst>
            </a:endParaRPr>
          </a:p>
          <a:p>
            <a:r>
              <a:rPr lang="uk-UA"/>
              <a:t>Групова робота: обговорення вибраних заходів із Каталогу заходів ДДП у контексті трьох тематичних досліджень</a:t>
            </a:r>
          </a:p>
          <a:p>
            <a:r>
              <a:rPr lang="uk-UA"/>
              <a:t>Відгуки від кожної групи</a:t>
            </a:r>
          </a:p>
          <a:p>
            <a:r>
              <a:rPr lang="uk-UA"/>
              <a:t>Презентація щодо того, як забезпечити, щоб заходи були такими, що стимулюють та підтримують </a:t>
            </a:r>
          </a:p>
        </p:txBody>
      </p:sp>
      <p:pic>
        <p:nvPicPr>
          <p:cNvPr id="5" name="Picture 4" descr="A black and red logo&#10;&#10;AI-generated content may be incorrect.">
            <a:extLst>
              <a:ext uri="{FF2B5EF4-FFF2-40B4-BE49-F238E27FC236}">
                <a16:creationId xmlns:a16="http://schemas.microsoft.com/office/drawing/2014/main" id="{FC73435C-9D64-3A51-8B3B-800E554F9953}"/>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A3937B5B-F9D1-0C9C-D9CD-1E67A3517A4F}"/>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32955610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uk-UA" sz="3200"/>
              <a:t>Вправа для розігріву: Експрес-знайомства</a:t>
            </a:r>
          </a:p>
        </p:txBody>
      </p:sp>
      <p:sp>
        <p:nvSpPr>
          <p:cNvPr id="3" name="Content Placeholder 2"/>
          <p:cNvSpPr>
            <a:spLocks noGrp="1"/>
          </p:cNvSpPr>
          <p:nvPr>
            <p:ph idx="1"/>
          </p:nvPr>
        </p:nvSpPr>
        <p:spPr/>
        <p:txBody>
          <a:bodyPr/>
          <a:lstStyle/>
          <a:p>
            <a:pPr marL="0" indent="0">
              <a:buNone/>
            </a:pPr>
            <a:endParaRPr lang="en-US" dirty="0"/>
          </a:p>
          <a:p>
            <a:pPr lvl="0"/>
            <a:r>
              <a:rPr lang="uk-UA"/>
              <a:t>Завдання — протягом трьох хвилин познайомитися з трьома різними людьми (по одній хвилині на кожного). </a:t>
            </a:r>
          </a:p>
          <a:p>
            <a:pPr lvl="0"/>
            <a:r>
              <a:rPr lang="uk-UA"/>
              <a:t>Фасилітатори слідкують за часом.</a:t>
            </a:r>
          </a:p>
          <a:p>
            <a:pPr lvl="0"/>
            <a:r>
              <a:rPr lang="uk-UA"/>
              <a:t>Під час загального обговорення представте всій групі людей, з якими ви познайомилися.</a:t>
            </a:r>
          </a:p>
          <a:p>
            <a:pPr marL="0" indent="0">
              <a:buNone/>
            </a:pPr>
            <a:endParaRPr lang="en-US" dirty="0"/>
          </a:p>
        </p:txBody>
      </p:sp>
      <p:pic>
        <p:nvPicPr>
          <p:cNvPr id="4" name="Picture 3" descr="A black and red logo&#10;&#10;AI-generated content may be incorrect.">
            <a:extLst>
              <a:ext uri="{FF2B5EF4-FFF2-40B4-BE49-F238E27FC236}">
                <a16:creationId xmlns:a16="http://schemas.microsoft.com/office/drawing/2014/main" id="{86AE7068-126B-C76F-7502-673D64CD6341}"/>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BF0CD7A0-F57D-88E3-7991-B773B1E18E12}"/>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38721290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uk-UA" sz="3200"/>
              <a:t>Сесія 10: Робота в групі </a:t>
            </a:r>
          </a:p>
        </p:txBody>
      </p:sp>
      <p:sp>
        <p:nvSpPr>
          <p:cNvPr id="3" name="Content Placeholder 2"/>
          <p:cNvSpPr>
            <a:spLocks noGrp="1"/>
          </p:cNvSpPr>
          <p:nvPr>
            <p:ph idx="1"/>
          </p:nvPr>
        </p:nvSpPr>
        <p:spPr>
          <a:xfrm>
            <a:off x="838200" y="2467428"/>
            <a:ext cx="10210800" cy="3658735"/>
          </a:xfrm>
        </p:spPr>
        <p:txBody>
          <a:bodyPr>
            <a:normAutofit lnSpcReduction="10000"/>
          </a:bodyPr>
          <a:lstStyle/>
          <a:p>
            <a:pPr lvl="0"/>
            <a:r>
              <a:rPr lang="uk-UA" dirty="0"/>
              <a:t>Група A розглядає заходи «</a:t>
            </a:r>
            <a:r>
              <a:rPr lang="uk-UA" b="1" dirty="0"/>
              <a:t>1.6 Групова пісня</a:t>
            </a:r>
            <a:r>
              <a:rPr lang="uk-UA" dirty="0"/>
              <a:t>», «</a:t>
            </a:r>
            <a:r>
              <a:rPr lang="uk-UA" b="1" dirty="0"/>
              <a:t>2.5 Гра-дзеркало</a:t>
            </a:r>
            <a:r>
              <a:rPr lang="uk-UA" dirty="0"/>
              <a:t>» та «3</a:t>
            </a:r>
            <a:r>
              <a:rPr lang="uk-UA" b="1" dirty="0"/>
              <a:t>.2 Енергія всередині</a:t>
            </a:r>
            <a:r>
              <a:rPr lang="uk-UA" dirty="0"/>
              <a:t>» у зв’язку з тематичним дослідженням 1.</a:t>
            </a:r>
          </a:p>
          <a:p>
            <a:pPr lvl="0"/>
            <a:r>
              <a:rPr lang="uk-UA" dirty="0"/>
              <a:t>Група B розглядає заходи «</a:t>
            </a:r>
            <a:r>
              <a:rPr lang="uk-UA" b="1" dirty="0"/>
              <a:t>3.3 Дерево на вітрі</a:t>
            </a:r>
            <a:r>
              <a:rPr lang="uk-UA" dirty="0"/>
              <a:t>», «</a:t>
            </a:r>
            <a:r>
              <a:rPr lang="uk-UA" b="1" dirty="0"/>
              <a:t>4.3 Спільна робота</a:t>
            </a:r>
            <a:r>
              <a:rPr lang="uk-UA" dirty="0"/>
              <a:t>» та «</a:t>
            </a:r>
            <a:r>
              <a:rPr lang="uk-UA" b="1" dirty="0"/>
              <a:t>5.5 Просто слухай</a:t>
            </a:r>
            <a:r>
              <a:rPr lang="uk-UA" dirty="0"/>
              <a:t>» у зв’язку з тематичним дослідженням 2.</a:t>
            </a:r>
          </a:p>
          <a:p>
            <a:pPr lvl="0"/>
            <a:r>
              <a:rPr lang="uk-UA" dirty="0"/>
              <a:t>Група C розглядає заходи «</a:t>
            </a:r>
            <a:r>
              <a:rPr lang="uk-UA" b="1" dirty="0"/>
              <a:t>5.9 Спирайся на мене</a:t>
            </a:r>
            <a:r>
              <a:rPr lang="uk-UA" dirty="0"/>
              <a:t>», «</a:t>
            </a:r>
            <a:r>
              <a:rPr lang="uk-UA" b="1" dirty="0"/>
              <a:t>6.3 Захищаю себе</a:t>
            </a:r>
            <a:r>
              <a:rPr lang="uk-UA" dirty="0"/>
              <a:t>» та </a:t>
            </a:r>
            <a:r>
              <a:rPr lang="uk-UA" b="1" dirty="0"/>
              <a:t>«7.1 Ніхто не усвідомлює моїх здібностей»</a:t>
            </a:r>
            <a:r>
              <a:rPr lang="uk-UA" dirty="0"/>
              <a:t> у контексті тематичного дослідження 3.</a:t>
            </a:r>
          </a:p>
          <a:p>
            <a:pPr marL="0" indent="0">
              <a:buNone/>
            </a:pPr>
            <a:endParaRPr lang="en-US" dirty="0"/>
          </a:p>
        </p:txBody>
      </p:sp>
      <p:pic>
        <p:nvPicPr>
          <p:cNvPr id="4" name="Picture 3" descr="A black and red logo&#10;&#10;AI-generated content may be incorrect.">
            <a:extLst>
              <a:ext uri="{FF2B5EF4-FFF2-40B4-BE49-F238E27FC236}">
                <a16:creationId xmlns:a16="http://schemas.microsoft.com/office/drawing/2014/main" id="{24C05C1B-9162-1145-3615-8DEA3E64E1BC}"/>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EDEEFDBE-9EBD-DECB-A280-C67BF87D9F05}"/>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22381196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uk-UA" sz="3200"/>
              <a:t>Сесія 10: Питання для роботи у групі </a:t>
            </a:r>
          </a:p>
        </p:txBody>
      </p:sp>
      <p:sp>
        <p:nvSpPr>
          <p:cNvPr id="3" name="Content Placeholder 2"/>
          <p:cNvSpPr>
            <a:spLocks noGrp="1"/>
          </p:cNvSpPr>
          <p:nvPr>
            <p:ph idx="1"/>
          </p:nvPr>
        </p:nvSpPr>
        <p:spPr>
          <a:xfrm>
            <a:off x="838200" y="2467428"/>
            <a:ext cx="10210800" cy="3658735"/>
          </a:xfrm>
        </p:spPr>
        <p:txBody>
          <a:bodyPr>
            <a:normAutofit/>
          </a:bodyPr>
          <a:lstStyle/>
          <a:p>
            <a:r>
              <a:rPr lang="uk-UA"/>
              <a:t>Наскільки ефективним буде кожен захід в умовах, описаних у вашому тематичному дослідженні? Сфокусуйтеся на тому, наскільки ці заходи можуть стимулювати або підтримати дітей у ДДП.</a:t>
            </a:r>
          </a:p>
          <a:p>
            <a:r>
              <a:rPr lang="uk-UA"/>
              <a:t>Які проблеми можуть виникнути у вас як у менеджера або координатора ДДП під час реалізації цих заходів? </a:t>
            </a:r>
          </a:p>
          <a:p>
            <a:pPr marL="0" indent="0">
              <a:buNone/>
            </a:pPr>
            <a:endParaRPr lang="en-US" dirty="0"/>
          </a:p>
        </p:txBody>
      </p:sp>
      <p:pic>
        <p:nvPicPr>
          <p:cNvPr id="4" name="Picture 3" descr="A black and red logo&#10;&#10;AI-generated content may be incorrect.">
            <a:extLst>
              <a:ext uri="{FF2B5EF4-FFF2-40B4-BE49-F238E27FC236}">
                <a16:creationId xmlns:a16="http://schemas.microsoft.com/office/drawing/2014/main" id="{E4A7D248-6B63-0950-0DEF-34E108E5F5D4}"/>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91675EA3-40AD-4707-33A5-7B936A5D1699}"/>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9870775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lgn="l"/>
            <a:r>
              <a:rPr lang="uk-UA" sz="3200"/>
              <a:t>Сесія 10: Як забезпечити заходи, що стимулюють та підтримують</a:t>
            </a:r>
          </a:p>
        </p:txBody>
      </p:sp>
      <p:sp>
        <p:nvSpPr>
          <p:cNvPr id="3" name="Content Placeholder 2"/>
          <p:cNvSpPr>
            <a:spLocks noGrp="1"/>
          </p:cNvSpPr>
          <p:nvPr>
            <p:ph idx="1"/>
          </p:nvPr>
        </p:nvSpPr>
        <p:spPr>
          <a:xfrm>
            <a:off x="997857" y="1930852"/>
            <a:ext cx="10355943" cy="4381048"/>
          </a:xfrm>
        </p:spPr>
        <p:txBody>
          <a:bodyPr>
            <a:normAutofit fontScale="92500" lnSpcReduction="20000"/>
          </a:bodyPr>
          <a:lstStyle/>
          <a:p>
            <a:r>
              <a:rPr lang="uk-UA" b="1"/>
              <a:t>Використовуйте різні види ігор</a:t>
            </a:r>
            <a:r>
              <a:rPr lang="uk-UA"/>
              <a:t>, щоб розвивати у дітей такі якості, як креативність, або формувати навички, наприклад, розв’язування проблем, ефективне спілкування та співпрацю.</a:t>
            </a:r>
          </a:p>
          <a:p>
            <a:r>
              <a:rPr lang="uk-UA" b="1"/>
              <a:t>Включайте в програму різноманітні заходи</a:t>
            </a:r>
            <a:r>
              <a:rPr lang="uk-UA"/>
              <a:t> — як активні та динамічні, так і спокійні для розслаблення — залежно від потреб. Це допомагає дітям навчитися розпізнавати різні емоції та регулювати свій емоційний стан. </a:t>
            </a:r>
          </a:p>
          <a:p>
            <a:r>
              <a:rPr lang="uk-UA" b="1"/>
              <a:t>Використовуйте інтерактивні заходи,</a:t>
            </a:r>
            <a:r>
              <a:rPr lang="uk-UA"/>
              <a:t> щоб заохочувати взаємодію між дітьми.</a:t>
            </a:r>
          </a:p>
          <a:p>
            <a:r>
              <a:rPr lang="uk-UA" b="1"/>
              <a:t>Обирайте веселі та доступні для загальної участі заходи</a:t>
            </a:r>
            <a:r>
              <a:rPr lang="uk-UA"/>
              <a:t>. Змагальні ігри не завжди приносять радість усім дітям, адже в них завжди є переможці й переможені. Ігри на співпрацю сприяють згуртованості дітей. Це означає, що діти вчаться краще працювати разом, колективно розв’язувати проблеми та будувати стосунки на довірі.</a:t>
            </a:r>
          </a:p>
        </p:txBody>
      </p:sp>
      <p:pic>
        <p:nvPicPr>
          <p:cNvPr id="4" name="Picture 3" descr="A black and red logo&#10;&#10;AI-generated content may be incorrect.">
            <a:extLst>
              <a:ext uri="{FF2B5EF4-FFF2-40B4-BE49-F238E27FC236}">
                <a16:creationId xmlns:a16="http://schemas.microsoft.com/office/drawing/2014/main" id="{99F18738-DFAB-8AFD-2980-12B37A77C94A}"/>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010430AE-FA0E-3F84-8DCE-BD69E202D0FB}"/>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8908541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lstStyle/>
          <a:p>
            <a:r>
              <a:rPr lang="uk-UA"/>
              <a:t>ДДП базуються на наявних структурах і потенціалі</a:t>
            </a:r>
          </a:p>
        </p:txBody>
      </p:sp>
      <p:sp>
        <p:nvSpPr>
          <p:cNvPr id="3" name="Text Placeholder 2"/>
          <p:cNvSpPr>
            <a:spLocks noGrp="1"/>
          </p:cNvSpPr>
          <p:nvPr>
            <p:ph type="body" idx="1"/>
          </p:nvPr>
        </p:nvSpPr>
        <p:spPr>
          <a:xfrm>
            <a:off x="831850" y="4589463"/>
            <a:ext cx="10515600" cy="1500187"/>
          </a:xfrm>
        </p:spPr>
        <p:txBody>
          <a:bodyPr/>
          <a:lstStyle/>
          <a:p>
            <a:r>
              <a:rPr lang="uk-UA"/>
              <a:t>День 2, сесія 11</a:t>
            </a:r>
          </a:p>
        </p:txBody>
      </p:sp>
      <p:pic>
        <p:nvPicPr>
          <p:cNvPr id="4" name="Picture 3" descr="A black and red logo&#10;&#10;AI-generated content may be incorrect.">
            <a:extLst>
              <a:ext uri="{FF2B5EF4-FFF2-40B4-BE49-F238E27FC236}">
                <a16:creationId xmlns:a16="http://schemas.microsoft.com/office/drawing/2014/main" id="{5E24B644-C102-4698-D308-94E0F8BAF5DF}"/>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F4782662-6F12-CCBB-5951-FD167D81D36A}"/>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14956237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uk-UA" sz="3200"/>
              <a:t>Сесія 11: Огляд роботи в групі</a:t>
            </a:r>
          </a:p>
        </p:txBody>
      </p:sp>
      <p:sp>
        <p:nvSpPr>
          <p:cNvPr id="3" name="Content Placeholder 2"/>
          <p:cNvSpPr>
            <a:spLocks noGrp="1"/>
          </p:cNvSpPr>
          <p:nvPr>
            <p:ph idx="1"/>
          </p:nvPr>
        </p:nvSpPr>
        <p:spPr>
          <a:xfrm>
            <a:off x="838199" y="2503714"/>
            <a:ext cx="9938657" cy="3622450"/>
          </a:xfrm>
        </p:spPr>
        <p:txBody>
          <a:bodyPr>
            <a:normAutofit/>
          </a:bodyPr>
          <a:lstStyle/>
          <a:p>
            <a:r>
              <a:rPr lang="uk-UA"/>
              <a:t>Почніть із тих самих груп A, B і C, але використайте інші тематичні дослідження.</a:t>
            </a:r>
          </a:p>
          <a:p>
            <a:r>
              <a:rPr lang="uk-UA"/>
              <a:t>Працюйте разом у великій групі над розробкою плану дій. </a:t>
            </a:r>
          </a:p>
          <a:p>
            <a:r>
              <a:rPr lang="uk-UA"/>
              <a:t>Презентація щодо ДДП на наявних структурах і потенціалі громади</a:t>
            </a:r>
          </a:p>
          <a:p>
            <a:endParaRPr lang="en-US" dirty="0"/>
          </a:p>
          <a:p>
            <a:pPr marL="0" indent="0">
              <a:buNone/>
            </a:pPr>
            <a:endParaRPr lang="en-US" dirty="0"/>
          </a:p>
        </p:txBody>
      </p:sp>
      <p:pic>
        <p:nvPicPr>
          <p:cNvPr id="4" name="Picture 3" descr="A black and red logo&#10;&#10;AI-generated content may be incorrect.">
            <a:extLst>
              <a:ext uri="{FF2B5EF4-FFF2-40B4-BE49-F238E27FC236}">
                <a16:creationId xmlns:a16="http://schemas.microsoft.com/office/drawing/2014/main" id="{1942E4F5-7ED7-A771-842C-82B46D07DB1A}"/>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46D24770-EF7F-CD36-8C13-40F08E433001}"/>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19092980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uk-UA" sz="3200"/>
              <a:t>Сесія 11: Робота в групі</a:t>
            </a:r>
          </a:p>
        </p:txBody>
      </p:sp>
      <p:sp>
        <p:nvSpPr>
          <p:cNvPr id="3" name="Content Placeholder 2"/>
          <p:cNvSpPr>
            <a:spLocks noGrp="1"/>
          </p:cNvSpPr>
          <p:nvPr>
            <p:ph idx="1"/>
          </p:nvPr>
        </p:nvSpPr>
        <p:spPr>
          <a:xfrm>
            <a:off x="838200" y="2721428"/>
            <a:ext cx="10210800" cy="3404735"/>
          </a:xfrm>
        </p:spPr>
        <p:txBody>
          <a:bodyPr>
            <a:normAutofit/>
          </a:bodyPr>
          <a:lstStyle/>
          <a:p>
            <a:r>
              <a:rPr lang="uk-UA"/>
              <a:t>Група A обговорюватиме тематичне дослідження 2.</a:t>
            </a:r>
          </a:p>
          <a:p>
            <a:r>
              <a:rPr lang="uk-UA"/>
              <a:t>Група B обговорюватиме тематичне дослідження 3.</a:t>
            </a:r>
          </a:p>
          <a:p>
            <a:r>
              <a:rPr lang="uk-UA"/>
              <a:t>Група C обговорюватиме тематичне дослідження 1.</a:t>
            </a:r>
          </a:p>
          <a:p>
            <a:pPr marL="0" indent="0">
              <a:buNone/>
            </a:pPr>
            <a:endParaRPr lang="en-US" dirty="0"/>
          </a:p>
        </p:txBody>
      </p:sp>
      <p:pic>
        <p:nvPicPr>
          <p:cNvPr id="4" name="Picture 3" descr="A black and red logo&#10;&#10;AI-generated content may be incorrect.">
            <a:extLst>
              <a:ext uri="{FF2B5EF4-FFF2-40B4-BE49-F238E27FC236}">
                <a16:creationId xmlns:a16="http://schemas.microsoft.com/office/drawing/2014/main" id="{D0F58091-2586-4DB3-71A2-5F6216450198}"/>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10E03D2A-52BE-DE9F-0978-3874304428DD}"/>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27243601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uk-UA" sz="3200"/>
              <a:t>Сесія 11: Питання для роботи у групі</a:t>
            </a:r>
          </a:p>
        </p:txBody>
      </p:sp>
      <p:sp>
        <p:nvSpPr>
          <p:cNvPr id="3" name="Content Placeholder 2"/>
          <p:cNvSpPr>
            <a:spLocks noGrp="1"/>
          </p:cNvSpPr>
          <p:nvPr>
            <p:ph idx="1"/>
          </p:nvPr>
        </p:nvSpPr>
        <p:spPr>
          <a:xfrm>
            <a:off x="838200" y="2394856"/>
            <a:ext cx="10210800" cy="3731307"/>
          </a:xfrm>
        </p:spPr>
        <p:txBody>
          <a:bodyPr>
            <a:normAutofit fontScale="92500"/>
          </a:bodyPr>
          <a:lstStyle/>
          <a:p>
            <a:pPr lvl="0"/>
            <a:r>
              <a:rPr lang="uk-UA"/>
              <a:t>Як можна найкраще організувати реєстрацію та облік відвідувань, щоб персонал ДДП міг виявляти осіб, які здійснюють догляд, та встановлювати з ними контакт? Які ще існують способи встановлення зв’язку з особами, які здійснюють догляд?</a:t>
            </a:r>
          </a:p>
          <a:p>
            <a:pPr lvl="0"/>
            <a:r>
              <a:rPr lang="uk-UA"/>
              <a:t>Які методи взаємодії з такими особами можуть бути ефективними в цьому контексті? </a:t>
            </a:r>
          </a:p>
          <a:p>
            <a:pPr lvl="0"/>
            <a:r>
              <a:rPr lang="uk-UA"/>
              <a:t>Які заходи персонал ДДП реально може реалізувати разом із особами, що здійснюють догляд, з метою підтримки турботи й захисту дітей?</a:t>
            </a:r>
          </a:p>
          <a:p>
            <a:pPr marL="0" indent="0">
              <a:buNone/>
            </a:pPr>
            <a:endParaRPr lang="en-US" dirty="0"/>
          </a:p>
        </p:txBody>
      </p:sp>
      <p:pic>
        <p:nvPicPr>
          <p:cNvPr id="4" name="Picture 3" descr="A black and red logo&#10;&#10;AI-generated content may be incorrect.">
            <a:extLst>
              <a:ext uri="{FF2B5EF4-FFF2-40B4-BE49-F238E27FC236}">
                <a16:creationId xmlns:a16="http://schemas.microsoft.com/office/drawing/2014/main" id="{284E621D-8363-80F2-7AD9-33A0EFE9C9B8}"/>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13F6C9BF-A894-AB8A-7C85-D27B1012B111}"/>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31776124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uk-UA" sz="3200"/>
              <a:t>Сесія 111: Основні дії</a:t>
            </a:r>
          </a:p>
        </p:txBody>
      </p:sp>
      <p:sp>
        <p:nvSpPr>
          <p:cNvPr id="3" name="Content Placeholder 2"/>
          <p:cNvSpPr>
            <a:spLocks noGrp="1"/>
          </p:cNvSpPr>
          <p:nvPr>
            <p:ph idx="1"/>
          </p:nvPr>
        </p:nvSpPr>
        <p:spPr>
          <a:xfrm>
            <a:off x="838199" y="1690688"/>
            <a:ext cx="10283371" cy="5167312"/>
          </a:xfrm>
        </p:spPr>
        <p:txBody>
          <a:bodyPr>
            <a:normAutofit fontScale="77500" lnSpcReduction="20000"/>
          </a:bodyPr>
          <a:lstStyle/>
          <a:p>
            <a:r>
              <a:rPr lang="uk-UA"/>
              <a:t>Подбайте, щоб під час реєстрації збиралася точна контактна інформація як про дітей, так і про осіб, які ними опікуються.</a:t>
            </a:r>
          </a:p>
          <a:p>
            <a:r>
              <a:rPr lang="uk-UA"/>
              <a:t>Залучайте спеціально призначених волонтерів для роботи з опікунами та іншими членами громади.</a:t>
            </a:r>
          </a:p>
          <a:p>
            <a:r>
              <a:rPr lang="uk-UA"/>
              <a:t>Плануйте інформаційно-просвітницькі заходи для опікунів і членів громади. До них можуть входити заходи, спрямовані на підвищення обізнаності щодо захисту дітей.</a:t>
            </a:r>
          </a:p>
          <a:p>
            <a:r>
              <a:rPr lang="uk-UA"/>
              <a:t>Звертайтесь до матерів і батьків окремо, з урахуванням їхніх різних потреб.</a:t>
            </a:r>
          </a:p>
          <a:p>
            <a:r>
              <a:rPr lang="uk-UA"/>
              <a:t>Залучайте опікунів до складу комітетів з управління ДДП.</a:t>
            </a:r>
          </a:p>
          <a:p>
            <a:r>
              <a:rPr lang="uk-UA"/>
              <a:t>Запрошуйте опікунів брати безпосередню участь у заходах ДДП разом із дітьми.</a:t>
            </a:r>
          </a:p>
          <a:p>
            <a:r>
              <a:rPr lang="uk-UA"/>
              <a:t>Організовуйте семінари для опікунів для надання їм психосоціальної підтримки.</a:t>
            </a:r>
          </a:p>
          <a:p>
            <a:r>
              <a:rPr lang="uk-UA"/>
              <a:t>Включайте витрати на взаємодію з громадою до бюджету ДДП.</a:t>
            </a:r>
          </a:p>
          <a:p>
            <a:r>
              <a:rPr lang="uk-UA"/>
              <a:t>Передбачайте завдання, пов’язані зі співпрацею з громадою, у посадових інструкціях і програмах навчання менеджерів, координаторів і фасилітаторів.</a:t>
            </a:r>
          </a:p>
          <a:p>
            <a:endParaRPr lang="en-US" dirty="0"/>
          </a:p>
        </p:txBody>
      </p:sp>
      <p:pic>
        <p:nvPicPr>
          <p:cNvPr id="4" name="Picture 3" descr="A black and red logo&#10;&#10;AI-generated content may be incorrect.">
            <a:extLst>
              <a:ext uri="{FF2B5EF4-FFF2-40B4-BE49-F238E27FC236}">
                <a16:creationId xmlns:a16="http://schemas.microsoft.com/office/drawing/2014/main" id="{B7380A03-0CB5-3D39-4D9F-4BE285141062}"/>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C65EB5CE-2A0D-7EEC-D911-EA0E7525703F}"/>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7645269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lgn="l"/>
            <a:r>
              <a:rPr lang="uk-UA" sz="3200"/>
              <a:t>Сесія 11: Як гарантувати, що ДДП ґрунтуються на наявних структурах і потенціалі громади (1)</a:t>
            </a:r>
          </a:p>
        </p:txBody>
      </p:sp>
      <p:sp>
        <p:nvSpPr>
          <p:cNvPr id="3" name="Content Placeholder 2"/>
          <p:cNvSpPr>
            <a:spLocks noGrp="1"/>
          </p:cNvSpPr>
          <p:nvPr>
            <p:ph idx="1"/>
          </p:nvPr>
        </p:nvSpPr>
        <p:spPr>
          <a:xfrm>
            <a:off x="838199" y="2177143"/>
            <a:ext cx="10011229" cy="3683000"/>
          </a:xfrm>
        </p:spPr>
        <p:txBody>
          <a:bodyPr>
            <a:normAutofit lnSpcReduction="10000"/>
          </a:bodyPr>
          <a:lstStyle/>
          <a:p>
            <a:pPr lvl="0"/>
            <a:r>
              <a:rPr lang="uk-UA"/>
              <a:t>Побудова стосунків з опікунами потребує часу, навичок, довіри та виваженості.</a:t>
            </a:r>
          </a:p>
          <a:p>
            <a:pPr lvl="0"/>
            <a:r>
              <a:rPr lang="uk-UA"/>
              <a:t>У гуманітарних умовах важко зберігати послідовність і підзвітність упродовж тривалого часу.</a:t>
            </a:r>
          </a:p>
          <a:p>
            <a:pPr lvl="0"/>
            <a:r>
              <a:rPr lang="uk-UA"/>
              <a:t>Щоб залучити опікунів, може знадобитися чимало підготовчої роботи, зокрема проведення інформаційно-просвітницьких заходів, щоб вони зрозуміли, чому їхня участь є важливою та вигідною для них самих. До них можуть входити заходи, спрямовані на підвищення обізнаності щодо захисту дітей.</a:t>
            </a:r>
          </a:p>
          <a:p>
            <a:pPr marL="0" indent="0">
              <a:buNone/>
            </a:pPr>
            <a:endParaRPr lang="en-US" dirty="0"/>
          </a:p>
        </p:txBody>
      </p:sp>
      <p:pic>
        <p:nvPicPr>
          <p:cNvPr id="4" name="Picture 3" descr="A black and red logo&#10;&#10;AI-generated content may be incorrect.">
            <a:extLst>
              <a:ext uri="{FF2B5EF4-FFF2-40B4-BE49-F238E27FC236}">
                <a16:creationId xmlns:a16="http://schemas.microsoft.com/office/drawing/2014/main" id="{2BB0F498-AEBE-A20B-59AA-3B6C4AA4E5AC}"/>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A378A1B7-7CB5-151B-C512-E508340802E9}"/>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1632026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uk-UA" sz="3200"/>
              <a:t>Сесія 11: Як гарантувати, що ДДП ґрунтуються на наявних структурах і потенціалі громади (2)</a:t>
            </a:r>
          </a:p>
        </p:txBody>
      </p:sp>
      <p:sp>
        <p:nvSpPr>
          <p:cNvPr id="3" name="Content Placeholder 2"/>
          <p:cNvSpPr>
            <a:spLocks noGrp="1"/>
          </p:cNvSpPr>
          <p:nvPr>
            <p:ph idx="1"/>
          </p:nvPr>
        </p:nvSpPr>
        <p:spPr>
          <a:xfrm>
            <a:off x="838200" y="2431143"/>
            <a:ext cx="10515600" cy="3695021"/>
          </a:xfrm>
        </p:spPr>
        <p:txBody>
          <a:bodyPr>
            <a:normAutofit lnSpcReduction="10000"/>
          </a:bodyPr>
          <a:lstStyle/>
          <a:p>
            <a:r>
              <a:rPr lang="uk-UA"/>
              <a:t>Громади можуть бути серйозно дезорганізовані, що ускладнює пошук опікунів.</a:t>
            </a:r>
          </a:p>
          <a:p>
            <a:pPr lvl="0"/>
            <a:r>
              <a:rPr lang="uk-UA"/>
              <a:t>До матерів і батьків може знадобитися різний підхід для їхнього залучення. </a:t>
            </a:r>
          </a:p>
          <a:p>
            <a:pPr lvl="0"/>
            <a:r>
              <a:rPr lang="uk-UA"/>
              <a:t>Діти без опікунів повинні бути прийняті до ДДП, а також отримати підтримку для доступу до місцевих служб захисту.</a:t>
            </a:r>
          </a:p>
          <a:p>
            <a:pPr lvl="0"/>
            <a:r>
              <a:rPr lang="uk-UA"/>
              <a:t>Опікуни можуть мати інші пріоритети та не мати часу або мотивації для участі.</a:t>
            </a:r>
          </a:p>
          <a:p>
            <a:pPr marL="0" indent="0">
              <a:buNone/>
            </a:pPr>
            <a:r>
              <a:rPr lang="uk-UA"/>
              <a:t> </a:t>
            </a:r>
          </a:p>
        </p:txBody>
      </p:sp>
      <p:pic>
        <p:nvPicPr>
          <p:cNvPr id="4" name="Picture 3" descr="A black and red logo&#10;&#10;AI-generated content may be incorrect.">
            <a:extLst>
              <a:ext uri="{FF2B5EF4-FFF2-40B4-BE49-F238E27FC236}">
                <a16:creationId xmlns:a16="http://schemas.microsoft.com/office/drawing/2014/main" id="{21009629-A81D-40C9-9A80-CDF225769719}"/>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A381D1E8-6179-EAE4-49B1-658C8C237E63}"/>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32903858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uk-UA" sz="3200"/>
              <a:t>Очікування</a:t>
            </a:r>
          </a:p>
        </p:txBody>
      </p:sp>
      <p:sp>
        <p:nvSpPr>
          <p:cNvPr id="3" name="Content Placeholder 2"/>
          <p:cNvSpPr>
            <a:spLocks noGrp="1"/>
          </p:cNvSpPr>
          <p:nvPr>
            <p:ph idx="1"/>
          </p:nvPr>
        </p:nvSpPr>
        <p:spPr/>
        <p:txBody>
          <a:bodyPr/>
          <a:lstStyle/>
          <a:p>
            <a:pPr marL="0" indent="0">
              <a:buNone/>
            </a:pPr>
            <a:endParaRPr lang="en-US" dirty="0"/>
          </a:p>
          <a:p>
            <a:r>
              <a:rPr lang="uk-UA"/>
              <a:t>Напишіть три очікування на стікерах, по одному на кожному. Ви маєте п’ять хвилин на виконання завдання.</a:t>
            </a:r>
          </a:p>
          <a:p>
            <a:r>
              <a:rPr lang="uk-UA"/>
              <a:t>Прикріпіть стікери на аркуш фліпчарту.</a:t>
            </a:r>
          </a:p>
          <a:p>
            <a:r>
              <a:rPr lang="uk-UA"/>
              <a:t> Обговоріть у загальному колі.</a:t>
            </a:r>
          </a:p>
        </p:txBody>
      </p:sp>
      <p:pic>
        <p:nvPicPr>
          <p:cNvPr id="4" name="Picture 3" descr="A black and red logo&#10;&#10;AI-generated content may be incorrect.">
            <a:extLst>
              <a:ext uri="{FF2B5EF4-FFF2-40B4-BE49-F238E27FC236}">
                <a16:creationId xmlns:a16="http://schemas.microsoft.com/office/drawing/2014/main" id="{41BDF1EF-C178-67C6-561C-DF423079CC11}"/>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BB9C7DEC-7998-C6D6-76E9-99904420E56F}"/>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42411015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4021" y="768350"/>
            <a:ext cx="10515600" cy="2536553"/>
          </a:xfrm>
        </p:spPr>
        <p:txBody>
          <a:bodyPr>
            <a:normAutofit fontScale="90000"/>
          </a:bodyPr>
          <a:lstStyle/>
          <a:p>
            <a:r>
              <a:rPr lang="uk-UA"/>
              <a:t>ДДП застосовують повністю партиципативний підхід до проєктування та впровадження</a:t>
            </a:r>
          </a:p>
        </p:txBody>
      </p:sp>
      <p:sp>
        <p:nvSpPr>
          <p:cNvPr id="3" name="Text Placeholder 2"/>
          <p:cNvSpPr>
            <a:spLocks noGrp="1"/>
          </p:cNvSpPr>
          <p:nvPr>
            <p:ph type="body" idx="1"/>
          </p:nvPr>
        </p:nvSpPr>
        <p:spPr/>
        <p:txBody>
          <a:bodyPr/>
          <a:lstStyle/>
          <a:p>
            <a:r>
              <a:rPr lang="uk-UA"/>
              <a:t>День 2, сесія 12</a:t>
            </a:r>
          </a:p>
        </p:txBody>
      </p:sp>
      <p:sp>
        <p:nvSpPr>
          <p:cNvPr id="4" name="Content Placeholder 2">
            <a:extLst>
              <a:ext uri="{FF2B5EF4-FFF2-40B4-BE49-F238E27FC236}">
                <a16:creationId xmlns:a16="http://schemas.microsoft.com/office/drawing/2014/main" id="{C3FEC93C-3366-413D-AF31-C809E65BB0F0}"/>
              </a:ext>
            </a:extLst>
          </p:cNvPr>
          <p:cNvSpPr txBox="1">
            <a:spLocks/>
          </p:cNvSpPr>
          <p:nvPr/>
        </p:nvSpPr>
        <p:spPr>
          <a:xfrm>
            <a:off x="6095999" y="3429000"/>
            <a:ext cx="5851979" cy="342899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uk-UA"/>
              <a:t>Найкращий та найгірший досвід роботи в ДДП</a:t>
            </a:r>
          </a:p>
          <a:p>
            <a:r>
              <a:rPr lang="uk-UA"/>
              <a:t>Короткий огляд статті 12 Конвенції ООН про права дитини</a:t>
            </a:r>
          </a:p>
          <a:p>
            <a:r>
              <a:rPr lang="uk-UA"/>
              <a:t>Групова робота щодо способів участі дітей та молоді в усіх аспектах діяльності ДДП</a:t>
            </a:r>
          </a:p>
          <a:p>
            <a:r>
              <a:rPr lang="uk-UA"/>
              <a:t>Пленарне обговорення</a:t>
            </a:r>
          </a:p>
          <a:p>
            <a:endParaRPr lang="en-US" dirty="0"/>
          </a:p>
        </p:txBody>
      </p:sp>
      <p:pic>
        <p:nvPicPr>
          <p:cNvPr id="5" name="Picture 4" descr="A black and red logo&#10;&#10;AI-generated content may be incorrect.">
            <a:extLst>
              <a:ext uri="{FF2B5EF4-FFF2-40B4-BE49-F238E27FC236}">
                <a16:creationId xmlns:a16="http://schemas.microsoft.com/office/drawing/2014/main" id="{97BFCDCF-19F6-CF66-5E27-CAFAF0C62E6B}"/>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AF71CBB1-1900-5698-452B-EF5FF2707639}"/>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23615646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001" y="1106714"/>
            <a:ext cx="9194800" cy="1215572"/>
          </a:xfrm>
        </p:spPr>
        <p:txBody>
          <a:bodyPr>
            <a:normAutofit/>
          </a:bodyPr>
          <a:lstStyle/>
          <a:p>
            <a:pPr lvl="0" algn="l"/>
            <a:r>
              <a:rPr lang="uk-UA" sz="3200"/>
              <a:t>Сесія 12: Конвенція ООН про права дитини </a:t>
            </a:r>
          </a:p>
        </p:txBody>
      </p:sp>
      <p:sp>
        <p:nvSpPr>
          <p:cNvPr id="3" name="Content Placeholder 2"/>
          <p:cNvSpPr>
            <a:spLocks noGrp="1"/>
          </p:cNvSpPr>
          <p:nvPr>
            <p:ph idx="1"/>
          </p:nvPr>
        </p:nvSpPr>
        <p:spPr>
          <a:xfrm>
            <a:off x="1270000" y="2322286"/>
            <a:ext cx="8940800" cy="3803878"/>
          </a:xfrm>
        </p:spPr>
        <p:txBody>
          <a:bodyPr>
            <a:normAutofit/>
          </a:bodyPr>
          <a:lstStyle/>
          <a:p>
            <a:pPr marL="0" indent="0">
              <a:buNone/>
            </a:pPr>
            <a:endParaRPr lang="en-GB" dirty="0"/>
          </a:p>
          <a:p>
            <a:pPr marL="0" indent="0">
              <a:buNone/>
            </a:pPr>
            <a:r>
              <a:rPr lang="uk-UA"/>
              <a:t>Стаття 12 Конвенції ООН про права дитини зазначає: </a:t>
            </a:r>
          </a:p>
          <a:p>
            <a:pPr marL="0" indent="0">
              <a:buNone/>
            </a:pPr>
            <a:endParaRPr lang="en-GB" dirty="0"/>
          </a:p>
          <a:p>
            <a:pPr marL="0" indent="0">
              <a:buNone/>
            </a:pPr>
            <a:r>
              <a:rPr lang="uk-UA"/>
              <a:t>«Думка дитини повинна враховуватися в усіх питаннях, що її стосуються.» </a:t>
            </a:r>
          </a:p>
        </p:txBody>
      </p:sp>
      <p:pic>
        <p:nvPicPr>
          <p:cNvPr id="4" name="Picture 3" descr="A black and red logo&#10;&#10;AI-generated content may be incorrect.">
            <a:extLst>
              <a:ext uri="{FF2B5EF4-FFF2-40B4-BE49-F238E27FC236}">
                <a16:creationId xmlns:a16="http://schemas.microsoft.com/office/drawing/2014/main" id="{77A2E4A5-58EB-B0CC-2084-190C9D78018B}"/>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045BD0D6-3700-9096-7FE1-9A45C4E9B6A8}"/>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168867585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5571" y="743856"/>
            <a:ext cx="8995229" cy="907144"/>
          </a:xfrm>
        </p:spPr>
        <p:txBody>
          <a:bodyPr>
            <a:normAutofit/>
          </a:bodyPr>
          <a:lstStyle/>
          <a:p>
            <a:pPr lvl="0" algn="l"/>
            <a:r>
              <a:rPr lang="uk-UA" sz="3200"/>
              <a:t>Сесія 12: Що це означає для ДДП? </a:t>
            </a:r>
          </a:p>
        </p:txBody>
      </p:sp>
      <p:sp>
        <p:nvSpPr>
          <p:cNvPr id="3" name="Content Placeholder 2"/>
          <p:cNvSpPr>
            <a:spLocks noGrp="1"/>
          </p:cNvSpPr>
          <p:nvPr>
            <p:ph idx="1"/>
          </p:nvPr>
        </p:nvSpPr>
        <p:spPr>
          <a:xfrm>
            <a:off x="1215571" y="1930852"/>
            <a:ext cx="9942286" cy="4195312"/>
          </a:xfrm>
        </p:spPr>
        <p:txBody>
          <a:bodyPr>
            <a:normAutofit lnSpcReduction="10000"/>
          </a:bodyPr>
          <a:lstStyle/>
          <a:p>
            <a:pPr lvl="0"/>
            <a:r>
              <a:rPr lang="uk-UA"/>
              <a:t>Залучення дітей має враховуватися на всіх етапах і в усіх аспектах впровадження ДДП. </a:t>
            </a:r>
          </a:p>
          <a:p>
            <a:pPr lvl="0"/>
            <a:r>
              <a:rPr lang="uk-UA"/>
              <a:t>Залучення дітей гарантує, що простір розроблений і реалізується з урахуванням реальних потреб дітей, зважаючи на стать, вік і інвалідність.</a:t>
            </a:r>
          </a:p>
          <a:p>
            <a:pPr lvl="0"/>
            <a:r>
              <a:rPr lang="uk-UA"/>
              <a:t>Залучення дітей підвищує їхню впевненість у собі, адже їхня думка визнається та поважається. </a:t>
            </a:r>
          </a:p>
          <a:p>
            <a:pPr lvl="0"/>
            <a:r>
              <a:rPr lang="uk-UA"/>
              <a:t>Діти мають отримувати підтримку для участі, яка відповідає їхньому віку та рівню розвитку. Вони — експерти у власному житті!</a:t>
            </a:r>
          </a:p>
          <a:p>
            <a:pPr marL="0" indent="0">
              <a:buNone/>
            </a:pPr>
            <a:endParaRPr lang="en-US" dirty="0"/>
          </a:p>
        </p:txBody>
      </p:sp>
      <p:pic>
        <p:nvPicPr>
          <p:cNvPr id="4" name="Picture 3" descr="A black and red logo&#10;&#10;AI-generated content may be incorrect.">
            <a:extLst>
              <a:ext uri="{FF2B5EF4-FFF2-40B4-BE49-F238E27FC236}">
                <a16:creationId xmlns:a16="http://schemas.microsoft.com/office/drawing/2014/main" id="{DB842C1C-8796-8F06-3B1F-07737E5192E1}"/>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4A85E667-028E-9C19-D68D-2DFB17211B95}"/>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35327452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000" y="469666"/>
            <a:ext cx="9194800" cy="947972"/>
          </a:xfrm>
        </p:spPr>
        <p:txBody>
          <a:bodyPr>
            <a:normAutofit/>
          </a:bodyPr>
          <a:lstStyle/>
          <a:p>
            <a:pPr lvl="0" algn="l"/>
            <a:r>
              <a:rPr lang="uk-UA" sz="3200"/>
              <a:t>Сесія 12: Робота в групі</a:t>
            </a:r>
          </a:p>
        </p:txBody>
      </p:sp>
      <p:sp>
        <p:nvSpPr>
          <p:cNvPr id="3" name="Content Placeholder 2"/>
          <p:cNvSpPr>
            <a:spLocks noGrp="1"/>
          </p:cNvSpPr>
          <p:nvPr>
            <p:ph idx="1"/>
          </p:nvPr>
        </p:nvSpPr>
        <p:spPr>
          <a:xfrm>
            <a:off x="1015999" y="1930852"/>
            <a:ext cx="10105571" cy="4195312"/>
          </a:xfrm>
        </p:spPr>
        <p:txBody>
          <a:bodyPr>
            <a:normAutofit/>
          </a:bodyPr>
          <a:lstStyle/>
          <a:p>
            <a:pPr marL="0" indent="0">
              <a:buNone/>
            </a:pPr>
            <a:r>
              <a:rPr lang="uk-UA"/>
              <a:t>У своїх малих групах підійдіть до кожного з фліпчартів і запишіть пропозицію щодо того, як діти та молодь можуть брати участь.</a:t>
            </a:r>
          </a:p>
          <a:p>
            <a:pPr lvl="0"/>
            <a:r>
              <a:rPr lang="uk-UA"/>
              <a:t>Оцінювання та планування</a:t>
            </a:r>
          </a:p>
          <a:p>
            <a:pPr lvl="0"/>
            <a:r>
              <a:rPr lang="uk-UA"/>
              <a:t>Розробка та вибір заходів</a:t>
            </a:r>
          </a:p>
          <a:p>
            <a:pPr lvl="0"/>
            <a:r>
              <a:rPr lang="uk-UA"/>
              <a:t>Допомога в ДДП</a:t>
            </a:r>
          </a:p>
          <a:p>
            <a:pPr lvl="0"/>
            <a:r>
              <a:rPr lang="uk-UA"/>
              <a:t>Моніторинг та оцінювання</a:t>
            </a:r>
          </a:p>
          <a:p>
            <a:pPr lvl="0"/>
            <a:r>
              <a:rPr lang="uk-UA"/>
              <a:t>Зворотний зв’язок і скарги</a:t>
            </a:r>
          </a:p>
          <a:p>
            <a:pPr marL="0" indent="0">
              <a:buNone/>
            </a:pPr>
            <a:endParaRPr lang="en-US" dirty="0"/>
          </a:p>
        </p:txBody>
      </p:sp>
      <p:pic>
        <p:nvPicPr>
          <p:cNvPr id="4" name="Picture 3" descr="A black and red logo&#10;&#10;AI-generated content may be incorrect.">
            <a:extLst>
              <a:ext uri="{FF2B5EF4-FFF2-40B4-BE49-F238E27FC236}">
                <a16:creationId xmlns:a16="http://schemas.microsoft.com/office/drawing/2014/main" id="{66B5CEAB-9804-DD2A-2398-F88857C32EBE}"/>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140A9096-E0E6-6A45-96C4-6C209963AE98}"/>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10061089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000" y="469666"/>
            <a:ext cx="9194800" cy="947972"/>
          </a:xfrm>
        </p:spPr>
        <p:txBody>
          <a:bodyPr>
            <a:normAutofit/>
          </a:bodyPr>
          <a:lstStyle/>
          <a:p>
            <a:pPr lvl="0" algn="l"/>
            <a:r>
              <a:rPr lang="uk-UA" sz="3200"/>
              <a:t>Сесія 12: Сприяння залученню</a:t>
            </a:r>
          </a:p>
        </p:txBody>
      </p:sp>
      <p:sp>
        <p:nvSpPr>
          <p:cNvPr id="3" name="Content Placeholder 2"/>
          <p:cNvSpPr>
            <a:spLocks noGrp="1"/>
          </p:cNvSpPr>
          <p:nvPr>
            <p:ph idx="1"/>
          </p:nvPr>
        </p:nvSpPr>
        <p:spPr>
          <a:xfrm>
            <a:off x="1015999" y="1930852"/>
            <a:ext cx="10105571" cy="4195312"/>
          </a:xfrm>
        </p:spPr>
        <p:txBody>
          <a:bodyPr>
            <a:normAutofit fontScale="85000" lnSpcReduction="20000"/>
          </a:bodyPr>
          <a:lstStyle/>
          <a:p>
            <a:r>
              <a:rPr lang="uk-UA"/>
              <a:t>Створіть дитячу дорадчу групу з числа зареєстрованих у ДДП дітей.</a:t>
            </a:r>
          </a:p>
          <a:p>
            <a:r>
              <a:rPr lang="uk-UA"/>
              <a:t>Проводьте фокус-групи з дітьми, щоб обговорювати важливі для них теми, види заходів, час і частоту проведення сесій.</a:t>
            </a:r>
          </a:p>
          <a:p>
            <a:r>
              <a:rPr lang="uk-UA"/>
              <a:t>Розробіть дружні до дітей інструменти для зворотного зв’язку, зокрема ігрові форми після кожної сесії, а також скриньку для скарг з можливістю залишати малюнки або письмові повідомлення.</a:t>
            </a:r>
          </a:p>
          <a:p>
            <a:r>
              <a:rPr lang="uk-UA"/>
              <a:t>Запровадьте регулярний спосіб комунікації з дітьми, які відвідують ДДП, наприклад, коротку щомісячну зустріч у форматі живого спілкування. </a:t>
            </a:r>
          </a:p>
          <a:p>
            <a:r>
              <a:rPr lang="uk-UA"/>
              <a:t>Запропонуйте дітям скласти чергу на виконання різних завдань у ДДП, наприклад, спів, прибирання після занять.</a:t>
            </a:r>
          </a:p>
          <a:p>
            <a:r>
              <a:rPr lang="uk-UA"/>
              <a:t>Заохочуйте фасилітаторів/аніматорів передавати дітям певні обов’язки.</a:t>
            </a:r>
          </a:p>
          <a:p>
            <a:r>
              <a:rPr lang="uk-UA"/>
              <a:t>Прикрасьте простір ДДП дитячими малюнками та виробами.</a:t>
            </a:r>
          </a:p>
          <a:p>
            <a:pPr marL="0" indent="0">
              <a:buNone/>
            </a:pPr>
            <a:endParaRPr lang="en-US" dirty="0"/>
          </a:p>
        </p:txBody>
      </p:sp>
      <p:pic>
        <p:nvPicPr>
          <p:cNvPr id="4" name="Picture 3" descr="A black and red logo&#10;&#10;AI-generated content may be incorrect.">
            <a:extLst>
              <a:ext uri="{FF2B5EF4-FFF2-40B4-BE49-F238E27FC236}">
                <a16:creationId xmlns:a16="http://schemas.microsoft.com/office/drawing/2014/main" id="{7FF53BDD-365C-013A-304B-AA096D30B39B}"/>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3523A4D7-4B50-1D7F-CBBD-39749E9ACAD3}"/>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96308419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971" y="587830"/>
            <a:ext cx="10924721" cy="2852737"/>
          </a:xfrm>
        </p:spPr>
        <p:txBody>
          <a:bodyPr/>
          <a:lstStyle/>
          <a:p>
            <a:r>
              <a:rPr lang="uk-UA"/>
              <a:t>ДДП надають або підтримують інтегровані послуги та програми</a:t>
            </a:r>
          </a:p>
        </p:txBody>
      </p:sp>
      <p:sp>
        <p:nvSpPr>
          <p:cNvPr id="3" name="Text Placeholder 2"/>
          <p:cNvSpPr>
            <a:spLocks noGrp="1"/>
          </p:cNvSpPr>
          <p:nvPr>
            <p:ph type="body" idx="1"/>
          </p:nvPr>
        </p:nvSpPr>
        <p:spPr>
          <a:xfrm>
            <a:off x="831850" y="4589463"/>
            <a:ext cx="5264150" cy="1500187"/>
          </a:xfrm>
        </p:spPr>
        <p:txBody>
          <a:bodyPr/>
          <a:lstStyle/>
          <a:p>
            <a:r>
              <a:rPr lang="uk-UA"/>
              <a:t>День 2, сесія 13</a:t>
            </a:r>
          </a:p>
        </p:txBody>
      </p:sp>
      <p:sp>
        <p:nvSpPr>
          <p:cNvPr id="5" name="Content Placeholder 2">
            <a:extLst>
              <a:ext uri="{FF2B5EF4-FFF2-40B4-BE49-F238E27FC236}">
                <a16:creationId xmlns:a16="http://schemas.microsoft.com/office/drawing/2014/main" id="{9F21A12C-1A26-4E34-B521-21E49A489F3A}"/>
              </a:ext>
            </a:extLst>
          </p:cNvPr>
          <p:cNvSpPr txBox="1">
            <a:spLocks/>
          </p:cNvSpPr>
          <p:nvPr/>
        </p:nvSpPr>
        <p:spPr>
          <a:xfrm>
            <a:off x="5686816" y="3713698"/>
            <a:ext cx="5962876" cy="2685597"/>
          </a:xfrm>
          <a:prstGeom prst="rect">
            <a:avLst/>
          </a:prstGeom>
        </p:spPr>
        <p:txBody>
          <a:bodyPr vert="horz" lIns="91440" tIns="45720" rIns="91440" bIns="45720" rtlCol="0">
            <a:normAutofit fontScale="92500" lnSpcReduction="10000"/>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uk-UA" dirty="0"/>
              <a:t>Інтеграція та встановлення зв’язків між послугами </a:t>
            </a:r>
          </a:p>
          <a:p>
            <a:r>
              <a:rPr lang="uk-UA" dirty="0"/>
              <a:t>Гра в групах A, B і C</a:t>
            </a:r>
          </a:p>
          <a:p>
            <a:r>
              <a:rPr lang="uk-UA" dirty="0"/>
              <a:t>Обговорення тематичних досліджень 1, 2 і 3 у форматі пленарного засідання </a:t>
            </a:r>
          </a:p>
          <a:p>
            <a:r>
              <a:rPr lang="uk-UA" dirty="0"/>
              <a:t>Окреме обговорення в пленарному форматі місцевих механізмів перенаправлення (ресурсів для скерування)</a:t>
            </a:r>
          </a:p>
          <a:p>
            <a:endParaRPr lang="en-US" dirty="0"/>
          </a:p>
        </p:txBody>
      </p:sp>
      <p:pic>
        <p:nvPicPr>
          <p:cNvPr id="4" name="Picture 3" descr="A black and red logo&#10;&#10;AI-generated content may be incorrect.">
            <a:extLst>
              <a:ext uri="{FF2B5EF4-FFF2-40B4-BE49-F238E27FC236}">
                <a16:creationId xmlns:a16="http://schemas.microsoft.com/office/drawing/2014/main" id="{8EAF5EB0-648F-0599-192F-4645335EE3F7}"/>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53758E93-B8D2-F54B-7527-8E8AB189FA66}"/>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425898338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a:t>Сесія 13:  Тематичні дослідження</a:t>
            </a:r>
          </a:p>
        </p:txBody>
      </p:sp>
      <p:sp>
        <p:nvSpPr>
          <p:cNvPr id="3" name="Content Placeholder 2"/>
          <p:cNvSpPr>
            <a:spLocks noGrp="1"/>
          </p:cNvSpPr>
          <p:nvPr>
            <p:ph idx="1"/>
          </p:nvPr>
        </p:nvSpPr>
        <p:spPr>
          <a:xfrm>
            <a:off x="838200" y="2703285"/>
            <a:ext cx="10515600" cy="3473677"/>
          </a:xfrm>
        </p:spPr>
        <p:txBody>
          <a:bodyPr/>
          <a:lstStyle/>
          <a:p>
            <a:pPr marL="0" indent="0">
              <a:buNone/>
            </a:pPr>
            <a:r>
              <a:rPr lang="uk-UA"/>
              <a:t>Спочатку індивідуально ознайомтеся з тематичними дослідженнями:</a:t>
            </a:r>
          </a:p>
          <a:p>
            <a:r>
              <a:rPr lang="uk-UA"/>
              <a:t>Учасники групи A читають тематичне дослідження 3</a:t>
            </a:r>
          </a:p>
          <a:p>
            <a:r>
              <a:rPr lang="uk-UA"/>
              <a:t>Учасники групи B читають тематичне дослідження 1</a:t>
            </a:r>
          </a:p>
          <a:p>
            <a:r>
              <a:rPr lang="uk-UA"/>
              <a:t>Учасники групи C читають тематичне дослідження 2</a:t>
            </a:r>
          </a:p>
          <a:p>
            <a:endParaRPr lang="en-US" dirty="0"/>
          </a:p>
        </p:txBody>
      </p:sp>
      <p:pic>
        <p:nvPicPr>
          <p:cNvPr id="4" name="Picture 3" descr="A black and red logo&#10;&#10;AI-generated content may be incorrect.">
            <a:extLst>
              <a:ext uri="{FF2B5EF4-FFF2-40B4-BE49-F238E27FC236}">
                <a16:creationId xmlns:a16="http://schemas.microsoft.com/office/drawing/2014/main" id="{5F9D043B-DAD3-F4FF-E2C3-0DF7FDF5EA42}"/>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B69C528A-3F64-2870-4F3F-D3905E354702}"/>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264967563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8571" y="469666"/>
            <a:ext cx="9122229" cy="1287234"/>
          </a:xfrm>
        </p:spPr>
        <p:txBody>
          <a:bodyPr>
            <a:normAutofit/>
          </a:bodyPr>
          <a:lstStyle/>
          <a:p>
            <a:pPr algn="l"/>
            <a:r>
              <a:rPr lang="uk-UA" sz="3200"/>
              <a:t>Сесія 13: Питання для обговорення</a:t>
            </a:r>
          </a:p>
        </p:txBody>
      </p:sp>
      <p:sp>
        <p:nvSpPr>
          <p:cNvPr id="3" name="Content Placeholder 2"/>
          <p:cNvSpPr>
            <a:spLocks noGrp="1"/>
          </p:cNvSpPr>
          <p:nvPr>
            <p:ph idx="1"/>
          </p:nvPr>
        </p:nvSpPr>
        <p:spPr>
          <a:xfrm>
            <a:off x="1288143" y="1930852"/>
            <a:ext cx="9543143" cy="4195312"/>
          </a:xfrm>
        </p:spPr>
        <p:txBody>
          <a:bodyPr>
            <a:normAutofit/>
          </a:bodyPr>
          <a:lstStyle/>
          <a:p>
            <a:pPr marL="0" indent="0">
              <a:buNone/>
            </a:pPr>
            <a:endParaRPr lang="en-US" dirty="0"/>
          </a:p>
          <a:p>
            <a:pPr lvl="0"/>
            <a:r>
              <a:rPr lang="uk-UA"/>
              <a:t>Наскільки інтегрованими, ймовірно, є ДДП, представлені в цих дослідженнях? </a:t>
            </a:r>
          </a:p>
          <a:p>
            <a:pPr lvl="0"/>
            <a:r>
              <a:rPr lang="uk-UA"/>
              <a:t>Які переваги та недоліки інтеграції можуть бути в кожному з описаних контекстів?</a:t>
            </a:r>
          </a:p>
          <a:p>
            <a:pPr lvl="0"/>
            <a:r>
              <a:rPr lang="uk-UA"/>
              <a:t>Яких практичних кроків може вжити персонал ДДП, щоб посилити інтеграцію своїх просторів?</a:t>
            </a:r>
          </a:p>
          <a:p>
            <a:pPr marL="0" indent="0">
              <a:buNone/>
            </a:pPr>
            <a:endParaRPr lang="en-US" dirty="0"/>
          </a:p>
          <a:p>
            <a:pPr marL="0" indent="0">
              <a:buNone/>
            </a:pPr>
            <a:endParaRPr lang="en-US" dirty="0"/>
          </a:p>
        </p:txBody>
      </p:sp>
      <p:pic>
        <p:nvPicPr>
          <p:cNvPr id="4" name="Picture 3" descr="A black and red logo&#10;&#10;AI-generated content may be incorrect.">
            <a:extLst>
              <a:ext uri="{FF2B5EF4-FFF2-40B4-BE49-F238E27FC236}">
                <a16:creationId xmlns:a16="http://schemas.microsoft.com/office/drawing/2014/main" id="{5451A517-A9C1-91A0-BB79-BBC0DD510F2E}"/>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35E14B76-ED9E-B6B7-A87D-F7C30B57B08A}"/>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32465179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uk-UA"/>
              <a:t>Сесія 13: Інтеграція та встановлення зв’язків між послугами (1).</a:t>
            </a:r>
          </a:p>
        </p:txBody>
      </p:sp>
      <p:sp>
        <p:nvSpPr>
          <p:cNvPr id="3" name="Content Placeholder 2"/>
          <p:cNvSpPr>
            <a:spLocks noGrp="1"/>
          </p:cNvSpPr>
          <p:nvPr>
            <p:ph idx="1"/>
          </p:nvPr>
        </p:nvSpPr>
        <p:spPr>
          <a:xfrm>
            <a:off x="838200" y="2063619"/>
            <a:ext cx="10515600" cy="4351338"/>
          </a:xfrm>
        </p:spPr>
        <p:txBody>
          <a:bodyPr>
            <a:normAutofit fontScale="92500" lnSpcReduction="10000"/>
          </a:bodyPr>
          <a:lstStyle/>
          <a:p>
            <a:r>
              <a:rPr lang="uk-UA" dirty="0"/>
              <a:t>ДДП є частиною комплексного підходу до догляду за дітьми та їхнього захисту. До інших секторів і служб належать: захист, освіта, охорона здоров’я, управління таборами, психічне здоров’я, юридичні та соціальні послуги. </a:t>
            </a:r>
          </a:p>
          <a:p>
            <a:r>
              <a:rPr lang="uk-UA" dirty="0"/>
              <a:t>Важливо інтегрувати ДДП в інші форми підтримки та міжсекторальні підходи, щоб потреби дітей і сімей задовольнялися комплексно й узгоджено. </a:t>
            </a:r>
          </a:p>
          <a:p>
            <a:r>
              <a:rPr lang="uk-UA" dirty="0"/>
              <a:t>Інтегровані послуги та програми з більшою ймовірністю будуть сталими й ефективними.</a:t>
            </a:r>
          </a:p>
          <a:p>
            <a:r>
              <a:rPr lang="uk-UA" dirty="0"/>
              <a:t>Такі підходи підвищують шанси на те, що вразливі діти та сім’ї отримають необхідну допомогу через дієві системи перенаправлення, орієнтовані на потреби потерпілих.</a:t>
            </a:r>
          </a:p>
          <a:p>
            <a:endParaRPr lang="en-US" dirty="0"/>
          </a:p>
        </p:txBody>
      </p:sp>
      <p:pic>
        <p:nvPicPr>
          <p:cNvPr id="4" name="Picture 3" descr="A black and red logo&#10;&#10;AI-generated content may be incorrect.">
            <a:extLst>
              <a:ext uri="{FF2B5EF4-FFF2-40B4-BE49-F238E27FC236}">
                <a16:creationId xmlns:a16="http://schemas.microsoft.com/office/drawing/2014/main" id="{8FCDEAE8-EEB6-0C84-73EF-8D54B3CAD075}"/>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235B9F6B-E995-26C6-C998-AB1F12AEBD82}"/>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3018070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uk-UA"/>
              <a:t>Сесія 13: Інтеграція та встановлення зв’язків між послугами (2).</a:t>
            </a:r>
          </a:p>
        </p:txBody>
      </p:sp>
      <p:sp>
        <p:nvSpPr>
          <p:cNvPr id="3" name="Content Placeholder 2"/>
          <p:cNvSpPr>
            <a:spLocks noGrp="1"/>
          </p:cNvSpPr>
          <p:nvPr>
            <p:ph idx="1"/>
          </p:nvPr>
        </p:nvSpPr>
        <p:spPr/>
        <p:txBody>
          <a:bodyPr>
            <a:normAutofit fontScale="92500" lnSpcReduction="20000"/>
          </a:bodyPr>
          <a:lstStyle/>
          <a:p>
            <a:r>
              <a:rPr lang="uk-UA"/>
              <a:t>Працівники на місцях повинні добре розуміти шляхи перенаправлення.</a:t>
            </a:r>
          </a:p>
          <a:p>
            <a:r>
              <a:rPr lang="uk-UA"/>
              <a:t>Наприклад, працівники, які займаються гігієнічною просвітою, повинні пройти підготовку з виявлення випадків порушення прав дитини та знати, як про них повідомляти.</a:t>
            </a:r>
          </a:p>
          <a:p>
            <a:r>
              <a:rPr lang="uk-UA"/>
              <a:t>Багатофункціональні центри можуть використовуватися для роботи у різних секторах.</a:t>
            </a:r>
          </a:p>
          <a:p>
            <a:r>
              <a:rPr lang="uk-UA"/>
              <a:t>Інформування з питань ґендерно зумовленого насильства (ҐЗН) або захисту дітей може здійснюватися, наприклад, під час очікування в черзі на роздачі допомоги.</a:t>
            </a:r>
          </a:p>
          <a:p>
            <a:r>
              <a:rPr lang="uk-UA"/>
              <a:t>Якщо центри ДДП не використовуються в певний час, розгляньте можливість їх використання як простору для зустрічей батьків або зборів громадських комітетів із захисту дітей.</a:t>
            </a:r>
          </a:p>
          <a:p>
            <a:endParaRPr lang="en-US" dirty="0"/>
          </a:p>
        </p:txBody>
      </p:sp>
      <p:pic>
        <p:nvPicPr>
          <p:cNvPr id="4" name="Picture 3" descr="A black and red logo&#10;&#10;AI-generated content may be incorrect.">
            <a:extLst>
              <a:ext uri="{FF2B5EF4-FFF2-40B4-BE49-F238E27FC236}">
                <a16:creationId xmlns:a16="http://schemas.microsoft.com/office/drawing/2014/main" id="{8DCB9B80-AEC1-5DF7-45FA-20C2EADC5D52}"/>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F778385A-E213-48A3-F860-76F079BA752A}"/>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12320223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uk-UA" sz="3200"/>
              <a:t>Навчальні цілі</a:t>
            </a:r>
          </a:p>
        </p:txBody>
      </p:sp>
      <p:sp>
        <p:nvSpPr>
          <p:cNvPr id="3" name="Content Placeholder 2"/>
          <p:cNvSpPr>
            <a:spLocks noGrp="1"/>
          </p:cNvSpPr>
          <p:nvPr>
            <p:ph idx="1"/>
          </p:nvPr>
        </p:nvSpPr>
        <p:spPr>
          <a:xfrm>
            <a:off x="1055914" y="1690688"/>
            <a:ext cx="10138229" cy="4708525"/>
          </a:xfrm>
        </p:spPr>
        <p:txBody>
          <a:bodyPr>
            <a:normAutofit lnSpcReduction="10000"/>
          </a:bodyPr>
          <a:lstStyle/>
          <a:p>
            <a:pPr lvl="0"/>
            <a:endParaRPr lang="en-GB" dirty="0"/>
          </a:p>
          <a:p>
            <a:pPr lvl="0"/>
            <a:r>
              <a:rPr lang="uk-UA"/>
              <a:t>Посилити інтеграцію мінімальних стандартів і механізмів захисту дітей у процес управління та впровадження якісних ДДП;</a:t>
            </a:r>
          </a:p>
          <a:p>
            <a:pPr lvl="0"/>
            <a:r>
              <a:rPr lang="uk-UA"/>
              <a:t>Зміцнити спроможність планувати та впроваджувати діяльності в ДДП з метою підтримки психосоціального благополуччя дітей;</a:t>
            </a:r>
          </a:p>
          <a:p>
            <a:pPr lvl="0"/>
            <a:r>
              <a:rPr lang="uk-UA"/>
              <a:t>Сприяти впровадженню найкращих практик, які враховують вік, гендер і рівень спроможності в різних контекстах, де функціонують ДДП;</a:t>
            </a:r>
          </a:p>
          <a:p>
            <a:pPr lvl="0"/>
            <a:r>
              <a:rPr lang="uk-UA"/>
              <a:t>Надати учасникам можливість взаємного навчання в безпечному середовищі. </a:t>
            </a:r>
          </a:p>
          <a:p>
            <a:endParaRPr lang="en-US" dirty="0"/>
          </a:p>
        </p:txBody>
      </p:sp>
      <p:pic>
        <p:nvPicPr>
          <p:cNvPr id="4" name="Picture 3" descr="A black and red logo&#10;&#10;AI-generated content may be incorrect.">
            <a:extLst>
              <a:ext uri="{FF2B5EF4-FFF2-40B4-BE49-F238E27FC236}">
                <a16:creationId xmlns:a16="http://schemas.microsoft.com/office/drawing/2014/main" id="{18615B2D-0AE2-1B4E-F16D-9416F9F94998}"/>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BF271F7B-3CDA-76F8-5AB6-029E7D02D089}"/>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4172968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1413472"/>
          </a:xfrm>
        </p:spPr>
        <p:txBody>
          <a:bodyPr/>
          <a:lstStyle/>
          <a:p>
            <a:r>
              <a:rPr lang="uk-UA"/>
              <a:t>Каталог заходів ДДП</a:t>
            </a:r>
          </a:p>
        </p:txBody>
      </p:sp>
      <p:sp>
        <p:nvSpPr>
          <p:cNvPr id="3" name="Text Placeholder 2"/>
          <p:cNvSpPr>
            <a:spLocks noGrp="1"/>
          </p:cNvSpPr>
          <p:nvPr>
            <p:ph type="body" idx="1"/>
          </p:nvPr>
        </p:nvSpPr>
        <p:spPr/>
        <p:txBody>
          <a:bodyPr/>
          <a:lstStyle/>
          <a:p>
            <a:r>
              <a:rPr lang="uk-UA"/>
              <a:t>День 2, сесія 14</a:t>
            </a:r>
          </a:p>
        </p:txBody>
      </p:sp>
      <p:sp>
        <p:nvSpPr>
          <p:cNvPr id="4" name="Content Placeholder 2">
            <a:extLst>
              <a:ext uri="{FF2B5EF4-FFF2-40B4-BE49-F238E27FC236}">
                <a16:creationId xmlns:a16="http://schemas.microsoft.com/office/drawing/2014/main" id="{15387FFF-CA14-414C-AA21-787635F1842F}"/>
              </a:ext>
            </a:extLst>
          </p:cNvPr>
          <p:cNvSpPr txBox="1">
            <a:spLocks/>
          </p:cNvSpPr>
          <p:nvPr/>
        </p:nvSpPr>
        <p:spPr>
          <a:xfrm>
            <a:off x="6096000" y="3763818"/>
            <a:ext cx="5766148" cy="23948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uk-UA" dirty="0"/>
              <a:t>Орієнтуйтеся на каталог заходів для ДДП</a:t>
            </a:r>
          </a:p>
          <a:p>
            <a:r>
              <a:rPr lang="uk-UA" dirty="0"/>
              <a:t>Працюйте в групах A, B, C та попрактикуйтеся у фасилітації вибраних заходів.</a:t>
            </a:r>
          </a:p>
          <a:p>
            <a:r>
              <a:rPr lang="uk-UA" dirty="0"/>
              <a:t>Поділіться відгуками про проведені заходи одне з одним.</a:t>
            </a:r>
          </a:p>
          <a:p>
            <a:pPr algn="ctr"/>
            <a:endParaRPr lang="en-US" dirty="0"/>
          </a:p>
        </p:txBody>
      </p:sp>
      <p:pic>
        <p:nvPicPr>
          <p:cNvPr id="5" name="Picture 4" descr="A black and red logo&#10;&#10;AI-generated content may be incorrect.">
            <a:extLst>
              <a:ext uri="{FF2B5EF4-FFF2-40B4-BE49-F238E27FC236}">
                <a16:creationId xmlns:a16="http://schemas.microsoft.com/office/drawing/2014/main" id="{2D8991BA-D3A1-4FD1-CA84-4EEC9A33020F}"/>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4D588D61-8CDB-FD2C-CF68-F0584E46EFE5}"/>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253771252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a:t>Сесія 14: Тематики в Каталозі заходів для ДДП </a:t>
            </a:r>
          </a:p>
        </p:txBody>
      </p:sp>
      <p:sp>
        <p:nvSpPr>
          <p:cNvPr id="3" name="Content Placeholder 2"/>
          <p:cNvSpPr>
            <a:spLocks noGrp="1"/>
          </p:cNvSpPr>
          <p:nvPr>
            <p:ph idx="1"/>
          </p:nvPr>
        </p:nvSpPr>
        <p:spPr>
          <a:xfrm>
            <a:off x="838200" y="2158999"/>
            <a:ext cx="10515600" cy="4017963"/>
          </a:xfrm>
        </p:spPr>
        <p:txBody>
          <a:bodyPr/>
          <a:lstStyle/>
          <a:p>
            <a:r>
              <a:rPr lang="uk-UA"/>
              <a:t>Тема 1. Формування спільноти: «Наш спільний простір»</a:t>
            </a:r>
          </a:p>
          <a:p>
            <a:r>
              <a:rPr lang="uk-UA"/>
              <a:t>Тема 2. Навчання роботі з емоціями: «Мої почуття»</a:t>
            </a:r>
          </a:p>
          <a:p>
            <a:r>
              <a:rPr lang="uk-UA"/>
              <a:t>Тема 3. Добробут і подолання труднощів: «Відчуваю себе добре»</a:t>
            </a:r>
          </a:p>
          <a:p>
            <a:r>
              <a:rPr lang="uk-UA"/>
              <a:t>Тема 4. Соціальна підтримка: «Мої друзі та родина»</a:t>
            </a:r>
          </a:p>
          <a:p>
            <a:r>
              <a:rPr lang="uk-UA"/>
              <a:t>Тема 5. Взаємодія з іншими: «Бути хорошим другом»</a:t>
            </a:r>
          </a:p>
          <a:p>
            <a:r>
              <a:rPr lang="uk-UA"/>
              <a:t>Тема 6. Захист і межі: «Моя безпека»</a:t>
            </a:r>
          </a:p>
          <a:p>
            <a:r>
              <a:rPr lang="uk-UA"/>
              <a:t>Тема 7. Розвиток сильних сторін: «Уся моя підтримка»</a:t>
            </a:r>
          </a:p>
          <a:p>
            <a:endParaRPr lang="en-US" dirty="0"/>
          </a:p>
        </p:txBody>
      </p:sp>
      <p:pic>
        <p:nvPicPr>
          <p:cNvPr id="4" name="Picture 3" descr="A black and red logo&#10;&#10;AI-generated content may be incorrect.">
            <a:extLst>
              <a:ext uri="{FF2B5EF4-FFF2-40B4-BE49-F238E27FC236}">
                <a16:creationId xmlns:a16="http://schemas.microsoft.com/office/drawing/2014/main" id="{229DE735-589E-49E6-3037-0B2768A3DEA6}"/>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609FEE90-1213-3372-2E5D-0E1C7D6C15B7}"/>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294042643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54015"/>
            <a:ext cx="10515600" cy="506699"/>
          </a:xfrm>
        </p:spPr>
        <p:txBody>
          <a:bodyPr>
            <a:normAutofit fontScale="90000"/>
          </a:bodyPr>
          <a:lstStyle/>
          <a:p>
            <a:r>
              <a:rPr lang="uk-UA"/>
              <a:t>Сесія 14: Умовні позначення, використані в Каталозі заходів для ДДП</a:t>
            </a:r>
          </a:p>
        </p:txBody>
      </p:sp>
      <p:graphicFrame>
        <p:nvGraphicFramePr>
          <p:cNvPr id="9" name="Content Placeholder 8">
            <a:extLst>
              <a:ext uri="{FF2B5EF4-FFF2-40B4-BE49-F238E27FC236}">
                <a16:creationId xmlns:a16="http://schemas.microsoft.com/office/drawing/2014/main" id="{F720288B-CA32-4F9F-81DE-5A859AA3F774}"/>
              </a:ext>
            </a:extLst>
          </p:cNvPr>
          <p:cNvGraphicFramePr>
            <a:graphicFrameLocks noGrp="1"/>
          </p:cNvGraphicFramePr>
          <p:nvPr>
            <p:ph idx="1"/>
            <p:extLst>
              <p:ext uri="{D42A27DB-BD31-4B8C-83A1-F6EECF244321}">
                <p14:modId xmlns:p14="http://schemas.microsoft.com/office/powerpoint/2010/main" val="3265211257"/>
              </p:ext>
            </p:extLst>
          </p:nvPr>
        </p:nvGraphicFramePr>
        <p:xfrm>
          <a:off x="1280156" y="1652754"/>
          <a:ext cx="7187439" cy="4954686"/>
        </p:xfrm>
        <a:graphic>
          <a:graphicData uri="http://schemas.openxmlformats.org/drawingml/2006/table">
            <a:tbl>
              <a:tblPr firstRow="1" bandRow="1"/>
              <a:tblGrid>
                <a:gridCol w="1425751">
                  <a:extLst>
                    <a:ext uri="{9D8B030D-6E8A-4147-A177-3AD203B41FA5}">
                      <a16:colId xmlns:a16="http://schemas.microsoft.com/office/drawing/2014/main" val="3988360919"/>
                    </a:ext>
                  </a:extLst>
                </a:gridCol>
                <a:gridCol w="5761688">
                  <a:extLst>
                    <a:ext uri="{9D8B030D-6E8A-4147-A177-3AD203B41FA5}">
                      <a16:colId xmlns:a16="http://schemas.microsoft.com/office/drawing/2014/main" val="3897519409"/>
                    </a:ext>
                  </a:extLst>
                </a:gridCol>
              </a:tblGrid>
              <a:tr h="360000">
                <a:tc>
                  <a:txBody>
                    <a:bodyPr/>
                    <a:lstStyle/>
                    <a:p>
                      <a:r>
                        <a:rPr lang="uk-UA" sz="1100" b="1">
                          <a:solidFill>
                            <a:srgbClr val="FFFFFF"/>
                          </a:solidFill>
                          <a:effectLst/>
                          <a:latin typeface="Gill Sans MT" panose="020B0502020104020203" pitchFamily="34" charset="0"/>
                          <a:ea typeface="Calibri" panose="020F0502020204030204" pitchFamily="34" charset="0"/>
                          <a:cs typeface="Times New Roman" panose="02020603050405020304" pitchFamily="18" charset="0"/>
                        </a:rPr>
                        <a:t>Піктограма</a:t>
                      </a: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tc>
                  <a:txBody>
                    <a:bodyPr/>
                    <a:lstStyle/>
                    <a:p>
                      <a:r>
                        <a:rPr lang="uk-UA" sz="1100" b="1">
                          <a:solidFill>
                            <a:srgbClr val="FFFFFF"/>
                          </a:solidFill>
                          <a:effectLst/>
                          <a:latin typeface="Gill Sans MT" panose="020B0502020104020203" pitchFamily="34" charset="0"/>
                          <a:ea typeface="Calibri" panose="020F0502020204030204" pitchFamily="34" charset="0"/>
                          <a:cs typeface="Times New Roman" panose="02020603050405020304" pitchFamily="18" charset="0"/>
                        </a:rPr>
                        <a:t>Мета заходу </a:t>
                      </a: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extLst>
                  <a:ext uri="{0D108BD9-81ED-4DB2-BD59-A6C34878D82A}">
                    <a16:rowId xmlns:a16="http://schemas.microsoft.com/office/drawing/2014/main" val="609294631"/>
                  </a:ext>
                </a:extLst>
              </a:tr>
              <a:tr h="648000">
                <a:tc>
                  <a:txBody>
                    <a:bodyPr/>
                    <a:lstStyle/>
                    <a:p>
                      <a:endParaRPr lang="da-DK" sz="110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800">
                          <a:effectLst/>
                          <a:latin typeface="Gill Sans MT" panose="020B0502020104020203" pitchFamily="34" charset="0"/>
                          <a:ea typeface="Calibri" panose="020F0502020204030204" pitchFamily="34" charset="0"/>
                          <a:cs typeface="Times New Roman" panose="02020603050405020304" pitchFamily="18" charset="0"/>
                        </a:rPr>
                        <a:t>Тривалість</a:t>
                      </a: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2966850"/>
                  </a:ext>
                </a:extLst>
              </a:tr>
              <a:tr h="648000">
                <a:tc>
                  <a:txBody>
                    <a:bodyPr/>
                    <a:lstStyle/>
                    <a:p>
                      <a:endParaRPr lang="da-DK" sz="11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800" dirty="0">
                          <a:effectLst/>
                          <a:latin typeface="Gill Sans MT" panose="020B0502020104020203" pitchFamily="34" charset="0"/>
                          <a:ea typeface="Calibri" panose="020F0502020204030204" pitchFamily="34" charset="0"/>
                          <a:cs typeface="Times New Roman" panose="02020603050405020304" pitchFamily="18" charset="0"/>
                        </a:rPr>
                        <a:t>Оптимальний вік і кількість учасників</a:t>
                      </a:r>
                    </a:p>
                    <a:p>
                      <a:r>
                        <a:rPr lang="uk-UA" sz="1800" dirty="0">
                          <a:effectLst/>
                          <a:latin typeface="Gill Sans MT" panose="020B0502020104020203" pitchFamily="34" charset="0"/>
                          <a:ea typeface="Calibri" panose="020F0502020204030204" pitchFamily="34" charset="0"/>
                          <a:cs typeface="Times New Roman" panose="02020603050405020304" pitchFamily="18" charset="0"/>
                        </a:rPr>
                        <a:t>Кількість фасилітаторів, потрібних для групової роботи</a:t>
                      </a: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3479576"/>
                  </a:ext>
                </a:extLst>
              </a:tr>
              <a:tr h="648000">
                <a:tc>
                  <a:txBody>
                    <a:bodyPr/>
                    <a:lstStyle/>
                    <a:p>
                      <a:endParaRPr lang="en-US" sz="110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800">
                          <a:effectLst/>
                          <a:latin typeface="Gill Sans MT" panose="020B0502020104020203" pitchFamily="34" charset="0"/>
                          <a:ea typeface="Calibri" panose="020F0502020204030204" pitchFamily="34" charset="0"/>
                          <a:cs typeface="Times New Roman" panose="02020603050405020304" pitchFamily="18" charset="0"/>
                        </a:rPr>
                        <a:t>Місце проведення та необхідні матеріали</a:t>
                      </a: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0869540"/>
                  </a:ext>
                </a:extLst>
              </a:tr>
              <a:tr h="706686">
                <a:tc>
                  <a:txBody>
                    <a:bodyPr/>
                    <a:lstStyle/>
                    <a:p>
                      <a:endParaRPr lang="da-DK" sz="110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800">
                          <a:effectLst/>
                          <a:latin typeface="Gill Sans MT" panose="020B0502020104020203" pitchFamily="34" charset="0"/>
                          <a:ea typeface="Calibri" panose="020F0502020204030204" pitchFamily="34" charset="0"/>
                          <a:cs typeface="Times New Roman" panose="02020603050405020304" pitchFamily="18" charset="0"/>
                        </a:rPr>
                        <a:t>Покрокова інструкція </a:t>
                      </a: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4004504"/>
                  </a:ext>
                </a:extLst>
              </a:tr>
              <a:tr h="648000">
                <a:tc>
                  <a:txBody>
                    <a:bodyPr/>
                    <a:lstStyle/>
                    <a:p>
                      <a:endParaRPr lang="da-DK" sz="110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800">
                          <a:effectLst/>
                          <a:latin typeface="Gill Sans MT" panose="020B0502020104020203" pitchFamily="34" charset="0"/>
                          <a:ea typeface="Calibri" panose="020F0502020204030204" pitchFamily="34" charset="0"/>
                          <a:cs typeface="Times New Roman" panose="02020603050405020304" pitchFamily="18" charset="0"/>
                        </a:rPr>
                        <a:t>Питання для міркування </a:t>
                      </a: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9214653"/>
                  </a:ext>
                </a:extLst>
              </a:tr>
              <a:tr h="648000">
                <a:tc>
                  <a:txBody>
                    <a:bodyPr/>
                    <a:lstStyle/>
                    <a:p>
                      <a:endParaRPr lang="da-DK" sz="110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800">
                          <a:effectLst/>
                          <a:latin typeface="Gill Sans MT" panose="020B0502020104020203" pitchFamily="34" charset="0"/>
                          <a:ea typeface="Calibri" panose="020F0502020204030204" pitchFamily="34" charset="0"/>
                          <a:cs typeface="Times New Roman" panose="02020603050405020304" pitchFamily="18" charset="0"/>
                        </a:rPr>
                        <a:t>Інші важливі моменти </a:t>
                      </a: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7544986"/>
                  </a:ext>
                </a:extLst>
              </a:tr>
              <a:tr h="648000">
                <a:tc>
                  <a:txBody>
                    <a:bodyPr/>
                    <a:lstStyle/>
                    <a:p>
                      <a:endParaRPr lang="da-DK" sz="11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800" dirty="0">
                          <a:effectLst/>
                          <a:latin typeface="Gill Sans MT" panose="020B0502020104020203" pitchFamily="34" charset="0"/>
                          <a:ea typeface="Calibri" panose="020F0502020204030204" pitchFamily="34" charset="0"/>
                          <a:cs typeface="Times New Roman" panose="02020603050405020304" pitchFamily="18" charset="0"/>
                        </a:rPr>
                        <a:t>Варіанти проведення </a:t>
                      </a: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4320419"/>
                  </a:ext>
                </a:extLst>
              </a:tr>
            </a:tbl>
          </a:graphicData>
        </a:graphic>
      </p:graphicFrame>
      <p:pic>
        <p:nvPicPr>
          <p:cNvPr id="1045" name="Picture 1">
            <a:extLst>
              <a:ext uri="{FF2B5EF4-FFF2-40B4-BE49-F238E27FC236}">
                <a16:creationId xmlns:a16="http://schemas.microsoft.com/office/drawing/2014/main" id="{54C74B1A-4C80-4935-9C88-B6AE5DE051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0184" y="2062560"/>
            <a:ext cx="647700"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
            <a:extLst>
              <a:ext uri="{FF2B5EF4-FFF2-40B4-BE49-F238E27FC236}">
                <a16:creationId xmlns:a16="http://schemas.microsoft.com/office/drawing/2014/main" id="{96490F7C-2982-4F1F-9A71-6066EE05CA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0184" y="2702652"/>
            <a:ext cx="6572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3">
            <a:extLst>
              <a:ext uri="{FF2B5EF4-FFF2-40B4-BE49-F238E27FC236}">
                <a16:creationId xmlns:a16="http://schemas.microsoft.com/office/drawing/2014/main" id="{22F69396-E130-4EB3-8D4B-92C1607C81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11598" y="3358703"/>
            <a:ext cx="857250"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4">
            <a:extLst>
              <a:ext uri="{FF2B5EF4-FFF2-40B4-BE49-F238E27FC236}">
                <a16:creationId xmlns:a16="http://schemas.microsoft.com/office/drawing/2014/main" id="{FC0A79EA-A850-4400-B636-6A1A10E3A2B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99221" y="4021091"/>
            <a:ext cx="8096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5">
            <a:extLst>
              <a:ext uri="{FF2B5EF4-FFF2-40B4-BE49-F238E27FC236}">
                <a16:creationId xmlns:a16="http://schemas.microsoft.com/office/drawing/2014/main" id="{87052452-6A8E-4B79-BB6A-7C56A262A93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08770" y="4725907"/>
            <a:ext cx="3905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6">
            <a:extLst>
              <a:ext uri="{FF2B5EF4-FFF2-40B4-BE49-F238E27FC236}">
                <a16:creationId xmlns:a16="http://schemas.microsoft.com/office/drawing/2014/main" id="{3215BA50-CE8E-4C36-A9EB-EC780CC650C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40197" y="5338089"/>
            <a:ext cx="400050"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7">
            <a:extLst>
              <a:ext uri="{FF2B5EF4-FFF2-40B4-BE49-F238E27FC236}">
                <a16:creationId xmlns:a16="http://schemas.microsoft.com/office/drawing/2014/main" id="{9AB6AB57-7AA6-4138-A966-CFF898DEEDF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40160" y="6000477"/>
            <a:ext cx="10001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1">
            <a:extLst>
              <a:ext uri="{FF2B5EF4-FFF2-40B4-BE49-F238E27FC236}">
                <a16:creationId xmlns:a16="http://schemas.microsoft.com/office/drawing/2014/main" id="{145FB1F0-D38C-27F8-71F0-DA1E4BDE39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47700"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2">
            <a:extLst>
              <a:ext uri="{FF2B5EF4-FFF2-40B4-BE49-F238E27FC236}">
                <a16:creationId xmlns:a16="http://schemas.microsoft.com/office/drawing/2014/main" id="{9171426F-FB7A-A25F-54B1-83131EC39F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572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3">
            <a:extLst>
              <a:ext uri="{FF2B5EF4-FFF2-40B4-BE49-F238E27FC236}">
                <a16:creationId xmlns:a16="http://schemas.microsoft.com/office/drawing/2014/main" id="{3712FFE9-59BE-2952-512B-46F683CC7C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857250"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6C77655D-1B71-5429-49BE-899A7953B1C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8096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5">
            <a:extLst>
              <a:ext uri="{FF2B5EF4-FFF2-40B4-BE49-F238E27FC236}">
                <a16:creationId xmlns:a16="http://schemas.microsoft.com/office/drawing/2014/main" id="{86C1195F-EEB8-8FD8-7CE2-61E05679B4C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3905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6">
            <a:extLst>
              <a:ext uri="{FF2B5EF4-FFF2-40B4-BE49-F238E27FC236}">
                <a16:creationId xmlns:a16="http://schemas.microsoft.com/office/drawing/2014/main" id="{A00FB299-ED75-4DEF-E2AF-E7C3E9E3146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400050"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7">
            <a:extLst>
              <a:ext uri="{FF2B5EF4-FFF2-40B4-BE49-F238E27FC236}">
                <a16:creationId xmlns:a16="http://schemas.microsoft.com/office/drawing/2014/main" id="{6CBFB4C3-15FF-C3B4-772A-D37823EE140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0001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577DAF91-D941-F3F8-C6C6-D42FC3A011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47700"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a:extLst>
              <a:ext uri="{FF2B5EF4-FFF2-40B4-BE49-F238E27FC236}">
                <a16:creationId xmlns:a16="http://schemas.microsoft.com/office/drawing/2014/main" id="{51491C78-5287-45AC-30AA-061A0499AC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572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E0DAAEBB-95EB-29F2-4E54-6849EFC61DF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857250"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a:extLst>
              <a:ext uri="{FF2B5EF4-FFF2-40B4-BE49-F238E27FC236}">
                <a16:creationId xmlns:a16="http://schemas.microsoft.com/office/drawing/2014/main" id="{9C625572-1796-DD82-F656-790BF29F0D9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8096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D47FFA38-C22E-655A-58AA-6C84CC28B0B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3905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a:extLst>
              <a:ext uri="{FF2B5EF4-FFF2-40B4-BE49-F238E27FC236}">
                <a16:creationId xmlns:a16="http://schemas.microsoft.com/office/drawing/2014/main" id="{948C1D6E-6BC0-918C-87F3-74A3B69E3B0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400050"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6CD52973-5C94-CCBD-475F-891A41F9723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0001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black and red logo&#10;&#10;AI-generated content may be incorrect.">
            <a:extLst>
              <a:ext uri="{FF2B5EF4-FFF2-40B4-BE49-F238E27FC236}">
                <a16:creationId xmlns:a16="http://schemas.microsoft.com/office/drawing/2014/main" id="{E79C9F44-BC53-DCA5-6A32-39E4ADB61926}"/>
              </a:ext>
            </a:extLst>
          </p:cNvPr>
          <p:cNvPicPr>
            <a:picLocks noChangeAspect="1"/>
          </p:cNvPicPr>
          <p:nvPr/>
        </p:nvPicPr>
        <p:blipFill>
          <a:blip r:embed="rId10"/>
          <a:stretch>
            <a:fillRect/>
          </a:stretch>
        </p:blipFill>
        <p:spPr>
          <a:xfrm>
            <a:off x="2217226" y="-272255"/>
            <a:ext cx="1217132" cy="1185862"/>
          </a:xfrm>
          <a:prstGeom prst="rect">
            <a:avLst/>
          </a:prstGeom>
        </p:spPr>
      </p:pic>
      <p:pic>
        <p:nvPicPr>
          <p:cNvPr id="4" name="Picture 3" descr="A blue flag with yellow stars&#10;&#10;AI-generated content may be incorrect.">
            <a:extLst>
              <a:ext uri="{FF2B5EF4-FFF2-40B4-BE49-F238E27FC236}">
                <a16:creationId xmlns:a16="http://schemas.microsoft.com/office/drawing/2014/main" id="{B4C2F46D-5D83-81D4-7656-87287F7B84CE}"/>
              </a:ext>
            </a:extLst>
          </p:cNvPr>
          <p:cNvPicPr>
            <a:picLocks noChangeAspect="1"/>
          </p:cNvPicPr>
          <p:nvPr/>
        </p:nvPicPr>
        <p:blipFill>
          <a:blip r:embed="rId11"/>
          <a:stretch>
            <a:fillRect/>
          </a:stretch>
        </p:blipFill>
        <p:spPr>
          <a:xfrm>
            <a:off x="3191470" y="15876"/>
            <a:ext cx="612246" cy="565150"/>
          </a:xfrm>
          <a:prstGeom prst="rect">
            <a:avLst/>
          </a:prstGeom>
        </p:spPr>
      </p:pic>
    </p:spTree>
    <p:extLst>
      <p:ext uri="{BB962C8B-B14F-4D97-AF65-F5344CB8AC3E}">
        <p14:creationId xmlns:p14="http://schemas.microsoft.com/office/powerpoint/2010/main" val="273720874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a:t>Сесія 14: Робота в групі (1)</a:t>
            </a:r>
          </a:p>
        </p:txBody>
      </p:sp>
      <p:sp>
        <p:nvSpPr>
          <p:cNvPr id="3" name="Content Placeholder 2"/>
          <p:cNvSpPr>
            <a:spLocks noGrp="1"/>
          </p:cNvSpPr>
          <p:nvPr>
            <p:ph idx="1"/>
          </p:nvPr>
        </p:nvSpPr>
        <p:spPr>
          <a:xfrm>
            <a:off x="838200" y="2612571"/>
            <a:ext cx="10515600" cy="3564392"/>
          </a:xfrm>
        </p:spPr>
        <p:txBody>
          <a:bodyPr/>
          <a:lstStyle/>
          <a:p>
            <a:r>
              <a:rPr lang="uk-UA"/>
              <a:t>Група A — заходи: 3.3 Дерево на вітрі, 4.3 Спільна робота, 5.5 Просто слухай </a:t>
            </a:r>
          </a:p>
          <a:p>
            <a:r>
              <a:rPr lang="uk-UA"/>
              <a:t>Група B — заходи: 5.9 Спирайся на мене, 6.3 Захищаю себе, 7.1 Ніхто не усвідомлює моїх здібностей</a:t>
            </a:r>
          </a:p>
          <a:p>
            <a:r>
              <a:rPr lang="uk-UA"/>
              <a:t>Група C — заходи: 1.6 Спів у групі, 2.5 Гра-дзеркало, 3.2 Енергія всередині</a:t>
            </a:r>
          </a:p>
          <a:p>
            <a:endParaRPr lang="en-US" dirty="0"/>
          </a:p>
        </p:txBody>
      </p:sp>
      <p:pic>
        <p:nvPicPr>
          <p:cNvPr id="4" name="Picture 3" descr="A black and red logo&#10;&#10;AI-generated content may be incorrect.">
            <a:extLst>
              <a:ext uri="{FF2B5EF4-FFF2-40B4-BE49-F238E27FC236}">
                <a16:creationId xmlns:a16="http://schemas.microsoft.com/office/drawing/2014/main" id="{90DE348B-84A4-6F7A-D66C-73993DEB8AA7}"/>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C53FE0B2-9CD8-D142-9ACF-9D6567CCBAAA}"/>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297734670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a:t>Сесія 14: Робота в групі (2)</a:t>
            </a:r>
          </a:p>
        </p:txBody>
      </p:sp>
      <p:sp>
        <p:nvSpPr>
          <p:cNvPr id="3" name="Content Placeholder 2"/>
          <p:cNvSpPr>
            <a:spLocks noGrp="1"/>
          </p:cNvSpPr>
          <p:nvPr>
            <p:ph idx="1"/>
          </p:nvPr>
        </p:nvSpPr>
        <p:spPr>
          <a:xfrm>
            <a:off x="838200" y="2612571"/>
            <a:ext cx="10515600" cy="3564392"/>
          </a:xfrm>
        </p:spPr>
        <p:txBody>
          <a:bodyPr>
            <a:normAutofit fontScale="92500" lnSpcReduction="10000"/>
          </a:bodyPr>
          <a:lstStyle/>
          <a:p>
            <a:r>
              <a:rPr lang="uk-UA"/>
              <a:t>У своїх групах для кожного заходу оберіть одного або двох фасилітаторів, двох спостерігачів, а решта учасників виконуватимуть ролі дітей. </a:t>
            </a:r>
          </a:p>
          <a:p>
            <a:r>
              <a:rPr lang="uk-UA"/>
              <a:t>Проаналізуйте кожен захід. Переконайтесь, що кожен має можливість висловити свої враження — як фасилітатори, так і спостерігачі, і ті, хто грав ролі дітей. </a:t>
            </a:r>
          </a:p>
          <a:p>
            <a:r>
              <a:rPr lang="uk-UA"/>
              <a:t>Запишіть свої коментарі на аркушах фліпчарту:</a:t>
            </a:r>
          </a:p>
          <a:p>
            <a:pPr lvl="1">
              <a:buFont typeface="Wingdings" charset="2"/>
              <a:buChar char="ü"/>
            </a:pPr>
            <a:r>
              <a:rPr lang="uk-UA"/>
              <a:t>Що нам сподобалося</a:t>
            </a:r>
          </a:p>
          <a:p>
            <a:pPr lvl="1">
              <a:buFont typeface="Wingdings" charset="2"/>
              <a:buChar char="ü"/>
            </a:pPr>
            <a:r>
              <a:rPr lang="uk-UA"/>
              <a:t>Користь для дітей </a:t>
            </a:r>
          </a:p>
          <a:p>
            <a:endParaRPr lang="en-US" dirty="0"/>
          </a:p>
        </p:txBody>
      </p:sp>
      <p:pic>
        <p:nvPicPr>
          <p:cNvPr id="4" name="Picture 3" descr="A black and red logo&#10;&#10;AI-generated content may be incorrect.">
            <a:extLst>
              <a:ext uri="{FF2B5EF4-FFF2-40B4-BE49-F238E27FC236}">
                <a16:creationId xmlns:a16="http://schemas.microsoft.com/office/drawing/2014/main" id="{4E4C454A-C416-4DC6-08E6-9D6A6C5242BC}"/>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B7B3EECB-F524-7A69-86BF-5D83C4901834}"/>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58258461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a:t>Проблеми</a:t>
            </a:r>
          </a:p>
        </p:txBody>
      </p:sp>
      <p:sp>
        <p:nvSpPr>
          <p:cNvPr id="3" name="Text Placeholder 2"/>
          <p:cNvSpPr>
            <a:spLocks noGrp="1"/>
          </p:cNvSpPr>
          <p:nvPr>
            <p:ph type="body" idx="1"/>
          </p:nvPr>
        </p:nvSpPr>
        <p:spPr/>
        <p:txBody>
          <a:bodyPr/>
          <a:lstStyle/>
          <a:p>
            <a:r>
              <a:rPr lang="uk-UA"/>
              <a:t>День 2, сесія 15</a:t>
            </a:r>
          </a:p>
        </p:txBody>
      </p:sp>
      <p:sp>
        <p:nvSpPr>
          <p:cNvPr id="4" name="Content Placeholder 2">
            <a:extLst>
              <a:ext uri="{FF2B5EF4-FFF2-40B4-BE49-F238E27FC236}">
                <a16:creationId xmlns:a16="http://schemas.microsoft.com/office/drawing/2014/main" id="{D94CEA81-49C2-44BD-A02C-77368014453B}"/>
              </a:ext>
            </a:extLst>
          </p:cNvPr>
          <p:cNvSpPr txBox="1">
            <a:spLocks/>
          </p:cNvSpPr>
          <p:nvPr/>
        </p:nvSpPr>
        <p:spPr>
          <a:xfrm>
            <a:off x="6275070" y="3750854"/>
            <a:ext cx="5772150" cy="251754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uk-UA"/>
              <a:t>Визначте проблеми, зазначені на фліпчарті «Проблеми», які хочуть обговорити всі.</a:t>
            </a:r>
          </a:p>
          <a:p>
            <a:r>
              <a:rPr lang="uk-UA"/>
              <a:t>Обговоріть можливі рішення для подолання цих проблем.</a:t>
            </a:r>
          </a:p>
          <a:p>
            <a:endParaRPr lang="en-US" dirty="0"/>
          </a:p>
          <a:p>
            <a:endParaRPr lang="en-US" dirty="0"/>
          </a:p>
        </p:txBody>
      </p:sp>
      <p:pic>
        <p:nvPicPr>
          <p:cNvPr id="5" name="Picture 4" descr="A black and red logo&#10;&#10;AI-generated content may be incorrect.">
            <a:extLst>
              <a:ext uri="{FF2B5EF4-FFF2-40B4-BE49-F238E27FC236}">
                <a16:creationId xmlns:a16="http://schemas.microsoft.com/office/drawing/2014/main" id="{33C649D1-1C18-4F9A-E21B-12D091AF3712}"/>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288AFCA1-9752-4C54-D2E2-E734830DB045}"/>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39437695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a:t>Огляд та підсумки</a:t>
            </a:r>
          </a:p>
        </p:txBody>
      </p:sp>
      <p:sp>
        <p:nvSpPr>
          <p:cNvPr id="3" name="Text Placeholder 2"/>
          <p:cNvSpPr>
            <a:spLocks noGrp="1"/>
          </p:cNvSpPr>
          <p:nvPr>
            <p:ph type="body" idx="1"/>
          </p:nvPr>
        </p:nvSpPr>
        <p:spPr/>
        <p:txBody>
          <a:bodyPr/>
          <a:lstStyle/>
          <a:p>
            <a:r>
              <a:rPr lang="uk-UA"/>
              <a:t>День 2, сесія 16</a:t>
            </a:r>
          </a:p>
        </p:txBody>
      </p:sp>
      <p:pic>
        <p:nvPicPr>
          <p:cNvPr id="4" name="Picture 3" descr="A black and red logo&#10;&#10;AI-generated content may be incorrect.">
            <a:extLst>
              <a:ext uri="{FF2B5EF4-FFF2-40B4-BE49-F238E27FC236}">
                <a16:creationId xmlns:a16="http://schemas.microsoft.com/office/drawing/2014/main" id="{B75A2BC3-772B-62E3-18F4-08C01C2D286D}"/>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DFA564BE-7ABF-ADB3-75E1-611481EC7093}"/>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268469054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uk-UA" b="1"/>
              <a:t>Дружні до дітей простори у гуманітарних ситуаціях: Тренінг-воркшоп для осіб, що впроваджують ДДП </a:t>
            </a:r>
          </a:p>
        </p:txBody>
      </p:sp>
      <p:sp>
        <p:nvSpPr>
          <p:cNvPr id="3" name="Content Placeholder 2"/>
          <p:cNvSpPr>
            <a:spLocks noGrp="1"/>
          </p:cNvSpPr>
          <p:nvPr>
            <p:ph idx="1"/>
          </p:nvPr>
        </p:nvSpPr>
        <p:spPr>
          <a:xfrm>
            <a:off x="838200" y="2576286"/>
            <a:ext cx="10515600" cy="1778000"/>
          </a:xfrm>
        </p:spPr>
        <p:txBody>
          <a:bodyPr>
            <a:normAutofit fontScale="55000" lnSpcReduction="20000"/>
          </a:bodyPr>
          <a:lstStyle/>
          <a:p>
            <a:pPr marL="0" indent="0">
              <a:buNone/>
            </a:pPr>
            <a:endParaRPr lang="en-GB" sz="6000" dirty="0">
              <a:solidFill>
                <a:srgbClr val="EE3224"/>
              </a:solidFill>
              <a:latin typeface="Gill Sans MT" panose="020B0502020104020203" pitchFamily="34" charset="0"/>
              <a:ea typeface="+mj-ea"/>
              <a:cs typeface="+mj-cs"/>
            </a:endParaRPr>
          </a:p>
          <a:p>
            <a:pPr marL="0" indent="0">
              <a:buNone/>
            </a:pPr>
            <a:endParaRPr lang="en-GB" sz="6000" dirty="0">
              <a:solidFill>
                <a:srgbClr val="EE3224"/>
              </a:solidFill>
              <a:latin typeface="Gill Sans MT" panose="020B0502020104020203" pitchFamily="34" charset="0"/>
              <a:ea typeface="+mj-ea"/>
              <a:cs typeface="+mj-cs"/>
            </a:endParaRPr>
          </a:p>
          <a:p>
            <a:pPr marL="0" indent="0">
              <a:buNone/>
            </a:pPr>
            <a:r>
              <a:rPr lang="uk-UA" sz="10900">
                <a:solidFill>
                  <a:srgbClr val="EE3224"/>
                </a:solidFill>
                <a:latin typeface="Gill Sans MT" panose="020B0502020104020203" pitchFamily="34" charset="0"/>
                <a:ea typeface="+mj-ea"/>
                <a:cs typeface="+mj-cs"/>
              </a:rPr>
              <a:t>Повернення до роботи</a:t>
            </a:r>
          </a:p>
        </p:txBody>
      </p:sp>
      <p:sp>
        <p:nvSpPr>
          <p:cNvPr id="5" name="TextBox 4"/>
          <p:cNvSpPr txBox="1"/>
          <p:nvPr/>
        </p:nvSpPr>
        <p:spPr>
          <a:xfrm>
            <a:off x="1088571" y="4535714"/>
            <a:ext cx="3846286" cy="701731"/>
          </a:xfrm>
          <a:prstGeom prst="rect">
            <a:avLst/>
          </a:prstGeom>
          <a:noFill/>
        </p:spPr>
        <p:txBody>
          <a:bodyPr wrap="square" rtlCol="0">
            <a:spAutoFit/>
          </a:bodyPr>
          <a:lstStyle/>
          <a:p>
            <a:pPr lvl="0">
              <a:lnSpc>
                <a:spcPct val="90000"/>
              </a:lnSpc>
              <a:spcBef>
                <a:spcPts val="1000"/>
              </a:spcBef>
              <a:buClr>
                <a:srgbClr val="FF6600"/>
              </a:buClr>
            </a:pPr>
            <a:r>
              <a:rPr lang="uk-UA" sz="2400">
                <a:solidFill>
                  <a:srgbClr val="FF6600"/>
                </a:solidFill>
                <a:latin typeface="Caecilia LT Std Light" panose="00000400000000000000" pitchFamily="50" charset="0"/>
              </a:rPr>
              <a:t>День 3, сесія 17</a:t>
            </a:r>
          </a:p>
          <a:p>
            <a:endParaRPr lang="en-US" dirty="0"/>
          </a:p>
        </p:txBody>
      </p:sp>
      <p:pic>
        <p:nvPicPr>
          <p:cNvPr id="4" name="Picture 3" descr="A black and red logo&#10;&#10;AI-generated content may be incorrect.">
            <a:extLst>
              <a:ext uri="{FF2B5EF4-FFF2-40B4-BE49-F238E27FC236}">
                <a16:creationId xmlns:a16="http://schemas.microsoft.com/office/drawing/2014/main" id="{3A45B6DF-61C3-A0E4-05EA-733C882F270B}"/>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FDE9039B-6D61-331D-5FD5-E0C6069F05B8}"/>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271426157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uk-UA" sz="3200"/>
              <a:t>Програма навчання — день 3</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753876339"/>
              </p:ext>
            </p:extLst>
          </p:nvPr>
        </p:nvGraphicFramePr>
        <p:xfrm>
          <a:off x="1034144" y="1690687"/>
          <a:ext cx="7652657" cy="4780944"/>
        </p:xfrm>
        <a:graphic>
          <a:graphicData uri="http://schemas.openxmlformats.org/drawingml/2006/table">
            <a:tbl>
              <a:tblPr firstRow="1" bandRow="1">
                <a:tableStyleId>{72833802-FEF1-4C79-8D5D-14CF1EAF98D9}</a:tableStyleId>
              </a:tblPr>
              <a:tblGrid>
                <a:gridCol w="1015999">
                  <a:extLst>
                    <a:ext uri="{9D8B030D-6E8A-4147-A177-3AD203B41FA5}">
                      <a16:colId xmlns:a16="http://schemas.microsoft.com/office/drawing/2014/main" val="20000"/>
                    </a:ext>
                  </a:extLst>
                </a:gridCol>
                <a:gridCol w="6636658">
                  <a:extLst>
                    <a:ext uri="{9D8B030D-6E8A-4147-A177-3AD203B41FA5}">
                      <a16:colId xmlns:a16="http://schemas.microsoft.com/office/drawing/2014/main" val="20001"/>
                    </a:ext>
                  </a:extLst>
                </a:gridCol>
              </a:tblGrid>
              <a:tr h="359270">
                <a:tc>
                  <a:txBody>
                    <a:bodyPr/>
                    <a:lstStyle/>
                    <a:p>
                      <a:endParaRPr lang="en-US" dirty="0"/>
                    </a:p>
                  </a:txBody>
                  <a:tcPr/>
                </a:tc>
                <a:tc>
                  <a:txBody>
                    <a:bodyPr/>
                    <a:lstStyle/>
                    <a:p>
                      <a:r>
                        <a:rPr lang="uk-UA"/>
                        <a:t>День 3</a:t>
                      </a:r>
                    </a:p>
                  </a:txBody>
                  <a:tcPr/>
                </a:tc>
                <a:extLst>
                  <a:ext uri="{0D108BD9-81ED-4DB2-BD59-A6C34878D82A}">
                    <a16:rowId xmlns:a16="http://schemas.microsoft.com/office/drawing/2014/main" val="10000"/>
                  </a:ext>
                </a:extLst>
              </a:tr>
              <a:tr h="346659">
                <a:tc>
                  <a:txBody>
                    <a:bodyPr/>
                    <a:lstStyle/>
                    <a:p>
                      <a:pPr marL="0" marR="0">
                        <a:spcBef>
                          <a:spcPts val="600"/>
                        </a:spcBef>
                        <a:spcAft>
                          <a:spcPts val="600"/>
                        </a:spcAft>
                      </a:pPr>
                      <a:r>
                        <a:rPr lang="uk-UA" sz="1100">
                          <a:effectLst/>
                        </a:rPr>
                        <a:t>08.30-09.00</a:t>
                      </a:r>
                    </a:p>
                  </a:txBody>
                  <a:tcPr marL="68580" marR="68580" marT="0" marB="0"/>
                </a:tc>
                <a:tc>
                  <a:txBody>
                    <a:bodyPr/>
                    <a:lstStyle/>
                    <a:p>
                      <a:pPr marL="0" marR="0">
                        <a:spcBef>
                          <a:spcPts val="600"/>
                        </a:spcBef>
                        <a:spcAft>
                          <a:spcPts val="600"/>
                        </a:spcAft>
                      </a:pPr>
                      <a:r>
                        <a:rPr lang="uk-UA" sz="1100">
                          <a:effectLst/>
                        </a:rPr>
                        <a:t>Сесія 17: Повернення до роботи</a:t>
                      </a:r>
                    </a:p>
                  </a:txBody>
                  <a:tcPr marL="68580" marR="68580" marT="0" marB="0"/>
                </a:tc>
                <a:extLst>
                  <a:ext uri="{0D108BD9-81ED-4DB2-BD59-A6C34878D82A}">
                    <a16:rowId xmlns:a16="http://schemas.microsoft.com/office/drawing/2014/main" val="10001"/>
                  </a:ext>
                </a:extLst>
              </a:tr>
              <a:tr h="409882">
                <a:tc>
                  <a:txBody>
                    <a:bodyPr/>
                    <a:lstStyle/>
                    <a:p>
                      <a:pPr marL="0" marR="0">
                        <a:spcBef>
                          <a:spcPts val="600"/>
                        </a:spcBef>
                        <a:spcAft>
                          <a:spcPts val="600"/>
                        </a:spcAft>
                      </a:pPr>
                      <a:r>
                        <a:rPr lang="uk-UA" sz="1100">
                          <a:effectLst/>
                        </a:rPr>
                        <a:t>09.00-10.00</a:t>
                      </a:r>
                    </a:p>
                  </a:txBody>
                  <a:tcPr marL="68580" marR="68580" marT="0" marB="0"/>
                </a:tc>
                <a:tc>
                  <a:txBody>
                    <a:bodyPr/>
                    <a:lstStyle/>
                    <a:p>
                      <a:pPr marL="0" marR="0">
                        <a:spcBef>
                          <a:spcPts val="600"/>
                        </a:spcBef>
                        <a:spcAft>
                          <a:spcPts val="600"/>
                        </a:spcAft>
                      </a:pPr>
                      <a:r>
                        <a:rPr lang="uk-UA" sz="1100">
                          <a:effectLst/>
                        </a:rPr>
                        <a:t>Сесія 18: ДДП забезпечують інклюзивне та недискримінаційне середовище</a:t>
                      </a:r>
                    </a:p>
                  </a:txBody>
                  <a:tcPr marL="68580" marR="68580" marT="0" marB="0"/>
                </a:tc>
                <a:extLst>
                  <a:ext uri="{0D108BD9-81ED-4DB2-BD59-A6C34878D82A}">
                    <a16:rowId xmlns:a16="http://schemas.microsoft.com/office/drawing/2014/main" val="10002"/>
                  </a:ext>
                </a:extLst>
              </a:tr>
              <a:tr h="337466">
                <a:tc>
                  <a:txBody>
                    <a:bodyPr/>
                    <a:lstStyle/>
                    <a:p>
                      <a:pPr marL="0" marR="0">
                        <a:spcBef>
                          <a:spcPts val="600"/>
                        </a:spcBef>
                        <a:spcAft>
                          <a:spcPts val="600"/>
                        </a:spcAft>
                      </a:pPr>
                      <a:r>
                        <a:rPr lang="uk-UA" sz="1100">
                          <a:effectLst/>
                        </a:rPr>
                        <a:t>10.00-10.15</a:t>
                      </a:r>
                    </a:p>
                  </a:txBody>
                  <a:tcPr marL="68580" marR="68580" marT="0" marB="0"/>
                </a:tc>
                <a:tc>
                  <a:txBody>
                    <a:bodyPr/>
                    <a:lstStyle/>
                    <a:p>
                      <a:pPr marL="0" marR="0">
                        <a:spcBef>
                          <a:spcPts val="600"/>
                        </a:spcBef>
                        <a:spcAft>
                          <a:spcPts val="600"/>
                        </a:spcAft>
                      </a:pPr>
                      <a:r>
                        <a:rPr lang="uk-UA" sz="1100">
                          <a:effectLst/>
                        </a:rPr>
                        <a:t>Кава-брейк</a:t>
                      </a:r>
                    </a:p>
                  </a:txBody>
                  <a:tcPr marL="68580" marR="68580" marT="0" marB="0"/>
                </a:tc>
                <a:extLst>
                  <a:ext uri="{0D108BD9-81ED-4DB2-BD59-A6C34878D82A}">
                    <a16:rowId xmlns:a16="http://schemas.microsoft.com/office/drawing/2014/main" val="10003"/>
                  </a:ext>
                </a:extLst>
              </a:tr>
              <a:tr h="479027">
                <a:tc>
                  <a:txBody>
                    <a:bodyPr/>
                    <a:lstStyle/>
                    <a:p>
                      <a:pPr marL="0" marR="0">
                        <a:spcBef>
                          <a:spcPts val="600"/>
                        </a:spcBef>
                        <a:spcAft>
                          <a:spcPts val="600"/>
                        </a:spcAft>
                      </a:pPr>
                      <a:r>
                        <a:rPr lang="uk-UA" sz="1100">
                          <a:effectLst/>
                        </a:rPr>
                        <a:t>10.15-10.45</a:t>
                      </a:r>
                    </a:p>
                  </a:txBody>
                  <a:tcPr marL="68580" marR="68580" marT="0" marB="0"/>
                </a:tc>
                <a:tc>
                  <a:txBody>
                    <a:bodyPr/>
                    <a:lstStyle/>
                    <a:p>
                      <a:pPr marL="0" marR="0">
                        <a:spcBef>
                          <a:spcPts val="600"/>
                        </a:spcBef>
                        <a:spcAft>
                          <a:spcPts val="600"/>
                        </a:spcAft>
                      </a:pPr>
                      <a:r>
                        <a:rPr lang="uk-UA" sz="1100">
                          <a:effectLst/>
                        </a:rPr>
                        <a:t>Сесія 19: Підсумки навчання</a:t>
                      </a:r>
                    </a:p>
                    <a:p>
                      <a:pPr marL="0" marR="0" algn="l" rtl="0">
                        <a:spcBef>
                          <a:spcPts val="600"/>
                        </a:spcBef>
                        <a:spcAft>
                          <a:spcPts val="600"/>
                        </a:spcAft>
                      </a:pP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04"/>
                  </a:ext>
                </a:extLst>
              </a:tr>
              <a:tr h="479027">
                <a:tc>
                  <a:txBody>
                    <a:bodyPr/>
                    <a:lstStyle/>
                    <a:p>
                      <a:pPr marL="0" marR="0">
                        <a:spcBef>
                          <a:spcPts val="600"/>
                        </a:spcBef>
                        <a:spcAft>
                          <a:spcPts val="600"/>
                        </a:spcAft>
                      </a:pPr>
                      <a:r>
                        <a:rPr lang="uk-UA" sz="1100">
                          <a:effectLst/>
                        </a:rPr>
                        <a:t>10.45-11.45</a:t>
                      </a:r>
                    </a:p>
                  </a:txBody>
                  <a:tcPr marL="68580" marR="68580" marT="0" marB="0"/>
                </a:tc>
                <a:tc>
                  <a:txBody>
                    <a:bodyPr/>
                    <a:lstStyle/>
                    <a:p>
                      <a:pPr marL="0" marR="0">
                        <a:spcBef>
                          <a:spcPts val="600"/>
                        </a:spcBef>
                        <a:spcAft>
                          <a:spcPts val="600"/>
                        </a:spcAft>
                      </a:pPr>
                      <a:r>
                        <a:rPr lang="uk-UA" sz="1100">
                          <a:effectLst/>
                        </a:rPr>
                        <a:t>Сесія 20: Програмування структурованих заходів</a:t>
                      </a:r>
                    </a:p>
                    <a:p>
                      <a:pPr marL="0" marR="0" algn="l" rtl="0">
                        <a:spcBef>
                          <a:spcPts val="600"/>
                        </a:spcBef>
                        <a:spcAft>
                          <a:spcPts val="600"/>
                        </a:spcAft>
                      </a:pP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05"/>
                  </a:ext>
                </a:extLst>
              </a:tr>
              <a:tr h="306101">
                <a:tc>
                  <a:txBody>
                    <a:bodyPr/>
                    <a:lstStyle/>
                    <a:p>
                      <a:pPr marL="0" marR="0">
                        <a:spcBef>
                          <a:spcPts val="600"/>
                        </a:spcBef>
                        <a:spcAft>
                          <a:spcPts val="600"/>
                        </a:spcAft>
                      </a:pPr>
                      <a:r>
                        <a:rPr lang="uk-UA" sz="1100">
                          <a:effectLst/>
                        </a:rPr>
                        <a:t>11.45-12.45</a:t>
                      </a:r>
                    </a:p>
                  </a:txBody>
                  <a:tcPr marL="68580" marR="68580" marT="0" marB="0"/>
                </a:tc>
                <a:tc>
                  <a:txBody>
                    <a:bodyPr/>
                    <a:lstStyle/>
                    <a:p>
                      <a:pPr marL="0" marR="0">
                        <a:spcBef>
                          <a:spcPts val="600"/>
                        </a:spcBef>
                        <a:spcAft>
                          <a:spcPts val="600"/>
                        </a:spcAft>
                      </a:pPr>
                      <a:r>
                        <a:rPr lang="uk-UA" sz="1100">
                          <a:effectLst/>
                        </a:rPr>
                        <a:t>Ланч</a:t>
                      </a:r>
                    </a:p>
                  </a:txBody>
                  <a:tcPr marL="68580" marR="68580" marT="0" marB="0"/>
                </a:tc>
                <a:extLst>
                  <a:ext uri="{0D108BD9-81ED-4DB2-BD59-A6C34878D82A}">
                    <a16:rowId xmlns:a16="http://schemas.microsoft.com/office/drawing/2014/main" val="10006"/>
                  </a:ext>
                </a:extLst>
              </a:tr>
              <a:tr h="439105">
                <a:tc>
                  <a:txBody>
                    <a:bodyPr/>
                    <a:lstStyle/>
                    <a:p>
                      <a:pPr marL="0" marR="0">
                        <a:spcBef>
                          <a:spcPts val="600"/>
                        </a:spcBef>
                        <a:spcAft>
                          <a:spcPts val="600"/>
                        </a:spcAft>
                      </a:pPr>
                      <a:r>
                        <a:rPr lang="uk-UA" sz="1100">
                          <a:effectLst/>
                        </a:rPr>
                        <a:t>12.45-14.00</a:t>
                      </a:r>
                    </a:p>
                  </a:txBody>
                  <a:tcPr marL="68580" marR="68580" marT="0" marB="0"/>
                </a:tc>
                <a:tc>
                  <a:txBody>
                    <a:bodyPr/>
                    <a:lstStyle/>
                    <a:p>
                      <a:pPr marL="0" marR="0">
                        <a:spcBef>
                          <a:spcPts val="600"/>
                        </a:spcBef>
                        <a:spcAft>
                          <a:spcPts val="600"/>
                        </a:spcAft>
                      </a:pPr>
                      <a:r>
                        <a:rPr lang="uk-UA" sz="1100">
                          <a:effectLst/>
                        </a:rPr>
                        <a:t>Сесія 21: Моніторинг та оцінювання</a:t>
                      </a:r>
                    </a:p>
                  </a:txBody>
                  <a:tcPr marL="68580" marR="68580" marT="0" marB="0"/>
                </a:tc>
                <a:extLst>
                  <a:ext uri="{0D108BD9-81ED-4DB2-BD59-A6C34878D82A}">
                    <a16:rowId xmlns:a16="http://schemas.microsoft.com/office/drawing/2014/main" val="10007"/>
                  </a:ext>
                </a:extLst>
              </a:tr>
              <a:tr h="283296">
                <a:tc>
                  <a:txBody>
                    <a:bodyPr/>
                    <a:lstStyle/>
                    <a:p>
                      <a:pPr marL="0" marR="0">
                        <a:spcBef>
                          <a:spcPts val="600"/>
                        </a:spcBef>
                        <a:spcAft>
                          <a:spcPts val="600"/>
                        </a:spcAft>
                      </a:pPr>
                      <a:r>
                        <a:rPr lang="uk-UA" sz="1100">
                          <a:effectLst/>
                        </a:rPr>
                        <a:t>14.oo-14.15</a:t>
                      </a:r>
                    </a:p>
                  </a:txBody>
                  <a:tcPr marL="68580" marR="68580" marT="0" marB="0"/>
                </a:tc>
                <a:tc>
                  <a:txBody>
                    <a:bodyPr/>
                    <a:lstStyle/>
                    <a:p>
                      <a:pPr marL="0" marR="0">
                        <a:spcBef>
                          <a:spcPts val="600"/>
                        </a:spcBef>
                        <a:spcAft>
                          <a:spcPts val="600"/>
                        </a:spcAft>
                      </a:pPr>
                      <a:r>
                        <a:rPr lang="uk-UA" sz="1100">
                          <a:effectLst/>
                        </a:rPr>
                        <a:t>Кава-брейк</a:t>
                      </a:r>
                    </a:p>
                  </a:txBody>
                  <a:tcPr marL="68580" marR="68580" marT="0" marB="0"/>
                </a:tc>
                <a:extLst>
                  <a:ext uri="{0D108BD9-81ED-4DB2-BD59-A6C34878D82A}">
                    <a16:rowId xmlns:a16="http://schemas.microsoft.com/office/drawing/2014/main" val="10008"/>
                  </a:ext>
                </a:extLst>
              </a:tr>
              <a:tr h="439105">
                <a:tc>
                  <a:txBody>
                    <a:bodyPr/>
                    <a:lstStyle/>
                    <a:p>
                      <a:pPr marL="0" marR="0">
                        <a:spcBef>
                          <a:spcPts val="600"/>
                        </a:spcBef>
                        <a:spcAft>
                          <a:spcPts val="600"/>
                        </a:spcAft>
                      </a:pPr>
                      <a:r>
                        <a:rPr lang="uk-UA" sz="1100">
                          <a:effectLst/>
                        </a:rPr>
                        <a:t>14.15-14.45</a:t>
                      </a:r>
                    </a:p>
                  </a:txBody>
                  <a:tcPr marL="68580" marR="68580" marT="0" marB="0"/>
                </a:tc>
                <a:tc>
                  <a:txBody>
                    <a:bodyPr/>
                    <a:lstStyle/>
                    <a:p>
                      <a:pPr marL="0" marR="0">
                        <a:spcBef>
                          <a:spcPts val="600"/>
                        </a:spcBef>
                        <a:spcAft>
                          <a:spcPts val="600"/>
                        </a:spcAft>
                      </a:pPr>
                      <a:r>
                        <a:rPr lang="uk-UA" sz="1100">
                          <a:effectLst/>
                        </a:rPr>
                        <a:t>Сесія 22: Проблеми</a:t>
                      </a:r>
                    </a:p>
                  </a:txBody>
                  <a:tcPr marL="68580" marR="68580" marT="0" marB="0"/>
                </a:tc>
                <a:extLst>
                  <a:ext uri="{0D108BD9-81ED-4DB2-BD59-A6C34878D82A}">
                    <a16:rowId xmlns:a16="http://schemas.microsoft.com/office/drawing/2014/main" val="10009"/>
                  </a:ext>
                </a:extLst>
              </a:tr>
              <a:tr h="439105">
                <a:tc>
                  <a:txBody>
                    <a:bodyPr/>
                    <a:lstStyle/>
                    <a:p>
                      <a:pPr marL="0" marR="0">
                        <a:spcBef>
                          <a:spcPts val="600"/>
                        </a:spcBef>
                        <a:spcAft>
                          <a:spcPts val="600"/>
                        </a:spcAft>
                      </a:pPr>
                      <a:r>
                        <a:rPr lang="uk-UA" sz="1100">
                          <a:effectLst/>
                        </a:rPr>
                        <a:t>14.45-15.15</a:t>
                      </a:r>
                    </a:p>
                  </a:txBody>
                  <a:tcPr marL="68580" marR="68580" marT="0" marB="0"/>
                </a:tc>
                <a:tc>
                  <a:txBody>
                    <a:bodyPr/>
                    <a:lstStyle/>
                    <a:p>
                      <a:pPr marL="0" marR="0">
                        <a:spcBef>
                          <a:spcPts val="600"/>
                        </a:spcBef>
                        <a:spcAft>
                          <a:spcPts val="600"/>
                        </a:spcAft>
                      </a:pPr>
                      <a:r>
                        <a:rPr lang="uk-UA" sz="1100">
                          <a:effectLst/>
                        </a:rPr>
                        <a:t>Сесія 23: Подальші кроки  рефлексія та навчання</a:t>
                      </a:r>
                    </a:p>
                  </a:txBody>
                  <a:tcPr marL="68580" marR="68580" marT="0" marB="0"/>
                </a:tc>
                <a:extLst>
                  <a:ext uri="{0D108BD9-81ED-4DB2-BD59-A6C34878D82A}">
                    <a16:rowId xmlns:a16="http://schemas.microsoft.com/office/drawing/2014/main" val="10010"/>
                  </a:ext>
                </a:extLst>
              </a:tr>
              <a:tr h="439105">
                <a:tc>
                  <a:txBody>
                    <a:bodyPr/>
                    <a:lstStyle/>
                    <a:p>
                      <a:pPr marL="0" marR="0">
                        <a:spcBef>
                          <a:spcPts val="600"/>
                        </a:spcBef>
                        <a:spcAft>
                          <a:spcPts val="600"/>
                        </a:spcAft>
                      </a:pPr>
                      <a:r>
                        <a:rPr lang="uk-UA" sz="1100">
                          <a:effectLst/>
                        </a:rPr>
                        <a:t>15.15-15.45</a:t>
                      </a:r>
                    </a:p>
                  </a:txBody>
                  <a:tcPr marL="68580" marR="68580" marT="0" marB="0"/>
                </a:tc>
                <a:tc>
                  <a:txBody>
                    <a:bodyPr/>
                    <a:lstStyle/>
                    <a:p>
                      <a:pPr marL="0" marR="0">
                        <a:spcBef>
                          <a:spcPts val="600"/>
                        </a:spcBef>
                        <a:spcAft>
                          <a:spcPts val="600"/>
                        </a:spcAft>
                      </a:pPr>
                      <a:r>
                        <a:rPr lang="uk-UA" sz="1100">
                          <a:effectLst/>
                        </a:rPr>
                        <a:t>Оцінювання тренінгу та завершення</a:t>
                      </a:r>
                    </a:p>
                  </a:txBody>
                  <a:tcPr marL="68580" marR="68580" marT="0" marB="0"/>
                </a:tc>
                <a:extLst>
                  <a:ext uri="{0D108BD9-81ED-4DB2-BD59-A6C34878D82A}">
                    <a16:rowId xmlns:a16="http://schemas.microsoft.com/office/drawing/2014/main" val="10011"/>
                  </a:ext>
                </a:extLst>
              </a:tr>
            </a:tbl>
          </a:graphicData>
        </a:graphic>
      </p:graphicFrame>
      <p:pic>
        <p:nvPicPr>
          <p:cNvPr id="3" name="Picture 2" descr="A black and red logo&#10;&#10;AI-generated content may be incorrect.">
            <a:extLst>
              <a:ext uri="{FF2B5EF4-FFF2-40B4-BE49-F238E27FC236}">
                <a16:creationId xmlns:a16="http://schemas.microsoft.com/office/drawing/2014/main" id="{EC91D42A-0E72-FB7F-1FF0-77B5C3E4CF76}"/>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4" name="Picture 3" descr="A blue flag with yellow stars&#10;&#10;AI-generated content may be incorrect.">
            <a:extLst>
              <a:ext uri="{FF2B5EF4-FFF2-40B4-BE49-F238E27FC236}">
                <a16:creationId xmlns:a16="http://schemas.microsoft.com/office/drawing/2014/main" id="{F6AF41C4-818D-C782-F2BD-15B644223A52}"/>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259699843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1719262"/>
          </a:xfrm>
        </p:spPr>
        <p:txBody>
          <a:bodyPr>
            <a:normAutofit fontScale="90000"/>
          </a:bodyPr>
          <a:lstStyle/>
          <a:p>
            <a:r>
              <a:rPr lang="uk-UA"/>
              <a:t>ДДП забезпечують інклюзивне та недискримінаційне середовище</a:t>
            </a:r>
          </a:p>
        </p:txBody>
      </p:sp>
      <p:sp>
        <p:nvSpPr>
          <p:cNvPr id="3" name="Text Placeholder 2"/>
          <p:cNvSpPr>
            <a:spLocks noGrp="1"/>
          </p:cNvSpPr>
          <p:nvPr>
            <p:ph type="body" idx="1"/>
          </p:nvPr>
        </p:nvSpPr>
        <p:spPr/>
        <p:txBody>
          <a:bodyPr/>
          <a:lstStyle/>
          <a:p>
            <a:r>
              <a:rPr lang="uk-UA"/>
              <a:t>День 3, сесія 18</a:t>
            </a:r>
          </a:p>
        </p:txBody>
      </p:sp>
      <p:sp>
        <p:nvSpPr>
          <p:cNvPr id="4" name="Content Placeholder 2">
            <a:extLst>
              <a:ext uri="{FF2B5EF4-FFF2-40B4-BE49-F238E27FC236}">
                <a16:creationId xmlns:a16="http://schemas.microsoft.com/office/drawing/2014/main" id="{07BD1315-C0A2-4AFE-99CD-BC6D3620A0DD}"/>
              </a:ext>
            </a:extLst>
          </p:cNvPr>
          <p:cNvSpPr txBox="1">
            <a:spLocks/>
          </p:cNvSpPr>
          <p:nvPr/>
        </p:nvSpPr>
        <p:spPr>
          <a:xfrm>
            <a:off x="6393180" y="3870791"/>
            <a:ext cx="4648200" cy="183676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uk-UA"/>
              <a:t>Презентація щодо інклюзії та відсутності дискримінації</a:t>
            </a:r>
          </a:p>
          <a:p>
            <a:r>
              <a:rPr lang="uk-UA"/>
              <a:t>Дві вправи в малих групах</a:t>
            </a:r>
          </a:p>
        </p:txBody>
      </p:sp>
      <p:pic>
        <p:nvPicPr>
          <p:cNvPr id="5" name="Picture 4" descr="A black and red logo&#10;&#10;AI-generated content may be incorrect.">
            <a:extLst>
              <a:ext uri="{FF2B5EF4-FFF2-40B4-BE49-F238E27FC236}">
                <a16:creationId xmlns:a16="http://schemas.microsoft.com/office/drawing/2014/main" id="{A8A16D90-20C5-1C11-3D1B-59582B92A722}"/>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B591E91A-9FD9-AE3D-6518-EAD47C6BDB8D}"/>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34041228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uk-UA" sz="3200"/>
              <a:t>Програма навчання — день 1</a:t>
            </a:r>
          </a:p>
        </p:txBody>
      </p:sp>
      <p:graphicFrame>
        <p:nvGraphicFramePr>
          <p:cNvPr id="7" name="Content Placeholder 6">
            <a:extLst>
              <a:ext uri="{FF2B5EF4-FFF2-40B4-BE49-F238E27FC236}">
                <a16:creationId xmlns:a16="http://schemas.microsoft.com/office/drawing/2014/main" id="{F9AAF5F4-6709-49ED-99D8-D9AB8ABF424E}"/>
              </a:ext>
            </a:extLst>
          </p:cNvPr>
          <p:cNvGraphicFramePr>
            <a:graphicFrameLocks noGrp="1"/>
          </p:cNvGraphicFramePr>
          <p:nvPr>
            <p:ph idx="1"/>
            <p:extLst>
              <p:ext uri="{D42A27DB-BD31-4B8C-83A1-F6EECF244321}">
                <p14:modId xmlns:p14="http://schemas.microsoft.com/office/powerpoint/2010/main" val="500498645"/>
              </p:ext>
            </p:extLst>
          </p:nvPr>
        </p:nvGraphicFramePr>
        <p:xfrm>
          <a:off x="1084218" y="1825624"/>
          <a:ext cx="10603996" cy="4498261"/>
        </p:xfrm>
        <a:graphic>
          <a:graphicData uri="http://schemas.openxmlformats.org/drawingml/2006/table">
            <a:tbl>
              <a:tblPr firstRow="1" bandRow="1"/>
              <a:tblGrid>
                <a:gridCol w="1422850">
                  <a:extLst>
                    <a:ext uri="{9D8B030D-6E8A-4147-A177-3AD203B41FA5}">
                      <a16:colId xmlns:a16="http://schemas.microsoft.com/office/drawing/2014/main" val="614439439"/>
                    </a:ext>
                  </a:extLst>
                </a:gridCol>
                <a:gridCol w="1221652">
                  <a:extLst>
                    <a:ext uri="{9D8B030D-6E8A-4147-A177-3AD203B41FA5}">
                      <a16:colId xmlns:a16="http://schemas.microsoft.com/office/drawing/2014/main" val="2105677878"/>
                    </a:ext>
                  </a:extLst>
                </a:gridCol>
                <a:gridCol w="7959494">
                  <a:extLst>
                    <a:ext uri="{9D8B030D-6E8A-4147-A177-3AD203B41FA5}">
                      <a16:colId xmlns:a16="http://schemas.microsoft.com/office/drawing/2014/main" val="1285314705"/>
                    </a:ext>
                  </a:extLst>
                </a:gridCol>
              </a:tblGrid>
              <a:tr h="275785">
                <a:tc>
                  <a:txBody>
                    <a:bodyPr/>
                    <a:lstStyle/>
                    <a:p>
                      <a:r>
                        <a:rPr lang="uk-UA" sz="1600" b="1">
                          <a:solidFill>
                            <a:srgbClr val="FFFFFF"/>
                          </a:solidFill>
                          <a:effectLst/>
                          <a:latin typeface="Constantia" panose="02030602050306030303" pitchFamily="18" charset="0"/>
                        </a:rPr>
                        <a:t>Час </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tc>
                  <a:txBody>
                    <a:bodyPr/>
                    <a:lstStyle/>
                    <a:p>
                      <a:r>
                        <a:rPr lang="uk-UA" sz="1600" b="1">
                          <a:solidFill>
                            <a:srgbClr val="FFFFFF"/>
                          </a:solidFill>
                          <a:effectLst/>
                          <a:latin typeface="Constantia" panose="02030602050306030303" pitchFamily="18" charset="0"/>
                        </a:rPr>
                        <a:t>Тривалість</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tc>
                  <a:txBody>
                    <a:bodyPr/>
                    <a:lstStyle/>
                    <a:p>
                      <a:r>
                        <a:rPr lang="uk-UA" sz="1600" b="1">
                          <a:solidFill>
                            <a:srgbClr val="FFFFFF"/>
                          </a:solidFill>
                          <a:effectLst/>
                          <a:latin typeface="Constantia" panose="02030602050306030303" pitchFamily="18" charset="0"/>
                        </a:rPr>
                        <a:t>Сесії</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extLst>
                  <a:ext uri="{0D108BD9-81ED-4DB2-BD59-A6C34878D82A}">
                    <a16:rowId xmlns:a16="http://schemas.microsoft.com/office/drawing/2014/main" val="2382256106"/>
                  </a:ext>
                </a:extLst>
              </a:tr>
              <a:tr h="301251">
                <a:tc>
                  <a:txBody>
                    <a:bodyPr/>
                    <a:lstStyle/>
                    <a:p>
                      <a:r>
                        <a:rPr lang="uk-UA" sz="1600">
                          <a:effectLst/>
                          <a:latin typeface="Constantia" panose="02030602050306030303" pitchFamily="18" charset="0"/>
                        </a:rPr>
                        <a:t>8:00-08:30</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30</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Прибуття – реєстрація</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4874725"/>
                  </a:ext>
                </a:extLst>
              </a:tr>
              <a:tr h="301251">
                <a:tc>
                  <a:txBody>
                    <a:bodyPr/>
                    <a:lstStyle/>
                    <a:p>
                      <a:r>
                        <a:rPr lang="uk-UA" sz="1600">
                          <a:effectLst/>
                          <a:latin typeface="Constantia" panose="02030602050306030303" pitchFamily="18" charset="0"/>
                        </a:rPr>
                        <a:t>8:30-09:30</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30</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Сесія 1: Привітання, знайомство, огляд тренінгу та інструментарію ДДП</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4849259"/>
                  </a:ext>
                </a:extLst>
              </a:tr>
              <a:tr h="355974">
                <a:tc>
                  <a:txBody>
                    <a:bodyPr/>
                    <a:lstStyle/>
                    <a:p>
                      <a:r>
                        <a:rPr lang="uk-UA" sz="1600">
                          <a:effectLst/>
                          <a:latin typeface="Constantia" panose="02030602050306030303" pitchFamily="18" charset="0"/>
                        </a:rPr>
                        <a:t>9:30-10,30</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60</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Сесія 2: Діти передусім: Основні принципи створення якісного дружнього до дітей простору</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8284366"/>
                  </a:ext>
                </a:extLst>
              </a:tr>
              <a:tr h="355974">
                <a:tc>
                  <a:txBody>
                    <a:bodyPr/>
                    <a:lstStyle/>
                    <a:p>
                      <a:r>
                        <a:rPr lang="uk-UA" sz="1600">
                          <a:effectLst/>
                          <a:latin typeface="Constantia" panose="02030602050306030303" pitchFamily="18" charset="0"/>
                        </a:rPr>
                        <a:t>10.30-10.45</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15</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Кава-брейк</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400166"/>
                  </a:ext>
                </a:extLst>
              </a:tr>
              <a:tr h="235149">
                <a:tc>
                  <a:txBody>
                    <a:bodyPr/>
                    <a:lstStyle/>
                    <a:p>
                      <a:r>
                        <a:rPr lang="uk-UA" sz="1600">
                          <a:effectLst/>
                          <a:latin typeface="Constantia" panose="02030602050306030303" pitchFamily="18" charset="0"/>
                        </a:rPr>
                        <a:t>10.45- 11.45</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60</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Сесія 3: Створення дружнього до дітей простору</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0655052"/>
                  </a:ext>
                </a:extLst>
              </a:tr>
              <a:tr h="237316">
                <a:tc>
                  <a:txBody>
                    <a:bodyPr/>
                    <a:lstStyle/>
                    <a:p>
                      <a:r>
                        <a:rPr lang="uk-UA" sz="1600">
                          <a:effectLst/>
                          <a:latin typeface="Constantia" panose="02030602050306030303" pitchFamily="18" charset="0"/>
                        </a:rPr>
                        <a:t>11.45-12.45</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60</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Сесія 4: Формування спроможності</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1086642"/>
                  </a:ext>
                </a:extLst>
              </a:tr>
              <a:tr h="381440">
                <a:tc>
                  <a:txBody>
                    <a:bodyPr/>
                    <a:lstStyle/>
                    <a:p>
                      <a:r>
                        <a:rPr lang="uk-UA" sz="1600">
                          <a:effectLst/>
                          <a:latin typeface="Constantia" panose="02030602050306030303" pitchFamily="18" charset="0"/>
                        </a:rPr>
                        <a:t>12.45-13.45</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60</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Ланч</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9171848"/>
                  </a:ext>
                </a:extLst>
              </a:tr>
              <a:tr h="381440">
                <a:tc>
                  <a:txBody>
                    <a:bodyPr/>
                    <a:lstStyle/>
                    <a:p>
                      <a:r>
                        <a:rPr lang="uk-UA" sz="1600">
                          <a:effectLst/>
                          <a:latin typeface="Constantia" panose="02030602050306030303" pitchFamily="18" charset="0"/>
                        </a:rPr>
                        <a:t>13.45-14.15</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30</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Сесія 5: Вступ до тематичних досліджень</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2195528"/>
                  </a:ext>
                </a:extLst>
              </a:tr>
              <a:tr h="381440">
                <a:tc>
                  <a:txBody>
                    <a:bodyPr/>
                    <a:lstStyle/>
                    <a:p>
                      <a:r>
                        <a:rPr lang="uk-UA" sz="1600" dirty="0">
                          <a:effectLst/>
                          <a:latin typeface="Constantia" panose="02030602050306030303" pitchFamily="18" charset="0"/>
                        </a:rPr>
                        <a:t>14.15-14.30</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15</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Кава-брейк</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672673"/>
                  </a:ext>
                </a:extLst>
              </a:tr>
              <a:tr h="381440">
                <a:tc>
                  <a:txBody>
                    <a:bodyPr/>
                    <a:lstStyle/>
                    <a:p>
                      <a:r>
                        <a:rPr lang="uk-UA" sz="1600">
                          <a:effectLst/>
                          <a:latin typeface="Constantia" panose="02030602050306030303" pitchFamily="18" charset="0"/>
                        </a:rPr>
                        <a:t>14.30-15.30</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60</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Сесія 6: ДДП є захищеним і безпечним середовищем для дітей.</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8987368"/>
                  </a:ext>
                </a:extLst>
              </a:tr>
              <a:tr h="381440">
                <a:tc>
                  <a:txBody>
                    <a:bodyPr/>
                    <a:lstStyle/>
                    <a:p>
                      <a:r>
                        <a:rPr lang="uk-UA" sz="1600">
                          <a:effectLst/>
                          <a:latin typeface="Constantia" panose="02030602050306030303" pitchFamily="18" charset="0"/>
                        </a:rPr>
                        <a:t>15.30-16.00</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30</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Сесія 7: Проблеми</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5067131"/>
                  </a:ext>
                </a:extLst>
              </a:tr>
              <a:tr h="381440">
                <a:tc>
                  <a:txBody>
                    <a:bodyPr/>
                    <a:lstStyle/>
                    <a:p>
                      <a:r>
                        <a:rPr lang="uk-UA" sz="1600">
                          <a:effectLst/>
                          <a:latin typeface="Constantia" panose="02030602050306030303" pitchFamily="18" charset="0"/>
                        </a:rPr>
                        <a:t>16.00-16.30</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30</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dirty="0">
                          <a:effectLst/>
                          <a:latin typeface="Constantia" panose="02030602050306030303" pitchFamily="18" charset="0"/>
                        </a:rPr>
                        <a:t>Підбиття підсумків і завершення першого дня</a:t>
                      </a: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3601320"/>
                  </a:ext>
                </a:extLst>
              </a:tr>
            </a:tbl>
          </a:graphicData>
        </a:graphic>
      </p:graphicFrame>
      <p:pic>
        <p:nvPicPr>
          <p:cNvPr id="3" name="Picture 2" descr="A black and red logo&#10;&#10;AI-generated content may be incorrect.">
            <a:extLst>
              <a:ext uri="{FF2B5EF4-FFF2-40B4-BE49-F238E27FC236}">
                <a16:creationId xmlns:a16="http://schemas.microsoft.com/office/drawing/2014/main" id="{AE639EFE-EBB8-529B-CEC1-1AB7497AFF47}"/>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4" name="Picture 3" descr="A blue flag with yellow stars&#10;&#10;AI-generated content may be incorrect.">
            <a:extLst>
              <a:ext uri="{FF2B5EF4-FFF2-40B4-BE49-F238E27FC236}">
                <a16:creationId xmlns:a16="http://schemas.microsoft.com/office/drawing/2014/main" id="{A146C905-83D7-2389-1B60-CFD27F4B5DAE}"/>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296233658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714" y="469666"/>
            <a:ext cx="9231086" cy="1287234"/>
          </a:xfrm>
        </p:spPr>
        <p:txBody>
          <a:bodyPr>
            <a:normAutofit/>
          </a:bodyPr>
          <a:lstStyle/>
          <a:p>
            <a:pPr algn="l"/>
            <a:r>
              <a:rPr lang="uk-UA" sz="3200"/>
              <a:t>Сесія 18: Інклюзія та відсутність дискримінації (1)</a:t>
            </a:r>
          </a:p>
        </p:txBody>
      </p:sp>
      <p:sp>
        <p:nvSpPr>
          <p:cNvPr id="3" name="Content Placeholder 2"/>
          <p:cNvSpPr>
            <a:spLocks noGrp="1"/>
          </p:cNvSpPr>
          <p:nvPr>
            <p:ph idx="1"/>
          </p:nvPr>
        </p:nvSpPr>
        <p:spPr>
          <a:xfrm>
            <a:off x="816429" y="1930852"/>
            <a:ext cx="10377714" cy="4195312"/>
          </a:xfrm>
        </p:spPr>
        <p:txBody>
          <a:bodyPr>
            <a:normAutofit/>
          </a:bodyPr>
          <a:lstStyle/>
          <a:p>
            <a:pPr marL="0" indent="0">
              <a:buNone/>
            </a:pPr>
            <a:r>
              <a:rPr lang="uk-UA"/>
              <a:t>Беріть до уваги </a:t>
            </a:r>
            <a:r>
              <a:rPr lang="uk-UA" b="1"/>
              <a:t>стать, вік і можливості</a:t>
            </a:r>
            <a:r>
              <a:rPr lang="uk-UA"/>
              <a:t> дітей, які відвідують ДДП. </a:t>
            </a:r>
          </a:p>
          <a:p>
            <a:r>
              <a:rPr lang="uk-UA"/>
              <a:t>Наприклад, фасилітатори мають зважати на те, чи можуть хлопці й дівчата (особливо підлітки) взаємодіяти під час занять і в самому просторі ДДП. У деяких випадках доцільніше організувати окремі часові слоти для відвідування ДДП хлопцями та дівчатами. Це може бути більш прийнятним у певних контекстах і допоможе дівчатам почуватися комфортно та повноцінно брати участь у заходах. </a:t>
            </a:r>
          </a:p>
        </p:txBody>
      </p:sp>
      <p:pic>
        <p:nvPicPr>
          <p:cNvPr id="4" name="Picture 3" descr="A black and red logo&#10;&#10;AI-generated content may be incorrect.">
            <a:extLst>
              <a:ext uri="{FF2B5EF4-FFF2-40B4-BE49-F238E27FC236}">
                <a16:creationId xmlns:a16="http://schemas.microsoft.com/office/drawing/2014/main" id="{D7A65D62-AF7D-4D91-3D16-53E6F5E31907}"/>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20BA6F61-42DA-13D0-CA47-1DCD94CBF972}"/>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118013247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714" y="469666"/>
            <a:ext cx="9231086" cy="1287234"/>
          </a:xfrm>
        </p:spPr>
        <p:txBody>
          <a:bodyPr>
            <a:normAutofit/>
          </a:bodyPr>
          <a:lstStyle/>
          <a:p>
            <a:pPr algn="l"/>
            <a:r>
              <a:rPr lang="uk-UA" sz="3200"/>
              <a:t>Сесія 18: Інклюзія та відсутність дискримінації (2)</a:t>
            </a:r>
          </a:p>
        </p:txBody>
      </p:sp>
      <p:sp>
        <p:nvSpPr>
          <p:cNvPr id="3" name="Content Placeholder 2"/>
          <p:cNvSpPr>
            <a:spLocks noGrp="1"/>
          </p:cNvSpPr>
          <p:nvPr>
            <p:ph idx="1"/>
          </p:nvPr>
        </p:nvSpPr>
        <p:spPr>
          <a:xfrm>
            <a:off x="816429" y="2140856"/>
            <a:ext cx="10377714" cy="3985307"/>
          </a:xfrm>
        </p:spPr>
        <p:txBody>
          <a:bodyPr>
            <a:normAutofit/>
          </a:bodyPr>
          <a:lstStyle/>
          <a:p>
            <a:pPr marL="0" indent="0">
              <a:buNone/>
            </a:pPr>
            <a:r>
              <a:rPr lang="uk-UA"/>
              <a:t>Заходи можуть потребувати коригування, щоб забезпечити дітям різного віку та з різними можливостями позитивний досвід у ДДП і змістовну участь. </a:t>
            </a:r>
          </a:p>
          <a:p>
            <a:r>
              <a:rPr lang="uk-UA"/>
              <a:t>Організація окремих часових слотів для різних вікових груп також може бути корисною для адаптації занять відповідно до етапів розвитку кожної підгрупи. Наприклад, можна створити підгрупи для дітей віком 6–12 років та підлітків 13–18 років.</a:t>
            </a:r>
          </a:p>
          <a:p>
            <a:r>
              <a:rPr lang="uk-UA"/>
              <a:t>Використовуйте модель STEP, щоб максимально інклюзивно адаптувати заходи.</a:t>
            </a:r>
          </a:p>
        </p:txBody>
      </p:sp>
      <p:pic>
        <p:nvPicPr>
          <p:cNvPr id="4" name="Picture 3" descr="A black and red logo&#10;&#10;AI-generated content may be incorrect.">
            <a:extLst>
              <a:ext uri="{FF2B5EF4-FFF2-40B4-BE49-F238E27FC236}">
                <a16:creationId xmlns:a16="http://schemas.microsoft.com/office/drawing/2014/main" id="{54BEF11D-758D-102D-6B1D-F39803DF6860}"/>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3DDA7457-CFC1-F7AD-D1F8-A6DC3507214F}"/>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368477826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714" y="469666"/>
            <a:ext cx="9231086" cy="1287234"/>
          </a:xfrm>
        </p:spPr>
        <p:txBody>
          <a:bodyPr>
            <a:normAutofit/>
          </a:bodyPr>
          <a:lstStyle/>
          <a:p>
            <a:pPr algn="l"/>
            <a:r>
              <a:rPr lang="uk-UA" sz="3200"/>
              <a:t>Сесія 18: Інклюзія та відсутність дискримінації (3)</a:t>
            </a:r>
          </a:p>
        </p:txBody>
      </p:sp>
      <p:sp>
        <p:nvSpPr>
          <p:cNvPr id="3" name="Content Placeholder 2"/>
          <p:cNvSpPr>
            <a:spLocks noGrp="1"/>
          </p:cNvSpPr>
          <p:nvPr>
            <p:ph idx="1"/>
          </p:nvPr>
        </p:nvSpPr>
        <p:spPr>
          <a:xfrm>
            <a:off x="816429" y="2630714"/>
            <a:ext cx="10377714" cy="3495449"/>
          </a:xfrm>
        </p:spPr>
        <p:txBody>
          <a:bodyPr>
            <a:normAutofit/>
          </a:bodyPr>
          <a:lstStyle/>
          <a:p>
            <a:pPr marL="0" indent="0">
              <a:buNone/>
            </a:pPr>
            <a:r>
              <a:rPr lang="uk-UA" b="1" dirty="0"/>
              <a:t>STEP </a:t>
            </a:r>
            <a:r>
              <a:rPr lang="uk-UA" dirty="0"/>
              <a:t>— це абревіатура, яка позначає можливі напрями адаптацій у таких аспектах:</a:t>
            </a:r>
          </a:p>
          <a:p>
            <a:r>
              <a:rPr lang="uk-UA" dirty="0"/>
              <a:t>Простір (Space) </a:t>
            </a:r>
          </a:p>
          <a:p>
            <a:r>
              <a:rPr lang="uk-UA" dirty="0"/>
              <a:t>Завдання (Task)</a:t>
            </a:r>
          </a:p>
          <a:p>
            <a:r>
              <a:rPr lang="uk-UA" dirty="0"/>
              <a:t>Обладнання (Equipment)</a:t>
            </a:r>
          </a:p>
          <a:p>
            <a:r>
              <a:rPr lang="uk-UA" dirty="0"/>
              <a:t>Люди (People)</a:t>
            </a:r>
          </a:p>
        </p:txBody>
      </p:sp>
      <p:pic>
        <p:nvPicPr>
          <p:cNvPr id="4" name="Picture 3" descr="A black and red logo&#10;&#10;AI-generated content may be incorrect.">
            <a:extLst>
              <a:ext uri="{FF2B5EF4-FFF2-40B4-BE49-F238E27FC236}">
                <a16:creationId xmlns:a16="http://schemas.microsoft.com/office/drawing/2014/main" id="{E076A62B-524F-8D1D-E05C-F58449C90044}"/>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DE327095-DEA1-B2ED-5196-BAC369707A37}"/>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29888064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714" y="469666"/>
            <a:ext cx="9231086" cy="1287234"/>
          </a:xfrm>
        </p:spPr>
        <p:txBody>
          <a:bodyPr>
            <a:normAutofit/>
          </a:bodyPr>
          <a:lstStyle/>
          <a:p>
            <a:pPr algn="l"/>
            <a:r>
              <a:rPr lang="uk-UA" sz="3200"/>
              <a:t>Сесія 18: Інклюзія та відсутність дискримінації (4)</a:t>
            </a:r>
          </a:p>
        </p:txBody>
      </p:sp>
      <p:sp>
        <p:nvSpPr>
          <p:cNvPr id="3" name="Content Placeholder 2"/>
          <p:cNvSpPr>
            <a:spLocks noGrp="1"/>
          </p:cNvSpPr>
          <p:nvPr>
            <p:ph idx="1"/>
          </p:nvPr>
        </p:nvSpPr>
        <p:spPr>
          <a:xfrm>
            <a:off x="544286" y="1596571"/>
            <a:ext cx="11304814" cy="4529592"/>
          </a:xfrm>
        </p:spPr>
        <p:txBody>
          <a:bodyPr>
            <a:noAutofit/>
          </a:bodyPr>
          <a:lstStyle/>
          <a:p>
            <a:pPr marL="0" indent="0">
              <a:buNone/>
            </a:pPr>
            <a:r>
              <a:rPr lang="uk-UA"/>
              <a:t>Деякі діти можуть бути </a:t>
            </a:r>
            <a:r>
              <a:rPr lang="uk-UA" b="1"/>
              <a:t>маргіналізованими або вразливими</a:t>
            </a:r>
            <a:r>
              <a:rPr lang="uk-UA"/>
              <a:t>, і тому не знати про існування ДДП або не мати доступу до нього. Місцеві лідери громад, постачальники послуг і самі молоді люди можуть допомогти у виявленні найбільш вразливих дітей. </a:t>
            </a:r>
          </a:p>
          <a:p>
            <a:r>
              <a:rPr lang="uk-UA" sz="2400"/>
              <a:t>Наприклад, діти з інвалідністю (фізичною або інтелектуальною) та діти з проблемами психічного здоров’я можуть бути ізольовані та виключені з соціального життя громади. </a:t>
            </a:r>
          </a:p>
          <a:p>
            <a:r>
              <a:rPr lang="uk-UA" sz="2400"/>
              <a:t>Серед інших: молоді матері, діти, які не відвідують школу, діти, які піклуються про молодших братів і сестер, молодь без супроводу дорослих, діти, які живуть на вулиці, діти, розлучені з опікунами, ті, хто залучений до експлуататорської праці, ті, хто ризикує стати жертвою торгівлі людьми або бути завербованим до збройних сил, діти та молодь, яким загрожує сексуальне та ґендерно зумовлене насильство.</a:t>
            </a:r>
          </a:p>
        </p:txBody>
      </p:sp>
      <p:pic>
        <p:nvPicPr>
          <p:cNvPr id="4" name="Picture 3" descr="A black and red logo&#10;&#10;AI-generated content may be incorrect.">
            <a:extLst>
              <a:ext uri="{FF2B5EF4-FFF2-40B4-BE49-F238E27FC236}">
                <a16:creationId xmlns:a16="http://schemas.microsoft.com/office/drawing/2014/main" id="{D85A8339-C8DA-058D-215B-4478AC725150}"/>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9D361C63-68D8-D540-9A0A-0D5D03385BD5}"/>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167264933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714" y="469666"/>
            <a:ext cx="9231086" cy="1287234"/>
          </a:xfrm>
        </p:spPr>
        <p:txBody>
          <a:bodyPr>
            <a:normAutofit/>
          </a:bodyPr>
          <a:lstStyle/>
          <a:p>
            <a:pPr algn="l"/>
            <a:r>
              <a:rPr lang="uk-UA" sz="3200"/>
              <a:t>Сесія 18: Робота в групі (1)</a:t>
            </a:r>
          </a:p>
        </p:txBody>
      </p:sp>
      <p:sp>
        <p:nvSpPr>
          <p:cNvPr id="3" name="Content Placeholder 2"/>
          <p:cNvSpPr>
            <a:spLocks noGrp="1"/>
          </p:cNvSpPr>
          <p:nvPr>
            <p:ph idx="1"/>
          </p:nvPr>
        </p:nvSpPr>
        <p:spPr>
          <a:xfrm>
            <a:off x="816429" y="2576286"/>
            <a:ext cx="10377714" cy="3549878"/>
          </a:xfrm>
        </p:spPr>
        <p:txBody>
          <a:bodyPr>
            <a:normAutofit/>
          </a:bodyPr>
          <a:lstStyle/>
          <a:p>
            <a:pPr lvl="0"/>
            <a:r>
              <a:rPr lang="uk-UA"/>
              <a:t>Група А: Визначте групи дуже вразливих дітей та розгляньте їхні потреби.</a:t>
            </a:r>
          </a:p>
          <a:p>
            <a:pPr lvl="0"/>
            <a:r>
              <a:rPr lang="uk-UA"/>
              <a:t>Група B: Визначnt гендерно-зумовлені потреби в захисті та благополуччі дітей.</a:t>
            </a:r>
          </a:p>
          <a:p>
            <a:pPr lvl="0"/>
            <a:r>
              <a:rPr lang="uk-UA"/>
              <a:t>Група C: Визначте дітей з різними здібностями та розгляньте їхні потреби.</a:t>
            </a:r>
          </a:p>
        </p:txBody>
      </p:sp>
      <p:pic>
        <p:nvPicPr>
          <p:cNvPr id="4" name="Picture 3" descr="A black and red logo&#10;&#10;AI-generated content may be incorrect.">
            <a:extLst>
              <a:ext uri="{FF2B5EF4-FFF2-40B4-BE49-F238E27FC236}">
                <a16:creationId xmlns:a16="http://schemas.microsoft.com/office/drawing/2014/main" id="{E62C27E2-D1A1-6156-5402-DD24E5B6B971}"/>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A158B943-8FE2-33BD-2A78-6D802728228B}"/>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358186047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714" y="469666"/>
            <a:ext cx="9231086" cy="1287234"/>
          </a:xfrm>
        </p:spPr>
        <p:txBody>
          <a:bodyPr>
            <a:normAutofit/>
          </a:bodyPr>
          <a:lstStyle/>
          <a:p>
            <a:pPr algn="l"/>
            <a:r>
              <a:rPr lang="uk-UA" sz="3200"/>
              <a:t>Сесія 18: Робота в групі (2)</a:t>
            </a:r>
          </a:p>
        </p:txBody>
      </p:sp>
      <p:sp>
        <p:nvSpPr>
          <p:cNvPr id="3" name="Content Placeholder 2"/>
          <p:cNvSpPr>
            <a:spLocks noGrp="1"/>
          </p:cNvSpPr>
          <p:nvPr>
            <p:ph idx="1"/>
          </p:nvPr>
        </p:nvSpPr>
        <p:spPr>
          <a:xfrm>
            <a:off x="979714" y="2794000"/>
            <a:ext cx="10214429" cy="3332164"/>
          </a:xfrm>
        </p:spPr>
        <p:txBody>
          <a:bodyPr>
            <a:normAutofit/>
          </a:bodyPr>
          <a:lstStyle/>
          <a:p>
            <a:r>
              <a:rPr lang="uk-UA"/>
              <a:t>Група A використає тематичне дослідження 3</a:t>
            </a:r>
          </a:p>
          <a:p>
            <a:r>
              <a:rPr lang="uk-UA"/>
              <a:t>Група B використає тематичне дослідження 1</a:t>
            </a:r>
          </a:p>
          <a:p>
            <a:r>
              <a:rPr lang="uk-UA"/>
              <a:t>Група C використає тематичне дослідження 2</a:t>
            </a:r>
          </a:p>
        </p:txBody>
      </p:sp>
      <p:pic>
        <p:nvPicPr>
          <p:cNvPr id="4" name="Picture 3" descr="A black and red logo&#10;&#10;AI-generated content may be incorrect.">
            <a:extLst>
              <a:ext uri="{FF2B5EF4-FFF2-40B4-BE49-F238E27FC236}">
                <a16:creationId xmlns:a16="http://schemas.microsoft.com/office/drawing/2014/main" id="{FD8E7A89-F3A4-5F16-89DB-B0656072BB08}"/>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0E526C39-133F-E3D3-361E-0B6050059630}"/>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20465851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714" y="469666"/>
            <a:ext cx="9231086" cy="1287234"/>
          </a:xfrm>
        </p:spPr>
        <p:txBody>
          <a:bodyPr>
            <a:normAutofit/>
          </a:bodyPr>
          <a:lstStyle/>
          <a:p>
            <a:pPr algn="l"/>
            <a:r>
              <a:rPr lang="uk-UA" sz="3200"/>
              <a:t>Сесія 18: Робота в групі (3)</a:t>
            </a:r>
          </a:p>
        </p:txBody>
      </p:sp>
      <p:sp>
        <p:nvSpPr>
          <p:cNvPr id="3" name="Content Placeholder 2"/>
          <p:cNvSpPr>
            <a:spLocks noGrp="1"/>
          </p:cNvSpPr>
          <p:nvPr>
            <p:ph idx="1"/>
          </p:nvPr>
        </p:nvSpPr>
        <p:spPr>
          <a:xfrm>
            <a:off x="816429" y="1930852"/>
            <a:ext cx="10377714" cy="4195312"/>
          </a:xfrm>
        </p:spPr>
        <p:txBody>
          <a:bodyPr>
            <a:normAutofit lnSpcReduction="10000"/>
          </a:bodyPr>
          <a:lstStyle/>
          <a:p>
            <a:pPr marL="0" indent="0">
              <a:buNone/>
            </a:pPr>
            <a:r>
              <a:rPr lang="uk-UA"/>
              <a:t>В групах A, B і C:</a:t>
            </a:r>
          </a:p>
          <a:p>
            <a:r>
              <a:rPr lang="uk-UA"/>
              <a:t>Виберіть один або кілька видів діяльності, що використовувалися раніше</a:t>
            </a:r>
          </a:p>
          <a:p>
            <a:pPr lvl="0"/>
            <a:r>
              <a:rPr lang="uk-UA"/>
              <a:t>Розгляньте кожну вправу по черзі та обговоріть, як співробітники ДДП можуть забезпечити її інклюзивність у контексті ситуації, описаної в тематичному дослідженні. </a:t>
            </a:r>
          </a:p>
          <a:p>
            <a:pPr lvl="0"/>
            <a:r>
              <a:rPr lang="uk-UA"/>
              <a:t>Визначте будь-які конкретні проблеми, пов'язані з дотриманням інклюзивності та відсутності дискримінації в тематичних сценаріях.</a:t>
            </a:r>
          </a:p>
          <a:p>
            <a:pPr lvl="0"/>
            <a:r>
              <a:rPr lang="uk-UA"/>
              <a:t>Запишіть обговорення на аркуші фліпчарту</a:t>
            </a:r>
          </a:p>
          <a:p>
            <a:endParaRPr lang="en-US" dirty="0"/>
          </a:p>
        </p:txBody>
      </p:sp>
      <p:pic>
        <p:nvPicPr>
          <p:cNvPr id="4" name="Picture 3" descr="A black and red logo&#10;&#10;AI-generated content may be incorrect.">
            <a:extLst>
              <a:ext uri="{FF2B5EF4-FFF2-40B4-BE49-F238E27FC236}">
                <a16:creationId xmlns:a16="http://schemas.microsoft.com/office/drawing/2014/main" id="{1AEA150B-D712-122A-5C1B-4A953F277A61}"/>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254043C6-57B9-E82D-DBBB-005A8C686B8F}"/>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175001404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a:t>Підсумки навчання</a:t>
            </a:r>
          </a:p>
        </p:txBody>
      </p:sp>
      <p:sp>
        <p:nvSpPr>
          <p:cNvPr id="3" name="Text Placeholder 2"/>
          <p:cNvSpPr>
            <a:spLocks noGrp="1"/>
          </p:cNvSpPr>
          <p:nvPr>
            <p:ph type="body" idx="1"/>
          </p:nvPr>
        </p:nvSpPr>
        <p:spPr/>
        <p:txBody>
          <a:bodyPr/>
          <a:lstStyle/>
          <a:p>
            <a:r>
              <a:rPr lang="uk-UA"/>
              <a:t>День 3, сесія 19</a:t>
            </a:r>
          </a:p>
        </p:txBody>
      </p:sp>
      <p:pic>
        <p:nvPicPr>
          <p:cNvPr id="4" name="Picture 3" descr="A black and red logo&#10;&#10;AI-generated content may be incorrect.">
            <a:extLst>
              <a:ext uri="{FF2B5EF4-FFF2-40B4-BE49-F238E27FC236}">
                <a16:creationId xmlns:a16="http://schemas.microsoft.com/office/drawing/2014/main" id="{8B527149-A3AA-1629-FF15-6343CD6F05AD}"/>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00B1E66D-C026-AF7D-D245-069EC1B9EA28}"/>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32776718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a:t>Сесія 19: Підсумки навчання</a:t>
            </a:r>
          </a:p>
        </p:txBody>
      </p:sp>
      <p:sp>
        <p:nvSpPr>
          <p:cNvPr id="3" name="Content Placeholder 2"/>
          <p:cNvSpPr>
            <a:spLocks noGrp="1"/>
          </p:cNvSpPr>
          <p:nvPr>
            <p:ph idx="1"/>
          </p:nvPr>
        </p:nvSpPr>
        <p:spPr/>
        <p:txBody>
          <a:bodyPr>
            <a:normAutofit fontScale="92500" lnSpcReduction="10000"/>
          </a:bodyPr>
          <a:lstStyle/>
          <a:p>
            <a:r>
              <a:rPr lang="uk-UA"/>
              <a:t>Планування якісних заходів має бути високим пріоритетом у плануванні та реалізації.</a:t>
            </a:r>
          </a:p>
          <a:p>
            <a:r>
              <a:rPr lang="uk-UA"/>
              <a:t>Вкрай важливо враховувати особливі потреби дітей та їхніх опікунів, які користуються ДДП. Програми ДДП не повинні бути однаковими для всіх.</a:t>
            </a:r>
          </a:p>
          <a:p>
            <a:r>
              <a:rPr lang="uk-UA"/>
              <a:t>Залучення громади має вирішальне значення для успіху ДДП. Воно сприяє кращому розумінню питань захисту дітей та відповідних заходів реагування серед громади. Воно також дає змогу менеджерам ДДП реагувати на місцеві потреби.</a:t>
            </a:r>
          </a:p>
          <a:p>
            <a:r>
              <a:rPr lang="uk-UA"/>
              <a:t>Необхідні нові підходи до ДДП в умовах міського середовища, де складніше залучити дітей і де існують більш складні ризики для їхнього захисту. </a:t>
            </a:r>
          </a:p>
          <a:p>
            <a:endParaRPr lang="en-US" dirty="0"/>
          </a:p>
          <a:p>
            <a:endParaRPr lang="en-US" dirty="0"/>
          </a:p>
        </p:txBody>
      </p:sp>
      <p:pic>
        <p:nvPicPr>
          <p:cNvPr id="4" name="Picture 3" descr="A black and red logo&#10;&#10;AI-generated content may be incorrect.">
            <a:extLst>
              <a:ext uri="{FF2B5EF4-FFF2-40B4-BE49-F238E27FC236}">
                <a16:creationId xmlns:a16="http://schemas.microsoft.com/office/drawing/2014/main" id="{0FEBAA3B-9250-3E31-81D1-450E27214050}"/>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5" name="Picture 4" descr="A blue flag with yellow stars&#10;&#10;AI-generated content may be incorrect.">
            <a:extLst>
              <a:ext uri="{FF2B5EF4-FFF2-40B4-BE49-F238E27FC236}">
                <a16:creationId xmlns:a16="http://schemas.microsoft.com/office/drawing/2014/main" id="{965CCC8F-A824-343A-D9EF-99F69A5810E8}"/>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160298895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1719262"/>
          </a:xfrm>
        </p:spPr>
        <p:txBody>
          <a:bodyPr>
            <a:normAutofit fontScale="90000"/>
          </a:bodyPr>
          <a:lstStyle/>
          <a:p>
            <a:r>
              <a:rPr lang="uk-UA"/>
              <a:t>Програмування структурованих заходів</a:t>
            </a:r>
          </a:p>
        </p:txBody>
      </p:sp>
      <p:sp>
        <p:nvSpPr>
          <p:cNvPr id="3" name="Text Placeholder 2"/>
          <p:cNvSpPr>
            <a:spLocks noGrp="1"/>
          </p:cNvSpPr>
          <p:nvPr>
            <p:ph type="body" idx="1"/>
          </p:nvPr>
        </p:nvSpPr>
        <p:spPr>
          <a:xfrm>
            <a:off x="831850" y="4589463"/>
            <a:ext cx="5264150" cy="1500187"/>
          </a:xfrm>
        </p:spPr>
        <p:txBody>
          <a:bodyPr/>
          <a:lstStyle/>
          <a:p>
            <a:r>
              <a:rPr lang="uk-UA"/>
              <a:t>День 3, сесія 20</a:t>
            </a:r>
          </a:p>
        </p:txBody>
      </p:sp>
      <p:sp>
        <p:nvSpPr>
          <p:cNvPr id="4" name="Content Placeholder 2">
            <a:extLst>
              <a:ext uri="{FF2B5EF4-FFF2-40B4-BE49-F238E27FC236}">
                <a16:creationId xmlns:a16="http://schemas.microsoft.com/office/drawing/2014/main" id="{CE081055-CE91-454B-8A4F-4D6E2FBEA0F6}"/>
              </a:ext>
            </a:extLst>
          </p:cNvPr>
          <p:cNvSpPr txBox="1">
            <a:spLocks/>
          </p:cNvSpPr>
          <p:nvPr/>
        </p:nvSpPr>
        <p:spPr>
          <a:xfrm>
            <a:off x="6355080" y="3566160"/>
            <a:ext cx="5737860" cy="315436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br>
              <a:rPr lang="uk-UA"/>
            </a:br>
            <a:endParaRPr lang="uk-UA"/>
          </a:p>
          <a:p>
            <a:r>
              <a:rPr lang="uk-UA"/>
              <a:t>Встіп: Форма планування заходу</a:t>
            </a:r>
          </a:p>
          <a:p>
            <a:r>
              <a:rPr lang="uk-UA"/>
              <a:t>Робота в парах</a:t>
            </a:r>
          </a:p>
          <a:p>
            <a:r>
              <a:rPr lang="uk-UA"/>
              <a:t>Прогулянка галереєю</a:t>
            </a:r>
          </a:p>
          <a:p>
            <a:endParaRPr lang="en-US" dirty="0"/>
          </a:p>
        </p:txBody>
      </p:sp>
      <p:pic>
        <p:nvPicPr>
          <p:cNvPr id="5" name="Picture 4" descr="A black and red logo&#10;&#10;AI-generated content may be incorrect.">
            <a:extLst>
              <a:ext uri="{FF2B5EF4-FFF2-40B4-BE49-F238E27FC236}">
                <a16:creationId xmlns:a16="http://schemas.microsoft.com/office/drawing/2014/main" id="{B38455E5-77F0-A12E-84D5-893CE7B795F9}"/>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AA7560F1-D37E-9075-7416-6D3BE40899A2}"/>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21424826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uk-UA" sz="3200"/>
              <a:t>Програма навчання — день 2</a:t>
            </a:r>
          </a:p>
        </p:txBody>
      </p:sp>
      <p:graphicFrame>
        <p:nvGraphicFramePr>
          <p:cNvPr id="7" name="Content Placeholder 6">
            <a:extLst>
              <a:ext uri="{FF2B5EF4-FFF2-40B4-BE49-F238E27FC236}">
                <a16:creationId xmlns:a16="http://schemas.microsoft.com/office/drawing/2014/main" id="{7D9897E0-350D-4230-8379-04E7D24A6D25}"/>
              </a:ext>
            </a:extLst>
          </p:cNvPr>
          <p:cNvGraphicFramePr>
            <a:graphicFrameLocks noGrp="1"/>
          </p:cNvGraphicFramePr>
          <p:nvPr>
            <p:ph idx="1"/>
            <p:extLst>
              <p:ext uri="{D42A27DB-BD31-4B8C-83A1-F6EECF244321}">
                <p14:modId xmlns:p14="http://schemas.microsoft.com/office/powerpoint/2010/main" val="3199325395"/>
              </p:ext>
            </p:extLst>
          </p:nvPr>
        </p:nvGraphicFramePr>
        <p:xfrm>
          <a:off x="838200" y="1928971"/>
          <a:ext cx="10975081" cy="4430395"/>
        </p:xfrm>
        <a:graphic>
          <a:graphicData uri="http://schemas.openxmlformats.org/drawingml/2006/table">
            <a:tbl>
              <a:tblPr firstRow="1" bandRow="1"/>
              <a:tblGrid>
                <a:gridCol w="1372235">
                  <a:extLst>
                    <a:ext uri="{9D8B030D-6E8A-4147-A177-3AD203B41FA5}">
                      <a16:colId xmlns:a16="http://schemas.microsoft.com/office/drawing/2014/main" val="2592783215"/>
                    </a:ext>
                  </a:extLst>
                </a:gridCol>
                <a:gridCol w="1304925">
                  <a:extLst>
                    <a:ext uri="{9D8B030D-6E8A-4147-A177-3AD203B41FA5}">
                      <a16:colId xmlns:a16="http://schemas.microsoft.com/office/drawing/2014/main" val="1701849707"/>
                    </a:ext>
                  </a:extLst>
                </a:gridCol>
                <a:gridCol w="8297921">
                  <a:extLst>
                    <a:ext uri="{9D8B030D-6E8A-4147-A177-3AD203B41FA5}">
                      <a16:colId xmlns:a16="http://schemas.microsoft.com/office/drawing/2014/main" val="2638542357"/>
                    </a:ext>
                  </a:extLst>
                </a:gridCol>
              </a:tblGrid>
              <a:tr h="323215">
                <a:tc>
                  <a:txBody>
                    <a:bodyPr/>
                    <a:lstStyle/>
                    <a:p>
                      <a:endParaRPr lang="da-DK" sz="1600" dirty="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tc>
                  <a:txBody>
                    <a:bodyPr/>
                    <a:lstStyle/>
                    <a:p>
                      <a:r>
                        <a:rPr lang="uk-UA" sz="1600" b="1">
                          <a:solidFill>
                            <a:srgbClr val="FFFFFF"/>
                          </a:solidFill>
                          <a:effectLst/>
                          <a:latin typeface="Constantia" panose="02030602050306030303" pitchFamily="18" charset="0"/>
                        </a:rPr>
                        <a:t>Тривалість</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tc>
                  <a:txBody>
                    <a:bodyPr/>
                    <a:lstStyle/>
                    <a:p>
                      <a:r>
                        <a:rPr lang="uk-UA" sz="1600" b="1">
                          <a:solidFill>
                            <a:srgbClr val="FFFFFF"/>
                          </a:solidFill>
                          <a:effectLst/>
                          <a:latin typeface="Constantia" panose="02030602050306030303" pitchFamily="18" charset="0"/>
                        </a:rPr>
                        <a:t>День 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extLst>
                  <a:ext uri="{0D108BD9-81ED-4DB2-BD59-A6C34878D82A}">
                    <a16:rowId xmlns:a16="http://schemas.microsoft.com/office/drawing/2014/main" val="277016623"/>
                  </a:ext>
                </a:extLst>
              </a:tr>
              <a:tr h="353060">
                <a:tc>
                  <a:txBody>
                    <a:bodyPr/>
                    <a:lstStyle/>
                    <a:p>
                      <a:r>
                        <a:rPr lang="uk-UA" sz="1600">
                          <a:effectLst/>
                          <a:latin typeface="Constantia" panose="02030602050306030303" pitchFamily="18" charset="0"/>
                        </a:rPr>
                        <a:t>08.30-09.00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30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Сесія 9: Повернення до роботи</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6707017"/>
                  </a:ext>
                </a:extLst>
              </a:tr>
              <a:tr h="417195">
                <a:tc>
                  <a:txBody>
                    <a:bodyPr/>
                    <a:lstStyle/>
                    <a:p>
                      <a:r>
                        <a:rPr lang="uk-UA" sz="1600">
                          <a:effectLst/>
                          <a:latin typeface="Constantia" panose="02030602050306030303" pitchFamily="18" charset="0"/>
                        </a:rPr>
                        <a:t>9:00-10:00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60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Сесія 10: ДДП забезпечують середовище, що стимулює та підтримує</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9374982"/>
                  </a:ext>
                </a:extLst>
              </a:tr>
              <a:tr h="257810">
                <a:tc>
                  <a:txBody>
                    <a:bodyPr/>
                    <a:lstStyle/>
                    <a:p>
                      <a:r>
                        <a:rPr lang="uk-UA" sz="1600">
                          <a:effectLst/>
                          <a:latin typeface="Constantia" panose="02030602050306030303" pitchFamily="18" charset="0"/>
                        </a:rPr>
                        <a:t>10.00-10.15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Кава-брейк</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6992089"/>
                  </a:ext>
                </a:extLst>
              </a:tr>
              <a:tr h="366395">
                <a:tc>
                  <a:txBody>
                    <a:bodyPr/>
                    <a:lstStyle/>
                    <a:p>
                      <a:r>
                        <a:rPr lang="uk-UA" sz="1600">
                          <a:effectLst/>
                          <a:latin typeface="Constantia" panose="02030602050306030303" pitchFamily="18" charset="0"/>
                        </a:rPr>
                        <a:t>10.15-11.15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60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Сесія 11: ДДП базуються на наявних структурах і потенціалі громади</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6375042"/>
                  </a:ext>
                </a:extLst>
              </a:tr>
              <a:tr h="278130">
                <a:tc>
                  <a:txBody>
                    <a:bodyPr/>
                    <a:lstStyle/>
                    <a:p>
                      <a:r>
                        <a:rPr lang="uk-UA" sz="1600">
                          <a:effectLst/>
                          <a:latin typeface="Constantia" panose="02030602050306030303" pitchFamily="18" charset="0"/>
                        </a:rPr>
                        <a:t>11.15-12.15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60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dirty="0">
                          <a:effectLst/>
                          <a:latin typeface="Constantia" panose="02030602050306030303" pitchFamily="18" charset="0"/>
                        </a:rPr>
                        <a:t>Сесія 12: ДДП застосовують повністю партиципативний підхід до проєктування та впровадження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451247"/>
                  </a:ext>
                </a:extLst>
              </a:tr>
              <a:tr h="306705">
                <a:tc>
                  <a:txBody>
                    <a:bodyPr/>
                    <a:lstStyle/>
                    <a:p>
                      <a:r>
                        <a:rPr lang="uk-UA" sz="1600">
                          <a:effectLst/>
                          <a:latin typeface="Constantia" panose="02030602050306030303" pitchFamily="18" charset="0"/>
                        </a:rPr>
                        <a:t>12.15-13.15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60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dirty="0">
                          <a:effectLst/>
                          <a:latin typeface="Constantia" panose="02030602050306030303" pitchFamily="18" charset="0"/>
                        </a:rPr>
                        <a:t>Ланч</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9860842"/>
                  </a:ext>
                </a:extLst>
              </a:tr>
              <a:tr h="447040">
                <a:tc>
                  <a:txBody>
                    <a:bodyPr/>
                    <a:lstStyle/>
                    <a:p>
                      <a:r>
                        <a:rPr lang="uk-UA" sz="1600">
                          <a:effectLst/>
                          <a:latin typeface="Constantia" panose="02030602050306030303" pitchFamily="18" charset="0"/>
                        </a:rPr>
                        <a:t>13.15-14.15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60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Сесія 13: ДДП надають або підтримують інтегровані послуги та програми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5853970"/>
                  </a:ext>
                </a:extLst>
              </a:tr>
              <a:tr h="333375">
                <a:tc>
                  <a:txBody>
                    <a:bodyPr/>
                    <a:lstStyle/>
                    <a:p>
                      <a:r>
                        <a:rPr lang="uk-UA" sz="1600">
                          <a:effectLst/>
                          <a:latin typeface="Constantia" panose="02030602050306030303" pitchFamily="18" charset="0"/>
                        </a:rPr>
                        <a:t>14.15-14.30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Кава-брейк</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459739"/>
                  </a:ext>
                </a:extLst>
              </a:tr>
              <a:tr h="447040">
                <a:tc>
                  <a:txBody>
                    <a:bodyPr/>
                    <a:lstStyle/>
                    <a:p>
                      <a:r>
                        <a:rPr lang="uk-UA" sz="1600">
                          <a:effectLst/>
                          <a:latin typeface="Constantia" panose="02030602050306030303" pitchFamily="18" charset="0"/>
                        </a:rPr>
                        <a:t>14.30- 15.30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60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Сесія 14: Каталог заходів ДДП</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66478666"/>
                  </a:ext>
                </a:extLst>
              </a:tr>
              <a:tr h="447040">
                <a:tc>
                  <a:txBody>
                    <a:bodyPr/>
                    <a:lstStyle/>
                    <a:p>
                      <a:r>
                        <a:rPr lang="uk-UA" sz="1600">
                          <a:effectLst/>
                          <a:latin typeface="Constantia" panose="02030602050306030303" pitchFamily="18" charset="0"/>
                        </a:rPr>
                        <a:t>15.30-16.00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60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Сесія 15: Проблеми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4213276"/>
                  </a:ext>
                </a:extLst>
              </a:tr>
              <a:tr h="0">
                <a:tc>
                  <a:txBody>
                    <a:bodyPr/>
                    <a:lstStyle/>
                    <a:p>
                      <a:r>
                        <a:rPr lang="uk-UA" sz="1600">
                          <a:effectLst/>
                          <a:latin typeface="Constantia" panose="02030602050306030303" pitchFamily="18" charset="0"/>
                        </a:rPr>
                        <a:t>16.00-16.30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60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dirty="0">
                          <a:effectLst/>
                          <a:latin typeface="Constantia" panose="02030602050306030303" pitchFamily="18" charset="0"/>
                        </a:rPr>
                        <a:t>Сесія 16: Підбиття підсумків і завершення другого дня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366877"/>
                  </a:ext>
                </a:extLst>
              </a:tr>
            </a:tbl>
          </a:graphicData>
        </a:graphic>
      </p:graphicFrame>
      <p:pic>
        <p:nvPicPr>
          <p:cNvPr id="3" name="Picture 2" descr="A black and red logo&#10;&#10;AI-generated content may be incorrect.">
            <a:extLst>
              <a:ext uri="{FF2B5EF4-FFF2-40B4-BE49-F238E27FC236}">
                <a16:creationId xmlns:a16="http://schemas.microsoft.com/office/drawing/2014/main" id="{43F42177-F2CA-9699-0A63-FF3E8C497B68}"/>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4" name="Picture 3" descr="A blue flag with yellow stars&#10;&#10;AI-generated content may be incorrect.">
            <a:extLst>
              <a:ext uri="{FF2B5EF4-FFF2-40B4-BE49-F238E27FC236}">
                <a16:creationId xmlns:a16="http://schemas.microsoft.com/office/drawing/2014/main" id="{9215ABCB-5D3E-CE6D-6521-30A5DC87BD6F}"/>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54042768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6429" y="469666"/>
            <a:ext cx="9394371" cy="1287234"/>
          </a:xfrm>
        </p:spPr>
        <p:txBody>
          <a:bodyPr>
            <a:normAutofit/>
          </a:bodyPr>
          <a:lstStyle/>
          <a:p>
            <a:pPr algn="l"/>
            <a:r>
              <a:rPr lang="uk-UA" sz="3200"/>
              <a:t>Сесія 20:  Форма планування заходу</a:t>
            </a:r>
          </a:p>
        </p:txBody>
      </p:sp>
      <p:sp>
        <p:nvSpPr>
          <p:cNvPr id="3" name="Content Placeholder 2"/>
          <p:cNvSpPr>
            <a:spLocks noGrp="1"/>
          </p:cNvSpPr>
          <p:nvPr>
            <p:ph idx="1"/>
          </p:nvPr>
        </p:nvSpPr>
        <p:spPr>
          <a:xfrm>
            <a:off x="943429" y="1930852"/>
            <a:ext cx="10395857" cy="4195312"/>
          </a:xfrm>
        </p:spPr>
        <p:txBody>
          <a:bodyPr>
            <a:normAutofit/>
          </a:bodyPr>
          <a:lstStyle/>
          <a:p>
            <a:pPr marL="0" indent="0">
              <a:buNone/>
            </a:pPr>
            <a:r>
              <a:rPr lang="uk-UA"/>
              <a:t>Ця форма є інструментом для планування, розробленим для фасилітаторів. Цей інструмент допомагає приймати рішення щодо:</a:t>
            </a:r>
          </a:p>
          <a:p>
            <a:pPr lvl="1"/>
            <a:r>
              <a:rPr lang="uk-UA"/>
              <a:t>заходів, які мають бути впроваджені </a:t>
            </a:r>
          </a:p>
          <a:p>
            <a:pPr lvl="1"/>
            <a:r>
              <a:rPr lang="uk-UA"/>
              <a:t>необхідних матеріалів</a:t>
            </a:r>
          </a:p>
          <a:p>
            <a:pPr lvl="1"/>
            <a:r>
              <a:rPr lang="uk-UA"/>
              <a:t> кількості фасилітаторів, які потрібні, та </a:t>
            </a:r>
          </a:p>
          <a:p>
            <a:pPr lvl="1"/>
            <a:r>
              <a:rPr lang="uk-UA"/>
              <a:t>будь-яких адаптацій, необхідних для забезпечення участі дітей.</a:t>
            </a:r>
          </a:p>
          <a:p>
            <a:pPr lvl="1"/>
            <a:endParaRPr lang="en-GB" dirty="0"/>
          </a:p>
          <a:p>
            <a:pPr marL="0" indent="0">
              <a:buNone/>
            </a:pPr>
            <a:r>
              <a:rPr lang="uk-UA"/>
              <a:t>Також передбачено місце для запису роздумів про проведене заняття після його завершення.</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928D50E4-25C1-5299-7746-2919F996D695}"/>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66CC9C30-DEED-1954-6D31-249FE8B366BB}"/>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287021499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6429" y="469666"/>
            <a:ext cx="9394371" cy="1287234"/>
          </a:xfrm>
        </p:spPr>
        <p:txBody>
          <a:bodyPr>
            <a:normAutofit/>
          </a:bodyPr>
          <a:lstStyle/>
          <a:p>
            <a:pPr algn="l"/>
            <a:r>
              <a:rPr lang="uk-UA" sz="3200"/>
              <a:t>Сесія 20: Заходи ДДП у каталозі</a:t>
            </a:r>
          </a:p>
        </p:txBody>
      </p:sp>
      <p:sp>
        <p:nvSpPr>
          <p:cNvPr id="3" name="Content Placeholder 2"/>
          <p:cNvSpPr>
            <a:spLocks noGrp="1"/>
          </p:cNvSpPr>
          <p:nvPr>
            <p:ph idx="1"/>
          </p:nvPr>
        </p:nvSpPr>
        <p:spPr>
          <a:xfrm>
            <a:off x="943429" y="1930852"/>
            <a:ext cx="10395857" cy="4195312"/>
          </a:xfrm>
        </p:spPr>
        <p:txBody>
          <a:bodyPr>
            <a:normAutofit/>
          </a:bodyPr>
          <a:lstStyle/>
          <a:p>
            <a:pPr marL="0" indent="0">
              <a:buNone/>
            </a:pPr>
            <a:endParaRPr lang="en-GB" dirty="0"/>
          </a:p>
          <a:p>
            <a:pPr marL="0" indent="0">
              <a:buNone/>
            </a:pPr>
            <a:endParaRPr lang="en-GB" dirty="0"/>
          </a:p>
          <a:p>
            <a:pPr marL="0" indent="0">
              <a:buNone/>
            </a:pPr>
            <a:r>
              <a:rPr lang="uk-UA"/>
              <a:t>Каталог заходів ДДП містить як заходи, які можна реалізовувати послідовно, так і окремі (самостійні) заходи.</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657DFA13-C9E4-6537-3A3B-16E6770183A6}"/>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1D208CD2-B422-AB89-2501-04A095345F29}"/>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177717917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1571" y="469666"/>
            <a:ext cx="9249229" cy="1287234"/>
          </a:xfrm>
        </p:spPr>
        <p:txBody>
          <a:bodyPr>
            <a:normAutofit/>
          </a:bodyPr>
          <a:lstStyle/>
          <a:p>
            <a:r>
              <a:rPr lang="uk-UA" sz="3200"/>
              <a:t>Сесія 20:  Послідовні заходи</a:t>
            </a:r>
          </a:p>
        </p:txBody>
      </p:sp>
      <p:sp>
        <p:nvSpPr>
          <p:cNvPr id="3" name="Content Placeholder 2"/>
          <p:cNvSpPr>
            <a:spLocks noGrp="1"/>
          </p:cNvSpPr>
          <p:nvPr>
            <p:ph idx="1"/>
          </p:nvPr>
        </p:nvSpPr>
        <p:spPr>
          <a:xfrm>
            <a:off x="961571" y="2456637"/>
            <a:ext cx="9249229" cy="3342955"/>
          </a:xfrm>
        </p:spPr>
        <p:txBody>
          <a:bodyPr>
            <a:normAutofit/>
          </a:bodyPr>
          <a:lstStyle/>
          <a:p>
            <a:pPr marL="0" indent="0">
              <a:buNone/>
            </a:pPr>
            <a:r>
              <a:rPr lang="uk-UA" b="1"/>
              <a:t>Послідовні заходи</a:t>
            </a:r>
            <a:r>
              <a:rPr lang="uk-UA"/>
              <a:t> вибудовуються один на одному. Вони добре підходять для контекстів, де одні й ті самі діти відвідують ДДП протягом певного часу. Можна проводити глибші заняття, що сприяють відновленню дітей після складних переживань і підтримують їхнє психосоціальне благополуччя.</a:t>
            </a:r>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B8FACD08-FE28-D5F2-5CD3-634D589F9A95}"/>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3FE9A458-2EE3-DDCB-7DC8-59D635D2A745}"/>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341432068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4857" y="469666"/>
            <a:ext cx="9085943" cy="1287234"/>
          </a:xfrm>
        </p:spPr>
        <p:txBody>
          <a:bodyPr>
            <a:normAutofit/>
          </a:bodyPr>
          <a:lstStyle/>
          <a:p>
            <a:r>
              <a:rPr lang="uk-UA" sz="3200"/>
              <a:t>Сесія 20:  Окремі заходи</a:t>
            </a:r>
          </a:p>
        </p:txBody>
      </p:sp>
      <p:sp>
        <p:nvSpPr>
          <p:cNvPr id="3" name="Content Placeholder 2"/>
          <p:cNvSpPr>
            <a:spLocks noGrp="1"/>
          </p:cNvSpPr>
          <p:nvPr>
            <p:ph idx="1"/>
          </p:nvPr>
        </p:nvSpPr>
        <p:spPr>
          <a:xfrm>
            <a:off x="1124857" y="2304144"/>
            <a:ext cx="9942286" cy="3822020"/>
          </a:xfrm>
        </p:spPr>
        <p:txBody>
          <a:bodyPr>
            <a:normAutofit/>
          </a:bodyPr>
          <a:lstStyle/>
          <a:p>
            <a:pPr marL="0" indent="0">
              <a:buNone/>
            </a:pPr>
            <a:r>
              <a:rPr lang="uk-UA" b="1" dirty="0"/>
              <a:t>Окремі заходи </a:t>
            </a:r>
            <a:r>
              <a:rPr lang="uk-UA" dirty="0"/>
              <a:t>можна проводити в будь-який час. Вони підходять для ситуацій, коли склад групи дітей, які відвідують ДДП, постійно змінюється — можна створити гнучкий розклад, відповідно до потреб дітей, доступного часу, обставин тощо.</a:t>
            </a:r>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201DE2FD-2597-32C8-0DD6-5BCAFB07D1D3}"/>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0D6EDD9E-FB5E-04B9-D26C-D19D35C6BE23}"/>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78111267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8072" y="741809"/>
            <a:ext cx="9252728" cy="1287234"/>
          </a:xfrm>
        </p:spPr>
        <p:txBody>
          <a:bodyPr>
            <a:normAutofit/>
          </a:bodyPr>
          <a:lstStyle/>
          <a:p>
            <a:r>
              <a:rPr lang="uk-UA" sz="3200"/>
              <a:t>Сесія 20:  Робота в парах</a:t>
            </a:r>
          </a:p>
        </p:txBody>
      </p:sp>
      <p:sp>
        <p:nvSpPr>
          <p:cNvPr id="3" name="Content Placeholder 2"/>
          <p:cNvSpPr>
            <a:spLocks noGrp="1"/>
          </p:cNvSpPr>
          <p:nvPr>
            <p:ph idx="1"/>
          </p:nvPr>
        </p:nvSpPr>
        <p:spPr>
          <a:xfrm>
            <a:off x="1288143" y="1756900"/>
            <a:ext cx="9851571" cy="4369264"/>
          </a:xfrm>
        </p:spPr>
        <p:txBody>
          <a:bodyPr>
            <a:normAutofit/>
          </a:bodyPr>
          <a:lstStyle/>
          <a:p>
            <a:pPr marL="0" indent="0">
              <a:buNone/>
            </a:pPr>
            <a:r>
              <a:rPr lang="uk-UA" b="1" dirty="0"/>
              <a:t>Пари з групи A використовують тематичне дослідження 1: </a:t>
            </a:r>
          </a:p>
          <a:p>
            <a:pPr marL="0" indent="0">
              <a:buNone/>
            </a:pPr>
            <a:r>
              <a:rPr lang="uk-UA" dirty="0"/>
              <a:t>Заплануйте три сесії для завершення програми заходів із дітьми, які відвідували ДДП протягом шести тижнів.</a:t>
            </a:r>
          </a:p>
          <a:p>
            <a:pPr marL="0" indent="0">
              <a:buNone/>
            </a:pPr>
            <a:r>
              <a:rPr lang="uk-UA" b="1" dirty="0"/>
              <a:t>Пари з групи B використовують тематичне дослідження 2: </a:t>
            </a:r>
          </a:p>
          <a:p>
            <a:pPr marL="0" indent="0">
              <a:buNone/>
            </a:pPr>
            <a:r>
              <a:rPr lang="uk-UA" dirty="0"/>
              <a:t>Заплануйте три сесії для дітей, з якими знайомі лише тиждень.</a:t>
            </a:r>
          </a:p>
          <a:p>
            <a:pPr marL="0" indent="0">
              <a:buNone/>
            </a:pPr>
            <a:r>
              <a:rPr lang="uk-UA" b="1" dirty="0"/>
              <a:t>Пари з групи C використовують тематичне дослідження 3: </a:t>
            </a:r>
          </a:p>
          <a:p>
            <a:pPr marL="0" indent="0">
              <a:buNone/>
            </a:pPr>
            <a:r>
              <a:rPr lang="uk-UA" dirty="0"/>
              <a:t>Заплануйте три сесії, на які, ймовірно, щоразу приходитимуть різні діти.</a:t>
            </a:r>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829BD7D4-672D-EED0-6562-2A34B6E4ED01}"/>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AE600695-1696-A485-7924-964169B97FE5}"/>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81214233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7143" y="469666"/>
            <a:ext cx="9303657" cy="1287234"/>
          </a:xfrm>
        </p:spPr>
        <p:txBody>
          <a:bodyPr>
            <a:normAutofit/>
          </a:bodyPr>
          <a:lstStyle/>
          <a:p>
            <a:pPr algn="l"/>
            <a:r>
              <a:rPr lang="uk-UA" sz="3200"/>
              <a:t>Сесія 20: Прогулянка галереєю </a:t>
            </a:r>
          </a:p>
        </p:txBody>
      </p:sp>
      <p:sp>
        <p:nvSpPr>
          <p:cNvPr id="3" name="Content Placeholder 2"/>
          <p:cNvSpPr>
            <a:spLocks noGrp="1"/>
          </p:cNvSpPr>
          <p:nvPr>
            <p:ph idx="1"/>
          </p:nvPr>
        </p:nvSpPr>
        <p:spPr>
          <a:xfrm>
            <a:off x="907143" y="2086428"/>
            <a:ext cx="9303657" cy="4039735"/>
          </a:xfrm>
        </p:spPr>
        <p:txBody>
          <a:bodyPr>
            <a:normAutofit/>
          </a:bodyPr>
          <a:lstStyle/>
          <a:p>
            <a:pPr marL="0" indent="0">
              <a:buNone/>
            </a:pPr>
            <a:endParaRPr lang="en-US" dirty="0"/>
          </a:p>
          <a:p>
            <a:r>
              <a:rPr lang="uk-UA"/>
              <a:t>Згрупуйте робочі аркуші із заходами на стіні — аркуші групи A разом, аркуші групи B разом і аркуші групи C разом.</a:t>
            </a:r>
          </a:p>
          <a:p>
            <a:r>
              <a:rPr lang="uk-UA"/>
              <a:t>Проведіть огляд галереї разом і зупиняйтеся біля кожного набору планів для їх обговорення.</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FECDA367-D801-0984-ACFB-3967DDE3D47E}"/>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AF4D6AFC-6C85-87CF-0E57-DE3129D91702}"/>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309959665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1353502"/>
          </a:xfrm>
        </p:spPr>
        <p:txBody>
          <a:bodyPr/>
          <a:lstStyle/>
          <a:p>
            <a:r>
              <a:rPr lang="uk-UA"/>
              <a:t>Моніторинг та оцінювання</a:t>
            </a:r>
          </a:p>
        </p:txBody>
      </p:sp>
      <p:sp>
        <p:nvSpPr>
          <p:cNvPr id="3" name="Text Placeholder 2"/>
          <p:cNvSpPr>
            <a:spLocks noGrp="1"/>
          </p:cNvSpPr>
          <p:nvPr>
            <p:ph type="body" idx="1"/>
          </p:nvPr>
        </p:nvSpPr>
        <p:spPr>
          <a:xfrm>
            <a:off x="831850" y="4589463"/>
            <a:ext cx="10515600" cy="1500187"/>
          </a:xfrm>
        </p:spPr>
        <p:txBody>
          <a:bodyPr/>
          <a:lstStyle/>
          <a:p>
            <a:r>
              <a:rPr lang="uk-UA"/>
              <a:t>День 3, сесія 21</a:t>
            </a:r>
          </a:p>
        </p:txBody>
      </p:sp>
      <p:sp>
        <p:nvSpPr>
          <p:cNvPr id="4" name="Content Placeholder 2">
            <a:extLst>
              <a:ext uri="{FF2B5EF4-FFF2-40B4-BE49-F238E27FC236}">
                <a16:creationId xmlns:a16="http://schemas.microsoft.com/office/drawing/2014/main" id="{432D64D6-C18F-40A0-B3F0-485595295AE7}"/>
              </a:ext>
            </a:extLst>
          </p:cNvPr>
          <p:cNvSpPr txBox="1">
            <a:spLocks/>
          </p:cNvSpPr>
          <p:nvPr/>
        </p:nvSpPr>
        <p:spPr>
          <a:xfrm>
            <a:off x="6291399" y="3288827"/>
            <a:ext cx="5068751" cy="208502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endParaRPr lang="en-US" dirty="0"/>
          </a:p>
          <a:p>
            <a:r>
              <a:rPr lang="uk-UA"/>
              <a:t>Презентація та обговорення питань моніторингу та оцінювання (МО)</a:t>
            </a:r>
          </a:p>
          <a:p>
            <a:r>
              <a:rPr lang="uk-UA"/>
              <a:t>Робота в групах — розробка планів оцінювання для різних форматів ДДП</a:t>
            </a:r>
          </a:p>
          <a:p>
            <a:endParaRPr lang="en-US" dirty="0"/>
          </a:p>
          <a:p>
            <a:endParaRPr lang="en-US" dirty="0"/>
          </a:p>
        </p:txBody>
      </p:sp>
      <p:pic>
        <p:nvPicPr>
          <p:cNvPr id="5" name="Picture 4" descr="A black and red logo&#10;&#10;AI-generated content may be incorrect.">
            <a:extLst>
              <a:ext uri="{FF2B5EF4-FFF2-40B4-BE49-F238E27FC236}">
                <a16:creationId xmlns:a16="http://schemas.microsoft.com/office/drawing/2014/main" id="{CD0F2C74-BEDF-ECB1-3547-5088DD960AAF}"/>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43E19A7A-8C20-30ED-846E-FEAC747AF40C}"/>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49022307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429" y="469666"/>
            <a:ext cx="9267371" cy="1287234"/>
          </a:xfrm>
        </p:spPr>
        <p:txBody>
          <a:bodyPr>
            <a:normAutofit/>
          </a:bodyPr>
          <a:lstStyle/>
          <a:p>
            <a:pPr algn="l"/>
            <a:r>
              <a:rPr lang="uk-UA" sz="3200"/>
              <a:t>Сесія 21:  Чому моніторинг та оцінювання </a:t>
            </a:r>
          </a:p>
        </p:txBody>
      </p:sp>
      <p:sp>
        <p:nvSpPr>
          <p:cNvPr id="3" name="Content Placeholder 2"/>
          <p:cNvSpPr>
            <a:spLocks noGrp="1"/>
          </p:cNvSpPr>
          <p:nvPr>
            <p:ph idx="1"/>
          </p:nvPr>
        </p:nvSpPr>
        <p:spPr>
          <a:xfrm>
            <a:off x="943429" y="1756900"/>
            <a:ext cx="9978571" cy="4369264"/>
          </a:xfrm>
        </p:spPr>
        <p:txBody>
          <a:bodyPr>
            <a:normAutofit/>
          </a:bodyPr>
          <a:lstStyle/>
          <a:p>
            <a:pPr marL="0" indent="0">
              <a:buNone/>
            </a:pPr>
            <a:endParaRPr lang="en-US" dirty="0"/>
          </a:p>
          <a:p>
            <a:r>
              <a:rPr lang="uk-UA"/>
              <a:t>Система моніторингу та оцінювання описує цілі проєкту або програми. </a:t>
            </a:r>
          </a:p>
          <a:p>
            <a:r>
              <a:rPr lang="uk-UA"/>
              <a:t>Регулярний моніторинг гарантує, що реалізація йде за планом. Він дає змогу вносити корективи в режимі реального часу для покращення якості діяльності та забезпечення безпеки дітей, які беруть участь у ГФС.  </a:t>
            </a:r>
          </a:p>
          <a:p>
            <a:r>
              <a:rPr lang="uk-UA"/>
              <a:t>Оцінювання показує, чи принесла діяльність ДДП реальні покращення в житті дітей та інших зацікавлених сторін.</a:t>
            </a:r>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43D720C4-23B7-9C48-20C0-64A68FF80AF3}"/>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8F171E4E-C75A-B5D3-C8E5-A74936A5717A}"/>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184031988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429" y="469666"/>
            <a:ext cx="9267371" cy="1287234"/>
          </a:xfrm>
        </p:spPr>
        <p:txBody>
          <a:bodyPr>
            <a:normAutofit/>
          </a:bodyPr>
          <a:lstStyle/>
          <a:p>
            <a:r>
              <a:rPr lang="uk-UA" sz="3200"/>
              <a:t>Сесія 21:  ДДП та МО </a:t>
            </a:r>
          </a:p>
        </p:txBody>
      </p:sp>
      <p:sp>
        <p:nvSpPr>
          <p:cNvPr id="3" name="Content Placeholder 2"/>
          <p:cNvSpPr>
            <a:spLocks noGrp="1"/>
          </p:cNvSpPr>
          <p:nvPr>
            <p:ph idx="1"/>
          </p:nvPr>
        </p:nvSpPr>
        <p:spPr>
          <a:xfrm>
            <a:off x="943429" y="2267856"/>
            <a:ext cx="9978571" cy="3858307"/>
          </a:xfrm>
        </p:spPr>
        <p:txBody>
          <a:bodyPr>
            <a:normAutofit/>
          </a:bodyPr>
          <a:lstStyle/>
          <a:p>
            <a:pPr marL="0" indent="0">
              <a:buNone/>
            </a:pPr>
            <a:endParaRPr lang="en-US" dirty="0"/>
          </a:p>
          <a:p>
            <a:r>
              <a:rPr lang="uk-UA"/>
              <a:t>ДДП можуть бути постійними, короткостроковими або мобільними — як це показано в тематичних дослідженнях.</a:t>
            </a:r>
          </a:p>
          <a:p>
            <a:r>
              <a:rPr lang="uk-UA"/>
              <a:t>Це означає, що діяльність може варіюватися: від програм, що реалізуються протягом тривалого часу, до однієї-двох сесій, що проводяться за можливості доступу.  </a:t>
            </a:r>
          </a:p>
          <a:p>
            <a:r>
              <a:rPr lang="uk-UA"/>
              <a:t>Планування МО має враховувати ці відмінності.</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6D0A0B49-053E-6C9A-0010-D087D3C23835}"/>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BD639BB6-D65F-D021-60B4-3AFA27C2DF88}"/>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418368797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429" y="997857"/>
            <a:ext cx="9267371" cy="759042"/>
          </a:xfrm>
        </p:spPr>
        <p:txBody>
          <a:bodyPr>
            <a:normAutofit fontScale="90000"/>
          </a:bodyPr>
          <a:lstStyle/>
          <a:p>
            <a:r>
              <a:rPr lang="uk-UA" sz="3600"/>
              <a:t>Сесія 21:  Моніторинг МО — реєстрація</a:t>
            </a:r>
            <a:r>
              <a:rPr lang="uk-UA" sz="3600" b="1"/>
              <a:t> </a:t>
            </a:r>
            <a:br>
              <a:rPr lang="uk-UA" sz="3200" b="1"/>
            </a:br>
            <a:r>
              <a:rPr lang="uk-UA" sz="3200"/>
              <a:t> </a:t>
            </a:r>
          </a:p>
        </p:txBody>
      </p:sp>
      <p:sp>
        <p:nvSpPr>
          <p:cNvPr id="3" name="Content Placeholder 2"/>
          <p:cNvSpPr>
            <a:spLocks noGrp="1"/>
          </p:cNvSpPr>
          <p:nvPr>
            <p:ph idx="1"/>
          </p:nvPr>
        </p:nvSpPr>
        <p:spPr>
          <a:xfrm>
            <a:off x="943429" y="2177142"/>
            <a:ext cx="9978571" cy="4336143"/>
          </a:xfrm>
        </p:spPr>
        <p:txBody>
          <a:bodyPr>
            <a:normAutofit/>
          </a:bodyPr>
          <a:lstStyle/>
          <a:p>
            <a:pPr marL="0" indent="0">
              <a:buNone/>
            </a:pPr>
            <a:endParaRPr lang="en-US" dirty="0"/>
          </a:p>
          <a:p>
            <a:pPr marL="0" indent="0">
              <a:buNone/>
            </a:pPr>
            <a:r>
              <a:rPr lang="uk-UA"/>
              <a:t>Моніторинг реєстрації дає змогу ідентифікувати кожну дитину та враховувати її Це важливо для уникнення подвійного підрахунку в журналах відвідування. </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F3728CF7-7E26-2B4F-1F97-63545A0CE6AD}"/>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166F4A10-DBC6-FE9F-5829-E09248A8EDB2}"/>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11479637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uk-UA" sz="3200"/>
              <a:t>Програма навчання — день 3</a:t>
            </a:r>
          </a:p>
        </p:txBody>
      </p:sp>
      <p:graphicFrame>
        <p:nvGraphicFramePr>
          <p:cNvPr id="7" name="Content Placeholder 6">
            <a:extLst>
              <a:ext uri="{FF2B5EF4-FFF2-40B4-BE49-F238E27FC236}">
                <a16:creationId xmlns:a16="http://schemas.microsoft.com/office/drawing/2014/main" id="{3A99C58A-6847-42DD-A7B9-71B739B90D3D}"/>
              </a:ext>
            </a:extLst>
          </p:cNvPr>
          <p:cNvGraphicFramePr>
            <a:graphicFrameLocks noGrp="1"/>
          </p:cNvGraphicFramePr>
          <p:nvPr>
            <p:ph idx="1"/>
            <p:extLst>
              <p:ext uri="{D42A27DB-BD31-4B8C-83A1-F6EECF244321}">
                <p14:modId xmlns:p14="http://schemas.microsoft.com/office/powerpoint/2010/main" val="1644062055"/>
              </p:ext>
            </p:extLst>
          </p:nvPr>
        </p:nvGraphicFramePr>
        <p:xfrm>
          <a:off x="1286993" y="1825624"/>
          <a:ext cx="9058298" cy="4464405"/>
        </p:xfrm>
        <a:graphic>
          <a:graphicData uri="http://schemas.openxmlformats.org/drawingml/2006/table">
            <a:tbl>
              <a:tblPr firstRow="1" bandRow="1"/>
              <a:tblGrid>
                <a:gridCol w="1360527">
                  <a:extLst>
                    <a:ext uri="{9D8B030D-6E8A-4147-A177-3AD203B41FA5}">
                      <a16:colId xmlns:a16="http://schemas.microsoft.com/office/drawing/2014/main" val="4031493645"/>
                    </a:ext>
                  </a:extLst>
                </a:gridCol>
                <a:gridCol w="1192960">
                  <a:extLst>
                    <a:ext uri="{9D8B030D-6E8A-4147-A177-3AD203B41FA5}">
                      <a16:colId xmlns:a16="http://schemas.microsoft.com/office/drawing/2014/main" val="3038215456"/>
                    </a:ext>
                  </a:extLst>
                </a:gridCol>
                <a:gridCol w="6504811">
                  <a:extLst>
                    <a:ext uri="{9D8B030D-6E8A-4147-A177-3AD203B41FA5}">
                      <a16:colId xmlns:a16="http://schemas.microsoft.com/office/drawing/2014/main" val="840668359"/>
                    </a:ext>
                  </a:extLst>
                </a:gridCol>
              </a:tblGrid>
              <a:tr h="328732">
                <a:tc>
                  <a:txBody>
                    <a:bodyPr/>
                    <a:lstStyle/>
                    <a:p>
                      <a:endParaRPr lang="da-DK" sz="1600" dirty="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tc>
                  <a:txBody>
                    <a:bodyPr/>
                    <a:lstStyle/>
                    <a:p>
                      <a:r>
                        <a:rPr lang="uk-UA" sz="1600">
                          <a:solidFill>
                            <a:srgbClr val="FFFFFF"/>
                          </a:solidFill>
                          <a:effectLst/>
                          <a:latin typeface="Constantia" panose="02030602050306030303" pitchFamily="18" charset="0"/>
                        </a:rPr>
                        <a:t>Тривалість</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tc>
                  <a:txBody>
                    <a:bodyPr/>
                    <a:lstStyle/>
                    <a:p>
                      <a:r>
                        <a:rPr lang="uk-UA" sz="1600" b="1">
                          <a:solidFill>
                            <a:srgbClr val="FFFFFF"/>
                          </a:solidFill>
                          <a:effectLst/>
                          <a:latin typeface="Constantia" panose="02030602050306030303" pitchFamily="18" charset="0"/>
                        </a:rPr>
                        <a:t>День 3</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extLst>
                  <a:ext uri="{0D108BD9-81ED-4DB2-BD59-A6C34878D82A}">
                    <a16:rowId xmlns:a16="http://schemas.microsoft.com/office/drawing/2014/main" val="2702375995"/>
                  </a:ext>
                </a:extLst>
              </a:tr>
              <a:tr h="317116">
                <a:tc>
                  <a:txBody>
                    <a:bodyPr/>
                    <a:lstStyle/>
                    <a:p>
                      <a:r>
                        <a:rPr lang="uk-UA" sz="1600">
                          <a:effectLst/>
                          <a:latin typeface="Constantia" panose="02030602050306030303" pitchFamily="18" charset="0"/>
                        </a:rPr>
                        <a:t>08.30-09.00</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30</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dirty="0">
                          <a:effectLst/>
                          <a:latin typeface="Constantia" panose="02030602050306030303" pitchFamily="18" charset="0"/>
                        </a:rPr>
                        <a:t>Сесія 17: Повернення до роботи</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45664262"/>
                  </a:ext>
                </a:extLst>
              </a:tr>
              <a:tr h="374615">
                <a:tc>
                  <a:txBody>
                    <a:bodyPr/>
                    <a:lstStyle/>
                    <a:p>
                      <a:r>
                        <a:rPr lang="uk-UA" sz="1600">
                          <a:effectLst/>
                          <a:latin typeface="Constantia" panose="02030602050306030303" pitchFamily="18" charset="0"/>
                        </a:rPr>
                        <a:t>09.00-10.00</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60</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Сесія 18: ДДП забезпечують інклюзивне та недискримінаційне середовище</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9689100"/>
                  </a:ext>
                </a:extLst>
              </a:tr>
              <a:tr h="308404">
                <a:tc>
                  <a:txBody>
                    <a:bodyPr/>
                    <a:lstStyle/>
                    <a:p>
                      <a:r>
                        <a:rPr lang="uk-UA" sz="1600">
                          <a:effectLst/>
                          <a:latin typeface="Constantia" panose="02030602050306030303" pitchFamily="18" charset="0"/>
                        </a:rPr>
                        <a:t>10.00-10.15</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15</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dirty="0">
                          <a:effectLst/>
                          <a:latin typeface="Constantia" panose="02030602050306030303" pitchFamily="18" charset="0"/>
                        </a:rPr>
                        <a:t>Кава-брейк</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4495808"/>
                  </a:ext>
                </a:extLst>
              </a:tr>
              <a:tr h="437922">
                <a:tc>
                  <a:txBody>
                    <a:bodyPr/>
                    <a:lstStyle/>
                    <a:p>
                      <a:r>
                        <a:rPr lang="uk-UA" sz="1600">
                          <a:effectLst/>
                          <a:latin typeface="Constantia" panose="02030602050306030303" pitchFamily="18" charset="0"/>
                        </a:rPr>
                        <a:t>10.15-10.45</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30</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Сесія 19: Підсумки навчання</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866271"/>
                  </a:ext>
                </a:extLst>
              </a:tr>
              <a:tr h="437922">
                <a:tc>
                  <a:txBody>
                    <a:bodyPr/>
                    <a:lstStyle/>
                    <a:p>
                      <a:r>
                        <a:rPr lang="uk-UA" sz="1600">
                          <a:effectLst/>
                          <a:latin typeface="Constantia" panose="02030602050306030303" pitchFamily="18" charset="0"/>
                        </a:rPr>
                        <a:t>10.45-11.45</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60</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dirty="0">
                          <a:effectLst/>
                          <a:latin typeface="Constantia" panose="02030602050306030303" pitchFamily="18" charset="0"/>
                        </a:rPr>
                        <a:t>Сесія 20: Програмування структурованих заходів</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8360451"/>
                  </a:ext>
                </a:extLst>
              </a:tr>
              <a:tr h="279945">
                <a:tc>
                  <a:txBody>
                    <a:bodyPr/>
                    <a:lstStyle/>
                    <a:p>
                      <a:r>
                        <a:rPr lang="uk-UA" sz="1600">
                          <a:effectLst/>
                          <a:latin typeface="Constantia" panose="02030602050306030303" pitchFamily="18" charset="0"/>
                        </a:rPr>
                        <a:t>11.45-12.45</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60</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Ланч</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0076532"/>
                  </a:ext>
                </a:extLst>
              </a:tr>
              <a:tr h="401912">
                <a:tc>
                  <a:txBody>
                    <a:bodyPr/>
                    <a:lstStyle/>
                    <a:p>
                      <a:r>
                        <a:rPr lang="uk-UA" sz="1600">
                          <a:effectLst/>
                          <a:latin typeface="Constantia" panose="02030602050306030303" pitchFamily="18" charset="0"/>
                        </a:rPr>
                        <a:t>12.45-14.00</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75</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dirty="0">
                          <a:effectLst/>
                          <a:latin typeface="Constantia" panose="02030602050306030303" pitchFamily="18" charset="0"/>
                        </a:rPr>
                        <a:t>Сесія 21: Моніторинг та оцінювання</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3533396"/>
                  </a:ext>
                </a:extLst>
              </a:tr>
              <a:tr h="259036">
                <a:tc>
                  <a:txBody>
                    <a:bodyPr/>
                    <a:lstStyle/>
                    <a:p>
                      <a:r>
                        <a:rPr lang="uk-UA" sz="1600">
                          <a:effectLst/>
                          <a:latin typeface="Constantia" panose="02030602050306030303" pitchFamily="18" charset="0"/>
                        </a:rPr>
                        <a:t>14.oo-14.15</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15</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dirty="0">
                          <a:effectLst/>
                          <a:latin typeface="Constantia" panose="02030602050306030303" pitchFamily="18" charset="0"/>
                        </a:rPr>
                        <a:t>Кава-брейк</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4872800"/>
                  </a:ext>
                </a:extLst>
              </a:tr>
              <a:tr h="401912">
                <a:tc>
                  <a:txBody>
                    <a:bodyPr/>
                    <a:lstStyle/>
                    <a:p>
                      <a:r>
                        <a:rPr lang="uk-UA" sz="1600">
                          <a:effectLst/>
                          <a:latin typeface="Constantia" panose="02030602050306030303" pitchFamily="18" charset="0"/>
                        </a:rPr>
                        <a:t>14.15-14.45</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30</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dirty="0">
                          <a:effectLst/>
                          <a:latin typeface="Constantia" panose="02030602050306030303" pitchFamily="18" charset="0"/>
                        </a:rPr>
                        <a:t>Сесія 22: Проблеми</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1990953"/>
                  </a:ext>
                </a:extLst>
              </a:tr>
              <a:tr h="401912">
                <a:tc>
                  <a:txBody>
                    <a:bodyPr/>
                    <a:lstStyle/>
                    <a:p>
                      <a:r>
                        <a:rPr lang="uk-UA" sz="1600">
                          <a:effectLst/>
                          <a:latin typeface="Constantia" panose="02030602050306030303" pitchFamily="18" charset="0"/>
                        </a:rPr>
                        <a:t>14.45-15.15</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30</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dirty="0">
                          <a:effectLst/>
                          <a:latin typeface="Constantia" panose="02030602050306030303" pitchFamily="18" charset="0"/>
                        </a:rPr>
                        <a:t>Сесія 23: Подальші кроки  рефлексія та навчання</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8310193"/>
                  </a:ext>
                </a:extLst>
              </a:tr>
              <a:tr h="401912">
                <a:tc>
                  <a:txBody>
                    <a:bodyPr/>
                    <a:lstStyle/>
                    <a:p>
                      <a:r>
                        <a:rPr lang="uk-UA" sz="1600">
                          <a:effectLst/>
                          <a:latin typeface="Constantia" panose="02030602050306030303" pitchFamily="18" charset="0"/>
                        </a:rPr>
                        <a:t>15.15-15.45</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a:effectLst/>
                          <a:latin typeface="Constantia" panose="02030602050306030303" pitchFamily="18" charset="0"/>
                        </a:rPr>
                        <a:t>30</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uk-UA" sz="1600" dirty="0">
                          <a:effectLst/>
                          <a:latin typeface="Constantia" panose="02030602050306030303" pitchFamily="18" charset="0"/>
                        </a:rPr>
                        <a:t>Сесія 24: Оцінювання тренінгу та завершення</a:t>
                      </a: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910936"/>
                  </a:ext>
                </a:extLst>
              </a:tr>
            </a:tbl>
          </a:graphicData>
        </a:graphic>
      </p:graphicFrame>
      <p:pic>
        <p:nvPicPr>
          <p:cNvPr id="3" name="Picture 2" descr="A black and red logo&#10;&#10;AI-generated content may be incorrect.">
            <a:extLst>
              <a:ext uri="{FF2B5EF4-FFF2-40B4-BE49-F238E27FC236}">
                <a16:creationId xmlns:a16="http://schemas.microsoft.com/office/drawing/2014/main" id="{EE1A7C05-E608-B8A2-E777-F6C9876357DD}"/>
              </a:ext>
            </a:extLst>
          </p:cNvPr>
          <p:cNvPicPr>
            <a:picLocks noChangeAspect="1"/>
          </p:cNvPicPr>
          <p:nvPr/>
        </p:nvPicPr>
        <p:blipFill>
          <a:blip r:embed="rId3"/>
          <a:stretch>
            <a:fillRect/>
          </a:stretch>
        </p:blipFill>
        <p:spPr>
          <a:xfrm>
            <a:off x="2217226" y="-272255"/>
            <a:ext cx="1217132" cy="1185862"/>
          </a:xfrm>
          <a:prstGeom prst="rect">
            <a:avLst/>
          </a:prstGeom>
        </p:spPr>
      </p:pic>
      <p:pic>
        <p:nvPicPr>
          <p:cNvPr id="4" name="Picture 3" descr="A blue flag with yellow stars&#10;&#10;AI-generated content may be incorrect.">
            <a:extLst>
              <a:ext uri="{FF2B5EF4-FFF2-40B4-BE49-F238E27FC236}">
                <a16:creationId xmlns:a16="http://schemas.microsoft.com/office/drawing/2014/main" id="{D6A703A3-1BD4-B93D-F57D-2F8D3EACBB07}"/>
              </a:ext>
            </a:extLst>
          </p:cNvPr>
          <p:cNvPicPr>
            <a:picLocks noChangeAspect="1"/>
          </p:cNvPicPr>
          <p:nvPr/>
        </p:nvPicPr>
        <p:blipFill>
          <a:blip r:embed="rId4"/>
          <a:stretch>
            <a:fillRect/>
          </a:stretch>
        </p:blipFill>
        <p:spPr>
          <a:xfrm>
            <a:off x="3191470" y="15876"/>
            <a:ext cx="612246" cy="565150"/>
          </a:xfrm>
          <a:prstGeom prst="rect">
            <a:avLst/>
          </a:prstGeom>
        </p:spPr>
      </p:pic>
    </p:spTree>
    <p:extLst>
      <p:ext uri="{BB962C8B-B14F-4D97-AF65-F5344CB8AC3E}">
        <p14:creationId xmlns:p14="http://schemas.microsoft.com/office/powerpoint/2010/main" val="419493994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429" y="469666"/>
            <a:ext cx="9267371" cy="1287234"/>
          </a:xfrm>
        </p:spPr>
        <p:txBody>
          <a:bodyPr>
            <a:normAutofit/>
          </a:bodyPr>
          <a:lstStyle/>
          <a:p>
            <a:r>
              <a:rPr lang="uk-UA" sz="3200"/>
              <a:t>Сесія 21:  Моніторинг МО — відвідуваність </a:t>
            </a:r>
          </a:p>
        </p:txBody>
      </p:sp>
      <p:sp>
        <p:nvSpPr>
          <p:cNvPr id="3" name="Content Placeholder 2"/>
          <p:cNvSpPr>
            <a:spLocks noGrp="1"/>
          </p:cNvSpPr>
          <p:nvPr>
            <p:ph idx="1"/>
          </p:nvPr>
        </p:nvSpPr>
        <p:spPr>
          <a:xfrm>
            <a:off x="943429" y="1756900"/>
            <a:ext cx="9978571" cy="4756386"/>
          </a:xfrm>
        </p:spPr>
        <p:txBody>
          <a:bodyPr>
            <a:normAutofit/>
          </a:bodyPr>
          <a:lstStyle/>
          <a:p>
            <a:pPr marL="0" indent="0">
              <a:buNone/>
            </a:pPr>
            <a:endParaRPr lang="en-US" dirty="0"/>
          </a:p>
          <a:p>
            <a:pPr marL="0" indent="0">
              <a:buNone/>
            </a:pPr>
            <a:endParaRPr lang="en-US" dirty="0"/>
          </a:p>
          <a:p>
            <a:pPr marL="0" indent="0">
              <a:buNone/>
            </a:pPr>
            <a:r>
              <a:rPr lang="uk-UA"/>
              <a:t>Моніторинг відвідуваності фіксує кількість дітей, які відвідують ДДП щодня. Це означає, що журнали відвідування мають спиратися на імена зареєстрованих дітей. Інформацію слід фіксувати щонайменше окремо за віком, статтю та рівнем спроможностей. </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525C445F-C98C-0730-2A48-C245A6D53F08}"/>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D1C0E0EC-4BDF-4F3D-8A4A-E65DBCFB7AD4}"/>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416128533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429" y="469666"/>
            <a:ext cx="9267371" cy="1287234"/>
          </a:xfrm>
        </p:spPr>
        <p:txBody>
          <a:bodyPr>
            <a:normAutofit/>
          </a:bodyPr>
          <a:lstStyle/>
          <a:p>
            <a:r>
              <a:rPr lang="uk-UA" sz="3200"/>
              <a:t>Сесія 21:  Моніторинг МО — заходи </a:t>
            </a:r>
          </a:p>
        </p:txBody>
      </p:sp>
      <p:sp>
        <p:nvSpPr>
          <p:cNvPr id="3" name="Content Placeholder 2"/>
          <p:cNvSpPr>
            <a:spLocks noGrp="1"/>
          </p:cNvSpPr>
          <p:nvPr>
            <p:ph idx="1"/>
          </p:nvPr>
        </p:nvSpPr>
        <p:spPr>
          <a:xfrm>
            <a:off x="943429" y="1756900"/>
            <a:ext cx="9978571" cy="4756386"/>
          </a:xfrm>
        </p:spPr>
        <p:txBody>
          <a:bodyPr>
            <a:normAutofit/>
          </a:bodyPr>
          <a:lstStyle/>
          <a:p>
            <a:pPr marL="0" indent="0">
              <a:buNone/>
            </a:pPr>
            <a:endParaRPr lang="en-US" dirty="0"/>
          </a:p>
          <a:p>
            <a:pPr marL="0" indent="0">
              <a:buNone/>
            </a:pPr>
            <a:endParaRPr lang="en-US" dirty="0"/>
          </a:p>
          <a:p>
            <a:pPr marL="0" indent="0">
              <a:buNone/>
            </a:pPr>
            <a:r>
              <a:rPr lang="uk-UA"/>
              <a:t>Моніторинг заходів стосується регулярного фіксування типів заходів, що проводяться в ДДП щодня. Форма планування заходів із Каталогу заходів для ДДП є доречним інструментом для такого моніторингу. Він дає змогу фіксувати та відстежувати реалізовані заходи, а також вносити зміни до кожної сесії. </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51012956-54C3-226B-5ACD-E7C5481F20C3}"/>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B028E939-6138-5D9D-0092-75653F651F8C}"/>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203279666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429" y="469666"/>
            <a:ext cx="9267371" cy="1287234"/>
          </a:xfrm>
        </p:spPr>
        <p:txBody>
          <a:bodyPr>
            <a:normAutofit/>
          </a:bodyPr>
          <a:lstStyle/>
          <a:p>
            <a:r>
              <a:rPr lang="uk-UA" sz="3200"/>
              <a:t>Сесія 21:  Моніторинг МО — перенаправлення </a:t>
            </a:r>
          </a:p>
        </p:txBody>
      </p:sp>
      <p:sp>
        <p:nvSpPr>
          <p:cNvPr id="3" name="Content Placeholder 2"/>
          <p:cNvSpPr>
            <a:spLocks noGrp="1"/>
          </p:cNvSpPr>
          <p:nvPr>
            <p:ph idx="1"/>
          </p:nvPr>
        </p:nvSpPr>
        <p:spPr>
          <a:xfrm>
            <a:off x="943429" y="1756900"/>
            <a:ext cx="9978571" cy="4756386"/>
          </a:xfrm>
        </p:spPr>
        <p:txBody>
          <a:bodyPr>
            <a:normAutofit/>
          </a:bodyPr>
          <a:lstStyle/>
          <a:p>
            <a:pPr marL="0" indent="0">
              <a:buNone/>
            </a:pPr>
            <a:endParaRPr lang="en-US" dirty="0"/>
          </a:p>
          <a:p>
            <a:pPr marL="0" indent="0">
              <a:buNone/>
            </a:pPr>
            <a:endParaRPr lang="en-US" dirty="0"/>
          </a:p>
          <a:p>
            <a:pPr marL="0" indent="0">
              <a:buNone/>
            </a:pPr>
            <a:r>
              <a:rPr lang="uk-UA"/>
              <a:t>Моніторинг перенаправлення фіксує кількість дітей, які відвідують ДДП, перенаправлених до інших служб, а також детальну інформацію про служби, до яких здійснюються перенаправлення. Моніторинг також передбачає відстеження процесу перенаправлення та подальшого супроводу. Вкрай важливо, щоб ці процеси відбувалися з дотриманням конфіденційності щодо залучених дітей та сімей.</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DBA1F063-6A20-D767-5A87-5B0DB59A8C73}"/>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36514433-A18B-4BA4-C129-28A89CB31651}"/>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370342177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429" y="469666"/>
            <a:ext cx="9267371" cy="1287234"/>
          </a:xfrm>
        </p:spPr>
        <p:txBody>
          <a:bodyPr>
            <a:normAutofit/>
          </a:bodyPr>
          <a:lstStyle/>
          <a:p>
            <a:r>
              <a:rPr lang="uk-UA" sz="3200"/>
              <a:t>Сесія 21:  Моніторинг і оцінювання — стандарти якості ДДП </a:t>
            </a:r>
          </a:p>
        </p:txBody>
      </p:sp>
      <p:sp>
        <p:nvSpPr>
          <p:cNvPr id="3" name="Content Placeholder 2"/>
          <p:cNvSpPr>
            <a:spLocks noGrp="1"/>
          </p:cNvSpPr>
          <p:nvPr>
            <p:ph idx="1"/>
          </p:nvPr>
        </p:nvSpPr>
        <p:spPr>
          <a:xfrm>
            <a:off x="943429" y="1756900"/>
            <a:ext cx="9978571" cy="4756386"/>
          </a:xfrm>
        </p:spPr>
        <p:txBody>
          <a:bodyPr>
            <a:normAutofit/>
          </a:bodyPr>
          <a:lstStyle/>
          <a:p>
            <a:pPr marL="0" indent="0">
              <a:buNone/>
            </a:pPr>
            <a:endParaRPr lang="en-US" dirty="0"/>
          </a:p>
          <a:p>
            <a:pPr marL="0" indent="0">
              <a:buNone/>
            </a:pPr>
            <a:endParaRPr lang="en-US" dirty="0"/>
          </a:p>
          <a:p>
            <a:pPr marL="0" indent="0">
              <a:buNone/>
            </a:pPr>
            <a:r>
              <a:rPr lang="uk-UA"/>
              <a:t>Моніторинг оцінює, наскільки ДДП відповідає стандартам якості. </a:t>
            </a:r>
          </a:p>
          <a:p>
            <a:pPr marL="0" indent="0">
              <a:buNone/>
            </a:pPr>
            <a:endParaRPr lang="en-US" dirty="0"/>
          </a:p>
          <a:p>
            <a:pPr marL="0" indent="0">
              <a:buNone/>
            </a:pPr>
            <a:r>
              <a:rPr lang="uk-UA"/>
              <a:t>Зразки контрольних списків щодо стандартів якості ДДП наведено в розділі 2 Операційних настанов для впровадження дружніх до дітей просторів у гуманітарних ситуаціях. </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8EBD0487-1D9E-9C9A-77F1-0674513E5884}"/>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7EAFB02E-E60D-91D0-6CDB-C776768BC53B}"/>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329319650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1571" y="469666"/>
            <a:ext cx="9249229" cy="1287234"/>
          </a:xfrm>
        </p:spPr>
        <p:txBody>
          <a:bodyPr>
            <a:normAutofit/>
          </a:bodyPr>
          <a:lstStyle/>
          <a:p>
            <a:r>
              <a:rPr lang="uk-UA" sz="3200"/>
              <a:t>Сесія 21: Оцінювання ДДП</a:t>
            </a:r>
          </a:p>
        </p:txBody>
      </p:sp>
      <p:sp>
        <p:nvSpPr>
          <p:cNvPr id="3" name="Content Placeholder 2"/>
          <p:cNvSpPr>
            <a:spLocks noGrp="1"/>
          </p:cNvSpPr>
          <p:nvPr>
            <p:ph idx="1"/>
          </p:nvPr>
        </p:nvSpPr>
        <p:spPr>
          <a:xfrm>
            <a:off x="961571" y="1756900"/>
            <a:ext cx="9249229" cy="4369264"/>
          </a:xfrm>
        </p:spPr>
        <p:txBody>
          <a:bodyPr>
            <a:normAutofit/>
          </a:bodyPr>
          <a:lstStyle/>
          <a:p>
            <a:pPr marL="0" indent="0">
              <a:buNone/>
            </a:pPr>
            <a:endParaRPr lang="en-GB" dirty="0"/>
          </a:p>
          <a:p>
            <a:pPr marL="0" indent="0">
              <a:buNone/>
            </a:pPr>
            <a:endParaRPr lang="en-GB" dirty="0"/>
          </a:p>
          <a:p>
            <a:pPr marL="0" indent="0">
              <a:buNone/>
            </a:pPr>
            <a:r>
              <a:rPr lang="uk-UA"/>
              <a:t>Програму ДДП можна оцінювати на трьох рівнях — від найбезпосередніших результатів (outputs), до проміжних наслідків (outcomes), і (рідше) до довгострокового впливу (impact). </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626AC2B4-DBE2-D3C8-EB53-1D0C29F1DA98}"/>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76408568-4BB9-EA76-44DC-E903FD238527}"/>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99518428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2714" y="469666"/>
            <a:ext cx="9358086" cy="1287234"/>
          </a:xfrm>
        </p:spPr>
        <p:txBody>
          <a:bodyPr>
            <a:normAutofit/>
          </a:bodyPr>
          <a:lstStyle/>
          <a:p>
            <a:pPr algn="l"/>
            <a:r>
              <a:rPr lang="uk-UA" sz="3200"/>
              <a:t>Сесія 21: Результати </a:t>
            </a:r>
          </a:p>
        </p:txBody>
      </p:sp>
      <p:sp>
        <p:nvSpPr>
          <p:cNvPr id="3" name="Content Placeholder 2"/>
          <p:cNvSpPr>
            <a:spLocks noGrp="1"/>
          </p:cNvSpPr>
          <p:nvPr>
            <p:ph idx="1"/>
          </p:nvPr>
        </p:nvSpPr>
        <p:spPr>
          <a:xfrm>
            <a:off x="852713" y="1756900"/>
            <a:ext cx="10214429" cy="4369264"/>
          </a:xfrm>
        </p:spPr>
        <p:txBody>
          <a:bodyPr>
            <a:normAutofit/>
          </a:bodyPr>
          <a:lstStyle/>
          <a:p>
            <a:pPr marL="0" indent="0">
              <a:buNone/>
            </a:pPr>
            <a:endParaRPr lang="en-US" dirty="0"/>
          </a:p>
          <a:p>
            <a:pPr marL="0" indent="0">
              <a:buNone/>
            </a:pPr>
            <a:endParaRPr lang="en-US" dirty="0"/>
          </a:p>
          <a:p>
            <a:pPr marL="0" indent="0">
              <a:buNone/>
            </a:pPr>
            <a:r>
              <a:rPr lang="uk-UA"/>
              <a:t>Визначення безпосередніх результатів (outputs) діяльності ДДП зазвичай є досить простим. </a:t>
            </a:r>
          </a:p>
          <a:p>
            <a:pPr marL="0" indent="0">
              <a:buNone/>
            </a:pPr>
            <a:endParaRPr lang="en-US" dirty="0"/>
          </a:p>
          <a:p>
            <a:r>
              <a:rPr lang="uk-UA"/>
              <a:t>Наприклад: Кількість проведених конкретних заходів, підготовленого персоналу та дітей, які відвідали ДДП.</a:t>
            </a:r>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E527351F-F42D-5000-4294-2D761215F7D2}"/>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62A14269-2A19-8DD5-C4C0-5F02EB02473D}"/>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350247222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0857" y="469666"/>
            <a:ext cx="9339943" cy="1287234"/>
          </a:xfrm>
        </p:spPr>
        <p:txBody>
          <a:bodyPr>
            <a:normAutofit/>
          </a:bodyPr>
          <a:lstStyle/>
          <a:p>
            <a:pPr algn="l"/>
            <a:r>
              <a:rPr lang="uk-UA" sz="3200"/>
              <a:t>Сесія 21: Наслідки  </a:t>
            </a:r>
          </a:p>
        </p:txBody>
      </p:sp>
      <p:sp>
        <p:nvSpPr>
          <p:cNvPr id="3" name="Content Placeholder 2"/>
          <p:cNvSpPr>
            <a:spLocks noGrp="1"/>
          </p:cNvSpPr>
          <p:nvPr>
            <p:ph idx="1"/>
          </p:nvPr>
        </p:nvSpPr>
        <p:spPr>
          <a:xfrm>
            <a:off x="870857" y="1756900"/>
            <a:ext cx="10450286" cy="4369264"/>
          </a:xfrm>
        </p:spPr>
        <p:txBody>
          <a:bodyPr>
            <a:normAutofit/>
          </a:bodyPr>
          <a:lstStyle/>
          <a:p>
            <a:pPr marL="0" indent="0">
              <a:buNone/>
            </a:pPr>
            <a:r>
              <a:rPr lang="uk-UA"/>
              <a:t>Визначення наслідків може бути складним. </a:t>
            </a:r>
          </a:p>
          <a:p>
            <a:pPr marL="0" indent="0">
              <a:buNone/>
            </a:pPr>
            <a:endParaRPr lang="en-US" dirty="0"/>
          </a:p>
          <a:p>
            <a:r>
              <a:rPr lang="uk-UA"/>
              <a:t>Вони мають на меті відображати зміни для окремих осіб або груп людей, що відбулися внаслідок певної програми чи втручання. </a:t>
            </a:r>
          </a:p>
          <a:p>
            <a:r>
              <a:rPr lang="uk-UA"/>
              <a:t>Зазвичай проєкт розробляє логічну матрицю або теорію змін для досягнення одного чи кількох наслідків.</a:t>
            </a:r>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C8754BBC-B03E-BAF3-8BF7-40D9BF5A6F4A}"/>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93F9CEA4-91EE-D344-ADF3-CF18268734D7}"/>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376037490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0857" y="469666"/>
            <a:ext cx="9339943" cy="1287234"/>
          </a:xfrm>
        </p:spPr>
        <p:txBody>
          <a:bodyPr>
            <a:normAutofit/>
          </a:bodyPr>
          <a:lstStyle/>
          <a:p>
            <a:pPr algn="l"/>
            <a:r>
              <a:rPr lang="uk-UA" sz="3200"/>
              <a:t>Сесія 21: Вплив  </a:t>
            </a:r>
          </a:p>
        </p:txBody>
      </p:sp>
      <p:sp>
        <p:nvSpPr>
          <p:cNvPr id="3" name="Content Placeholder 2"/>
          <p:cNvSpPr>
            <a:spLocks noGrp="1"/>
          </p:cNvSpPr>
          <p:nvPr>
            <p:ph idx="1"/>
          </p:nvPr>
        </p:nvSpPr>
        <p:spPr>
          <a:xfrm>
            <a:off x="870857" y="1756900"/>
            <a:ext cx="10450286" cy="4369264"/>
          </a:xfrm>
        </p:spPr>
        <p:txBody>
          <a:bodyPr>
            <a:normAutofit/>
          </a:bodyPr>
          <a:lstStyle/>
          <a:p>
            <a:pPr marL="0" indent="0">
              <a:buNone/>
            </a:pPr>
            <a:r>
              <a:rPr lang="uk-UA"/>
              <a:t>Оцінювання впливу або загальної мети ДДП є найскладнішим аспектом оцінювання. </a:t>
            </a:r>
          </a:p>
          <a:p>
            <a:pPr marL="0" indent="0">
              <a:buNone/>
            </a:pPr>
            <a:endParaRPr lang="en-US" dirty="0"/>
          </a:p>
          <a:p>
            <a:r>
              <a:rPr lang="uk-UA"/>
              <a:t>Наприклад, чи зросла безпека дітей, чи були посилені системи захисту, чи знизився рівень насильства? </a:t>
            </a:r>
          </a:p>
          <a:p>
            <a:pPr marL="0" indent="0">
              <a:buNone/>
            </a:pPr>
            <a:endParaRPr lang="en-US" dirty="0"/>
          </a:p>
          <a:p>
            <a:pPr marL="0" indent="0">
              <a:buNone/>
            </a:pPr>
            <a:r>
              <a:rPr lang="uk-UA"/>
              <a:t>Оцінювання на цьому рівні зазвичай потребує технічної підтримки й не охоплюється цим посібником. </a:t>
            </a:r>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A7D79380-1884-1646-107D-DAAC8A4AC20B}"/>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089C0007-CEC8-E950-E295-0064624E8FF3}"/>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166440691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uk-UA" sz="3200"/>
              <a:t>Сесія 21: Приклад наслідків</a:t>
            </a:r>
          </a:p>
        </p:txBody>
      </p:sp>
      <p:sp>
        <p:nvSpPr>
          <p:cNvPr id="3" name="Content Placeholder 2"/>
          <p:cNvSpPr>
            <a:spLocks noGrp="1"/>
          </p:cNvSpPr>
          <p:nvPr>
            <p:ph idx="1"/>
          </p:nvPr>
        </p:nvSpPr>
        <p:spPr>
          <a:xfrm>
            <a:off x="1161143" y="1756900"/>
            <a:ext cx="9049657" cy="4369264"/>
          </a:xfrm>
        </p:spPr>
        <p:txBody>
          <a:bodyPr>
            <a:normAutofit/>
          </a:bodyPr>
          <a:lstStyle/>
          <a:p>
            <a:pPr marL="0" indent="0">
              <a:buNone/>
            </a:pPr>
            <a:endParaRPr lang="en-GB" dirty="0"/>
          </a:p>
          <a:p>
            <a:r>
              <a:rPr lang="uk-UA"/>
              <a:t>Цільова група отримує якісні психосоціальні рекреаційні, творчі та/або спортивні заходи, що відповідають її ситуації та рівню освіти.</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14071FCA-B845-06E2-BF40-B3BE5D3DA095}"/>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B1B0A23B-8611-62A0-9F9A-A1B773983BFA}"/>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93640008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uk-UA" sz="3200"/>
              <a:t>Сесія 21: Приклад індикаторів наслідків</a:t>
            </a:r>
          </a:p>
        </p:txBody>
      </p:sp>
      <p:sp>
        <p:nvSpPr>
          <p:cNvPr id="3" name="Content Placeholder 2"/>
          <p:cNvSpPr>
            <a:spLocks noGrp="1"/>
          </p:cNvSpPr>
          <p:nvPr>
            <p:ph idx="1"/>
          </p:nvPr>
        </p:nvSpPr>
        <p:spPr>
          <a:xfrm>
            <a:off x="1161143" y="1756900"/>
            <a:ext cx="9049657" cy="4369264"/>
          </a:xfrm>
        </p:spPr>
        <p:txBody>
          <a:bodyPr>
            <a:normAutofit lnSpcReduction="10000"/>
          </a:bodyPr>
          <a:lstStyle/>
          <a:p>
            <a:pPr marL="0" indent="0">
              <a:buNone/>
            </a:pPr>
            <a:endParaRPr lang="en-GB" dirty="0"/>
          </a:p>
          <a:p>
            <a:r>
              <a:rPr lang="uk-UA"/>
              <a:t> Рекреаційні, творчі та/або спортивні заходи розробляються для цільової групи відповідно до стандартів якості психосоціальної підтримки та захисту вразливих груп (наприклад, інклюзивність, доступність і орієнтація на потреби).</a:t>
            </a:r>
          </a:p>
          <a:p>
            <a:r>
              <a:rPr lang="uk-UA"/>
              <a:t>Рекреаційні, творчі та/або спортивні заходи регулярно впроваджуються у визначений проміжок часу.</a:t>
            </a:r>
          </a:p>
          <a:p>
            <a:r>
              <a:rPr lang="uk-UA"/>
              <a:t>Кількість представників цільової групи, які беруть участь у рекреаційних, творчих або спортивних заходах у межах визначеного періоду.</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pic>
        <p:nvPicPr>
          <p:cNvPr id="5" name="Picture 4" descr="A black and red logo&#10;&#10;AI-generated content may be incorrect.">
            <a:extLst>
              <a:ext uri="{FF2B5EF4-FFF2-40B4-BE49-F238E27FC236}">
                <a16:creationId xmlns:a16="http://schemas.microsoft.com/office/drawing/2014/main" id="{419424A4-B56D-1F45-1E13-B1224D6762A4}"/>
              </a:ext>
            </a:extLst>
          </p:cNvPr>
          <p:cNvPicPr>
            <a:picLocks noChangeAspect="1"/>
          </p:cNvPicPr>
          <p:nvPr/>
        </p:nvPicPr>
        <p:blipFill>
          <a:blip r:embed="rId2"/>
          <a:stretch>
            <a:fillRect/>
          </a:stretch>
        </p:blipFill>
        <p:spPr>
          <a:xfrm>
            <a:off x="2217226" y="-272255"/>
            <a:ext cx="1217132" cy="1185862"/>
          </a:xfrm>
          <a:prstGeom prst="rect">
            <a:avLst/>
          </a:prstGeom>
        </p:spPr>
      </p:pic>
      <p:pic>
        <p:nvPicPr>
          <p:cNvPr id="6" name="Picture 5" descr="A blue flag with yellow stars&#10;&#10;AI-generated content may be incorrect.">
            <a:extLst>
              <a:ext uri="{FF2B5EF4-FFF2-40B4-BE49-F238E27FC236}">
                <a16:creationId xmlns:a16="http://schemas.microsoft.com/office/drawing/2014/main" id="{60F4915D-B338-69EF-1FA6-5D2A404530DF}"/>
              </a:ext>
            </a:extLst>
          </p:cNvPr>
          <p:cNvPicPr>
            <a:picLocks noChangeAspect="1"/>
          </p:cNvPicPr>
          <p:nvPr/>
        </p:nvPicPr>
        <p:blipFill>
          <a:blip r:embed="rId3"/>
          <a:stretch>
            <a:fillRect/>
          </a:stretch>
        </p:blipFill>
        <p:spPr>
          <a:xfrm>
            <a:off x="3191470" y="15876"/>
            <a:ext cx="612246" cy="565150"/>
          </a:xfrm>
          <a:prstGeom prst="rect">
            <a:avLst/>
          </a:prstGeom>
        </p:spPr>
      </p:pic>
    </p:spTree>
    <p:extLst>
      <p:ext uri="{BB962C8B-B14F-4D97-AF65-F5344CB8AC3E}">
        <p14:creationId xmlns:p14="http://schemas.microsoft.com/office/powerpoint/2010/main" val="3760546200"/>
      </p:ext>
    </p:extLst>
  </p:cSld>
  <p:clrMapOvr>
    <a:masterClrMapping/>
  </p:clrMapOvr>
</p:sld>
</file>

<file path=ppt/theme/theme1.xml><?xml version="1.0" encoding="utf-8"?>
<a:theme xmlns:a="http://schemas.openxmlformats.org/drawingml/2006/main" name="CFS templat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FS template" id="{EB2E7767-654E-4A6D-ABEE-87285B3B884A}" vid="{B5D11304-3A64-4F65-8AE6-2404EB817F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CFS template</Template>
  <TotalTime>7973</TotalTime>
  <Words>6064</Words>
  <Application>Microsoft Office PowerPoint</Application>
  <PresentationFormat>Widescreen</PresentationFormat>
  <Paragraphs>751</Paragraphs>
  <Slides>113</Slides>
  <Notes>32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113</vt:i4>
      </vt:variant>
    </vt:vector>
  </HeadingPairs>
  <TitlesOfParts>
    <vt:vector size="122" baseType="lpstr">
      <vt:lpstr>Caecilia LT Std Light</vt:lpstr>
      <vt:lpstr>Caecilia LT Std Roman</vt:lpstr>
      <vt:lpstr>Arial</vt:lpstr>
      <vt:lpstr>Calibri</vt:lpstr>
      <vt:lpstr>Constantia</vt:lpstr>
      <vt:lpstr>Courier New</vt:lpstr>
      <vt:lpstr>Gill Sans MT</vt:lpstr>
      <vt:lpstr>Wingdings</vt:lpstr>
      <vt:lpstr>CFS template</vt:lpstr>
      <vt:lpstr>Дружні до дітей простори у гуманітарних ситуаціях: Тренінг-воркшоп для осіб, що впроваджують ДДП  </vt:lpstr>
      <vt:lpstr>PowerPoint Presentation</vt:lpstr>
      <vt:lpstr>Огляд сесії 1</vt:lpstr>
      <vt:lpstr>Вправа для розігріву: Експрес-знайомства</vt:lpstr>
      <vt:lpstr>Очікування</vt:lpstr>
      <vt:lpstr>Навчальні цілі</vt:lpstr>
      <vt:lpstr>Програма навчання — день 1</vt:lpstr>
      <vt:lpstr>Програма навчання — день 2</vt:lpstr>
      <vt:lpstr>Програма навчання — день 3</vt:lpstr>
      <vt:lpstr>Інструментарій для дружніх до дітей просторів у гуманітарних ситуаціях </vt:lpstr>
      <vt:lpstr>Діти передусім: Основні принципи створення якісного дружнього до дітей простору</vt:lpstr>
      <vt:lpstr>Вступ до сесії 2</vt:lpstr>
      <vt:lpstr>Сесія 2:  Вправа</vt:lpstr>
      <vt:lpstr>Сесія 2: Ключові джерела (1)</vt:lpstr>
      <vt:lpstr>Сесія 2: Ключові джерела (2)</vt:lpstr>
      <vt:lpstr>Сесія 2: Ключові джерела (3)</vt:lpstr>
      <vt:lpstr>Організація дружніх до дітей просторів</vt:lpstr>
      <vt:lpstr>Сесія 3: Вправа </vt:lpstr>
      <vt:lpstr>Сесія 3: Презентація групи 1</vt:lpstr>
      <vt:lpstr>Сесія 3: Презентація групи 2 </vt:lpstr>
      <vt:lpstr>Сесія 3: Презентація групи 3 </vt:lpstr>
      <vt:lpstr>PowerPoint Presentation</vt:lpstr>
      <vt:lpstr>PowerPoint Presentation</vt:lpstr>
      <vt:lpstr>PowerPoint Presentation</vt:lpstr>
      <vt:lpstr>Формування спроможності</vt:lpstr>
      <vt:lpstr>Сесія 4: Шість станцій у форматі каруселі</vt:lpstr>
      <vt:lpstr>Сесія 4: Обговорення реального стану формування спроможності в польових умовах</vt:lpstr>
      <vt:lpstr>Вступ до тематичних досліджень</vt:lpstr>
      <vt:lpstr>Сесія 5: Тематичні дослідження</vt:lpstr>
      <vt:lpstr>ДДП є захищеним і безпечним середовищем для дітей.</vt:lpstr>
      <vt:lpstr>Сесія 6: Робота в групі (1)</vt:lpstr>
      <vt:lpstr>Сесія 6: Робота в групі (2)</vt:lpstr>
      <vt:lpstr>Сесія 6: Гарантування безпеки та захисту дітей</vt:lpstr>
      <vt:lpstr>Проблеми</vt:lpstr>
      <vt:lpstr>Огляд та підсумки</vt:lpstr>
      <vt:lpstr>Огляд підсумків та підбиття підсумків</vt:lpstr>
      <vt:lpstr>Дружні до дітей простори у гуманітарних ситуаціях: Тренінг-воркшоп для осіб, що впроваджують ДДП </vt:lpstr>
      <vt:lpstr>Програма навчання — день 2</vt:lpstr>
      <vt:lpstr>ДДП забезпечують середовище, що стимулює та підтримує</vt:lpstr>
      <vt:lpstr>Сесія 10: Робота в групі </vt:lpstr>
      <vt:lpstr>Сесія 10: Питання для роботи у групі </vt:lpstr>
      <vt:lpstr>Сесія 10: Як забезпечити заходи, що стимулюють та підтримують</vt:lpstr>
      <vt:lpstr>ДДП базуються на наявних структурах і потенціалі</vt:lpstr>
      <vt:lpstr>Сесія 11: Огляд роботи в групі</vt:lpstr>
      <vt:lpstr>Сесія 11: Робота в групі</vt:lpstr>
      <vt:lpstr>Сесія 11: Питання для роботи у групі</vt:lpstr>
      <vt:lpstr>Сесія 111: Основні дії</vt:lpstr>
      <vt:lpstr>Сесія 11: Як гарантувати, що ДДП ґрунтуються на наявних структурах і потенціалі громади (1)</vt:lpstr>
      <vt:lpstr>Сесія 11: Як гарантувати, що ДДП ґрунтуються на наявних структурах і потенціалі громади (2)</vt:lpstr>
      <vt:lpstr>ДДП застосовують повністю партиципативний підхід до проєктування та впровадження</vt:lpstr>
      <vt:lpstr>Сесія 12: Конвенція ООН про права дитини </vt:lpstr>
      <vt:lpstr>Сесія 12: Що це означає для ДДП? </vt:lpstr>
      <vt:lpstr>Сесія 12: Робота в групі</vt:lpstr>
      <vt:lpstr>Сесія 12: Сприяння залученню</vt:lpstr>
      <vt:lpstr>ДДП надають або підтримують інтегровані послуги та програми</vt:lpstr>
      <vt:lpstr>Сесія 13:  Тематичні дослідження</vt:lpstr>
      <vt:lpstr>Сесія 13: Питання для обговорення</vt:lpstr>
      <vt:lpstr>Сесія 13: Інтеграція та встановлення зв’язків між послугами (1).</vt:lpstr>
      <vt:lpstr>Сесія 13: Інтеграція та встановлення зв’язків між послугами (2).</vt:lpstr>
      <vt:lpstr>Каталог заходів ДДП</vt:lpstr>
      <vt:lpstr>Сесія 14: Тематики в Каталозі заходів для ДДП </vt:lpstr>
      <vt:lpstr>Сесія 14: Умовні позначення, використані в Каталозі заходів для ДДП</vt:lpstr>
      <vt:lpstr>Сесія 14: Робота в групі (1)</vt:lpstr>
      <vt:lpstr>Сесія 14: Робота в групі (2)</vt:lpstr>
      <vt:lpstr>Проблеми</vt:lpstr>
      <vt:lpstr>Огляд та підсумки</vt:lpstr>
      <vt:lpstr>Дружні до дітей простори у гуманітарних ситуаціях: Тренінг-воркшоп для осіб, що впроваджують ДДП </vt:lpstr>
      <vt:lpstr>Програма навчання — день 3</vt:lpstr>
      <vt:lpstr>ДДП забезпечують інклюзивне та недискримінаційне середовище</vt:lpstr>
      <vt:lpstr>Сесія 18: Інклюзія та відсутність дискримінації (1)</vt:lpstr>
      <vt:lpstr>Сесія 18: Інклюзія та відсутність дискримінації (2)</vt:lpstr>
      <vt:lpstr>Сесія 18: Інклюзія та відсутність дискримінації (3)</vt:lpstr>
      <vt:lpstr>Сесія 18: Інклюзія та відсутність дискримінації (4)</vt:lpstr>
      <vt:lpstr>Сесія 18: Робота в групі (1)</vt:lpstr>
      <vt:lpstr>Сесія 18: Робота в групі (2)</vt:lpstr>
      <vt:lpstr>Сесія 18: Робота в групі (3)</vt:lpstr>
      <vt:lpstr>Підсумки навчання</vt:lpstr>
      <vt:lpstr>Сесія 19: Підсумки навчання</vt:lpstr>
      <vt:lpstr>Програмування структурованих заходів</vt:lpstr>
      <vt:lpstr>Сесія 20:  Форма планування заходу</vt:lpstr>
      <vt:lpstr>Сесія 20: Заходи ДДП у каталозі</vt:lpstr>
      <vt:lpstr>Сесія 20:  Послідовні заходи</vt:lpstr>
      <vt:lpstr>Сесія 20:  Окремі заходи</vt:lpstr>
      <vt:lpstr>Сесія 20:  Робота в парах</vt:lpstr>
      <vt:lpstr>Сесія 20: Прогулянка галереєю </vt:lpstr>
      <vt:lpstr>Моніторинг та оцінювання</vt:lpstr>
      <vt:lpstr>Сесія 21:  Чому моніторинг та оцінювання </vt:lpstr>
      <vt:lpstr>Сесія 21:  ДДП та МО </vt:lpstr>
      <vt:lpstr>Сесія 21:  Моніторинг МО — реєстрація   </vt:lpstr>
      <vt:lpstr>Сесія 21:  Моніторинг МО — відвідуваність </vt:lpstr>
      <vt:lpstr>Сесія 21:  Моніторинг МО — заходи </vt:lpstr>
      <vt:lpstr>Сесія 21:  Моніторинг МО — перенаправлення </vt:lpstr>
      <vt:lpstr>Сесія 21:  Моніторинг і оцінювання — стандарти якості ДДП </vt:lpstr>
      <vt:lpstr>Сесія 21: Оцінювання ДДП</vt:lpstr>
      <vt:lpstr>Сесія 21: Результати </vt:lpstr>
      <vt:lpstr>Сесія 21: Наслідки  </vt:lpstr>
      <vt:lpstr>Сесія 21: Вплив  </vt:lpstr>
      <vt:lpstr>Сесія 21: Приклад наслідків</vt:lpstr>
      <vt:lpstr>Сесія 21: Приклад індикаторів наслідків</vt:lpstr>
      <vt:lpstr>Сесія 21: Засоби верифікації</vt:lpstr>
      <vt:lpstr>Сесія 21: Приклад наслідків</vt:lpstr>
      <vt:lpstr>Сесія 21: Приклад індикаторів наслідків</vt:lpstr>
      <vt:lpstr>Сесія 21: Засоби верифікації</vt:lpstr>
      <vt:lpstr>Сесія 21: Оцінювання ДДП у різних типах контекстів</vt:lpstr>
      <vt:lpstr>Сесія 21: Оцінювання на рівні результатів (output level)</vt:lpstr>
      <vt:lpstr>Сесія 21: Оцінювання на рівні наслідків (outcome level)</vt:lpstr>
      <vt:lpstr>Сесія 21: Робота в групі</vt:lpstr>
      <vt:lpstr>Проблеми</vt:lpstr>
      <vt:lpstr>Сесія 22, робота в парах</vt:lpstr>
      <vt:lpstr>Подальші кроки  рефлексія та навчання</vt:lpstr>
      <vt:lpstr>Сесія 21: Робота в парах  </vt:lpstr>
      <vt:lpstr>Оцінка і завершення</vt:lpstr>
      <vt:lpstr>Дружні до дітей простори у гуманітарних ситуаціях: Тренінг-воркшоп для осіб, що впроваджують ДДП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Child Friendly Spaces in Humanitarian Settings: A training workshop for CFS managers</dc:title>
  <dc:creator>Wendy Ager</dc:creator>
  <cp:lastModifiedBy>Cecilia Fois</cp:lastModifiedBy>
  <cp:revision>152</cp:revision>
  <cp:lastPrinted>2019-03-15T12:25:36Z</cp:lastPrinted>
  <dcterms:created xsi:type="dcterms:W3CDTF">2018-06-08T13:24:24Z</dcterms:created>
  <dcterms:modified xsi:type="dcterms:W3CDTF">2025-06-05T13:57:49Z</dcterms:modified>
</cp:coreProperties>
</file>