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ustom.xml" ContentType="application/vnd.openxmlformats-officedocument.custom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</p:sldIdLst>
  <p:sldSz cy="6858000" cx="12192000"/>
  <p:notesSz cx="6858000" cy="9144000"/>
  <p:embeddedFontLst>
    <p:embeddedFont>
      <p:font typeface="Montserrat SemiBold"/>
      <p:regular r:id="rId55"/>
      <p:bold r:id="rId56"/>
      <p:italic r:id="rId57"/>
      <p:boldItalic r:id="rId58"/>
    </p:embeddedFont>
    <p:embeddedFont>
      <p:font typeface="Montserrat"/>
      <p:regular r:id="rId59"/>
      <p:bold r:id="rId60"/>
      <p:italic r:id="rId61"/>
      <p:boldItalic r:id="rId62"/>
    </p:embeddedFont>
    <p:embeddedFont>
      <p:font typeface="Open Sans"/>
      <p:regular r:id="rId63"/>
      <p:bold r:id="rId64"/>
      <p:italic r:id="rId65"/>
      <p:boldItalic r:id="rId6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67" roundtripDataSignature="AMtx7mj/N6t/kPDrlD6ecR5j+o81AgZRf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font" Target="fonts/OpenSans-regular.fntdata"/><Relationship Id="rId21" Type="http://schemas.openxmlformats.org/officeDocument/2006/relationships/slide" Target="slides/slide16.xml"/><Relationship Id="rId68" Type="http://schemas.openxmlformats.org/officeDocument/2006/relationships/customXml" Target="../customXml/item1.xml"/><Relationship Id="rId7" Type="http://schemas.openxmlformats.org/officeDocument/2006/relationships/slide" Target="slides/slide2.xml"/><Relationship Id="rId2" Type="http://schemas.openxmlformats.org/officeDocument/2006/relationships/viewProps" Target="viewProps.xml"/><Relationship Id="rId29" Type="http://schemas.openxmlformats.org/officeDocument/2006/relationships/slide" Target="slides/slide24.xml"/><Relationship Id="rId16" Type="http://schemas.openxmlformats.org/officeDocument/2006/relationships/slide" Target="slides/slide11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66" Type="http://schemas.openxmlformats.org/officeDocument/2006/relationships/font" Target="fonts/OpenSans-boldItalic.fntdata"/><Relationship Id="rId24" Type="http://schemas.openxmlformats.org/officeDocument/2006/relationships/slide" Target="slides/slide19.xml"/><Relationship Id="rId53" Type="http://schemas.openxmlformats.org/officeDocument/2006/relationships/slide" Target="slides/slide48.xml"/><Relationship Id="rId11" Type="http://schemas.openxmlformats.org/officeDocument/2006/relationships/slide" Target="slides/slide6.xml"/><Relationship Id="rId58" Type="http://schemas.openxmlformats.org/officeDocument/2006/relationships/font" Target="fonts/MontserratSemiBold-boldItalic.fntdata"/><Relationship Id="rId5" Type="http://schemas.openxmlformats.org/officeDocument/2006/relationships/notesMaster" Target="notesMasters/notesMaster1.xml"/><Relationship Id="rId61" Type="http://schemas.openxmlformats.org/officeDocument/2006/relationships/font" Target="fonts/Montserrat-italic.fntdata"/><Relationship Id="rId19" Type="http://schemas.openxmlformats.org/officeDocument/2006/relationships/slide" Target="slides/slide14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64" Type="http://schemas.openxmlformats.org/officeDocument/2006/relationships/font" Target="fonts/OpenSans-bold.fntdata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56" Type="http://schemas.openxmlformats.org/officeDocument/2006/relationships/font" Target="fonts/MontserratSemiBold-bold.fntdata"/><Relationship Id="rId14" Type="http://schemas.openxmlformats.org/officeDocument/2006/relationships/slide" Target="slides/slide9.xml"/><Relationship Id="rId69" Type="http://schemas.openxmlformats.org/officeDocument/2006/relationships/customXml" Target="../customXml/item2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presProps" Target="presProps.xml"/><Relationship Id="rId46" Type="http://schemas.openxmlformats.org/officeDocument/2006/relationships/slide" Target="slides/slide41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67" Type="http://customschemas.google.com/relationships/presentationmetadata" Target="metadata"/><Relationship Id="rId25" Type="http://schemas.openxmlformats.org/officeDocument/2006/relationships/slide" Target="slides/slide20.xml"/><Relationship Id="rId12" Type="http://schemas.openxmlformats.org/officeDocument/2006/relationships/slide" Target="slides/slide7.xml"/><Relationship Id="rId59" Type="http://schemas.openxmlformats.org/officeDocument/2006/relationships/font" Target="fonts/Montserrat-regular.fntdata"/><Relationship Id="rId17" Type="http://schemas.openxmlformats.org/officeDocument/2006/relationships/slide" Target="slides/slide12.xml"/><Relationship Id="rId41" Type="http://schemas.openxmlformats.org/officeDocument/2006/relationships/slide" Target="slides/slide36.xml"/><Relationship Id="rId62" Type="http://schemas.openxmlformats.org/officeDocument/2006/relationships/font" Target="fonts/Montserrat-boldItalic.fntdata"/><Relationship Id="rId20" Type="http://schemas.openxmlformats.org/officeDocument/2006/relationships/slide" Target="slides/slide15.xml"/><Relationship Id="rId54" Type="http://schemas.openxmlformats.org/officeDocument/2006/relationships/slide" Target="slides/slide49.xml"/><Relationship Id="rId70" Type="http://schemas.openxmlformats.org/officeDocument/2006/relationships/customXml" Target="../customXml/item3.xml"/><Relationship Id="rId1" Type="http://schemas.openxmlformats.org/officeDocument/2006/relationships/theme" Target="theme/theme2.xml"/><Relationship Id="rId6" Type="http://schemas.openxmlformats.org/officeDocument/2006/relationships/slide" Target="slides/slide1.xml"/><Relationship Id="rId49" Type="http://schemas.openxmlformats.org/officeDocument/2006/relationships/slide" Target="slides/slide44.xml"/><Relationship Id="rId36" Type="http://schemas.openxmlformats.org/officeDocument/2006/relationships/slide" Target="slides/slide31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57" Type="http://schemas.openxmlformats.org/officeDocument/2006/relationships/font" Target="fonts/MontserratSemiBold-italic.fntdata"/><Relationship Id="rId15" Type="http://schemas.openxmlformats.org/officeDocument/2006/relationships/slide" Target="slides/slide10.xml"/><Relationship Id="rId44" Type="http://schemas.openxmlformats.org/officeDocument/2006/relationships/slide" Target="slides/slide39.xml"/><Relationship Id="rId31" Type="http://schemas.openxmlformats.org/officeDocument/2006/relationships/slide" Target="slides/slide26.xml"/><Relationship Id="rId65" Type="http://schemas.openxmlformats.org/officeDocument/2006/relationships/font" Target="fonts/OpenSans-italic.fntdata"/><Relationship Id="rId60" Type="http://schemas.openxmlformats.org/officeDocument/2006/relationships/font" Target="fonts/Montserrat-bold.fntdata"/><Relationship Id="rId52" Type="http://schemas.openxmlformats.org/officeDocument/2006/relationships/slide" Target="slides/slide47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39" Type="http://schemas.openxmlformats.org/officeDocument/2006/relationships/slide" Target="slides/slide3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font" Target="fonts/MontserratSemiBold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8" name="Google Shape;78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Greisy 3 min</a:t>
            </a:r>
            <a:endParaRPr/>
          </a:p>
        </p:txBody>
      </p:sp>
      <p:sp>
        <p:nvSpPr>
          <p:cNvPr id="79" name="Google Shape;79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15695e31089_0_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Ester 2 min explicar dinámica y dar 5 min para que envíen su respuesta al chat  3 min para leer 1 de cada concepto</a:t>
            </a:r>
            <a:endParaRPr/>
          </a:p>
        </p:txBody>
      </p:sp>
      <p:sp>
        <p:nvSpPr>
          <p:cNvPr id="151" name="Google Shape;151;g15695e31089_0_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10 min Carmen explica las definiciones</a:t>
            </a:r>
            <a:endParaRPr/>
          </a:p>
        </p:txBody>
      </p:sp>
      <p:sp>
        <p:nvSpPr>
          <p:cNvPr id="158" name="Google Shape;158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4" name="Google Shape;164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Carmen 20 min y lectura participativa</a:t>
            </a:r>
            <a:endParaRPr/>
          </a:p>
        </p:txBody>
      </p:sp>
      <p:sp>
        <p:nvSpPr>
          <p:cNvPr id="165" name="Google Shape;165;p1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Todo este bloque son 20 min</a:t>
            </a:r>
            <a:endParaRPr/>
          </a:p>
        </p:txBody>
      </p:sp>
      <p:sp>
        <p:nvSpPr>
          <p:cNvPr id="171" name="Google Shape;171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77" name="Google Shape;177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3" name="Google Shape;183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Carmen</a:t>
            </a:r>
            <a:endParaRPr/>
          </a:p>
        </p:txBody>
      </p:sp>
      <p:sp>
        <p:nvSpPr>
          <p:cNvPr id="184" name="Google Shape;184;p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0" name="Google Shape;190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Investigación de la Universidad de Nottingham, basada en los datos del gobierno de: Australia, Perú, Nueva Zelanda, Estados Unidos, Canadá, Noruega y Suecia.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Las estadísticas representan pérdidas de vidas reales y familias devastadas.  Ninguna tasa de suicidio es aceptable.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El riesgo durante la pandemia del C-19 puede provenir de: la ansiedad por la infección, la pérdida de ingresos/medios de vida, el aislamiento, la interrupción de los cuidados, la violencia doméstica, el abuso del alcohol, la recesión/la deuda.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Resultados de la Colaboración de Investigación para la Prevención del Suicidio (publicados en Lancet Psychiatry, Universidad de Manchester y Nottingham)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1" name="Google Shape;191;p1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8" name="Google Shape;198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Investigación de la Universidad de Nottingham, basada en los datos del gobierno de: Australia, Perú, Nueva Zelanda, Estados Unidos, Canadá, Noruega y Suecia.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Las estadísticas representan pérdidas de vidas reales y familias devastadas.  Ninguna tasa de suicidio es aceptable.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El riesgo durante la pandemia del C-19 puede provenir de: la ansiedad por la infección, la pérdida de ingresos/medios de vida, el aislamiento, la interrupción de los cuidados, la violencia doméstica, el abuso del alcohol, la recesión/la deuda.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Resultados de la Colaboración de Investigación para la Prevención del Suicidio (publicados en Lancet Psychiatry, Universidad de Manchester y Nottingham)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9" name="Google Shape;199;p1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3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7" name="Google Shape;207;p3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10 min Ester y Greisy</a:t>
            </a:r>
            <a:endParaRPr/>
          </a:p>
        </p:txBody>
      </p:sp>
      <p:sp>
        <p:nvSpPr>
          <p:cNvPr id="208" name="Google Shape;208;p3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4" name="Google Shape;214;p3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10 min</a:t>
            </a:r>
            <a:endParaRPr/>
          </a:p>
        </p:txBody>
      </p:sp>
      <p:sp>
        <p:nvSpPr>
          <p:cNvPr id="215" name="Google Shape;215;p3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" name="Google Shape;86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Greisy 1 min</a:t>
            </a:r>
            <a:endParaRPr/>
          </a:p>
        </p:txBody>
      </p:sp>
      <p:sp>
        <p:nvSpPr>
          <p:cNvPr id="87" name="Google Shape;87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1" name="Google Shape;221;p3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Ester 5 min Escribe en el chat algunas de las barreras que pueden impedir que las personas accedan a la atención y la ayuda </a:t>
            </a:r>
            <a:endParaRPr/>
          </a:p>
        </p:txBody>
      </p:sp>
      <p:sp>
        <p:nvSpPr>
          <p:cNvPr id="222" name="Google Shape;222;p3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3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8" name="Google Shape;228;p3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2 min Se indica lo que se va realizar </a:t>
            </a:r>
            <a:endParaRPr/>
          </a:p>
        </p:txBody>
      </p:sp>
      <p:sp>
        <p:nvSpPr>
          <p:cNvPr id="229" name="Google Shape;229;p3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3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7" name="Google Shape;237;p3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Carmen 10 min</a:t>
            </a:r>
            <a:endParaRPr/>
          </a:p>
        </p:txBody>
      </p:sp>
      <p:sp>
        <p:nvSpPr>
          <p:cNvPr id="238" name="Google Shape;238;p3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4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5" name="Google Shape;245;p4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3 min 26 seg</a:t>
            </a:r>
            <a:endParaRPr/>
          </a:p>
        </p:txBody>
      </p:sp>
      <p:sp>
        <p:nvSpPr>
          <p:cNvPr id="246" name="Google Shape;246;p4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4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1" name="Google Shape;251;p4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Lectura participativa</a:t>
            </a:r>
            <a:endParaRPr/>
          </a:p>
        </p:txBody>
      </p:sp>
      <p:sp>
        <p:nvSpPr>
          <p:cNvPr id="252" name="Google Shape;252;p4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8" name="Google Shape;258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Carme</a:t>
            </a:r>
            <a:endParaRPr/>
          </a:p>
        </p:txBody>
      </p:sp>
      <p:sp>
        <p:nvSpPr>
          <p:cNvPr id="259" name="Google Shape;259;p1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4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5" name="Google Shape;285;p4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15 min Preguntas y cierre del día</a:t>
            </a:r>
            <a:endParaRPr/>
          </a:p>
        </p:txBody>
      </p:sp>
      <p:sp>
        <p:nvSpPr>
          <p:cNvPr id="286" name="Google Shape;286;p4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4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2" name="Google Shape;292;p4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15 min Preguntas y cierre del día</a:t>
            </a:r>
            <a:endParaRPr/>
          </a:p>
        </p:txBody>
      </p:sp>
      <p:sp>
        <p:nvSpPr>
          <p:cNvPr id="293" name="Google Shape;293;p4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156f8849b94_2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Google Shape;299;g156f8849b94_2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0" name="Google Shape;300;g156f8849b94_2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4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7" name="Google Shape;307;p4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Greisy  1 min saludar  y pasar palabra a Carmen Hacer aqui la  Recapitulación 5 min</a:t>
            </a:r>
            <a:endParaRPr/>
          </a:p>
        </p:txBody>
      </p:sp>
      <p:sp>
        <p:nvSpPr>
          <p:cNvPr id="308" name="Google Shape;308;p4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156f8849b94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156f8849b94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g156f8849b94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4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4" name="Google Shape;314;p4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Carme 5 min recap de lo hablado el dia anterior</a:t>
            </a:r>
            <a:endParaRPr/>
          </a:p>
        </p:txBody>
      </p:sp>
      <p:sp>
        <p:nvSpPr>
          <p:cNvPr id="315" name="Google Shape;315;p4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4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1" name="Google Shape;341;p4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40 min</a:t>
            </a:r>
            <a:endParaRPr/>
          </a:p>
        </p:txBody>
      </p:sp>
      <p:sp>
        <p:nvSpPr>
          <p:cNvPr id="342" name="Google Shape;342;p4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4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0" name="Google Shape;350;p4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10 min</a:t>
            </a:r>
            <a:endParaRPr/>
          </a:p>
        </p:txBody>
      </p:sp>
      <p:sp>
        <p:nvSpPr>
          <p:cNvPr id="351" name="Google Shape;351;p4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4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7" name="Google Shape;357;p4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15 min</a:t>
            </a:r>
            <a:endParaRPr/>
          </a:p>
        </p:txBody>
      </p:sp>
      <p:sp>
        <p:nvSpPr>
          <p:cNvPr id="358" name="Google Shape;358;p4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4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4" name="Google Shape;364;p4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Carmen 10 min</a:t>
            </a:r>
            <a:endParaRPr/>
          </a:p>
        </p:txBody>
      </p:sp>
      <p:sp>
        <p:nvSpPr>
          <p:cNvPr id="365" name="Google Shape;365;p4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5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3" name="Google Shape;373;p5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15 min</a:t>
            </a:r>
            <a:endParaRPr/>
          </a:p>
        </p:txBody>
      </p:sp>
      <p:sp>
        <p:nvSpPr>
          <p:cNvPr id="374" name="Google Shape;374;p5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80" name="Google Shape;380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5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3" name="Google Shape;403;p5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40 min</a:t>
            </a:r>
            <a:endParaRPr/>
          </a:p>
        </p:txBody>
      </p:sp>
      <p:sp>
        <p:nvSpPr>
          <p:cNvPr id="404" name="Google Shape;404;p5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2" name="Google Shape;412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/>
              <a:t>Los planes de seguridad deben ser accesibles, sencillos, flexibles y apropiados para el individuo.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/>
              <a:t>Los planes de seguridad deben ser creados conjuntamente para que sean útiles (aspecto de autoeficacia de los Principios de Hobfoll).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/>
              <a:t>Revisar los planes de seguridad regularmente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/>
              <a:t>Se ha demostrado que los planes de seguridad disminuyen el comportamiento suicida.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  <a:p>
            <a:pPr indent="-152400" lvl="0" marL="228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  <a:p>
            <a:pPr indent="-228600" lvl="0" marL="228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-GB"/>
              <a:t>Have they felt like this before?</a:t>
            </a:r>
            <a:endParaRPr/>
          </a:p>
          <a:p>
            <a:pPr indent="-228600" lvl="0" marL="228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-GB"/>
              <a:t>What helped get them through it in the past?</a:t>
            </a:r>
            <a:endParaRPr/>
          </a:p>
          <a:p>
            <a:pPr indent="-228600" lvl="0" marL="228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-GB"/>
              <a:t>What might help them get through it right now? (perhaps remembering positive aspects of life like photos, people, pets, holidays, special places)</a:t>
            </a:r>
            <a:endParaRPr/>
          </a:p>
          <a:p>
            <a:pPr indent="-228600" lvl="0" marL="228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-GB"/>
              <a:t>Could they imagine feeling the same way next month or next year? Feelings of suicide can be temporary and can change over time.</a:t>
            </a:r>
            <a:endParaRPr/>
          </a:p>
          <a:p>
            <a:pPr indent="-228600" lvl="0" marL="228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-GB"/>
              <a:t>Can the situation be made safer by removing triggers? (e.g., painful reminders, dangerous objects or substances, be accompanied, distracting activities)</a:t>
            </a:r>
            <a:endParaRPr/>
          </a:p>
          <a:p>
            <a:pPr indent="-228600" lvl="0" marL="228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-GB"/>
              <a:t>Can they think of anyone else who is there for them? (e.g., include family, friends, neighbours, 24-hour helplines, websites &amp; local supports, clergy/ religious/ tribal leaders).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13" name="Google Shape;413;p1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9" name="Google Shape;419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Planificación de la seguridad (soluciones seguras, ayudarles a discutir las opciones y los servicios/apoyos disponibles).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Vijaykumar et al (2017) Tomado de su trabajo con equipos de voluntarios de salud comunitaria que operan en campos de desplazados internos y refugiados en el sur y sudeste de Asia.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20" name="Google Shape;420;p1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Greisy 1 min</a:t>
            </a:r>
            <a:endParaRPr/>
          </a:p>
        </p:txBody>
      </p:sp>
      <p:sp>
        <p:nvSpPr>
          <p:cNvPr id="101" name="Google Shape;101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5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6" name="Google Shape;426;p5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5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2" name="Google Shape;432;p5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15 min</a:t>
            </a:r>
            <a:endParaRPr/>
          </a:p>
        </p:txBody>
      </p:sp>
      <p:sp>
        <p:nvSpPr>
          <p:cNvPr id="433" name="Google Shape;433;p5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5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9" name="Google Shape;439;p5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Greisy </a:t>
            </a:r>
            <a:endParaRPr/>
          </a:p>
        </p:txBody>
      </p:sp>
      <p:sp>
        <p:nvSpPr>
          <p:cNvPr id="440" name="Google Shape;440;p5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6" name="Google Shape;446;p2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¿CÓMO se puede dedicar al autocuidado? Todos sabemos que necesitamos hacerlo, pero cuando estamos estresados y nos sentimos abrumados es lo primero que dejamos de hacer.  Creer que tenemos horas extra en el día.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Escribe en el cuadro de chat ¿CÓMO crees que podemos involucrarnos mejor con el autocuidado? Y apoya a los voluntarios que se dedican a esta labor.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Alcanzar proactivamente a aquellos que han apoyado a alguien que está pensando/intentando suicidarse.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Celebrar reuniones de equipo y de control en las que se hable de las "profesiones de ayuda", la gestión de la ambigüedad, lo suficientemente bueno, la gestión de los límites y las responsabilidades - Supervisión de grupo.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Apoyo de pares y sistemas de compañeros, controles informales.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Ejercicios de autocuidado, por ejemplo, círculos de control (círculos internos y externos). Página de Facebook del PS Centre para los ejercicios del viernes.</a:t>
            </a:r>
            <a:endParaRPr/>
          </a:p>
        </p:txBody>
      </p:sp>
      <p:sp>
        <p:nvSpPr>
          <p:cNvPr id="447" name="Google Shape;447;p2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3" name="Google Shape;453;p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¿CÓMO se puede dedicar al autocuidado? Todos sabemos que necesitamos hacerlo, pero cuando estamos estresados y nos sentimos abrumados es lo primero que dejamos de hacer.  Creer que tenemos horas extra en el día.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Escribe en el cuadro de chat ¿CÓMO crees que podemos involucrarnos mejor con el autocuidado? Y apoya a los voluntarios que se dedican a esta labor.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Alcanzar proactivamente a aquellos que han apoyado a alguien que está pensando/intentando suicidarse.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Celebrar reuniones de equipo y de control en las que se hable de las "profesiones de ayuda", la gestión de la ambigüedad, lo suficientemente bueno, la gestión de los límites y las responsabilidades - Supervisión de grupo.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Apoyo de pares y sistemas de compañeros, controles informales.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Ejercicios de autocuidado, por ejemplo, círculos de control (círculos internos y externos). Página de Facebook del PS Centre para los ejercicios del viernes.</a:t>
            </a:r>
            <a:endParaRPr/>
          </a:p>
        </p:txBody>
      </p:sp>
      <p:sp>
        <p:nvSpPr>
          <p:cNvPr id="454" name="Google Shape;454;p2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9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5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1" name="Google Shape;461;p5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ester</a:t>
            </a:r>
            <a:endParaRPr/>
          </a:p>
        </p:txBody>
      </p:sp>
      <p:sp>
        <p:nvSpPr>
          <p:cNvPr id="462" name="Google Shape;462;p5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5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7" name="Google Shape;467;p5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15 min</a:t>
            </a:r>
            <a:endParaRPr/>
          </a:p>
        </p:txBody>
      </p:sp>
      <p:sp>
        <p:nvSpPr>
          <p:cNvPr id="468" name="Google Shape;468;p5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p5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10 min</a:t>
            </a:r>
            <a:endParaRPr/>
          </a:p>
        </p:txBody>
      </p:sp>
      <p:sp>
        <p:nvSpPr>
          <p:cNvPr id="475" name="Google Shape;475;p5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9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5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81" name="Google Shape;481;p5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82" name="Google Shape;482;p5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5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8" name="Google Shape;488;p5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Greisy 1 min</a:t>
            </a:r>
            <a:endParaRPr/>
          </a:p>
        </p:txBody>
      </p:sp>
      <p:sp>
        <p:nvSpPr>
          <p:cNvPr id="109" name="Google Shape;109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15695e31089_0_2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Greisy 1 min</a:t>
            </a:r>
            <a:endParaRPr/>
          </a:p>
        </p:txBody>
      </p:sp>
      <p:sp>
        <p:nvSpPr>
          <p:cNvPr id="115" name="Google Shape;115;g15695e31089_0_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15695e31089_0_3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Greisy 15 min</a:t>
            </a:r>
            <a:endParaRPr/>
          </a:p>
        </p:txBody>
      </p:sp>
      <p:sp>
        <p:nvSpPr>
          <p:cNvPr id="121" name="Google Shape;121;g15695e31089_0_3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Greisy 12 min</a:t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3" name="Google Shape;143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Ester 10 min para que en el chat los participantes nos escriban su definición 5 min escriban y 5 min para leer algunas definiciones y le pasa la palabra a Carmebn</a:t>
            </a:r>
            <a:endParaRPr/>
          </a:p>
        </p:txBody>
      </p:sp>
      <p:sp>
        <p:nvSpPr>
          <p:cNvPr id="144" name="Google Shape;144;p1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9">
  <p:cSld name="09">
    <p:bg>
      <p:bgPr>
        <a:solidFill>
          <a:srgbClr val="011E41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drawing&#10;&#10;Description automatically generated" id="15" name="Google Shape;15;p6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831058" cy="178855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60"/>
          <p:cNvSpPr txBox="1"/>
          <p:nvPr>
            <p:ph type="title"/>
          </p:nvPr>
        </p:nvSpPr>
        <p:spPr>
          <a:xfrm>
            <a:off x="4649972" y="3869734"/>
            <a:ext cx="6778170" cy="165979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b="1" i="0" sz="4400">
                <a:solidFill>
                  <a:srgbClr val="F5333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60"/>
          <p:cNvSpPr txBox="1"/>
          <p:nvPr/>
        </p:nvSpPr>
        <p:spPr>
          <a:xfrm>
            <a:off x="7961970" y="6023645"/>
            <a:ext cx="3466172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1600" u="none" cap="none" strike="noStrike">
                <a:solidFill>
                  <a:schemeClr val="dk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19 September 2022</a:t>
            </a:r>
            <a:endParaRPr b="1" i="0" sz="1600" u="none" cap="none" strike="noStrike">
              <a:solidFill>
                <a:schemeClr val="dk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32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ontserrat"/>
              <a:buNone/>
              <a:defRPr sz="32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32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3" name="Google Shape;63;p32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latin typeface="Open Sans"/>
                <a:ea typeface="Open Sans"/>
                <a:cs typeface="Open Sans"/>
                <a:sym typeface="Open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4" name="Google Shape;64;p3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3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33"/>
          <p:cNvSpPr txBox="1"/>
          <p:nvPr>
            <p:ph type="title"/>
          </p:nvPr>
        </p:nvSpPr>
        <p:spPr>
          <a:xfrm>
            <a:off x="838200" y="1135625"/>
            <a:ext cx="10515600" cy="8996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33"/>
          <p:cNvSpPr txBox="1"/>
          <p:nvPr>
            <p:ph idx="1" type="body"/>
          </p:nvPr>
        </p:nvSpPr>
        <p:spPr>
          <a:xfrm rot="5400000">
            <a:off x="4084152" y="-1092686"/>
            <a:ext cx="4023697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9" name="Google Shape;69;p3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3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34"/>
          <p:cNvSpPr txBox="1"/>
          <p:nvPr>
            <p:ph type="title"/>
          </p:nvPr>
        </p:nvSpPr>
        <p:spPr>
          <a:xfrm rot="5400000">
            <a:off x="7526055" y="2349218"/>
            <a:ext cx="5026590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34"/>
          <p:cNvSpPr txBox="1"/>
          <p:nvPr>
            <p:ph idx="1" type="body"/>
          </p:nvPr>
        </p:nvSpPr>
        <p:spPr>
          <a:xfrm rot="5400000">
            <a:off x="2192056" y="-203482"/>
            <a:ext cx="5026589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4" name="Google Shape;74;p3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3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25"/>
          <p:cNvSpPr txBox="1"/>
          <p:nvPr>
            <p:ph type="title"/>
          </p:nvPr>
        </p:nvSpPr>
        <p:spPr>
          <a:xfrm>
            <a:off x="838200" y="1135625"/>
            <a:ext cx="10515600" cy="8996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5"/>
          <p:cNvSpPr txBox="1"/>
          <p:nvPr>
            <p:ph idx="1" type="body"/>
          </p:nvPr>
        </p:nvSpPr>
        <p:spPr>
          <a:xfrm>
            <a:off x="838200" y="2153265"/>
            <a:ext cx="10515600" cy="40236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" name="Google Shape;21;p2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2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4"/>
          <p:cNvSpPr txBox="1"/>
          <p:nvPr>
            <p:ph type="ctrTitle"/>
          </p:nvPr>
        </p:nvSpPr>
        <p:spPr>
          <a:xfrm>
            <a:off x="1524000" y="1356852"/>
            <a:ext cx="9144000" cy="230059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ontserrat"/>
              <a:buNone/>
              <a:defRPr sz="60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24"/>
          <p:cNvSpPr txBox="1"/>
          <p:nvPr>
            <p:ph idx="1" type="subTitle"/>
          </p:nvPr>
        </p:nvSpPr>
        <p:spPr>
          <a:xfrm>
            <a:off x="1524000" y="3864076"/>
            <a:ext cx="9144000" cy="13937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6" name="Google Shape;26;p2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2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2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7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ontserrat"/>
              <a:buNone/>
              <a:defRPr sz="60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27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4" name="Google Shape;34;p2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2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8"/>
          <p:cNvSpPr txBox="1"/>
          <p:nvPr>
            <p:ph type="title"/>
          </p:nvPr>
        </p:nvSpPr>
        <p:spPr>
          <a:xfrm>
            <a:off x="838200" y="1220326"/>
            <a:ext cx="10515600" cy="8996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28"/>
          <p:cNvSpPr txBox="1"/>
          <p:nvPr>
            <p:ph idx="1" type="body"/>
          </p:nvPr>
        </p:nvSpPr>
        <p:spPr>
          <a:xfrm>
            <a:off x="838200" y="2214663"/>
            <a:ext cx="5181600" cy="39622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28"/>
          <p:cNvSpPr txBox="1"/>
          <p:nvPr>
            <p:ph idx="2" type="body"/>
          </p:nvPr>
        </p:nvSpPr>
        <p:spPr>
          <a:xfrm>
            <a:off x="6172200" y="2214663"/>
            <a:ext cx="5181600" cy="39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2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2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9"/>
          <p:cNvSpPr txBox="1"/>
          <p:nvPr>
            <p:ph type="title"/>
          </p:nvPr>
        </p:nvSpPr>
        <p:spPr>
          <a:xfrm>
            <a:off x="836612" y="1194619"/>
            <a:ext cx="10515600" cy="10248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29"/>
          <p:cNvSpPr txBox="1"/>
          <p:nvPr>
            <p:ph idx="1" type="body"/>
          </p:nvPr>
        </p:nvSpPr>
        <p:spPr>
          <a:xfrm>
            <a:off x="836612" y="2315497"/>
            <a:ext cx="5157787" cy="60153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>
                <a:latin typeface="Open Sans"/>
                <a:ea typeface="Open Sans"/>
                <a:cs typeface="Open Sans"/>
                <a:sym typeface="Open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29"/>
          <p:cNvSpPr txBox="1"/>
          <p:nvPr>
            <p:ph idx="2" type="body"/>
          </p:nvPr>
        </p:nvSpPr>
        <p:spPr>
          <a:xfrm>
            <a:off x="839788" y="3006725"/>
            <a:ext cx="5157787" cy="31829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29"/>
          <p:cNvSpPr txBox="1"/>
          <p:nvPr>
            <p:ph idx="3" type="body"/>
          </p:nvPr>
        </p:nvSpPr>
        <p:spPr>
          <a:xfrm>
            <a:off x="6197603" y="2315497"/>
            <a:ext cx="5183188" cy="60788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>
                <a:latin typeface="Open Sans"/>
                <a:ea typeface="Open Sans"/>
                <a:cs typeface="Open Sans"/>
                <a:sym typeface="Open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7" name="Google Shape;47;p29"/>
          <p:cNvSpPr txBox="1"/>
          <p:nvPr>
            <p:ph idx="4" type="body"/>
          </p:nvPr>
        </p:nvSpPr>
        <p:spPr>
          <a:xfrm>
            <a:off x="6172200" y="3006725"/>
            <a:ext cx="5183188" cy="31829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8" name="Google Shape;48;p2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2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30"/>
          <p:cNvSpPr txBox="1"/>
          <p:nvPr>
            <p:ph type="title"/>
          </p:nvPr>
        </p:nvSpPr>
        <p:spPr>
          <a:xfrm>
            <a:off x="838200" y="1430592"/>
            <a:ext cx="10515600" cy="8996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3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3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1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ontserrat"/>
              <a:buNone/>
              <a:defRPr sz="32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31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>
                <a:latin typeface="Open Sans"/>
                <a:ea typeface="Open Sans"/>
                <a:cs typeface="Open Sans"/>
                <a:sym typeface="Open Sans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Open Sans"/>
                <a:ea typeface="Open Sans"/>
                <a:cs typeface="Open Sans"/>
                <a:sym typeface="Open Sans"/>
              </a:defRPr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>
                <a:latin typeface="Open Sans"/>
                <a:ea typeface="Open Sans"/>
                <a:cs typeface="Open Sans"/>
                <a:sym typeface="Open Sans"/>
              </a:defRPr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>
                <a:latin typeface="Open Sans"/>
                <a:ea typeface="Open Sans"/>
                <a:cs typeface="Open Sans"/>
                <a:sym typeface="Open Sans"/>
              </a:defRPr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>
                <a:latin typeface="Open Sans"/>
                <a:ea typeface="Open Sans"/>
                <a:cs typeface="Open Sans"/>
                <a:sym typeface="Open Sans"/>
              </a:defRPr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31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latin typeface="Open Sans"/>
                <a:ea typeface="Open Sans"/>
                <a:cs typeface="Open Sans"/>
                <a:sym typeface="Open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3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3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4" Type="http://schemas.openxmlformats.org/officeDocument/2006/relationships/theme" Target="../theme/theme2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3"/>
          <p:cNvSpPr txBox="1"/>
          <p:nvPr>
            <p:ph type="title"/>
          </p:nvPr>
        </p:nvSpPr>
        <p:spPr>
          <a:xfrm>
            <a:off x="838200" y="1135625"/>
            <a:ext cx="10515600" cy="8996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ontserrat"/>
              <a:buNone/>
              <a:defRPr b="0" i="0" sz="4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23"/>
          <p:cNvSpPr txBox="1"/>
          <p:nvPr>
            <p:ph idx="1" type="body"/>
          </p:nvPr>
        </p:nvSpPr>
        <p:spPr>
          <a:xfrm>
            <a:off x="838200" y="2153265"/>
            <a:ext cx="10515600" cy="40236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2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hyperlink" Target="https://paho.us19.list-manage.com/track/click?u=44ee81176202d33cbd0372f87&amp;id=f449897a83&amp;e=7bf89d5b19" TargetMode="External"/><Relationship Id="rId4" Type="http://schemas.openxmlformats.org/officeDocument/2006/relationships/image" Target="../media/image14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6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9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7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0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1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9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8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35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24.jp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25.jp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26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Relationship Id="rId4" Type="http://schemas.openxmlformats.org/officeDocument/2006/relationships/image" Target="../media/image13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17.jp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31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27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30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5.xml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28.png"/><Relationship Id="rId4" Type="http://schemas.openxmlformats.org/officeDocument/2006/relationships/image" Target="../media/image29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19.jp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8.xml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34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"/>
          <p:cNvSpPr txBox="1"/>
          <p:nvPr>
            <p:ph type="title"/>
          </p:nvPr>
        </p:nvSpPr>
        <p:spPr>
          <a:xfrm>
            <a:off x="593952" y="5647080"/>
            <a:ext cx="10706652" cy="15605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ontserrat"/>
              <a:buNone/>
            </a:pPr>
            <a:r>
              <a:rPr lang="en-GB" sz="3200">
                <a:solidFill>
                  <a:schemeClr val="lt1"/>
                </a:solidFill>
              </a:rPr>
              <a:t>21 y 22 de Septiembre 2022</a:t>
            </a:r>
            <a:endParaRPr b="1" sz="3200">
              <a:solidFill>
                <a:schemeClr val="lt1"/>
              </a:solidFill>
            </a:endParaRPr>
          </a:p>
          <a:p>
            <a:pPr indent="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t/>
            </a:r>
            <a:endParaRPr sz="3200">
              <a:solidFill>
                <a:srgbClr val="31538F"/>
              </a:solidFill>
            </a:endParaRPr>
          </a:p>
        </p:txBody>
      </p:sp>
      <p:sp>
        <p:nvSpPr>
          <p:cNvPr id="82" name="Google Shape;82;p1"/>
          <p:cNvSpPr txBox="1"/>
          <p:nvPr/>
        </p:nvSpPr>
        <p:spPr>
          <a:xfrm>
            <a:off x="1133497" y="763458"/>
            <a:ext cx="8644200" cy="478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ontserrat"/>
              <a:buNone/>
            </a:pPr>
            <a:br>
              <a:rPr b="1" i="0" lang="en-GB" sz="4400" u="none" cap="none" strike="noStrike">
                <a:solidFill>
                  <a:srgbClr val="F5333F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1" i="0" lang="en-GB" sz="4400" u="none" cap="none" strike="noStrike">
                <a:solidFill>
                  <a:srgbClr val="F5333F"/>
                </a:solidFill>
                <a:latin typeface="Montserrat"/>
                <a:ea typeface="Montserrat"/>
                <a:cs typeface="Montserrat"/>
                <a:sym typeface="Montserrat"/>
              </a:rPr>
              <a:t>Curso Regional </a:t>
            </a:r>
            <a:endParaRPr b="1" i="0" sz="4400" u="none" cap="none" strike="noStrike">
              <a:solidFill>
                <a:srgbClr val="F5333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ontserrat"/>
              <a:buNone/>
            </a:pPr>
            <a:r>
              <a:rPr b="1" i="0" lang="en-GB" sz="4400" u="none" cap="none" strike="noStrike">
                <a:solidFill>
                  <a:srgbClr val="F5333F"/>
                </a:solidFill>
                <a:latin typeface="Montserrat"/>
                <a:ea typeface="Montserrat"/>
                <a:cs typeface="Montserrat"/>
                <a:sym typeface="Montserrat"/>
              </a:rPr>
              <a:t>en Las Am</a:t>
            </a:r>
            <a:r>
              <a:rPr b="1" lang="en-GB" sz="4400">
                <a:solidFill>
                  <a:srgbClr val="F5333F"/>
                </a:solidFill>
                <a:latin typeface="Montserrat"/>
                <a:ea typeface="Montserrat"/>
                <a:cs typeface="Montserrat"/>
                <a:sym typeface="Montserrat"/>
              </a:rPr>
              <a:t>éricas</a:t>
            </a:r>
            <a:r>
              <a:rPr b="1" i="0" lang="en-GB" sz="4400" u="none" cap="none" strike="noStrike">
                <a:solidFill>
                  <a:srgbClr val="F5333F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/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ontserrat"/>
              <a:buNone/>
            </a:pPr>
            <a:r>
              <a:t/>
            </a:r>
            <a:endParaRPr b="1" sz="4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ontserrat"/>
              <a:buNone/>
            </a:pPr>
            <a:r>
              <a:rPr b="1" i="0" lang="en-GB" sz="4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Prevención del Suicidio</a:t>
            </a:r>
            <a:br>
              <a:rPr b="1" i="0" lang="en-GB" sz="4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1" i="0" lang="en-GB" sz="4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br>
              <a:rPr b="1" i="0" lang="en-GB" sz="4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endParaRPr b="1" i="0" sz="44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83" name="Google Shape;83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326026" y="859536"/>
            <a:ext cx="2643146" cy="40050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15695e31089_0_9"/>
          <p:cNvSpPr txBox="1"/>
          <p:nvPr>
            <p:ph type="title"/>
          </p:nvPr>
        </p:nvSpPr>
        <p:spPr>
          <a:xfrm>
            <a:off x="1057656" y="547716"/>
            <a:ext cx="10515600" cy="89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ontserrat"/>
              <a:buNone/>
            </a:pPr>
            <a:r>
              <a:rPr b="1" lang="en-GB">
                <a:solidFill>
                  <a:srgbClr val="002060"/>
                </a:solidFill>
              </a:rPr>
              <a:t>Definiciones y terminología</a:t>
            </a:r>
            <a:endParaRPr b="1">
              <a:solidFill>
                <a:srgbClr val="002060"/>
              </a:solidFill>
            </a:endParaRPr>
          </a:p>
        </p:txBody>
      </p:sp>
      <p:sp>
        <p:nvSpPr>
          <p:cNvPr id="154" name="Google Shape;154;g15695e31089_0_9"/>
          <p:cNvSpPr txBox="1"/>
          <p:nvPr>
            <p:ph idx="1" type="body"/>
          </p:nvPr>
        </p:nvSpPr>
        <p:spPr>
          <a:xfrm>
            <a:off x="838200" y="1763121"/>
            <a:ext cx="10515600" cy="402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b="1" lang="en-GB" sz="1800">
                <a:latin typeface="Calibri"/>
                <a:ea typeface="Calibri"/>
                <a:cs typeface="Calibri"/>
                <a:sym typeface="Calibri"/>
              </a:rPr>
              <a:t>Vamos a definir en nuestras propias palabras:</a:t>
            </a:r>
            <a:endParaRPr/>
          </a:p>
          <a:p>
            <a:pPr indent="-342900" lvl="0" marL="342900" rtl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∙"/>
            </a:pPr>
            <a:r>
              <a:rPr b="1" lang="en-GB" sz="1800">
                <a:latin typeface="Calibri"/>
                <a:ea typeface="Calibri"/>
                <a:cs typeface="Calibri"/>
                <a:sym typeface="Calibri"/>
              </a:rPr>
              <a:t>Suicidio</a:t>
            </a:r>
            <a:endParaRPr b="1"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∙"/>
            </a:pPr>
            <a:r>
              <a:rPr b="1" lang="en-GB" sz="1800">
                <a:latin typeface="Calibri"/>
                <a:ea typeface="Calibri"/>
                <a:cs typeface="Calibri"/>
                <a:sym typeface="Calibri"/>
              </a:rPr>
              <a:t>Comportamiento suicida</a:t>
            </a:r>
            <a:endParaRPr b="1"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∙"/>
            </a:pPr>
            <a:r>
              <a:rPr b="1" lang="en-GB" sz="1800">
                <a:latin typeface="Calibri"/>
                <a:ea typeface="Calibri"/>
                <a:cs typeface="Calibri"/>
                <a:sym typeface="Calibri"/>
              </a:rPr>
              <a:t>Autolesión</a:t>
            </a:r>
            <a:endParaRPr b="1"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just">
              <a:lnSpc>
                <a:spcPct val="107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∙"/>
            </a:pPr>
            <a:r>
              <a:rPr b="1" lang="en-GB" sz="1800">
                <a:latin typeface="Calibri"/>
                <a:ea typeface="Calibri"/>
                <a:cs typeface="Calibri"/>
                <a:sym typeface="Calibri"/>
              </a:rPr>
              <a:t>Ideación suicida</a:t>
            </a:r>
            <a:endParaRPr b="1"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just">
              <a:lnSpc>
                <a:spcPct val="107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∙"/>
            </a:pPr>
            <a:r>
              <a:rPr b="1" lang="en-GB" sz="1800">
                <a:latin typeface="Calibri"/>
                <a:ea typeface="Calibri"/>
                <a:cs typeface="Calibri"/>
                <a:sym typeface="Calibri"/>
              </a:rPr>
              <a:t>Intento de suicidio</a:t>
            </a:r>
            <a:endParaRPr b="1" sz="1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07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b="1" lang="en-GB" sz="1800">
                <a:solidFill>
                  <a:srgbClr val="F5333F"/>
                </a:solidFill>
                <a:latin typeface="Calibri"/>
                <a:ea typeface="Calibri"/>
                <a:cs typeface="Calibri"/>
                <a:sym typeface="Calibri"/>
              </a:rPr>
              <a:t>Instrucciones</a:t>
            </a:r>
            <a:r>
              <a:rPr b="1" lang="en-GB" sz="1800">
                <a:solidFill>
                  <a:srgbClr val="F5333F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/>
          </a:p>
          <a:p>
            <a:pPr indent="-285750" lvl="0" marL="285750" rtl="0" algn="just">
              <a:lnSpc>
                <a:spcPct val="107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b="1" lang="en-GB" sz="1800">
                <a:latin typeface="Calibri"/>
                <a:ea typeface="Calibri"/>
                <a:cs typeface="Calibri"/>
                <a:sym typeface="Calibri"/>
              </a:rPr>
              <a:t>Escribe tu definición en el chat</a:t>
            </a:r>
            <a:endParaRPr/>
          </a:p>
          <a:p>
            <a:pPr indent="-285750" lvl="0" marL="285750" rtl="0" algn="just">
              <a:lnSpc>
                <a:spcPct val="107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b="1" lang="en-GB" sz="1800">
                <a:latin typeface="Calibri"/>
                <a:ea typeface="Calibri"/>
                <a:cs typeface="Calibri"/>
                <a:sym typeface="Calibri"/>
              </a:rPr>
              <a:t>Leeremos las  primeras que lleguen </a:t>
            </a:r>
            <a:endParaRPr b="1" sz="18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Libros: El juego de las preguntas - Este País" id="155" name="Google Shape;155;g15695e31089_0_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05344" y="2175782"/>
            <a:ext cx="3030664" cy="17015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4"/>
          <p:cNvSpPr txBox="1"/>
          <p:nvPr>
            <p:ph type="title"/>
          </p:nvPr>
        </p:nvSpPr>
        <p:spPr>
          <a:xfrm>
            <a:off x="838200" y="681135"/>
            <a:ext cx="10515600" cy="89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ontserrat"/>
              <a:buNone/>
            </a:pPr>
            <a:r>
              <a:rPr b="1" lang="en-GB">
                <a:solidFill>
                  <a:srgbClr val="002060"/>
                </a:solidFill>
              </a:rPr>
              <a:t>Definiciones y terminología</a:t>
            </a:r>
            <a:endParaRPr b="1">
              <a:solidFill>
                <a:srgbClr val="002060"/>
              </a:solidFill>
            </a:endParaRPr>
          </a:p>
        </p:txBody>
      </p:sp>
      <p:sp>
        <p:nvSpPr>
          <p:cNvPr id="161" name="Google Shape;161;p14"/>
          <p:cNvSpPr txBox="1"/>
          <p:nvPr>
            <p:ph idx="1" type="body"/>
          </p:nvPr>
        </p:nvSpPr>
        <p:spPr>
          <a:xfrm>
            <a:off x="838200" y="2153265"/>
            <a:ext cx="10515600" cy="402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∙"/>
            </a:pPr>
            <a:r>
              <a:rPr b="1" lang="en-GB" sz="1800">
                <a:latin typeface="Calibri"/>
                <a:ea typeface="Calibri"/>
                <a:cs typeface="Calibri"/>
                <a:sym typeface="Calibri"/>
              </a:rPr>
              <a:t>Suicidio: </a:t>
            </a:r>
            <a:r>
              <a:rPr lang="en-GB" sz="1800">
                <a:latin typeface="Calibri"/>
                <a:ea typeface="Calibri"/>
                <a:cs typeface="Calibri"/>
                <a:sym typeface="Calibri"/>
              </a:rPr>
              <a:t>Cuando alguien se quita la vida intencionalmente.</a:t>
            </a:r>
            <a:endParaRPr b="1"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just">
              <a:lnSpc>
                <a:spcPct val="107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∙"/>
            </a:pPr>
            <a:r>
              <a:rPr b="1" lang="en-GB" sz="1800">
                <a:latin typeface="Calibri"/>
                <a:ea typeface="Calibri"/>
                <a:cs typeface="Calibri"/>
                <a:sym typeface="Calibri"/>
              </a:rPr>
              <a:t>Comportamiento suicida: </a:t>
            </a:r>
            <a:r>
              <a:rPr lang="en-GB" sz="1800">
                <a:latin typeface="Calibri"/>
                <a:ea typeface="Calibri"/>
                <a:cs typeface="Calibri"/>
                <a:sym typeface="Calibri"/>
              </a:rPr>
              <a:t>Acciones que una persona puede llevar a cabo para tratar de quitarse la vida.</a:t>
            </a:r>
            <a:endParaRPr b="1"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just">
              <a:lnSpc>
                <a:spcPct val="107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∙"/>
            </a:pPr>
            <a:r>
              <a:rPr b="1" lang="en-GB" sz="1800">
                <a:latin typeface="Calibri"/>
                <a:ea typeface="Calibri"/>
                <a:cs typeface="Calibri"/>
                <a:sym typeface="Calibri"/>
              </a:rPr>
              <a:t>Autolesión: </a:t>
            </a:r>
            <a:r>
              <a:rPr lang="en-GB" sz="1800">
                <a:latin typeface="Calibri"/>
                <a:ea typeface="Calibri"/>
                <a:cs typeface="Calibri"/>
                <a:sym typeface="Calibri"/>
              </a:rPr>
              <a:t>Cuando alguien se hace daño a propósito, por ejemplo, al cortar o quemar su piel o su carne, o envenenándose. La autolesión no es necesariamente un comportamiento suicida; es importante explorar con la persona afectada qué es lo que estas acciones autolesivas significan. La distinción más importante entre la autolesión y el comportamiento suicida es la intención de quitarse la vida. </a:t>
            </a:r>
            <a:endParaRPr b="1"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just">
              <a:lnSpc>
                <a:spcPct val="107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∙"/>
            </a:pPr>
            <a:r>
              <a:rPr b="1" lang="en-GB" sz="1800">
                <a:latin typeface="Calibri"/>
                <a:ea typeface="Calibri"/>
                <a:cs typeface="Calibri"/>
                <a:sym typeface="Calibri"/>
              </a:rPr>
              <a:t>Ideación suicida: </a:t>
            </a:r>
            <a:r>
              <a:rPr lang="en-GB" sz="1800">
                <a:latin typeface="Calibri"/>
                <a:ea typeface="Calibri"/>
                <a:cs typeface="Calibri"/>
                <a:sym typeface="Calibri"/>
              </a:rPr>
              <a:t>Cuando alguien está pensando acerca de quitarse la vida.</a:t>
            </a:r>
            <a:endParaRPr b="1" sz="1800"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just">
              <a:lnSpc>
                <a:spcPct val="107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∙"/>
            </a:pPr>
            <a:r>
              <a:rPr b="1" lang="en-GB" sz="1800">
                <a:latin typeface="Calibri"/>
                <a:ea typeface="Calibri"/>
                <a:cs typeface="Calibri"/>
                <a:sym typeface="Calibri"/>
              </a:rPr>
              <a:t>Intento de suicidio: </a:t>
            </a:r>
            <a:r>
              <a:rPr lang="en-GB" sz="1800">
                <a:latin typeface="Calibri"/>
                <a:ea typeface="Calibri"/>
                <a:cs typeface="Calibri"/>
                <a:sym typeface="Calibri"/>
              </a:rPr>
              <a:t>Cuando alguien activamente intenta quitarse su propia vida.</a:t>
            </a:r>
            <a:endParaRPr b="1" sz="1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6"/>
          <p:cNvSpPr txBox="1"/>
          <p:nvPr>
            <p:ph type="title"/>
          </p:nvPr>
        </p:nvSpPr>
        <p:spPr>
          <a:xfrm>
            <a:off x="5249097" y="2821234"/>
            <a:ext cx="6778200" cy="165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GB"/>
              <a:t>Tasas de suicidio</a:t>
            </a:r>
            <a:endParaRPr/>
          </a:p>
        </p:txBody>
      </p:sp>
      <p:pic>
        <p:nvPicPr>
          <p:cNvPr id="168" name="Google Shape;168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29749" y="1935873"/>
            <a:ext cx="3701352" cy="3889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6"/>
          <p:cNvSpPr txBox="1"/>
          <p:nvPr>
            <p:ph type="title"/>
          </p:nvPr>
        </p:nvSpPr>
        <p:spPr>
          <a:xfrm>
            <a:off x="287055" y="2979174"/>
            <a:ext cx="5988486" cy="8996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Montserrat"/>
              <a:buNone/>
            </a:pPr>
            <a:r>
              <a:rPr b="1" lang="en-GB" sz="4000">
                <a:solidFill>
                  <a:srgbClr val="011E41"/>
                </a:solidFill>
              </a:rPr>
              <a:t>OMS: Infografía sobre el suicidio 2018</a:t>
            </a:r>
            <a:endParaRPr b="1" sz="4000">
              <a:solidFill>
                <a:srgbClr val="011E41"/>
              </a:solidFill>
            </a:endParaRPr>
          </a:p>
        </p:txBody>
      </p:sp>
      <p:pic>
        <p:nvPicPr>
          <p:cNvPr id="174" name="Google Shape;174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73499" y="71375"/>
            <a:ext cx="4775289" cy="671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8"/>
          <p:cNvSpPr txBox="1"/>
          <p:nvPr>
            <p:ph type="title"/>
          </p:nvPr>
        </p:nvSpPr>
        <p:spPr>
          <a:xfrm>
            <a:off x="439055" y="2529299"/>
            <a:ext cx="5988600" cy="89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Montserrat"/>
              <a:buNone/>
            </a:pPr>
            <a:r>
              <a:t/>
            </a:r>
            <a:endParaRPr b="1" sz="4000">
              <a:solidFill>
                <a:srgbClr val="011E41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Montserrat"/>
              <a:buNone/>
            </a:pPr>
            <a:r>
              <a:rPr b="1" lang="en-GB" sz="4000">
                <a:solidFill>
                  <a:srgbClr val="011E41"/>
                </a:solidFill>
              </a:rPr>
              <a:t>Cifras en la región</a:t>
            </a:r>
            <a:endParaRPr b="1" sz="4000">
              <a:solidFill>
                <a:srgbClr val="011E41"/>
              </a:solidFill>
            </a:endParaRPr>
          </a:p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Montserrat"/>
              <a:buNone/>
            </a:pPr>
            <a:r>
              <a:rPr lang="en-GB" sz="180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De acuerdo con las Estadísticas Sanitarias Mundiales </a:t>
            </a:r>
            <a:r>
              <a:rPr b="1" lang="en-GB" sz="180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2019</a:t>
            </a:r>
            <a:r>
              <a:rPr lang="en-GB" sz="180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de la OMS, </a:t>
            </a:r>
            <a:r>
              <a:rPr b="1" lang="en-GB" sz="180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97.339</a:t>
            </a:r>
            <a:r>
              <a:rPr lang="en-GB" sz="180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personas murieron por suicidio en las Américas en 2019 y se estima que los </a:t>
            </a:r>
            <a:r>
              <a:rPr b="1" lang="en-GB" sz="180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intentos de suicidio</a:t>
            </a:r>
            <a:r>
              <a:rPr lang="en-GB" sz="180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pueden haber sido </a:t>
            </a:r>
            <a:r>
              <a:rPr b="1" lang="en-GB" sz="180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20 veces esa cifra.</a:t>
            </a:r>
            <a:r>
              <a:rPr lang="en-GB" sz="180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endParaRPr sz="180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Montserrat"/>
              <a:buNone/>
            </a:pPr>
            <a:r>
              <a:t/>
            </a:r>
            <a:endParaRPr sz="180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Montserrat"/>
              <a:buNone/>
            </a:pPr>
            <a:r>
              <a:rPr lang="en-GB" sz="180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Los </a:t>
            </a:r>
            <a:r>
              <a:rPr b="1" lang="en-GB" sz="180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hombres </a:t>
            </a:r>
            <a:r>
              <a:rPr lang="en-GB" sz="180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representaron alrededor del </a:t>
            </a:r>
            <a:r>
              <a:rPr b="1" lang="en-GB" sz="180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77% de todas las defunciones</a:t>
            </a:r>
            <a:r>
              <a:rPr lang="en-GB" sz="180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por esta causa y, aunque se han hecho progresos en intervenciones basadas a la evidencia en la prevención del suicidio, muchos países siguen teniendo tasas crecientes.  </a:t>
            </a:r>
            <a:endParaRPr sz="180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Montserrat"/>
              <a:buNone/>
            </a:pPr>
            <a:r>
              <a:t/>
            </a:r>
            <a:endParaRPr sz="180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Montserrat"/>
              <a:buNone/>
            </a:pPr>
            <a:r>
              <a:rPr lang="en-GB" sz="180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El informe </a:t>
            </a:r>
            <a:r>
              <a:rPr i="1" lang="en-GB" sz="1800">
                <a:solidFill>
                  <a:srgbClr val="008FD5"/>
                </a:solidFill>
                <a:highlight>
                  <a:srgbClr val="FFFFFF"/>
                </a:highlight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The COVID-19 HEalth caRe wOrkErs Study (HEROES)</a:t>
            </a:r>
            <a:r>
              <a:rPr lang="en-GB" sz="180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muestra que entre 14,7% y 22% de los sanitarios entrevistados en </a:t>
            </a:r>
            <a:r>
              <a:rPr b="1" lang="en-GB" sz="180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2020</a:t>
            </a:r>
            <a:r>
              <a:rPr lang="en-GB" sz="180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presentó síntomas que permitían sospechar un episodio depresivo, mientras que entre un </a:t>
            </a:r>
            <a:r>
              <a:rPr b="1" lang="en-GB" sz="180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5 y 15% del personal dijo que pensó en suicidarse</a:t>
            </a:r>
            <a:endParaRPr b="1" sz="180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0" name="Google Shape;180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87800" y="514150"/>
            <a:ext cx="5584926" cy="55849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8"/>
          <p:cNvSpPr txBox="1"/>
          <p:nvPr>
            <p:ph type="title"/>
          </p:nvPr>
        </p:nvSpPr>
        <p:spPr>
          <a:xfrm>
            <a:off x="1692567" y="595694"/>
            <a:ext cx="10015331" cy="9419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Montserrat"/>
              <a:buNone/>
            </a:pPr>
            <a:r>
              <a:rPr b="1" lang="en-GB" sz="3600">
                <a:solidFill>
                  <a:srgbClr val="002060"/>
                </a:solidFill>
              </a:rPr>
              <a:t>Encuesta de mapeo de la FICR sobre prevención del suicidio y autolesión</a:t>
            </a:r>
            <a:endParaRPr b="1" sz="3600">
              <a:solidFill>
                <a:srgbClr val="002060"/>
              </a:solidFill>
            </a:endParaRPr>
          </a:p>
        </p:txBody>
      </p:sp>
      <p:sp>
        <p:nvSpPr>
          <p:cNvPr id="187" name="Google Shape;187;p8"/>
          <p:cNvSpPr txBox="1"/>
          <p:nvPr>
            <p:ph idx="1" type="body"/>
          </p:nvPr>
        </p:nvSpPr>
        <p:spPr>
          <a:xfrm>
            <a:off x="660903" y="2153265"/>
            <a:ext cx="10818891" cy="40236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10000"/>
          </a:bodyPr>
          <a:lstStyle/>
          <a:p>
            <a:pPr indent="-228600" lvl="0" marL="2286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00000"/>
              <a:buChar char="•"/>
            </a:pPr>
            <a:r>
              <a:rPr lang="en-GB">
                <a:solidFill>
                  <a:srgbClr val="FF0000"/>
                </a:solidFill>
              </a:rPr>
              <a:t>El CICR y 33 SN</a:t>
            </a:r>
            <a:r>
              <a:rPr lang="en-GB"/>
              <a:t> involucradas en actividades de prevención del suicidio. </a:t>
            </a:r>
            <a:endParaRPr/>
          </a:p>
          <a:p>
            <a:pPr indent="-228600" lvl="0" marL="2286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ct val="100000"/>
              <a:buChar char="•"/>
            </a:pPr>
            <a:r>
              <a:rPr lang="en-GB">
                <a:solidFill>
                  <a:srgbClr val="FF0000"/>
                </a:solidFill>
              </a:rPr>
              <a:t>Actividades de prevención del suicidio </a:t>
            </a:r>
            <a:r>
              <a:rPr lang="en-GB"/>
              <a:t>incluyen: apoyo psicológico, líneas de crisis, desarrollo de capacidades y entrenamiento de voluntarios y campañas de divulgación comunitaria.</a:t>
            </a:r>
            <a:endParaRPr/>
          </a:p>
          <a:p>
            <a:pPr indent="-228600" lvl="0" marL="2286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ct val="100000"/>
              <a:buChar char="•"/>
            </a:pPr>
            <a:r>
              <a:rPr lang="en-GB">
                <a:solidFill>
                  <a:srgbClr val="FF0000"/>
                </a:solidFill>
              </a:rPr>
              <a:t>Desafíos clave: </a:t>
            </a:r>
            <a:r>
              <a:rPr lang="en-GB"/>
              <a:t>falta de voluntarios entrenados y cualificados apropiadamente, estigma y tabú cultural / contextual y falta de financiamiento. </a:t>
            </a:r>
            <a:endParaRPr/>
          </a:p>
          <a:p>
            <a:pPr indent="-228600" lvl="0" marL="2286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ct val="100000"/>
              <a:buChar char="•"/>
            </a:pPr>
            <a:r>
              <a:rPr lang="en-GB">
                <a:solidFill>
                  <a:srgbClr val="FF0000"/>
                </a:solidFill>
              </a:rPr>
              <a:t>La derivación </a:t>
            </a:r>
            <a:r>
              <a:rPr lang="en-GB"/>
              <a:t>a servicios especializados fue la estrategia de gestión más utilizada para prevención de suicidio y autolesiones.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0"/>
          <p:cNvSpPr txBox="1"/>
          <p:nvPr>
            <p:ph type="ctrTitle"/>
          </p:nvPr>
        </p:nvSpPr>
        <p:spPr>
          <a:xfrm>
            <a:off x="2002889" y="619743"/>
            <a:ext cx="8330156" cy="7104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Montserrat"/>
              <a:buNone/>
            </a:pPr>
            <a:r>
              <a:rPr b="1" lang="en-GB" sz="3600">
                <a:solidFill>
                  <a:srgbClr val="002060"/>
                </a:solidFill>
              </a:rPr>
              <a:t>Actualizaciones de investigación sobre suicidio</a:t>
            </a:r>
            <a:endParaRPr b="1" sz="3600">
              <a:solidFill>
                <a:srgbClr val="002060"/>
              </a:solidFill>
            </a:endParaRPr>
          </a:p>
        </p:txBody>
      </p:sp>
      <p:sp>
        <p:nvSpPr>
          <p:cNvPr id="194" name="Google Shape;194;p10"/>
          <p:cNvSpPr txBox="1"/>
          <p:nvPr>
            <p:ph idx="1" type="subTitle"/>
          </p:nvPr>
        </p:nvSpPr>
        <p:spPr>
          <a:xfrm>
            <a:off x="1524000" y="2395330"/>
            <a:ext cx="9144000" cy="365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b="1"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  <p:sp>
        <p:nvSpPr>
          <p:cNvPr id="195" name="Google Shape;195;p10"/>
          <p:cNvSpPr txBox="1"/>
          <p:nvPr/>
        </p:nvSpPr>
        <p:spPr>
          <a:xfrm>
            <a:off x="516467" y="1643380"/>
            <a:ext cx="11303100" cy="409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b="0" i="0" lang="en-GB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 proyecta que las tasas de sucidio incrementan como resultado de la pandemia por C-19.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b="0" i="0" lang="en-GB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Factores de riesgo proyectados incluyen: ansiedad acerca del contagio, pérdida de ingresos/medios de vida, aislamiento, atención interrumpida, violencia doméstica, abuso de alcohol, recesión / deudas.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b="0" i="0" lang="en-GB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Esto no sucedió, según los datos actuales recolectados en: Australia, Perú, Nueva Zelanda, Estados Unidos, Canadá, Noruega y Suecia.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b="0" i="0" lang="en-GB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Patrones diferentes: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b="0" i="0" lang="en-GB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Las tasas de suicidio en Japón disminuyeron, luego volvieron a incrementar en dos grupos específicos: mujeres y hombres y mujeres jóvenes.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b="0" i="0" lang="en-GB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Marcadas diferencias étnicas en Estados Unidos: las tasas de suicidio están incrementando en la población negra (Afro-Americana) y disminuyendo en la población blanca.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1"/>
          <p:cNvSpPr txBox="1"/>
          <p:nvPr>
            <p:ph type="ctrTitle"/>
          </p:nvPr>
        </p:nvSpPr>
        <p:spPr>
          <a:xfrm>
            <a:off x="2002889" y="945420"/>
            <a:ext cx="8330156" cy="7104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Montserrat"/>
              <a:buNone/>
            </a:pPr>
            <a:r>
              <a:rPr b="1" lang="en-GB" sz="3600">
                <a:solidFill>
                  <a:srgbClr val="002060"/>
                </a:solidFill>
              </a:rPr>
              <a:t>Actualizaciones de investigación sobre suicidio</a:t>
            </a:r>
            <a:endParaRPr b="1" sz="3600">
              <a:solidFill>
                <a:srgbClr val="002060"/>
              </a:solidFill>
            </a:endParaRPr>
          </a:p>
        </p:txBody>
      </p:sp>
      <p:sp>
        <p:nvSpPr>
          <p:cNvPr id="202" name="Google Shape;202;p11"/>
          <p:cNvSpPr txBox="1"/>
          <p:nvPr>
            <p:ph idx="1" type="subTitle"/>
          </p:nvPr>
        </p:nvSpPr>
        <p:spPr>
          <a:xfrm>
            <a:off x="1524000" y="2395330"/>
            <a:ext cx="9144000" cy="365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b="1"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  <p:sp>
        <p:nvSpPr>
          <p:cNvPr id="203" name="Google Shape;203;p11"/>
          <p:cNvSpPr txBox="1"/>
          <p:nvPr/>
        </p:nvSpPr>
        <p:spPr>
          <a:xfrm>
            <a:off x="516467" y="1823473"/>
            <a:ext cx="11303000" cy="240065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b="0" i="0" lang="en-GB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 probable que surjan preguntas en el futuro: ¿quién, dónde y cuándo han incrementado las tasas de sucidio?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b="0" i="0" lang="en-GB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Factores de protección: personas manteniendo el contacto durante el “confinamiento”, mayor alerta a signos de alarma dentro de familias y amigos, mayor sentido de comunidad, la angustia no se convirtió en desesperación, más diálogos generales acerca de la salud mental y el bienestar, acceso limitado a medios (y privacidad).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4" name="Google Shape;204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89750" y="2916825"/>
            <a:ext cx="4965800" cy="496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5"/>
          <p:cNvSpPr txBox="1"/>
          <p:nvPr>
            <p:ph type="title"/>
          </p:nvPr>
        </p:nvSpPr>
        <p:spPr>
          <a:xfrm>
            <a:off x="4649972" y="3869734"/>
            <a:ext cx="6778170" cy="165979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GB"/>
              <a:t>Preguntas</a:t>
            </a:r>
            <a:endParaRPr/>
          </a:p>
        </p:txBody>
      </p:sp>
      <p:pic>
        <p:nvPicPr>
          <p:cNvPr descr="Hacer preguntas: Clave para la motivación. - Escuela Inclusiva" id="211" name="Google Shape;211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28893" y="2068259"/>
            <a:ext cx="4572000" cy="317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6"/>
          <p:cNvSpPr txBox="1"/>
          <p:nvPr>
            <p:ph type="title"/>
          </p:nvPr>
        </p:nvSpPr>
        <p:spPr>
          <a:xfrm>
            <a:off x="4649972" y="3869734"/>
            <a:ext cx="6778170" cy="165979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GB"/>
              <a:t>Pausa</a:t>
            </a:r>
            <a:br>
              <a:rPr lang="en-GB"/>
            </a:br>
            <a:endParaRPr/>
          </a:p>
        </p:txBody>
      </p:sp>
      <p:pic>
        <p:nvPicPr>
          <p:cNvPr descr="2,018 10 Minute Countdown Clock Stock Photos, Pictures &amp; Royalty-Free  Images - iStock" id="218" name="Google Shape;218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09088" y="1743456"/>
            <a:ext cx="3817868" cy="38178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3"/>
          <p:cNvSpPr txBox="1"/>
          <p:nvPr>
            <p:ph type="title"/>
          </p:nvPr>
        </p:nvSpPr>
        <p:spPr>
          <a:xfrm>
            <a:off x="921144" y="2493028"/>
            <a:ext cx="10706652" cy="2408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Montserrat"/>
              <a:buNone/>
            </a:pPr>
            <a:r>
              <a:rPr b="1" lang="en-GB">
                <a:solidFill>
                  <a:schemeClr val="lt1"/>
                </a:solidFill>
              </a:rPr>
              <a:t>Generalidades:</a:t>
            </a:r>
            <a:endParaRPr b="1">
              <a:solidFill>
                <a:schemeClr val="lt1"/>
              </a:solidFill>
            </a:endParaRPr>
          </a:p>
          <a:p>
            <a:pPr indent="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84486"/>
              <a:buNone/>
            </a:pPr>
            <a:r>
              <a:t/>
            </a:r>
            <a:endParaRPr sz="2650">
              <a:solidFill>
                <a:schemeClr val="lt1"/>
              </a:solidFill>
            </a:endParaRPr>
          </a:p>
          <a:p>
            <a:pPr indent="-457200" lvl="0" marL="53435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•"/>
            </a:pPr>
            <a:r>
              <a:rPr lang="en-GB" sz="2650">
                <a:solidFill>
                  <a:schemeClr val="lt1"/>
                </a:solidFill>
              </a:rPr>
              <a:t>Se grabaran las sesiones</a:t>
            </a:r>
            <a:endParaRPr sz="2650">
              <a:solidFill>
                <a:schemeClr val="lt1"/>
              </a:solidFill>
            </a:endParaRPr>
          </a:p>
          <a:p>
            <a:pPr indent="-457200" lvl="0" marL="534353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•"/>
            </a:pPr>
            <a:r>
              <a:rPr lang="en-GB" sz="2650">
                <a:solidFill>
                  <a:schemeClr val="lt1"/>
                </a:solidFill>
              </a:rPr>
              <a:t>Conexión por ZOOM</a:t>
            </a:r>
            <a:endParaRPr/>
          </a:p>
          <a:p>
            <a:pPr indent="-457200" lvl="0" marL="534353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•"/>
            </a:pPr>
            <a:r>
              <a:rPr lang="en-GB" sz="2650">
                <a:solidFill>
                  <a:schemeClr val="lt1"/>
                </a:solidFill>
              </a:rPr>
              <a:t>Puntualidad</a:t>
            </a:r>
            <a:endParaRPr sz="2650">
              <a:solidFill>
                <a:schemeClr val="lt1"/>
              </a:solidFill>
            </a:endParaRPr>
          </a:p>
          <a:p>
            <a:pPr indent="-457200" lvl="0" marL="534353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•"/>
            </a:pPr>
            <a:r>
              <a:rPr lang="en-GB" sz="2650">
                <a:solidFill>
                  <a:schemeClr val="lt1"/>
                </a:solidFill>
              </a:rPr>
              <a:t>Asistencia diaria (Completar formulario digital) </a:t>
            </a:r>
            <a:endParaRPr sz="2650">
              <a:solidFill>
                <a:schemeClr val="lt1"/>
              </a:solidFill>
            </a:endParaRPr>
          </a:p>
          <a:p>
            <a:pPr indent="-457200" lvl="0" marL="534353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•"/>
            </a:pPr>
            <a:r>
              <a:rPr lang="en-GB" sz="2650">
                <a:solidFill>
                  <a:schemeClr val="lt1"/>
                </a:solidFill>
              </a:rPr>
              <a:t>Mantener cámaras y micrófonos apagados</a:t>
            </a:r>
            <a:endParaRPr sz="2650">
              <a:solidFill>
                <a:schemeClr val="lt1"/>
              </a:solidFill>
            </a:endParaRPr>
          </a:p>
          <a:p>
            <a:pPr indent="-457200" lvl="0" marL="53435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•"/>
            </a:pPr>
            <a:r>
              <a:rPr lang="en-GB" sz="2650">
                <a:solidFill>
                  <a:schemeClr val="lt1"/>
                </a:solidFill>
              </a:rPr>
              <a:t>Encender cámaras cuando sea solicitado</a:t>
            </a:r>
            <a:endParaRPr sz="2650">
              <a:solidFill>
                <a:schemeClr val="lt1"/>
              </a:solidFill>
            </a:endParaRPr>
          </a:p>
          <a:p>
            <a:pPr indent="-457200" lvl="0" marL="53435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•"/>
            </a:pPr>
            <a:r>
              <a:rPr lang="en-GB" sz="2650">
                <a:solidFill>
                  <a:schemeClr val="lt1"/>
                </a:solidFill>
              </a:rPr>
              <a:t>Al Final del curso: participar en la  encuesta de satisfacción</a:t>
            </a:r>
            <a:endParaRPr sz="2650">
              <a:solidFill>
                <a:schemeClr val="lt1"/>
              </a:solidFill>
            </a:endParaRPr>
          </a:p>
          <a:p>
            <a:pPr indent="-457200" lvl="0" marL="53435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Char char="•"/>
            </a:pPr>
            <a:r>
              <a:rPr lang="en-GB" sz="2650">
                <a:solidFill>
                  <a:schemeClr val="lt1"/>
                </a:solidFill>
              </a:rPr>
              <a:t>Certificados entregados a quienes asistan al menos al 85% del curso (5 horas)</a:t>
            </a:r>
            <a:endParaRPr sz="2650">
              <a:solidFill>
                <a:schemeClr val="lt1"/>
              </a:solidFill>
            </a:endParaRPr>
          </a:p>
          <a:p>
            <a:pPr indent="-457200" lvl="0" marL="534353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Char char="•"/>
            </a:pPr>
            <a:r>
              <a:rPr lang="en-GB" sz="2650">
                <a:solidFill>
                  <a:schemeClr val="lt1"/>
                </a:solidFill>
              </a:rPr>
              <a:t>Inasistencias </a:t>
            </a:r>
            <a:r>
              <a:rPr lang="en-GB" sz="2650">
                <a:solidFill>
                  <a:schemeClr val="lt1"/>
                </a:solidFill>
              </a:rPr>
              <a:t>deberán</a:t>
            </a:r>
            <a:r>
              <a:rPr lang="en-GB" sz="2650">
                <a:solidFill>
                  <a:schemeClr val="lt1"/>
                </a:solidFill>
              </a:rPr>
              <a:t> ser con justificante y serán sometidas a revisión por las facilitadoras</a:t>
            </a:r>
            <a:endParaRPr sz="2650">
              <a:solidFill>
                <a:schemeClr val="lt1"/>
              </a:solidFill>
            </a:endParaRPr>
          </a:p>
          <a:p>
            <a:pPr indent="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71"/>
              <a:buNone/>
            </a:pPr>
            <a:r>
              <a:t/>
            </a:r>
            <a:endParaRPr sz="1954">
              <a:solidFill>
                <a:srgbClr val="31538F"/>
              </a:solidFill>
            </a:endParaRPr>
          </a:p>
        </p:txBody>
      </p:sp>
      <p:sp>
        <p:nvSpPr>
          <p:cNvPr id="90" name="Google Shape;90;p3"/>
          <p:cNvSpPr txBox="1"/>
          <p:nvPr/>
        </p:nvSpPr>
        <p:spPr>
          <a:xfrm>
            <a:off x="3489521" y="-1358552"/>
            <a:ext cx="4444800" cy="478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ontserrat"/>
              <a:buNone/>
            </a:pPr>
            <a:br>
              <a:rPr b="1" i="0" lang="en-GB" sz="4400" u="none" cap="none" strike="noStrike">
                <a:solidFill>
                  <a:srgbClr val="F5333F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1" i="0" lang="en-GB" sz="4400" u="none" cap="none" strike="noStrike">
                <a:solidFill>
                  <a:srgbClr val="F5333F"/>
                </a:solidFill>
                <a:latin typeface="Montserrat"/>
                <a:ea typeface="Montserrat"/>
                <a:cs typeface="Montserrat"/>
                <a:sym typeface="Montserrat"/>
              </a:rPr>
              <a:t>Bienvenid@s!</a:t>
            </a:r>
            <a:br>
              <a:rPr b="1" i="0" lang="en-GB" sz="4400" u="none" cap="none" strike="noStrike">
                <a:solidFill>
                  <a:srgbClr val="F5333F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1" i="0" lang="en-GB" sz="4400" u="none" cap="none" strike="noStrike">
                <a:solidFill>
                  <a:srgbClr val="F5333F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br>
              <a:rPr b="1" i="0" lang="en-GB" sz="4400" u="none" cap="none" strike="noStrike">
                <a:solidFill>
                  <a:srgbClr val="F5333F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endParaRPr b="1" i="0" sz="4400" u="none" cap="none" strike="noStrike">
              <a:solidFill>
                <a:srgbClr val="F5333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7"/>
          <p:cNvSpPr txBox="1"/>
          <p:nvPr>
            <p:ph type="title"/>
          </p:nvPr>
        </p:nvSpPr>
        <p:spPr>
          <a:xfrm>
            <a:off x="4966964" y="3321094"/>
            <a:ext cx="6778170" cy="165979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GB">
                <a:solidFill>
                  <a:schemeClr val="lt1"/>
                </a:solidFill>
              </a:rPr>
              <a:t>El estigma </a:t>
            </a:r>
            <a:r>
              <a:rPr lang="en-GB"/>
              <a:t>y la Salud Mental:</a:t>
            </a:r>
            <a:br>
              <a:rPr lang="en-GB"/>
            </a:br>
            <a:r>
              <a:rPr lang="en-GB"/>
              <a:t> </a:t>
            </a:r>
            <a:r>
              <a:rPr lang="en-GB">
                <a:solidFill>
                  <a:schemeClr val="lt1"/>
                </a:solidFill>
              </a:rPr>
              <a:t>Barreras para acceder a </a:t>
            </a:r>
            <a:r>
              <a:rPr lang="en-GB"/>
              <a:t>la atención y ayuda</a:t>
            </a:r>
            <a:endParaRPr/>
          </a:p>
        </p:txBody>
      </p:sp>
      <p:pic>
        <p:nvPicPr>
          <p:cNvPr id="225" name="Google Shape;225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1074" y="2312000"/>
            <a:ext cx="4205901" cy="28039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38"/>
          <p:cNvSpPr txBox="1"/>
          <p:nvPr>
            <p:ph type="title"/>
          </p:nvPr>
        </p:nvSpPr>
        <p:spPr>
          <a:xfrm>
            <a:off x="1549313" y="154110"/>
            <a:ext cx="10099214" cy="165979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GB" sz="3600"/>
              <a:t>Vencer al </a:t>
            </a:r>
            <a:r>
              <a:rPr lang="en-GB" sz="3600">
                <a:solidFill>
                  <a:schemeClr val="lt1"/>
                </a:solidFill>
              </a:rPr>
              <a:t>estima hacia la SM</a:t>
            </a:r>
            <a:br>
              <a:rPr lang="en-GB" sz="3600"/>
            </a:br>
            <a:r>
              <a:rPr lang="en-GB" sz="3600"/>
              <a:t>¿Cómo podemos superar esas barreras?</a:t>
            </a:r>
            <a:endParaRPr/>
          </a:p>
        </p:txBody>
      </p:sp>
      <p:sp>
        <p:nvSpPr>
          <p:cNvPr id="232" name="Google Shape;232;p38"/>
          <p:cNvSpPr txBox="1"/>
          <p:nvPr/>
        </p:nvSpPr>
        <p:spPr>
          <a:xfrm>
            <a:off x="342219" y="1589650"/>
            <a:ext cx="11430000" cy="10393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ontserrat"/>
              <a:buNone/>
            </a:pPr>
            <a:r>
              <a:rPr b="1" i="0" lang="en-GB" sz="2000" u="none" cap="none" strike="noStrike">
                <a:solidFill>
                  <a:srgbClr val="F5333F"/>
                </a:solidFill>
                <a:latin typeface="Montserrat"/>
                <a:ea typeface="Montserrat"/>
                <a:cs typeface="Montserrat"/>
                <a:sym typeface="Montserrat"/>
              </a:rPr>
              <a:t>Salas de trabajo: </a:t>
            </a:r>
            <a:r>
              <a:rPr b="0" i="0" lang="en-GB" sz="20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6 grupos</a:t>
            </a:r>
            <a:endParaRPr/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ontserrat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ontserrat"/>
              <a:buNone/>
            </a:pPr>
            <a:r>
              <a:rPr b="0" i="0" lang="en-GB" sz="20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Duración de la actividad </a:t>
            </a:r>
            <a:r>
              <a:rPr b="0" i="0" lang="en-GB" sz="2000" u="none" cap="none" strike="noStrike">
                <a:solidFill>
                  <a:srgbClr val="FFFF00"/>
                </a:solidFill>
                <a:latin typeface="Montserrat"/>
                <a:ea typeface="Montserrat"/>
                <a:cs typeface="Montserrat"/>
                <a:sym typeface="Montserrat"/>
              </a:rPr>
              <a:t>30</a:t>
            </a:r>
            <a:r>
              <a:rPr b="1" i="0" lang="en-GB" sz="2000" u="none" cap="none" strike="noStrike">
                <a:solidFill>
                  <a:srgbClr val="FFFF00"/>
                </a:solidFill>
                <a:latin typeface="Montserrat"/>
                <a:ea typeface="Montserrat"/>
                <a:cs typeface="Montserrat"/>
                <a:sym typeface="Montserrat"/>
              </a:rPr>
              <a:t> min divididos en dos fases:</a:t>
            </a:r>
            <a:endParaRPr/>
          </a:p>
          <a:p>
            <a:pPr indent="-177800" lvl="0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3" name="Google Shape;233;p38"/>
          <p:cNvSpPr txBox="1"/>
          <p:nvPr/>
        </p:nvSpPr>
        <p:spPr>
          <a:xfrm>
            <a:off x="1549313" y="2751525"/>
            <a:ext cx="100335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16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Fase 1: 12 min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AutoNum type="arabicPeriod"/>
            </a:pPr>
            <a:r>
              <a:rPr b="0" i="0" lang="en-GB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Elija a un vocero/a de su equipo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AutoNum type="arabicPeriod"/>
            </a:pPr>
            <a:r>
              <a:rPr b="0" i="0" lang="en-GB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Converse y apunten las ideas sobre ¿qué podemos hacer como CR para reducir  estas barreras que no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     permiten acceder a la ayuda y atención ?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3.  Apunte de manera concreta y puntual las ideas para ser presentadas en la plenaria</a:t>
            </a:r>
            <a:endParaRPr/>
          </a:p>
          <a:p>
            <a:pPr indent="-2540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540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" name="Google Shape;234;p38"/>
          <p:cNvSpPr txBox="1"/>
          <p:nvPr/>
        </p:nvSpPr>
        <p:spPr>
          <a:xfrm>
            <a:off x="1549313" y="4228983"/>
            <a:ext cx="8408100" cy="12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16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Fase 2: 18 min Plenaria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AutoNum type="arabicPeriod"/>
            </a:pPr>
            <a:r>
              <a:rPr b="0" i="0" lang="en-GB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El vocero/a de su equipo </a:t>
            </a:r>
            <a:r>
              <a:rPr lang="en-GB" sz="1600">
                <a:solidFill>
                  <a:schemeClr val="lt1"/>
                </a:solidFill>
              </a:rPr>
              <a:t>tendrá</a:t>
            </a:r>
            <a:r>
              <a:rPr b="0" i="0" lang="en-GB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3 min para comentar las ideas más relevantes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AutoNum type="arabicPeriod"/>
            </a:pPr>
            <a:r>
              <a:rPr b="0" i="0" lang="en-GB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El resto de equipo Solo mencione lo que no se haya mencionado por los otros equipos</a:t>
            </a:r>
            <a:endParaRPr/>
          </a:p>
          <a:p>
            <a:pPr indent="-2540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540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39"/>
          <p:cNvSpPr txBox="1"/>
          <p:nvPr>
            <p:ph type="ctrTitle"/>
          </p:nvPr>
        </p:nvSpPr>
        <p:spPr>
          <a:xfrm>
            <a:off x="2002889" y="945420"/>
            <a:ext cx="8330156" cy="7104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Montserrat"/>
              <a:buNone/>
            </a:pPr>
            <a:r>
              <a:rPr b="1" lang="en-GB" sz="3600">
                <a:solidFill>
                  <a:srgbClr val="002060"/>
                </a:solidFill>
              </a:rPr>
              <a:t>Estigma Guía Prev. Suicidio:</a:t>
            </a:r>
            <a:endParaRPr b="1" sz="3600">
              <a:solidFill>
                <a:srgbClr val="002060"/>
              </a:solidFill>
            </a:endParaRPr>
          </a:p>
        </p:txBody>
      </p:sp>
      <p:sp>
        <p:nvSpPr>
          <p:cNvPr id="241" name="Google Shape;241;p39"/>
          <p:cNvSpPr txBox="1"/>
          <p:nvPr>
            <p:ph idx="1" type="subTitle"/>
          </p:nvPr>
        </p:nvSpPr>
        <p:spPr>
          <a:xfrm>
            <a:off x="1524000" y="2395330"/>
            <a:ext cx="9144000" cy="365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b="1"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  <p:sp>
        <p:nvSpPr>
          <p:cNvPr id="242" name="Google Shape;242;p39"/>
          <p:cNvSpPr txBox="1"/>
          <p:nvPr/>
        </p:nvSpPr>
        <p:spPr>
          <a:xfrm>
            <a:off x="516467" y="1823473"/>
            <a:ext cx="11303100" cy="4248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b="0" i="0" lang="en-GB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El estigma contra las autolesiones y el suicidio </a:t>
            </a:r>
            <a:r>
              <a:rPr b="1" i="0" lang="en-GB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es común. </a:t>
            </a:r>
            <a:endParaRPr/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b="0" i="0" lang="en-GB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Ocurre </a:t>
            </a:r>
            <a:r>
              <a:rPr b="1" i="0" lang="en-GB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nivel comunitario… </a:t>
            </a:r>
            <a:r>
              <a:rPr b="0" i="0" lang="en-GB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las personas estigmatizadas si han intentado o perdido a alguien por suicidio o si alguien dentro de su familia o una red más amplia ha intentado suicidarse. </a:t>
            </a:r>
            <a:endParaRPr/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b="0" i="0" lang="en-GB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Ocurre a </a:t>
            </a:r>
            <a:r>
              <a:rPr b="1" i="0" lang="en-GB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nivel sistémico</a:t>
            </a:r>
            <a:r>
              <a:rPr b="0" i="0" lang="en-GB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por ejemplo, en países donde el suicidio y las autolesiones son ilegales. También surge en las relaciones entre amigos y familiares. </a:t>
            </a:r>
            <a:endParaRPr/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b="0" i="0" lang="en-GB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El </a:t>
            </a:r>
            <a:r>
              <a:rPr b="1" i="0" lang="en-GB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estigma y los tabúes sociales pueden impedir</a:t>
            </a:r>
            <a:r>
              <a:rPr b="0" i="0" lang="en-GB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que alguien se comunique para acceder a servicios de apoyo, formando una barrera para que las personas se sientan seguras al hablar con otros sobre su angustia. </a:t>
            </a:r>
            <a:endParaRPr/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b="0" i="0" lang="en-GB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Puede </a:t>
            </a:r>
            <a:r>
              <a:rPr b="1" i="0" lang="en-GB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impedir que los sistemas fortalezcan los esfuerzos</a:t>
            </a:r>
            <a:r>
              <a:rPr b="0" i="0" lang="en-GB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de políticas, ya que, como resultado del estigma, es posible que no se registre con precisión la incidencia de muertes por suicidio. </a:t>
            </a:r>
            <a:endParaRPr/>
          </a:p>
          <a:p>
            <a:pPr indent="-1714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1800" u="none" cap="none" strike="noStrike">
                <a:solidFill>
                  <a:srgbClr val="F5333F"/>
                </a:solidFill>
                <a:latin typeface="Arial"/>
                <a:ea typeface="Arial"/>
                <a:cs typeface="Arial"/>
                <a:sym typeface="Arial"/>
              </a:rPr>
              <a:t>Los esfuerzos para aumentar la conciencia sobre el suicidio y las autolesiones son, por lo tanto, un elemento clave de la prevención del suicidio. </a:t>
            </a:r>
            <a:endParaRPr>
              <a:solidFill>
                <a:srgbClr val="F5333F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800" u="none" cap="none" strike="noStrike">
              <a:solidFill>
                <a:srgbClr val="F5333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1800" u="none" cap="none" strike="noStrike">
                <a:solidFill>
                  <a:srgbClr val="F5333F"/>
                </a:solidFill>
                <a:latin typeface="Arial"/>
                <a:ea typeface="Arial"/>
                <a:cs typeface="Arial"/>
                <a:sym typeface="Arial"/>
              </a:rPr>
              <a:t>Los medios de comunicación para reduc</a:t>
            </a:r>
            <a:r>
              <a:rPr b="1" lang="en-GB" sz="1800">
                <a:solidFill>
                  <a:srgbClr val="F5333F"/>
                </a:solidFill>
              </a:rPr>
              <a:t>i</a:t>
            </a:r>
            <a:r>
              <a:rPr b="1" i="0" lang="en-GB" sz="1800" u="none" cap="none" strike="noStrike">
                <a:solidFill>
                  <a:srgbClr val="F5333F"/>
                </a:solidFill>
                <a:latin typeface="Arial"/>
                <a:ea typeface="Arial"/>
                <a:cs typeface="Arial"/>
                <a:sym typeface="Arial"/>
              </a:rPr>
              <a:t>r el estigma</a:t>
            </a:r>
            <a:endParaRPr b="1" i="0" sz="2400" u="none" cap="none" strike="noStrike">
              <a:solidFill>
                <a:srgbClr val="F5333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40"/>
          <p:cNvSpPr txBox="1"/>
          <p:nvPr>
            <p:ph type="title"/>
          </p:nvPr>
        </p:nvSpPr>
        <p:spPr>
          <a:xfrm>
            <a:off x="2197511" y="892095"/>
            <a:ext cx="6778200" cy="165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GB"/>
              <a:t>Video UNICEF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41"/>
          <p:cNvSpPr txBox="1"/>
          <p:nvPr>
            <p:ph type="title"/>
          </p:nvPr>
        </p:nvSpPr>
        <p:spPr>
          <a:xfrm>
            <a:off x="4966964" y="3321094"/>
            <a:ext cx="6778170" cy="165979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GB">
                <a:solidFill>
                  <a:schemeClr val="lt1"/>
                </a:solidFill>
              </a:rPr>
              <a:t>¿Cómo aplicar Principios de Hobfoll</a:t>
            </a:r>
            <a:br>
              <a:rPr lang="en-GB"/>
            </a:br>
            <a:r>
              <a:rPr lang="en-GB"/>
              <a:t>en la Prev. del Suicidio?</a:t>
            </a:r>
            <a:br>
              <a:rPr lang="en-GB"/>
            </a:br>
            <a:endParaRPr/>
          </a:p>
        </p:txBody>
      </p:sp>
      <p:pic>
        <p:nvPicPr>
          <p:cNvPr id="255" name="Google Shape;255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55271" y="2098753"/>
            <a:ext cx="2909950" cy="3498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1" name="Google Shape;261;p13"/>
          <p:cNvGrpSpPr/>
          <p:nvPr/>
        </p:nvGrpSpPr>
        <p:grpSpPr>
          <a:xfrm>
            <a:off x="3581027" y="1024452"/>
            <a:ext cx="5084416" cy="5074676"/>
            <a:chOff x="1648617" y="51252"/>
            <a:chExt cx="5084416" cy="5074676"/>
          </a:xfrm>
        </p:grpSpPr>
        <p:sp>
          <p:nvSpPr>
            <p:cNvPr id="262" name="Google Shape;262;p13"/>
            <p:cNvSpPr/>
            <p:nvPr/>
          </p:nvSpPr>
          <p:spPr>
            <a:xfrm>
              <a:off x="2077573" y="320456"/>
              <a:ext cx="4348681" cy="4348681"/>
            </a:xfrm>
            <a:prstGeom prst="pie">
              <a:avLst>
                <a:gd fmla="val 16200000" name="adj1"/>
                <a:gd fmla="val 20520000" name="adj2"/>
              </a:avLst>
            </a:prstGeom>
            <a:solidFill>
              <a:srgbClr val="D66E29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3" name="Google Shape;263;p13"/>
            <p:cNvSpPr txBox="1"/>
            <p:nvPr/>
          </p:nvSpPr>
          <p:spPr>
            <a:xfrm>
              <a:off x="4346136" y="1051449"/>
              <a:ext cx="1397790" cy="93186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7775" lIns="17775" spcFirstLastPara="1" rIns="17775" wrap="square" tIns="177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Montserrat"/>
                <a:buNone/>
              </a:pPr>
              <a:r>
                <a:rPr b="1" i="0" lang="en-GB" sz="1400" u="none" cap="none" strike="noStrike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Seguridad</a:t>
              </a:r>
              <a:endParaRPr b="1" i="0" sz="1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64" name="Google Shape;264;p13"/>
            <p:cNvSpPr/>
            <p:nvPr/>
          </p:nvSpPr>
          <p:spPr>
            <a:xfrm>
              <a:off x="2114848" y="436421"/>
              <a:ext cx="4348681" cy="4348681"/>
            </a:xfrm>
            <a:prstGeom prst="pie">
              <a:avLst>
                <a:gd fmla="val 20520000" name="adj1"/>
                <a:gd fmla="val 3240000" name="adj2"/>
              </a:avLst>
            </a:prstGeom>
            <a:solidFill>
              <a:srgbClr val="DE7D44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5" name="Google Shape;265;p13"/>
            <p:cNvSpPr txBox="1"/>
            <p:nvPr/>
          </p:nvSpPr>
          <p:spPr>
            <a:xfrm>
              <a:off x="4915606" y="2423354"/>
              <a:ext cx="1294250" cy="103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7775" lIns="17775" spcFirstLastPara="1" rIns="17775" wrap="square" tIns="177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Montserrat"/>
                <a:buNone/>
              </a:pPr>
              <a:r>
                <a:rPr b="1" i="0" lang="en-GB" sz="1400" u="none" cap="none" strike="noStrike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Calma</a:t>
              </a:r>
              <a:endParaRPr b="1" i="0" sz="1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66" name="Google Shape;266;p13"/>
            <p:cNvSpPr/>
            <p:nvPr/>
          </p:nvSpPr>
          <p:spPr>
            <a:xfrm>
              <a:off x="2016485" y="507863"/>
              <a:ext cx="4348681" cy="4348681"/>
            </a:xfrm>
            <a:prstGeom prst="pie">
              <a:avLst>
                <a:gd fmla="val 3240000" name="adj1"/>
                <a:gd fmla="val 7560000" name="adj2"/>
              </a:avLst>
            </a:prstGeom>
            <a:solidFill>
              <a:srgbClr val="E58B5F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7" name="Google Shape;267;p13"/>
            <p:cNvSpPr txBox="1"/>
            <p:nvPr/>
          </p:nvSpPr>
          <p:spPr>
            <a:xfrm>
              <a:off x="3569585" y="3562295"/>
              <a:ext cx="1242480" cy="113894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7775" lIns="17775" spcFirstLastPara="1" rIns="17775" wrap="square" tIns="177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Montserrat"/>
                <a:buNone/>
              </a:pPr>
              <a:r>
                <a:rPr b="1" i="0" lang="en-GB" sz="1400" u="none" cap="none" strike="noStrike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Autoeficacia</a:t>
              </a:r>
              <a:r>
                <a:rPr b="0" i="0" lang="en-GB" sz="1400" u="none" cap="none" strike="noStrike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b="1" i="0" lang="en-GB" sz="1400" u="none" cap="none" strike="noStrike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y eficacia colectiva</a:t>
              </a:r>
              <a:endParaRPr b="1" i="0" sz="1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68" name="Google Shape;268;p13"/>
            <p:cNvSpPr/>
            <p:nvPr/>
          </p:nvSpPr>
          <p:spPr>
            <a:xfrm>
              <a:off x="1918122" y="436421"/>
              <a:ext cx="4348681" cy="4348681"/>
            </a:xfrm>
            <a:prstGeom prst="pie">
              <a:avLst>
                <a:gd fmla="val 7560000" name="adj1"/>
                <a:gd fmla="val 11880000" name="adj2"/>
              </a:avLst>
            </a:prstGeom>
            <a:solidFill>
              <a:srgbClr val="EC9D7B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9" name="Google Shape;269;p13"/>
            <p:cNvSpPr txBox="1"/>
            <p:nvPr/>
          </p:nvSpPr>
          <p:spPr>
            <a:xfrm>
              <a:off x="2171795" y="2423354"/>
              <a:ext cx="1294250" cy="103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7775" lIns="17775" spcFirstLastPara="1" rIns="17775" wrap="square" tIns="177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Montserrat"/>
                <a:buNone/>
              </a:pPr>
              <a:r>
                <a:rPr b="1" i="0" lang="en-GB" sz="1400" u="none" cap="none" strike="noStrike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Conexión</a:t>
              </a:r>
              <a:endParaRPr b="1" i="0" sz="1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70" name="Google Shape;270;p13"/>
            <p:cNvSpPr/>
            <p:nvPr/>
          </p:nvSpPr>
          <p:spPr>
            <a:xfrm>
              <a:off x="1955396" y="320456"/>
              <a:ext cx="4348681" cy="4348681"/>
            </a:xfrm>
            <a:prstGeom prst="pie">
              <a:avLst>
                <a:gd fmla="val 11880000" name="adj1"/>
                <a:gd fmla="val 16200000" name="adj2"/>
              </a:avLst>
            </a:prstGeom>
            <a:solidFill>
              <a:srgbClr val="F1B098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1" name="Google Shape;271;p13"/>
            <p:cNvSpPr txBox="1"/>
            <p:nvPr/>
          </p:nvSpPr>
          <p:spPr>
            <a:xfrm>
              <a:off x="2637725" y="1051449"/>
              <a:ext cx="1397790" cy="93186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7775" lIns="17775" spcFirstLastPara="1" rIns="17775" wrap="square" tIns="177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Montserrat"/>
                <a:buNone/>
              </a:pPr>
              <a:r>
                <a:rPr b="1" i="0" lang="en-GB" sz="1400" u="none" cap="none" strike="noStrike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Esperanza</a:t>
              </a:r>
              <a:endParaRPr b="1" i="0" sz="1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72" name="Google Shape;272;p13"/>
            <p:cNvSpPr/>
            <p:nvPr/>
          </p:nvSpPr>
          <p:spPr>
            <a:xfrm>
              <a:off x="1808164" y="51252"/>
              <a:ext cx="4887089" cy="4887089"/>
            </a:xfrm>
            <a:custGeom>
              <a:rect b="b" l="l" r="r" t="t"/>
              <a:pathLst>
                <a:path extrusionOk="0" h="120000" w="120000">
                  <a:moveTo>
                    <a:pt x="60005" y="4067"/>
                  </a:moveTo>
                  <a:lnTo>
                    <a:pt x="60005" y="4067"/>
                  </a:lnTo>
                  <a:cubicBezTo>
                    <a:pt x="82391" y="4070"/>
                    <a:pt x="102619" y="17419"/>
                    <a:pt x="111424" y="38000"/>
                  </a:cubicBezTo>
                  <a:lnTo>
                    <a:pt x="115280" y="36747"/>
                  </a:lnTo>
                  <a:lnTo>
                    <a:pt x="110293" y="43657"/>
                  </a:lnTo>
                  <a:lnTo>
                    <a:pt x="101740" y="41147"/>
                  </a:lnTo>
                  <a:lnTo>
                    <a:pt x="105594" y="39894"/>
                  </a:lnTo>
                  <a:lnTo>
                    <a:pt x="105594" y="39894"/>
                  </a:lnTo>
                  <a:cubicBezTo>
                    <a:pt x="97628" y="21829"/>
                    <a:pt x="79748" y="10171"/>
                    <a:pt x="60005" y="10169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3" name="Google Shape;273;p13"/>
            <p:cNvSpPr/>
            <p:nvPr/>
          </p:nvSpPr>
          <p:spPr>
            <a:xfrm>
              <a:off x="1845944" y="167178"/>
              <a:ext cx="4887089" cy="4887089"/>
            </a:xfrm>
            <a:custGeom>
              <a:rect b="b" l="l" r="r" t="t"/>
              <a:pathLst>
                <a:path extrusionOk="0" h="120000" w="120000">
                  <a:moveTo>
                    <a:pt x="113195" y="42715"/>
                  </a:moveTo>
                  <a:cubicBezTo>
                    <a:pt x="120114" y="64009"/>
                    <a:pt x="113668" y="87378"/>
                    <a:pt x="96810" y="102113"/>
                  </a:cubicBezTo>
                  <a:lnTo>
                    <a:pt x="99192" y="105393"/>
                  </a:lnTo>
                  <a:lnTo>
                    <a:pt x="91080" y="102785"/>
                  </a:lnTo>
                  <a:lnTo>
                    <a:pt x="90825" y="93875"/>
                  </a:lnTo>
                  <a:lnTo>
                    <a:pt x="93207" y="97154"/>
                  </a:lnTo>
                  <a:lnTo>
                    <a:pt x="93207" y="97154"/>
                  </a:lnTo>
                  <a:cubicBezTo>
                    <a:pt x="107930" y="83994"/>
                    <a:pt x="113494" y="63382"/>
                    <a:pt x="107392" y="4460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4" name="Google Shape;274;p13"/>
            <p:cNvSpPr/>
            <p:nvPr/>
          </p:nvSpPr>
          <p:spPr>
            <a:xfrm>
              <a:off x="1747281" y="238839"/>
              <a:ext cx="4887089" cy="4887089"/>
            </a:xfrm>
            <a:custGeom>
              <a:rect b="b" l="l" r="r" t="t"/>
              <a:pathLst>
                <a:path extrusionOk="0" h="120000" w="120000">
                  <a:moveTo>
                    <a:pt x="92880" y="105248"/>
                  </a:moveTo>
                  <a:cubicBezTo>
                    <a:pt x="74766" y="118411"/>
                    <a:pt x="50547" y="119502"/>
                    <a:pt x="31322" y="108021"/>
                  </a:cubicBezTo>
                  <a:lnTo>
                    <a:pt x="28939" y="111301"/>
                  </a:lnTo>
                  <a:lnTo>
                    <a:pt x="28913" y="102779"/>
                  </a:lnTo>
                  <a:lnTo>
                    <a:pt x="37308" y="99784"/>
                  </a:lnTo>
                  <a:lnTo>
                    <a:pt x="34926" y="103063"/>
                  </a:lnTo>
                  <a:lnTo>
                    <a:pt x="34926" y="103063"/>
                  </a:lnTo>
                  <a:cubicBezTo>
                    <a:pt x="51992" y="113000"/>
                    <a:pt x="73317" y="111921"/>
                    <a:pt x="89293" y="10031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5" name="Google Shape;275;p13"/>
            <p:cNvSpPr/>
            <p:nvPr/>
          </p:nvSpPr>
          <p:spPr>
            <a:xfrm>
              <a:off x="1648617" y="167178"/>
              <a:ext cx="4887089" cy="4887089"/>
            </a:xfrm>
            <a:custGeom>
              <a:rect b="b" l="l" r="r" t="t"/>
              <a:pathLst>
                <a:path extrusionOk="0" h="120000" w="120000">
                  <a:moveTo>
                    <a:pt x="27127" y="105253"/>
                  </a:moveTo>
                  <a:cubicBezTo>
                    <a:pt x="9012" y="92094"/>
                    <a:pt x="490" y="69400"/>
                    <a:pt x="5466" y="47570"/>
                  </a:cubicBezTo>
                  <a:lnTo>
                    <a:pt x="1610" y="46317"/>
                  </a:lnTo>
                  <a:lnTo>
                    <a:pt x="9707" y="43658"/>
                  </a:lnTo>
                  <a:lnTo>
                    <a:pt x="15150" y="50716"/>
                  </a:lnTo>
                  <a:lnTo>
                    <a:pt x="11296" y="49464"/>
                  </a:lnTo>
                  <a:lnTo>
                    <a:pt x="11296" y="49464"/>
                  </a:lnTo>
                  <a:cubicBezTo>
                    <a:pt x="7121" y="68765"/>
                    <a:pt x="14737" y="88710"/>
                    <a:pt x="30714" y="10031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6" name="Google Shape;276;p13"/>
            <p:cNvSpPr/>
            <p:nvPr/>
          </p:nvSpPr>
          <p:spPr>
            <a:xfrm>
              <a:off x="1686397" y="51252"/>
              <a:ext cx="4887089" cy="4887089"/>
            </a:xfrm>
            <a:custGeom>
              <a:rect b="b" l="l" r="r" t="t"/>
              <a:pathLst>
                <a:path extrusionOk="0" h="120000" w="120000">
                  <a:moveTo>
                    <a:pt x="6805" y="42714"/>
                  </a:moveTo>
                  <a:cubicBezTo>
                    <a:pt x="13724" y="21424"/>
                    <a:pt x="32669" y="6310"/>
                    <a:pt x="54964" y="4295"/>
                  </a:cubicBezTo>
                  <a:lnTo>
                    <a:pt x="54964" y="240"/>
                  </a:lnTo>
                  <a:lnTo>
                    <a:pt x="59995" y="7118"/>
                  </a:lnTo>
                  <a:lnTo>
                    <a:pt x="54965" y="14477"/>
                  </a:lnTo>
                  <a:lnTo>
                    <a:pt x="54965" y="10424"/>
                  </a:lnTo>
                  <a:lnTo>
                    <a:pt x="54965" y="10424"/>
                  </a:lnTo>
                  <a:cubicBezTo>
                    <a:pt x="35322" y="12419"/>
                    <a:pt x="18710" y="25823"/>
                    <a:pt x="12609" y="4460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77" name="Google Shape;277;p13"/>
          <p:cNvSpPr txBox="1"/>
          <p:nvPr/>
        </p:nvSpPr>
        <p:spPr>
          <a:xfrm>
            <a:off x="528512" y="1355863"/>
            <a:ext cx="4096010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Promover esperanza al crear un ambiente seguro y en calma, la autoeficacia y conexión</a:t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8" name="Google Shape;278;p13"/>
          <p:cNvSpPr txBox="1"/>
          <p:nvPr/>
        </p:nvSpPr>
        <p:spPr>
          <a:xfrm>
            <a:off x="1267658" y="3711488"/>
            <a:ext cx="2427961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Promover conexión al unir a la gente</a:t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9" name="Google Shape;279;p13"/>
          <p:cNvSpPr txBox="1"/>
          <p:nvPr/>
        </p:nvSpPr>
        <p:spPr>
          <a:xfrm>
            <a:off x="2016420" y="5708338"/>
            <a:ext cx="3706660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Promover la creencia en la habilidad para actuar de una forma que mejore la situación</a:t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0" name="Google Shape;280;p13"/>
          <p:cNvSpPr txBox="1"/>
          <p:nvPr/>
        </p:nvSpPr>
        <p:spPr>
          <a:xfrm>
            <a:off x="8094501" y="3574786"/>
            <a:ext cx="3496849" cy="14773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Promover la calma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reconociendo que las reacciones por estrés son reacciones normales a una situación anormal</a:t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1" name="Google Shape;281;p13"/>
          <p:cNvSpPr txBox="1"/>
          <p:nvPr/>
        </p:nvSpPr>
        <p:spPr>
          <a:xfrm>
            <a:off x="8035813" y="1319997"/>
            <a:ext cx="3666028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Promover un sentido de seguridad al crear espacios seguros, tanto objetiva como subjetivamente seguros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2" name="Google Shape;282;p13"/>
          <p:cNvSpPr txBox="1"/>
          <p:nvPr/>
        </p:nvSpPr>
        <p:spPr>
          <a:xfrm>
            <a:off x="2250510" y="312817"/>
            <a:ext cx="9144000" cy="7104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ontserrat"/>
              <a:buNone/>
            </a:pPr>
            <a:r>
              <a:rPr b="1" i="0" lang="en-GB" sz="3200" u="none" cap="none" strike="noStrike">
                <a:solidFill>
                  <a:srgbClr val="002060"/>
                </a:solidFill>
                <a:latin typeface="Montserrat"/>
                <a:ea typeface="Montserrat"/>
                <a:cs typeface="Montserrat"/>
                <a:sym typeface="Montserrat"/>
              </a:rPr>
              <a:t>Elementos en Apoyo Psicosocial </a:t>
            </a: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(Hobfoll et al. 2007)</a:t>
            </a:r>
            <a:endParaRPr b="0" i="0" sz="32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42"/>
          <p:cNvSpPr txBox="1"/>
          <p:nvPr>
            <p:ph type="title"/>
          </p:nvPr>
        </p:nvSpPr>
        <p:spPr>
          <a:xfrm>
            <a:off x="4649972" y="3869734"/>
            <a:ext cx="6778170" cy="165979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GB"/>
              <a:t>Preguntas</a:t>
            </a:r>
            <a:endParaRPr/>
          </a:p>
        </p:txBody>
      </p:sp>
      <p:pic>
        <p:nvPicPr>
          <p:cNvPr descr="Hacer preguntas: Clave para la motivación. - Escuela Inclusiva" id="289" name="Google Shape;289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82368" y="2282234"/>
            <a:ext cx="4572000" cy="317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43"/>
          <p:cNvSpPr txBox="1"/>
          <p:nvPr>
            <p:ph type="title"/>
          </p:nvPr>
        </p:nvSpPr>
        <p:spPr>
          <a:xfrm>
            <a:off x="2943092" y="4102608"/>
            <a:ext cx="6778170" cy="165979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GB"/>
              <a:t>Nos vemos mañana!</a:t>
            </a:r>
            <a:endParaRPr/>
          </a:p>
        </p:txBody>
      </p:sp>
      <p:pic>
        <p:nvPicPr>
          <p:cNvPr descr="Cuál es el origen de la palabra 'OK', qué significa y por qué lo  utilizamos? - AS.com" id="296" name="Google Shape;296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25088" y="1176528"/>
            <a:ext cx="5201920" cy="29260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156f8849b94_2_0"/>
          <p:cNvSpPr txBox="1"/>
          <p:nvPr>
            <p:ph type="title"/>
          </p:nvPr>
        </p:nvSpPr>
        <p:spPr>
          <a:xfrm>
            <a:off x="2295497" y="2270684"/>
            <a:ext cx="6778200" cy="16599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Aviso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844"/>
              <a:t>Contenido puede ser desencadenante emocional </a:t>
            </a:r>
            <a:endParaRPr sz="3844"/>
          </a:p>
        </p:txBody>
      </p:sp>
      <p:pic>
        <p:nvPicPr>
          <p:cNvPr id="303" name="Google Shape;303;g156f8849b94_2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28165" y="953025"/>
            <a:ext cx="912825" cy="912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" name="Google Shape;304;g156f8849b94_2_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93150" y="4335375"/>
            <a:ext cx="1782875" cy="178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44"/>
          <p:cNvSpPr txBox="1"/>
          <p:nvPr>
            <p:ph type="title"/>
          </p:nvPr>
        </p:nvSpPr>
        <p:spPr>
          <a:xfrm>
            <a:off x="4649972" y="3869734"/>
            <a:ext cx="6778170" cy="165979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GB"/>
              <a:t>Día 2</a:t>
            </a:r>
            <a:endParaRPr/>
          </a:p>
        </p:txBody>
      </p:sp>
      <p:pic>
        <p:nvPicPr>
          <p:cNvPr id="311" name="Google Shape;311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3863" y="1913946"/>
            <a:ext cx="8928599" cy="3911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156f8849b94_0_0"/>
          <p:cNvSpPr txBox="1"/>
          <p:nvPr>
            <p:ph type="title"/>
          </p:nvPr>
        </p:nvSpPr>
        <p:spPr>
          <a:xfrm>
            <a:off x="2295497" y="2270684"/>
            <a:ext cx="6778200" cy="16599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Aviso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844"/>
              <a:t>Contenido puede  desencadenar reacciones emocionales</a:t>
            </a:r>
            <a:endParaRPr sz="3844"/>
          </a:p>
        </p:txBody>
      </p:sp>
      <p:pic>
        <p:nvPicPr>
          <p:cNvPr id="97" name="Google Shape;97;g156f8849b94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28165" y="953025"/>
            <a:ext cx="912825" cy="912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g156f8849b94_0_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93150" y="4335375"/>
            <a:ext cx="1782875" cy="178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" name="Google Shape;317;p45"/>
          <p:cNvGrpSpPr/>
          <p:nvPr/>
        </p:nvGrpSpPr>
        <p:grpSpPr>
          <a:xfrm>
            <a:off x="3581027" y="1024452"/>
            <a:ext cx="5084416" cy="5074676"/>
            <a:chOff x="1648617" y="51252"/>
            <a:chExt cx="5084416" cy="5074676"/>
          </a:xfrm>
        </p:grpSpPr>
        <p:sp>
          <p:nvSpPr>
            <p:cNvPr id="318" name="Google Shape;318;p45"/>
            <p:cNvSpPr/>
            <p:nvPr/>
          </p:nvSpPr>
          <p:spPr>
            <a:xfrm>
              <a:off x="2077573" y="320456"/>
              <a:ext cx="4348681" cy="4348681"/>
            </a:xfrm>
            <a:prstGeom prst="pie">
              <a:avLst>
                <a:gd fmla="val 16200000" name="adj1"/>
                <a:gd fmla="val 20520000" name="adj2"/>
              </a:avLst>
            </a:prstGeom>
            <a:solidFill>
              <a:srgbClr val="D66E29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45"/>
            <p:cNvSpPr txBox="1"/>
            <p:nvPr/>
          </p:nvSpPr>
          <p:spPr>
            <a:xfrm>
              <a:off x="4346136" y="1051449"/>
              <a:ext cx="1397790" cy="93186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7775" lIns="17775" spcFirstLastPara="1" rIns="17775" wrap="square" tIns="177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Montserrat"/>
                <a:buNone/>
              </a:pPr>
              <a:r>
                <a:rPr b="1" i="0" lang="en-GB" sz="1400" u="none" cap="none" strike="noStrike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Seguridad</a:t>
              </a:r>
              <a:endParaRPr b="1" i="0" sz="1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20" name="Google Shape;320;p45"/>
            <p:cNvSpPr/>
            <p:nvPr/>
          </p:nvSpPr>
          <p:spPr>
            <a:xfrm>
              <a:off x="2114848" y="436421"/>
              <a:ext cx="4348681" cy="4348681"/>
            </a:xfrm>
            <a:prstGeom prst="pie">
              <a:avLst>
                <a:gd fmla="val 20520000" name="adj1"/>
                <a:gd fmla="val 3240000" name="adj2"/>
              </a:avLst>
            </a:prstGeom>
            <a:solidFill>
              <a:srgbClr val="DE7D44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45"/>
            <p:cNvSpPr txBox="1"/>
            <p:nvPr/>
          </p:nvSpPr>
          <p:spPr>
            <a:xfrm>
              <a:off x="4915606" y="2423354"/>
              <a:ext cx="1294250" cy="103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7775" lIns="17775" spcFirstLastPara="1" rIns="17775" wrap="square" tIns="177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Montserrat"/>
                <a:buNone/>
              </a:pPr>
              <a:r>
                <a:rPr b="1" i="0" lang="en-GB" sz="1400" u="none" cap="none" strike="noStrike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Calma</a:t>
              </a:r>
              <a:endParaRPr b="1" i="0" sz="1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22" name="Google Shape;322;p45"/>
            <p:cNvSpPr/>
            <p:nvPr/>
          </p:nvSpPr>
          <p:spPr>
            <a:xfrm>
              <a:off x="2016485" y="507863"/>
              <a:ext cx="4348681" cy="4348681"/>
            </a:xfrm>
            <a:prstGeom prst="pie">
              <a:avLst>
                <a:gd fmla="val 3240000" name="adj1"/>
                <a:gd fmla="val 7560000" name="adj2"/>
              </a:avLst>
            </a:prstGeom>
            <a:solidFill>
              <a:srgbClr val="E58B5F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45"/>
            <p:cNvSpPr txBox="1"/>
            <p:nvPr/>
          </p:nvSpPr>
          <p:spPr>
            <a:xfrm>
              <a:off x="3569585" y="3562295"/>
              <a:ext cx="1242480" cy="113894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7775" lIns="17775" spcFirstLastPara="1" rIns="17775" wrap="square" tIns="177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Montserrat"/>
                <a:buNone/>
              </a:pPr>
              <a:r>
                <a:rPr b="1" i="0" lang="en-GB" sz="1400" u="none" cap="none" strike="noStrike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Autoeficacia</a:t>
              </a:r>
              <a:r>
                <a:rPr b="0" i="0" lang="en-GB" sz="1400" u="none" cap="none" strike="noStrike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b="1" i="0" lang="en-GB" sz="1400" u="none" cap="none" strike="noStrike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y eficacia colectiva</a:t>
              </a:r>
              <a:endParaRPr b="1" i="0" sz="1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24" name="Google Shape;324;p45"/>
            <p:cNvSpPr/>
            <p:nvPr/>
          </p:nvSpPr>
          <p:spPr>
            <a:xfrm>
              <a:off x="1918122" y="436421"/>
              <a:ext cx="4348681" cy="4348681"/>
            </a:xfrm>
            <a:prstGeom prst="pie">
              <a:avLst>
                <a:gd fmla="val 7560000" name="adj1"/>
                <a:gd fmla="val 11880000" name="adj2"/>
              </a:avLst>
            </a:prstGeom>
            <a:solidFill>
              <a:srgbClr val="EC9D7B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45"/>
            <p:cNvSpPr txBox="1"/>
            <p:nvPr/>
          </p:nvSpPr>
          <p:spPr>
            <a:xfrm>
              <a:off x="2171795" y="2423354"/>
              <a:ext cx="1294250" cy="103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7775" lIns="17775" spcFirstLastPara="1" rIns="17775" wrap="square" tIns="177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Montserrat"/>
                <a:buNone/>
              </a:pPr>
              <a:r>
                <a:rPr b="1" i="0" lang="en-GB" sz="1400" u="none" cap="none" strike="noStrike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Conexión</a:t>
              </a:r>
              <a:endParaRPr b="1" i="0" sz="1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26" name="Google Shape;326;p45"/>
            <p:cNvSpPr/>
            <p:nvPr/>
          </p:nvSpPr>
          <p:spPr>
            <a:xfrm>
              <a:off x="1955396" y="320456"/>
              <a:ext cx="4348681" cy="4348681"/>
            </a:xfrm>
            <a:prstGeom prst="pie">
              <a:avLst>
                <a:gd fmla="val 11880000" name="adj1"/>
                <a:gd fmla="val 16200000" name="adj2"/>
              </a:avLst>
            </a:prstGeom>
            <a:solidFill>
              <a:srgbClr val="F1B098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45"/>
            <p:cNvSpPr txBox="1"/>
            <p:nvPr/>
          </p:nvSpPr>
          <p:spPr>
            <a:xfrm>
              <a:off x="2637725" y="1051449"/>
              <a:ext cx="1397790" cy="93186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7775" lIns="17775" spcFirstLastPara="1" rIns="17775" wrap="square" tIns="177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Montserrat"/>
                <a:buNone/>
              </a:pPr>
              <a:r>
                <a:rPr b="1" i="0" lang="en-GB" sz="1400" u="none" cap="none" strike="noStrike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Esperanza</a:t>
              </a:r>
              <a:endParaRPr b="1" i="0" sz="1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28" name="Google Shape;328;p45"/>
            <p:cNvSpPr/>
            <p:nvPr/>
          </p:nvSpPr>
          <p:spPr>
            <a:xfrm>
              <a:off x="1808164" y="51252"/>
              <a:ext cx="4887089" cy="4887089"/>
            </a:xfrm>
            <a:custGeom>
              <a:rect b="b" l="l" r="r" t="t"/>
              <a:pathLst>
                <a:path extrusionOk="0" h="120000" w="120000">
                  <a:moveTo>
                    <a:pt x="60005" y="4067"/>
                  </a:moveTo>
                  <a:lnTo>
                    <a:pt x="60005" y="4067"/>
                  </a:lnTo>
                  <a:cubicBezTo>
                    <a:pt x="82391" y="4070"/>
                    <a:pt x="102619" y="17419"/>
                    <a:pt x="111424" y="38000"/>
                  </a:cubicBezTo>
                  <a:lnTo>
                    <a:pt x="115280" y="36747"/>
                  </a:lnTo>
                  <a:lnTo>
                    <a:pt x="110293" y="43657"/>
                  </a:lnTo>
                  <a:lnTo>
                    <a:pt x="101740" y="41147"/>
                  </a:lnTo>
                  <a:lnTo>
                    <a:pt x="105594" y="39894"/>
                  </a:lnTo>
                  <a:lnTo>
                    <a:pt x="105594" y="39894"/>
                  </a:lnTo>
                  <a:cubicBezTo>
                    <a:pt x="97628" y="21829"/>
                    <a:pt x="79748" y="10171"/>
                    <a:pt x="60005" y="10169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45"/>
            <p:cNvSpPr/>
            <p:nvPr/>
          </p:nvSpPr>
          <p:spPr>
            <a:xfrm>
              <a:off x="1845944" y="167178"/>
              <a:ext cx="4887089" cy="4887089"/>
            </a:xfrm>
            <a:custGeom>
              <a:rect b="b" l="l" r="r" t="t"/>
              <a:pathLst>
                <a:path extrusionOk="0" h="120000" w="120000">
                  <a:moveTo>
                    <a:pt x="113195" y="42715"/>
                  </a:moveTo>
                  <a:cubicBezTo>
                    <a:pt x="120114" y="64009"/>
                    <a:pt x="113668" y="87378"/>
                    <a:pt x="96810" y="102113"/>
                  </a:cubicBezTo>
                  <a:lnTo>
                    <a:pt x="99192" y="105393"/>
                  </a:lnTo>
                  <a:lnTo>
                    <a:pt x="91080" y="102785"/>
                  </a:lnTo>
                  <a:lnTo>
                    <a:pt x="90825" y="93875"/>
                  </a:lnTo>
                  <a:lnTo>
                    <a:pt x="93207" y="97154"/>
                  </a:lnTo>
                  <a:lnTo>
                    <a:pt x="93207" y="97154"/>
                  </a:lnTo>
                  <a:cubicBezTo>
                    <a:pt x="107930" y="83994"/>
                    <a:pt x="113494" y="63382"/>
                    <a:pt x="107392" y="4460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45"/>
            <p:cNvSpPr/>
            <p:nvPr/>
          </p:nvSpPr>
          <p:spPr>
            <a:xfrm>
              <a:off x="1747281" y="238839"/>
              <a:ext cx="4887089" cy="4887089"/>
            </a:xfrm>
            <a:custGeom>
              <a:rect b="b" l="l" r="r" t="t"/>
              <a:pathLst>
                <a:path extrusionOk="0" h="120000" w="120000">
                  <a:moveTo>
                    <a:pt x="92880" y="105248"/>
                  </a:moveTo>
                  <a:cubicBezTo>
                    <a:pt x="74766" y="118411"/>
                    <a:pt x="50547" y="119502"/>
                    <a:pt x="31322" y="108021"/>
                  </a:cubicBezTo>
                  <a:lnTo>
                    <a:pt x="28939" y="111301"/>
                  </a:lnTo>
                  <a:lnTo>
                    <a:pt x="28913" y="102779"/>
                  </a:lnTo>
                  <a:lnTo>
                    <a:pt x="37308" y="99784"/>
                  </a:lnTo>
                  <a:lnTo>
                    <a:pt x="34926" y="103063"/>
                  </a:lnTo>
                  <a:lnTo>
                    <a:pt x="34926" y="103063"/>
                  </a:lnTo>
                  <a:cubicBezTo>
                    <a:pt x="51992" y="113000"/>
                    <a:pt x="73317" y="111921"/>
                    <a:pt x="89293" y="10031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45"/>
            <p:cNvSpPr/>
            <p:nvPr/>
          </p:nvSpPr>
          <p:spPr>
            <a:xfrm>
              <a:off x="1648617" y="167178"/>
              <a:ext cx="4887089" cy="4887089"/>
            </a:xfrm>
            <a:custGeom>
              <a:rect b="b" l="l" r="r" t="t"/>
              <a:pathLst>
                <a:path extrusionOk="0" h="120000" w="120000">
                  <a:moveTo>
                    <a:pt x="27127" y="105253"/>
                  </a:moveTo>
                  <a:cubicBezTo>
                    <a:pt x="9012" y="92094"/>
                    <a:pt x="490" y="69400"/>
                    <a:pt x="5466" y="47570"/>
                  </a:cubicBezTo>
                  <a:lnTo>
                    <a:pt x="1610" y="46317"/>
                  </a:lnTo>
                  <a:lnTo>
                    <a:pt x="9707" y="43658"/>
                  </a:lnTo>
                  <a:lnTo>
                    <a:pt x="15150" y="50716"/>
                  </a:lnTo>
                  <a:lnTo>
                    <a:pt x="11296" y="49464"/>
                  </a:lnTo>
                  <a:lnTo>
                    <a:pt x="11296" y="49464"/>
                  </a:lnTo>
                  <a:cubicBezTo>
                    <a:pt x="7121" y="68765"/>
                    <a:pt x="14737" y="88710"/>
                    <a:pt x="30714" y="10031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2" name="Google Shape;332;p45"/>
            <p:cNvSpPr/>
            <p:nvPr/>
          </p:nvSpPr>
          <p:spPr>
            <a:xfrm>
              <a:off x="1686397" y="51252"/>
              <a:ext cx="4887089" cy="4887089"/>
            </a:xfrm>
            <a:custGeom>
              <a:rect b="b" l="l" r="r" t="t"/>
              <a:pathLst>
                <a:path extrusionOk="0" h="120000" w="120000">
                  <a:moveTo>
                    <a:pt x="6805" y="42714"/>
                  </a:moveTo>
                  <a:cubicBezTo>
                    <a:pt x="13724" y="21424"/>
                    <a:pt x="32669" y="6310"/>
                    <a:pt x="54964" y="4295"/>
                  </a:cubicBezTo>
                  <a:lnTo>
                    <a:pt x="54964" y="240"/>
                  </a:lnTo>
                  <a:lnTo>
                    <a:pt x="59995" y="7118"/>
                  </a:lnTo>
                  <a:lnTo>
                    <a:pt x="54965" y="14477"/>
                  </a:lnTo>
                  <a:lnTo>
                    <a:pt x="54965" y="10424"/>
                  </a:lnTo>
                  <a:lnTo>
                    <a:pt x="54965" y="10424"/>
                  </a:lnTo>
                  <a:cubicBezTo>
                    <a:pt x="35322" y="12419"/>
                    <a:pt x="18710" y="25823"/>
                    <a:pt x="12609" y="4460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33" name="Google Shape;333;p45"/>
          <p:cNvSpPr txBox="1"/>
          <p:nvPr/>
        </p:nvSpPr>
        <p:spPr>
          <a:xfrm>
            <a:off x="528512" y="1355863"/>
            <a:ext cx="4096010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Promover esperanza al crear un ambiente seguro y en calma, la autoeficacia y conexión</a:t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4" name="Google Shape;334;p45"/>
          <p:cNvSpPr txBox="1"/>
          <p:nvPr/>
        </p:nvSpPr>
        <p:spPr>
          <a:xfrm>
            <a:off x="1267658" y="3711488"/>
            <a:ext cx="2427961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Promover conexión al unir a la gente</a:t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5" name="Google Shape;335;p45"/>
          <p:cNvSpPr txBox="1"/>
          <p:nvPr/>
        </p:nvSpPr>
        <p:spPr>
          <a:xfrm>
            <a:off x="2016420" y="5708338"/>
            <a:ext cx="3706660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Promover la creencia en la habilidad para actuar de una forma que mejore la situación</a:t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6" name="Google Shape;336;p45"/>
          <p:cNvSpPr txBox="1"/>
          <p:nvPr/>
        </p:nvSpPr>
        <p:spPr>
          <a:xfrm>
            <a:off x="8094501" y="3574786"/>
            <a:ext cx="3496849" cy="14773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Promover la calma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reconociendo que las reacciones por estrés son reacciones normales a una situación anormal</a:t>
            </a:r>
            <a:endParaRPr b="0" i="0" sz="18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7" name="Google Shape;337;p45"/>
          <p:cNvSpPr txBox="1"/>
          <p:nvPr/>
        </p:nvSpPr>
        <p:spPr>
          <a:xfrm>
            <a:off x="8035813" y="1319997"/>
            <a:ext cx="3666028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Promover un sentido de seguridad al crear espacios seguros, tanto objetiva como subjetivamente seguros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8" name="Google Shape;338;p45"/>
          <p:cNvSpPr txBox="1"/>
          <p:nvPr/>
        </p:nvSpPr>
        <p:spPr>
          <a:xfrm>
            <a:off x="2250510" y="312817"/>
            <a:ext cx="9144000" cy="7104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ontserrat"/>
              <a:buNone/>
            </a:pPr>
            <a:r>
              <a:rPr b="1" i="0" lang="en-GB" sz="3200" u="none" cap="none" strike="noStrike">
                <a:solidFill>
                  <a:srgbClr val="002060"/>
                </a:solidFill>
                <a:latin typeface="Montserrat"/>
                <a:ea typeface="Montserrat"/>
                <a:cs typeface="Montserrat"/>
                <a:sym typeface="Montserrat"/>
              </a:rPr>
              <a:t>Elementos en Apoyo Psicosocial </a:t>
            </a:r>
            <a:r>
              <a:rPr b="0" i="0" lang="en-GB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(Hobfoll et al. 2007)</a:t>
            </a:r>
            <a:endParaRPr b="0" i="0" sz="32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46"/>
          <p:cNvSpPr txBox="1"/>
          <p:nvPr>
            <p:ph type="title"/>
          </p:nvPr>
        </p:nvSpPr>
        <p:spPr>
          <a:xfrm>
            <a:off x="1549313" y="154110"/>
            <a:ext cx="10099214" cy="165979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GB" sz="3600"/>
              <a:t>¿Cómo pueden los y las voluntari@s</a:t>
            </a:r>
            <a:br>
              <a:rPr lang="en-GB" sz="3600"/>
            </a:br>
            <a:r>
              <a:rPr lang="en-GB" sz="3600">
                <a:solidFill>
                  <a:schemeClr val="lt1"/>
                </a:solidFill>
              </a:rPr>
              <a:t>aplicar los principios de Hobfoll</a:t>
            </a:r>
            <a:r>
              <a:rPr lang="en-GB" sz="3600"/>
              <a:t>?</a:t>
            </a:r>
            <a:endParaRPr/>
          </a:p>
        </p:txBody>
      </p:sp>
      <p:sp>
        <p:nvSpPr>
          <p:cNvPr id="345" name="Google Shape;345;p46"/>
          <p:cNvSpPr txBox="1"/>
          <p:nvPr/>
        </p:nvSpPr>
        <p:spPr>
          <a:xfrm>
            <a:off x="342219" y="1589650"/>
            <a:ext cx="11430000" cy="10393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ontserrat"/>
              <a:buNone/>
            </a:pPr>
            <a:r>
              <a:rPr b="1" i="0" lang="en-GB" sz="2000" u="none" cap="none" strike="noStrike">
                <a:solidFill>
                  <a:srgbClr val="F5333F"/>
                </a:solidFill>
                <a:latin typeface="Montserrat"/>
                <a:ea typeface="Montserrat"/>
                <a:cs typeface="Montserrat"/>
                <a:sym typeface="Montserrat"/>
              </a:rPr>
              <a:t>Salas de trabajo: </a:t>
            </a:r>
            <a:r>
              <a:rPr b="1" i="0" lang="en-GB" sz="2000" u="none" cap="none" strike="noStrike">
                <a:solidFill>
                  <a:srgbClr val="FFFF00"/>
                </a:solidFill>
                <a:latin typeface="Montserrat"/>
                <a:ea typeface="Montserrat"/>
                <a:cs typeface="Montserrat"/>
                <a:sym typeface="Montserrat"/>
              </a:rPr>
              <a:t>4 </a:t>
            </a:r>
            <a:r>
              <a:rPr b="0" i="0" lang="en-GB" sz="2000" u="none" cap="none" strike="noStrike">
                <a:solidFill>
                  <a:srgbClr val="FFFF00"/>
                </a:solidFill>
                <a:latin typeface="Montserrat"/>
                <a:ea typeface="Montserrat"/>
                <a:cs typeface="Montserrat"/>
                <a:sym typeface="Montserrat"/>
              </a:rPr>
              <a:t>grupos</a:t>
            </a:r>
            <a:endParaRPr/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ontserrat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ontserrat"/>
              <a:buNone/>
            </a:pPr>
            <a:r>
              <a:rPr b="0" i="0" lang="en-GB" sz="20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Duración de la actividad </a:t>
            </a:r>
            <a:r>
              <a:rPr b="0" i="0" lang="en-GB" sz="2000" u="none" cap="none" strike="noStrike">
                <a:solidFill>
                  <a:srgbClr val="FFFF00"/>
                </a:solidFill>
                <a:latin typeface="Montserrat"/>
                <a:ea typeface="Montserrat"/>
                <a:cs typeface="Montserrat"/>
                <a:sym typeface="Montserrat"/>
              </a:rPr>
              <a:t>40</a:t>
            </a:r>
            <a:r>
              <a:rPr b="1" i="0" lang="en-GB" sz="2000" u="none" cap="none" strike="noStrike">
                <a:solidFill>
                  <a:srgbClr val="FFFF00"/>
                </a:solidFill>
                <a:latin typeface="Montserrat"/>
                <a:ea typeface="Montserrat"/>
                <a:cs typeface="Montserrat"/>
                <a:sym typeface="Montserrat"/>
              </a:rPr>
              <a:t> min divididos en dos fases:</a:t>
            </a:r>
            <a:endParaRPr/>
          </a:p>
          <a:p>
            <a:pPr indent="-177800" lvl="0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6" name="Google Shape;346;p46"/>
          <p:cNvSpPr txBox="1"/>
          <p:nvPr/>
        </p:nvSpPr>
        <p:spPr>
          <a:xfrm>
            <a:off x="1381999" y="2621372"/>
            <a:ext cx="8742697" cy="273921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16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Fase 1: 15 min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AutoNum type="arabicPeriod"/>
            </a:pPr>
            <a:r>
              <a:rPr b="0" i="0" lang="en-GB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Elija a un vocero/a de su equipo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AutoNum type="arabicPeriod"/>
            </a:pPr>
            <a:r>
              <a:rPr b="0" i="0" lang="en-GB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Converse y apunten las ideas sobre: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1600" u="none" cap="none" strike="noStrike">
                <a:solidFill>
                  <a:srgbClr val="8DA9DB"/>
                </a:solidFill>
                <a:latin typeface="Arial"/>
                <a:ea typeface="Arial"/>
                <a:cs typeface="Arial"/>
                <a:sym typeface="Arial"/>
              </a:rPr>
              <a:t>Grupo 1: ¿Cómo se puede fomentar la sensación de seguridad?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1600" u="none" cap="none" strike="noStrike">
                <a:solidFill>
                  <a:srgbClr val="548135"/>
                </a:solidFill>
                <a:latin typeface="Arial"/>
                <a:ea typeface="Arial"/>
                <a:cs typeface="Arial"/>
                <a:sym typeface="Arial"/>
              </a:rPr>
              <a:t>Grupo 2: ¿Cómo se puede calmar a una persona angustiada con ideación suicida?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Grupo3: ¿Cómo crear esperanza?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1600" u="none" cap="none" strike="noStrike">
                <a:solidFill>
                  <a:srgbClr val="F5333F"/>
                </a:solidFill>
                <a:latin typeface="Arial"/>
                <a:ea typeface="Arial"/>
                <a:cs typeface="Arial"/>
                <a:sym typeface="Arial"/>
              </a:rPr>
              <a:t>Grupo 4:¿Cómo darle una sensación de control?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3. Apunte de manera concreta y puntual las ideas para ser presentadas en la plenaria</a:t>
            </a:r>
            <a:endParaRPr/>
          </a:p>
          <a:p>
            <a:pPr indent="-2540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540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7" name="Google Shape;347;p46"/>
          <p:cNvSpPr txBox="1"/>
          <p:nvPr/>
        </p:nvSpPr>
        <p:spPr>
          <a:xfrm>
            <a:off x="1381999" y="5130421"/>
            <a:ext cx="7683514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16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Fase 2: 25  min Plenaria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AutoNum type="arabicPeriod"/>
            </a:pPr>
            <a:r>
              <a:rPr b="0" i="0" lang="en-GB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El vocero/a de su equipo tendr</a:t>
            </a:r>
            <a:r>
              <a:rPr lang="en-GB" sz="1600">
                <a:solidFill>
                  <a:schemeClr val="lt1"/>
                </a:solidFill>
              </a:rPr>
              <a:t>á</a:t>
            </a:r>
            <a:r>
              <a:rPr b="0" i="0" lang="en-GB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5 min para comentar las ideas más relevantes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540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47"/>
          <p:cNvSpPr txBox="1"/>
          <p:nvPr>
            <p:ph type="title"/>
          </p:nvPr>
        </p:nvSpPr>
        <p:spPr>
          <a:xfrm>
            <a:off x="1549313" y="154110"/>
            <a:ext cx="10099214" cy="165979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GB" sz="3600"/>
              <a:t>¿Cómo pueden los y las voluntari@s</a:t>
            </a:r>
            <a:br>
              <a:rPr lang="en-GB" sz="3600"/>
            </a:br>
            <a:r>
              <a:rPr lang="en-GB" sz="3600">
                <a:solidFill>
                  <a:schemeClr val="lt1"/>
                </a:solidFill>
              </a:rPr>
              <a:t>aplicar los principios de Hobfoll</a:t>
            </a:r>
            <a:r>
              <a:rPr lang="en-GB" sz="3600"/>
              <a:t>?</a:t>
            </a:r>
            <a:endParaRPr/>
          </a:p>
        </p:txBody>
      </p:sp>
      <p:sp>
        <p:nvSpPr>
          <p:cNvPr id="354" name="Google Shape;354;p47"/>
          <p:cNvSpPr txBox="1"/>
          <p:nvPr/>
        </p:nvSpPr>
        <p:spPr>
          <a:xfrm>
            <a:off x="1671233" y="2941805"/>
            <a:ext cx="869149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AutoNum type="arabicPeriod"/>
            </a:pPr>
            <a:r>
              <a:rPr b="0" i="0" lang="en-GB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Tips</a:t>
            </a:r>
            <a:endParaRPr/>
          </a:p>
          <a:p>
            <a:pPr indent="-2540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48"/>
          <p:cNvSpPr txBox="1"/>
          <p:nvPr>
            <p:ph type="title"/>
          </p:nvPr>
        </p:nvSpPr>
        <p:spPr>
          <a:xfrm>
            <a:off x="1844769" y="3429005"/>
            <a:ext cx="10099200" cy="165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GB" sz="3600">
                <a:solidFill>
                  <a:schemeClr val="lt1"/>
                </a:solidFill>
              </a:rPr>
              <a:t>Apoyo y </a:t>
            </a:r>
            <a:br>
              <a:rPr lang="en-GB" sz="3600">
                <a:solidFill>
                  <a:schemeClr val="lt1"/>
                </a:solidFill>
              </a:rPr>
            </a:br>
            <a:r>
              <a:rPr lang="en-GB" sz="3600"/>
              <a:t>Conexiones </a:t>
            </a:r>
            <a:endParaRPr sz="3600"/>
          </a:p>
          <a:p>
            <a:pPr indent="0" lvl="0" marL="0" rt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GB" sz="3600"/>
              <a:t>Sociales</a:t>
            </a:r>
            <a:endParaRPr/>
          </a:p>
        </p:txBody>
      </p:sp>
      <p:pic>
        <p:nvPicPr>
          <p:cNvPr id="361" name="Google Shape;361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2450" y="1964600"/>
            <a:ext cx="5664515" cy="36288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49"/>
          <p:cNvSpPr txBox="1"/>
          <p:nvPr>
            <p:ph type="ctrTitle"/>
          </p:nvPr>
        </p:nvSpPr>
        <p:spPr>
          <a:xfrm>
            <a:off x="2151564" y="425020"/>
            <a:ext cx="8330100" cy="710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Montserrat"/>
              <a:buNone/>
            </a:pPr>
            <a:r>
              <a:rPr b="1" lang="en-GB" sz="3600">
                <a:solidFill>
                  <a:srgbClr val="002060"/>
                </a:solidFill>
              </a:rPr>
              <a:t>Mi apoyo es…</a:t>
            </a:r>
            <a:endParaRPr b="1" sz="3600">
              <a:solidFill>
                <a:srgbClr val="002060"/>
              </a:solidFill>
            </a:endParaRPr>
          </a:p>
        </p:txBody>
      </p:sp>
      <p:sp>
        <p:nvSpPr>
          <p:cNvPr id="368" name="Google Shape;368;p49"/>
          <p:cNvSpPr txBox="1"/>
          <p:nvPr>
            <p:ph idx="1" type="subTitle"/>
          </p:nvPr>
        </p:nvSpPr>
        <p:spPr>
          <a:xfrm>
            <a:off x="1524000" y="2395330"/>
            <a:ext cx="9144000" cy="365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b="1"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  <p:sp>
        <p:nvSpPr>
          <p:cNvPr id="369" name="Google Shape;369;p49"/>
          <p:cNvSpPr txBox="1"/>
          <p:nvPr/>
        </p:nvSpPr>
        <p:spPr>
          <a:xfrm>
            <a:off x="516467" y="1823473"/>
            <a:ext cx="5149200" cy="3047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0" i="0" lang="en-GB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Toma un papel, </a:t>
            </a:r>
            <a:r>
              <a:rPr lang="en-GB" sz="2400"/>
              <a:t>bolígrafo</a:t>
            </a:r>
            <a:r>
              <a:rPr b="0" i="0" lang="en-GB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GB" sz="2400"/>
              <a:t>lápices</a:t>
            </a:r>
            <a:r>
              <a:rPr b="0" i="0" lang="en-GB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de colores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0" i="0" lang="en-GB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Dibujate en el centro de la hoja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0" i="0" lang="en-GB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Escribe o dibuja  a tu alrededor a las personas importantes para ti, que que son tú soporte ( </a:t>
            </a:r>
            <a:r>
              <a:rPr lang="en-GB" sz="2400"/>
              <a:t>familiares</a:t>
            </a:r>
            <a:r>
              <a:rPr b="0" i="0" lang="en-GB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amigos, compañeros trabajo, etc)</a:t>
            </a:r>
            <a:endParaRPr/>
          </a:p>
        </p:txBody>
      </p:sp>
      <p:pic>
        <p:nvPicPr>
          <p:cNvPr descr="Vista de arriba de la mano del ser humano dibujando en el libro de dibujo  blanco | Foto Gratis" id="370" name="Google Shape;370;p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26219" y="2395330"/>
            <a:ext cx="4623581" cy="30767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50"/>
          <p:cNvSpPr txBox="1"/>
          <p:nvPr>
            <p:ph type="title"/>
          </p:nvPr>
        </p:nvSpPr>
        <p:spPr>
          <a:xfrm>
            <a:off x="1768769" y="3933630"/>
            <a:ext cx="10099214" cy="165979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GB" sz="3600"/>
              <a:t>Respondiendo a quienes </a:t>
            </a:r>
            <a:br>
              <a:rPr lang="en-GB" sz="3600"/>
            </a:br>
            <a:r>
              <a:rPr lang="en-GB" sz="3600">
                <a:solidFill>
                  <a:schemeClr val="lt1"/>
                </a:solidFill>
              </a:rPr>
              <a:t>están en riesgo</a:t>
            </a:r>
            <a:endParaRPr/>
          </a:p>
        </p:txBody>
      </p:sp>
      <p:pic>
        <p:nvPicPr>
          <p:cNvPr id="377" name="Google Shape;377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46525" y="1897275"/>
            <a:ext cx="3938545" cy="36288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3" name="Google Shape;383;p15"/>
          <p:cNvSpPr/>
          <p:nvPr/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5294"/>
                </a:srgbClr>
              </a:gs>
              <a:gs pos="100000">
                <a:srgbClr val="2F5496"/>
              </a:gs>
            </a:gsLst>
            <a:lin ang="8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4" name="Google Shape;384;p15"/>
          <p:cNvSpPr/>
          <p:nvPr/>
        </p:nvSpPr>
        <p:spPr>
          <a:xfrm flipH="1" rot="10800000">
            <a:off x="8128857" y="0"/>
            <a:ext cx="4063143" cy="1576412"/>
          </a:xfrm>
          <a:prstGeom prst="rect">
            <a:avLst/>
          </a:prstGeom>
          <a:gradFill>
            <a:gsLst>
              <a:gs pos="0">
                <a:srgbClr val="1F3864">
                  <a:alpha val="67450"/>
                </a:srgbClr>
              </a:gs>
              <a:gs pos="19000">
                <a:srgbClr val="1F3864">
                  <a:alpha val="67450"/>
                </a:srgbClr>
              </a:gs>
              <a:gs pos="100000">
                <a:srgbClr val="4472C4">
                  <a:alpha val="78431"/>
                </a:srgbClr>
              </a:gs>
            </a:gsLst>
            <a:lin ang="19199999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5" name="Google Shape;385;p15"/>
          <p:cNvSpPr/>
          <p:nvPr/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0">
                <a:srgbClr val="4472C4">
                  <a:alpha val="0"/>
                </a:srgbClr>
              </a:gs>
              <a:gs pos="23000">
                <a:srgbClr val="4472C4">
                  <a:alpha val="0"/>
                </a:srgbClr>
              </a:gs>
              <a:gs pos="99000">
                <a:srgbClr val="000000">
                  <a:alpha val="73333"/>
                </a:srgbClr>
              </a:gs>
              <a:gs pos="100000">
                <a:srgbClr val="000000">
                  <a:alpha val="73333"/>
                </a:srgbClr>
              </a:gs>
            </a:gsLst>
            <a:lin ang="20399999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6" name="Google Shape;386;p15"/>
          <p:cNvSpPr txBox="1"/>
          <p:nvPr>
            <p:ph type="title"/>
          </p:nvPr>
        </p:nvSpPr>
        <p:spPr>
          <a:xfrm>
            <a:off x="1371597" y="348865"/>
            <a:ext cx="10044023" cy="87772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Montserrat"/>
              <a:buNone/>
            </a:pPr>
            <a:r>
              <a:rPr lang="en-GB" sz="4000">
                <a:solidFill>
                  <a:srgbClr val="FFFFFF"/>
                </a:solidFill>
              </a:rPr>
              <a:t>Evaluación del riesgo y plan de seguridad</a:t>
            </a:r>
            <a:endParaRPr sz="4000">
              <a:solidFill>
                <a:srgbClr val="FFFFFF"/>
              </a:solidFill>
            </a:endParaRPr>
          </a:p>
        </p:txBody>
      </p:sp>
      <p:grpSp>
        <p:nvGrpSpPr>
          <p:cNvPr id="387" name="Google Shape;387;p15"/>
          <p:cNvGrpSpPr/>
          <p:nvPr/>
        </p:nvGrpSpPr>
        <p:grpSpPr>
          <a:xfrm>
            <a:off x="647470" y="2063554"/>
            <a:ext cx="10920999" cy="4025182"/>
            <a:chOff x="3414" y="216647"/>
            <a:chExt cx="10920999" cy="4025182"/>
          </a:xfrm>
        </p:grpSpPr>
        <p:sp>
          <p:nvSpPr>
            <p:cNvPr id="388" name="Google Shape;388;p15"/>
            <p:cNvSpPr/>
            <p:nvPr/>
          </p:nvSpPr>
          <p:spPr>
            <a:xfrm>
              <a:off x="3414" y="216647"/>
              <a:ext cx="3329572" cy="460800"/>
            </a:xfrm>
            <a:prstGeom prst="rect">
              <a:avLst/>
            </a:prstGeom>
            <a:solidFill>
              <a:srgbClr val="F5333F"/>
            </a:solidFill>
            <a:ln cap="flat" cmpd="sng" w="1270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9" name="Google Shape;389;p15"/>
            <p:cNvSpPr txBox="1"/>
            <p:nvPr/>
          </p:nvSpPr>
          <p:spPr>
            <a:xfrm>
              <a:off x="3414" y="216647"/>
              <a:ext cx="3329572" cy="460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5000" lIns="113775" spcFirstLastPara="1" rIns="113775" wrap="square" tIns="650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Calibri"/>
                <a:buNone/>
              </a:pPr>
              <a:r>
                <a:rPr b="0" i="0" lang="en-GB" sz="16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EMERGENCIA</a:t>
              </a:r>
              <a:endParaRPr b="0" i="0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0" name="Google Shape;390;p15"/>
            <p:cNvSpPr/>
            <p:nvPr/>
          </p:nvSpPr>
          <p:spPr>
            <a:xfrm>
              <a:off x="3414" y="677447"/>
              <a:ext cx="3329572" cy="3564382"/>
            </a:xfrm>
            <a:prstGeom prst="rect">
              <a:avLst/>
            </a:prstGeom>
            <a:solidFill>
              <a:srgbClr val="FD4B3D">
                <a:alpha val="89411"/>
              </a:srgbClr>
            </a:solidFill>
            <a:ln cap="flat" cmpd="sng" w="12700">
              <a:solidFill>
                <a:srgbClr val="F7D5CB">
                  <a:alpha val="89411"/>
                </a:srgb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1" name="Google Shape;391;p15"/>
            <p:cNvSpPr txBox="1"/>
            <p:nvPr/>
          </p:nvSpPr>
          <p:spPr>
            <a:xfrm>
              <a:off x="3414" y="677447"/>
              <a:ext cx="3329572" cy="356438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28000" lIns="85325" spcFirstLastPara="1" rIns="113775" wrap="square" tIns="85325">
              <a:noAutofit/>
            </a:bodyPr>
            <a:lstStyle/>
            <a:p>
              <a:pPr indent="-171450" lvl="1" marL="171450" marR="0" rtl="0" algn="just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alibri"/>
                <a:buNone/>
              </a:pPr>
              <a:r>
                <a:rPr b="0" i="0" lang="en-GB" sz="16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Evidencia de autolesión, intoxicación, sangrado,envenenamiento, pérdida de conciencia y letargo</a:t>
              </a:r>
              <a:endPara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171450" lvl="1" marL="171450" marR="0" rtl="0" algn="l">
                <a:lnSpc>
                  <a:spcPct val="90000"/>
                </a:lnSpc>
                <a:spcBef>
                  <a:spcPts val="24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alibri"/>
                <a:buNone/>
              </a:pPr>
              <a:r>
                <a:t/>
              </a:r>
              <a:endPara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171450" lvl="2" marL="342900" marR="0" rtl="0" algn="l">
                <a:lnSpc>
                  <a:spcPct val="90000"/>
                </a:lnSpc>
                <a:spcBef>
                  <a:spcPts val="24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alibri"/>
                <a:buAutoNum type="arabicPeriod"/>
              </a:pPr>
              <a:r>
                <a:rPr b="0" i="0" lang="en-GB" sz="16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NO dejes a la persona sola.</a:t>
              </a:r>
              <a:endPara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171450" lvl="2" marL="342900" marR="0" rtl="0" algn="l">
                <a:lnSpc>
                  <a:spcPct val="90000"/>
                </a:lnSpc>
                <a:spcBef>
                  <a:spcPts val="24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alibri"/>
                <a:buAutoNum type="arabicPeriod"/>
              </a:pPr>
              <a:r>
                <a:rPr b="0" i="0" lang="en-GB" sz="16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Conéctate al tratamiento médico de emergencia y acompaña.</a:t>
              </a:r>
              <a:endPara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171450" lvl="2" marL="342900" marR="0" rtl="0" algn="l">
                <a:lnSpc>
                  <a:spcPct val="90000"/>
                </a:lnSpc>
                <a:spcBef>
                  <a:spcPts val="24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alibri"/>
                <a:buAutoNum type="arabicPeriod"/>
              </a:pPr>
              <a:r>
                <a:rPr b="0" i="0" lang="en-GB" sz="16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Seguimiento, si es posible.</a:t>
              </a:r>
              <a:endPara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2" name="Google Shape;392;p15"/>
            <p:cNvSpPr/>
            <p:nvPr/>
          </p:nvSpPr>
          <p:spPr>
            <a:xfrm>
              <a:off x="3799128" y="216647"/>
              <a:ext cx="3329572" cy="460800"/>
            </a:xfrm>
            <a:prstGeom prst="rect">
              <a:avLst/>
            </a:prstGeom>
            <a:solidFill>
              <a:schemeClr val="accent2"/>
            </a:solidFill>
            <a:ln cap="flat" cmpd="sng" w="12700">
              <a:solidFill>
                <a:srgbClr val="C47F6E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3" name="Google Shape;393;p15"/>
            <p:cNvSpPr txBox="1"/>
            <p:nvPr/>
          </p:nvSpPr>
          <p:spPr>
            <a:xfrm>
              <a:off x="3799128" y="216647"/>
              <a:ext cx="3329572" cy="460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5000" lIns="113775" spcFirstLastPara="1" rIns="113775" wrap="square" tIns="650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Calibri"/>
                <a:buNone/>
              </a:pPr>
              <a:r>
                <a:rPr b="0" i="0" lang="en-GB" sz="16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INMINENTE</a:t>
              </a:r>
              <a:endParaRPr b="0" i="0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4" name="Google Shape;394;p15"/>
            <p:cNvSpPr/>
            <p:nvPr/>
          </p:nvSpPr>
          <p:spPr>
            <a:xfrm>
              <a:off x="3799128" y="677447"/>
              <a:ext cx="3329572" cy="3564382"/>
            </a:xfrm>
            <a:prstGeom prst="rect">
              <a:avLst/>
            </a:prstGeom>
            <a:solidFill>
              <a:srgbClr val="F7CAAC">
                <a:alpha val="89411"/>
              </a:srgbClr>
            </a:solidFill>
            <a:ln cap="flat" cmpd="sng" w="12700">
              <a:solidFill>
                <a:srgbClr val="EBD6D4">
                  <a:alpha val="89411"/>
                </a:srgb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5" name="Google Shape;395;p15"/>
            <p:cNvSpPr txBox="1"/>
            <p:nvPr/>
          </p:nvSpPr>
          <p:spPr>
            <a:xfrm>
              <a:off x="3799128" y="677447"/>
              <a:ext cx="3329572" cy="356438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28000" lIns="85325" spcFirstLastPara="1" rIns="113775" wrap="square" tIns="85325">
              <a:noAutofit/>
            </a:bodyPr>
            <a:lstStyle/>
            <a:p>
              <a:pPr indent="-171450" lvl="1" marL="171450" marR="0" rtl="0" algn="just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alibri"/>
                <a:buNone/>
              </a:pPr>
              <a:r>
                <a:rPr b="0" i="0" lang="en-GB" sz="16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Pensamientos y planes actuales para intentar suicidarse, acceso a medios, intentos previos, persona visiblemente angustiada, agitada, no comunicativa</a:t>
              </a:r>
              <a:endPara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171450" lvl="2" marL="342900" marR="0" rtl="0" algn="l">
                <a:lnSpc>
                  <a:spcPct val="90000"/>
                </a:lnSpc>
                <a:spcBef>
                  <a:spcPts val="24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alibri"/>
                <a:buAutoNum type="arabicPeriod"/>
              </a:pPr>
              <a:r>
                <a:rPr b="0" i="0" lang="en-GB" sz="16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NO dejes a la persona sola. </a:t>
              </a:r>
              <a:endPara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171450" lvl="2" marL="342900" marR="0" rtl="0" algn="l">
                <a:lnSpc>
                  <a:spcPct val="90000"/>
                </a:lnSpc>
                <a:spcBef>
                  <a:spcPts val="24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alibri"/>
                <a:buAutoNum type="arabicPeriod"/>
              </a:pPr>
              <a:r>
                <a:rPr b="0" i="0" lang="en-GB" sz="16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Remueve los medios.</a:t>
              </a:r>
              <a:endPara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171450" lvl="2" marL="342900" marR="0" rtl="0" algn="l">
                <a:lnSpc>
                  <a:spcPct val="90000"/>
                </a:lnSpc>
                <a:spcBef>
                  <a:spcPts val="24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alibri"/>
                <a:buAutoNum type="arabicPeriod"/>
              </a:pPr>
              <a:r>
                <a:rPr b="0" i="0" lang="en-GB" sz="16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Crea un ambiente seguro y de apoyo (Principios de Hobfoll).</a:t>
              </a:r>
              <a:endPara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171450" lvl="2" marL="342900" marR="0" rtl="0" algn="l">
                <a:lnSpc>
                  <a:spcPct val="90000"/>
                </a:lnSpc>
                <a:spcBef>
                  <a:spcPts val="24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alibri"/>
                <a:buAutoNum type="arabicPeriod"/>
              </a:pPr>
              <a:r>
                <a:rPr b="0" i="0" lang="en-GB" sz="16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Crea un plan de seguridad</a:t>
              </a:r>
              <a:endPara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171450" lvl="2" marL="342900" marR="0" rtl="0" algn="l">
                <a:lnSpc>
                  <a:spcPct val="90000"/>
                </a:lnSpc>
                <a:spcBef>
                  <a:spcPts val="24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alibri"/>
                <a:buAutoNum type="arabicPeriod"/>
              </a:pPr>
              <a:r>
                <a:rPr b="0" i="0" lang="en-GB" sz="16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Ref</a:t>
              </a:r>
              <a:r>
                <a:rPr lang="en-GB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iere</a:t>
              </a:r>
              <a:r>
                <a:rPr b="0" i="0" lang="en-GB" sz="16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si es posible.</a:t>
              </a:r>
              <a:endPara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171450" lvl="2" marL="342900" marR="0" rtl="0" algn="l">
                <a:lnSpc>
                  <a:spcPct val="90000"/>
                </a:lnSpc>
                <a:spcBef>
                  <a:spcPts val="24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alibri"/>
                <a:buAutoNum type="arabicPeriod"/>
              </a:pPr>
              <a:r>
                <a:rPr b="0" i="0" lang="en-GB" sz="16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Seguimiento voluntario, ejemplo, a través de una llamada telefónica, visita domiciliaria, etc.</a:t>
              </a:r>
              <a:endPara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6" name="Google Shape;396;p15"/>
            <p:cNvSpPr/>
            <p:nvPr/>
          </p:nvSpPr>
          <p:spPr>
            <a:xfrm>
              <a:off x="7594841" y="216647"/>
              <a:ext cx="3329572" cy="460800"/>
            </a:xfrm>
            <a:prstGeom prst="rect">
              <a:avLst/>
            </a:prstGeom>
            <a:solidFill>
              <a:schemeClr val="accent4"/>
            </a:solidFill>
            <a:ln cap="flat" cmpd="sng" w="12700">
              <a:solidFill>
                <a:srgbClr val="A4A4A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7" name="Google Shape;397;p15"/>
            <p:cNvSpPr txBox="1"/>
            <p:nvPr/>
          </p:nvSpPr>
          <p:spPr>
            <a:xfrm>
              <a:off x="7594841" y="216647"/>
              <a:ext cx="3329572" cy="460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5000" lIns="113775" spcFirstLastPara="1" rIns="113775" wrap="square" tIns="650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Calibri"/>
                <a:buNone/>
              </a:pPr>
              <a:r>
                <a:rPr b="0" i="0" lang="en-GB" sz="16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EN RIESGO</a:t>
              </a:r>
              <a:endParaRPr b="0" i="0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8" name="Google Shape;398;p15"/>
            <p:cNvSpPr/>
            <p:nvPr/>
          </p:nvSpPr>
          <p:spPr>
            <a:xfrm>
              <a:off x="7594841" y="677447"/>
              <a:ext cx="3329572" cy="3564382"/>
            </a:xfrm>
            <a:prstGeom prst="rect">
              <a:avLst/>
            </a:prstGeom>
            <a:solidFill>
              <a:srgbClr val="FEE599">
                <a:alpha val="89411"/>
              </a:srgbClr>
            </a:solidFill>
            <a:ln cap="flat" cmpd="sng" w="12700">
              <a:solidFill>
                <a:srgbClr val="DFDFDF">
                  <a:alpha val="89411"/>
                </a:srgb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9" name="Google Shape;399;p15"/>
            <p:cNvSpPr txBox="1"/>
            <p:nvPr/>
          </p:nvSpPr>
          <p:spPr>
            <a:xfrm>
              <a:off x="7594841" y="677447"/>
              <a:ext cx="3329572" cy="356438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28000" lIns="85325" spcFirstLastPara="1" rIns="113775" wrap="square" tIns="85325">
              <a:noAutofit/>
            </a:bodyPr>
            <a:lstStyle/>
            <a:p>
              <a:pPr indent="-171450" lvl="1" marL="171450" marR="0" rtl="0" algn="just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alibri"/>
                <a:buNone/>
              </a:pPr>
              <a:r>
                <a:rPr b="0" i="0" lang="en-GB" sz="16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Pensamientos sobre el suicidio, historial de pensamientos o planes y un intento de suicidio en el último año. </a:t>
              </a:r>
              <a:endPara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171450" lvl="1" marL="171450" marR="0" rtl="0" algn="l">
                <a:lnSpc>
                  <a:spcPct val="90000"/>
                </a:lnSpc>
                <a:spcBef>
                  <a:spcPts val="24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alibri"/>
                <a:buNone/>
              </a:pPr>
              <a:r>
                <a:t/>
              </a:r>
              <a:endPara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171450" lvl="2" marL="342900" marR="0" rtl="0" algn="l">
                <a:lnSpc>
                  <a:spcPct val="90000"/>
                </a:lnSpc>
                <a:spcBef>
                  <a:spcPts val="24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alibri"/>
                <a:buAutoNum type="arabicPeriod"/>
              </a:pPr>
              <a:r>
                <a:rPr b="0" i="0" lang="en-GB" sz="16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Provee un ambiente seguro y de apoyo (Principios de Hobfoll).</a:t>
              </a:r>
              <a:endPara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171450" lvl="2" marL="342900" marR="0" rtl="0" algn="l">
                <a:lnSpc>
                  <a:spcPct val="90000"/>
                </a:lnSpc>
                <a:spcBef>
                  <a:spcPts val="24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alibri"/>
                <a:buAutoNum type="arabicPeriod"/>
              </a:pPr>
              <a:r>
                <a:rPr b="0" i="0" lang="en-GB" sz="16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Crea un plan de seguridad.</a:t>
              </a:r>
              <a:endPara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171450" lvl="2" marL="342900" marR="0" rtl="0" algn="l">
                <a:lnSpc>
                  <a:spcPct val="90000"/>
                </a:lnSpc>
                <a:spcBef>
                  <a:spcPts val="24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alibri"/>
                <a:buAutoNum type="arabicPeriod"/>
              </a:pPr>
              <a:r>
                <a:rPr b="0" i="0" lang="en-GB" sz="16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Seguimiento voluntario a través de una llamada telefónica o visita domiciliaria.</a:t>
              </a:r>
              <a:endPara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171450" lvl="2" marL="342900" marR="0" rtl="0" algn="l">
                <a:lnSpc>
                  <a:spcPct val="90000"/>
                </a:lnSpc>
                <a:spcBef>
                  <a:spcPts val="24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alibri"/>
                <a:buAutoNum type="arabicPeriod"/>
              </a:pPr>
              <a:r>
                <a:rPr b="0" i="0" lang="en-GB" sz="16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Refiere si es posible.</a:t>
              </a:r>
              <a:endPara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400" name="Google Shape;400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999317" y="6173693"/>
            <a:ext cx="1192683" cy="6708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51"/>
          <p:cNvSpPr txBox="1"/>
          <p:nvPr>
            <p:ph type="title"/>
          </p:nvPr>
        </p:nvSpPr>
        <p:spPr>
          <a:xfrm>
            <a:off x="1549325" y="154103"/>
            <a:ext cx="10099200" cy="113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GB" sz="3600"/>
              <a:t>Evaluación de riesgos.</a:t>
            </a:r>
            <a:endParaRPr sz="3600"/>
          </a:p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GB" sz="3600">
                <a:solidFill>
                  <a:schemeClr val="lt1"/>
                </a:solidFill>
              </a:rPr>
              <a:t>Plan de Seguridad</a:t>
            </a:r>
            <a:endParaRPr sz="3600">
              <a:solidFill>
                <a:schemeClr val="lt1"/>
              </a:solidFill>
            </a:endParaRPr>
          </a:p>
        </p:txBody>
      </p:sp>
      <p:sp>
        <p:nvSpPr>
          <p:cNvPr id="407" name="Google Shape;407;p51"/>
          <p:cNvSpPr txBox="1"/>
          <p:nvPr/>
        </p:nvSpPr>
        <p:spPr>
          <a:xfrm>
            <a:off x="380994" y="1293500"/>
            <a:ext cx="11430000" cy="103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lnSpcReduction="10000"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ontserrat"/>
              <a:buNone/>
            </a:pPr>
            <a:r>
              <a:rPr b="1" lang="en-GB" sz="2000">
                <a:solidFill>
                  <a:srgbClr val="F5333F"/>
                </a:solidFill>
                <a:latin typeface="Montserrat"/>
                <a:ea typeface="Montserrat"/>
                <a:cs typeface="Montserrat"/>
                <a:sym typeface="Montserrat"/>
              </a:rPr>
              <a:t>Trabajo en parejas</a:t>
            </a:r>
            <a:r>
              <a:rPr b="1" i="0" lang="en-GB" sz="2000" u="none" cap="none" strike="noStrike">
                <a:solidFill>
                  <a:srgbClr val="FFFF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/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ontserrat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ontserrat"/>
              <a:buNone/>
            </a:pPr>
            <a:r>
              <a:rPr b="0" i="0" lang="en-GB" sz="20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Duración de la actividad </a:t>
            </a:r>
            <a:r>
              <a:rPr lang="en-GB" sz="2000">
                <a:solidFill>
                  <a:srgbClr val="FFFF00"/>
                </a:solidFill>
                <a:latin typeface="Montserrat"/>
                <a:ea typeface="Montserrat"/>
                <a:cs typeface="Montserrat"/>
                <a:sym typeface="Montserrat"/>
              </a:rPr>
              <a:t>20 </a:t>
            </a:r>
            <a:r>
              <a:rPr b="1" i="0" lang="en-GB" sz="2000" u="none" cap="none" strike="noStrike">
                <a:solidFill>
                  <a:srgbClr val="FFFF00"/>
                </a:solidFill>
                <a:latin typeface="Montserrat"/>
                <a:ea typeface="Montserrat"/>
                <a:cs typeface="Montserrat"/>
                <a:sym typeface="Montserrat"/>
              </a:rPr>
              <a:t>min divididos en dos fases:</a:t>
            </a:r>
            <a:endParaRPr/>
          </a:p>
          <a:p>
            <a:pPr indent="-177800" lvl="0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08" name="Google Shape;408;p51"/>
          <p:cNvSpPr txBox="1"/>
          <p:nvPr/>
        </p:nvSpPr>
        <p:spPr>
          <a:xfrm>
            <a:off x="381000" y="2593938"/>
            <a:ext cx="10711500" cy="16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19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Fase 1: 1</a:t>
            </a:r>
            <a:r>
              <a:rPr b="1" lang="en-GB" sz="1900">
                <a:solidFill>
                  <a:srgbClr val="FFFF00"/>
                </a:solidFill>
              </a:rPr>
              <a:t>2 </a:t>
            </a:r>
            <a:r>
              <a:rPr b="1" i="0" lang="en-GB" sz="19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min</a:t>
            </a:r>
            <a:endParaRPr sz="1700"/>
          </a:p>
          <a:p>
            <a:pPr indent="-3365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AutoNum type="arabicPeriod"/>
            </a:pPr>
            <a:r>
              <a:rPr lang="en-GB" sz="1900">
                <a:solidFill>
                  <a:schemeClr val="lt1"/>
                </a:solidFill>
              </a:rPr>
              <a:t>Practique con su pareja en base a las </a:t>
            </a:r>
            <a:r>
              <a:rPr lang="en-GB" sz="1900">
                <a:solidFill>
                  <a:schemeClr val="lt1"/>
                </a:solidFill>
              </a:rPr>
              <a:t>preguntas</a:t>
            </a:r>
            <a:r>
              <a:rPr lang="en-GB" sz="1900">
                <a:solidFill>
                  <a:schemeClr val="lt1"/>
                </a:solidFill>
              </a:rPr>
              <a:t> que le mostraremos a continuación</a:t>
            </a:r>
            <a:endParaRPr sz="1900">
              <a:solidFill>
                <a:schemeClr val="lt1"/>
              </a:solidFill>
            </a:endParaRPr>
          </a:p>
          <a:p>
            <a:pPr indent="-3492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AutoNum type="arabicPeriod"/>
            </a:pPr>
            <a:r>
              <a:rPr lang="en-GB" sz="1900">
                <a:solidFill>
                  <a:schemeClr val="lt1"/>
                </a:solidFill>
              </a:rPr>
              <a:t>Prepare sus comentarios para que los pueda compartir en el chat.</a:t>
            </a:r>
            <a:endParaRPr sz="1900">
              <a:solidFill>
                <a:schemeClr val="lt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lt1"/>
              </a:solidFill>
            </a:endParaRPr>
          </a:p>
          <a:p>
            <a:pPr indent="-2540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</a:pPr>
            <a:r>
              <a:t/>
            </a:r>
            <a:endParaRPr b="0" i="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540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</a:pPr>
            <a:r>
              <a:t/>
            </a:r>
            <a:endParaRPr b="0" i="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9" name="Google Shape;409;p51"/>
          <p:cNvSpPr txBox="1"/>
          <p:nvPr/>
        </p:nvSpPr>
        <p:spPr>
          <a:xfrm>
            <a:off x="440550" y="4363275"/>
            <a:ext cx="11310900" cy="140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19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Fase </a:t>
            </a:r>
            <a:r>
              <a:rPr b="1" lang="en-GB" sz="1900">
                <a:solidFill>
                  <a:srgbClr val="FFFF00"/>
                </a:solidFill>
              </a:rPr>
              <a:t>8</a:t>
            </a:r>
            <a:r>
              <a:rPr b="1" i="0" lang="en-GB" sz="19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:min Plenaria</a:t>
            </a:r>
            <a:endParaRPr sz="1700"/>
          </a:p>
          <a:p>
            <a:pPr indent="-36195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Arial"/>
              <a:buAutoNum type="arabicPeriod"/>
            </a:pPr>
            <a:r>
              <a:rPr lang="en-GB" sz="1900">
                <a:solidFill>
                  <a:schemeClr val="lt1"/>
                </a:solidFill>
              </a:rPr>
              <a:t>Todas las parejas deben compartir en el chat su ejercicio</a:t>
            </a:r>
            <a:endParaRPr sz="1900">
              <a:solidFill>
                <a:schemeClr val="lt1"/>
              </a:solidFill>
            </a:endParaRPr>
          </a:p>
          <a:p>
            <a:pPr indent="-36195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AutoNum type="arabicPeriod"/>
            </a:pPr>
            <a:r>
              <a:rPr lang="en-GB" sz="1900">
                <a:solidFill>
                  <a:schemeClr val="lt1"/>
                </a:solidFill>
              </a:rPr>
              <a:t>Una pareja será seleccionada para que nos cuente su experiencia 5 min</a:t>
            </a:r>
            <a:endParaRPr sz="1900">
              <a:solidFill>
                <a:schemeClr val="lt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540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17"/>
          <p:cNvSpPr txBox="1"/>
          <p:nvPr>
            <p:ph type="title"/>
          </p:nvPr>
        </p:nvSpPr>
        <p:spPr>
          <a:xfrm>
            <a:off x="3538330" y="370312"/>
            <a:ext cx="5115339" cy="8996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Montserrat"/>
              <a:buNone/>
            </a:pPr>
            <a:r>
              <a:rPr b="1" lang="en-GB">
                <a:solidFill>
                  <a:srgbClr val="002060"/>
                </a:solidFill>
              </a:rPr>
              <a:t>Plan de seguridad</a:t>
            </a:r>
            <a:endParaRPr b="1">
              <a:solidFill>
                <a:srgbClr val="002060"/>
              </a:solidFill>
            </a:endParaRPr>
          </a:p>
        </p:txBody>
      </p:sp>
      <p:sp>
        <p:nvSpPr>
          <p:cNvPr id="416" name="Google Shape;416;p17"/>
          <p:cNvSpPr txBox="1"/>
          <p:nvPr>
            <p:ph idx="1" type="body"/>
          </p:nvPr>
        </p:nvSpPr>
        <p:spPr>
          <a:xfrm>
            <a:off x="838200" y="1502229"/>
            <a:ext cx="10515600" cy="51569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5333F"/>
              </a:buClr>
              <a:buSzPts val="3200"/>
              <a:buNone/>
            </a:pPr>
            <a:r>
              <a:rPr lang="en-GB" sz="3200">
                <a:solidFill>
                  <a:srgbClr val="F5333F"/>
                </a:solidFill>
                <a:latin typeface="Calibri"/>
                <a:ea typeface="Calibri"/>
                <a:cs typeface="Calibri"/>
                <a:sym typeface="Calibri"/>
              </a:rPr>
              <a:t>Preguntas clave para trabajar (elementos de un plan de seguridad):</a:t>
            </a:r>
            <a:endParaRPr/>
          </a:p>
          <a:p>
            <a:pPr indent="-228600" lvl="0" marL="2286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AutoNum type="arabicPeriod"/>
            </a:pPr>
            <a:r>
              <a:rPr lang="en-GB" sz="3200">
                <a:latin typeface="Calibri"/>
                <a:ea typeface="Calibri"/>
                <a:cs typeface="Calibri"/>
                <a:sym typeface="Calibri"/>
              </a:rPr>
              <a:t>¿Se han sentido así antes?</a:t>
            </a:r>
            <a:endParaRPr/>
          </a:p>
          <a:p>
            <a:pPr indent="-228600" lvl="0" marL="2286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AutoNum type="arabicPeriod"/>
            </a:pPr>
            <a:r>
              <a:rPr lang="en-GB" sz="3200">
                <a:latin typeface="Calibri"/>
                <a:ea typeface="Calibri"/>
                <a:cs typeface="Calibri"/>
                <a:sym typeface="Calibri"/>
              </a:rPr>
              <a:t>¿Qué les ayudó a superarlo en el pasado?</a:t>
            </a:r>
            <a:endParaRPr/>
          </a:p>
          <a:p>
            <a:pPr indent="-228600" lvl="0" marL="2286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AutoNum type="arabicPeriod"/>
            </a:pPr>
            <a:r>
              <a:rPr lang="en-GB" sz="3200">
                <a:latin typeface="Calibri"/>
                <a:ea typeface="Calibri"/>
                <a:cs typeface="Calibri"/>
                <a:sym typeface="Calibri"/>
              </a:rPr>
              <a:t> ¿Qué podría ayudarles a superarlo en este momento?</a:t>
            </a:r>
            <a:endParaRPr/>
          </a:p>
          <a:p>
            <a:pPr indent="-228600" lvl="0" marL="2286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AutoNum type="arabicPeriod"/>
            </a:pPr>
            <a:r>
              <a:rPr lang="en-GB" sz="3200">
                <a:latin typeface="Calibri"/>
                <a:ea typeface="Calibri"/>
                <a:cs typeface="Calibri"/>
                <a:sym typeface="Calibri"/>
              </a:rPr>
              <a:t>¿Podrían imaginarse sintiéndose de la misma manera el próximo mes o próximo año?</a:t>
            </a:r>
            <a:endParaRPr/>
          </a:p>
          <a:p>
            <a:pPr indent="-228600" lvl="0" marL="2286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AutoNum type="arabicPeriod"/>
            </a:pPr>
            <a:r>
              <a:rPr lang="en-GB" sz="3200">
                <a:latin typeface="Calibri"/>
                <a:ea typeface="Calibri"/>
                <a:cs typeface="Calibri"/>
                <a:sym typeface="Calibri"/>
              </a:rPr>
              <a:t>¿Se puede hacer la situación más segura al eliminar los desencadenantes?</a:t>
            </a:r>
            <a:endParaRPr/>
          </a:p>
          <a:p>
            <a:pPr indent="-228600" lvl="0" marL="2286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AutoNum type="arabicPeriod"/>
            </a:pPr>
            <a:r>
              <a:rPr lang="en-GB" sz="3200">
                <a:latin typeface="Calibri"/>
                <a:ea typeface="Calibri"/>
                <a:cs typeface="Calibri"/>
                <a:sym typeface="Calibri"/>
              </a:rPr>
              <a:t>¿Pueden pensar en alguien que esté ahí para ellos?</a:t>
            </a:r>
            <a:endParaRPr sz="320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19"/>
          <p:cNvSpPr txBox="1"/>
          <p:nvPr>
            <p:ph type="title"/>
          </p:nvPr>
        </p:nvSpPr>
        <p:spPr>
          <a:xfrm>
            <a:off x="2306808" y="347869"/>
            <a:ext cx="8222974" cy="8996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Montserrat"/>
              <a:buNone/>
            </a:pPr>
            <a:r>
              <a:rPr b="1" lang="en-GB" sz="3600">
                <a:solidFill>
                  <a:srgbClr val="002060"/>
                </a:solidFill>
              </a:rPr>
              <a:t>Tarjetas del plan de seguridad para voluntarios</a:t>
            </a:r>
            <a:endParaRPr b="1" sz="3600">
              <a:solidFill>
                <a:srgbClr val="002060"/>
              </a:solidFill>
            </a:endParaRPr>
          </a:p>
        </p:txBody>
      </p:sp>
      <p:sp>
        <p:nvSpPr>
          <p:cNvPr id="423" name="Google Shape;423;p19"/>
          <p:cNvSpPr/>
          <p:nvPr/>
        </p:nvSpPr>
        <p:spPr>
          <a:xfrm>
            <a:off x="4094922" y="1709531"/>
            <a:ext cx="4701208" cy="4800600"/>
          </a:xfrm>
          <a:prstGeom prst="rect">
            <a:avLst/>
          </a:prstGeom>
          <a:solidFill>
            <a:srgbClr val="F5333F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b="1" i="0" lang="en-GB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Señales de alerta de suicidio</a:t>
            </a:r>
            <a:endParaRPr b="1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1" marL="800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en-GB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Interés en temas de muerte o violencia.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1" marL="800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en-GB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Falta de preocupación por </a:t>
            </a: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el bienestar</a:t>
            </a:r>
            <a:r>
              <a:rPr b="0" i="0" lang="en-GB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personal.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1" marL="800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en-GB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Sentimientos de impotencia / inutilidad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1" marL="8001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en-GB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 involucramiento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b="1" i="0" lang="en-GB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Estrategias de afrontamiento / plan de seguridad</a:t>
            </a:r>
            <a:endParaRPr b="1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b="1" i="0" lang="en-GB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Lista de apoyos disponibles en el área inmediata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GB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(Contactos de derivación/ Mapeo de 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GB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servicios)</a:t>
            </a:r>
            <a:endParaRPr b="1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 startAt="4"/>
            </a:pPr>
            <a:r>
              <a:rPr b="1" i="0" lang="en-GB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Breve formulario de contacto y derivación </a:t>
            </a:r>
            <a:r>
              <a:rPr b="0" i="0" lang="en-GB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para las personas que están en “inminente” o “en riesgo” de intentar suicidarse.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5"/>
          <p:cNvSpPr txBox="1"/>
          <p:nvPr>
            <p:ph type="title"/>
          </p:nvPr>
        </p:nvSpPr>
        <p:spPr>
          <a:xfrm>
            <a:off x="1239888" y="1432900"/>
            <a:ext cx="5821200" cy="89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ontserrat"/>
              <a:buNone/>
            </a:pPr>
            <a:r>
              <a:rPr b="1" lang="en-GB">
                <a:solidFill>
                  <a:srgbClr val="002060"/>
                </a:solidFill>
              </a:rPr>
              <a:t>Facilitadoras</a:t>
            </a:r>
            <a:endParaRPr b="1">
              <a:solidFill>
                <a:srgbClr val="002060"/>
              </a:solidFill>
            </a:endParaRPr>
          </a:p>
        </p:txBody>
      </p:sp>
      <p:pic>
        <p:nvPicPr>
          <p:cNvPr descr="A picture containing shape&#10;&#10;Description automatically generated" id="104" name="Google Shape;10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3175" y="2153275"/>
            <a:ext cx="7774625" cy="428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699174" y="2526749"/>
            <a:ext cx="2713525" cy="333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5"/>
          <p:cNvSpPr txBox="1"/>
          <p:nvPr>
            <p:ph type="title"/>
          </p:nvPr>
        </p:nvSpPr>
        <p:spPr>
          <a:xfrm>
            <a:off x="6795400" y="1544800"/>
            <a:ext cx="5821200" cy="89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ontserrat"/>
              <a:buNone/>
            </a:pPr>
            <a:r>
              <a:rPr b="1" lang="en-GB" sz="3400">
                <a:solidFill>
                  <a:srgbClr val="002060"/>
                </a:solidFill>
              </a:rPr>
              <a:t>Bienvenida a:</a:t>
            </a:r>
            <a:endParaRPr b="1" sz="340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52"/>
          <p:cNvSpPr txBox="1"/>
          <p:nvPr>
            <p:ph type="title"/>
          </p:nvPr>
        </p:nvSpPr>
        <p:spPr>
          <a:xfrm>
            <a:off x="4649972" y="3869734"/>
            <a:ext cx="6778170" cy="165979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GB"/>
              <a:t>Pausa</a:t>
            </a:r>
            <a:br>
              <a:rPr lang="en-GB"/>
            </a:br>
            <a:endParaRPr/>
          </a:p>
        </p:txBody>
      </p:sp>
      <p:pic>
        <p:nvPicPr>
          <p:cNvPr descr="2,018 10 Minute Countdown Clock Stock Photos, Pictures &amp; Royalty-Free  Images - iStock" id="429" name="Google Shape;429;p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09088" y="1743456"/>
            <a:ext cx="3817868" cy="38178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53"/>
          <p:cNvSpPr txBox="1"/>
          <p:nvPr>
            <p:ph type="title"/>
          </p:nvPr>
        </p:nvSpPr>
        <p:spPr>
          <a:xfrm>
            <a:off x="1768769" y="3933630"/>
            <a:ext cx="10099214" cy="165979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GB" sz="3600">
                <a:solidFill>
                  <a:schemeClr val="lt1"/>
                </a:solidFill>
              </a:rPr>
              <a:t>Atención y Supervisión </a:t>
            </a:r>
            <a:br>
              <a:rPr lang="en-GB" sz="3600">
                <a:solidFill>
                  <a:schemeClr val="lt1"/>
                </a:solidFill>
              </a:rPr>
            </a:br>
            <a:r>
              <a:rPr lang="en-GB" sz="3600"/>
              <a:t>al personal y Voluntariado</a:t>
            </a:r>
            <a:br>
              <a:rPr lang="en-GB" sz="3600"/>
            </a:br>
            <a:r>
              <a:rPr lang="en-GB" sz="3600">
                <a:solidFill>
                  <a:srgbClr val="B3C6E7"/>
                </a:solidFill>
              </a:rPr>
              <a:t>Autocuidado</a:t>
            </a:r>
            <a:endParaRPr/>
          </a:p>
        </p:txBody>
      </p:sp>
      <p:pic>
        <p:nvPicPr>
          <p:cNvPr id="436" name="Google Shape;436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90750" y="2228000"/>
            <a:ext cx="3711175" cy="2779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54"/>
          <p:cNvSpPr txBox="1"/>
          <p:nvPr>
            <p:ph type="title"/>
          </p:nvPr>
        </p:nvSpPr>
        <p:spPr>
          <a:xfrm>
            <a:off x="1768769" y="3933630"/>
            <a:ext cx="10099214" cy="165979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GB" sz="3600"/>
              <a:t>Escribe en el chat</a:t>
            </a:r>
            <a:br>
              <a:rPr lang="en-GB" sz="3600"/>
            </a:br>
            <a:r>
              <a:rPr lang="en-GB" sz="3600"/>
              <a:t>¿Cómo crees podemos…</a:t>
            </a:r>
            <a:endParaRPr/>
          </a:p>
        </p:txBody>
      </p:sp>
      <p:pic>
        <p:nvPicPr>
          <p:cNvPr id="443" name="Google Shape;443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89775" y="1747625"/>
            <a:ext cx="2380375" cy="3362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21"/>
          <p:cNvSpPr txBox="1"/>
          <p:nvPr>
            <p:ph type="title"/>
          </p:nvPr>
        </p:nvSpPr>
        <p:spPr>
          <a:xfrm>
            <a:off x="3852876" y="603664"/>
            <a:ext cx="4010964" cy="8996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ontserrat"/>
              <a:buNone/>
            </a:pPr>
            <a:r>
              <a:rPr b="1" lang="en-GB">
                <a:solidFill>
                  <a:srgbClr val="002060"/>
                </a:solidFill>
              </a:rPr>
              <a:t>Autocuidado</a:t>
            </a:r>
            <a:endParaRPr b="1">
              <a:solidFill>
                <a:srgbClr val="002060"/>
              </a:solidFill>
            </a:endParaRPr>
          </a:p>
        </p:txBody>
      </p:sp>
      <p:sp>
        <p:nvSpPr>
          <p:cNvPr id="450" name="Google Shape;450;p21"/>
          <p:cNvSpPr txBox="1"/>
          <p:nvPr>
            <p:ph idx="1" type="body"/>
          </p:nvPr>
        </p:nvSpPr>
        <p:spPr>
          <a:xfrm>
            <a:off x="838200" y="1853711"/>
            <a:ext cx="10515600" cy="55696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GB" sz="2400">
                <a:latin typeface="Calibri"/>
                <a:ea typeface="Calibri"/>
                <a:cs typeface="Calibri"/>
                <a:sym typeface="Calibri"/>
              </a:rPr>
              <a:t>Estas conversaciones pueden ser uno de los encuentros más difíciles de presenciar, pueden provocar emociones intensas y dejarnos con un sentido de responsabilidad sobredesarrollado.</a:t>
            </a:r>
            <a:endParaRPr/>
          </a:p>
          <a:p>
            <a:pPr indent="-228600" lvl="0" marL="228600" rtl="0" algn="just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GB" sz="2400">
                <a:latin typeface="Calibri"/>
                <a:ea typeface="Calibri"/>
                <a:cs typeface="Calibri"/>
                <a:sym typeface="Calibri"/>
              </a:rPr>
              <a:t>Es muy natural preguntarse “¿Debería o podría haber hecho más?”.</a:t>
            </a:r>
            <a:endParaRPr/>
          </a:p>
          <a:p>
            <a:pPr indent="-228600" lvl="0" marL="228600" rtl="0" algn="just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GB" sz="2400">
                <a:latin typeface="Calibri"/>
                <a:ea typeface="Calibri"/>
                <a:cs typeface="Calibri"/>
                <a:sym typeface="Calibri"/>
              </a:rPr>
              <a:t>Es importante no reflejar su sensación de aislamiento, maximizar el apoyo y buscar consejo siempre que puedas.</a:t>
            </a:r>
            <a:endParaRPr/>
          </a:p>
          <a:p>
            <a:pPr indent="-228600" lvl="0" marL="228600" rtl="0" algn="just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GB" sz="2400">
                <a:latin typeface="Calibri"/>
                <a:ea typeface="Calibri"/>
                <a:cs typeface="Calibri"/>
                <a:sym typeface="Calibri"/>
              </a:rPr>
              <a:t>Recuerda la importancia de involucrar a otros, como a tu coordinador / líder del equipo de voluntarios.</a:t>
            </a:r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22"/>
          <p:cNvSpPr txBox="1"/>
          <p:nvPr>
            <p:ph type="title"/>
          </p:nvPr>
        </p:nvSpPr>
        <p:spPr>
          <a:xfrm>
            <a:off x="4352748" y="791221"/>
            <a:ext cx="4010964" cy="8996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ontserrat"/>
              <a:buNone/>
            </a:pPr>
            <a:r>
              <a:rPr b="1" lang="en-GB">
                <a:solidFill>
                  <a:srgbClr val="002060"/>
                </a:solidFill>
              </a:rPr>
              <a:t>Autocuidado</a:t>
            </a:r>
            <a:endParaRPr b="1">
              <a:solidFill>
                <a:srgbClr val="002060"/>
              </a:solidFill>
            </a:endParaRPr>
          </a:p>
        </p:txBody>
      </p:sp>
      <p:sp>
        <p:nvSpPr>
          <p:cNvPr id="457" name="Google Shape;457;p22"/>
          <p:cNvSpPr txBox="1"/>
          <p:nvPr>
            <p:ph idx="1" type="body"/>
          </p:nvPr>
        </p:nvSpPr>
        <p:spPr>
          <a:xfrm>
            <a:off x="838200" y="1941393"/>
            <a:ext cx="10515600" cy="55696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GB" sz="2400">
                <a:latin typeface="Calibri"/>
                <a:ea typeface="Calibri"/>
                <a:cs typeface="Calibri"/>
                <a:sym typeface="Calibri"/>
              </a:rPr>
              <a:t>Establece apoyo de pares, reuniones de equipo, supervisiones grupales y monitoreo.</a:t>
            </a:r>
            <a:endParaRPr/>
          </a:p>
          <a:p>
            <a:pPr indent="-228600" lvl="0" marL="228600" rtl="0" algn="just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GB" sz="2400">
                <a:latin typeface="Calibri"/>
                <a:ea typeface="Calibri"/>
                <a:cs typeface="Calibri"/>
                <a:sym typeface="Calibri"/>
              </a:rPr>
              <a:t>Evita preocuparte por decir algo “incorrecto” – una respuesta efectiva es más acerca de escuchar con empatía, compasión y compresión.</a:t>
            </a:r>
            <a:endParaRPr sz="2400"/>
          </a:p>
        </p:txBody>
      </p:sp>
      <p:pic>
        <p:nvPicPr>
          <p:cNvPr id="458" name="Google Shape;458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46213" y="3815763"/>
            <a:ext cx="1800225" cy="2543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55"/>
          <p:cNvSpPr txBox="1"/>
          <p:nvPr>
            <p:ph type="title"/>
          </p:nvPr>
        </p:nvSpPr>
        <p:spPr>
          <a:xfrm>
            <a:off x="1305473" y="2030823"/>
            <a:ext cx="10099214" cy="279635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GB" sz="3600"/>
              <a:t>Ahora</a:t>
            </a:r>
            <a:br>
              <a:rPr lang="en-GB" sz="3600"/>
            </a:br>
            <a:br>
              <a:rPr lang="en-GB" sz="3600"/>
            </a:br>
            <a:r>
              <a:rPr lang="en-GB" sz="3600">
                <a:solidFill>
                  <a:schemeClr val="lt1"/>
                </a:solidFill>
              </a:rPr>
              <a:t>Abre tu camara</a:t>
            </a:r>
            <a:br>
              <a:rPr lang="en-GB" sz="3600">
                <a:solidFill>
                  <a:schemeClr val="lt1"/>
                </a:solidFill>
              </a:rPr>
            </a:br>
            <a:r>
              <a:rPr lang="en-GB" sz="3600">
                <a:solidFill>
                  <a:schemeClr val="lt1"/>
                </a:solidFill>
              </a:rPr>
              <a:t>Ponte de pie</a:t>
            </a:r>
            <a:br>
              <a:rPr lang="en-GB" sz="3600">
                <a:solidFill>
                  <a:schemeClr val="lt1"/>
                </a:solidFill>
              </a:rPr>
            </a:br>
            <a:endParaRPr sz="36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9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56"/>
          <p:cNvSpPr txBox="1"/>
          <p:nvPr>
            <p:ph type="title"/>
          </p:nvPr>
        </p:nvSpPr>
        <p:spPr>
          <a:xfrm>
            <a:off x="1305473" y="2030823"/>
            <a:ext cx="10099214" cy="279635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br>
              <a:rPr lang="en-GB" sz="3600">
                <a:solidFill>
                  <a:schemeClr val="lt1"/>
                </a:solidFill>
              </a:rPr>
            </a:br>
            <a:r>
              <a:rPr lang="en-GB" sz="3600">
                <a:solidFill>
                  <a:schemeClr val="lt1"/>
                </a:solidFill>
              </a:rPr>
              <a:t>y date un abrazo!</a:t>
            </a:r>
            <a:endParaRPr/>
          </a:p>
        </p:txBody>
      </p:sp>
      <p:pic>
        <p:nvPicPr>
          <p:cNvPr id="471" name="Google Shape;471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96000" y="2625827"/>
            <a:ext cx="2589034" cy="1726023"/>
          </a:xfrm>
          <a:prstGeom prst="rect">
            <a:avLst/>
          </a:prstGeom>
          <a:noFill/>
          <a:ln>
            <a:noFill/>
          </a:ln>
        </p:spPr>
      </p:pic>
      <p:pic>
        <p:nvPicPr>
          <p:cNvPr id="472" name="Google Shape;472;p5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685025" y="2625827"/>
            <a:ext cx="2589034" cy="17260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57"/>
          <p:cNvSpPr txBox="1"/>
          <p:nvPr>
            <p:ph type="title"/>
          </p:nvPr>
        </p:nvSpPr>
        <p:spPr>
          <a:xfrm>
            <a:off x="4649972" y="3869734"/>
            <a:ext cx="6778170" cy="165979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GB"/>
              <a:t>Preguntas</a:t>
            </a:r>
            <a:endParaRPr/>
          </a:p>
        </p:txBody>
      </p:sp>
      <p:pic>
        <p:nvPicPr>
          <p:cNvPr descr="Hacer preguntas: Clave para la motivación. - Escuela Inclusiva" id="478" name="Google Shape;478;p5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82368" y="2282234"/>
            <a:ext cx="4572000" cy="317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3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58"/>
          <p:cNvSpPr txBox="1"/>
          <p:nvPr>
            <p:ph type="title"/>
          </p:nvPr>
        </p:nvSpPr>
        <p:spPr>
          <a:xfrm>
            <a:off x="2536140" y="474229"/>
            <a:ext cx="8817660" cy="8996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Montserrat"/>
              <a:buNone/>
            </a:pPr>
            <a:r>
              <a:rPr b="1" lang="en-GB">
                <a:solidFill>
                  <a:srgbClr val="002060"/>
                </a:solidFill>
              </a:rPr>
              <a:t>Sugerencias/recomendaciones</a:t>
            </a:r>
            <a:endParaRPr b="1">
              <a:solidFill>
                <a:srgbClr val="002060"/>
              </a:solidFill>
            </a:endParaRPr>
          </a:p>
        </p:txBody>
      </p:sp>
      <p:sp>
        <p:nvSpPr>
          <p:cNvPr id="485" name="Google Shape;485;p58"/>
          <p:cNvSpPr txBox="1"/>
          <p:nvPr>
            <p:ph idx="1" type="body"/>
          </p:nvPr>
        </p:nvSpPr>
        <p:spPr>
          <a:xfrm>
            <a:off x="838200" y="1941393"/>
            <a:ext cx="10515600" cy="55696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GB" sz="2400"/>
              <a:t>vv</a:t>
            </a:r>
            <a:endParaRPr sz="240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59"/>
          <p:cNvSpPr txBox="1"/>
          <p:nvPr>
            <p:ph type="title"/>
          </p:nvPr>
        </p:nvSpPr>
        <p:spPr>
          <a:xfrm>
            <a:off x="1431284" y="4769279"/>
            <a:ext cx="6778170" cy="165979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GB"/>
              <a:t>Contactos:</a:t>
            </a:r>
            <a:br>
              <a:rPr lang="en-GB"/>
            </a:br>
            <a:br>
              <a:rPr lang="en-GB"/>
            </a:br>
            <a:endParaRPr/>
          </a:p>
        </p:txBody>
      </p:sp>
      <p:pic>
        <p:nvPicPr>
          <p:cNvPr id="491" name="Google Shape;491;p5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18688" y="1258824"/>
            <a:ext cx="6096000" cy="3200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"/>
          <p:cNvSpPr txBox="1"/>
          <p:nvPr>
            <p:ph type="title"/>
          </p:nvPr>
        </p:nvSpPr>
        <p:spPr>
          <a:xfrm>
            <a:off x="953700" y="558125"/>
            <a:ext cx="10515600" cy="89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Montserrat"/>
              <a:buNone/>
            </a:pPr>
            <a:r>
              <a:rPr b="1" lang="en-GB">
                <a:solidFill>
                  <a:srgbClr val="002060"/>
                </a:solidFill>
              </a:rPr>
              <a:t>Agenda</a:t>
            </a:r>
            <a:br>
              <a:rPr b="1" lang="en-GB">
                <a:solidFill>
                  <a:srgbClr val="002060"/>
                </a:solidFill>
              </a:rPr>
            </a:br>
            <a:r>
              <a:rPr b="1" lang="en-GB">
                <a:solidFill>
                  <a:srgbClr val="002060"/>
                </a:solidFill>
              </a:rPr>
              <a:t>Día 1</a:t>
            </a:r>
            <a:endParaRPr b="1">
              <a:solidFill>
                <a:srgbClr val="002060"/>
              </a:solidFill>
            </a:endParaRPr>
          </a:p>
        </p:txBody>
      </p:sp>
      <p:pic>
        <p:nvPicPr>
          <p:cNvPr id="112" name="Google Shape;112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9690" y="1670043"/>
            <a:ext cx="8029575" cy="4305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15695e31089_0_20"/>
          <p:cNvSpPr txBox="1"/>
          <p:nvPr>
            <p:ph type="title"/>
          </p:nvPr>
        </p:nvSpPr>
        <p:spPr>
          <a:xfrm>
            <a:off x="953700" y="558125"/>
            <a:ext cx="10515600" cy="89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Montserrat"/>
              <a:buNone/>
            </a:pPr>
            <a:r>
              <a:rPr b="1" lang="en-GB">
                <a:solidFill>
                  <a:srgbClr val="31538F"/>
                </a:solidFill>
              </a:rPr>
              <a:t>Agenda</a:t>
            </a:r>
            <a:br>
              <a:rPr b="1" lang="en-GB">
                <a:solidFill>
                  <a:srgbClr val="31538F"/>
                </a:solidFill>
              </a:rPr>
            </a:br>
            <a:r>
              <a:rPr b="1" lang="en-GB">
                <a:solidFill>
                  <a:srgbClr val="31538F"/>
                </a:solidFill>
              </a:rPr>
              <a:t>Día 2</a:t>
            </a:r>
            <a:endParaRPr b="1">
              <a:solidFill>
                <a:srgbClr val="31538F"/>
              </a:solidFill>
            </a:endParaRPr>
          </a:p>
        </p:txBody>
      </p:sp>
      <p:pic>
        <p:nvPicPr>
          <p:cNvPr id="118" name="Google Shape;118;g15695e31089_0_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2775" y="1777475"/>
            <a:ext cx="8928599" cy="3911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15695e31089_0_32"/>
          <p:cNvSpPr txBox="1"/>
          <p:nvPr>
            <p:ph type="title"/>
          </p:nvPr>
        </p:nvSpPr>
        <p:spPr>
          <a:xfrm>
            <a:off x="838200" y="442396"/>
            <a:ext cx="10515600" cy="89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ontserrat"/>
              <a:buNone/>
            </a:pPr>
            <a:r>
              <a:rPr b="1" lang="en-GB">
                <a:solidFill>
                  <a:srgbClr val="002060"/>
                </a:solidFill>
              </a:rPr>
              <a:t>Presentaciones</a:t>
            </a:r>
            <a:endParaRPr b="1">
              <a:solidFill>
                <a:srgbClr val="002060"/>
              </a:solidFill>
            </a:endParaRPr>
          </a:p>
        </p:txBody>
      </p:sp>
      <p:sp>
        <p:nvSpPr>
          <p:cNvPr id="124" name="Google Shape;124;g15695e31089_0_32"/>
          <p:cNvSpPr txBox="1"/>
          <p:nvPr>
            <p:ph idx="1" type="body"/>
          </p:nvPr>
        </p:nvSpPr>
        <p:spPr>
          <a:xfrm>
            <a:off x="838200" y="1787505"/>
            <a:ext cx="4258056" cy="402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85750" lvl="0" marL="285750" rtl="0" algn="just">
              <a:lnSpc>
                <a:spcPct val="107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b="1" lang="en-GB" sz="3600">
                <a:latin typeface="Calibri"/>
                <a:ea typeface="Calibri"/>
                <a:cs typeface="Calibri"/>
                <a:sym typeface="Calibri"/>
              </a:rPr>
              <a:t>Por favor abrir la </a:t>
            </a:r>
            <a:r>
              <a:rPr b="1" lang="en-GB" sz="3600">
                <a:latin typeface="Calibri"/>
                <a:ea typeface="Calibri"/>
                <a:cs typeface="Calibri"/>
                <a:sym typeface="Calibri"/>
              </a:rPr>
              <a:t>cámara</a:t>
            </a:r>
            <a:r>
              <a:rPr b="1" lang="en-GB" sz="3600">
                <a:latin typeface="Calibri"/>
                <a:ea typeface="Calibri"/>
                <a:cs typeface="Calibri"/>
                <a:sym typeface="Calibri"/>
              </a:rPr>
              <a:t> indica: Tu Nombre  y SN cuando se te indique</a:t>
            </a:r>
            <a:endParaRPr b="1" sz="3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g15695e31089_0_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25184" y="1975104"/>
            <a:ext cx="4757928" cy="354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7"/>
          <p:cNvSpPr txBox="1"/>
          <p:nvPr>
            <p:ph type="title"/>
          </p:nvPr>
        </p:nvSpPr>
        <p:spPr>
          <a:xfrm>
            <a:off x="838200" y="247324"/>
            <a:ext cx="10515600" cy="89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ontserrat"/>
              <a:buNone/>
            </a:pPr>
            <a:r>
              <a:rPr b="1" lang="en-GB">
                <a:solidFill>
                  <a:srgbClr val="31538F"/>
                </a:solidFill>
              </a:rPr>
              <a:t>Verdadero Vs Falso</a:t>
            </a:r>
            <a:endParaRPr b="1">
              <a:solidFill>
                <a:srgbClr val="31538F"/>
              </a:solidFill>
            </a:endParaRPr>
          </a:p>
        </p:txBody>
      </p:sp>
      <p:sp>
        <p:nvSpPr>
          <p:cNvPr id="131" name="Google Shape;131;p7"/>
          <p:cNvSpPr txBox="1"/>
          <p:nvPr/>
        </p:nvSpPr>
        <p:spPr>
          <a:xfrm>
            <a:off x="347825" y="4680575"/>
            <a:ext cx="4038900" cy="195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91440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El suicidio sigue siendo un tema muy estigmatizado en muchas sociedades, familias y comunidades.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91440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7"/>
          <p:cNvSpPr txBox="1"/>
          <p:nvPr/>
        </p:nvSpPr>
        <p:spPr>
          <a:xfrm>
            <a:off x="239250" y="1205475"/>
            <a:ext cx="3647700" cy="105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42900" lvl="0" marL="45720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</a:t>
            </a: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Hablar del suicidio con alguien corre el riesgo de animarle a que intente quitarse la vida.</a:t>
            </a:r>
            <a:endParaRPr/>
          </a:p>
        </p:txBody>
      </p:sp>
      <p:sp>
        <p:nvSpPr>
          <p:cNvPr id="133" name="Google Shape;133;p7"/>
          <p:cNvSpPr txBox="1"/>
          <p:nvPr/>
        </p:nvSpPr>
        <p:spPr>
          <a:xfrm>
            <a:off x="347825" y="2265075"/>
            <a:ext cx="3000000" cy="76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</a:t>
            </a: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El suicidio es ilegal en 42 países del mundo.</a:t>
            </a:r>
            <a:endParaRPr/>
          </a:p>
        </p:txBody>
      </p:sp>
      <p:sp>
        <p:nvSpPr>
          <p:cNvPr id="134" name="Google Shape;134;p7"/>
          <p:cNvSpPr txBox="1"/>
          <p:nvPr/>
        </p:nvSpPr>
        <p:spPr>
          <a:xfrm>
            <a:off x="347825" y="3267350"/>
            <a:ext cx="4038900" cy="13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</a:t>
            </a: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Las personas que se autolesionan (por ejemplo, se hacen cortes en los brazos o las piernas) acabarán intentando suicidarse. </a:t>
            </a:r>
            <a:endParaRPr/>
          </a:p>
        </p:txBody>
      </p:sp>
      <p:sp>
        <p:nvSpPr>
          <p:cNvPr id="135" name="Google Shape;135;p7"/>
          <p:cNvSpPr txBox="1"/>
          <p:nvPr/>
        </p:nvSpPr>
        <p:spPr>
          <a:xfrm>
            <a:off x="5015750" y="1443925"/>
            <a:ext cx="3000000" cy="105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 El suicidio es la cuarta causa de muerte entre los jóvenes (de 15 a 29 años).</a:t>
            </a:r>
            <a:endParaRPr/>
          </a:p>
        </p:txBody>
      </p:sp>
      <p:sp>
        <p:nvSpPr>
          <p:cNvPr id="136" name="Google Shape;136;p7"/>
          <p:cNvSpPr txBox="1"/>
          <p:nvPr/>
        </p:nvSpPr>
        <p:spPr>
          <a:xfrm>
            <a:off x="4939775" y="2800425"/>
            <a:ext cx="3000000" cy="195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6.¿Cuántas Sociedades Nacionales informaron que tienen programas/ iniciativas para apoyar a las personas en riesgo de suicidio?  Opciones: 10, 20, 30, 50+</a:t>
            </a:r>
            <a:endParaRPr/>
          </a:p>
        </p:txBody>
      </p:sp>
      <p:sp>
        <p:nvSpPr>
          <p:cNvPr id="137" name="Google Shape;137;p7"/>
          <p:cNvSpPr txBox="1"/>
          <p:nvPr/>
        </p:nvSpPr>
        <p:spPr>
          <a:xfrm>
            <a:off x="4863775" y="4939775"/>
            <a:ext cx="3000000" cy="105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7. Las mujeres realizan más intentos de suicidio que los hombres</a:t>
            </a:r>
            <a:endParaRPr/>
          </a:p>
        </p:txBody>
      </p:sp>
      <p:sp>
        <p:nvSpPr>
          <p:cNvPr id="138" name="Google Shape;138;p7"/>
          <p:cNvSpPr txBox="1"/>
          <p:nvPr/>
        </p:nvSpPr>
        <p:spPr>
          <a:xfrm>
            <a:off x="8353800" y="1443925"/>
            <a:ext cx="3000000" cy="105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8.Los hombres de mediana edad tienen los mayores índices de suicidio</a:t>
            </a:r>
            <a:endParaRPr/>
          </a:p>
        </p:txBody>
      </p:sp>
      <p:sp>
        <p:nvSpPr>
          <p:cNvPr id="139" name="Google Shape;139;p7"/>
          <p:cNvSpPr txBox="1"/>
          <p:nvPr/>
        </p:nvSpPr>
        <p:spPr>
          <a:xfrm>
            <a:off x="8353800" y="2670725"/>
            <a:ext cx="3000000" cy="105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9.Abordar el suicidio está en los Objetivos de Desarrollo Sostenible (SDG)</a:t>
            </a:r>
            <a:endParaRPr/>
          </a:p>
        </p:txBody>
      </p:sp>
      <p:sp>
        <p:nvSpPr>
          <p:cNvPr id="140" name="Google Shape;140;p7"/>
          <p:cNvSpPr txBox="1"/>
          <p:nvPr/>
        </p:nvSpPr>
        <p:spPr>
          <a:xfrm>
            <a:off x="8492825" y="4244950"/>
            <a:ext cx="3000000" cy="16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10.Las iniciativas contra el acoso escolar pueden ayudar a prevenir los intentos de suicidio.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2"/>
          <p:cNvSpPr txBox="1"/>
          <p:nvPr>
            <p:ph type="title"/>
          </p:nvPr>
        </p:nvSpPr>
        <p:spPr>
          <a:xfrm>
            <a:off x="921144" y="2493028"/>
            <a:ext cx="10706652" cy="2408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t/>
            </a:r>
            <a:endParaRPr sz="1954">
              <a:solidFill>
                <a:srgbClr val="31538F"/>
              </a:solidFill>
            </a:endParaRPr>
          </a:p>
        </p:txBody>
      </p:sp>
      <p:sp>
        <p:nvSpPr>
          <p:cNvPr id="147" name="Google Shape;147;p12"/>
          <p:cNvSpPr txBox="1"/>
          <p:nvPr/>
        </p:nvSpPr>
        <p:spPr>
          <a:xfrm>
            <a:off x="5766816" y="1931180"/>
            <a:ext cx="7181087" cy="35318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ontserrat"/>
              <a:buNone/>
            </a:pPr>
            <a:br>
              <a:rPr b="1" i="0" lang="en-GB" sz="4400" u="none" cap="none" strike="noStrike">
                <a:solidFill>
                  <a:srgbClr val="F5333F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br>
              <a:rPr b="1" i="0" lang="en-GB" sz="4400" u="none" cap="none" strike="noStrike">
                <a:solidFill>
                  <a:srgbClr val="F5333F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1" i="0" lang="en-GB" sz="4400" u="none" cap="none" strike="noStrike">
                <a:solidFill>
                  <a:srgbClr val="F5333F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br>
              <a:rPr b="1" i="0" lang="en-GB" sz="4400" u="none" cap="none" strike="noStrike">
                <a:solidFill>
                  <a:srgbClr val="F5333F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1" i="0" lang="en-GB" sz="4400" u="none" cap="none" strike="noStrike">
                <a:solidFill>
                  <a:srgbClr val="F5333F"/>
                </a:solidFill>
                <a:latin typeface="Montserrat"/>
                <a:ea typeface="Montserrat"/>
                <a:cs typeface="Montserrat"/>
                <a:sym typeface="Montserrat"/>
              </a:rPr>
              <a:t>Definiciones y </a:t>
            </a:r>
            <a:r>
              <a:rPr b="1" i="0" lang="en-GB" sz="4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Terminología</a:t>
            </a:r>
            <a:endParaRPr/>
          </a:p>
        </p:txBody>
      </p:sp>
      <p:pic>
        <p:nvPicPr>
          <p:cNvPr id="148" name="Google Shape;148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71903" y="2258600"/>
            <a:ext cx="3706050" cy="2779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RK Document" ma:contentTypeID="0x010100BAF7254234723E48BEAA5279D19E83B800EBB4AA2DC59ED041BFD0D8CBDBF3954F" ma:contentTypeVersion="33" ma:contentTypeDescription="Create a new document." ma:contentTypeScope="" ma:versionID="2da5aa059379aa7e45f1ae85439771e2">
  <xsd:schema xmlns:xsd="http://www.w3.org/2001/XMLSchema" xmlns:xs="http://www.w3.org/2001/XMLSchema" xmlns:p="http://schemas.microsoft.com/office/2006/metadata/properties" xmlns:ns2="d04ac8df-6fd2-482f-b819-b97b1136af7f" xmlns:ns3="9a29e298-6711-4c2e-b998-25b6d616e0da" xmlns:ns4="abbeec68-b05e-4e2e-88e5-2ac3e13fe809" xmlns:ns5="25a70923-3bf2-47cf-8b1f-69f36b134e00" xmlns:ns6="14bfd2bb-3d4a-4549-9197-f3410a8da64b" xmlns:ns7="74131ee8-6c2d-4140-b0ca-c2efcac0b45d" targetNamespace="http://schemas.microsoft.com/office/2006/metadata/properties" ma:root="true" ma:fieldsID="901eab1688bd018caad6231468834362" ns2:_="" ns3:_="" ns4:_="" ns5:_="" ns6:_="" ns7:_="">
    <xsd:import namespace="d04ac8df-6fd2-482f-b819-b97b1136af7f"/>
    <xsd:import namespace="9a29e298-6711-4c2e-b998-25b6d616e0da"/>
    <xsd:import namespace="abbeec68-b05e-4e2e-88e5-2ac3e13fe809"/>
    <xsd:import namespace="25a70923-3bf2-47cf-8b1f-69f36b134e00"/>
    <xsd:import namespace="14bfd2bb-3d4a-4549-9197-f3410a8da64b"/>
    <xsd:import namespace="74131ee8-6c2d-4140-b0ca-c2efcac0b45d"/>
    <xsd:element name="properties">
      <xsd:complexType>
        <xsd:sequence>
          <xsd:element name="documentManagement">
            <xsd:complexType>
              <xsd:all>
                <xsd:element ref="ns2:rkActDate" minOccurs="0"/>
                <xsd:element ref="ns2:rkDeletionDate" minOccurs="0"/>
                <xsd:element ref="ns2:rkYellowNoteDoc" minOccurs="0"/>
                <xsd:element ref="ns2:rkDocumentAdvis" minOccurs="0"/>
                <xsd:element ref="ns2:rkArchivingPeriod" minOccurs="0"/>
                <xsd:element ref="ns4:wp_tag" minOccurs="0"/>
                <xsd:element ref="ns4:wpDocumentId" minOccurs="0"/>
                <xsd:element ref="ns5:wp_entitynamefield" minOccurs="0"/>
                <xsd:element ref="ns2:wpBusinessModule" minOccurs="0"/>
                <xsd:element ref="ns2:rkProjectNumber" minOccurs="0"/>
                <xsd:element ref="ns2:rkCaseID" minOccurs="0"/>
                <xsd:element ref="ns5:rkParentCase" minOccurs="0"/>
                <xsd:element ref="ns5:rkParentCase_x003a_Name" minOccurs="0"/>
                <xsd:element ref="ns6:wpItemlocation" minOccurs="0"/>
                <xsd:element ref="ns7:rkRelatedDoc" minOccurs="0"/>
                <xsd:element ref="ns2:rkConfidential" minOccurs="0"/>
                <xsd:element ref="ns5:a132bdfb546f423c8c75fff6759d8c9c" minOccurs="0"/>
                <xsd:element ref="ns2:e5404abefda04403849637b8b186ca8b" minOccurs="0"/>
                <xsd:element ref="ns5:gd7dee90b1cc499f93481f7afe283926" minOccurs="0"/>
                <xsd:element ref="ns2:p8b010f7df5842dca681a0912c2bcab2" minOccurs="0"/>
                <xsd:element ref="ns3:TaxCatchAllLabel" minOccurs="0"/>
                <xsd:element ref="ns3:TaxCatchAll" minOccurs="0"/>
                <xsd:element ref="ns5:k2087b9f0eae462ba79b39e95b5da6c1" minOccurs="0"/>
                <xsd:element ref="ns2:a30301ec14f1485491da311a88d487d0" minOccurs="0"/>
                <xsd:element ref="ns5:MediaServiceMetadata" minOccurs="0"/>
                <xsd:element ref="ns5:MediaServiceFastMetadata" minOccurs="0"/>
                <xsd:element ref="ns5:MediaServiceAutoKeyPoints" minOccurs="0"/>
                <xsd:element ref="ns5:MediaServiceKeyPoints" minOccurs="0"/>
                <xsd:element ref="ns5:lcf76f155ced4ddcb4097134ff3c332f" minOccurs="0"/>
                <xsd:element ref="ns5:MediaServiceDateTaken" minOccurs="0"/>
                <xsd:element ref="ns5:MediaLengthInSeconds" minOccurs="0"/>
                <xsd:element ref="ns5:MediaServiceGenerationTime" minOccurs="0"/>
                <xsd:element ref="ns5:MediaServiceEventHashCode" minOccurs="0"/>
                <xsd:element ref="ns5:MediaServiceSearchProperties" minOccurs="0"/>
                <xsd:element ref="ns5:zpaGDPR_Sag_Beregnet" minOccurs="0"/>
                <xsd:element ref="ns7:SharedWithUsers" minOccurs="0"/>
                <xsd:element ref="ns7:SharedWithDetails" minOccurs="0"/>
                <xsd:element ref="ns5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04ac8df-6fd2-482f-b819-b97b1136af7f" elementFormDefault="qualified">
    <xsd:import namespace="http://schemas.microsoft.com/office/2006/documentManagement/types"/>
    <xsd:import namespace="http://schemas.microsoft.com/office/infopath/2007/PartnerControls"/>
    <xsd:element name="rkActDate" ma:index="2" nillable="true" ma:displayName="Date of document creation" ma:description="If you upload an already existing document, you can use this field to note the original date of creating the document." ma:format="DateOnly" ma:internalName="rkActDate" ma:readOnly="false">
      <xsd:simpleType>
        <xsd:restriction base="dms:DateTime"/>
      </xsd:simpleType>
    </xsd:element>
    <xsd:element name="rkDeletionDate" ma:index="3" nillable="true" ma:displayName="Deletion Date" ma:description="" ma:format="DateOnly" ma:internalName="rkDeletionDate" ma:readOnly="false">
      <xsd:simpleType>
        <xsd:restriction base="dms:DateTime"/>
      </xsd:simpleType>
    </xsd:element>
    <xsd:element name="rkYellowNoteDoc" ma:index="4" nillable="true" ma:displayName="Yellow Note Doc" ma:internalName="rkYellowNoteDoc" ma:readOnly="false">
      <xsd:simpleType>
        <xsd:restriction base="dms:Note">
          <xsd:maxLength value="255"/>
        </xsd:restriction>
      </xsd:simpleType>
    </xsd:element>
    <xsd:element name="rkDocumentAdvis" ma:index="7" nillable="true" ma:displayName="Document Advis" ma:hidden="true" ma:internalName="rkDocumentAdvis" ma:readOnly="false">
      <xsd:simpleType>
        <xsd:restriction base="dms:Note"/>
      </xsd:simpleType>
    </xsd:element>
    <xsd:element name="rkArchivingPeriod" ma:index="8" nillable="true" ma:displayName="Archiving Period" ma:default="2019-2024" ma:hidden="true" ma:internalName="rkArchivingPeriod" ma:readOnly="false">
      <xsd:simpleType>
        <xsd:restriction base="dms:Text">
          <xsd:maxLength value="255"/>
        </xsd:restriction>
      </xsd:simpleType>
    </xsd:element>
    <xsd:element name="wpBusinessModule" ma:index="12" nillable="true" ma:displayName="Business Module" ma:default="LK Sager" ma:hidden="true" ma:internalName="wpBusinessModule" ma:readOnly="false">
      <xsd:simpleType>
        <xsd:restriction base="dms:Text"/>
      </xsd:simpleType>
    </xsd:element>
    <xsd:element name="rkProjectNumber" ma:index="13" nillable="true" ma:displayName="Project Number" ma:default="" ma:hidden="true" ma:internalName="rkProjectNumber" ma:readOnly="false">
      <xsd:simpleType>
        <xsd:restriction base="dms:Text">
          <xsd:maxLength value="255"/>
        </xsd:restriction>
      </xsd:simpleType>
    </xsd:element>
    <xsd:element name="rkCaseID" ma:index="16" nillable="true" ma:displayName="Case ID" ma:default="LK-2022-000402" ma:hidden="true" ma:internalName="rkCaseID" ma:readOnly="false">
      <xsd:simpleType>
        <xsd:restriction base="dms:Text">
          <xsd:maxLength value="255"/>
        </xsd:restriction>
      </xsd:simpleType>
    </xsd:element>
    <xsd:element name="rkConfidential" ma:index="26" nillable="true" ma:displayName="Confidential" ma:default="False" ma:description="" ma:internalName="rkConfidential" ma:readOnly="false">
      <xsd:simpleType>
        <xsd:restriction base="dms:Boolean"/>
      </xsd:simpleType>
    </xsd:element>
    <xsd:element name="e5404abefda04403849637b8b186ca8b" ma:index="28" nillable="true" ma:taxonomy="true" ma:internalName="e5404abefda04403849637b8b186ca8b" ma:taxonomyFieldName="rkDocumentStatus" ma:displayName="Document Status" ma:readOnly="false" ma:default="2;#Final|9ae6fcd9-b451-46c0-9019-188a10b11456" ma:fieldId="{e5404abe-fda0-4403-8496-37b8b186ca8b}" ma:sspId="a6bba7c3-5107-49f1-abb3-1b46ebc15f72" ma:termSetId="78361e7a-d923-40e8-a730-0048d23b6454" ma:anchorId="a29111a7-f711-4224-8350-0bd8393b3a0f" ma:open="false" ma:isKeyword="false">
      <xsd:complexType>
        <xsd:sequence>
          <xsd:element ref="pc:Terms" minOccurs="0" maxOccurs="1"/>
        </xsd:sequence>
      </xsd:complexType>
    </xsd:element>
    <xsd:element name="p8b010f7df5842dca681a0912c2bcab2" ma:index="31" nillable="true" ma:taxonomy="true" ma:internalName="p8b010f7df5842dca681a0912c2bcab2" ma:taxonomyFieldName="rkDocDirection" ma:displayName="Document Direction" ma:readOnly="false" ma:default="1;#Internal|bf6bc60c-60b7-4f48-b412-c18e1ee58d20" ma:fieldId="{98b010f7-df58-42dc-a681-a0912c2bcab2}" ma:sspId="a6bba7c3-5107-49f1-abb3-1b46ebc15f72" ma:termSetId="79fb452f-4e81-49d7-bc6b-6702f6ca3880" ma:anchorId="ff9dba2f-780a-414f-8471-20c97a51bfc6" ma:open="false" ma:isKeyword="false">
      <xsd:complexType>
        <xsd:sequence>
          <xsd:element ref="pc:Terms" minOccurs="0" maxOccurs="1"/>
        </xsd:sequence>
      </xsd:complexType>
    </xsd:element>
    <xsd:element name="a30301ec14f1485491da311a88d487d0" ma:index="37" nillable="true" ma:taxonomy="true" ma:internalName="a30301ec14f1485491da311a88d487d0" ma:taxonomyFieldName="rkOpenConfidential" ma:displayName="Open/Confidential" ma:readOnly="false" ma:default="" ma:fieldId="{a30301ec-14f1-4854-91da-311a88d487d0}" ma:sspId="a6bba7c3-5107-49f1-abb3-1b46ebc15f72" ma:termSetId="a89445e1-73f4-4940-9c6c-20c6e19149d6" ma:anchorId="38c548bf-e54a-488a-9205-2631695ae108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29e298-6711-4c2e-b998-25b6d616e0da" elementFormDefault="qualified">
    <xsd:import namespace="http://schemas.microsoft.com/office/2006/documentManagement/types"/>
    <xsd:import namespace="http://schemas.microsoft.com/office/infopath/2007/PartnerControls"/>
    <xsd:element name="TaxCatchAllLabel" ma:index="32" nillable="true" ma:displayName="Taxonomy Catch All Column1" ma:hidden="true" ma:list="{23018d78-2d73-4d4e-a452-5c0405b59f4b}" ma:internalName="TaxCatchAllLabel" ma:readOnly="true" ma:showField="CatchAllDataLabel" ma:web="9a29e298-6711-4c2e-b998-25b6d616e0d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" ma:index="33" nillable="true" ma:displayName="Taxonomy Catch All Column" ma:hidden="true" ma:list="{23018d78-2d73-4d4e-a452-5c0405b59f4b}" ma:internalName="TaxCatchAll" ma:showField="CatchAllData" ma:web="9a29e298-6711-4c2e-b998-25b6d616e0d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bbeec68-b05e-4e2e-88e5-2ac3e13fe809" elementFormDefault="qualified">
    <xsd:import namespace="http://schemas.microsoft.com/office/2006/documentManagement/types"/>
    <xsd:import namespace="http://schemas.microsoft.com/office/infopath/2007/PartnerControls"/>
    <xsd:element name="wp_tag" ma:index="9" nillable="true" ma:displayName="Stage tag" ma:default="Open" ma:internalName="wp_tag" ma:readOnly="false">
      <xsd:simpleType>
        <xsd:restriction base="dms:Text"/>
      </xsd:simpleType>
    </xsd:element>
    <xsd:element name="wpDocumentId" ma:index="10" nillable="true" ma:displayName="Document ID" ma:description="This field is can be used as a unique Document ID set by the WorkPoint Numerator Service" ma:hidden="true" ma:internalName="wpDocumentId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a70923-3bf2-47cf-8b1f-69f36b134e00" elementFormDefault="qualified">
    <xsd:import namespace="http://schemas.microsoft.com/office/2006/documentManagement/types"/>
    <xsd:import namespace="http://schemas.microsoft.com/office/infopath/2007/PartnerControls"/>
    <xsd:element name="wp_entitynamefield" ma:index="11" nillable="true" ma:displayName="Case name" ma:default="PS Centre Training Curriculum" ma:hidden="true" ma:internalName="wp_entitynamefield" ma:readOnly="false">
      <xsd:simpleType>
        <xsd:restriction base="dms:Text"/>
      </xsd:simpleType>
    </xsd:element>
    <xsd:element name="rkParentCase" ma:index="18" nillable="true" ma:displayName="Parent Case ID" ma:default="" ma:hidden="true" ma:internalName="rkParentCase" ma:readOnly="false">
      <xsd:simpleType>
        <xsd:restriction base="dms:Text"/>
      </xsd:simpleType>
    </xsd:element>
    <xsd:element name="rkParentCase_x003a_Name" ma:index="19" nillable="true" ma:displayName="Parent Case" ma:default="" ma:hidden="true" ma:internalName="rkParentCase_x003a_Name" ma:readOnly="false">
      <xsd:simpleType>
        <xsd:restriction base="dms:Text"/>
      </xsd:simpleType>
    </xsd:element>
    <xsd:element name="a132bdfb546f423c8c75fff6759d8c9c" ma:index="27" nillable="true" ma:taxonomy="true" ma:internalName="a132bdfb546f423c8c75fff6759d8c9c" ma:taxonomyFieldName="rkProcess" ma:displayName="Process" ma:readOnly="false" ma:default="" ma:fieldId="{a132bdfb-546f-423c-8c75-fff6759d8c9c}" ma:sspId="a6bba7c3-5107-49f1-abb3-1b46ebc15f72" ma:termSetId="00571633-8780-43e7-b6b1-637829dbeb78" ma:anchorId="22bfe7ec-e31c-43a5-822a-3141cd045829" ma:open="false" ma:isKeyword="false">
      <xsd:complexType>
        <xsd:sequence>
          <xsd:element ref="pc:Terms" minOccurs="0" maxOccurs="1"/>
        </xsd:sequence>
      </xsd:complexType>
    </xsd:element>
    <xsd:element name="gd7dee90b1cc499f93481f7afe283926" ma:index="30" nillable="true" ma:taxonomy="true" ma:internalName="gd7dee90b1cc499f93481f7afe283926" ma:taxonomyFieldName="rkCaseRespUnit" ma:displayName="Case Responsible Unit" ma:readOnly="false" ma:default="201;#Psykosociale Referencecenter:PSP Operations|64f39463-cbcd-4306-81e0-8c9d43d647f9" ma:fieldId="{0d7dee90-b1cc-499f-9348-1f7afe283926}" ma:sspId="a6bba7c3-5107-49f1-abb3-1b46ebc15f72" ma:termSetId="8e0c7b93-44db-40e5-8783-45b8f0433ae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k2087b9f0eae462ba79b39e95b5da6c1" ma:index="34" nillable="true" ma:taxonomy="true" ma:internalName="k2087b9f0eae462ba79b39e95b5da6c1" ma:taxonomyFieldName="rkSubject" ma:displayName="Subject" ma:readOnly="false" ma:default="58;#Mental Health and Psychosocial Support|c3d237ec-4728-4433-8c55-55bdd81b6d7c;#1;##Internal administration|612d00ef-247d-434e-82e1-015cd6d837a0" ma:fieldId="{42087b9f-0eae-462b-a79b-39e95b5da6c1}" ma:taxonomyMulti="true" ma:sspId="a6bba7c3-5107-49f1-abb3-1b46ebc15f72" ma:termSetId="c39bd6dd-8752-448c-817a-60b94217b09a" ma:anchorId="877d3b0b-78a5-436d-b780-b7d2507d4384" ma:open="false" ma:isKeyword="false">
      <xsd:complexType>
        <xsd:sequence>
          <xsd:element ref="pc:Terms" minOccurs="0" maxOccurs="1"/>
        </xsd:sequence>
      </xsd:complexType>
    </xsd:element>
    <xsd:element name="MediaServiceMetadata" ma:index="3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3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4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4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43" nillable="true" ma:taxonomy="true" ma:internalName="lcf76f155ced4ddcb4097134ff3c332f" ma:taxonomyFieldName="MediaServiceImageTags" ma:displayName="Image Tags" ma:readOnly="false" ma:fieldId="{5cf76f15-5ced-4ddc-b409-7134ff3c332f}" ma:taxonomyMulti="true" ma:sspId="a6bba7c3-5107-49f1-abb3-1b46ebc15f7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4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4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4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4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4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zpaGDPR_Sag_Beregnet" ma:index="49" nillable="true" ma:displayName="GDPR_Sag_Beregnet" ma:default="" ma:internalName="zpaGDPR_Sag_Beregnet" ma:readOnly="false">
      <xsd:simpleType>
        <xsd:restriction base="dms:Text"/>
      </xsd:simpleType>
    </xsd:element>
    <xsd:element name="MediaServiceObjectDetectorVersions" ma:index="5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bfd2bb-3d4a-4549-9197-f3410a8da64b" elementFormDefault="qualified">
    <xsd:import namespace="http://schemas.microsoft.com/office/2006/documentManagement/types"/>
    <xsd:import namespace="http://schemas.microsoft.com/office/infopath/2007/PartnerControls"/>
    <xsd:element name="wpItemlocation" ma:index="22" nillable="true" ma:displayName="wpItemLocation" ma:default="52f89f3b39354c7c9851847cb57fcabb;4a4729547dea44959d8bce78817e3c8e;8557;" ma:internalName="wpItem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131ee8-6c2d-4140-b0ca-c2efcac0b45d" elementFormDefault="qualified">
    <xsd:import namespace="http://schemas.microsoft.com/office/2006/documentManagement/types"/>
    <xsd:import namespace="http://schemas.microsoft.com/office/infopath/2007/PartnerControls"/>
    <xsd:element name="rkRelatedDoc" ma:index="25" nillable="true" ma:displayName="Related document" ma:hidden="true" ma:list="{25a70923-3bf2-47cf-8b1f-69f36b134e00}" ma:internalName="rkRelatedDoc" ma:readOnly="false" ma:showField="Title">
      <xsd:simpleType>
        <xsd:restriction base="dms:Lookup"/>
      </xsd:simpleType>
    </xsd:element>
    <xsd:element name="SharedWithUsers" ma:index="5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5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1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kYellowNoteDoc xmlns="d04ac8df-6fd2-482f-b819-b97b1136af7f" xsi:nil="true"/>
    <rkParentCase xmlns="25a70923-3bf2-47cf-8b1f-69f36b134e00" xsi:nil="true"/>
    <gd7dee90b1cc499f93481f7afe283926 xmlns="25a70923-3bf2-47cf-8b1f-69f36b134e00">
      <Terms xmlns="http://schemas.microsoft.com/office/infopath/2007/PartnerControls">
        <TermInfo xmlns="http://schemas.microsoft.com/office/infopath/2007/PartnerControls">
          <TermName xmlns="http://schemas.microsoft.com/office/infopath/2007/PartnerControls">Psykosociale Referencecenter:PSP Operations</TermName>
          <TermId xmlns="http://schemas.microsoft.com/office/infopath/2007/PartnerControls">64f39463-cbcd-4306-81e0-8c9d43d647f9</TermId>
        </TermInfo>
      </Terms>
    </gd7dee90b1cc499f93481f7afe283926>
    <rkDocumentAdvis xmlns="d04ac8df-6fd2-482f-b819-b97b1136af7f" xsi:nil="true"/>
    <p8b010f7df5842dca681a0912c2bcab2 xmlns="d04ac8df-6fd2-482f-b819-b97b1136af7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Internal</TermName>
          <TermId xmlns="http://schemas.microsoft.com/office/infopath/2007/PartnerControls">bf6bc60c-60b7-4f48-b412-c18e1ee58d20</TermId>
        </TermInfo>
      </Terms>
    </p8b010f7df5842dca681a0912c2bcab2>
    <lcf76f155ced4ddcb4097134ff3c332f xmlns="25a70923-3bf2-47cf-8b1f-69f36b134e00">
      <Terms xmlns="http://schemas.microsoft.com/office/infopath/2007/PartnerControls"/>
    </lcf76f155ced4ddcb4097134ff3c332f>
    <zpaGDPR_Sag_Beregnet xmlns="25a70923-3bf2-47cf-8b1f-69f36b134e00" xsi:nil="true"/>
    <a132bdfb546f423c8c75fff6759d8c9c xmlns="25a70923-3bf2-47cf-8b1f-69f36b134e00">
      <Terms xmlns="http://schemas.microsoft.com/office/infopath/2007/PartnerControls"/>
    </a132bdfb546f423c8c75fff6759d8c9c>
    <wpBusinessModule xmlns="d04ac8df-6fd2-482f-b819-b97b1136af7f">LK Sager</wpBusinessModule>
    <rkConfidential xmlns="d04ac8df-6fd2-482f-b819-b97b1136af7f">false</rkConfidential>
    <wp_tag xmlns="abbeec68-b05e-4e2e-88e5-2ac3e13fe809">Open</wp_tag>
    <rkCaseID xmlns="d04ac8df-6fd2-482f-b819-b97b1136af7f">LK-2022-000402</rkCaseID>
    <wpDocumentId xmlns="abbeec68-b05e-4e2e-88e5-2ac3e13fe809">2024-193198</wpDocumentId>
    <e5404abefda04403849637b8b186ca8b xmlns="d04ac8df-6fd2-482f-b819-b97b1136af7f">
      <Terms xmlns="http://schemas.microsoft.com/office/infopath/2007/PartnerControls">
        <TermInfo xmlns="http://schemas.microsoft.com/office/infopath/2007/PartnerControls">
          <TermName xmlns="http://schemas.microsoft.com/office/infopath/2007/PartnerControls">Final</TermName>
          <TermId xmlns="http://schemas.microsoft.com/office/infopath/2007/PartnerControls">9ae6fcd9-b451-46c0-9019-188a10b11456</TermId>
        </TermInfo>
      </Terms>
    </e5404abefda04403849637b8b186ca8b>
    <rkActDate xmlns="d04ac8df-6fd2-482f-b819-b97b1136af7f" xsi:nil="true"/>
    <rkRelatedDoc xmlns="74131ee8-6c2d-4140-b0ca-c2efcac0b45d" xsi:nil="true"/>
    <rkProjectNumber xmlns="d04ac8df-6fd2-482f-b819-b97b1136af7f" xsi:nil="true"/>
    <k2087b9f0eae462ba79b39e95b5da6c1 xmlns="25a70923-3bf2-47cf-8b1f-69f36b134e00">
      <Terms xmlns="http://schemas.microsoft.com/office/infopath/2007/PartnerControls">
        <TermInfo xmlns="http://schemas.microsoft.com/office/infopath/2007/PartnerControls">
          <TermName xmlns="http://schemas.microsoft.com/office/infopath/2007/PartnerControls">Mental Health and Psychosocial Support</TermName>
          <TermId xmlns="http://schemas.microsoft.com/office/infopath/2007/PartnerControls">c3d237ec-4728-4433-8c55-55bdd81b6d7c</TermId>
        </TermInfo>
        <TermInfo xmlns="http://schemas.microsoft.com/office/infopath/2007/PartnerControls">
          <TermName xmlns="http://schemas.microsoft.com/office/infopath/2007/PartnerControls">#Internal administration</TermName>
          <TermId xmlns="http://schemas.microsoft.com/office/infopath/2007/PartnerControls">612d00ef-247d-434e-82e1-015cd6d837a0</TermId>
        </TermInfo>
      </Terms>
    </k2087b9f0eae462ba79b39e95b5da6c1>
    <rkArchivingPeriod xmlns="d04ac8df-6fd2-482f-b819-b97b1136af7f">2019-2024</rkArchivingPeriod>
    <wp_entitynamefield xmlns="25a70923-3bf2-47cf-8b1f-69f36b134e00">PS Centre Training Curriculum</wp_entitynamefield>
    <rkDeletionDate xmlns="d04ac8df-6fd2-482f-b819-b97b1136af7f" xsi:nil="true"/>
    <TaxCatchAll xmlns="9a29e298-6711-4c2e-b998-25b6d616e0da">
      <Value>201</Value>
      <Value>11</Value>
      <Value>10</Value>
      <Value>9</Value>
      <Value>58</Value>
      <Value>1</Value>
    </TaxCatchAll>
    <a30301ec14f1485491da311a88d487d0 xmlns="d04ac8df-6fd2-482f-b819-b97b1136af7f">
      <Terms xmlns="http://schemas.microsoft.com/office/infopath/2007/PartnerControls">
        <TermInfo xmlns="http://schemas.microsoft.com/office/infopath/2007/PartnerControls">
          <TermName xmlns="http://schemas.microsoft.com/office/infopath/2007/PartnerControls">Open</TermName>
          <TermId xmlns="http://schemas.microsoft.com/office/infopath/2007/PartnerControls">5b634c15-81a0-4474-a1b9-c7fcf95d35c4</TermId>
        </TermInfo>
      </Terms>
    </a30301ec14f1485491da311a88d487d0>
    <rkParentCase_x003a_Name xmlns="25a70923-3bf2-47cf-8b1f-69f36b134e00" xsi:nil="true"/>
    <wpItemlocation xmlns="14bfd2bb-3d4a-4549-9197-f3410a8da64b">52f89f3b39354c7c9851847cb57fcabb;4a4729547dea44959d8bce78817e3c8e;8557;</wpItemlocation>
  </documentManagement>
</p:properties>
</file>

<file path=customXml/itemProps1.xml><?xml version="1.0" encoding="utf-8"?>
<ds:datastoreItem xmlns:ds="http://schemas.openxmlformats.org/officeDocument/2006/customXml" ds:itemID="{70564428-AC0D-4B7E-9D35-CE34602FDDAF}"/>
</file>

<file path=customXml/itemProps2.xml><?xml version="1.0" encoding="utf-8"?>
<ds:datastoreItem xmlns:ds="http://schemas.openxmlformats.org/officeDocument/2006/customXml" ds:itemID="{F0742953-440A-4706-A42D-75C9C420BFA7}"/>
</file>

<file path=customXml/itemProps3.xml><?xml version="1.0" encoding="utf-8"?>
<ds:datastoreItem xmlns:ds="http://schemas.openxmlformats.org/officeDocument/2006/customXml" ds:itemID="{B85E9CB0-251F-42B8-B9CA-0707114B36DB}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Sarah Harrison</dc:creator>
  <dcterms:created xsi:type="dcterms:W3CDTF">2021-01-13T16:07:33Z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kSubject">
    <vt:lpwstr>58;#Mental Health and Psychosocial Support|c3d237ec-4728-4433-8c55-55bdd81b6d7c;#1;##Internal administration|612d00ef-247d-434e-82e1-015cd6d837a0</vt:lpwstr>
  </property>
  <property fmtid="{D5CDD505-2E9C-101B-9397-08002B2CF9AE}" pid="3" name="rkCaseRespUnit">
    <vt:lpwstr>201;#Psykosociale Referencecenter:PSP Operations|64f39463-cbcd-4306-81e0-8c9d43d647f9</vt:lpwstr>
  </property>
  <property fmtid="{D5CDD505-2E9C-101B-9397-08002B2CF9AE}" pid="4" name="rkProcess">
    <vt:lpwstr/>
  </property>
  <property fmtid="{D5CDD505-2E9C-101B-9397-08002B2CF9AE}" pid="5" name="rkOpenConfidential">
    <vt:lpwstr>9;#Open|5b634c15-81a0-4474-a1b9-c7fcf95d35c4</vt:lpwstr>
  </property>
  <property fmtid="{D5CDD505-2E9C-101B-9397-08002B2CF9AE}" pid="6" name="rkDocDirection">
    <vt:lpwstr>10;#Internal|bf6bc60c-60b7-4f48-b412-c18e1ee58d20</vt:lpwstr>
  </property>
  <property fmtid="{D5CDD505-2E9C-101B-9397-08002B2CF9AE}" pid="7" name="rkDocumentStatus">
    <vt:lpwstr>11;#Final|9ae6fcd9-b451-46c0-9019-188a10b11456</vt:lpwstr>
  </property>
  <property fmtid="{D5CDD505-2E9C-101B-9397-08002B2CF9AE}" pid="8" name="ContentTypeId">
    <vt:lpwstr>0x010100BAF7254234723E48BEAA5279D19E83B800EBB4AA2DC59ED041BFD0D8CBDBF3954F</vt:lpwstr>
  </property>
  <property fmtid="{D5CDD505-2E9C-101B-9397-08002B2CF9AE}" pid="9" name="MediaServiceImageTags">
    <vt:lpwstr/>
  </property>
</Properties>
</file>