
<file path=[Content_Types].xml><?xml version="1.0" encoding="utf-8"?>
<Types xmlns="http://schemas.openxmlformats.org/package/2006/content-types">
  <Default Extension="fntdata" ContentType="application/x-fontdata"/>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4248" r:id="rId4"/>
  </p:sldMasterIdLst>
  <p:notesMasterIdLst>
    <p:notesMasterId r:id="rId134"/>
  </p:notesMasterIdLst>
  <p:handoutMasterIdLst>
    <p:handoutMasterId r:id="rId135"/>
  </p:handoutMasterIdLst>
  <p:sldIdLst>
    <p:sldId id="4201" r:id="rId5"/>
    <p:sldId id="4022" r:id="rId6"/>
    <p:sldId id="4055" r:id="rId7"/>
    <p:sldId id="4056" r:id="rId8"/>
    <p:sldId id="4133" r:id="rId9"/>
    <p:sldId id="4135" r:id="rId10"/>
    <p:sldId id="4136" r:id="rId11"/>
    <p:sldId id="4137" r:id="rId12"/>
    <p:sldId id="4027" r:id="rId13"/>
    <p:sldId id="4165" r:id="rId14"/>
    <p:sldId id="4167" r:id="rId15"/>
    <p:sldId id="4170" r:id="rId16"/>
    <p:sldId id="4171" r:id="rId17"/>
    <p:sldId id="4172" r:id="rId18"/>
    <p:sldId id="4173" r:id="rId19"/>
    <p:sldId id="4154" r:id="rId20"/>
    <p:sldId id="4153" r:id="rId21"/>
    <p:sldId id="4076" r:id="rId22"/>
    <p:sldId id="4075" r:id="rId23"/>
    <p:sldId id="4063" r:id="rId24"/>
    <p:sldId id="4179" r:id="rId25"/>
    <p:sldId id="4178" r:id="rId26"/>
    <p:sldId id="4181" r:id="rId27"/>
    <p:sldId id="4182" r:id="rId28"/>
    <p:sldId id="4065" r:id="rId29"/>
    <p:sldId id="4185" r:id="rId30"/>
    <p:sldId id="4069" r:id="rId31"/>
    <p:sldId id="4071" r:id="rId32"/>
    <p:sldId id="4186" r:id="rId33"/>
    <p:sldId id="4183" r:id="rId34"/>
    <p:sldId id="4155" r:id="rId35"/>
    <p:sldId id="4190" r:id="rId36"/>
    <p:sldId id="4028" r:id="rId37"/>
    <p:sldId id="4161" r:id="rId38"/>
    <p:sldId id="4163" r:id="rId39"/>
    <p:sldId id="4162" r:id="rId40"/>
    <p:sldId id="4187" r:id="rId41"/>
    <p:sldId id="4188" r:id="rId42"/>
    <p:sldId id="4113" r:id="rId43"/>
    <p:sldId id="4164" r:id="rId44"/>
    <p:sldId id="4114" r:id="rId45"/>
    <p:sldId id="4115" r:id="rId46"/>
    <p:sldId id="4145" r:id="rId47"/>
    <p:sldId id="4149" r:id="rId48"/>
    <p:sldId id="4150" r:id="rId49"/>
    <p:sldId id="880" r:id="rId50"/>
    <p:sldId id="821" r:id="rId51"/>
    <p:sldId id="879" r:id="rId52"/>
    <p:sldId id="833" r:id="rId53"/>
    <p:sldId id="274" r:id="rId54"/>
    <p:sldId id="888" r:id="rId55"/>
    <p:sldId id="401" r:id="rId56"/>
    <p:sldId id="279" r:id="rId57"/>
    <p:sldId id="885" r:id="rId58"/>
    <p:sldId id="889" r:id="rId59"/>
    <p:sldId id="853" r:id="rId60"/>
    <p:sldId id="4101" r:id="rId61"/>
    <p:sldId id="4030" r:id="rId62"/>
    <p:sldId id="4191" r:id="rId63"/>
    <p:sldId id="4193" r:id="rId64"/>
    <p:sldId id="4156" r:id="rId65"/>
    <p:sldId id="4192" r:id="rId66"/>
    <p:sldId id="4176" r:id="rId67"/>
    <p:sldId id="4177" r:id="rId68"/>
    <p:sldId id="4194" r:id="rId69"/>
    <p:sldId id="4031" r:id="rId70"/>
    <p:sldId id="4143" r:id="rId71"/>
    <p:sldId id="4144" r:id="rId72"/>
    <p:sldId id="4033" r:id="rId73"/>
    <p:sldId id="4195" r:id="rId74"/>
    <p:sldId id="4200" r:id="rId75"/>
    <p:sldId id="4118" r:id="rId76"/>
    <p:sldId id="4197" r:id="rId77"/>
    <p:sldId id="4196" r:id="rId78"/>
    <p:sldId id="4198" r:id="rId79"/>
    <p:sldId id="4199" r:id="rId80"/>
    <p:sldId id="4053" r:id="rId81"/>
    <p:sldId id="4152" r:id="rId82"/>
    <p:sldId id="4062" r:id="rId83"/>
    <p:sldId id="4077" r:id="rId84"/>
    <p:sldId id="4078" r:id="rId85"/>
    <p:sldId id="4080" r:id="rId86"/>
    <p:sldId id="4079" r:id="rId87"/>
    <p:sldId id="4081" r:id="rId88"/>
    <p:sldId id="4082" r:id="rId89"/>
    <p:sldId id="4083" r:id="rId90"/>
    <p:sldId id="4084" r:id="rId91"/>
    <p:sldId id="4085" r:id="rId92"/>
    <p:sldId id="4086" r:id="rId93"/>
    <p:sldId id="4087" r:id="rId94"/>
    <p:sldId id="4088" r:id="rId95"/>
    <p:sldId id="4089" r:id="rId96"/>
    <p:sldId id="4090" r:id="rId97"/>
    <p:sldId id="4036" r:id="rId98"/>
    <p:sldId id="4091" r:id="rId99"/>
    <p:sldId id="4092" r:id="rId100"/>
    <p:sldId id="4093" r:id="rId101"/>
    <p:sldId id="4038" r:id="rId102"/>
    <p:sldId id="4095" r:id="rId103"/>
    <p:sldId id="4096" r:id="rId104"/>
    <p:sldId id="4097" r:id="rId105"/>
    <p:sldId id="4043" r:id="rId106"/>
    <p:sldId id="4103" r:id="rId107"/>
    <p:sldId id="4104" r:id="rId108"/>
    <p:sldId id="4044" r:id="rId109"/>
    <p:sldId id="4105" r:id="rId110"/>
    <p:sldId id="4106" r:id="rId111"/>
    <p:sldId id="4046" r:id="rId112"/>
    <p:sldId id="4108" r:id="rId113"/>
    <p:sldId id="4110" r:id="rId114"/>
    <p:sldId id="4111" r:id="rId115"/>
    <p:sldId id="4112" r:id="rId116"/>
    <p:sldId id="4049" r:id="rId117"/>
    <p:sldId id="4122" r:id="rId118"/>
    <p:sldId id="4050" r:id="rId119"/>
    <p:sldId id="4123" r:id="rId120"/>
    <p:sldId id="4125" r:id="rId121"/>
    <p:sldId id="4126" r:id="rId122"/>
    <p:sldId id="4051" r:id="rId123"/>
    <p:sldId id="4127" r:id="rId124"/>
    <p:sldId id="4128" r:id="rId125"/>
    <p:sldId id="4129" r:id="rId126"/>
    <p:sldId id="4130" r:id="rId127"/>
    <p:sldId id="4131" r:id="rId128"/>
    <p:sldId id="4132" r:id="rId129"/>
    <p:sldId id="4140" r:id="rId130"/>
    <p:sldId id="4060" r:id="rId131"/>
    <p:sldId id="4147" r:id="rId132"/>
    <p:sldId id="4148" r:id="rId133"/>
  </p:sldIdLst>
  <p:sldSz cx="18288000" cy="10288588"/>
  <p:notesSz cx="6797675" cy="9926638"/>
  <p:embeddedFontLst>
    <p:embeddedFont>
      <p:font typeface="Bebas" panose="020B0604020202020204" charset="0"/>
      <p:regular r:id="rId136"/>
    </p:embeddedFont>
    <p:embeddedFont>
      <p:font typeface="Calibri" panose="020F0502020204030204" pitchFamily="34" charset="0"/>
      <p:regular r:id="rId137"/>
      <p:bold r:id="rId138"/>
      <p:italic r:id="rId139"/>
      <p:boldItalic r:id="rId140"/>
    </p:embeddedFont>
    <p:embeddedFont>
      <p:font typeface="Calibri Light" panose="020F0302020204030204" pitchFamily="34" charset="0"/>
      <p:regular r:id="rId141"/>
      <p:italic r:id="rId142"/>
    </p:embeddedFont>
    <p:embeddedFont>
      <p:font typeface="Garamond" panose="02020404030301010803" pitchFamily="18" charset="0"/>
      <p:regular r:id="rId143"/>
      <p:bold r:id="rId144"/>
      <p:italic r:id="rId145"/>
    </p:embeddedFont>
    <p:embeddedFont>
      <p:font typeface="Lucida Sans" panose="020B0602030504020204" pitchFamily="34" charset="0"/>
      <p:regular r:id="rId146"/>
      <p:bold r:id="rId147"/>
      <p:italic r:id="rId148"/>
      <p:boldItalic r:id="rId149"/>
    </p:embeddedFont>
    <p:embeddedFont>
      <p:font typeface="Montserrat" panose="00000500000000000000" pitchFamily="2" charset="0"/>
      <p:regular r:id="rId150"/>
      <p:bold r:id="rId151"/>
      <p:italic r:id="rId152"/>
      <p:boldItalic r:id="rId153"/>
    </p:embeddedFont>
    <p:embeddedFont>
      <p:font typeface="Montserrat SemiBold" panose="00000700000000000000" pitchFamily="2" charset="0"/>
      <p:regular r:id="rId154"/>
      <p:bold r:id="rId155"/>
      <p:italic r:id="rId156"/>
      <p:boldItalic r:id="rId157"/>
    </p:embeddedFont>
    <p:embeddedFont>
      <p:font typeface="Open Sans" panose="020B0606030504020204" pitchFamily="34" charset="0"/>
      <p:regular r:id="rId158"/>
      <p:bold r:id="rId159"/>
      <p:italic r:id="rId160"/>
      <p:boldItalic r:id="rId161"/>
    </p:embeddedFont>
    <p:embeddedFont>
      <p:font typeface="Open Sans Light" panose="020B0306030504020204" pitchFamily="34" charset="0"/>
      <p:regular r:id="rId162"/>
      <p:italic r:id="rId163"/>
    </p:embeddedFont>
    <p:embeddedFont>
      <p:font typeface="Open Sans SemiBold" panose="020B0706030804020204" pitchFamily="34" charset="0"/>
      <p:bold r:id="rId164"/>
      <p:boldItalic r:id="rId165"/>
    </p:embeddedFont>
    <p:embeddedFont>
      <p:font typeface="Segoe UI" panose="020B0502040204020203" pitchFamily="34" charset="0"/>
      <p:regular r:id="rId166"/>
      <p:bold r:id="rId167"/>
      <p:italic r:id="rId168"/>
      <p:boldItalic r:id="rId169"/>
    </p:embeddedFont>
    <p:embeddedFont>
      <p:font typeface="Sora" pitchFamily="2" charset="0"/>
      <p:regular r:id="rId170"/>
      <p:bold r:id="rId171"/>
    </p:embeddedFont>
    <p:embeddedFont>
      <p:font typeface="Trebuchet MS" panose="020B0603020202020204" pitchFamily="34" charset="0"/>
      <p:regular r:id="rId172"/>
      <p:bold r:id="rId173"/>
      <p:italic r:id="rId174"/>
      <p:boldItalic r:id="rId175"/>
    </p:embeddedFont>
  </p:embeddedFont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687617"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375235"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2062852"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75047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3438086" algn="l" defTabSz="1375235" rtl="0" eaLnBrk="1" latinLnBrk="0" hangingPunct="1">
      <a:defRPr kern="1200">
        <a:solidFill>
          <a:schemeClr val="tx1"/>
        </a:solidFill>
        <a:latin typeface="Calibri" panose="020F0502020204030204" pitchFamily="34" charset="0"/>
        <a:ea typeface="+mn-ea"/>
        <a:cs typeface="+mn-cs"/>
      </a:defRPr>
    </a:lvl6pPr>
    <a:lvl7pPr marL="4125703" algn="l" defTabSz="1375235" rtl="0" eaLnBrk="1" latinLnBrk="0" hangingPunct="1">
      <a:defRPr kern="1200">
        <a:solidFill>
          <a:schemeClr val="tx1"/>
        </a:solidFill>
        <a:latin typeface="Calibri" panose="020F0502020204030204" pitchFamily="34" charset="0"/>
        <a:ea typeface="+mn-ea"/>
        <a:cs typeface="+mn-cs"/>
      </a:defRPr>
    </a:lvl7pPr>
    <a:lvl8pPr marL="4813320" algn="l" defTabSz="1375235" rtl="0" eaLnBrk="1" latinLnBrk="0" hangingPunct="1">
      <a:defRPr kern="1200">
        <a:solidFill>
          <a:schemeClr val="tx1"/>
        </a:solidFill>
        <a:latin typeface="Calibri" panose="020F0502020204030204" pitchFamily="34" charset="0"/>
        <a:ea typeface="+mn-ea"/>
        <a:cs typeface="+mn-cs"/>
      </a:defRPr>
    </a:lvl8pPr>
    <a:lvl9pPr marL="5500937" algn="l" defTabSz="1375235" rtl="0" eaLnBrk="1" latinLnBrk="0" hangingPunct="1">
      <a:defRPr kern="1200">
        <a:solidFill>
          <a:schemeClr val="tx1"/>
        </a:solidFill>
        <a:latin typeface="Calibri" panose="020F0502020204030204" pitchFamily="34" charset="0"/>
        <a:ea typeface="+mn-ea"/>
        <a:cs typeface="+mn-cs"/>
      </a:defRPr>
    </a:lvl9pPr>
  </p:defaultTextStyle>
  <p:extLst>
    <p:ext uri="{521415D9-36F7-43E2-AB2F-B90AF26B5E84}">
      <p14:sectionLst xmlns:p14="http://schemas.microsoft.com/office/powerpoint/2010/main">
        <p14:section name="HEADLINE SLIDES" id="{EE1CA387-3260-44C0-8B94-AA489C507292}">
          <p14:sldIdLst>
            <p14:sldId id="4201"/>
            <p14:sldId id="4022"/>
          </p14:sldIdLst>
        </p14:section>
        <p14:section name="Introduction" id="{B160A451-E20D-4800-989B-02F4C1E3EB85}">
          <p14:sldIdLst>
            <p14:sldId id="4055"/>
            <p14:sldId id="4056"/>
            <p14:sldId id="4133"/>
            <p14:sldId id="4135"/>
            <p14:sldId id="4136"/>
            <p14:sldId id="4137"/>
          </p14:sldIdLst>
        </p14:section>
        <p14:section name="Module 1" id="{7681B1D5-E014-4996-BE6F-DC91D147162A}">
          <p14:sldIdLst>
            <p14:sldId id="4027"/>
            <p14:sldId id="4165"/>
            <p14:sldId id="4167"/>
            <p14:sldId id="4170"/>
            <p14:sldId id="4171"/>
            <p14:sldId id="4172"/>
            <p14:sldId id="4173"/>
            <p14:sldId id="4154"/>
            <p14:sldId id="4153"/>
            <p14:sldId id="4076"/>
            <p14:sldId id="4075"/>
            <p14:sldId id="4063"/>
            <p14:sldId id="4179"/>
            <p14:sldId id="4178"/>
            <p14:sldId id="4181"/>
            <p14:sldId id="4182"/>
            <p14:sldId id="4065"/>
            <p14:sldId id="4185"/>
            <p14:sldId id="4069"/>
            <p14:sldId id="4071"/>
            <p14:sldId id="4186"/>
            <p14:sldId id="4183"/>
            <p14:sldId id="4155"/>
            <p14:sldId id="4190"/>
          </p14:sldIdLst>
        </p14:section>
        <p14:section name="Module 2" id="{60544A9D-681F-4C93-8389-9B03CA0C706B}">
          <p14:sldIdLst>
            <p14:sldId id="4028"/>
            <p14:sldId id="4161"/>
            <p14:sldId id="4163"/>
            <p14:sldId id="4162"/>
            <p14:sldId id="4187"/>
            <p14:sldId id="4188"/>
            <p14:sldId id="4113"/>
            <p14:sldId id="4164"/>
            <p14:sldId id="4114"/>
            <p14:sldId id="4115"/>
            <p14:sldId id="4145"/>
            <p14:sldId id="4149"/>
            <p14:sldId id="4150"/>
            <p14:sldId id="880"/>
            <p14:sldId id="821"/>
            <p14:sldId id="879"/>
            <p14:sldId id="833"/>
            <p14:sldId id="274"/>
            <p14:sldId id="888"/>
            <p14:sldId id="401"/>
            <p14:sldId id="279"/>
            <p14:sldId id="885"/>
            <p14:sldId id="889"/>
            <p14:sldId id="853"/>
            <p14:sldId id="4101"/>
          </p14:sldIdLst>
        </p14:section>
        <p14:section name="Module 3" id="{E80F465E-EF72-41AA-B629-1899DBEA484B}">
          <p14:sldIdLst>
            <p14:sldId id="4030"/>
            <p14:sldId id="4191"/>
            <p14:sldId id="4193"/>
            <p14:sldId id="4156"/>
            <p14:sldId id="4192"/>
            <p14:sldId id="4176"/>
            <p14:sldId id="4177"/>
            <p14:sldId id="4194"/>
          </p14:sldIdLst>
        </p14:section>
        <p14:section name="Module 4" id="{1513F018-4927-4940-BAB7-084180088AB0}">
          <p14:sldIdLst>
            <p14:sldId id="4031"/>
            <p14:sldId id="4143"/>
            <p14:sldId id="4144"/>
          </p14:sldIdLst>
        </p14:section>
        <p14:section name="Module 5" id="{3EDECF32-4F5E-4665-8E02-1E9AFECBACDB}">
          <p14:sldIdLst>
            <p14:sldId id="4033"/>
            <p14:sldId id="4195"/>
            <p14:sldId id="4200"/>
            <p14:sldId id="4118"/>
            <p14:sldId id="4197"/>
            <p14:sldId id="4196"/>
            <p14:sldId id="4198"/>
            <p14:sldId id="4199"/>
            <p14:sldId id="4053"/>
          </p14:sldIdLst>
        </p14:section>
        <p14:section name="ADDITIONAL SLIDE" id="{2112CDA7-54DC-43AC-A1E0-9A43CEA85DB6}">
          <p14:sldIdLst>
            <p14:sldId id="4152"/>
            <p14:sldId id="4062"/>
            <p14:sldId id="4077"/>
            <p14:sldId id="4078"/>
            <p14:sldId id="4080"/>
            <p14:sldId id="4079"/>
            <p14:sldId id="4081"/>
            <p14:sldId id="4082"/>
            <p14:sldId id="4083"/>
            <p14:sldId id="4084"/>
            <p14:sldId id="4085"/>
            <p14:sldId id="4086"/>
            <p14:sldId id="4087"/>
            <p14:sldId id="4088"/>
            <p14:sldId id="4089"/>
            <p14:sldId id="4090"/>
            <p14:sldId id="4036"/>
            <p14:sldId id="4091"/>
            <p14:sldId id="4092"/>
            <p14:sldId id="4093"/>
            <p14:sldId id="4038"/>
            <p14:sldId id="4095"/>
            <p14:sldId id="4096"/>
            <p14:sldId id="4097"/>
            <p14:sldId id="4043"/>
            <p14:sldId id="4103"/>
            <p14:sldId id="4104"/>
            <p14:sldId id="4044"/>
            <p14:sldId id="4105"/>
            <p14:sldId id="4106"/>
            <p14:sldId id="4046"/>
            <p14:sldId id="4108"/>
            <p14:sldId id="4110"/>
            <p14:sldId id="4111"/>
            <p14:sldId id="4112"/>
            <p14:sldId id="4049"/>
            <p14:sldId id="4122"/>
            <p14:sldId id="4050"/>
            <p14:sldId id="4123"/>
            <p14:sldId id="4125"/>
            <p14:sldId id="4126"/>
            <p14:sldId id="4051"/>
            <p14:sldId id="4127"/>
            <p14:sldId id="4128"/>
            <p14:sldId id="4129"/>
            <p14:sldId id="4130"/>
            <p14:sldId id="4131"/>
            <p14:sldId id="4132"/>
            <p14:sldId id="4140"/>
            <p14:sldId id="4060"/>
            <p14:sldId id="4147"/>
            <p14:sldId id="4148"/>
          </p14:sldIdLst>
        </p14:section>
      </p14:sectionLst>
    </p:ext>
    <p:ext uri="{EFAFB233-063F-42B5-8137-9DF3F51BA10A}">
      <p15:sldGuideLst xmlns:p15="http://schemas.microsoft.com/office/powerpoint/2012/main">
        <p15:guide id="1" orient="horz" pos="3240" userDrawn="1">
          <p15:clr>
            <a:srgbClr val="A4A3A4"/>
          </p15:clr>
        </p15:guide>
        <p15:guide id="2" pos="576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per Guhle" initials="JG" lastIdx="1" clrIdx="0">
    <p:extLst>
      <p:ext uri="{19B8F6BF-5375-455C-9EA6-DF929625EA0E}">
        <p15:presenceInfo xmlns:p15="http://schemas.microsoft.com/office/powerpoint/2012/main" userId="S::jeguh@rodekors.dk::c4eeef05-5b40-4cf2-929e-a5e0a64d3c1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333F"/>
    <a:srgbClr val="3F3F3F"/>
    <a:srgbClr val="323232"/>
    <a:srgbClr val="B2B2B2"/>
    <a:srgbClr val="18355E"/>
    <a:srgbClr val="CF1319"/>
    <a:srgbClr val="0272AB"/>
    <a:srgbClr val="011E41"/>
    <a:srgbClr val="242D38"/>
    <a:srgbClr val="8C8C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2E676B-F595-4AB9-96E3-DB113A731AB7}" v="1" dt="2024-04-08T10:21:13.745"/>
  </p1510:revLst>
</p1510:revInfo>
</file>

<file path=ppt/tableStyles.xml><?xml version="1.0" encoding="utf-8"?>
<a:tblStyleLst xmlns:a="http://schemas.openxmlformats.org/drawingml/2006/main" def="{5C22544A-7EE6-4342-B048-85BDC9FD1C3A}">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395" autoAdjust="0"/>
  </p:normalViewPr>
  <p:slideViewPr>
    <p:cSldViewPr snapToGrid="0">
      <p:cViewPr varScale="1">
        <p:scale>
          <a:sx n="56" d="100"/>
          <a:sy n="56" d="100"/>
        </p:scale>
        <p:origin x="1530" y="114"/>
      </p:cViewPr>
      <p:guideLst>
        <p:guide orient="horz" pos="3240"/>
        <p:guide pos="576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font" Target="fonts/font3.fntdata"/><Relationship Id="rId159" Type="http://schemas.openxmlformats.org/officeDocument/2006/relationships/font" Target="fonts/font24.fntdata"/><Relationship Id="rId170" Type="http://schemas.openxmlformats.org/officeDocument/2006/relationships/font" Target="fonts/font35.fntdata"/><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font" Target="fonts/font14.fntdata"/><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font" Target="fonts/font25.fntdata"/><Relationship Id="rId181" Type="http://schemas.microsoft.com/office/2015/10/relationships/revisionInfo" Target="revisionInfo.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font" Target="fonts/font4.fntdata"/><Relationship Id="rId85" Type="http://schemas.openxmlformats.org/officeDocument/2006/relationships/slide" Target="slides/slide81.xml"/><Relationship Id="rId150" Type="http://schemas.openxmlformats.org/officeDocument/2006/relationships/font" Target="fonts/font15.fntdata"/><Relationship Id="rId171" Type="http://schemas.openxmlformats.org/officeDocument/2006/relationships/font" Target="fonts/font36.fntdata"/><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font" Target="fonts/font5.fntdata"/><Relationship Id="rId161" Type="http://schemas.openxmlformats.org/officeDocument/2006/relationships/font" Target="fonts/font26.fntdata"/><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handoutMaster" Target="handoutMasters/handoutMaster1.xml"/><Relationship Id="rId151" Type="http://schemas.openxmlformats.org/officeDocument/2006/relationships/font" Target="fonts/font16.fntdata"/><Relationship Id="rId156" Type="http://schemas.openxmlformats.org/officeDocument/2006/relationships/font" Target="fonts/font21.fntdata"/><Relationship Id="rId177" Type="http://schemas.openxmlformats.org/officeDocument/2006/relationships/presProps" Target="presProps.xml"/><Relationship Id="rId172" Type="http://schemas.openxmlformats.org/officeDocument/2006/relationships/font" Target="fonts/font37.fntdata"/><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font" Target="fonts/font6.fntdata"/><Relationship Id="rId146" Type="http://schemas.openxmlformats.org/officeDocument/2006/relationships/font" Target="fonts/font11.fntdata"/><Relationship Id="rId167" Type="http://schemas.openxmlformats.org/officeDocument/2006/relationships/font" Target="fonts/font32.fntdata"/><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font" Target="fonts/font27.fntdata"/><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font" Target="fonts/font1.fntdata"/><Relationship Id="rId157" Type="http://schemas.openxmlformats.org/officeDocument/2006/relationships/font" Target="fonts/font22.fntdata"/><Relationship Id="rId178"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font" Target="fonts/font17.fntdata"/><Relationship Id="rId173" Type="http://schemas.openxmlformats.org/officeDocument/2006/relationships/font" Target="fonts/font38.fntdata"/><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font" Target="fonts/font12.fntdata"/><Relationship Id="rId168" Type="http://schemas.openxmlformats.org/officeDocument/2006/relationships/font" Target="fonts/font33.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font" Target="fonts/font7.fntdata"/><Relationship Id="rId163" Type="http://schemas.openxmlformats.org/officeDocument/2006/relationships/font" Target="fonts/font28.fntdata"/><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font" Target="fonts/font2.fntdata"/><Relationship Id="rId158" Type="http://schemas.openxmlformats.org/officeDocument/2006/relationships/font" Target="fonts/font23.fntdata"/><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font" Target="fonts/font18.fntdata"/><Relationship Id="rId174" Type="http://schemas.openxmlformats.org/officeDocument/2006/relationships/font" Target="fonts/font39.fntdata"/><Relationship Id="rId179" Type="http://schemas.openxmlformats.org/officeDocument/2006/relationships/theme" Target="theme/theme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font" Target="fonts/font8.fntdata"/><Relationship Id="rId148" Type="http://schemas.openxmlformats.org/officeDocument/2006/relationships/font" Target="fonts/font13.fntdata"/><Relationship Id="rId164" Type="http://schemas.openxmlformats.org/officeDocument/2006/relationships/font" Target="fonts/font29.fntdata"/><Relationship Id="rId169" Type="http://schemas.openxmlformats.org/officeDocument/2006/relationships/font" Target="fonts/font34.fntdata"/><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tableStyles" Target="tableStyles.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font" Target="fonts/font19.fntdata"/><Relationship Id="rId175" Type="http://schemas.openxmlformats.org/officeDocument/2006/relationships/font" Target="fonts/font40.fntdata"/><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font" Target="fonts/font9.fntdata"/><Relationship Id="rId90" Type="http://schemas.openxmlformats.org/officeDocument/2006/relationships/slide" Target="slides/slide86.xml"/><Relationship Id="rId165" Type="http://schemas.openxmlformats.org/officeDocument/2006/relationships/font" Target="fonts/font30.fntdata"/><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notesMaster" Target="notesMasters/notesMaster1.xml"/><Relationship Id="rId80" Type="http://schemas.openxmlformats.org/officeDocument/2006/relationships/slide" Target="slides/slide76.xml"/><Relationship Id="rId155" Type="http://schemas.openxmlformats.org/officeDocument/2006/relationships/font" Target="fonts/font20.fntdata"/><Relationship Id="rId176" Type="http://schemas.openxmlformats.org/officeDocument/2006/relationships/commentAuthors" Target="commentAuthors.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font" Target="fonts/font10.fntdata"/><Relationship Id="rId166" Type="http://schemas.openxmlformats.org/officeDocument/2006/relationships/font" Target="fonts/font31.fntdata"/><Relationship Id="rId1" Type="http://schemas.openxmlformats.org/officeDocument/2006/relationships/customXml" Target="../customXml/item1.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2DAD29-F231-4CAF-8D89-F6F172D9F326}"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1BDD728B-0669-486A-9A6E-BB78EC1C9142}">
      <dgm:prSet phldrT="[Text]"/>
      <dgm:spPr/>
      <dgm:t>
        <a:bodyPr/>
        <a:lstStyle/>
        <a:p>
          <a:pPr algn="l"/>
          <a:r>
            <a:rPr lang="en-US"/>
            <a:t>2. Identify &amp; map other service providers</a:t>
          </a:r>
        </a:p>
      </dgm:t>
    </dgm:pt>
    <dgm:pt modelId="{36D50355-6256-46D9-B994-833BF0E2D2AA}" type="parTrans" cxnId="{1BEF5AD0-5011-4E6F-9BF9-BA9F990140F8}">
      <dgm:prSet/>
      <dgm:spPr/>
      <dgm:t>
        <a:bodyPr/>
        <a:lstStyle/>
        <a:p>
          <a:pPr algn="l"/>
          <a:endParaRPr lang="en-US"/>
        </a:p>
      </dgm:t>
    </dgm:pt>
    <dgm:pt modelId="{AEBF6D0E-3824-43ED-A62B-8E05C42A0BE5}" type="sibTrans" cxnId="{1BEF5AD0-5011-4E6F-9BF9-BA9F990140F8}">
      <dgm:prSet/>
      <dgm:spPr/>
      <dgm:t>
        <a:bodyPr/>
        <a:lstStyle/>
        <a:p>
          <a:pPr algn="l"/>
          <a:endParaRPr lang="en-US"/>
        </a:p>
      </dgm:t>
    </dgm:pt>
    <dgm:pt modelId="{E3F981E4-B3C1-4933-AAFA-8D59EFBBF405}">
      <dgm:prSet phldrT="[Text]"/>
      <dgm:spPr/>
      <dgm:t>
        <a:bodyPr/>
        <a:lstStyle/>
        <a:p>
          <a:pPr algn="l"/>
          <a:r>
            <a:rPr lang="en-US"/>
            <a:t>3. Contact other service providers</a:t>
          </a:r>
        </a:p>
      </dgm:t>
    </dgm:pt>
    <dgm:pt modelId="{81BA93AD-5642-4E86-A49B-FCCF28B17067}" type="parTrans" cxnId="{14F03137-4924-4E87-AE9E-C3957319F957}">
      <dgm:prSet/>
      <dgm:spPr/>
      <dgm:t>
        <a:bodyPr/>
        <a:lstStyle/>
        <a:p>
          <a:pPr algn="l"/>
          <a:endParaRPr lang="en-US"/>
        </a:p>
      </dgm:t>
    </dgm:pt>
    <dgm:pt modelId="{8238BF1F-95F7-4D3F-B0D4-73D894744C82}" type="sibTrans" cxnId="{14F03137-4924-4E87-AE9E-C3957319F957}">
      <dgm:prSet/>
      <dgm:spPr/>
      <dgm:t>
        <a:bodyPr/>
        <a:lstStyle/>
        <a:p>
          <a:pPr algn="l"/>
          <a:endParaRPr lang="en-US"/>
        </a:p>
      </dgm:t>
    </dgm:pt>
    <dgm:pt modelId="{2C91FB09-EBD1-4D2A-BCE0-C30856A490D6}">
      <dgm:prSet phldrT="[Text]"/>
      <dgm:spPr/>
      <dgm:t>
        <a:bodyPr/>
        <a:lstStyle/>
        <a:p>
          <a:pPr algn="l"/>
          <a:r>
            <a:rPr lang="en-US"/>
            <a:t>4. Explain referral to client/ caregiver</a:t>
          </a:r>
        </a:p>
      </dgm:t>
    </dgm:pt>
    <dgm:pt modelId="{BED73E74-6142-4ECA-A4DC-1678CAD7C32B}" type="parTrans" cxnId="{FA4DD013-EDD7-4BFF-95BC-16CBB68BF543}">
      <dgm:prSet/>
      <dgm:spPr/>
      <dgm:t>
        <a:bodyPr/>
        <a:lstStyle/>
        <a:p>
          <a:pPr algn="l"/>
          <a:endParaRPr lang="en-US"/>
        </a:p>
      </dgm:t>
    </dgm:pt>
    <dgm:pt modelId="{58992AF1-72C6-4BE8-943A-DE2708B4CE21}" type="sibTrans" cxnId="{FA4DD013-EDD7-4BFF-95BC-16CBB68BF543}">
      <dgm:prSet/>
      <dgm:spPr/>
      <dgm:t>
        <a:bodyPr/>
        <a:lstStyle/>
        <a:p>
          <a:pPr algn="l"/>
          <a:endParaRPr lang="en-US"/>
        </a:p>
      </dgm:t>
    </dgm:pt>
    <dgm:pt modelId="{3CB611A4-B7F7-4804-A438-190E5DCD477D}">
      <dgm:prSet phldrT="[Text]"/>
      <dgm:spPr/>
      <dgm:t>
        <a:bodyPr/>
        <a:lstStyle/>
        <a:p>
          <a:pPr algn="l"/>
          <a:r>
            <a:rPr lang="en-US"/>
            <a:t>5. Document      client/ caregiver consent</a:t>
          </a:r>
        </a:p>
      </dgm:t>
    </dgm:pt>
    <dgm:pt modelId="{30EBB92F-CE30-4AB4-96ED-B764F111BC21}" type="parTrans" cxnId="{1E5A4298-20F7-42AD-82C8-873B748A8B7F}">
      <dgm:prSet/>
      <dgm:spPr/>
      <dgm:t>
        <a:bodyPr/>
        <a:lstStyle/>
        <a:p>
          <a:pPr algn="l"/>
          <a:endParaRPr lang="en-US"/>
        </a:p>
      </dgm:t>
    </dgm:pt>
    <dgm:pt modelId="{84C2CBDA-1551-416F-807D-ED2E9A56E0A6}" type="sibTrans" cxnId="{1E5A4298-20F7-42AD-82C8-873B748A8B7F}">
      <dgm:prSet/>
      <dgm:spPr/>
      <dgm:t>
        <a:bodyPr/>
        <a:lstStyle/>
        <a:p>
          <a:pPr algn="l"/>
          <a:endParaRPr lang="en-US"/>
        </a:p>
      </dgm:t>
    </dgm:pt>
    <dgm:pt modelId="{3727EA2B-4C0F-4269-BE28-E90523E3FA7D}">
      <dgm:prSet phldrT="[Text]"/>
      <dgm:spPr/>
      <dgm:t>
        <a:bodyPr/>
        <a:lstStyle/>
        <a:p>
          <a:pPr algn="l"/>
          <a:r>
            <a:rPr lang="en-US"/>
            <a:t>1. Identify need(s)</a:t>
          </a:r>
        </a:p>
      </dgm:t>
    </dgm:pt>
    <dgm:pt modelId="{8BD0EE72-3689-4E78-AD0E-AF0CC1A33311}" type="parTrans" cxnId="{FE9F5A54-7DF9-47BC-A7E2-F5AB5C7933E1}">
      <dgm:prSet/>
      <dgm:spPr/>
      <dgm:t>
        <a:bodyPr/>
        <a:lstStyle/>
        <a:p>
          <a:pPr algn="l"/>
          <a:endParaRPr lang="en-US"/>
        </a:p>
      </dgm:t>
    </dgm:pt>
    <dgm:pt modelId="{74840DA3-85C8-464F-AA8D-A7D3E68C255A}" type="sibTrans" cxnId="{FE9F5A54-7DF9-47BC-A7E2-F5AB5C7933E1}">
      <dgm:prSet/>
      <dgm:spPr/>
      <dgm:t>
        <a:bodyPr/>
        <a:lstStyle/>
        <a:p>
          <a:pPr algn="l"/>
          <a:endParaRPr lang="en-US"/>
        </a:p>
      </dgm:t>
    </dgm:pt>
    <dgm:pt modelId="{43789059-4B27-468E-8DAF-D5BEDFD97E18}">
      <dgm:prSet phldrT="[Text]"/>
      <dgm:spPr/>
      <dgm:t>
        <a:bodyPr/>
        <a:lstStyle/>
        <a:p>
          <a:pPr algn="l"/>
          <a:r>
            <a:rPr lang="en-US"/>
            <a:t>6. Make the referral</a:t>
          </a:r>
        </a:p>
      </dgm:t>
    </dgm:pt>
    <dgm:pt modelId="{8C91DDFF-E9A3-4E36-87D2-84D10D0A8AFF}" type="parTrans" cxnId="{5578ECC9-3595-4C0F-AEFA-6FDF5EBB6DCC}">
      <dgm:prSet/>
      <dgm:spPr/>
      <dgm:t>
        <a:bodyPr/>
        <a:lstStyle/>
        <a:p>
          <a:pPr algn="l"/>
          <a:endParaRPr lang="en-US"/>
        </a:p>
      </dgm:t>
    </dgm:pt>
    <dgm:pt modelId="{47A2CB5A-FAF5-4F46-8115-15D77016BE80}" type="sibTrans" cxnId="{5578ECC9-3595-4C0F-AEFA-6FDF5EBB6DCC}">
      <dgm:prSet/>
      <dgm:spPr/>
      <dgm:t>
        <a:bodyPr/>
        <a:lstStyle/>
        <a:p>
          <a:pPr algn="l"/>
          <a:endParaRPr lang="en-US"/>
        </a:p>
      </dgm:t>
    </dgm:pt>
    <dgm:pt modelId="{AF6B5F41-894D-477A-BF0C-2E5A755CBB51}">
      <dgm:prSet phldrT="[Text]"/>
      <dgm:spPr/>
      <dgm:t>
        <a:bodyPr/>
        <a:lstStyle/>
        <a:p>
          <a:pPr algn="l"/>
          <a:r>
            <a:rPr lang="en-US"/>
            <a:t>7. Follow-up with client &amp; receiving agency</a:t>
          </a:r>
        </a:p>
      </dgm:t>
    </dgm:pt>
    <dgm:pt modelId="{2F94EA99-D24A-4B8F-B37A-E8F3132AF7CD}" type="parTrans" cxnId="{0026B678-29BA-479C-AD71-043EBBF26A71}">
      <dgm:prSet/>
      <dgm:spPr/>
      <dgm:t>
        <a:bodyPr/>
        <a:lstStyle/>
        <a:p>
          <a:pPr algn="l"/>
          <a:endParaRPr lang="en-US"/>
        </a:p>
      </dgm:t>
    </dgm:pt>
    <dgm:pt modelId="{B216A454-9CA5-4569-8F40-3D41A22B874C}" type="sibTrans" cxnId="{0026B678-29BA-479C-AD71-043EBBF26A71}">
      <dgm:prSet/>
      <dgm:spPr/>
      <dgm:t>
        <a:bodyPr/>
        <a:lstStyle/>
        <a:p>
          <a:pPr algn="l"/>
          <a:endParaRPr lang="en-US"/>
        </a:p>
      </dgm:t>
    </dgm:pt>
    <dgm:pt modelId="{48709096-BBA1-4513-BE20-764887D9F181}" type="pres">
      <dgm:prSet presAssocID="{752DAD29-F231-4CAF-8D89-F6F172D9F326}" presName="cycle" presStyleCnt="0">
        <dgm:presLayoutVars>
          <dgm:dir/>
          <dgm:resizeHandles val="exact"/>
        </dgm:presLayoutVars>
      </dgm:prSet>
      <dgm:spPr/>
    </dgm:pt>
    <dgm:pt modelId="{57B068AB-D5A5-4619-AE40-9F3DD53FE1FE}" type="pres">
      <dgm:prSet presAssocID="{1BDD728B-0669-486A-9A6E-BB78EC1C9142}" presName="dummy" presStyleCnt="0"/>
      <dgm:spPr/>
    </dgm:pt>
    <dgm:pt modelId="{92E6BF65-F65D-493F-8643-A1C4D9162F8A}" type="pres">
      <dgm:prSet presAssocID="{1BDD728B-0669-486A-9A6E-BB78EC1C9142}" presName="node" presStyleLbl="revTx" presStyleIdx="0" presStyleCnt="7">
        <dgm:presLayoutVars>
          <dgm:bulletEnabled val="1"/>
        </dgm:presLayoutVars>
      </dgm:prSet>
      <dgm:spPr/>
    </dgm:pt>
    <dgm:pt modelId="{8729E128-3801-44FC-A470-0C626D5209F3}" type="pres">
      <dgm:prSet presAssocID="{AEBF6D0E-3824-43ED-A62B-8E05C42A0BE5}" presName="sibTrans" presStyleLbl="node1" presStyleIdx="0" presStyleCnt="7"/>
      <dgm:spPr/>
    </dgm:pt>
    <dgm:pt modelId="{B34F643F-FC28-471B-B7C2-CB007D0DD20B}" type="pres">
      <dgm:prSet presAssocID="{E3F981E4-B3C1-4933-AAFA-8D59EFBBF405}" presName="dummy" presStyleCnt="0"/>
      <dgm:spPr/>
    </dgm:pt>
    <dgm:pt modelId="{8F43FD56-1BBD-4172-9B97-A46BC6FFE345}" type="pres">
      <dgm:prSet presAssocID="{E3F981E4-B3C1-4933-AAFA-8D59EFBBF405}" presName="node" presStyleLbl="revTx" presStyleIdx="1" presStyleCnt="7">
        <dgm:presLayoutVars>
          <dgm:bulletEnabled val="1"/>
        </dgm:presLayoutVars>
      </dgm:prSet>
      <dgm:spPr/>
    </dgm:pt>
    <dgm:pt modelId="{B665AA19-8877-4B4E-9542-175922A9A4CF}" type="pres">
      <dgm:prSet presAssocID="{8238BF1F-95F7-4D3F-B0D4-73D894744C82}" presName="sibTrans" presStyleLbl="node1" presStyleIdx="1" presStyleCnt="7"/>
      <dgm:spPr/>
    </dgm:pt>
    <dgm:pt modelId="{BDE2FB22-5BB2-44E2-AC24-4240BD039BB6}" type="pres">
      <dgm:prSet presAssocID="{2C91FB09-EBD1-4D2A-BCE0-C30856A490D6}" presName="dummy" presStyleCnt="0"/>
      <dgm:spPr/>
    </dgm:pt>
    <dgm:pt modelId="{84AFCCD2-EA36-45AF-8C42-B8360C5B021C}" type="pres">
      <dgm:prSet presAssocID="{2C91FB09-EBD1-4D2A-BCE0-C30856A490D6}" presName="node" presStyleLbl="revTx" presStyleIdx="2" presStyleCnt="7">
        <dgm:presLayoutVars>
          <dgm:bulletEnabled val="1"/>
        </dgm:presLayoutVars>
      </dgm:prSet>
      <dgm:spPr/>
    </dgm:pt>
    <dgm:pt modelId="{5DBF8F94-0390-4397-9BD3-6604E8669D5A}" type="pres">
      <dgm:prSet presAssocID="{58992AF1-72C6-4BE8-943A-DE2708B4CE21}" presName="sibTrans" presStyleLbl="node1" presStyleIdx="2" presStyleCnt="7"/>
      <dgm:spPr/>
    </dgm:pt>
    <dgm:pt modelId="{FAD0075D-B230-4B8B-9857-5D076F1C42F6}" type="pres">
      <dgm:prSet presAssocID="{3CB611A4-B7F7-4804-A438-190E5DCD477D}" presName="dummy" presStyleCnt="0"/>
      <dgm:spPr/>
    </dgm:pt>
    <dgm:pt modelId="{7416246C-FC52-4346-B0ED-9A5BEA21D3ED}" type="pres">
      <dgm:prSet presAssocID="{3CB611A4-B7F7-4804-A438-190E5DCD477D}" presName="node" presStyleLbl="revTx" presStyleIdx="3" presStyleCnt="7" custScaleX="95223" custRadScaleRad="100213" custRadScaleInc="-11823">
        <dgm:presLayoutVars>
          <dgm:bulletEnabled val="1"/>
        </dgm:presLayoutVars>
      </dgm:prSet>
      <dgm:spPr/>
    </dgm:pt>
    <dgm:pt modelId="{7F80BC9A-9433-435C-923D-AEB74F4CC5E0}" type="pres">
      <dgm:prSet presAssocID="{84C2CBDA-1551-416F-807D-ED2E9A56E0A6}" presName="sibTrans" presStyleLbl="node1" presStyleIdx="3" presStyleCnt="7"/>
      <dgm:spPr/>
    </dgm:pt>
    <dgm:pt modelId="{81EA78A2-1134-4092-A397-52E99E366AC6}" type="pres">
      <dgm:prSet presAssocID="{43789059-4B27-468E-8DAF-D5BEDFD97E18}" presName="dummy" presStyleCnt="0"/>
      <dgm:spPr/>
    </dgm:pt>
    <dgm:pt modelId="{F1E16106-DDCF-4D7A-B389-200EEF90E890}" type="pres">
      <dgm:prSet presAssocID="{43789059-4B27-468E-8DAF-D5BEDFD97E18}" presName="node" presStyleLbl="revTx" presStyleIdx="4" presStyleCnt="7">
        <dgm:presLayoutVars>
          <dgm:bulletEnabled val="1"/>
        </dgm:presLayoutVars>
      </dgm:prSet>
      <dgm:spPr/>
    </dgm:pt>
    <dgm:pt modelId="{A71F0F11-EA78-4182-B3F2-0EC65597F6CC}" type="pres">
      <dgm:prSet presAssocID="{47A2CB5A-FAF5-4F46-8115-15D77016BE80}" presName="sibTrans" presStyleLbl="node1" presStyleIdx="4" presStyleCnt="7"/>
      <dgm:spPr/>
    </dgm:pt>
    <dgm:pt modelId="{D141F87A-67CF-4B81-982A-6714EF3D4079}" type="pres">
      <dgm:prSet presAssocID="{AF6B5F41-894D-477A-BF0C-2E5A755CBB51}" presName="dummy" presStyleCnt="0"/>
      <dgm:spPr/>
    </dgm:pt>
    <dgm:pt modelId="{9A9726CD-1DE6-4162-AFE7-9C56E93852DE}" type="pres">
      <dgm:prSet presAssocID="{AF6B5F41-894D-477A-BF0C-2E5A755CBB51}" presName="node" presStyleLbl="revTx" presStyleIdx="5" presStyleCnt="7">
        <dgm:presLayoutVars>
          <dgm:bulletEnabled val="1"/>
        </dgm:presLayoutVars>
      </dgm:prSet>
      <dgm:spPr/>
    </dgm:pt>
    <dgm:pt modelId="{81B480AB-DFB2-492E-B51F-E86D26D1CE28}" type="pres">
      <dgm:prSet presAssocID="{B216A454-9CA5-4569-8F40-3D41A22B874C}" presName="sibTrans" presStyleLbl="node1" presStyleIdx="5" presStyleCnt="7"/>
      <dgm:spPr/>
    </dgm:pt>
    <dgm:pt modelId="{A04BE399-3F6F-401E-AF11-53877C756B43}" type="pres">
      <dgm:prSet presAssocID="{3727EA2B-4C0F-4269-BE28-E90523E3FA7D}" presName="dummy" presStyleCnt="0"/>
      <dgm:spPr/>
    </dgm:pt>
    <dgm:pt modelId="{BDFC6A99-7EE5-4D56-949E-1EA6B921C2EB}" type="pres">
      <dgm:prSet presAssocID="{3727EA2B-4C0F-4269-BE28-E90523E3FA7D}" presName="node" presStyleLbl="revTx" presStyleIdx="6" presStyleCnt="7">
        <dgm:presLayoutVars>
          <dgm:bulletEnabled val="1"/>
        </dgm:presLayoutVars>
      </dgm:prSet>
      <dgm:spPr/>
    </dgm:pt>
    <dgm:pt modelId="{AB35100A-82D5-47FB-9450-E4FB4E6FD75F}" type="pres">
      <dgm:prSet presAssocID="{74840DA3-85C8-464F-AA8D-A7D3E68C255A}" presName="sibTrans" presStyleLbl="node1" presStyleIdx="6" presStyleCnt="7"/>
      <dgm:spPr/>
    </dgm:pt>
  </dgm:ptLst>
  <dgm:cxnLst>
    <dgm:cxn modelId="{3EF03311-32A9-4CD1-BDEA-B36663357D38}" type="presOf" srcId="{58992AF1-72C6-4BE8-943A-DE2708B4CE21}" destId="{5DBF8F94-0390-4397-9BD3-6604E8669D5A}" srcOrd="0" destOrd="0" presId="urn:microsoft.com/office/officeart/2005/8/layout/cycle1"/>
    <dgm:cxn modelId="{FA4DD013-EDD7-4BFF-95BC-16CBB68BF543}" srcId="{752DAD29-F231-4CAF-8D89-F6F172D9F326}" destId="{2C91FB09-EBD1-4D2A-BCE0-C30856A490D6}" srcOrd="2" destOrd="0" parTransId="{BED73E74-6142-4ECA-A4DC-1678CAD7C32B}" sibTransId="{58992AF1-72C6-4BE8-943A-DE2708B4CE21}"/>
    <dgm:cxn modelId="{D8A8DF1A-1411-4196-A731-C1197A8D3BDE}" type="presOf" srcId="{3727EA2B-4C0F-4269-BE28-E90523E3FA7D}" destId="{BDFC6A99-7EE5-4D56-949E-1EA6B921C2EB}" srcOrd="0" destOrd="0" presId="urn:microsoft.com/office/officeart/2005/8/layout/cycle1"/>
    <dgm:cxn modelId="{824BF71C-DE6B-477B-949C-2101F80D849A}" type="presOf" srcId="{3CB611A4-B7F7-4804-A438-190E5DCD477D}" destId="{7416246C-FC52-4346-B0ED-9A5BEA21D3ED}" srcOrd="0" destOrd="0" presId="urn:microsoft.com/office/officeart/2005/8/layout/cycle1"/>
    <dgm:cxn modelId="{8BAB9730-EDC1-4321-B05C-421878D9F734}" type="presOf" srcId="{1BDD728B-0669-486A-9A6E-BB78EC1C9142}" destId="{92E6BF65-F65D-493F-8643-A1C4D9162F8A}" srcOrd="0" destOrd="0" presId="urn:microsoft.com/office/officeart/2005/8/layout/cycle1"/>
    <dgm:cxn modelId="{717C1332-A1D8-4714-9AC6-5E057E279E93}" type="presOf" srcId="{74840DA3-85C8-464F-AA8D-A7D3E68C255A}" destId="{AB35100A-82D5-47FB-9450-E4FB4E6FD75F}" srcOrd="0" destOrd="0" presId="urn:microsoft.com/office/officeart/2005/8/layout/cycle1"/>
    <dgm:cxn modelId="{A83AD533-0596-4408-907E-1CBDE6BE46FE}" type="presOf" srcId="{B216A454-9CA5-4569-8F40-3D41A22B874C}" destId="{81B480AB-DFB2-492E-B51F-E86D26D1CE28}" srcOrd="0" destOrd="0" presId="urn:microsoft.com/office/officeart/2005/8/layout/cycle1"/>
    <dgm:cxn modelId="{14F03137-4924-4E87-AE9E-C3957319F957}" srcId="{752DAD29-F231-4CAF-8D89-F6F172D9F326}" destId="{E3F981E4-B3C1-4933-AAFA-8D59EFBBF405}" srcOrd="1" destOrd="0" parTransId="{81BA93AD-5642-4E86-A49B-FCCF28B17067}" sibTransId="{8238BF1F-95F7-4D3F-B0D4-73D894744C82}"/>
    <dgm:cxn modelId="{4B0C7E4E-B2B7-48E7-8012-0BC21C8E8E9D}" type="presOf" srcId="{AF6B5F41-894D-477A-BF0C-2E5A755CBB51}" destId="{9A9726CD-1DE6-4162-AFE7-9C56E93852DE}" srcOrd="0" destOrd="0" presId="urn:microsoft.com/office/officeart/2005/8/layout/cycle1"/>
    <dgm:cxn modelId="{FE9F5A54-7DF9-47BC-A7E2-F5AB5C7933E1}" srcId="{752DAD29-F231-4CAF-8D89-F6F172D9F326}" destId="{3727EA2B-4C0F-4269-BE28-E90523E3FA7D}" srcOrd="6" destOrd="0" parTransId="{8BD0EE72-3689-4E78-AD0E-AF0CC1A33311}" sibTransId="{74840DA3-85C8-464F-AA8D-A7D3E68C255A}"/>
    <dgm:cxn modelId="{0026B678-29BA-479C-AD71-043EBBF26A71}" srcId="{752DAD29-F231-4CAF-8D89-F6F172D9F326}" destId="{AF6B5F41-894D-477A-BF0C-2E5A755CBB51}" srcOrd="5" destOrd="0" parTransId="{2F94EA99-D24A-4B8F-B37A-E8F3132AF7CD}" sibTransId="{B216A454-9CA5-4569-8F40-3D41A22B874C}"/>
    <dgm:cxn modelId="{0C1B8A7E-BD1A-4839-BCFF-DA4AC5DEED11}" type="presOf" srcId="{43789059-4B27-468E-8DAF-D5BEDFD97E18}" destId="{F1E16106-DDCF-4D7A-B389-200EEF90E890}" srcOrd="0" destOrd="0" presId="urn:microsoft.com/office/officeart/2005/8/layout/cycle1"/>
    <dgm:cxn modelId="{582DDA8E-73BA-4576-80FB-2D05885A68F9}" type="presOf" srcId="{8238BF1F-95F7-4D3F-B0D4-73D894744C82}" destId="{B665AA19-8877-4B4E-9542-175922A9A4CF}" srcOrd="0" destOrd="0" presId="urn:microsoft.com/office/officeart/2005/8/layout/cycle1"/>
    <dgm:cxn modelId="{2298E58E-0EAC-4406-8BB4-AB707FA24FB6}" type="presOf" srcId="{752DAD29-F231-4CAF-8D89-F6F172D9F326}" destId="{48709096-BBA1-4513-BE20-764887D9F181}" srcOrd="0" destOrd="0" presId="urn:microsoft.com/office/officeart/2005/8/layout/cycle1"/>
    <dgm:cxn modelId="{1E5A4298-20F7-42AD-82C8-873B748A8B7F}" srcId="{752DAD29-F231-4CAF-8D89-F6F172D9F326}" destId="{3CB611A4-B7F7-4804-A438-190E5DCD477D}" srcOrd="3" destOrd="0" parTransId="{30EBB92F-CE30-4AB4-96ED-B764F111BC21}" sibTransId="{84C2CBDA-1551-416F-807D-ED2E9A56E0A6}"/>
    <dgm:cxn modelId="{0BB853AA-64ED-4E9A-8344-A1C0F42A5EC6}" type="presOf" srcId="{84C2CBDA-1551-416F-807D-ED2E9A56E0A6}" destId="{7F80BC9A-9433-435C-923D-AEB74F4CC5E0}" srcOrd="0" destOrd="0" presId="urn:microsoft.com/office/officeart/2005/8/layout/cycle1"/>
    <dgm:cxn modelId="{356A6EAF-F951-4A27-983F-655B4056B3F6}" type="presOf" srcId="{E3F981E4-B3C1-4933-AAFA-8D59EFBBF405}" destId="{8F43FD56-1BBD-4172-9B97-A46BC6FFE345}" srcOrd="0" destOrd="0" presId="urn:microsoft.com/office/officeart/2005/8/layout/cycle1"/>
    <dgm:cxn modelId="{1B488FB0-4D41-466E-936A-784929086DA4}" type="presOf" srcId="{AEBF6D0E-3824-43ED-A62B-8E05C42A0BE5}" destId="{8729E128-3801-44FC-A470-0C626D5209F3}" srcOrd="0" destOrd="0" presId="urn:microsoft.com/office/officeart/2005/8/layout/cycle1"/>
    <dgm:cxn modelId="{09439AC6-28EA-4C04-99D2-ABC51617451D}" type="presOf" srcId="{47A2CB5A-FAF5-4F46-8115-15D77016BE80}" destId="{A71F0F11-EA78-4182-B3F2-0EC65597F6CC}" srcOrd="0" destOrd="0" presId="urn:microsoft.com/office/officeart/2005/8/layout/cycle1"/>
    <dgm:cxn modelId="{5578ECC9-3595-4C0F-AEFA-6FDF5EBB6DCC}" srcId="{752DAD29-F231-4CAF-8D89-F6F172D9F326}" destId="{43789059-4B27-468E-8DAF-D5BEDFD97E18}" srcOrd="4" destOrd="0" parTransId="{8C91DDFF-E9A3-4E36-87D2-84D10D0A8AFF}" sibTransId="{47A2CB5A-FAF5-4F46-8115-15D77016BE80}"/>
    <dgm:cxn modelId="{1BEF5AD0-5011-4E6F-9BF9-BA9F990140F8}" srcId="{752DAD29-F231-4CAF-8D89-F6F172D9F326}" destId="{1BDD728B-0669-486A-9A6E-BB78EC1C9142}" srcOrd="0" destOrd="0" parTransId="{36D50355-6256-46D9-B994-833BF0E2D2AA}" sibTransId="{AEBF6D0E-3824-43ED-A62B-8E05C42A0BE5}"/>
    <dgm:cxn modelId="{9EF75CD1-49BD-4CB2-A6A6-7D6E01EF044E}" type="presOf" srcId="{2C91FB09-EBD1-4D2A-BCE0-C30856A490D6}" destId="{84AFCCD2-EA36-45AF-8C42-B8360C5B021C}" srcOrd="0" destOrd="0" presId="urn:microsoft.com/office/officeart/2005/8/layout/cycle1"/>
    <dgm:cxn modelId="{D3C47AEA-9807-4FB9-9DAE-8CC27133AC30}" type="presParOf" srcId="{48709096-BBA1-4513-BE20-764887D9F181}" destId="{57B068AB-D5A5-4619-AE40-9F3DD53FE1FE}" srcOrd="0" destOrd="0" presId="urn:microsoft.com/office/officeart/2005/8/layout/cycle1"/>
    <dgm:cxn modelId="{602C702E-6E4C-421E-9A20-A6DBA8D2F315}" type="presParOf" srcId="{48709096-BBA1-4513-BE20-764887D9F181}" destId="{92E6BF65-F65D-493F-8643-A1C4D9162F8A}" srcOrd="1" destOrd="0" presId="urn:microsoft.com/office/officeart/2005/8/layout/cycle1"/>
    <dgm:cxn modelId="{0DA560C6-D934-4F9E-9A3B-32A7DA8E2DB5}" type="presParOf" srcId="{48709096-BBA1-4513-BE20-764887D9F181}" destId="{8729E128-3801-44FC-A470-0C626D5209F3}" srcOrd="2" destOrd="0" presId="urn:microsoft.com/office/officeart/2005/8/layout/cycle1"/>
    <dgm:cxn modelId="{8496C1C5-1BBD-4FF9-9DD0-D993B82F799D}" type="presParOf" srcId="{48709096-BBA1-4513-BE20-764887D9F181}" destId="{B34F643F-FC28-471B-B7C2-CB007D0DD20B}" srcOrd="3" destOrd="0" presId="urn:microsoft.com/office/officeart/2005/8/layout/cycle1"/>
    <dgm:cxn modelId="{0FB82D86-CD42-413B-950C-9EFC30959740}" type="presParOf" srcId="{48709096-BBA1-4513-BE20-764887D9F181}" destId="{8F43FD56-1BBD-4172-9B97-A46BC6FFE345}" srcOrd="4" destOrd="0" presId="urn:microsoft.com/office/officeart/2005/8/layout/cycle1"/>
    <dgm:cxn modelId="{DBBE7E52-C15C-4F55-BE83-A49D3ABF5F9B}" type="presParOf" srcId="{48709096-BBA1-4513-BE20-764887D9F181}" destId="{B665AA19-8877-4B4E-9542-175922A9A4CF}" srcOrd="5" destOrd="0" presId="urn:microsoft.com/office/officeart/2005/8/layout/cycle1"/>
    <dgm:cxn modelId="{D6356621-EE08-459C-8C15-A2FFAC8114B1}" type="presParOf" srcId="{48709096-BBA1-4513-BE20-764887D9F181}" destId="{BDE2FB22-5BB2-44E2-AC24-4240BD039BB6}" srcOrd="6" destOrd="0" presId="urn:microsoft.com/office/officeart/2005/8/layout/cycle1"/>
    <dgm:cxn modelId="{B1143E13-3E0C-47DA-9C39-56A11C3A5007}" type="presParOf" srcId="{48709096-BBA1-4513-BE20-764887D9F181}" destId="{84AFCCD2-EA36-45AF-8C42-B8360C5B021C}" srcOrd="7" destOrd="0" presId="urn:microsoft.com/office/officeart/2005/8/layout/cycle1"/>
    <dgm:cxn modelId="{AC8D674B-293B-4078-BD1B-FCE885701451}" type="presParOf" srcId="{48709096-BBA1-4513-BE20-764887D9F181}" destId="{5DBF8F94-0390-4397-9BD3-6604E8669D5A}" srcOrd="8" destOrd="0" presId="urn:microsoft.com/office/officeart/2005/8/layout/cycle1"/>
    <dgm:cxn modelId="{CB05C15A-FF3E-45D6-B9E1-D8A595458826}" type="presParOf" srcId="{48709096-BBA1-4513-BE20-764887D9F181}" destId="{FAD0075D-B230-4B8B-9857-5D076F1C42F6}" srcOrd="9" destOrd="0" presId="urn:microsoft.com/office/officeart/2005/8/layout/cycle1"/>
    <dgm:cxn modelId="{6393EB8F-C365-4A10-929C-DFEF22CEB790}" type="presParOf" srcId="{48709096-BBA1-4513-BE20-764887D9F181}" destId="{7416246C-FC52-4346-B0ED-9A5BEA21D3ED}" srcOrd="10" destOrd="0" presId="urn:microsoft.com/office/officeart/2005/8/layout/cycle1"/>
    <dgm:cxn modelId="{FDD59EEF-B5DB-46F1-AE2A-62EA21B833A2}" type="presParOf" srcId="{48709096-BBA1-4513-BE20-764887D9F181}" destId="{7F80BC9A-9433-435C-923D-AEB74F4CC5E0}" srcOrd="11" destOrd="0" presId="urn:microsoft.com/office/officeart/2005/8/layout/cycle1"/>
    <dgm:cxn modelId="{A4807A4E-1CDA-4385-ABF8-8C533ECD8C2D}" type="presParOf" srcId="{48709096-BBA1-4513-BE20-764887D9F181}" destId="{81EA78A2-1134-4092-A397-52E99E366AC6}" srcOrd="12" destOrd="0" presId="urn:microsoft.com/office/officeart/2005/8/layout/cycle1"/>
    <dgm:cxn modelId="{709CD33E-0297-44A0-9381-AE3F0E5BF09C}" type="presParOf" srcId="{48709096-BBA1-4513-BE20-764887D9F181}" destId="{F1E16106-DDCF-4D7A-B389-200EEF90E890}" srcOrd="13" destOrd="0" presId="urn:microsoft.com/office/officeart/2005/8/layout/cycle1"/>
    <dgm:cxn modelId="{11C7FA23-DDDD-4ECD-B1D6-DD7A002C0B01}" type="presParOf" srcId="{48709096-BBA1-4513-BE20-764887D9F181}" destId="{A71F0F11-EA78-4182-B3F2-0EC65597F6CC}" srcOrd="14" destOrd="0" presId="urn:microsoft.com/office/officeart/2005/8/layout/cycle1"/>
    <dgm:cxn modelId="{383FCD7B-60D1-4192-B6B2-A863E48B9313}" type="presParOf" srcId="{48709096-BBA1-4513-BE20-764887D9F181}" destId="{D141F87A-67CF-4B81-982A-6714EF3D4079}" srcOrd="15" destOrd="0" presId="urn:microsoft.com/office/officeart/2005/8/layout/cycle1"/>
    <dgm:cxn modelId="{281E753B-A93E-4481-9CB0-80D1E62E5E11}" type="presParOf" srcId="{48709096-BBA1-4513-BE20-764887D9F181}" destId="{9A9726CD-1DE6-4162-AFE7-9C56E93852DE}" srcOrd="16" destOrd="0" presId="urn:microsoft.com/office/officeart/2005/8/layout/cycle1"/>
    <dgm:cxn modelId="{0E67238A-6600-456D-918E-480F6EF84B6E}" type="presParOf" srcId="{48709096-BBA1-4513-BE20-764887D9F181}" destId="{81B480AB-DFB2-492E-B51F-E86D26D1CE28}" srcOrd="17" destOrd="0" presId="urn:microsoft.com/office/officeart/2005/8/layout/cycle1"/>
    <dgm:cxn modelId="{6CDC2091-1163-4BFE-9765-135A4DA7A98B}" type="presParOf" srcId="{48709096-BBA1-4513-BE20-764887D9F181}" destId="{A04BE399-3F6F-401E-AF11-53877C756B43}" srcOrd="18" destOrd="0" presId="urn:microsoft.com/office/officeart/2005/8/layout/cycle1"/>
    <dgm:cxn modelId="{01AFFED1-5589-49E3-889C-3ACBDE54D7EC}" type="presParOf" srcId="{48709096-BBA1-4513-BE20-764887D9F181}" destId="{BDFC6A99-7EE5-4D56-949E-1EA6B921C2EB}" srcOrd="19" destOrd="0" presId="urn:microsoft.com/office/officeart/2005/8/layout/cycle1"/>
    <dgm:cxn modelId="{12BB760C-5C6B-47F5-AFA2-1503E66626CB}" type="presParOf" srcId="{48709096-BBA1-4513-BE20-764887D9F181}" destId="{AB35100A-82D5-47FB-9450-E4FB4E6FD75F}" srcOrd="20"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E6BF65-F65D-493F-8643-A1C4D9162F8A}">
      <dsp:nvSpPr>
        <dsp:cNvPr id="0" name=""/>
        <dsp:cNvSpPr/>
      </dsp:nvSpPr>
      <dsp:spPr>
        <a:xfrm>
          <a:off x="7731361" y="331"/>
          <a:ext cx="1223567" cy="1223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l" defTabSz="711200">
            <a:lnSpc>
              <a:spcPct val="90000"/>
            </a:lnSpc>
            <a:spcBef>
              <a:spcPct val="0"/>
            </a:spcBef>
            <a:spcAft>
              <a:spcPct val="35000"/>
            </a:spcAft>
            <a:buNone/>
          </a:pPr>
          <a:r>
            <a:rPr lang="en-US" sz="1600" kern="1200"/>
            <a:t>2. Identify &amp; map other service providers</a:t>
          </a:r>
        </a:p>
      </dsp:txBody>
      <dsp:txXfrm>
        <a:off x="7731361" y="331"/>
        <a:ext cx="1223567" cy="1223567"/>
      </dsp:txXfrm>
    </dsp:sp>
    <dsp:sp modelId="{8729E128-3801-44FC-A470-0C626D5209F3}">
      <dsp:nvSpPr>
        <dsp:cNvPr id="0" name=""/>
        <dsp:cNvSpPr/>
      </dsp:nvSpPr>
      <dsp:spPr>
        <a:xfrm>
          <a:off x="3906026" y="65038"/>
          <a:ext cx="6345379" cy="6345379"/>
        </a:xfrm>
        <a:prstGeom prst="circularArrow">
          <a:avLst>
            <a:gd name="adj1" fmla="val 3760"/>
            <a:gd name="adj2" fmla="val 234595"/>
            <a:gd name="adj3" fmla="val 19828009"/>
            <a:gd name="adj4" fmla="val 18604613"/>
            <a:gd name="adj5" fmla="val 438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43FD56-1BBD-4172-9B97-A46BC6FFE345}">
      <dsp:nvSpPr>
        <dsp:cNvPr id="0" name=""/>
        <dsp:cNvSpPr/>
      </dsp:nvSpPr>
      <dsp:spPr>
        <a:xfrm>
          <a:off x="9308078" y="1977472"/>
          <a:ext cx="1223567" cy="1223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l" defTabSz="711200">
            <a:lnSpc>
              <a:spcPct val="90000"/>
            </a:lnSpc>
            <a:spcBef>
              <a:spcPct val="0"/>
            </a:spcBef>
            <a:spcAft>
              <a:spcPct val="35000"/>
            </a:spcAft>
            <a:buNone/>
          </a:pPr>
          <a:r>
            <a:rPr lang="en-US" sz="1600" kern="1200"/>
            <a:t>3. Contact other service providers</a:t>
          </a:r>
        </a:p>
      </dsp:txBody>
      <dsp:txXfrm>
        <a:off x="9308078" y="1977472"/>
        <a:ext cx="1223567" cy="1223567"/>
      </dsp:txXfrm>
    </dsp:sp>
    <dsp:sp modelId="{B665AA19-8877-4B4E-9542-175922A9A4CF}">
      <dsp:nvSpPr>
        <dsp:cNvPr id="0" name=""/>
        <dsp:cNvSpPr/>
      </dsp:nvSpPr>
      <dsp:spPr>
        <a:xfrm>
          <a:off x="3906026" y="65038"/>
          <a:ext cx="6345379" cy="6345379"/>
        </a:xfrm>
        <a:prstGeom prst="circularArrow">
          <a:avLst>
            <a:gd name="adj1" fmla="val 3760"/>
            <a:gd name="adj2" fmla="val 234595"/>
            <a:gd name="adj3" fmla="val 1231120"/>
            <a:gd name="adj4" fmla="val 21556718"/>
            <a:gd name="adj5" fmla="val 438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AFCCD2-EA36-45AF-8C42-B8360C5B021C}">
      <dsp:nvSpPr>
        <dsp:cNvPr id="0" name=""/>
        <dsp:cNvSpPr/>
      </dsp:nvSpPr>
      <dsp:spPr>
        <a:xfrm>
          <a:off x="8745354" y="4442926"/>
          <a:ext cx="1223567" cy="1223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l" defTabSz="711200">
            <a:lnSpc>
              <a:spcPct val="90000"/>
            </a:lnSpc>
            <a:spcBef>
              <a:spcPct val="0"/>
            </a:spcBef>
            <a:spcAft>
              <a:spcPct val="35000"/>
            </a:spcAft>
            <a:buNone/>
          </a:pPr>
          <a:r>
            <a:rPr lang="en-US" sz="1600" kern="1200"/>
            <a:t>4. Explain referral to client/ caregiver</a:t>
          </a:r>
        </a:p>
      </dsp:txBody>
      <dsp:txXfrm>
        <a:off x="8745354" y="4442926"/>
        <a:ext cx="1223567" cy="1223567"/>
      </dsp:txXfrm>
    </dsp:sp>
    <dsp:sp modelId="{5DBF8F94-0390-4397-9BD3-6604E8669D5A}">
      <dsp:nvSpPr>
        <dsp:cNvPr id="0" name=""/>
        <dsp:cNvSpPr/>
      </dsp:nvSpPr>
      <dsp:spPr>
        <a:xfrm>
          <a:off x="3901146" y="68448"/>
          <a:ext cx="6345379" cy="6345379"/>
        </a:xfrm>
        <a:prstGeom prst="circularArrow">
          <a:avLst>
            <a:gd name="adj1" fmla="val 3760"/>
            <a:gd name="adj2" fmla="val 234595"/>
            <a:gd name="adj3" fmla="val 4342763"/>
            <a:gd name="adj4" fmla="val 3300006"/>
            <a:gd name="adj5" fmla="val 438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16246C-FC52-4346-B0ED-9A5BEA21D3ED}">
      <dsp:nvSpPr>
        <dsp:cNvPr id="0" name=""/>
        <dsp:cNvSpPr/>
      </dsp:nvSpPr>
      <dsp:spPr>
        <a:xfrm>
          <a:off x="6599444" y="5540487"/>
          <a:ext cx="1165117" cy="1223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l" defTabSz="711200">
            <a:lnSpc>
              <a:spcPct val="90000"/>
            </a:lnSpc>
            <a:spcBef>
              <a:spcPct val="0"/>
            </a:spcBef>
            <a:spcAft>
              <a:spcPct val="35000"/>
            </a:spcAft>
            <a:buNone/>
          </a:pPr>
          <a:r>
            <a:rPr lang="en-US" sz="1600" kern="1200"/>
            <a:t>5. Document      client/ caregiver consent</a:t>
          </a:r>
        </a:p>
      </dsp:txBody>
      <dsp:txXfrm>
        <a:off x="6599444" y="5540487"/>
        <a:ext cx="1165117" cy="1223567"/>
      </dsp:txXfrm>
    </dsp:sp>
    <dsp:sp modelId="{7F80BC9A-9433-435C-923D-AEB74F4CC5E0}">
      <dsp:nvSpPr>
        <dsp:cNvPr id="0" name=""/>
        <dsp:cNvSpPr/>
      </dsp:nvSpPr>
      <dsp:spPr>
        <a:xfrm>
          <a:off x="3910153" y="67920"/>
          <a:ext cx="6345379" cy="6345379"/>
        </a:xfrm>
        <a:prstGeom prst="circularArrow">
          <a:avLst>
            <a:gd name="adj1" fmla="val 3760"/>
            <a:gd name="adj2" fmla="val 234595"/>
            <a:gd name="adj3" fmla="val 7264313"/>
            <a:gd name="adj4" fmla="val 5972889"/>
            <a:gd name="adj5" fmla="val 438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E16106-DDCF-4D7A-B389-200EEF90E890}">
      <dsp:nvSpPr>
        <dsp:cNvPr id="0" name=""/>
        <dsp:cNvSpPr/>
      </dsp:nvSpPr>
      <dsp:spPr>
        <a:xfrm>
          <a:off x="4188510" y="4442926"/>
          <a:ext cx="1223567" cy="1223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l" defTabSz="711200">
            <a:lnSpc>
              <a:spcPct val="90000"/>
            </a:lnSpc>
            <a:spcBef>
              <a:spcPct val="0"/>
            </a:spcBef>
            <a:spcAft>
              <a:spcPct val="35000"/>
            </a:spcAft>
            <a:buNone/>
          </a:pPr>
          <a:r>
            <a:rPr lang="en-US" sz="1600" kern="1200"/>
            <a:t>6. Make the referral</a:t>
          </a:r>
        </a:p>
      </dsp:txBody>
      <dsp:txXfrm>
        <a:off x="4188510" y="4442926"/>
        <a:ext cx="1223567" cy="1223567"/>
      </dsp:txXfrm>
    </dsp:sp>
    <dsp:sp modelId="{A71F0F11-EA78-4182-B3F2-0EC65597F6CC}">
      <dsp:nvSpPr>
        <dsp:cNvPr id="0" name=""/>
        <dsp:cNvSpPr/>
      </dsp:nvSpPr>
      <dsp:spPr>
        <a:xfrm>
          <a:off x="3906026" y="65038"/>
          <a:ext cx="6345379" cy="6345379"/>
        </a:xfrm>
        <a:prstGeom prst="circularArrow">
          <a:avLst>
            <a:gd name="adj1" fmla="val 3760"/>
            <a:gd name="adj2" fmla="val 234595"/>
            <a:gd name="adj3" fmla="val 10608687"/>
            <a:gd name="adj4" fmla="val 9334285"/>
            <a:gd name="adj5" fmla="val 438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9726CD-1DE6-4162-AFE7-9C56E93852DE}">
      <dsp:nvSpPr>
        <dsp:cNvPr id="0" name=""/>
        <dsp:cNvSpPr/>
      </dsp:nvSpPr>
      <dsp:spPr>
        <a:xfrm>
          <a:off x="3625787" y="1977472"/>
          <a:ext cx="1223567" cy="1223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l" defTabSz="711200">
            <a:lnSpc>
              <a:spcPct val="90000"/>
            </a:lnSpc>
            <a:spcBef>
              <a:spcPct val="0"/>
            </a:spcBef>
            <a:spcAft>
              <a:spcPct val="35000"/>
            </a:spcAft>
            <a:buNone/>
          </a:pPr>
          <a:r>
            <a:rPr lang="en-US" sz="1600" kern="1200"/>
            <a:t>7. Follow-up with client &amp; receiving agency</a:t>
          </a:r>
        </a:p>
      </dsp:txBody>
      <dsp:txXfrm>
        <a:off x="3625787" y="1977472"/>
        <a:ext cx="1223567" cy="1223567"/>
      </dsp:txXfrm>
    </dsp:sp>
    <dsp:sp modelId="{81B480AB-DFB2-492E-B51F-E86D26D1CE28}">
      <dsp:nvSpPr>
        <dsp:cNvPr id="0" name=""/>
        <dsp:cNvSpPr/>
      </dsp:nvSpPr>
      <dsp:spPr>
        <a:xfrm>
          <a:off x="3906026" y="65038"/>
          <a:ext cx="6345379" cy="6345379"/>
        </a:xfrm>
        <a:prstGeom prst="circularArrow">
          <a:avLst>
            <a:gd name="adj1" fmla="val 3760"/>
            <a:gd name="adj2" fmla="val 234595"/>
            <a:gd name="adj3" fmla="val 13560793"/>
            <a:gd name="adj4" fmla="val 12337396"/>
            <a:gd name="adj5" fmla="val 438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FC6A99-7EE5-4D56-949E-1EA6B921C2EB}">
      <dsp:nvSpPr>
        <dsp:cNvPr id="0" name=""/>
        <dsp:cNvSpPr/>
      </dsp:nvSpPr>
      <dsp:spPr>
        <a:xfrm>
          <a:off x="5202504" y="331"/>
          <a:ext cx="1223567" cy="1223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l" defTabSz="711200">
            <a:lnSpc>
              <a:spcPct val="90000"/>
            </a:lnSpc>
            <a:spcBef>
              <a:spcPct val="0"/>
            </a:spcBef>
            <a:spcAft>
              <a:spcPct val="35000"/>
            </a:spcAft>
            <a:buNone/>
          </a:pPr>
          <a:r>
            <a:rPr lang="en-US" sz="1600" kern="1200"/>
            <a:t>1. Identify need(s)</a:t>
          </a:r>
        </a:p>
      </dsp:txBody>
      <dsp:txXfrm>
        <a:off x="5202504" y="331"/>
        <a:ext cx="1223567" cy="1223567"/>
      </dsp:txXfrm>
    </dsp:sp>
    <dsp:sp modelId="{AB35100A-82D5-47FB-9450-E4FB4E6FD75F}">
      <dsp:nvSpPr>
        <dsp:cNvPr id="0" name=""/>
        <dsp:cNvSpPr/>
      </dsp:nvSpPr>
      <dsp:spPr>
        <a:xfrm>
          <a:off x="3906026" y="65038"/>
          <a:ext cx="6345379" cy="6345379"/>
        </a:xfrm>
        <a:prstGeom prst="circularArrow">
          <a:avLst>
            <a:gd name="adj1" fmla="val 3760"/>
            <a:gd name="adj2" fmla="val 234595"/>
            <a:gd name="adj3" fmla="val 16741883"/>
            <a:gd name="adj4" fmla="val 15423522"/>
            <a:gd name="adj5" fmla="val 438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pPr>
              <a:defRPr/>
            </a:pPr>
            <a:fld id="{02B5CC4F-7E1D-4871-99C7-594D4454431B}" type="datetimeFigureOut">
              <a:rPr lang="ru-RU"/>
              <a:pPr>
                <a:defRPr/>
              </a:pPr>
              <a:t>26.04.2024</a:t>
            </a:fld>
            <a:endParaRPr lang="ru-RU"/>
          </a:p>
        </p:txBody>
      </p:sp>
      <p:sp>
        <p:nvSpPr>
          <p:cNvPr id="4" name="Нижний колонтитул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pPr>
              <a:defRPr/>
            </a:pPr>
            <a:endParaRPr lang="ru-RU"/>
          </a:p>
        </p:txBody>
      </p:sp>
      <p:sp>
        <p:nvSpPr>
          <p:cNvPr id="5" name="Номер слайда 4"/>
          <p:cNvSpPr>
            <a:spLocks noGrp="1"/>
          </p:cNvSpPr>
          <p:nvPr>
            <p:ph type="sldNum" sz="quarter" idx="3"/>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B039A10D-FF89-4304-8834-E5758B5B28FC}" type="slidenum">
              <a:rPr lang="ru-RU" altLang="ru-RU"/>
              <a:pPr>
                <a:defRPr/>
              </a:pPr>
              <a:t>‹#›</a:t>
            </a:fld>
            <a:endParaRPr lang="ru-RU" altLang="ru-RU"/>
          </a:p>
        </p:txBody>
      </p:sp>
    </p:spTree>
    <p:extLst>
      <p:ext uri="{BB962C8B-B14F-4D97-AF65-F5344CB8AC3E}">
        <p14:creationId xmlns:p14="http://schemas.microsoft.com/office/powerpoint/2010/main" val="38029499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BF836DE1-6B7A-47AD-B7B7-17DCB15A01C6}" type="datetimeFigureOut">
              <a:rPr lang="en-US"/>
              <a:pPr>
                <a:defRPr/>
              </a:pPr>
              <a:t>4/26/2024</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3174689-BECC-4390-B3B9-306A17FD432A}" type="slidenum">
              <a:rPr lang="en-US" altLang="ru-RU"/>
              <a:pPr>
                <a:defRPr/>
              </a:pPr>
              <a:t>‹#›</a:t>
            </a:fld>
            <a:endParaRPr lang="en-US" altLang="ru-RU"/>
          </a:p>
        </p:txBody>
      </p:sp>
    </p:spTree>
    <p:extLst>
      <p:ext uri="{BB962C8B-B14F-4D97-AF65-F5344CB8AC3E}">
        <p14:creationId xmlns:p14="http://schemas.microsoft.com/office/powerpoint/2010/main" val="1886981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805" kern="1200">
        <a:solidFill>
          <a:schemeClr val="tx1"/>
        </a:solidFill>
        <a:latin typeface="+mn-lt"/>
        <a:ea typeface="+mn-ea"/>
        <a:cs typeface="+mn-cs"/>
      </a:defRPr>
    </a:lvl1pPr>
    <a:lvl2pPr marL="687617" algn="l" rtl="0" eaLnBrk="0" fontAlgn="base" hangingPunct="0">
      <a:spcBef>
        <a:spcPct val="30000"/>
      </a:spcBef>
      <a:spcAft>
        <a:spcPct val="0"/>
      </a:spcAft>
      <a:defRPr sz="1805" kern="1200">
        <a:solidFill>
          <a:schemeClr val="tx1"/>
        </a:solidFill>
        <a:latin typeface="+mn-lt"/>
        <a:ea typeface="+mn-ea"/>
        <a:cs typeface="+mn-cs"/>
      </a:defRPr>
    </a:lvl2pPr>
    <a:lvl3pPr marL="1375235" algn="l" rtl="0" eaLnBrk="0" fontAlgn="base" hangingPunct="0">
      <a:spcBef>
        <a:spcPct val="30000"/>
      </a:spcBef>
      <a:spcAft>
        <a:spcPct val="0"/>
      </a:spcAft>
      <a:defRPr sz="1805" kern="1200">
        <a:solidFill>
          <a:schemeClr val="tx1"/>
        </a:solidFill>
        <a:latin typeface="+mn-lt"/>
        <a:ea typeface="+mn-ea"/>
        <a:cs typeface="+mn-cs"/>
      </a:defRPr>
    </a:lvl3pPr>
    <a:lvl4pPr marL="2062852" algn="l" rtl="0" eaLnBrk="0" fontAlgn="base" hangingPunct="0">
      <a:spcBef>
        <a:spcPct val="30000"/>
      </a:spcBef>
      <a:spcAft>
        <a:spcPct val="0"/>
      </a:spcAft>
      <a:defRPr sz="1805" kern="1200">
        <a:solidFill>
          <a:schemeClr val="tx1"/>
        </a:solidFill>
        <a:latin typeface="+mn-lt"/>
        <a:ea typeface="+mn-ea"/>
        <a:cs typeface="+mn-cs"/>
      </a:defRPr>
    </a:lvl4pPr>
    <a:lvl5pPr marL="2750470" algn="l" rtl="0" eaLnBrk="0" fontAlgn="base" hangingPunct="0">
      <a:spcBef>
        <a:spcPct val="30000"/>
      </a:spcBef>
      <a:spcAft>
        <a:spcPct val="0"/>
      </a:spcAft>
      <a:defRPr sz="1805" kern="1200">
        <a:solidFill>
          <a:schemeClr val="tx1"/>
        </a:solidFill>
        <a:latin typeface="+mn-lt"/>
        <a:ea typeface="+mn-ea"/>
        <a:cs typeface="+mn-cs"/>
      </a:defRPr>
    </a:lvl5pPr>
    <a:lvl6pPr marL="3438086" algn="l" defTabSz="1375235" rtl="0" eaLnBrk="1" latinLnBrk="0" hangingPunct="1">
      <a:defRPr sz="1805" kern="1200">
        <a:solidFill>
          <a:schemeClr val="tx1"/>
        </a:solidFill>
        <a:latin typeface="+mn-lt"/>
        <a:ea typeface="+mn-ea"/>
        <a:cs typeface="+mn-cs"/>
      </a:defRPr>
    </a:lvl6pPr>
    <a:lvl7pPr marL="4125703" algn="l" defTabSz="1375235" rtl="0" eaLnBrk="1" latinLnBrk="0" hangingPunct="1">
      <a:defRPr sz="1805" kern="1200">
        <a:solidFill>
          <a:schemeClr val="tx1"/>
        </a:solidFill>
        <a:latin typeface="+mn-lt"/>
        <a:ea typeface="+mn-ea"/>
        <a:cs typeface="+mn-cs"/>
      </a:defRPr>
    </a:lvl7pPr>
    <a:lvl8pPr marL="4813320" algn="l" defTabSz="1375235" rtl="0" eaLnBrk="1" latinLnBrk="0" hangingPunct="1">
      <a:defRPr sz="1805" kern="1200">
        <a:solidFill>
          <a:schemeClr val="tx1"/>
        </a:solidFill>
        <a:latin typeface="+mn-lt"/>
        <a:ea typeface="+mn-ea"/>
        <a:cs typeface="+mn-cs"/>
      </a:defRPr>
    </a:lvl8pPr>
    <a:lvl9pPr marL="5500937" algn="l" defTabSz="1375235" rtl="0" eaLnBrk="1" latinLnBrk="0" hangingPunct="1">
      <a:defRPr sz="180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interagencystandingcommittee.org/node/40190"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first multilingual systematic review of its kind, it finds that mental health rates showed a gradual improvement over time, but trajectories varied by disorder. Prevalence of PTSS significantly improved in the years following exposure, and the trajectory of recovery did not differ by age. </a:t>
            </a:r>
          </a:p>
          <a:p>
            <a:endParaRPr lang="en-GB"/>
          </a:p>
          <a:p>
            <a:r>
              <a:rPr lang="en-GB"/>
              <a:t>However, prevalence of depression and anxiety symptoms remained elevated for years following disasters, and children and adolescents reported significantly higher rates compared to adults both right after the disaster as well as years afterwards. </a:t>
            </a: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11</a:t>
            </a:fld>
            <a:endParaRPr lang="en-US" altLang="ru-RU"/>
          </a:p>
        </p:txBody>
      </p:sp>
    </p:spTree>
    <p:extLst>
      <p:ext uri="{BB962C8B-B14F-4D97-AF65-F5344CB8AC3E}">
        <p14:creationId xmlns:p14="http://schemas.microsoft.com/office/powerpoint/2010/main" val="2140888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7" name="Google Shape;527;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69759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800"/>
              </a:spcAft>
              <a:buFont typeface="Symbol" panose="05050102010706020507" pitchFamily="18" charset="2"/>
              <a:buChar char=""/>
            </a:pPr>
            <a:r>
              <a:rPr lang="en-GB" sz="1800">
                <a:effectLst/>
                <a:latin typeface="Calibri" panose="020F0502020204030204" pitchFamily="34" charset="0"/>
                <a:ea typeface="Calibri" panose="020F0502020204030204" pitchFamily="34" charset="0"/>
                <a:cs typeface="Times New Roman" panose="02020603050405020304" pitchFamily="18" charset="0"/>
              </a:rPr>
              <a:t>Both processes are INTERCONNECTED and Complementary. </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800"/>
              </a:spcAft>
              <a:buFont typeface="Symbol" panose="05050102010706020507" pitchFamily="18" charset="2"/>
              <a:buChar char=""/>
            </a:pPr>
            <a:r>
              <a:rPr lang="en-GB"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Questions to the participants: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In what way the M&amp;E in </a:t>
            </a:r>
            <a:r>
              <a:rPr lang="en-GB" sz="1800" u="sng">
                <a:effectLst/>
                <a:latin typeface="Calibri" panose="020F0502020204030204" pitchFamily="34" charset="0"/>
                <a:ea typeface="Calibri" panose="020F0502020204030204" pitchFamily="34" charset="0"/>
                <a:cs typeface="Times New Roman" panose="02020603050405020304" pitchFamily="18" charset="0"/>
              </a:rPr>
              <a:t>interconnected </a:t>
            </a:r>
            <a:r>
              <a:rPr lang="en-GB" sz="1800">
                <a:effectLst/>
                <a:latin typeface="Calibri" panose="020F0502020204030204" pitchFamily="34" charset="0"/>
                <a:ea typeface="Calibri" panose="020F0502020204030204" pitchFamily="34" charset="0"/>
                <a:cs typeface="Times New Roman" panose="02020603050405020304" pitchFamily="18" charset="0"/>
              </a:rPr>
              <a:t>and </a:t>
            </a:r>
            <a:r>
              <a:rPr lang="en-GB" sz="1800" u="sng">
                <a:effectLst/>
                <a:latin typeface="Calibri" panose="020F0502020204030204" pitchFamily="34" charset="0"/>
                <a:ea typeface="Calibri" panose="020F0502020204030204" pitchFamily="34" charset="0"/>
                <a:cs typeface="Times New Roman" panose="02020603050405020304" pitchFamily="18" charset="0"/>
              </a:rPr>
              <a:t>complementary</a:t>
            </a:r>
            <a:r>
              <a:rPr lang="en-GB" sz="1800">
                <a:effectLst/>
                <a:latin typeface="Calibri" panose="020F0502020204030204" pitchFamily="34" charset="0"/>
                <a:ea typeface="Calibri" panose="020F0502020204030204" pitchFamily="34" charset="0"/>
                <a:cs typeface="Times New Roman" panose="02020603050405020304" pitchFamily="18" charset="0"/>
              </a:rPr>
              <a:t>? Maybe if you could give us a concrete example of the project and programme you are implementing ? </a:t>
            </a:r>
          </a:p>
          <a:p>
            <a:endParaRPr lang="en-GB"/>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72</a:t>
            </a:fld>
            <a:endParaRPr lang="en-US" altLang="ru-RU"/>
          </a:p>
        </p:txBody>
      </p:sp>
    </p:spTree>
    <p:extLst>
      <p:ext uri="{BB962C8B-B14F-4D97-AF65-F5344CB8AC3E}">
        <p14:creationId xmlns:p14="http://schemas.microsoft.com/office/powerpoint/2010/main" val="9635487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600"/>
              </a:spcAft>
              <a:buFont typeface="Open Sans" panose="020B0606030504020204" pitchFamily="34" charset="0"/>
              <a:buAutoNum type="arabicPeriod"/>
            </a:pPr>
            <a:r>
              <a:rPr lang="en-GB" sz="1000">
                <a:effectLst/>
                <a:latin typeface="Open Sans" panose="020B0606030504020204" pitchFamily="34" charset="0"/>
                <a:ea typeface="Times New Roman" panose="02020603050405020304" pitchFamily="18" charset="0"/>
                <a:cs typeface="Arial" panose="020B0604020202020204" pitchFamily="34" charset="0"/>
              </a:rPr>
              <a:t>A </a:t>
            </a:r>
            <a:r>
              <a:rPr lang="en-GB" sz="1000" err="1">
                <a:effectLst/>
                <a:latin typeface="Open Sans" panose="020B0606030504020204" pitchFamily="34" charset="0"/>
                <a:ea typeface="Times New Roman" panose="02020603050405020304" pitchFamily="18" charset="0"/>
                <a:cs typeface="Arial" panose="020B0604020202020204" pitchFamily="34" charset="0"/>
              </a:rPr>
              <a:t>logframe</a:t>
            </a:r>
            <a:r>
              <a:rPr lang="en-GB" sz="1000">
                <a:effectLst/>
                <a:latin typeface="Open Sans" panose="020B0606030504020204" pitchFamily="34" charset="0"/>
                <a:ea typeface="Times New Roman" panose="02020603050405020304" pitchFamily="18" charset="0"/>
                <a:cs typeface="Arial" panose="020B0604020202020204" pitchFamily="34" charset="0"/>
              </a:rPr>
              <a:t> is used to do the following </a:t>
            </a:r>
            <a:r>
              <a:rPr lang="en-US" sz="1000">
                <a:effectLst/>
                <a:latin typeface="Open Sans" panose="020B0606030504020204" pitchFamily="34" charset="0"/>
                <a:ea typeface="Times New Roman" panose="02020603050405020304" pitchFamily="18" charset="0"/>
                <a:cs typeface="Arial" panose="020B0604020202020204" pitchFamily="34" charset="0"/>
              </a:rPr>
              <a:t>[see slide 76]</a:t>
            </a:r>
            <a:r>
              <a:rPr lang="en-GB" sz="1000">
                <a:effectLst/>
                <a:latin typeface="Open Sans" panose="020B0606030504020204" pitchFamily="34" charset="0"/>
                <a:ea typeface="Times New Roman" panose="02020603050405020304" pitchFamily="18" charset="0"/>
                <a:cs typeface="Arial" panose="020B0604020202020204" pitchFamily="34" charset="0"/>
              </a:rPr>
              <a:t>:</a:t>
            </a:r>
          </a:p>
          <a:p>
            <a:pPr marL="742950" lvl="1" indent="-285750">
              <a:lnSpc>
                <a:spcPct val="107000"/>
              </a:lnSpc>
              <a:spcAft>
                <a:spcPts val="600"/>
              </a:spcAft>
              <a:buFont typeface="Courier New" panose="02070309020205020404" pitchFamily="49" charset="0"/>
              <a:buChar char="o"/>
            </a:pPr>
            <a:r>
              <a:rPr lang="en-US" sz="1000">
                <a:effectLst/>
                <a:latin typeface="Open Sans" panose="020B0606030504020204" pitchFamily="34" charset="0"/>
                <a:ea typeface="Calibri" panose="020F0502020204030204" pitchFamily="34" charset="0"/>
                <a:cs typeface="Arial" panose="020B0604020202020204" pitchFamily="34" charset="0"/>
              </a:rPr>
              <a:t>The </a:t>
            </a:r>
            <a:r>
              <a:rPr lang="en-US" sz="1000" err="1">
                <a:effectLst/>
                <a:latin typeface="Open Sans" panose="020B0606030504020204" pitchFamily="34" charset="0"/>
                <a:ea typeface="Calibri" panose="020F0502020204030204" pitchFamily="34" charset="0"/>
                <a:cs typeface="Arial" panose="020B0604020202020204" pitchFamily="34" charset="0"/>
              </a:rPr>
              <a:t>logframe</a:t>
            </a:r>
            <a:r>
              <a:rPr lang="en-US" sz="1000">
                <a:effectLst/>
                <a:latin typeface="Open Sans" panose="020B0606030504020204" pitchFamily="34" charset="0"/>
                <a:ea typeface="Calibri" panose="020F0502020204030204" pitchFamily="34" charset="0"/>
                <a:cs typeface="Arial" panose="020B0604020202020204" pitchFamily="34" charset="0"/>
              </a:rPr>
              <a:t> provides a summary of the programme and its operational design.</a:t>
            </a:r>
            <a:endParaRPr lang="en-GB" sz="1000">
              <a:effectLst/>
              <a:latin typeface="Open Sans" panose="020B0606030504020204" pitchFamily="34" charset="0"/>
              <a:ea typeface="Calibri" panose="020F0502020204030204" pitchFamily="34" charset="0"/>
              <a:cs typeface="Arial" panose="020B0604020202020204" pitchFamily="34" charset="0"/>
            </a:endParaRPr>
          </a:p>
          <a:p>
            <a:pPr marL="742950" lvl="1" indent="-285750">
              <a:lnSpc>
                <a:spcPct val="107000"/>
              </a:lnSpc>
              <a:spcAft>
                <a:spcPts val="600"/>
              </a:spcAft>
              <a:buFont typeface="Courier New" panose="02070309020205020404" pitchFamily="49" charset="0"/>
              <a:buChar char="o"/>
            </a:pPr>
            <a:r>
              <a:rPr lang="en-GB" sz="1000">
                <a:effectLst/>
                <a:latin typeface="Open Sans" panose="020B0606030504020204" pitchFamily="34" charset="0"/>
                <a:ea typeface="Calibri" panose="020F0502020204030204" pitchFamily="34" charset="0"/>
                <a:cs typeface="Arial" panose="020B0604020202020204" pitchFamily="34" charset="0"/>
              </a:rPr>
              <a:t>The </a:t>
            </a:r>
            <a:r>
              <a:rPr lang="en-GB" sz="1000" err="1">
                <a:effectLst/>
                <a:latin typeface="Open Sans" panose="020B0606030504020204" pitchFamily="34" charset="0"/>
                <a:ea typeface="Calibri" panose="020F0502020204030204" pitchFamily="34" charset="0"/>
                <a:cs typeface="Arial" panose="020B0604020202020204" pitchFamily="34" charset="0"/>
              </a:rPr>
              <a:t>logframe</a:t>
            </a:r>
            <a:r>
              <a:rPr lang="en-GB" sz="1000">
                <a:effectLst/>
                <a:latin typeface="Open Sans" panose="020B0606030504020204" pitchFamily="34" charset="0"/>
                <a:ea typeface="Calibri" panose="020F0502020204030204" pitchFamily="34" charset="0"/>
                <a:cs typeface="Arial" panose="020B0604020202020204" pitchFamily="34" charset="0"/>
              </a:rPr>
              <a:t> outlines the logical sequence of objectives to achieve the programme’s intended results (outputs, outcomes, and goal); the indicators of change in objectives; and the means of verification (tools used to measure the change described by the indicator); and any key assumptions to monitor.</a:t>
            </a:r>
          </a:p>
          <a:p>
            <a:pPr marL="742950" lvl="1" indent="-285750">
              <a:lnSpc>
                <a:spcPct val="107000"/>
              </a:lnSpc>
              <a:spcAft>
                <a:spcPts val="600"/>
              </a:spcAft>
              <a:buFont typeface="Courier New" panose="02070309020205020404" pitchFamily="49" charset="0"/>
              <a:buChar char="o"/>
            </a:pPr>
            <a:r>
              <a:rPr lang="en-GB" sz="1000">
                <a:effectLst/>
                <a:latin typeface="Open Sans" panose="020B0606030504020204" pitchFamily="34" charset="0"/>
                <a:ea typeface="Calibri" panose="020F0502020204030204" pitchFamily="34" charset="0"/>
                <a:cs typeface="Arial" panose="020B0604020202020204" pitchFamily="34" charset="0"/>
              </a:rPr>
              <a:t>Indicators must be aligned with goal, outcome and output objectives that define the kind of change being sought in PS programmes, as shown in the </a:t>
            </a:r>
            <a:r>
              <a:rPr lang="en-GB" sz="1000" err="1">
                <a:effectLst/>
                <a:latin typeface="Open Sans" panose="020B0606030504020204" pitchFamily="34" charset="0"/>
                <a:ea typeface="Calibri" panose="020F0502020204030204" pitchFamily="34" charset="0"/>
                <a:cs typeface="Arial" panose="020B0604020202020204" pitchFamily="34" charset="0"/>
              </a:rPr>
              <a:t>logframe</a:t>
            </a:r>
            <a:r>
              <a:rPr lang="en-GB" sz="1000">
                <a:effectLst/>
                <a:latin typeface="Open Sans" panose="020B0606030504020204" pitchFamily="34" charset="0"/>
                <a:ea typeface="Calibri" panose="020F0502020204030204" pitchFamily="34" charset="0"/>
                <a:cs typeface="Arial" panose="020B0604020202020204" pitchFamily="34" charset="0"/>
              </a:rPr>
              <a:t> table (show example.)</a:t>
            </a:r>
          </a:p>
          <a:p>
            <a:pPr marL="342900" lvl="0" indent="-342900">
              <a:lnSpc>
                <a:spcPct val="107000"/>
              </a:lnSpc>
              <a:spcAft>
                <a:spcPts val="600"/>
              </a:spcAft>
              <a:buFont typeface="Open Sans" panose="020B0606030504020204" pitchFamily="34" charset="0"/>
              <a:buAutoNum type="arabicPeriod"/>
            </a:pPr>
            <a:r>
              <a:rPr lang="en-US" sz="1000">
                <a:effectLst/>
                <a:latin typeface="Open Sans" panose="020B0606030504020204" pitchFamily="34" charset="0"/>
                <a:ea typeface="Times New Roman" panose="02020603050405020304" pitchFamily="18" charset="0"/>
                <a:cs typeface="Arial" panose="020B0604020202020204" pitchFamily="34" charset="0"/>
              </a:rPr>
              <a:t>[see slide 77]</a:t>
            </a:r>
            <a:r>
              <a:rPr lang="en-GB" sz="1000">
                <a:effectLst/>
                <a:latin typeface="Open Sans" panose="020B0606030504020204" pitchFamily="34" charset="0"/>
                <a:ea typeface="Times New Roman" panose="02020603050405020304" pitchFamily="18" charset="0"/>
                <a:cs typeface="Arial" panose="020B0604020202020204" pitchFamily="34" charset="0"/>
              </a:rPr>
              <a:t> Terminology about </a:t>
            </a:r>
            <a:r>
              <a:rPr lang="en-GB" sz="1000" err="1">
                <a:effectLst/>
                <a:latin typeface="Open Sans" panose="020B0606030504020204" pitchFamily="34" charset="0"/>
                <a:ea typeface="Times New Roman" panose="02020603050405020304" pitchFamily="18" charset="0"/>
                <a:cs typeface="Arial" panose="020B0604020202020204" pitchFamily="34" charset="0"/>
              </a:rPr>
              <a:t>logframes</a:t>
            </a:r>
            <a:r>
              <a:rPr lang="en-GB" sz="1000">
                <a:effectLst/>
                <a:latin typeface="Open Sans" panose="020B0606030504020204" pitchFamily="34" charset="0"/>
                <a:ea typeface="Times New Roman" panose="02020603050405020304" pitchFamily="18" charset="0"/>
                <a:cs typeface="Arial" panose="020B0604020202020204" pitchFamily="34" charset="0"/>
              </a:rPr>
              <a:t> can be a bit confusing, as different donors and organisations vary in how they refer to them. It is important that you understand how the terms relate to one another and that you are able to use the appropriate terms as required. </a:t>
            </a:r>
          </a:p>
          <a:p>
            <a:endParaRPr lang="en-GB"/>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75</a:t>
            </a:fld>
            <a:endParaRPr lang="en-US" altLang="ru-RU"/>
          </a:p>
        </p:txBody>
      </p:sp>
    </p:spTree>
    <p:extLst>
      <p:ext uri="{BB962C8B-B14F-4D97-AF65-F5344CB8AC3E}">
        <p14:creationId xmlns:p14="http://schemas.microsoft.com/office/powerpoint/2010/main" val="3228527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a:effectLst/>
                <a:latin typeface="Sora"/>
              </a:rPr>
              <a:t>Long term mental health trajectories after disasters and pandemics: A multilingual systematic review of prevalence, risk and protective factors. </a:t>
            </a:r>
            <a:r>
              <a:rPr lang="en-GB" b="0" i="1">
                <a:effectLst/>
                <a:latin typeface="Sora"/>
              </a:rPr>
              <a:t>Clinical Psychology Review,</a:t>
            </a:r>
            <a:r>
              <a:rPr lang="en-GB" b="0" i="0">
                <a:effectLst/>
                <a:latin typeface="Sora"/>
              </a:rPr>
              <a:t> vol.97</a:t>
            </a:r>
            <a:endParaRPr lang="en-GB"/>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15</a:t>
            </a:fld>
            <a:endParaRPr lang="en-US" altLang="ru-RU"/>
          </a:p>
        </p:txBody>
      </p:sp>
    </p:spTree>
    <p:extLst>
      <p:ext uri="{BB962C8B-B14F-4D97-AF65-F5344CB8AC3E}">
        <p14:creationId xmlns:p14="http://schemas.microsoft.com/office/powerpoint/2010/main" val="3156099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Calibri"/>
              <a:buChar char="-"/>
            </a:pPr>
            <a:r>
              <a:rPr lang="en-US" sz="1800" dirty="0">
                <a:ea typeface="Calibri"/>
                <a:cs typeface="Calibri"/>
              </a:rPr>
              <a:t>IASC consists of 18 orgs and agencies</a:t>
            </a:r>
          </a:p>
          <a:p>
            <a:pPr marL="342900" indent="-342900">
              <a:buFont typeface="Calibri"/>
              <a:buChar char="-"/>
            </a:pPr>
            <a:r>
              <a:rPr lang="en-US" sz="1800" dirty="0">
                <a:ea typeface="Calibri"/>
                <a:cs typeface="Calibri"/>
              </a:rPr>
              <a:t>Formulate policy, set strategic priorities, and mobilize resources in response to humanitarian crises</a:t>
            </a:r>
          </a:p>
          <a:p>
            <a:pPr marL="342900" indent="-342900">
              <a:buFont typeface="Calibri"/>
              <a:buChar char="-"/>
            </a:pPr>
            <a:r>
              <a:rPr lang="en-US" dirty="0">
                <a:ea typeface="Calibri"/>
                <a:cs typeface="Calibri"/>
              </a:rPr>
              <a:t>Emergency Relief Coordinator chairs the IASC</a:t>
            </a:r>
          </a:p>
          <a:p>
            <a:pPr marL="342900" indent="-342900">
              <a:buFont typeface="Calibri"/>
              <a:buChar char="-"/>
            </a:pPr>
            <a:r>
              <a:rPr lang="en-US" b="1" dirty="0">
                <a:ea typeface="Calibri"/>
                <a:cs typeface="Calibri"/>
              </a:rPr>
              <a:t>Central Emergency Response Fund (CERF)</a:t>
            </a:r>
            <a:r>
              <a:rPr lang="en-US" dirty="0">
                <a:ea typeface="Calibri"/>
                <a:cs typeface="Calibri"/>
              </a:rPr>
              <a:t> managed by ERC. Rapidly releases funds for humanitarian crises. UN member states contribute to the fund. Humanitarian Coordinator requests use of CERF together with the Humanitarian Country Team, identifying critical priorities. Released funds should be spent and activities completed within 6 months of disbursement. </a:t>
            </a:r>
          </a:p>
          <a:p>
            <a:pPr marL="342900" indent="-342900">
              <a:buFont typeface="Calibri"/>
              <a:buChar char="-"/>
            </a:pPr>
            <a:r>
              <a:rPr lang="en-US" b="1" dirty="0">
                <a:ea typeface="Calibri"/>
                <a:cs typeface="Calibri"/>
              </a:rPr>
              <a:t>Transformative agenda:</a:t>
            </a:r>
            <a:r>
              <a:rPr lang="en-US" dirty="0">
                <a:ea typeface="Calibri"/>
                <a:cs typeface="Calibri"/>
              </a:rPr>
              <a:t> A set of actions agreed by the IASC Principals to improve humanitarian response and collective action, including further refining of the cluster approach. This includes a Common Framework for Preparedness, Emergency Response Preparedness, Multi-Sector Initial Rapid Assessment Guidance, protocols for system-wide emergency activation or Sale Up activation (level 3 response), etc. </a:t>
            </a:r>
          </a:p>
          <a:p>
            <a:pPr marL="342900" indent="-342900">
              <a:buFont typeface="Calibri"/>
              <a:buChar char="-"/>
            </a:pPr>
            <a:r>
              <a:rPr lang="en-US" b="1" dirty="0">
                <a:ea typeface="Calibri"/>
                <a:cs typeface="Calibri"/>
              </a:rPr>
              <a:t>2016 World Humanitarian Summit and Grand Bargain</a:t>
            </a:r>
            <a:r>
              <a:rPr lang="en-US" dirty="0">
                <a:ea typeface="Calibri"/>
                <a:cs typeface="Calibri"/>
              </a:rPr>
              <a:t>:  Launched during WHS in Istanbul. Agreement between some of the largest donors and humanitarian organizations to "get more means into the hands of people in need and to improve the effectiveness and efficiency of the humanitarian action." Launched as part of efforts to address humanitarian funding gap, ensure more localization and participation of affected communities, efficiency of funding (e.g. increased multi-year funding) etc. Includes 66 signatories (25 member states, 25 NGOs, 12 UN agencies, RCRC movement, two inter governmental orgs). Grand</a:t>
            </a:r>
            <a:r>
              <a:rPr lang="en-US" dirty="0"/>
              <a:t> Bargain separate from IASC.  </a:t>
            </a:r>
            <a:r>
              <a:rPr lang="en-US" dirty="0">
                <a:hlinkClick r:id="rId3"/>
              </a:rPr>
              <a:t>https://interagencystandingcommittee.org/node/40190</a:t>
            </a:r>
            <a:r>
              <a:rPr lang="en-US" dirty="0"/>
              <a:t> </a:t>
            </a:r>
          </a:p>
          <a:p>
            <a:pPr marL="342900" indent="-342900">
              <a:buFont typeface="Calibri"/>
              <a:buChar char="-"/>
            </a:pPr>
            <a:endParaRPr lang="en-US" dirty="0"/>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a:pPr>
                <a:defRPr/>
              </a:pPr>
              <a:t>47</a:t>
            </a:fld>
            <a:endParaRPr lang="en-US" altLang="ru-RU"/>
          </a:p>
        </p:txBody>
      </p:sp>
    </p:spTree>
    <p:extLst>
      <p:ext uri="{BB962C8B-B14F-4D97-AF65-F5344CB8AC3E}">
        <p14:creationId xmlns:p14="http://schemas.microsoft.com/office/powerpoint/2010/main" val="2799244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20806">
              <a:spcBef>
                <a:spcPts val="2019"/>
              </a:spcBef>
            </a:pPr>
            <a:r>
              <a:rPr lang="en-US" sz="1200" dirty="0">
                <a:cs typeface="Arial"/>
              </a:rPr>
              <a:t>After</a:t>
            </a:r>
            <a:r>
              <a:rPr lang="en-US" sz="1200" spc="-5" dirty="0">
                <a:cs typeface="Arial"/>
              </a:rPr>
              <a:t> </a:t>
            </a:r>
            <a:r>
              <a:rPr lang="en-US" sz="1200" dirty="0">
                <a:cs typeface="Arial"/>
              </a:rPr>
              <a:t>the tsunami</a:t>
            </a:r>
            <a:r>
              <a:rPr lang="en-US" sz="1200" spc="5" dirty="0">
                <a:cs typeface="Arial"/>
              </a:rPr>
              <a:t> </a:t>
            </a:r>
            <a:r>
              <a:rPr lang="en-US" sz="1200" dirty="0">
                <a:cs typeface="Arial"/>
              </a:rPr>
              <a:t>in South-East</a:t>
            </a:r>
            <a:r>
              <a:rPr lang="en-US" sz="1200" spc="-113" dirty="0">
                <a:cs typeface="Arial"/>
              </a:rPr>
              <a:t> </a:t>
            </a:r>
            <a:r>
              <a:rPr lang="en-US" sz="1200" dirty="0">
                <a:cs typeface="Arial"/>
              </a:rPr>
              <a:t>Asia-</a:t>
            </a:r>
            <a:r>
              <a:rPr lang="en-US" sz="1200" spc="-10" dirty="0">
                <a:cs typeface="Arial"/>
              </a:rPr>
              <a:t>reflection</a:t>
            </a:r>
            <a:endParaRPr lang="en-US" sz="1200" dirty="0">
              <a:cs typeface="Arial"/>
            </a:endParaRPr>
          </a:p>
          <a:p>
            <a:pPr marL="320806" marR="3581911">
              <a:lnSpc>
                <a:spcPct val="101800"/>
              </a:lnSpc>
              <a:spcBef>
                <a:spcPts val="2003"/>
              </a:spcBef>
            </a:pPr>
            <a:r>
              <a:rPr lang="en-US" sz="1200" dirty="0">
                <a:cs typeface="Arial"/>
              </a:rPr>
              <a:t>Humanitarian</a:t>
            </a:r>
            <a:r>
              <a:rPr lang="en-US" sz="1200" spc="-10" dirty="0">
                <a:cs typeface="Arial"/>
              </a:rPr>
              <a:t> </a:t>
            </a:r>
            <a:r>
              <a:rPr lang="en-US" sz="1200" dirty="0">
                <a:cs typeface="Arial"/>
              </a:rPr>
              <a:t>Coordinators to ensure</a:t>
            </a:r>
            <a:r>
              <a:rPr lang="en-US" sz="1200" spc="5" dirty="0">
                <a:cs typeface="Arial"/>
              </a:rPr>
              <a:t> </a:t>
            </a:r>
            <a:r>
              <a:rPr lang="en-US" sz="1200" spc="-10" dirty="0">
                <a:cs typeface="Arial"/>
              </a:rPr>
              <a:t>e</a:t>
            </a:r>
            <a:r>
              <a:rPr lang="en-US" sz="1200" spc="-10" dirty="0">
                <a:cs typeface="Cambria Math"/>
              </a:rPr>
              <a:t>ff</a:t>
            </a:r>
            <a:r>
              <a:rPr lang="en-US" sz="1200" spc="-10" dirty="0">
                <a:cs typeface="Arial"/>
              </a:rPr>
              <a:t>ective </a:t>
            </a:r>
            <a:r>
              <a:rPr lang="en-US" sz="1200" dirty="0">
                <a:cs typeface="Arial"/>
              </a:rPr>
              <a:t>leadership,</a:t>
            </a:r>
            <a:r>
              <a:rPr lang="en-US" sz="1200" spc="-20" dirty="0">
                <a:cs typeface="Arial"/>
              </a:rPr>
              <a:t> </a:t>
            </a:r>
            <a:r>
              <a:rPr lang="en-US" sz="1200" dirty="0">
                <a:cs typeface="Arial"/>
              </a:rPr>
              <a:t>coordination</a:t>
            </a:r>
            <a:r>
              <a:rPr lang="en-US" sz="1200" spc="-5" dirty="0">
                <a:cs typeface="Arial"/>
              </a:rPr>
              <a:t> </a:t>
            </a:r>
            <a:r>
              <a:rPr lang="en-US" sz="1200" dirty="0">
                <a:cs typeface="Arial"/>
              </a:rPr>
              <a:t>and</a:t>
            </a:r>
            <a:r>
              <a:rPr lang="en-US" sz="1200" spc="-5" dirty="0">
                <a:cs typeface="Arial"/>
              </a:rPr>
              <a:t> </a:t>
            </a:r>
            <a:r>
              <a:rPr lang="en-US" sz="1200" spc="-10" dirty="0">
                <a:cs typeface="Arial"/>
              </a:rPr>
              <a:t>partnerships</a:t>
            </a:r>
            <a:endParaRPr lang="en-US" sz="1200" dirty="0">
              <a:cs typeface="Arial"/>
            </a:endParaRPr>
          </a:p>
          <a:p>
            <a:pPr marL="320806" marR="2655489">
              <a:lnSpc>
                <a:spcPct val="178200"/>
              </a:lnSpc>
              <a:spcBef>
                <a:spcPts val="94"/>
              </a:spcBef>
              <a:tabLst>
                <a:tab pos="6907213" algn="l"/>
                <a:tab pos="8339138" algn="l"/>
              </a:tabLst>
            </a:pPr>
            <a:r>
              <a:rPr lang="en-US" sz="1200" dirty="0">
                <a:cs typeface="Arial"/>
              </a:rPr>
              <a:t>Humanitarian</a:t>
            </a:r>
            <a:r>
              <a:rPr lang="en-US" sz="1200" spc="-5" dirty="0">
                <a:cs typeface="Arial"/>
              </a:rPr>
              <a:t> </a:t>
            </a:r>
            <a:r>
              <a:rPr lang="en-US" sz="1200" dirty="0">
                <a:cs typeface="Arial"/>
              </a:rPr>
              <a:t>Financing:</a:t>
            </a:r>
            <a:r>
              <a:rPr lang="en-US" sz="1200" spc="-5" dirty="0">
                <a:cs typeface="Arial"/>
              </a:rPr>
              <a:t> </a:t>
            </a:r>
            <a:r>
              <a:rPr lang="en-US" sz="1200" dirty="0">
                <a:cs typeface="Arial"/>
              </a:rPr>
              <a:t>adequate, timely</a:t>
            </a:r>
            <a:r>
              <a:rPr lang="en-US" sz="1200" spc="-5" dirty="0">
                <a:cs typeface="Arial"/>
              </a:rPr>
              <a:t> </a:t>
            </a:r>
            <a:r>
              <a:rPr lang="en-US" sz="1200" dirty="0">
                <a:cs typeface="Arial"/>
              </a:rPr>
              <a:t>and </a:t>
            </a:r>
            <a:r>
              <a:rPr lang="en-US" sz="1200" spc="-10" dirty="0">
                <a:cs typeface="Arial"/>
              </a:rPr>
              <a:t>flexible </a:t>
            </a:r>
            <a:r>
              <a:rPr lang="en-US" sz="1200" dirty="0">
                <a:cs typeface="Arial"/>
              </a:rPr>
              <a:t>In</a:t>
            </a:r>
            <a:r>
              <a:rPr lang="en-US" sz="1200" spc="-15" dirty="0">
                <a:cs typeface="Arial"/>
              </a:rPr>
              <a:t> </a:t>
            </a:r>
            <a:r>
              <a:rPr lang="en-US" sz="1200" dirty="0">
                <a:cs typeface="Arial"/>
              </a:rPr>
              <a:t>support of local </a:t>
            </a:r>
            <a:r>
              <a:rPr lang="en-US" sz="1200" spc="-10" dirty="0">
                <a:cs typeface="Arial"/>
              </a:rPr>
              <a:t>government</a:t>
            </a:r>
            <a:endParaRPr lang="en-US" sz="1100" dirty="0">
              <a:cs typeface="Arial"/>
            </a:endParaRPr>
          </a:p>
          <a:p>
            <a:pPr marL="320806" marR="0" lvl="0" indent="0" algn="l" defTabSz="914400" rtl="0" eaLnBrk="1" fontAlgn="auto" latinLnBrk="0" hangingPunct="1">
              <a:lnSpc>
                <a:spcPct val="100000"/>
              </a:lnSpc>
              <a:spcBef>
                <a:spcPts val="0"/>
              </a:spcBef>
              <a:spcAft>
                <a:spcPts val="0"/>
              </a:spcAft>
              <a:buClrTx/>
              <a:buSzTx/>
              <a:buFontTx/>
              <a:buNone/>
              <a:tabLst/>
              <a:defRPr/>
            </a:pPr>
            <a:r>
              <a:rPr lang="en-US" sz="1200" dirty="0">
                <a:cs typeface="Arial"/>
              </a:rPr>
              <a:t>Cluster</a:t>
            </a:r>
            <a:r>
              <a:rPr lang="en-US" sz="1200" spc="10" dirty="0">
                <a:cs typeface="Arial"/>
              </a:rPr>
              <a:t> </a:t>
            </a:r>
            <a:r>
              <a:rPr lang="en-US" sz="1200" spc="-10" dirty="0">
                <a:cs typeface="Arial"/>
              </a:rPr>
              <a:t>approach: </a:t>
            </a:r>
            <a:r>
              <a:rPr lang="en-US" dirty="0"/>
              <a:t>Clusters are groups of humanitarian organizations (UN and non-UN) working in the main sectors of humanitarian action e.g. protection, shelter, health, logistics</a:t>
            </a:r>
          </a:p>
          <a:p>
            <a:pPr marL="320806"/>
            <a:endParaRPr lang="en-US" sz="1200" dirty="0">
              <a:cs typeface="Arial"/>
            </a:endParaRPr>
          </a:p>
          <a:p>
            <a:pPr marL="0" lvl="0" indent="0" algn="l" rtl="0">
              <a:lnSpc>
                <a:spcPct val="100000"/>
              </a:lnSpc>
              <a:spcBef>
                <a:spcPts val="0"/>
              </a:spcBef>
              <a:spcAft>
                <a:spcPts val="0"/>
              </a:spcAft>
              <a:buSzPts val="1400"/>
              <a:buNone/>
            </a:pPr>
            <a:endParaRPr dirty="0"/>
          </a:p>
        </p:txBody>
      </p:sp>
      <p:sp>
        <p:nvSpPr>
          <p:cNvPr id="527" name="Google Shape;527;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91848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Increased transparency and accountability (resource allocation, co- leadership)</a:t>
            </a:r>
          </a:p>
          <a:p>
            <a:endParaRPr lang="en-US"/>
          </a:p>
          <a:p>
            <a:r>
              <a:rPr lang="en-US"/>
              <a:t>Enhanced predictability: clearer responsibilities – provider of last resort.</a:t>
            </a:r>
          </a:p>
          <a:p>
            <a:r>
              <a:rPr lang="en-US"/>
              <a:t>Engagement with national and local authorities by one or two contact persons</a:t>
            </a:r>
          </a:p>
          <a:p>
            <a:r>
              <a:rPr lang="en-US"/>
              <a:t>More effective advocacy</a:t>
            </a:r>
          </a:p>
          <a:p>
            <a:r>
              <a:rPr lang="en-US"/>
              <a:t>Joint strategic and operational planning</a:t>
            </a:r>
          </a:p>
          <a:p>
            <a:endParaRPr lang="en-GB"/>
          </a:p>
        </p:txBody>
      </p:sp>
      <p:sp>
        <p:nvSpPr>
          <p:cNvPr id="4" name="Slide Number Placeholder 3"/>
          <p:cNvSpPr>
            <a:spLocks noGrp="1"/>
          </p:cNvSpPr>
          <p:nvPr>
            <p:ph type="sldNum" sz="quarter" idx="5"/>
          </p:nvPr>
        </p:nvSpPr>
        <p:spPr/>
        <p:txBody>
          <a:bodyPr/>
          <a:lstStyle/>
          <a:p>
            <a:fld id="{D2F9AEF1-D144-47CD-BF1E-6F9B5303EB0A}" type="slidenum">
              <a:rPr lang="en-US" smtClean="0"/>
              <a:t>49</a:t>
            </a:fld>
            <a:endParaRPr lang="en-US"/>
          </a:p>
        </p:txBody>
      </p:sp>
    </p:spTree>
    <p:extLst>
      <p:ext uri="{BB962C8B-B14F-4D97-AF65-F5344CB8AC3E}">
        <p14:creationId xmlns:p14="http://schemas.microsoft.com/office/powerpoint/2010/main" val="2517895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Calibri"/>
              <a:buChar char="-"/>
            </a:pPr>
            <a:r>
              <a:rPr lang="en-US" dirty="0">
                <a:ea typeface="Calibri"/>
                <a:cs typeface="Calibri"/>
              </a:rPr>
              <a:t>In "mixed" context with IDPs, refugee response, etc., UNHCR and OCHA together with the government coordinates the response. </a:t>
            </a:r>
            <a:r>
              <a:rPr lang="en-US" u="sng" dirty="0"/>
              <a:t>UNHCR-OCHA </a:t>
            </a:r>
            <a:r>
              <a:rPr lang="en-US" b="1" u="sng" dirty="0"/>
              <a:t>Joint Note on Mixed Situations: coordination in practice </a:t>
            </a:r>
            <a:r>
              <a:rPr lang="en-US" u="sng" dirty="0"/>
              <a:t>(2014) </a:t>
            </a:r>
          </a:p>
          <a:p>
            <a:pPr marL="285750" indent="-285750">
              <a:buFont typeface="Calibri"/>
              <a:buChar char="-"/>
            </a:pPr>
            <a:r>
              <a:rPr lang="en-US" dirty="0"/>
              <a:t>Area based approach: typically involves: a) targeting of </a:t>
            </a:r>
            <a:r>
              <a:rPr lang="en-US" dirty="0" err="1"/>
              <a:t>geogr</a:t>
            </a:r>
            <a:endParaRPr lang="en-US" u="sng" dirty="0"/>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a:pPr>
                <a:defRPr/>
              </a:pPr>
              <a:t>50</a:t>
            </a:fld>
            <a:endParaRPr lang="en-US" altLang="ru-RU"/>
          </a:p>
        </p:txBody>
      </p:sp>
    </p:spTree>
    <p:extLst>
      <p:ext uri="{BB962C8B-B14F-4D97-AF65-F5344CB8AC3E}">
        <p14:creationId xmlns:p14="http://schemas.microsoft.com/office/powerpoint/2010/main" val="3028909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8AFEAA59-B01A-40BC-A052-85B40B186525}"/>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05E4D772-6E04-4D61-BF5C-120949DB3A34}" type="slidenum">
              <a:rPr kumimoji="0" lang="en-US" altLang="da-DK"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51</a:t>
            </a:fld>
            <a:endParaRPr kumimoji="0" lang="en-US" altLang="da-DK"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122883" name="Rectangle 7">
            <a:extLst>
              <a:ext uri="{FF2B5EF4-FFF2-40B4-BE49-F238E27FC236}">
                <a16:creationId xmlns:a16="http://schemas.microsoft.com/office/drawing/2014/main" id="{0C30EA15-F323-4D28-AD7B-9244EF4FBF0A}"/>
              </a:ext>
            </a:extLst>
          </p:cNvPr>
          <p:cNvSpPr txBox="1">
            <a:spLocks noGrp="1" noChangeArrowheads="1"/>
          </p:cNvSpPr>
          <p:nvPr/>
        </p:nvSpPr>
        <p:spPr bwMode="auto">
          <a:xfrm>
            <a:off x="3773488" y="9337675"/>
            <a:ext cx="288766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95" tIns="45148" rIns="90295" bIns="45148" anchor="b"/>
          <a:lstStyle>
            <a:lvl1pPr defTabSz="915988"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915988"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defTabSz="915988"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defTabSz="915988"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defTabSz="915988"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r" defTabSz="915988" rtl="1" eaLnBrk="1" fontAlgn="auto" latinLnBrk="0" hangingPunct="1">
              <a:lnSpc>
                <a:spcPct val="100000"/>
              </a:lnSpc>
              <a:spcBef>
                <a:spcPct val="0"/>
              </a:spcBef>
              <a:spcAft>
                <a:spcPts val="0"/>
              </a:spcAft>
              <a:buClrTx/>
              <a:buSzTx/>
              <a:buFontTx/>
              <a:buNone/>
              <a:tabLst/>
              <a:defRPr/>
            </a:pPr>
            <a:fld id="{DA15A313-58C2-4C03-AF4E-A547C9AA3CDF}" type="slidenum">
              <a:rPr kumimoji="0" lang="en-US" altLang="da-DK" sz="12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pPr marL="0" marR="0" lvl="0" indent="0" algn="r" defTabSz="915988" rtl="1" eaLnBrk="1" fontAlgn="auto" latinLnBrk="0" hangingPunct="1">
                <a:lnSpc>
                  <a:spcPct val="100000"/>
                </a:lnSpc>
                <a:spcBef>
                  <a:spcPct val="0"/>
                </a:spcBef>
                <a:spcAft>
                  <a:spcPts val="0"/>
                </a:spcAft>
                <a:buClrTx/>
                <a:buSzTx/>
                <a:buFontTx/>
                <a:buNone/>
                <a:tabLst/>
                <a:defRPr/>
              </a:pPr>
              <a:t>51</a:t>
            </a:fld>
            <a:endParaRPr kumimoji="0" lang="en-US" altLang="da-DK" sz="12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122884" name="Rectangle 2">
            <a:extLst>
              <a:ext uri="{FF2B5EF4-FFF2-40B4-BE49-F238E27FC236}">
                <a16:creationId xmlns:a16="http://schemas.microsoft.com/office/drawing/2014/main" id="{B1B128B7-2EE3-42DC-AB09-713A6492AA96}"/>
              </a:ext>
            </a:extLst>
          </p:cNvPr>
          <p:cNvSpPr>
            <a:spLocks noGrp="1" noRot="1" noChangeAspect="1" noChangeArrowheads="1" noTextEdit="1"/>
          </p:cNvSpPr>
          <p:nvPr>
            <p:ph type="sldImg"/>
          </p:nvPr>
        </p:nvSpPr>
        <p:spPr>
          <a:xfrm>
            <a:off x="57150" y="738188"/>
            <a:ext cx="6548438" cy="3684587"/>
          </a:xfrm>
          <a:solidFill>
            <a:srgbClr val="FFFFFF"/>
          </a:solidFill>
          <a:ln/>
        </p:spPr>
      </p:sp>
      <p:sp>
        <p:nvSpPr>
          <p:cNvPr id="94213" name="Rectangle 3">
            <a:extLst>
              <a:ext uri="{FF2B5EF4-FFF2-40B4-BE49-F238E27FC236}">
                <a16:creationId xmlns:a16="http://schemas.microsoft.com/office/drawing/2014/main" id="{DE2E74D9-ED9A-4DC4-B13C-B58503667D34}"/>
              </a:ext>
            </a:extLst>
          </p:cNvPr>
          <p:cNvSpPr>
            <a:spLocks noGrp="1" noChangeArrowheads="1"/>
          </p:cNvSpPr>
          <p:nvPr>
            <p:ph type="body" idx="1"/>
          </p:nvPr>
        </p:nvSpPr>
        <p:spPr>
          <a:xfrm>
            <a:off x="889000" y="4672013"/>
            <a:ext cx="4884738" cy="4424362"/>
          </a:xfrm>
          <a:ln>
            <a:solidFill>
              <a:srgbClr val="000000"/>
            </a:solidFill>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0295" tIns="45148" rIns="90295" bIns="45148"/>
          <a:lstStyle/>
          <a:p>
            <a:pPr eaLnBrk="1" hangingPunct="1">
              <a:lnSpc>
                <a:spcPct val="90000"/>
              </a:lnSpc>
              <a:defRPr/>
            </a:pPr>
            <a:r>
              <a:rPr lang="nl-NL">
                <a:cs typeface="+mn-cs"/>
              </a:rPr>
              <a:t>Joint Operational Framework between Health and Protection clusters on GBV, Mine Action and MHPSS.</a:t>
            </a:r>
          </a:p>
        </p:txBody>
      </p:sp>
    </p:spTree>
    <p:extLst>
      <p:ext uri="{BB962C8B-B14F-4D97-AF65-F5344CB8AC3E}">
        <p14:creationId xmlns:p14="http://schemas.microsoft.com/office/powerpoint/2010/main" val="1405906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8AFEAA59-B01A-40BC-A052-85B40B186525}"/>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05E4D772-6E04-4D61-BF5C-120949DB3A34}" type="slidenum">
              <a:rPr kumimoji="0" lang="en-US" altLang="da-DK"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52</a:t>
            </a:fld>
            <a:endParaRPr kumimoji="0" lang="en-US" altLang="da-DK"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122883" name="Rectangle 7">
            <a:extLst>
              <a:ext uri="{FF2B5EF4-FFF2-40B4-BE49-F238E27FC236}">
                <a16:creationId xmlns:a16="http://schemas.microsoft.com/office/drawing/2014/main" id="{0C30EA15-F323-4D28-AD7B-9244EF4FBF0A}"/>
              </a:ext>
            </a:extLst>
          </p:cNvPr>
          <p:cNvSpPr txBox="1">
            <a:spLocks noGrp="1" noChangeArrowheads="1"/>
          </p:cNvSpPr>
          <p:nvPr/>
        </p:nvSpPr>
        <p:spPr bwMode="auto">
          <a:xfrm>
            <a:off x="3773488" y="9337675"/>
            <a:ext cx="288766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95" tIns="45148" rIns="90295" bIns="45148" anchor="b"/>
          <a:lstStyle>
            <a:lvl1pPr defTabSz="915988"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915988"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defTabSz="915988"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defTabSz="915988"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defTabSz="915988"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r" defTabSz="915988" rtl="1" eaLnBrk="1" fontAlgn="auto" latinLnBrk="0" hangingPunct="1">
              <a:lnSpc>
                <a:spcPct val="100000"/>
              </a:lnSpc>
              <a:spcBef>
                <a:spcPct val="0"/>
              </a:spcBef>
              <a:spcAft>
                <a:spcPts val="0"/>
              </a:spcAft>
              <a:buClrTx/>
              <a:buSzTx/>
              <a:buFontTx/>
              <a:buNone/>
              <a:tabLst/>
              <a:defRPr/>
            </a:pPr>
            <a:fld id="{DA15A313-58C2-4C03-AF4E-A547C9AA3CDF}" type="slidenum">
              <a:rPr kumimoji="0" lang="en-US" altLang="da-DK" sz="12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pPr marL="0" marR="0" lvl="0" indent="0" algn="r" defTabSz="915988" rtl="1" eaLnBrk="1" fontAlgn="auto" latinLnBrk="0" hangingPunct="1">
                <a:lnSpc>
                  <a:spcPct val="100000"/>
                </a:lnSpc>
                <a:spcBef>
                  <a:spcPct val="0"/>
                </a:spcBef>
                <a:spcAft>
                  <a:spcPts val="0"/>
                </a:spcAft>
                <a:buClrTx/>
                <a:buSzTx/>
                <a:buFontTx/>
                <a:buNone/>
                <a:tabLst/>
                <a:defRPr/>
              </a:pPr>
              <a:t>52</a:t>
            </a:fld>
            <a:endParaRPr kumimoji="0" lang="en-US" altLang="da-DK" sz="12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122884" name="Rectangle 2">
            <a:extLst>
              <a:ext uri="{FF2B5EF4-FFF2-40B4-BE49-F238E27FC236}">
                <a16:creationId xmlns:a16="http://schemas.microsoft.com/office/drawing/2014/main" id="{B1B128B7-2EE3-42DC-AB09-713A6492AA96}"/>
              </a:ext>
            </a:extLst>
          </p:cNvPr>
          <p:cNvSpPr>
            <a:spLocks noGrp="1" noRot="1" noChangeAspect="1" noChangeArrowheads="1" noTextEdit="1"/>
          </p:cNvSpPr>
          <p:nvPr>
            <p:ph type="sldImg"/>
          </p:nvPr>
        </p:nvSpPr>
        <p:spPr>
          <a:xfrm>
            <a:off x="57150" y="738188"/>
            <a:ext cx="6548438" cy="3684587"/>
          </a:xfrm>
          <a:solidFill>
            <a:srgbClr val="FFFFFF"/>
          </a:solidFill>
          <a:ln/>
        </p:spPr>
      </p:sp>
      <p:sp>
        <p:nvSpPr>
          <p:cNvPr id="94213" name="Rectangle 3">
            <a:extLst>
              <a:ext uri="{FF2B5EF4-FFF2-40B4-BE49-F238E27FC236}">
                <a16:creationId xmlns:a16="http://schemas.microsoft.com/office/drawing/2014/main" id="{DE2E74D9-ED9A-4DC4-B13C-B58503667D34}"/>
              </a:ext>
            </a:extLst>
          </p:cNvPr>
          <p:cNvSpPr>
            <a:spLocks noGrp="1" noChangeArrowheads="1"/>
          </p:cNvSpPr>
          <p:nvPr>
            <p:ph type="body" idx="1"/>
          </p:nvPr>
        </p:nvSpPr>
        <p:spPr>
          <a:xfrm>
            <a:off x="889000" y="4672013"/>
            <a:ext cx="4884738" cy="4424362"/>
          </a:xfrm>
          <a:ln>
            <a:solidFill>
              <a:srgbClr val="000000"/>
            </a:solidFill>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0295" tIns="45148" rIns="90295" bIns="45148"/>
          <a:lstStyle/>
          <a:p>
            <a:pPr eaLnBrk="1" hangingPunct="1">
              <a:lnSpc>
                <a:spcPct val="90000"/>
              </a:lnSpc>
              <a:defRPr/>
            </a:pPr>
            <a:r>
              <a:rPr lang="nl-NL">
                <a:cs typeface="+mn-cs"/>
              </a:rPr>
              <a:t>Joint Operational Framework between Health and Protection clusters on GBV, Mine Action and MHPSS.</a:t>
            </a:r>
          </a:p>
        </p:txBody>
      </p:sp>
    </p:spTree>
    <p:extLst>
      <p:ext uri="{BB962C8B-B14F-4D97-AF65-F5344CB8AC3E}">
        <p14:creationId xmlns:p14="http://schemas.microsoft.com/office/powerpoint/2010/main" val="2327660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a-DK" sz="800" dirty="0"/>
              <a:t>Carmen</a:t>
            </a:r>
            <a:endParaRPr sz="800" dirty="0"/>
          </a:p>
          <a:p>
            <a:pPr marL="0" lvl="0" indent="0" algn="l" rtl="0">
              <a:lnSpc>
                <a:spcPct val="100000"/>
              </a:lnSpc>
              <a:spcBef>
                <a:spcPts val="0"/>
              </a:spcBef>
              <a:spcAft>
                <a:spcPts val="0"/>
              </a:spcAft>
              <a:buSzPts val="1400"/>
              <a:buNone/>
            </a:pPr>
            <a:r>
              <a:rPr lang="en-GB" sz="800" dirty="0"/>
              <a:t>2021 </a:t>
            </a:r>
            <a:r>
              <a:rPr lang="en-GB" sz="800" b="1" dirty="0"/>
              <a:t>48</a:t>
            </a:r>
            <a:r>
              <a:rPr lang="en-GB" sz="800" dirty="0"/>
              <a:t> functional groups:</a:t>
            </a:r>
            <a:endParaRPr dirty="0"/>
          </a:p>
          <a:p>
            <a:pPr marL="0" lvl="0" indent="0" algn="l" rtl="0">
              <a:lnSpc>
                <a:spcPct val="100000"/>
              </a:lnSpc>
              <a:spcBef>
                <a:spcPts val="0"/>
              </a:spcBef>
              <a:spcAft>
                <a:spcPts val="0"/>
              </a:spcAft>
              <a:buSzPts val="1400"/>
              <a:buNone/>
            </a:pPr>
            <a:r>
              <a:rPr lang="en-GB" sz="1050" b="0" i="0" u="none" strike="noStrike" dirty="0">
                <a:solidFill>
                  <a:srgbClr val="000000"/>
                </a:solidFill>
                <a:latin typeface="Arial"/>
                <a:ea typeface="Arial"/>
                <a:cs typeface="Arial"/>
                <a:sym typeface="Arial"/>
              </a:rPr>
              <a:t>Antigua and Barbuda</a:t>
            </a:r>
            <a:r>
              <a:rPr lang="en-GB" sz="1050" dirty="0"/>
              <a:t> </a:t>
            </a:r>
            <a:r>
              <a:rPr lang="en-GB" sz="1050" b="0" i="0" u="none" strike="noStrike" dirty="0">
                <a:solidFill>
                  <a:srgbClr val="000000"/>
                </a:solidFill>
                <a:latin typeface="Arial"/>
                <a:ea typeface="Arial"/>
                <a:cs typeface="Arial"/>
                <a:sym typeface="Arial"/>
              </a:rPr>
              <a:t>Afghanistan</a:t>
            </a:r>
            <a:r>
              <a:rPr lang="en-GB" sz="1050" dirty="0"/>
              <a:t> </a:t>
            </a:r>
            <a:r>
              <a:rPr lang="en-GB" sz="1050" b="0" i="0" u="none" strike="noStrike" dirty="0">
                <a:solidFill>
                  <a:srgbClr val="000000"/>
                </a:solidFill>
                <a:latin typeface="Arial"/>
                <a:ea typeface="Arial"/>
                <a:cs typeface="Arial"/>
                <a:sym typeface="Arial"/>
              </a:rPr>
              <a:t>Argentina</a:t>
            </a:r>
            <a:r>
              <a:rPr lang="en-GB" sz="1050" dirty="0"/>
              <a:t> </a:t>
            </a:r>
            <a:r>
              <a:rPr lang="en-GB" sz="1050" b="0" i="0" u="none" strike="noStrike" dirty="0">
                <a:solidFill>
                  <a:srgbClr val="000000"/>
                </a:solidFill>
                <a:latin typeface="Arial"/>
                <a:ea typeface="Arial"/>
                <a:cs typeface="Arial"/>
                <a:sym typeface="Arial"/>
              </a:rPr>
              <a:t>Aruba*</a:t>
            </a:r>
            <a:r>
              <a:rPr lang="en-GB" sz="1050" dirty="0"/>
              <a:t> </a:t>
            </a:r>
            <a:r>
              <a:rPr lang="en-GB" sz="1050" b="0" i="0" u="none" strike="noStrike" dirty="0">
                <a:solidFill>
                  <a:srgbClr val="000000"/>
                </a:solidFill>
                <a:latin typeface="Arial"/>
                <a:ea typeface="Arial"/>
                <a:cs typeface="Arial"/>
                <a:sym typeface="Arial"/>
              </a:rPr>
              <a:t>Bangladesh</a:t>
            </a:r>
            <a:r>
              <a:rPr lang="en-GB" sz="1050" dirty="0"/>
              <a:t> </a:t>
            </a:r>
            <a:r>
              <a:rPr lang="en-GB" sz="1050" b="0" i="0" u="none" strike="noStrike" dirty="0">
                <a:solidFill>
                  <a:srgbClr val="000000"/>
                </a:solidFill>
                <a:latin typeface="Arial"/>
                <a:ea typeface="Arial"/>
                <a:cs typeface="Arial"/>
                <a:sym typeface="Arial"/>
              </a:rPr>
              <a:t>Belize</a:t>
            </a:r>
            <a:r>
              <a:rPr lang="en-GB" sz="1050" dirty="0"/>
              <a:t> </a:t>
            </a:r>
            <a:r>
              <a:rPr lang="en-GB" sz="1050" b="0" i="0" u="none" strike="noStrike" dirty="0">
                <a:solidFill>
                  <a:srgbClr val="000000"/>
                </a:solidFill>
                <a:latin typeface="Arial"/>
                <a:ea typeface="Arial"/>
                <a:cs typeface="Arial"/>
                <a:sym typeface="Arial"/>
              </a:rPr>
              <a:t>Burkina Faso</a:t>
            </a:r>
            <a:r>
              <a:rPr lang="en-GB" sz="1050" dirty="0"/>
              <a:t> </a:t>
            </a:r>
            <a:r>
              <a:rPr lang="en-GB" sz="1050" b="0" i="0" u="none" strike="noStrike" dirty="0">
                <a:solidFill>
                  <a:srgbClr val="000000"/>
                </a:solidFill>
                <a:latin typeface="Arial"/>
                <a:ea typeface="Arial"/>
                <a:cs typeface="Arial"/>
                <a:sym typeface="Arial"/>
              </a:rPr>
              <a:t>Chile</a:t>
            </a:r>
            <a:r>
              <a:rPr lang="en-GB" sz="1050" dirty="0"/>
              <a:t> </a:t>
            </a:r>
            <a:r>
              <a:rPr lang="en-GB" sz="1050" b="0" i="0" u="none" strike="noStrike" dirty="0">
                <a:solidFill>
                  <a:srgbClr val="000000"/>
                </a:solidFill>
                <a:latin typeface="Arial"/>
                <a:ea typeface="Arial"/>
                <a:cs typeface="Arial"/>
                <a:sym typeface="Arial"/>
              </a:rPr>
              <a:t>Costa Rica</a:t>
            </a:r>
            <a:r>
              <a:rPr lang="en-GB" sz="1050" dirty="0"/>
              <a:t> </a:t>
            </a:r>
            <a:r>
              <a:rPr lang="en-GB" sz="1050" b="0" i="0" u="none" strike="noStrike" dirty="0">
                <a:solidFill>
                  <a:srgbClr val="000000"/>
                </a:solidFill>
                <a:latin typeface="Arial"/>
                <a:ea typeface="Arial"/>
                <a:cs typeface="Arial"/>
                <a:sym typeface="Arial"/>
              </a:rPr>
              <a:t>Democratic Republic of the Congo</a:t>
            </a:r>
            <a:r>
              <a:rPr lang="en-GB" sz="1050" dirty="0"/>
              <a:t> </a:t>
            </a:r>
            <a:r>
              <a:rPr lang="en-GB" sz="1050" b="0" i="0" u="none" strike="noStrike" dirty="0">
                <a:solidFill>
                  <a:srgbClr val="000000"/>
                </a:solidFill>
                <a:latin typeface="Arial"/>
                <a:ea typeface="Arial"/>
                <a:cs typeface="Arial"/>
                <a:sym typeface="Arial"/>
              </a:rPr>
              <a:t>Egypt</a:t>
            </a:r>
            <a:r>
              <a:rPr lang="en-GB" sz="1050" dirty="0"/>
              <a:t> </a:t>
            </a:r>
            <a:r>
              <a:rPr lang="en-GB" sz="1050" b="0" i="0" u="none" strike="noStrike" dirty="0">
                <a:solidFill>
                  <a:srgbClr val="000000"/>
                </a:solidFill>
                <a:latin typeface="Arial"/>
                <a:ea typeface="Arial"/>
                <a:cs typeface="Arial"/>
                <a:sym typeface="Arial"/>
              </a:rPr>
              <a:t>Ethiopia</a:t>
            </a:r>
            <a:r>
              <a:rPr lang="en-GB" sz="1050" dirty="0"/>
              <a:t> </a:t>
            </a:r>
            <a:r>
              <a:rPr lang="en-GB" sz="1050" b="0" i="0" u="none" strike="noStrike" dirty="0">
                <a:solidFill>
                  <a:srgbClr val="000000"/>
                </a:solidFill>
                <a:latin typeface="Arial"/>
                <a:ea typeface="Arial"/>
                <a:cs typeface="Arial"/>
                <a:sym typeface="Arial"/>
              </a:rPr>
              <a:t>Guyana</a:t>
            </a:r>
            <a:r>
              <a:rPr lang="en-GB" sz="1050" dirty="0"/>
              <a:t> </a:t>
            </a:r>
            <a:r>
              <a:rPr lang="en-GB" sz="1050" b="0" i="0" u="none" strike="noStrike" dirty="0">
                <a:solidFill>
                  <a:srgbClr val="000000"/>
                </a:solidFill>
                <a:latin typeface="Arial"/>
                <a:ea typeface="Arial"/>
                <a:cs typeface="Arial"/>
                <a:sym typeface="Arial"/>
              </a:rPr>
              <a:t>Grenada</a:t>
            </a:r>
            <a:r>
              <a:rPr lang="en-GB" sz="1050" dirty="0"/>
              <a:t> </a:t>
            </a:r>
            <a:r>
              <a:rPr lang="en-GB" sz="1050" b="0" i="0" u="none" strike="noStrike" dirty="0">
                <a:solidFill>
                  <a:srgbClr val="000000"/>
                </a:solidFill>
                <a:latin typeface="Arial"/>
                <a:ea typeface="Arial"/>
                <a:cs typeface="Arial"/>
                <a:sym typeface="Arial"/>
              </a:rPr>
              <a:t>Haiti</a:t>
            </a:r>
            <a:r>
              <a:rPr lang="en-GB" sz="1050" dirty="0"/>
              <a:t> </a:t>
            </a:r>
            <a:r>
              <a:rPr lang="en-GB" sz="1050" b="0" i="0" u="none" strike="noStrike" dirty="0">
                <a:solidFill>
                  <a:srgbClr val="000000"/>
                </a:solidFill>
                <a:latin typeface="Arial"/>
                <a:ea typeface="Arial"/>
                <a:cs typeface="Arial"/>
                <a:sym typeface="Arial"/>
              </a:rPr>
              <a:t>Iran</a:t>
            </a:r>
            <a:r>
              <a:rPr lang="en-GB" sz="1050" dirty="0"/>
              <a:t> </a:t>
            </a:r>
            <a:r>
              <a:rPr lang="en-GB" sz="1050" b="0" i="0" u="none" strike="noStrike" dirty="0">
                <a:solidFill>
                  <a:srgbClr val="000000"/>
                </a:solidFill>
                <a:latin typeface="Arial"/>
                <a:ea typeface="Arial"/>
                <a:cs typeface="Arial"/>
                <a:sym typeface="Arial"/>
              </a:rPr>
              <a:t>Iraq</a:t>
            </a:r>
            <a:r>
              <a:rPr lang="en-GB" sz="1050" dirty="0"/>
              <a:t> </a:t>
            </a:r>
            <a:r>
              <a:rPr lang="en-GB" sz="1050" b="0" i="0" u="none" strike="noStrike" dirty="0">
                <a:solidFill>
                  <a:srgbClr val="000000"/>
                </a:solidFill>
                <a:latin typeface="Arial"/>
                <a:ea typeface="Arial"/>
                <a:cs typeface="Arial"/>
                <a:sym typeface="Arial"/>
              </a:rPr>
              <a:t>Jamaica</a:t>
            </a:r>
            <a:r>
              <a:rPr lang="en-GB" sz="1050" dirty="0"/>
              <a:t> </a:t>
            </a:r>
            <a:r>
              <a:rPr lang="en-GB" sz="1050" b="0" i="0" u="none" strike="noStrike" dirty="0">
                <a:solidFill>
                  <a:srgbClr val="000000"/>
                </a:solidFill>
                <a:latin typeface="Arial"/>
                <a:ea typeface="Arial"/>
                <a:cs typeface="Arial"/>
                <a:sym typeface="Arial"/>
              </a:rPr>
              <a:t>Jordan</a:t>
            </a:r>
            <a:r>
              <a:rPr lang="en-GB" sz="1050" dirty="0"/>
              <a:t> </a:t>
            </a:r>
            <a:r>
              <a:rPr lang="en-GB" sz="1050" b="0" i="0" u="none" strike="noStrike" dirty="0">
                <a:solidFill>
                  <a:srgbClr val="000000"/>
                </a:solidFill>
                <a:latin typeface="Arial"/>
                <a:ea typeface="Arial"/>
                <a:cs typeface="Arial"/>
                <a:sym typeface="Arial"/>
              </a:rPr>
              <a:t>Kenya</a:t>
            </a:r>
            <a:r>
              <a:rPr lang="en-GB" sz="1050" dirty="0"/>
              <a:t> </a:t>
            </a:r>
            <a:r>
              <a:rPr lang="en-GB" sz="1050" b="0" i="0" u="none" strike="noStrike" dirty="0">
                <a:solidFill>
                  <a:srgbClr val="000000"/>
                </a:solidFill>
                <a:latin typeface="Arial"/>
                <a:ea typeface="Arial"/>
                <a:cs typeface="Arial"/>
                <a:sym typeface="Arial"/>
              </a:rPr>
              <a:t>Lebanon</a:t>
            </a:r>
            <a:r>
              <a:rPr lang="en-GB" sz="1050" dirty="0"/>
              <a:t> </a:t>
            </a:r>
            <a:r>
              <a:rPr lang="en-GB" sz="1050" b="0" i="0" u="none" strike="noStrike" dirty="0">
                <a:solidFill>
                  <a:srgbClr val="000000"/>
                </a:solidFill>
                <a:latin typeface="Arial"/>
                <a:ea typeface="Arial"/>
                <a:cs typeface="Arial"/>
                <a:sym typeface="Arial"/>
              </a:rPr>
              <a:t>Liberia</a:t>
            </a:r>
            <a:r>
              <a:rPr lang="en-GB" sz="1050" dirty="0"/>
              <a:t> </a:t>
            </a:r>
            <a:r>
              <a:rPr lang="en-GB" sz="1050" b="0" i="0" u="none" strike="noStrike" dirty="0">
                <a:solidFill>
                  <a:srgbClr val="000000"/>
                </a:solidFill>
                <a:latin typeface="Arial"/>
                <a:ea typeface="Arial"/>
                <a:cs typeface="Arial"/>
                <a:sym typeface="Arial"/>
              </a:rPr>
              <a:t>Libya</a:t>
            </a:r>
            <a:r>
              <a:rPr lang="en-GB" sz="1050" dirty="0"/>
              <a:t> </a:t>
            </a:r>
            <a:r>
              <a:rPr lang="en-GB" sz="1050" b="0" i="0" u="none" strike="noStrike" dirty="0">
                <a:solidFill>
                  <a:srgbClr val="000000"/>
                </a:solidFill>
                <a:latin typeface="Arial"/>
                <a:ea typeface="Arial"/>
                <a:cs typeface="Arial"/>
                <a:sym typeface="Arial"/>
              </a:rPr>
              <a:t>Mozambique</a:t>
            </a:r>
            <a:r>
              <a:rPr lang="en-GB" sz="1050" dirty="0"/>
              <a:t> </a:t>
            </a:r>
            <a:r>
              <a:rPr lang="en-GB" sz="1050" b="0" i="0" u="none" strike="noStrike" dirty="0">
                <a:solidFill>
                  <a:srgbClr val="000000"/>
                </a:solidFill>
                <a:latin typeface="Arial"/>
                <a:ea typeface="Arial"/>
                <a:cs typeface="Arial"/>
                <a:sym typeface="Arial"/>
              </a:rPr>
              <a:t>Myanmar</a:t>
            </a:r>
            <a:r>
              <a:rPr lang="en-GB" sz="1050" dirty="0"/>
              <a:t> </a:t>
            </a:r>
            <a:r>
              <a:rPr lang="en-GB" sz="1050" b="0" i="0" u="none" strike="noStrike" dirty="0">
                <a:solidFill>
                  <a:srgbClr val="000000"/>
                </a:solidFill>
                <a:latin typeface="Arial"/>
                <a:ea typeface="Arial"/>
                <a:cs typeface="Arial"/>
                <a:sym typeface="Arial"/>
              </a:rPr>
              <a:t>Niger</a:t>
            </a:r>
            <a:r>
              <a:rPr lang="en-GB" sz="1050" dirty="0"/>
              <a:t> </a:t>
            </a:r>
            <a:r>
              <a:rPr lang="en-GB" sz="1050" b="0" i="0" u="none" strike="noStrike" dirty="0">
                <a:solidFill>
                  <a:srgbClr val="000000"/>
                </a:solidFill>
                <a:latin typeface="Arial"/>
                <a:ea typeface="Arial"/>
                <a:cs typeface="Arial"/>
                <a:sym typeface="Arial"/>
              </a:rPr>
              <a:t>Nigeria</a:t>
            </a:r>
            <a:r>
              <a:rPr lang="en-GB" sz="1050" dirty="0"/>
              <a:t> </a:t>
            </a:r>
            <a:r>
              <a:rPr lang="en-GB" sz="1050" b="0" i="0" u="none" strike="noStrike" dirty="0">
                <a:solidFill>
                  <a:srgbClr val="000000"/>
                </a:solidFill>
                <a:latin typeface="Arial"/>
                <a:ea typeface="Arial"/>
                <a:cs typeface="Arial"/>
                <a:sym typeface="Arial"/>
              </a:rPr>
              <a:t>occupied Palestinian territory</a:t>
            </a:r>
            <a:r>
              <a:rPr lang="en-GB" sz="1050" dirty="0"/>
              <a:t> </a:t>
            </a:r>
            <a:r>
              <a:rPr lang="en-GB" sz="1050" b="0" i="0" u="none" strike="noStrike" dirty="0">
                <a:solidFill>
                  <a:srgbClr val="000000"/>
                </a:solidFill>
                <a:latin typeface="Arial"/>
                <a:ea typeface="Arial"/>
                <a:cs typeface="Arial"/>
                <a:sym typeface="Arial"/>
              </a:rPr>
              <a:t>Pakistan</a:t>
            </a:r>
            <a:r>
              <a:rPr lang="en-GB" sz="1050" dirty="0"/>
              <a:t> </a:t>
            </a:r>
            <a:r>
              <a:rPr lang="en-GB" sz="1050" b="0" i="0" u="none" strike="noStrike" dirty="0">
                <a:solidFill>
                  <a:srgbClr val="000000"/>
                </a:solidFill>
                <a:latin typeface="Arial"/>
                <a:ea typeface="Arial"/>
                <a:cs typeface="Arial"/>
                <a:sym typeface="Arial"/>
              </a:rPr>
              <a:t>Philippines</a:t>
            </a:r>
            <a:r>
              <a:rPr lang="en-GB" sz="1050" dirty="0"/>
              <a:t> </a:t>
            </a:r>
            <a:r>
              <a:rPr lang="en-GB" sz="1050" b="0" i="0" u="none" strike="noStrike" dirty="0">
                <a:solidFill>
                  <a:srgbClr val="000000"/>
                </a:solidFill>
                <a:latin typeface="Arial"/>
                <a:ea typeface="Arial"/>
                <a:cs typeface="Arial"/>
                <a:sym typeface="Arial"/>
              </a:rPr>
              <a:t>Rwanda</a:t>
            </a:r>
            <a:r>
              <a:rPr lang="en-GB" sz="1050" dirty="0"/>
              <a:t> </a:t>
            </a:r>
            <a:r>
              <a:rPr lang="en-GB" sz="1050" b="0" i="0" u="none" strike="noStrike" dirty="0">
                <a:solidFill>
                  <a:srgbClr val="000000"/>
                </a:solidFill>
                <a:latin typeface="Arial"/>
                <a:ea typeface="Arial"/>
                <a:cs typeface="Arial"/>
                <a:sym typeface="Arial"/>
              </a:rPr>
              <a:t>Saint Kitts and Nevis</a:t>
            </a:r>
            <a:r>
              <a:rPr lang="en-GB" sz="1050" dirty="0"/>
              <a:t> </a:t>
            </a:r>
            <a:r>
              <a:rPr lang="en-GB" sz="1050" b="0" i="0" u="none" strike="noStrike" dirty="0">
                <a:solidFill>
                  <a:srgbClr val="000000"/>
                </a:solidFill>
                <a:latin typeface="Arial"/>
                <a:ea typeface="Arial"/>
                <a:cs typeface="Arial"/>
                <a:sym typeface="Arial"/>
              </a:rPr>
              <a:t>Saint Lucia</a:t>
            </a:r>
            <a:r>
              <a:rPr lang="en-GB" sz="1050" dirty="0"/>
              <a:t> </a:t>
            </a:r>
            <a:r>
              <a:rPr lang="en-GB" sz="1050" b="0" i="0" u="none" strike="noStrike" dirty="0">
                <a:solidFill>
                  <a:srgbClr val="000000"/>
                </a:solidFill>
                <a:latin typeface="Arial"/>
                <a:ea typeface="Arial"/>
                <a:cs typeface="Arial"/>
                <a:sym typeface="Arial"/>
              </a:rPr>
              <a:t>Sierra Leone</a:t>
            </a:r>
            <a:r>
              <a:rPr lang="en-GB" sz="1050" dirty="0"/>
              <a:t> </a:t>
            </a:r>
            <a:r>
              <a:rPr lang="en-GB" sz="1050" b="0" i="0" u="none" strike="noStrike" dirty="0">
                <a:solidFill>
                  <a:srgbClr val="000000"/>
                </a:solidFill>
                <a:latin typeface="Arial"/>
                <a:ea typeface="Arial"/>
                <a:cs typeface="Arial"/>
                <a:sym typeface="Arial"/>
              </a:rPr>
              <a:t>Somalia</a:t>
            </a:r>
            <a:r>
              <a:rPr lang="en-GB" sz="1050" dirty="0"/>
              <a:t> </a:t>
            </a:r>
            <a:r>
              <a:rPr lang="en-GB" sz="1050" b="0" i="0" u="none" strike="noStrike" dirty="0">
                <a:solidFill>
                  <a:srgbClr val="000000"/>
                </a:solidFill>
                <a:latin typeface="Arial"/>
                <a:ea typeface="Arial"/>
                <a:cs typeface="Arial"/>
                <a:sym typeface="Arial"/>
              </a:rPr>
              <a:t>South Sudan</a:t>
            </a:r>
            <a:r>
              <a:rPr lang="en-GB" sz="1050" dirty="0"/>
              <a:t> </a:t>
            </a:r>
            <a:r>
              <a:rPr lang="en-GB" sz="1050" b="0" i="0" u="none" strike="noStrike" dirty="0" err="1">
                <a:solidFill>
                  <a:srgbClr val="000000"/>
                </a:solidFill>
                <a:latin typeface="Arial"/>
                <a:ea typeface="Arial"/>
                <a:cs typeface="Arial"/>
                <a:sym typeface="Arial"/>
              </a:rPr>
              <a:t>Sudan</a:t>
            </a:r>
            <a:r>
              <a:rPr lang="en-GB" sz="1050" dirty="0"/>
              <a:t> </a:t>
            </a:r>
            <a:r>
              <a:rPr lang="en-GB" sz="1050" b="0" i="0" u="none" strike="noStrike" dirty="0">
                <a:solidFill>
                  <a:srgbClr val="000000"/>
                </a:solidFill>
                <a:latin typeface="Arial"/>
                <a:ea typeface="Arial"/>
                <a:cs typeface="Arial"/>
                <a:sym typeface="Arial"/>
              </a:rPr>
              <a:t>Syrian Arab Republic</a:t>
            </a:r>
            <a:r>
              <a:rPr lang="en-GB" sz="1050" dirty="0"/>
              <a:t> </a:t>
            </a:r>
            <a:r>
              <a:rPr lang="en-GB" sz="1050" b="0" i="0" u="none" strike="noStrike" dirty="0">
                <a:solidFill>
                  <a:srgbClr val="000000"/>
                </a:solidFill>
                <a:latin typeface="Arial"/>
                <a:ea typeface="Arial"/>
                <a:cs typeface="Arial"/>
                <a:sym typeface="Arial"/>
              </a:rPr>
              <a:t>Togo</a:t>
            </a:r>
            <a:r>
              <a:rPr lang="en-GB" sz="1050" dirty="0"/>
              <a:t> </a:t>
            </a:r>
            <a:r>
              <a:rPr lang="en-GB" sz="1050" b="0" i="0" u="none" strike="noStrike" dirty="0">
                <a:solidFill>
                  <a:srgbClr val="000000"/>
                </a:solidFill>
                <a:latin typeface="Arial"/>
                <a:ea typeface="Arial"/>
                <a:cs typeface="Arial"/>
                <a:sym typeface="Arial"/>
              </a:rPr>
              <a:t>Trinidad and Tobago</a:t>
            </a:r>
            <a:r>
              <a:rPr lang="en-GB" sz="1050" dirty="0"/>
              <a:t> </a:t>
            </a:r>
            <a:r>
              <a:rPr lang="en-GB" sz="1050" b="0" i="0" u="none" strike="noStrike" dirty="0">
                <a:solidFill>
                  <a:srgbClr val="000000"/>
                </a:solidFill>
                <a:latin typeface="Arial"/>
                <a:ea typeface="Arial"/>
                <a:cs typeface="Arial"/>
                <a:sym typeface="Arial"/>
              </a:rPr>
              <a:t>Turkey</a:t>
            </a:r>
            <a:r>
              <a:rPr lang="en-GB" sz="1050" dirty="0"/>
              <a:t> </a:t>
            </a:r>
            <a:r>
              <a:rPr lang="en-GB" sz="1050" b="0" i="0" u="none" strike="noStrike" dirty="0">
                <a:solidFill>
                  <a:srgbClr val="000000"/>
                </a:solidFill>
                <a:latin typeface="Arial"/>
                <a:ea typeface="Arial"/>
                <a:cs typeface="Arial"/>
                <a:sym typeface="Arial"/>
              </a:rPr>
              <a:t>Uganda</a:t>
            </a:r>
            <a:r>
              <a:rPr lang="en-GB" sz="1050" dirty="0"/>
              <a:t> </a:t>
            </a:r>
            <a:r>
              <a:rPr lang="en-GB" sz="1050" b="0" i="0" u="none" strike="noStrike" dirty="0">
                <a:solidFill>
                  <a:srgbClr val="000000"/>
                </a:solidFill>
                <a:latin typeface="Arial"/>
                <a:ea typeface="Arial"/>
                <a:cs typeface="Arial"/>
                <a:sym typeface="Arial"/>
              </a:rPr>
              <a:t>Ukraine</a:t>
            </a:r>
            <a:r>
              <a:rPr lang="en-GB" sz="1050" dirty="0"/>
              <a:t> </a:t>
            </a:r>
            <a:r>
              <a:rPr lang="en-GB" sz="1050" b="0" i="0" u="none" strike="noStrike" dirty="0">
                <a:solidFill>
                  <a:srgbClr val="000000"/>
                </a:solidFill>
                <a:latin typeface="Arial"/>
                <a:ea typeface="Arial"/>
                <a:cs typeface="Arial"/>
                <a:sym typeface="Arial"/>
              </a:rPr>
              <a:t>United Republic of Tanzania</a:t>
            </a:r>
            <a:r>
              <a:rPr lang="en-GB" sz="1050" dirty="0"/>
              <a:t> </a:t>
            </a:r>
            <a:r>
              <a:rPr lang="en-GB" sz="1050" b="0" i="0" u="none" strike="noStrike" dirty="0">
                <a:solidFill>
                  <a:srgbClr val="000000"/>
                </a:solidFill>
                <a:latin typeface="Arial"/>
                <a:ea typeface="Arial"/>
                <a:cs typeface="Arial"/>
                <a:sym typeface="Arial"/>
              </a:rPr>
              <a:t>Yemen</a:t>
            </a:r>
            <a:r>
              <a:rPr lang="en-GB" sz="1050" dirty="0"/>
              <a:t> </a:t>
            </a:r>
            <a:r>
              <a:rPr lang="en-GB" sz="1050" b="0" i="0" u="none" strike="noStrike" dirty="0">
                <a:solidFill>
                  <a:srgbClr val="000000"/>
                </a:solidFill>
                <a:latin typeface="Arial"/>
                <a:ea typeface="Arial"/>
                <a:cs typeface="Arial"/>
                <a:sym typeface="Arial"/>
              </a:rPr>
              <a:t>Zambia</a:t>
            </a:r>
            <a:r>
              <a:rPr lang="en-GB" sz="1050" dirty="0"/>
              <a:t> </a:t>
            </a:r>
            <a:r>
              <a:rPr lang="en-GB" sz="1050" b="0" i="0" u="none" strike="noStrike" dirty="0">
                <a:solidFill>
                  <a:srgbClr val="000000"/>
                </a:solidFill>
                <a:latin typeface="Arial"/>
                <a:ea typeface="Arial"/>
                <a:cs typeface="Arial"/>
                <a:sym typeface="Arial"/>
              </a:rPr>
              <a:t>Zimbabwe</a:t>
            </a:r>
            <a:r>
              <a:rPr lang="en-GB" sz="1050" dirty="0"/>
              <a:t> Uruguay Curacao</a:t>
            </a:r>
            <a:endParaRPr sz="800" dirty="0"/>
          </a:p>
          <a:p>
            <a:pPr marL="0" lvl="0" indent="0" algn="l" rtl="0">
              <a:lnSpc>
                <a:spcPct val="100000"/>
              </a:lnSpc>
              <a:spcBef>
                <a:spcPts val="0"/>
              </a:spcBef>
              <a:spcAft>
                <a:spcPts val="0"/>
              </a:spcAft>
              <a:buSzPts val="1400"/>
              <a:buNone/>
            </a:pPr>
            <a:endParaRPr sz="800" dirty="0"/>
          </a:p>
          <a:p>
            <a:pPr marL="0" lvl="0" indent="0" algn="l" rtl="0">
              <a:lnSpc>
                <a:spcPct val="100000"/>
              </a:lnSpc>
              <a:spcBef>
                <a:spcPts val="0"/>
              </a:spcBef>
              <a:spcAft>
                <a:spcPts val="0"/>
              </a:spcAft>
              <a:buClr>
                <a:schemeClr val="dk1"/>
              </a:buClr>
              <a:buSzPts val="1400"/>
              <a:buFont typeface="Arial"/>
              <a:buNone/>
            </a:pPr>
            <a:r>
              <a:rPr lang="nl-NL" dirty="0"/>
              <a:t>2022 </a:t>
            </a:r>
            <a:r>
              <a:rPr lang="nl-NL" sz="1200" b="1" spc="-7" dirty="0">
                <a:solidFill>
                  <a:srgbClr val="1F3850"/>
                </a:solidFill>
                <a:latin typeface="Segoe UI" panose="020B0502040204020203" pitchFamily="34" charset="0"/>
                <a:cs typeface="Segoe UI" panose="020B0502040204020203" pitchFamily="34" charset="0"/>
              </a:rPr>
              <a:t>New country-level TWGs </a:t>
            </a:r>
          </a:p>
          <a:p>
            <a:pPr marL="351367" indent="-342900">
              <a:spcBef>
                <a:spcPts val="63"/>
              </a:spcBef>
              <a:buFontTx/>
              <a:buChar char="-"/>
            </a:pPr>
            <a:r>
              <a:rPr lang="nl-NL" sz="1200" spc="-7" dirty="0">
                <a:solidFill>
                  <a:srgbClr val="1F3850"/>
                </a:solidFill>
                <a:latin typeface="Segoe UI" panose="020B0502040204020203" pitchFamily="34" charset="0"/>
                <a:cs typeface="Segoe UI" panose="020B0502040204020203" pitchFamily="34" charset="0"/>
              </a:rPr>
              <a:t>Hungary</a:t>
            </a:r>
          </a:p>
          <a:p>
            <a:pPr marL="351367" indent="-342900">
              <a:spcBef>
                <a:spcPts val="63"/>
              </a:spcBef>
              <a:buFontTx/>
              <a:buChar char="-"/>
            </a:pPr>
            <a:r>
              <a:rPr lang="nl-NL" sz="1200" spc="-7" dirty="0">
                <a:solidFill>
                  <a:srgbClr val="1F3850"/>
                </a:solidFill>
                <a:latin typeface="Segoe UI" panose="020B0502040204020203" pitchFamily="34" charset="0"/>
                <a:cs typeface="Segoe UI" panose="020B0502040204020203" pitchFamily="34" charset="0"/>
              </a:rPr>
              <a:t>Moldova</a:t>
            </a:r>
          </a:p>
          <a:p>
            <a:pPr marL="351367" indent="-342900">
              <a:spcBef>
                <a:spcPts val="63"/>
              </a:spcBef>
              <a:buFontTx/>
              <a:buChar char="-"/>
            </a:pPr>
            <a:r>
              <a:rPr lang="nl-NL" sz="1200" spc="-7" dirty="0">
                <a:solidFill>
                  <a:srgbClr val="1F3850"/>
                </a:solidFill>
                <a:latin typeface="Segoe UI" panose="020B0502040204020203" pitchFamily="34" charset="0"/>
                <a:cs typeface="Segoe UI" panose="020B0502040204020203" pitchFamily="34" charset="0"/>
              </a:rPr>
              <a:t>Poland</a:t>
            </a:r>
          </a:p>
          <a:p>
            <a:pPr marL="351367" indent="-342900">
              <a:spcBef>
                <a:spcPts val="63"/>
              </a:spcBef>
              <a:buFontTx/>
              <a:buChar char="-"/>
            </a:pPr>
            <a:r>
              <a:rPr lang="nl-NL" sz="1200" spc="-7" dirty="0">
                <a:solidFill>
                  <a:srgbClr val="1F3850"/>
                </a:solidFill>
                <a:latin typeface="Segoe UI" panose="020B0502040204020203" pitchFamily="34" charset="0"/>
                <a:cs typeface="Segoe UI" panose="020B0502040204020203" pitchFamily="34" charset="0"/>
              </a:rPr>
              <a:t>Romania</a:t>
            </a:r>
          </a:p>
          <a:p>
            <a:pPr marL="351367" indent="-342900">
              <a:spcBef>
                <a:spcPts val="63"/>
              </a:spcBef>
              <a:buFontTx/>
              <a:buChar char="-"/>
            </a:pPr>
            <a:r>
              <a:rPr lang="nl-NL" sz="1200" spc="-7" dirty="0">
                <a:solidFill>
                  <a:srgbClr val="1F3850"/>
                </a:solidFill>
                <a:latin typeface="Segoe UI" panose="020B0502040204020203" pitchFamily="34" charset="0"/>
                <a:cs typeface="Segoe UI" panose="020B0502040204020203" pitchFamily="34" charset="0"/>
              </a:rPr>
              <a:t>Chad </a:t>
            </a:r>
          </a:p>
          <a:p>
            <a:pPr marL="351367" indent="-342900">
              <a:spcBef>
                <a:spcPts val="63"/>
              </a:spcBef>
              <a:buFontTx/>
              <a:buChar char="-"/>
            </a:pPr>
            <a:r>
              <a:rPr lang="nl-NL" sz="1200" spc="-7" dirty="0">
                <a:solidFill>
                  <a:srgbClr val="1F3850"/>
                </a:solidFill>
                <a:latin typeface="Segoe UI" panose="020B0502040204020203" pitchFamily="34" charset="0"/>
                <a:cs typeface="Segoe UI" panose="020B0502040204020203" pitchFamily="34" charset="0"/>
              </a:rPr>
              <a:t>Honduras</a:t>
            </a:r>
          </a:p>
          <a:p>
            <a:pPr marL="351367" indent="-342900">
              <a:spcBef>
                <a:spcPts val="63"/>
              </a:spcBef>
              <a:buFontTx/>
              <a:buChar char="-"/>
            </a:pPr>
            <a:r>
              <a:rPr lang="nl-NL" sz="1200" spc="-7" dirty="0">
                <a:solidFill>
                  <a:srgbClr val="1F3850"/>
                </a:solidFill>
                <a:latin typeface="Segoe UI" panose="020B0502040204020203" pitchFamily="34" charset="0"/>
                <a:cs typeface="Segoe UI" panose="020B0502040204020203" pitchFamily="34" charset="0"/>
              </a:rPr>
              <a:t>Slovakia</a:t>
            </a:r>
          </a:p>
          <a:p>
            <a:pPr marL="351367" indent="-342900">
              <a:spcBef>
                <a:spcPts val="63"/>
              </a:spcBef>
              <a:buFontTx/>
              <a:buChar char="-"/>
            </a:pPr>
            <a:r>
              <a:rPr lang="nl-NL" sz="1200" spc="-7" dirty="0">
                <a:solidFill>
                  <a:srgbClr val="1F3850"/>
                </a:solidFill>
                <a:latin typeface="Segoe UI" panose="020B0502040204020203" pitchFamily="34" charset="0"/>
                <a:cs typeface="Segoe UI" panose="020B0502040204020203" pitchFamily="34" charset="0"/>
              </a:rPr>
              <a:t>Romania</a:t>
            </a:r>
          </a:p>
          <a:p>
            <a:pPr marL="351367" indent="-342900">
              <a:spcBef>
                <a:spcPts val="63"/>
              </a:spcBef>
              <a:buFontTx/>
              <a:buChar char="-"/>
            </a:pPr>
            <a:r>
              <a:rPr lang="nl-NL" sz="1200" spc="-7" dirty="0">
                <a:solidFill>
                  <a:srgbClr val="1F3850"/>
                </a:solidFill>
                <a:latin typeface="Segoe UI" panose="020B0502040204020203" pitchFamily="34" charset="0"/>
                <a:cs typeface="Segoe UI" panose="020B0502040204020203" pitchFamily="34" charset="0"/>
              </a:rPr>
              <a:t>Regional groups in Ukraine: </a:t>
            </a:r>
            <a:br>
              <a:rPr lang="nl-NL" sz="1200" spc="-7" dirty="0">
                <a:solidFill>
                  <a:srgbClr val="1F3850"/>
                </a:solidFill>
                <a:latin typeface="Segoe UI" panose="020B0502040204020203" pitchFamily="34" charset="0"/>
                <a:cs typeface="Segoe UI" panose="020B0502040204020203" pitchFamily="34" charset="0"/>
              </a:rPr>
            </a:br>
            <a:r>
              <a:rPr lang="nl-NL" sz="1200" spc="-7" dirty="0">
                <a:solidFill>
                  <a:srgbClr val="1F3850"/>
                </a:solidFill>
                <a:latin typeface="Segoe UI" panose="020B0502040204020203" pitchFamily="34" charset="0"/>
                <a:cs typeface="Segoe UI" panose="020B0502040204020203" pitchFamily="34" charset="0"/>
              </a:rPr>
              <a:t>Lviv,  Zakarpattia, Chernivtsi, Odesa/Mykolaiv</a:t>
            </a:r>
          </a:p>
          <a:p>
            <a:pPr marL="351367" indent="-342900">
              <a:spcBef>
                <a:spcPts val="63"/>
              </a:spcBef>
              <a:buFontTx/>
              <a:buChar char="-"/>
            </a:pPr>
            <a:endParaRPr lang="nl-NL" sz="1200" b="1" spc="-7" dirty="0">
              <a:solidFill>
                <a:srgbClr val="1F3850"/>
              </a:solidFill>
              <a:latin typeface="Segoe UI" panose="020B0502040204020203" pitchFamily="34" charset="0"/>
              <a:cs typeface="Segoe UI" panose="020B0502040204020203" pitchFamily="34" charset="0"/>
            </a:endParaRPr>
          </a:p>
          <a:p>
            <a:pPr marL="351367" indent="-342900">
              <a:spcBef>
                <a:spcPts val="63"/>
              </a:spcBef>
              <a:buFontTx/>
              <a:buChar char="-"/>
            </a:pPr>
            <a:endParaRPr lang="nl-NL" sz="1200" dirty="0">
              <a:latin typeface="Segoe UI" panose="020B0502040204020203" pitchFamily="34" charset="0"/>
              <a:cs typeface="Segoe UI" panose="020B0502040204020203" pitchFamily="34" charset="0"/>
            </a:endParaRPr>
          </a:p>
          <a:p>
            <a:pPr marL="0" lvl="0" indent="0" algn="l" rtl="0">
              <a:lnSpc>
                <a:spcPct val="100000"/>
              </a:lnSpc>
              <a:spcBef>
                <a:spcPts val="0"/>
              </a:spcBef>
              <a:spcAft>
                <a:spcPts val="0"/>
              </a:spcAft>
              <a:buClr>
                <a:schemeClr val="dk1"/>
              </a:buClr>
              <a:buSzPts val="1400"/>
              <a:buFont typeface="Arial"/>
              <a:buNone/>
            </a:pPr>
            <a:endParaRPr dirty="0"/>
          </a:p>
        </p:txBody>
      </p:sp>
      <p:sp>
        <p:nvSpPr>
          <p:cNvPr id="175" name="Google Shape;17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591662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09">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Title 4">
            <a:extLst>
              <a:ext uri="{FF2B5EF4-FFF2-40B4-BE49-F238E27FC236}">
                <a16:creationId xmlns:a16="http://schemas.microsoft.com/office/drawing/2014/main" id="{0F5EFF66-D2D9-684B-8ED9-238F84164B95}"/>
              </a:ext>
            </a:extLst>
          </p:cNvPr>
          <p:cNvSpPr>
            <a:spLocks noGrp="1"/>
          </p:cNvSpPr>
          <p:nvPr>
            <p:ph type="title" hasCustomPrompt="1"/>
          </p:nvPr>
        </p:nvSpPr>
        <p:spPr>
          <a:xfrm>
            <a:off x="6974958" y="5805497"/>
            <a:ext cx="10167255" cy="2490076"/>
          </a:xfrm>
          <a:prstGeom prst="rect">
            <a:avLst/>
          </a:prstGeom>
        </p:spPr>
        <p:txBody>
          <a:bodyPr/>
          <a:lstStyle>
            <a:lvl1pPr algn="r">
              <a:lnSpc>
                <a:spcPct val="80000"/>
              </a:lnSpc>
              <a:defRPr sz="6600" b="1" i="0" spc="0">
                <a:solidFill>
                  <a:srgbClr val="F5333F"/>
                </a:solidFill>
                <a:latin typeface="Montserrat" pitchFamily="2" charset="77"/>
              </a:defRPr>
            </a:lvl1pPr>
          </a:lstStyle>
          <a:p>
            <a:r>
              <a:rPr lang="en-US"/>
              <a:t>CLICK TO EDIT: </a:t>
            </a:r>
            <a:br>
              <a:rPr lang="en-US"/>
            </a:br>
            <a:r>
              <a:rPr lang="en-US"/>
              <a:t>THE HEADLINE </a:t>
            </a:r>
            <a:br>
              <a:rPr lang="en-US"/>
            </a:br>
            <a:r>
              <a:rPr lang="en-US"/>
              <a:t>GOES HERE</a:t>
            </a:r>
          </a:p>
        </p:txBody>
      </p:sp>
      <p:sp>
        <p:nvSpPr>
          <p:cNvPr id="21" name="TextBox 20">
            <a:extLst>
              <a:ext uri="{FF2B5EF4-FFF2-40B4-BE49-F238E27FC236}">
                <a16:creationId xmlns:a16="http://schemas.microsoft.com/office/drawing/2014/main" id="{623881EF-09C3-3C4E-B7E9-9F9B004EE7D2}"/>
              </a:ext>
            </a:extLst>
          </p:cNvPr>
          <p:cNvSpPr txBox="1"/>
          <p:nvPr userDrawn="1"/>
        </p:nvSpPr>
        <p:spPr>
          <a:xfrm>
            <a:off x="11942955" y="9036862"/>
            <a:ext cx="5199258" cy="461665"/>
          </a:xfrm>
          <a:prstGeom prst="rect">
            <a:avLst/>
          </a:prstGeom>
          <a:noFill/>
        </p:spPr>
        <p:txBody>
          <a:bodyPr wrap="square" rtlCol="0">
            <a:spAutoFit/>
          </a:bodyPr>
          <a:lstStyle/>
          <a:p>
            <a:pPr algn="r"/>
            <a:fld id="{CEE42E42-3F74-A040-9795-FDEDABB6AC51}" type="datetime3">
              <a:rPr lang="en-US" sz="2400" b="1" i="0" smtClean="0">
                <a:solidFill>
                  <a:schemeClr val="bg2"/>
                </a:solidFill>
                <a:latin typeface="Montserrat SemiBold" pitchFamily="2" charset="77"/>
                <a:ea typeface="Open Sans" panose="020B0606030504020204" pitchFamily="34" charset="0"/>
                <a:cs typeface="Open Sans" panose="020B0606030504020204" pitchFamily="34" charset="0"/>
              </a:rPr>
              <a:t>26 April 2024</a:t>
            </a:fld>
            <a:endParaRPr lang="en-US" sz="2400" b="1" i="0">
              <a:solidFill>
                <a:schemeClr val="bg2"/>
              </a:solidFill>
              <a:latin typeface="Montserrat SemiBold" pitchFamily="2" charset="77"/>
              <a:ea typeface="Open Sans" panose="020B0606030504020204" pitchFamily="34" charset="0"/>
              <a:cs typeface="Open Sans" panose="020B0606030504020204" pitchFamily="34" charset="0"/>
            </a:endParaRPr>
          </a:p>
        </p:txBody>
      </p:sp>
      <p:pic>
        <p:nvPicPr>
          <p:cNvPr id="5" name="Picture 4" descr="Logo&#10;&#10;Description automatically generated">
            <a:extLst>
              <a:ext uri="{FF2B5EF4-FFF2-40B4-BE49-F238E27FC236}">
                <a16:creationId xmlns:a16="http://schemas.microsoft.com/office/drawing/2014/main" id="{68819D9C-5B92-B349-B146-6766C997751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7939" y="429970"/>
            <a:ext cx="2052735" cy="1154663"/>
          </a:xfrm>
          <a:prstGeom prst="rect">
            <a:avLst/>
          </a:prstGeom>
        </p:spPr>
      </p:pic>
    </p:spTree>
    <p:extLst>
      <p:ext uri="{BB962C8B-B14F-4D97-AF65-F5344CB8AC3E}">
        <p14:creationId xmlns:p14="http://schemas.microsoft.com/office/powerpoint/2010/main" val="4149113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09">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Title 4">
            <a:extLst>
              <a:ext uri="{FF2B5EF4-FFF2-40B4-BE49-F238E27FC236}">
                <a16:creationId xmlns:a16="http://schemas.microsoft.com/office/drawing/2014/main" id="{0F5EFF66-D2D9-684B-8ED9-238F84164B95}"/>
              </a:ext>
            </a:extLst>
          </p:cNvPr>
          <p:cNvSpPr>
            <a:spLocks noGrp="1"/>
          </p:cNvSpPr>
          <p:nvPr>
            <p:ph type="title" hasCustomPrompt="1"/>
          </p:nvPr>
        </p:nvSpPr>
        <p:spPr>
          <a:xfrm>
            <a:off x="6974958" y="5805497"/>
            <a:ext cx="10167255" cy="2490076"/>
          </a:xfrm>
          <a:prstGeom prst="rect">
            <a:avLst/>
          </a:prstGeom>
        </p:spPr>
        <p:txBody>
          <a:bodyPr/>
          <a:lstStyle>
            <a:lvl1pPr algn="r">
              <a:lnSpc>
                <a:spcPct val="80000"/>
              </a:lnSpc>
              <a:defRPr sz="6600" b="1" i="0" spc="0">
                <a:solidFill>
                  <a:srgbClr val="F5333F"/>
                </a:solidFill>
                <a:latin typeface="Montserrat" pitchFamily="2" charset="77"/>
              </a:defRPr>
            </a:lvl1pPr>
          </a:lstStyle>
          <a:p>
            <a:r>
              <a:rPr lang="en-US"/>
              <a:t>CLICK TO EDIT: </a:t>
            </a:r>
            <a:br>
              <a:rPr lang="en-US"/>
            </a:br>
            <a:r>
              <a:rPr lang="en-US"/>
              <a:t>THE HEADLINE </a:t>
            </a:r>
            <a:br>
              <a:rPr lang="en-US"/>
            </a:br>
            <a:r>
              <a:rPr lang="en-US"/>
              <a:t>GOES HERE</a:t>
            </a:r>
          </a:p>
        </p:txBody>
      </p:sp>
      <p:sp>
        <p:nvSpPr>
          <p:cNvPr id="21" name="TextBox 20">
            <a:extLst>
              <a:ext uri="{FF2B5EF4-FFF2-40B4-BE49-F238E27FC236}">
                <a16:creationId xmlns:a16="http://schemas.microsoft.com/office/drawing/2014/main" id="{623881EF-09C3-3C4E-B7E9-9F9B004EE7D2}"/>
              </a:ext>
            </a:extLst>
          </p:cNvPr>
          <p:cNvSpPr txBox="1"/>
          <p:nvPr userDrawn="1"/>
        </p:nvSpPr>
        <p:spPr>
          <a:xfrm>
            <a:off x="11942955" y="9036862"/>
            <a:ext cx="5199258" cy="461665"/>
          </a:xfrm>
          <a:prstGeom prst="rect">
            <a:avLst/>
          </a:prstGeom>
          <a:noFill/>
        </p:spPr>
        <p:txBody>
          <a:bodyPr wrap="square" rtlCol="0">
            <a:spAutoFit/>
          </a:bodyPr>
          <a:lstStyle/>
          <a:p>
            <a:pPr algn="r"/>
            <a:fld id="{CEE42E42-3F74-A040-9795-FDEDABB6AC51}" type="datetime3">
              <a:rPr lang="en-US" sz="2400" b="1" i="0" smtClean="0">
                <a:solidFill>
                  <a:schemeClr val="bg2"/>
                </a:solidFill>
                <a:latin typeface="Montserrat SemiBold" pitchFamily="2" charset="77"/>
                <a:ea typeface="Open Sans" panose="020B0606030504020204" pitchFamily="34" charset="0"/>
                <a:cs typeface="Open Sans" panose="020B0606030504020204" pitchFamily="34" charset="0"/>
              </a:rPr>
              <a:t>26 April 2024</a:t>
            </a:fld>
            <a:endParaRPr lang="en-US" sz="2400" b="1" i="0">
              <a:solidFill>
                <a:schemeClr val="bg2"/>
              </a:solidFill>
              <a:latin typeface="Montserrat SemiBold" pitchFamily="2" charset="77"/>
              <a:ea typeface="Open Sans" panose="020B0606030504020204" pitchFamily="34" charset="0"/>
              <a:cs typeface="Open Sans" panose="020B0606030504020204" pitchFamily="34" charset="0"/>
            </a:endParaRPr>
          </a:p>
        </p:txBody>
      </p:sp>
      <p:pic>
        <p:nvPicPr>
          <p:cNvPr id="5" name="Picture 4" descr="Logo&#10;&#10;Description automatically generated">
            <a:extLst>
              <a:ext uri="{FF2B5EF4-FFF2-40B4-BE49-F238E27FC236}">
                <a16:creationId xmlns:a16="http://schemas.microsoft.com/office/drawing/2014/main" id="{4ACB4160-D61C-934A-B880-A163E146FDE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7939" y="429970"/>
            <a:ext cx="2052735" cy="1154663"/>
          </a:xfrm>
          <a:prstGeom prst="rect">
            <a:avLst/>
          </a:prstGeom>
        </p:spPr>
      </p:pic>
    </p:spTree>
    <p:extLst>
      <p:ext uri="{BB962C8B-B14F-4D97-AF65-F5344CB8AC3E}">
        <p14:creationId xmlns:p14="http://schemas.microsoft.com/office/powerpoint/2010/main" val="1224037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08">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Title 4">
            <a:extLst>
              <a:ext uri="{FF2B5EF4-FFF2-40B4-BE49-F238E27FC236}">
                <a16:creationId xmlns:a16="http://schemas.microsoft.com/office/drawing/2014/main" id="{9447A1D1-1B5C-E848-96B6-7F6C6F8B07E3}"/>
              </a:ext>
            </a:extLst>
          </p:cNvPr>
          <p:cNvSpPr>
            <a:spLocks noGrp="1"/>
          </p:cNvSpPr>
          <p:nvPr>
            <p:ph type="title" hasCustomPrompt="1"/>
          </p:nvPr>
        </p:nvSpPr>
        <p:spPr>
          <a:xfrm>
            <a:off x="6974958" y="5805497"/>
            <a:ext cx="10167255" cy="2490076"/>
          </a:xfrm>
          <a:prstGeom prst="rect">
            <a:avLst/>
          </a:prstGeom>
        </p:spPr>
        <p:txBody>
          <a:bodyPr/>
          <a:lstStyle>
            <a:lvl1pPr algn="r">
              <a:lnSpc>
                <a:spcPct val="80000"/>
              </a:lnSpc>
              <a:defRPr sz="6600" b="1" i="0" spc="0">
                <a:solidFill>
                  <a:srgbClr val="F5333F"/>
                </a:solidFill>
                <a:latin typeface="Montserrat" pitchFamily="2" charset="77"/>
              </a:defRPr>
            </a:lvl1pPr>
          </a:lstStyle>
          <a:p>
            <a:r>
              <a:rPr lang="en-US"/>
              <a:t>CLICK TO EDIT: </a:t>
            </a:r>
            <a:br>
              <a:rPr lang="en-US"/>
            </a:br>
            <a:r>
              <a:rPr lang="en-US"/>
              <a:t>THE HEADLINE </a:t>
            </a:r>
            <a:br>
              <a:rPr lang="en-US"/>
            </a:br>
            <a:r>
              <a:rPr lang="en-US"/>
              <a:t>GOES HERE</a:t>
            </a:r>
          </a:p>
        </p:txBody>
      </p:sp>
      <p:sp>
        <p:nvSpPr>
          <p:cNvPr id="30" name="TextBox 29">
            <a:extLst>
              <a:ext uri="{FF2B5EF4-FFF2-40B4-BE49-F238E27FC236}">
                <a16:creationId xmlns:a16="http://schemas.microsoft.com/office/drawing/2014/main" id="{723D72ED-CD5D-C748-B94B-F037960A2C78}"/>
              </a:ext>
            </a:extLst>
          </p:cNvPr>
          <p:cNvSpPr txBox="1"/>
          <p:nvPr userDrawn="1"/>
        </p:nvSpPr>
        <p:spPr>
          <a:xfrm>
            <a:off x="11942955" y="9036862"/>
            <a:ext cx="5199258" cy="461665"/>
          </a:xfrm>
          <a:prstGeom prst="rect">
            <a:avLst/>
          </a:prstGeom>
          <a:noFill/>
        </p:spPr>
        <p:txBody>
          <a:bodyPr wrap="square" rtlCol="0">
            <a:spAutoFit/>
          </a:bodyPr>
          <a:lstStyle/>
          <a:p>
            <a:pPr algn="r"/>
            <a:fld id="{CEE42E42-3F74-A040-9795-FDEDABB6AC51}" type="datetime3">
              <a:rPr lang="en-US" sz="2400" b="1" i="0" smtClean="0">
                <a:solidFill>
                  <a:srgbClr val="011E41"/>
                </a:solidFill>
                <a:latin typeface="Montserrat SemiBold" pitchFamily="2" charset="77"/>
                <a:ea typeface="Open Sans" panose="020B0606030504020204" pitchFamily="34" charset="0"/>
                <a:cs typeface="Open Sans" panose="020B0606030504020204" pitchFamily="34" charset="0"/>
              </a:rPr>
              <a:t>26 April 2024</a:t>
            </a:fld>
            <a:endParaRPr lang="en-US" sz="2400" b="1" i="0">
              <a:solidFill>
                <a:srgbClr val="011E41"/>
              </a:solidFill>
              <a:latin typeface="Montserrat SemiBold" pitchFamily="2" charset="77"/>
              <a:ea typeface="Open Sans" panose="020B0606030504020204" pitchFamily="34" charset="0"/>
              <a:cs typeface="Open Sans" panose="020B0606030504020204" pitchFamily="34" charset="0"/>
            </a:endParaRPr>
          </a:p>
        </p:txBody>
      </p:sp>
      <p:sp useBgFill="1">
        <p:nvSpPr>
          <p:cNvPr id="2" name="TextBox 1">
            <a:extLst>
              <a:ext uri="{FF2B5EF4-FFF2-40B4-BE49-F238E27FC236}">
                <a16:creationId xmlns:a16="http://schemas.microsoft.com/office/drawing/2014/main" id="{C9C62737-168A-1245-BED9-1BBACEEAA76C}"/>
              </a:ext>
            </a:extLst>
          </p:cNvPr>
          <p:cNvSpPr txBox="1"/>
          <p:nvPr userDrawn="1"/>
        </p:nvSpPr>
        <p:spPr>
          <a:xfrm>
            <a:off x="8527312" y="3593805"/>
            <a:ext cx="184731" cy="369332"/>
          </a:xfrm>
          <a:prstGeom prst="rect">
            <a:avLst/>
          </a:prstGeom>
        </p:spPr>
        <p:txBody>
          <a:bodyPr wrap="none" rtlCol="0">
            <a:spAutoFit/>
          </a:bodyPr>
          <a:lstStyle/>
          <a:p>
            <a:endParaRPr lang="en-US"/>
          </a:p>
        </p:txBody>
      </p:sp>
      <p:pic>
        <p:nvPicPr>
          <p:cNvPr id="10" name="Picture 9" descr="Logo&#10;&#10;Description automatically generated">
            <a:extLst>
              <a:ext uri="{FF2B5EF4-FFF2-40B4-BE49-F238E27FC236}">
                <a16:creationId xmlns:a16="http://schemas.microsoft.com/office/drawing/2014/main" id="{C338A029-772F-3C4A-B92A-90A160307A9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7939" y="429970"/>
            <a:ext cx="2052735" cy="1154663"/>
          </a:xfrm>
          <a:prstGeom prst="rect">
            <a:avLst/>
          </a:prstGeom>
        </p:spPr>
      </p:pic>
    </p:spTree>
    <p:extLst>
      <p:ext uri="{BB962C8B-B14F-4D97-AF65-F5344CB8AC3E}">
        <p14:creationId xmlns:p14="http://schemas.microsoft.com/office/powerpoint/2010/main" val="1503621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07">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32F001F5-B0A3-2746-A0C0-5F5B163A1380}"/>
              </a:ext>
            </a:extLst>
          </p:cNvPr>
          <p:cNvSpPr txBox="1"/>
          <p:nvPr userDrawn="1"/>
        </p:nvSpPr>
        <p:spPr>
          <a:xfrm>
            <a:off x="11942955" y="9036862"/>
            <a:ext cx="5199258" cy="461665"/>
          </a:xfrm>
          <a:prstGeom prst="rect">
            <a:avLst/>
          </a:prstGeom>
          <a:noFill/>
        </p:spPr>
        <p:txBody>
          <a:bodyPr wrap="square" rtlCol="0">
            <a:spAutoFit/>
          </a:bodyPr>
          <a:lstStyle/>
          <a:p>
            <a:pPr algn="r"/>
            <a:fld id="{CEE42E42-3F74-A040-9795-FDEDABB6AC51}" type="datetime3">
              <a:rPr lang="en-US" sz="2400" b="1" i="0" smtClean="0">
                <a:solidFill>
                  <a:srgbClr val="011E41"/>
                </a:solidFill>
                <a:latin typeface="Montserrat SemiBold" pitchFamily="2" charset="77"/>
                <a:ea typeface="Open Sans" panose="020B0606030504020204" pitchFamily="34" charset="0"/>
                <a:cs typeface="Open Sans" panose="020B0606030504020204" pitchFamily="34" charset="0"/>
              </a:rPr>
              <a:t>26 April 2024</a:t>
            </a:fld>
            <a:endParaRPr lang="en-US" sz="2400" b="1" i="0">
              <a:solidFill>
                <a:srgbClr val="011E41"/>
              </a:solidFill>
              <a:latin typeface="Montserrat SemiBold" pitchFamily="2" charset="77"/>
              <a:ea typeface="Open Sans" panose="020B0606030504020204" pitchFamily="34" charset="0"/>
              <a:cs typeface="Open Sans" panose="020B0606030504020204" pitchFamily="34" charset="0"/>
            </a:endParaRPr>
          </a:p>
        </p:txBody>
      </p:sp>
      <p:sp>
        <p:nvSpPr>
          <p:cNvPr id="10" name="Title 4">
            <a:extLst>
              <a:ext uri="{FF2B5EF4-FFF2-40B4-BE49-F238E27FC236}">
                <a16:creationId xmlns:a16="http://schemas.microsoft.com/office/drawing/2014/main" id="{4C643725-9D05-44AA-9067-E4AA258CB298}"/>
              </a:ext>
            </a:extLst>
          </p:cNvPr>
          <p:cNvSpPr>
            <a:spLocks noGrp="1"/>
          </p:cNvSpPr>
          <p:nvPr>
            <p:ph type="title" hasCustomPrompt="1"/>
          </p:nvPr>
        </p:nvSpPr>
        <p:spPr>
          <a:xfrm>
            <a:off x="6974958" y="5805497"/>
            <a:ext cx="10167255" cy="2490076"/>
          </a:xfrm>
          <a:prstGeom prst="rect">
            <a:avLst/>
          </a:prstGeom>
        </p:spPr>
        <p:txBody>
          <a:bodyPr/>
          <a:lstStyle>
            <a:lvl1pPr algn="r">
              <a:lnSpc>
                <a:spcPct val="80000"/>
              </a:lnSpc>
              <a:defRPr sz="6600" b="1" i="0" spc="0">
                <a:solidFill>
                  <a:srgbClr val="F5333F"/>
                </a:solidFill>
                <a:latin typeface="Montserrat" pitchFamily="2" charset="77"/>
              </a:defRPr>
            </a:lvl1pPr>
          </a:lstStyle>
          <a:p>
            <a:r>
              <a:rPr lang="en-US"/>
              <a:t>CLICK TO EDIT: </a:t>
            </a:r>
            <a:br>
              <a:rPr lang="en-US"/>
            </a:br>
            <a:r>
              <a:rPr lang="en-US"/>
              <a:t>THE HEADLINE </a:t>
            </a:r>
            <a:br>
              <a:rPr lang="en-US"/>
            </a:br>
            <a:r>
              <a:rPr lang="en-US"/>
              <a:t>GOES HERE</a:t>
            </a:r>
          </a:p>
        </p:txBody>
      </p:sp>
      <p:pic>
        <p:nvPicPr>
          <p:cNvPr id="13" name="Picture 12" descr="Logo&#10;&#10;Description automatically generated">
            <a:extLst>
              <a:ext uri="{FF2B5EF4-FFF2-40B4-BE49-F238E27FC236}">
                <a16:creationId xmlns:a16="http://schemas.microsoft.com/office/drawing/2014/main" id="{A3A919C2-EDC9-2648-8B1E-20EDC3E203D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7939" y="429970"/>
            <a:ext cx="2052735" cy="1154663"/>
          </a:xfrm>
          <a:prstGeom prst="rect">
            <a:avLst/>
          </a:prstGeom>
        </p:spPr>
      </p:pic>
    </p:spTree>
    <p:extLst>
      <p:ext uri="{BB962C8B-B14F-4D97-AF65-F5344CB8AC3E}">
        <p14:creationId xmlns:p14="http://schemas.microsoft.com/office/powerpoint/2010/main" val="35180658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08">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Title 4">
            <a:extLst>
              <a:ext uri="{FF2B5EF4-FFF2-40B4-BE49-F238E27FC236}">
                <a16:creationId xmlns:a16="http://schemas.microsoft.com/office/drawing/2014/main" id="{9447A1D1-1B5C-E848-96B6-7F6C6F8B07E3}"/>
              </a:ext>
            </a:extLst>
          </p:cNvPr>
          <p:cNvSpPr>
            <a:spLocks noGrp="1"/>
          </p:cNvSpPr>
          <p:nvPr>
            <p:ph type="title" hasCustomPrompt="1"/>
          </p:nvPr>
        </p:nvSpPr>
        <p:spPr>
          <a:xfrm>
            <a:off x="6974958" y="5805497"/>
            <a:ext cx="10167255" cy="2490076"/>
          </a:xfrm>
          <a:prstGeom prst="rect">
            <a:avLst/>
          </a:prstGeom>
        </p:spPr>
        <p:txBody>
          <a:bodyPr/>
          <a:lstStyle>
            <a:lvl1pPr algn="r">
              <a:lnSpc>
                <a:spcPct val="80000"/>
              </a:lnSpc>
              <a:defRPr sz="6600" b="1" i="0" spc="0">
                <a:solidFill>
                  <a:srgbClr val="F5333F"/>
                </a:solidFill>
                <a:latin typeface="Montserrat" pitchFamily="2" charset="77"/>
              </a:defRPr>
            </a:lvl1pPr>
          </a:lstStyle>
          <a:p>
            <a:r>
              <a:rPr lang="en-US"/>
              <a:t>CLICK TO EDIT: </a:t>
            </a:r>
            <a:br>
              <a:rPr lang="en-US"/>
            </a:br>
            <a:r>
              <a:rPr lang="en-US"/>
              <a:t>THE HEADLINE </a:t>
            </a:r>
            <a:br>
              <a:rPr lang="en-US"/>
            </a:br>
            <a:r>
              <a:rPr lang="en-US"/>
              <a:t>GOES HERE</a:t>
            </a:r>
          </a:p>
        </p:txBody>
      </p:sp>
      <p:sp>
        <p:nvSpPr>
          <p:cNvPr id="30" name="TextBox 29">
            <a:extLst>
              <a:ext uri="{FF2B5EF4-FFF2-40B4-BE49-F238E27FC236}">
                <a16:creationId xmlns:a16="http://schemas.microsoft.com/office/drawing/2014/main" id="{723D72ED-CD5D-C748-B94B-F037960A2C78}"/>
              </a:ext>
            </a:extLst>
          </p:cNvPr>
          <p:cNvSpPr txBox="1"/>
          <p:nvPr userDrawn="1"/>
        </p:nvSpPr>
        <p:spPr>
          <a:xfrm>
            <a:off x="11942955" y="9036862"/>
            <a:ext cx="5199258" cy="461665"/>
          </a:xfrm>
          <a:prstGeom prst="rect">
            <a:avLst/>
          </a:prstGeom>
          <a:noFill/>
        </p:spPr>
        <p:txBody>
          <a:bodyPr wrap="square" rtlCol="0">
            <a:spAutoFit/>
          </a:bodyPr>
          <a:lstStyle/>
          <a:p>
            <a:pPr algn="r"/>
            <a:fld id="{CEE42E42-3F74-A040-9795-FDEDABB6AC51}" type="datetime3">
              <a:rPr lang="en-US" sz="2400" b="1" i="0" smtClean="0">
                <a:solidFill>
                  <a:srgbClr val="011E41"/>
                </a:solidFill>
                <a:latin typeface="Montserrat SemiBold" pitchFamily="2" charset="77"/>
                <a:ea typeface="Open Sans" panose="020B0606030504020204" pitchFamily="34" charset="0"/>
                <a:cs typeface="Open Sans" panose="020B0606030504020204" pitchFamily="34" charset="0"/>
              </a:rPr>
              <a:t>26 April 2024</a:t>
            </a:fld>
            <a:endParaRPr lang="en-US" sz="2400" b="1" i="0">
              <a:solidFill>
                <a:srgbClr val="011E41"/>
              </a:solidFill>
              <a:latin typeface="Montserrat SemiBold" pitchFamily="2" charset="77"/>
              <a:ea typeface="Open Sans" panose="020B0606030504020204" pitchFamily="34" charset="0"/>
              <a:cs typeface="Open Sans" panose="020B0606030504020204" pitchFamily="34" charset="0"/>
            </a:endParaRPr>
          </a:p>
        </p:txBody>
      </p:sp>
      <p:pic>
        <p:nvPicPr>
          <p:cNvPr id="8" name="Picture 7" descr="Drawing: Two women sitting on the ground">
            <a:extLst>
              <a:ext uri="{FF2B5EF4-FFF2-40B4-BE49-F238E27FC236}">
                <a16:creationId xmlns:a16="http://schemas.microsoft.com/office/drawing/2014/main" id="{B7CC3CA5-D6DC-4055-9F3B-3D76AAA0A79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33919" y="-183094"/>
            <a:ext cx="9776296" cy="7314116"/>
          </a:xfrm>
          <a:prstGeom prst="rect">
            <a:avLst/>
          </a:prstGeom>
        </p:spPr>
      </p:pic>
      <p:pic>
        <p:nvPicPr>
          <p:cNvPr id="13" name="Picture 12" descr="Logo&#10;&#10;Description automatically generated">
            <a:extLst>
              <a:ext uri="{FF2B5EF4-FFF2-40B4-BE49-F238E27FC236}">
                <a16:creationId xmlns:a16="http://schemas.microsoft.com/office/drawing/2014/main" id="{BB6AC315-B43F-3C49-9441-4C13BA7F0EB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939" y="429970"/>
            <a:ext cx="2052735" cy="1154663"/>
          </a:xfrm>
          <a:prstGeom prst="rect">
            <a:avLst/>
          </a:prstGeom>
        </p:spPr>
      </p:pic>
    </p:spTree>
    <p:extLst>
      <p:ext uri="{BB962C8B-B14F-4D97-AF65-F5344CB8AC3E}">
        <p14:creationId xmlns:p14="http://schemas.microsoft.com/office/powerpoint/2010/main" val="4287685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08">
    <p:bg>
      <p:bgPr>
        <a:blipFill dpi="0" rotWithShape="1">
          <a:blip r:embed="rId2">
            <a:alphaModFix amt="70000"/>
            <a:lum/>
          </a:blip>
          <a:srcRect/>
          <a:stretch>
            <a:fillRect/>
          </a:stretch>
        </a:blipFill>
        <a:effectLst/>
      </p:bgPr>
    </p:bg>
    <p:spTree>
      <p:nvGrpSpPr>
        <p:cNvPr id="1" name=""/>
        <p:cNvGrpSpPr/>
        <p:nvPr/>
      </p:nvGrpSpPr>
      <p:grpSpPr>
        <a:xfrm>
          <a:off x="0" y="0"/>
          <a:ext cx="0" cy="0"/>
          <a:chOff x="0" y="0"/>
          <a:chExt cx="0" cy="0"/>
        </a:xfrm>
      </p:grpSpPr>
      <p:sp>
        <p:nvSpPr>
          <p:cNvPr id="29" name="Title 4">
            <a:extLst>
              <a:ext uri="{FF2B5EF4-FFF2-40B4-BE49-F238E27FC236}">
                <a16:creationId xmlns:a16="http://schemas.microsoft.com/office/drawing/2014/main" id="{9447A1D1-1B5C-E848-96B6-7F6C6F8B07E3}"/>
              </a:ext>
            </a:extLst>
          </p:cNvPr>
          <p:cNvSpPr>
            <a:spLocks noGrp="1"/>
          </p:cNvSpPr>
          <p:nvPr>
            <p:ph type="title" hasCustomPrompt="1"/>
          </p:nvPr>
        </p:nvSpPr>
        <p:spPr>
          <a:xfrm>
            <a:off x="6974958" y="5805497"/>
            <a:ext cx="10167255" cy="2490076"/>
          </a:xfrm>
          <a:prstGeom prst="rect">
            <a:avLst/>
          </a:prstGeom>
        </p:spPr>
        <p:txBody>
          <a:bodyPr/>
          <a:lstStyle>
            <a:lvl1pPr algn="r">
              <a:lnSpc>
                <a:spcPct val="80000"/>
              </a:lnSpc>
              <a:defRPr sz="6600" b="1" i="0" spc="0">
                <a:solidFill>
                  <a:srgbClr val="F5333F"/>
                </a:solidFill>
                <a:latin typeface="Montserrat" pitchFamily="2" charset="77"/>
              </a:defRPr>
            </a:lvl1pPr>
          </a:lstStyle>
          <a:p>
            <a:r>
              <a:rPr lang="en-US"/>
              <a:t>CLICK TO EDIT: </a:t>
            </a:r>
            <a:br>
              <a:rPr lang="en-US"/>
            </a:br>
            <a:r>
              <a:rPr lang="en-US"/>
              <a:t>THE HEADLINE </a:t>
            </a:r>
            <a:br>
              <a:rPr lang="en-US"/>
            </a:br>
            <a:r>
              <a:rPr lang="en-US"/>
              <a:t>GOES HERE</a:t>
            </a:r>
          </a:p>
        </p:txBody>
      </p:sp>
      <p:sp>
        <p:nvSpPr>
          <p:cNvPr id="30" name="TextBox 29">
            <a:extLst>
              <a:ext uri="{FF2B5EF4-FFF2-40B4-BE49-F238E27FC236}">
                <a16:creationId xmlns:a16="http://schemas.microsoft.com/office/drawing/2014/main" id="{723D72ED-CD5D-C748-B94B-F037960A2C78}"/>
              </a:ext>
            </a:extLst>
          </p:cNvPr>
          <p:cNvSpPr txBox="1"/>
          <p:nvPr userDrawn="1"/>
        </p:nvSpPr>
        <p:spPr>
          <a:xfrm>
            <a:off x="11942955" y="9036862"/>
            <a:ext cx="5199258" cy="461665"/>
          </a:xfrm>
          <a:prstGeom prst="rect">
            <a:avLst/>
          </a:prstGeom>
          <a:noFill/>
        </p:spPr>
        <p:txBody>
          <a:bodyPr wrap="square" rtlCol="0">
            <a:spAutoFit/>
          </a:bodyPr>
          <a:lstStyle/>
          <a:p>
            <a:pPr algn="r"/>
            <a:fld id="{CEE42E42-3F74-A040-9795-FDEDABB6AC51}" type="datetime3">
              <a:rPr lang="en-US" sz="2400" b="1" i="0" smtClean="0">
                <a:solidFill>
                  <a:srgbClr val="011E41"/>
                </a:solidFill>
                <a:latin typeface="Montserrat SemiBold" pitchFamily="2" charset="77"/>
                <a:ea typeface="Open Sans" panose="020B0606030504020204" pitchFamily="34" charset="0"/>
                <a:cs typeface="Open Sans" panose="020B0606030504020204" pitchFamily="34" charset="0"/>
              </a:rPr>
              <a:t>26 April 2024</a:t>
            </a:fld>
            <a:endParaRPr lang="en-US" sz="2400" b="1" i="0">
              <a:solidFill>
                <a:srgbClr val="011E41"/>
              </a:solidFill>
              <a:latin typeface="Montserrat SemiBold" pitchFamily="2" charset="77"/>
              <a:ea typeface="Open Sans" panose="020B0606030504020204" pitchFamily="34" charset="0"/>
              <a:cs typeface="Open Sans" panose="020B0606030504020204" pitchFamily="34" charset="0"/>
            </a:endParaRPr>
          </a:p>
        </p:txBody>
      </p:sp>
      <p:pic>
        <p:nvPicPr>
          <p:cNvPr id="5" name="Picture 4" descr="Drawing: Two men sitting on field chairs, one drinking from a cup">
            <a:extLst>
              <a:ext uri="{FF2B5EF4-FFF2-40B4-BE49-F238E27FC236}">
                <a16:creationId xmlns:a16="http://schemas.microsoft.com/office/drawing/2014/main" id="{E0F6F195-35A7-4948-A886-8173DC3B128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2855"/>
          <a:stretch/>
        </p:blipFill>
        <p:spPr>
          <a:xfrm>
            <a:off x="2745215" y="656560"/>
            <a:ext cx="8459486" cy="6148278"/>
          </a:xfrm>
          <a:prstGeom prst="rect">
            <a:avLst/>
          </a:prstGeom>
        </p:spPr>
      </p:pic>
      <p:pic>
        <p:nvPicPr>
          <p:cNvPr id="11" name="Picture 10" descr="Logo&#10;&#10;Description automatically generated">
            <a:extLst>
              <a:ext uri="{FF2B5EF4-FFF2-40B4-BE49-F238E27FC236}">
                <a16:creationId xmlns:a16="http://schemas.microsoft.com/office/drawing/2014/main" id="{8981EC09-0A47-C14B-82DF-E1C830A343D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939" y="429970"/>
            <a:ext cx="2052735" cy="1154663"/>
          </a:xfrm>
          <a:prstGeom prst="rect">
            <a:avLst/>
          </a:prstGeom>
        </p:spPr>
      </p:pic>
    </p:spTree>
    <p:extLst>
      <p:ext uri="{BB962C8B-B14F-4D97-AF65-F5344CB8AC3E}">
        <p14:creationId xmlns:p14="http://schemas.microsoft.com/office/powerpoint/2010/main" val="37567494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09">
    <p:bg>
      <p:bgPr>
        <a:blipFill dpi="0" rotWithShape="1">
          <a:blip r:embed="rId2">
            <a:alphaModFix amt="70000"/>
            <a:lum/>
          </a:blip>
          <a:srcRect/>
          <a:stretch>
            <a:fillRect/>
          </a:stretch>
        </a:blipFill>
        <a:effectLst/>
      </p:bgPr>
    </p:bg>
    <p:spTree>
      <p:nvGrpSpPr>
        <p:cNvPr id="1" name=""/>
        <p:cNvGrpSpPr/>
        <p:nvPr/>
      </p:nvGrpSpPr>
      <p:grpSpPr>
        <a:xfrm>
          <a:off x="0" y="0"/>
          <a:ext cx="0" cy="0"/>
          <a:chOff x="0" y="0"/>
          <a:chExt cx="0" cy="0"/>
        </a:xfrm>
      </p:grpSpPr>
      <p:sp>
        <p:nvSpPr>
          <p:cNvPr id="20" name="Title 4">
            <a:extLst>
              <a:ext uri="{FF2B5EF4-FFF2-40B4-BE49-F238E27FC236}">
                <a16:creationId xmlns:a16="http://schemas.microsoft.com/office/drawing/2014/main" id="{0F5EFF66-D2D9-684B-8ED9-238F84164B95}"/>
              </a:ext>
            </a:extLst>
          </p:cNvPr>
          <p:cNvSpPr>
            <a:spLocks noGrp="1"/>
          </p:cNvSpPr>
          <p:nvPr>
            <p:ph type="title" hasCustomPrompt="1"/>
          </p:nvPr>
        </p:nvSpPr>
        <p:spPr>
          <a:xfrm>
            <a:off x="6974958" y="5805497"/>
            <a:ext cx="10167255" cy="2490076"/>
          </a:xfrm>
          <a:prstGeom prst="rect">
            <a:avLst/>
          </a:prstGeom>
        </p:spPr>
        <p:txBody>
          <a:bodyPr/>
          <a:lstStyle>
            <a:lvl1pPr algn="r">
              <a:lnSpc>
                <a:spcPct val="80000"/>
              </a:lnSpc>
              <a:defRPr sz="6600" b="1" i="0" spc="0">
                <a:solidFill>
                  <a:srgbClr val="F5333F"/>
                </a:solidFill>
                <a:latin typeface="Montserrat" pitchFamily="2" charset="77"/>
              </a:defRPr>
            </a:lvl1pPr>
          </a:lstStyle>
          <a:p>
            <a:r>
              <a:rPr lang="en-US"/>
              <a:t>CLICK TO EDIT: </a:t>
            </a:r>
            <a:br>
              <a:rPr lang="en-US"/>
            </a:br>
            <a:r>
              <a:rPr lang="en-US"/>
              <a:t>THE HEADLINE </a:t>
            </a:r>
            <a:br>
              <a:rPr lang="en-US"/>
            </a:br>
            <a:r>
              <a:rPr lang="en-US"/>
              <a:t>GOES HERE</a:t>
            </a:r>
          </a:p>
        </p:txBody>
      </p:sp>
      <p:sp>
        <p:nvSpPr>
          <p:cNvPr id="21" name="TextBox 20">
            <a:extLst>
              <a:ext uri="{FF2B5EF4-FFF2-40B4-BE49-F238E27FC236}">
                <a16:creationId xmlns:a16="http://schemas.microsoft.com/office/drawing/2014/main" id="{623881EF-09C3-3C4E-B7E9-9F9B004EE7D2}"/>
              </a:ext>
            </a:extLst>
          </p:cNvPr>
          <p:cNvSpPr txBox="1"/>
          <p:nvPr userDrawn="1"/>
        </p:nvSpPr>
        <p:spPr>
          <a:xfrm>
            <a:off x="11942955" y="9036862"/>
            <a:ext cx="5199258" cy="461665"/>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EE42E42-3F74-A040-9795-FDEDABB6AC51}" type="datetime3">
              <a:rPr lang="en-US" sz="2400" b="1" i="0" smtClean="0">
                <a:solidFill>
                  <a:srgbClr val="011E41"/>
                </a:solidFill>
                <a:latin typeface="Montserrat SemiBold" pitchFamily="2" charset="77"/>
                <a:ea typeface="Open Sans" panose="020B0606030504020204" pitchFamily="34" charset="0"/>
                <a:cs typeface="Open Sans" panose="020B0606030504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26 April 2024</a:t>
            </a:fld>
            <a:endParaRPr lang="en-US" sz="2400" b="1" i="0">
              <a:solidFill>
                <a:srgbClr val="011E41"/>
              </a:solidFill>
              <a:latin typeface="Montserrat SemiBold" pitchFamily="2" charset="77"/>
              <a:ea typeface="Open Sans" panose="020B0606030504020204" pitchFamily="34" charset="0"/>
              <a:cs typeface="Open Sans" panose="020B0606030504020204" pitchFamily="34" charset="0"/>
            </a:endParaRPr>
          </a:p>
        </p:txBody>
      </p:sp>
      <p:pic>
        <p:nvPicPr>
          <p:cNvPr id="3" name="Picture 2" descr="Drawing: Two women sitting on field chairs, drinking from each their cup">
            <a:extLst>
              <a:ext uri="{FF2B5EF4-FFF2-40B4-BE49-F238E27FC236}">
                <a16:creationId xmlns:a16="http://schemas.microsoft.com/office/drawing/2014/main" id="{BA7C47CC-5F7A-454E-9B85-DE9722DBE3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12477" y="-220630"/>
            <a:ext cx="10846108" cy="8516203"/>
          </a:xfrm>
          <a:prstGeom prst="rect">
            <a:avLst/>
          </a:prstGeom>
        </p:spPr>
      </p:pic>
      <p:pic>
        <p:nvPicPr>
          <p:cNvPr id="4" name="Picture 3" descr="Logo&#10;&#10;Description automatically generated">
            <a:extLst>
              <a:ext uri="{FF2B5EF4-FFF2-40B4-BE49-F238E27FC236}">
                <a16:creationId xmlns:a16="http://schemas.microsoft.com/office/drawing/2014/main" id="{86303D02-DEB0-4C4B-ADBB-489933FE031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939" y="429970"/>
            <a:ext cx="2052735" cy="1154663"/>
          </a:xfrm>
          <a:prstGeom prst="rect">
            <a:avLst/>
          </a:prstGeom>
        </p:spPr>
      </p:pic>
    </p:spTree>
    <p:extLst>
      <p:ext uri="{BB962C8B-B14F-4D97-AF65-F5344CB8AC3E}">
        <p14:creationId xmlns:p14="http://schemas.microsoft.com/office/powerpoint/2010/main" val="16134136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09">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4ACB4160-D61C-934A-B880-A163E146FDE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7939" y="429970"/>
            <a:ext cx="2052735" cy="1154663"/>
          </a:xfrm>
          <a:prstGeom prst="rect">
            <a:avLst/>
          </a:prstGeom>
        </p:spPr>
      </p:pic>
      <p:sp>
        <p:nvSpPr>
          <p:cNvPr id="6" name="TextBox 5">
            <a:extLst>
              <a:ext uri="{FF2B5EF4-FFF2-40B4-BE49-F238E27FC236}">
                <a16:creationId xmlns:a16="http://schemas.microsoft.com/office/drawing/2014/main" id="{AA60B393-7BB2-43E3-ABC3-C92F6DFF5EE8}"/>
              </a:ext>
            </a:extLst>
          </p:cNvPr>
          <p:cNvSpPr txBox="1"/>
          <p:nvPr userDrawn="1"/>
        </p:nvSpPr>
        <p:spPr>
          <a:xfrm>
            <a:off x="17011565" y="93507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7" name="Straight Connector 6">
            <a:extLst>
              <a:ext uri="{FF2B5EF4-FFF2-40B4-BE49-F238E27FC236}">
                <a16:creationId xmlns:a16="http://schemas.microsoft.com/office/drawing/2014/main" id="{C82AD2B5-1758-48B3-AB22-552C57623F1A}"/>
              </a:ext>
            </a:extLst>
          </p:cNvPr>
          <p:cNvCxnSpPr>
            <a:cxnSpLocks/>
          </p:cNvCxnSpPr>
          <p:nvPr userDrawn="1"/>
        </p:nvCxnSpPr>
        <p:spPr>
          <a:xfrm flipV="1">
            <a:off x="17720733" y="95046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32451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08">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2" name="TextBox 1">
            <a:extLst>
              <a:ext uri="{FF2B5EF4-FFF2-40B4-BE49-F238E27FC236}">
                <a16:creationId xmlns:a16="http://schemas.microsoft.com/office/drawing/2014/main" id="{C9C62737-168A-1245-BED9-1BBACEEAA76C}"/>
              </a:ext>
            </a:extLst>
          </p:cNvPr>
          <p:cNvSpPr txBox="1"/>
          <p:nvPr userDrawn="1"/>
        </p:nvSpPr>
        <p:spPr>
          <a:xfrm>
            <a:off x="8527312" y="3593805"/>
            <a:ext cx="184731" cy="369332"/>
          </a:xfrm>
          <a:prstGeom prst="rect">
            <a:avLst/>
          </a:prstGeom>
        </p:spPr>
        <p:txBody>
          <a:bodyPr wrap="none" rtlCol="0">
            <a:spAutoFit/>
          </a:bodyPr>
          <a:lstStyle/>
          <a:p>
            <a:endParaRPr lang="en-US"/>
          </a:p>
        </p:txBody>
      </p:sp>
      <p:pic>
        <p:nvPicPr>
          <p:cNvPr id="10" name="Picture 9" descr="Logo&#10;&#10;Description automatically generated">
            <a:extLst>
              <a:ext uri="{FF2B5EF4-FFF2-40B4-BE49-F238E27FC236}">
                <a16:creationId xmlns:a16="http://schemas.microsoft.com/office/drawing/2014/main" id="{C338A029-772F-3C4A-B92A-90A160307A9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7939" y="429970"/>
            <a:ext cx="2052735" cy="1154663"/>
          </a:xfrm>
          <a:prstGeom prst="rect">
            <a:avLst/>
          </a:prstGeom>
        </p:spPr>
      </p:pic>
      <p:sp>
        <p:nvSpPr>
          <p:cNvPr id="6" name="TextBox 5">
            <a:extLst>
              <a:ext uri="{FF2B5EF4-FFF2-40B4-BE49-F238E27FC236}">
                <a16:creationId xmlns:a16="http://schemas.microsoft.com/office/drawing/2014/main" id="{58766F1A-35AA-45FB-BFD2-631B9462752D}"/>
              </a:ext>
            </a:extLst>
          </p:cNvPr>
          <p:cNvSpPr txBox="1"/>
          <p:nvPr userDrawn="1"/>
        </p:nvSpPr>
        <p:spPr>
          <a:xfrm>
            <a:off x="17011565" y="93507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7" name="Straight Connector 6">
            <a:extLst>
              <a:ext uri="{FF2B5EF4-FFF2-40B4-BE49-F238E27FC236}">
                <a16:creationId xmlns:a16="http://schemas.microsoft.com/office/drawing/2014/main" id="{9C2492C8-66B9-4969-9F92-DA8F923D8589}"/>
              </a:ext>
            </a:extLst>
          </p:cNvPr>
          <p:cNvCxnSpPr>
            <a:cxnSpLocks/>
          </p:cNvCxnSpPr>
          <p:nvPr userDrawn="1"/>
        </p:nvCxnSpPr>
        <p:spPr>
          <a:xfrm flipV="1">
            <a:off x="17720733" y="95046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25694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08">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2" name="TextBox 1">
            <a:extLst>
              <a:ext uri="{FF2B5EF4-FFF2-40B4-BE49-F238E27FC236}">
                <a16:creationId xmlns:a16="http://schemas.microsoft.com/office/drawing/2014/main" id="{C9C62737-168A-1245-BED9-1BBACEEAA76C}"/>
              </a:ext>
            </a:extLst>
          </p:cNvPr>
          <p:cNvSpPr txBox="1"/>
          <p:nvPr userDrawn="1"/>
        </p:nvSpPr>
        <p:spPr>
          <a:xfrm>
            <a:off x="8527312" y="3593805"/>
            <a:ext cx="184731" cy="369332"/>
          </a:xfrm>
          <a:prstGeom prst="rect">
            <a:avLst/>
          </a:prstGeom>
        </p:spPr>
        <p:txBody>
          <a:bodyPr wrap="none" rtlCol="0">
            <a:spAutoFit/>
          </a:bodyPr>
          <a:lstStyle/>
          <a:p>
            <a:endParaRPr lang="en-US"/>
          </a:p>
        </p:txBody>
      </p:sp>
      <p:pic>
        <p:nvPicPr>
          <p:cNvPr id="10" name="Picture 9" descr="Logo&#10;&#10;Description automatically generated">
            <a:extLst>
              <a:ext uri="{FF2B5EF4-FFF2-40B4-BE49-F238E27FC236}">
                <a16:creationId xmlns:a16="http://schemas.microsoft.com/office/drawing/2014/main" id="{C338A029-772F-3C4A-B92A-90A160307A9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673534" y="429970"/>
            <a:ext cx="2052735" cy="1154663"/>
          </a:xfrm>
          <a:prstGeom prst="rect">
            <a:avLst/>
          </a:prstGeom>
        </p:spPr>
      </p:pic>
      <p:sp>
        <p:nvSpPr>
          <p:cNvPr id="6" name="TextBox 5">
            <a:extLst>
              <a:ext uri="{FF2B5EF4-FFF2-40B4-BE49-F238E27FC236}">
                <a16:creationId xmlns:a16="http://schemas.microsoft.com/office/drawing/2014/main" id="{58766F1A-35AA-45FB-BFD2-631B9462752D}"/>
              </a:ext>
            </a:extLst>
          </p:cNvPr>
          <p:cNvSpPr txBox="1"/>
          <p:nvPr userDrawn="1"/>
        </p:nvSpPr>
        <p:spPr>
          <a:xfrm>
            <a:off x="17011565" y="93507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7" name="Straight Connector 6">
            <a:extLst>
              <a:ext uri="{FF2B5EF4-FFF2-40B4-BE49-F238E27FC236}">
                <a16:creationId xmlns:a16="http://schemas.microsoft.com/office/drawing/2014/main" id="{9C2492C8-66B9-4969-9F92-DA8F923D8589}"/>
              </a:ext>
            </a:extLst>
          </p:cNvPr>
          <p:cNvCxnSpPr>
            <a:cxnSpLocks/>
          </p:cNvCxnSpPr>
          <p:nvPr userDrawn="1"/>
        </p:nvCxnSpPr>
        <p:spPr>
          <a:xfrm flipV="1">
            <a:off x="17720733" y="95046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13084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07">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3B0458-ECFE-A742-92A4-94902D2DF37D}"/>
              </a:ext>
            </a:extLst>
          </p:cNvPr>
          <p:cNvSpPr/>
          <p:nvPr userDrawn="1"/>
        </p:nvSpPr>
        <p:spPr>
          <a:xfrm>
            <a:off x="999460" y="0"/>
            <a:ext cx="16289080" cy="10288588"/>
          </a:xfrm>
          <a:prstGeom prst="rect">
            <a:avLst/>
          </a:prstGeom>
          <a:solidFill>
            <a:schemeClr val="bg2">
              <a:alpha val="8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4">
            <a:extLst>
              <a:ext uri="{FF2B5EF4-FFF2-40B4-BE49-F238E27FC236}">
                <a16:creationId xmlns:a16="http://schemas.microsoft.com/office/drawing/2014/main" id="{41C09612-FBA7-394B-AC92-804FE778658C}"/>
              </a:ext>
            </a:extLst>
          </p:cNvPr>
          <p:cNvSpPr>
            <a:spLocks noGrp="1"/>
          </p:cNvSpPr>
          <p:nvPr>
            <p:ph type="title" hasCustomPrompt="1"/>
          </p:nvPr>
        </p:nvSpPr>
        <p:spPr>
          <a:xfrm>
            <a:off x="3359888" y="1148728"/>
            <a:ext cx="11568224" cy="1297052"/>
          </a:xfrm>
          <a:prstGeom prst="rect">
            <a:avLst/>
          </a:prstGeom>
        </p:spPr>
        <p:txBody>
          <a:bodyPr/>
          <a:lstStyle>
            <a:lvl1pPr algn="ctr">
              <a:lnSpc>
                <a:spcPct val="80000"/>
              </a:lnSpc>
              <a:defRPr sz="4400" b="1" i="0" spc="0">
                <a:solidFill>
                  <a:srgbClr val="323232"/>
                </a:solidFill>
                <a:latin typeface="Montserrat" pitchFamily="2" charset="77"/>
              </a:defRPr>
            </a:lvl1pPr>
          </a:lstStyle>
          <a:p>
            <a:r>
              <a:rPr lang="en-US"/>
              <a:t>CLICK TO EDIT: </a:t>
            </a:r>
            <a:br>
              <a:rPr lang="en-US"/>
            </a:br>
            <a:r>
              <a:rPr lang="en-US"/>
              <a:t>THE TITLE GOES HERE</a:t>
            </a:r>
          </a:p>
        </p:txBody>
      </p:sp>
      <p:sp>
        <p:nvSpPr>
          <p:cNvPr id="14" name="Content Placeholder 2">
            <a:extLst>
              <a:ext uri="{FF2B5EF4-FFF2-40B4-BE49-F238E27FC236}">
                <a16:creationId xmlns:a16="http://schemas.microsoft.com/office/drawing/2014/main" id="{BEFEB65C-0866-6F48-ABC4-A0783B5158D7}"/>
              </a:ext>
            </a:extLst>
          </p:cNvPr>
          <p:cNvSpPr>
            <a:spLocks noGrp="1"/>
          </p:cNvSpPr>
          <p:nvPr>
            <p:ph idx="1"/>
          </p:nvPr>
        </p:nvSpPr>
        <p:spPr>
          <a:xfrm>
            <a:off x="3359888" y="3044825"/>
            <a:ext cx="11568224" cy="5418691"/>
          </a:xfrm>
          <a:prstGeom prst="rect">
            <a:avLst/>
          </a:prstGeom>
        </p:spPr>
        <p:txBody>
          <a:bodyPr>
            <a:normAutofit/>
          </a:bodyPr>
          <a:lstStyle>
            <a:lvl1pPr>
              <a:defRPr>
                <a:solidFill>
                  <a:srgbClr val="323232"/>
                </a:solidFill>
                <a:latin typeface="Open Sans" panose="020B0606030504020204" pitchFamily="34" charset="0"/>
                <a:ea typeface="Open Sans" panose="020B0606030504020204" pitchFamily="34" charset="0"/>
                <a:cs typeface="Open Sans" panose="020B0606030504020204" pitchFamily="34" charset="0"/>
              </a:defRPr>
            </a:lvl1pPr>
            <a:lvl2pPr>
              <a:defRPr>
                <a:solidFill>
                  <a:srgbClr val="323232"/>
                </a:solidFill>
                <a:latin typeface="Open Sans" panose="020B0606030504020204" pitchFamily="34" charset="0"/>
                <a:ea typeface="Open Sans" panose="020B0606030504020204" pitchFamily="34" charset="0"/>
                <a:cs typeface="Open Sans" panose="020B0606030504020204" pitchFamily="34" charset="0"/>
              </a:defRPr>
            </a:lvl2pPr>
            <a:lvl3pPr>
              <a:defRPr>
                <a:solidFill>
                  <a:srgbClr val="323232"/>
                </a:solidFill>
                <a:latin typeface="Open Sans" panose="020B0606030504020204" pitchFamily="34" charset="0"/>
                <a:ea typeface="Open Sans" panose="020B0606030504020204" pitchFamily="34" charset="0"/>
                <a:cs typeface="Open Sans" panose="020B0606030504020204" pitchFamily="34" charset="0"/>
              </a:defRPr>
            </a:lvl3pPr>
            <a:lvl4pPr>
              <a:defRPr>
                <a:solidFill>
                  <a:srgbClr val="323232"/>
                </a:solidFill>
                <a:latin typeface="Open Sans" panose="020B0606030504020204" pitchFamily="34" charset="0"/>
                <a:ea typeface="Open Sans" panose="020B0606030504020204" pitchFamily="34" charset="0"/>
                <a:cs typeface="Open Sans" panose="020B0606030504020204" pitchFamily="34" charset="0"/>
              </a:defRPr>
            </a:lvl4pPr>
            <a:lvl5pPr>
              <a:defRPr>
                <a:solidFill>
                  <a:srgbClr val="32323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22" name="TextBox 21">
            <a:extLst>
              <a:ext uri="{FF2B5EF4-FFF2-40B4-BE49-F238E27FC236}">
                <a16:creationId xmlns:a16="http://schemas.microsoft.com/office/drawing/2014/main" id="{C70F0B13-9956-AB4C-A9AA-FA8A41FC4272}"/>
              </a:ext>
            </a:extLst>
          </p:cNvPr>
          <p:cNvSpPr txBox="1"/>
          <p:nvPr userDrawn="1"/>
        </p:nvSpPr>
        <p:spPr>
          <a:xfrm>
            <a:off x="17011565" y="93507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23" name="Straight Connector 22">
            <a:extLst>
              <a:ext uri="{FF2B5EF4-FFF2-40B4-BE49-F238E27FC236}">
                <a16:creationId xmlns:a16="http://schemas.microsoft.com/office/drawing/2014/main" id="{977C08B1-36D2-FA49-80EA-5FAE99F5EE72}"/>
              </a:ext>
            </a:extLst>
          </p:cNvPr>
          <p:cNvCxnSpPr>
            <a:cxnSpLocks/>
          </p:cNvCxnSpPr>
          <p:nvPr userDrawn="1"/>
        </p:nvCxnSpPr>
        <p:spPr>
          <a:xfrm flipV="1">
            <a:off x="17720733" y="95046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8" name="Picture 7" descr="Logo&#10;&#10;Description automatically generated">
            <a:extLst>
              <a:ext uri="{FF2B5EF4-FFF2-40B4-BE49-F238E27FC236}">
                <a16:creationId xmlns:a16="http://schemas.microsoft.com/office/drawing/2014/main" id="{07C45408-8F70-4A39-99B6-BDA6DFD5610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696044" y="528500"/>
            <a:ext cx="2052735" cy="1154663"/>
          </a:xfrm>
          <a:prstGeom prst="rect">
            <a:avLst/>
          </a:prstGeom>
        </p:spPr>
      </p:pic>
    </p:spTree>
    <p:extLst>
      <p:ext uri="{BB962C8B-B14F-4D97-AF65-F5344CB8AC3E}">
        <p14:creationId xmlns:p14="http://schemas.microsoft.com/office/powerpoint/2010/main" val="637337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09">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Title 4">
            <a:extLst>
              <a:ext uri="{FF2B5EF4-FFF2-40B4-BE49-F238E27FC236}">
                <a16:creationId xmlns:a16="http://schemas.microsoft.com/office/drawing/2014/main" id="{0F5EFF66-D2D9-684B-8ED9-238F84164B95}"/>
              </a:ext>
            </a:extLst>
          </p:cNvPr>
          <p:cNvSpPr>
            <a:spLocks noGrp="1"/>
          </p:cNvSpPr>
          <p:nvPr>
            <p:ph type="title" hasCustomPrompt="1"/>
          </p:nvPr>
        </p:nvSpPr>
        <p:spPr>
          <a:xfrm>
            <a:off x="6974958" y="5805497"/>
            <a:ext cx="10167255" cy="2490076"/>
          </a:xfrm>
          <a:prstGeom prst="rect">
            <a:avLst/>
          </a:prstGeom>
        </p:spPr>
        <p:txBody>
          <a:bodyPr/>
          <a:lstStyle>
            <a:lvl1pPr algn="r">
              <a:lnSpc>
                <a:spcPct val="80000"/>
              </a:lnSpc>
              <a:defRPr sz="6600" b="1" i="0" spc="0">
                <a:solidFill>
                  <a:srgbClr val="F5333F"/>
                </a:solidFill>
                <a:latin typeface="Montserrat" pitchFamily="2" charset="77"/>
              </a:defRPr>
            </a:lvl1pPr>
          </a:lstStyle>
          <a:p>
            <a:r>
              <a:rPr lang="en-US"/>
              <a:t>CLICK TO EDIT: </a:t>
            </a:r>
            <a:br>
              <a:rPr lang="en-US"/>
            </a:br>
            <a:r>
              <a:rPr lang="en-US"/>
              <a:t>THE HEADLINE </a:t>
            </a:r>
            <a:br>
              <a:rPr lang="en-US"/>
            </a:br>
            <a:r>
              <a:rPr lang="en-US"/>
              <a:t>GOES HERE</a:t>
            </a:r>
          </a:p>
        </p:txBody>
      </p:sp>
      <p:sp>
        <p:nvSpPr>
          <p:cNvPr id="21" name="TextBox 20">
            <a:extLst>
              <a:ext uri="{FF2B5EF4-FFF2-40B4-BE49-F238E27FC236}">
                <a16:creationId xmlns:a16="http://schemas.microsoft.com/office/drawing/2014/main" id="{623881EF-09C3-3C4E-B7E9-9F9B004EE7D2}"/>
              </a:ext>
            </a:extLst>
          </p:cNvPr>
          <p:cNvSpPr txBox="1"/>
          <p:nvPr userDrawn="1"/>
        </p:nvSpPr>
        <p:spPr>
          <a:xfrm>
            <a:off x="11942955" y="9036862"/>
            <a:ext cx="5199258" cy="461665"/>
          </a:xfrm>
          <a:prstGeom prst="rect">
            <a:avLst/>
          </a:prstGeom>
          <a:noFill/>
        </p:spPr>
        <p:txBody>
          <a:bodyPr wrap="square" rtlCol="0">
            <a:spAutoFit/>
          </a:bodyPr>
          <a:lstStyle/>
          <a:p>
            <a:pPr algn="r"/>
            <a:fld id="{CEE42E42-3F74-A040-9795-FDEDABB6AC51}" type="datetime3">
              <a:rPr lang="en-US" sz="2400" b="1" i="0" smtClean="0">
                <a:solidFill>
                  <a:schemeClr val="bg2"/>
                </a:solidFill>
                <a:latin typeface="Montserrat SemiBold" pitchFamily="2" charset="77"/>
                <a:ea typeface="Open Sans" panose="020B0606030504020204" pitchFamily="34" charset="0"/>
                <a:cs typeface="Open Sans" panose="020B0606030504020204" pitchFamily="34" charset="0"/>
              </a:rPr>
              <a:t>26 April 2024</a:t>
            </a:fld>
            <a:endParaRPr lang="en-US" sz="2400" b="1" i="0">
              <a:solidFill>
                <a:schemeClr val="bg2"/>
              </a:solidFill>
              <a:latin typeface="Montserrat SemiBold" pitchFamily="2" charset="77"/>
              <a:ea typeface="Open Sans" panose="020B0606030504020204" pitchFamily="34" charset="0"/>
              <a:cs typeface="Open Sans" panose="020B0606030504020204" pitchFamily="34" charset="0"/>
            </a:endParaRPr>
          </a:p>
        </p:txBody>
      </p:sp>
      <p:pic>
        <p:nvPicPr>
          <p:cNvPr id="6" name="Picture 5" descr="Logo&#10;&#10;Description automatically generated">
            <a:extLst>
              <a:ext uri="{FF2B5EF4-FFF2-40B4-BE49-F238E27FC236}">
                <a16:creationId xmlns:a16="http://schemas.microsoft.com/office/drawing/2014/main" id="{7FCE212B-C7CB-48E3-9320-D044B3EADD1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696044" y="528500"/>
            <a:ext cx="2052735" cy="1154663"/>
          </a:xfrm>
          <a:prstGeom prst="rect">
            <a:avLst/>
          </a:prstGeom>
        </p:spPr>
      </p:pic>
    </p:spTree>
    <p:extLst>
      <p:ext uri="{BB962C8B-B14F-4D97-AF65-F5344CB8AC3E}">
        <p14:creationId xmlns:p14="http://schemas.microsoft.com/office/powerpoint/2010/main" val="17252662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07">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3B0458-ECFE-A742-92A4-94902D2DF37D}"/>
              </a:ext>
            </a:extLst>
          </p:cNvPr>
          <p:cNvSpPr/>
          <p:nvPr userDrawn="1"/>
        </p:nvSpPr>
        <p:spPr>
          <a:xfrm>
            <a:off x="999460" y="0"/>
            <a:ext cx="16289080" cy="10288588"/>
          </a:xfrm>
          <a:prstGeom prst="rect">
            <a:avLst/>
          </a:prstGeom>
          <a:solidFill>
            <a:schemeClr val="bg2">
              <a:alpha val="8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4">
            <a:extLst>
              <a:ext uri="{FF2B5EF4-FFF2-40B4-BE49-F238E27FC236}">
                <a16:creationId xmlns:a16="http://schemas.microsoft.com/office/drawing/2014/main" id="{41C09612-FBA7-394B-AC92-804FE778658C}"/>
              </a:ext>
            </a:extLst>
          </p:cNvPr>
          <p:cNvSpPr>
            <a:spLocks noGrp="1"/>
          </p:cNvSpPr>
          <p:nvPr>
            <p:ph type="title" hasCustomPrompt="1"/>
          </p:nvPr>
        </p:nvSpPr>
        <p:spPr>
          <a:xfrm>
            <a:off x="3359888" y="1148728"/>
            <a:ext cx="11568224" cy="1297052"/>
          </a:xfrm>
          <a:prstGeom prst="rect">
            <a:avLst/>
          </a:prstGeom>
        </p:spPr>
        <p:txBody>
          <a:bodyPr/>
          <a:lstStyle>
            <a:lvl1pPr algn="ctr">
              <a:lnSpc>
                <a:spcPct val="80000"/>
              </a:lnSpc>
              <a:defRPr sz="4400" b="1" i="0" spc="0">
                <a:solidFill>
                  <a:srgbClr val="323232"/>
                </a:solidFill>
                <a:latin typeface="Montserrat" pitchFamily="2" charset="77"/>
              </a:defRPr>
            </a:lvl1pPr>
          </a:lstStyle>
          <a:p>
            <a:r>
              <a:rPr lang="en-US"/>
              <a:t>CLICK TO EDIT: </a:t>
            </a:r>
            <a:br>
              <a:rPr lang="en-US"/>
            </a:br>
            <a:r>
              <a:rPr lang="en-US"/>
              <a:t>THE TITLE GOES HERE</a:t>
            </a:r>
          </a:p>
        </p:txBody>
      </p:sp>
      <p:sp>
        <p:nvSpPr>
          <p:cNvPr id="14" name="Content Placeholder 2">
            <a:extLst>
              <a:ext uri="{FF2B5EF4-FFF2-40B4-BE49-F238E27FC236}">
                <a16:creationId xmlns:a16="http://schemas.microsoft.com/office/drawing/2014/main" id="{BEFEB65C-0866-6F48-ABC4-A0783B5158D7}"/>
              </a:ext>
            </a:extLst>
          </p:cNvPr>
          <p:cNvSpPr>
            <a:spLocks noGrp="1"/>
          </p:cNvSpPr>
          <p:nvPr>
            <p:ph idx="1" hasCustomPrompt="1"/>
          </p:nvPr>
        </p:nvSpPr>
        <p:spPr>
          <a:xfrm>
            <a:off x="3359888" y="7634176"/>
            <a:ext cx="11568223" cy="1505683"/>
          </a:xfrm>
          <a:prstGeom prst="rect">
            <a:avLst/>
          </a:prstGeom>
        </p:spPr>
        <p:txBody>
          <a:bodyPr>
            <a:normAutofit/>
          </a:bodyPr>
          <a:lstStyle>
            <a:lvl1pPr marL="0" indent="0">
              <a:buNone/>
              <a:defRPr sz="4000">
                <a:solidFill>
                  <a:srgbClr val="323232"/>
                </a:solidFill>
                <a:latin typeface="Open Sans" panose="020B0606030504020204" pitchFamily="34" charset="0"/>
                <a:ea typeface="Open Sans" panose="020B0606030504020204" pitchFamily="34" charset="0"/>
                <a:cs typeface="Open Sans" panose="020B0606030504020204" pitchFamily="34" charset="0"/>
              </a:defRPr>
            </a:lvl1pPr>
            <a:lvl2pPr>
              <a:defRPr>
                <a:solidFill>
                  <a:srgbClr val="323232"/>
                </a:solidFill>
                <a:latin typeface="Open Sans" panose="020B0606030504020204" pitchFamily="34" charset="0"/>
                <a:ea typeface="Open Sans" panose="020B0606030504020204" pitchFamily="34" charset="0"/>
                <a:cs typeface="Open Sans" panose="020B0606030504020204" pitchFamily="34" charset="0"/>
              </a:defRPr>
            </a:lvl2pPr>
            <a:lvl3pPr>
              <a:defRPr>
                <a:solidFill>
                  <a:srgbClr val="323232"/>
                </a:solidFill>
                <a:latin typeface="Open Sans" panose="020B0606030504020204" pitchFamily="34" charset="0"/>
                <a:ea typeface="Open Sans" panose="020B0606030504020204" pitchFamily="34" charset="0"/>
                <a:cs typeface="Open Sans" panose="020B0606030504020204" pitchFamily="34" charset="0"/>
              </a:defRPr>
            </a:lvl3pPr>
            <a:lvl4pPr>
              <a:defRPr>
                <a:solidFill>
                  <a:srgbClr val="323232"/>
                </a:solidFill>
                <a:latin typeface="Open Sans" panose="020B0606030504020204" pitchFamily="34" charset="0"/>
                <a:ea typeface="Open Sans" panose="020B0606030504020204" pitchFamily="34" charset="0"/>
                <a:cs typeface="Open Sans" panose="020B0606030504020204" pitchFamily="34" charset="0"/>
              </a:defRPr>
            </a:lvl4pPr>
            <a:lvl5pPr>
              <a:defRPr>
                <a:solidFill>
                  <a:srgbClr val="32323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endParaRPr lang="da-DK"/>
          </a:p>
        </p:txBody>
      </p:sp>
      <p:sp>
        <p:nvSpPr>
          <p:cNvPr id="6" name="Picture Placeholder 3">
            <a:extLst>
              <a:ext uri="{FF2B5EF4-FFF2-40B4-BE49-F238E27FC236}">
                <a16:creationId xmlns:a16="http://schemas.microsoft.com/office/drawing/2014/main" id="{2408D2B7-1E1C-F94B-952C-B91395AC7E51}"/>
              </a:ext>
            </a:extLst>
          </p:cNvPr>
          <p:cNvSpPr>
            <a:spLocks noGrp="1"/>
          </p:cNvSpPr>
          <p:nvPr>
            <p:ph type="pic" sz="quarter" idx="10"/>
          </p:nvPr>
        </p:nvSpPr>
        <p:spPr>
          <a:xfrm>
            <a:off x="3359888" y="2977022"/>
            <a:ext cx="11568223" cy="4125912"/>
          </a:xfrm>
          <a:prstGeom prst="rect">
            <a:avLst/>
          </a:prstGeom>
        </p:spPr>
        <p:txBody>
          <a:bodyPr anchor="ctr"/>
          <a:lstStyle>
            <a:lvl1pPr marL="0" indent="0" algn="ctr">
              <a:buNone/>
              <a:defRPr b="0" i="0">
                <a:latin typeface="Open Sans" panose="020B0606030504020204" pitchFamily="34" charset="0"/>
                <a:ea typeface="Open Sans" panose="020B0606030504020204" pitchFamily="34" charset="0"/>
                <a:cs typeface="Open Sans" panose="020B0606030504020204" pitchFamily="34" charset="0"/>
              </a:defRPr>
            </a:lvl1pPr>
          </a:lstStyle>
          <a:p>
            <a:r>
              <a:rPr lang="en-US"/>
              <a:t>Click icon to add picture</a:t>
            </a:r>
          </a:p>
        </p:txBody>
      </p:sp>
      <p:sp>
        <p:nvSpPr>
          <p:cNvPr id="8" name="TextBox 7">
            <a:extLst>
              <a:ext uri="{FF2B5EF4-FFF2-40B4-BE49-F238E27FC236}">
                <a16:creationId xmlns:a16="http://schemas.microsoft.com/office/drawing/2014/main" id="{EA64D30D-EB36-424E-BCD7-C43B2CA0F2FC}"/>
              </a:ext>
            </a:extLst>
          </p:cNvPr>
          <p:cNvSpPr txBox="1"/>
          <p:nvPr userDrawn="1"/>
        </p:nvSpPr>
        <p:spPr>
          <a:xfrm>
            <a:off x="17011565" y="93507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9" name="Straight Connector 8">
            <a:extLst>
              <a:ext uri="{FF2B5EF4-FFF2-40B4-BE49-F238E27FC236}">
                <a16:creationId xmlns:a16="http://schemas.microsoft.com/office/drawing/2014/main" id="{DF77AF92-BB9C-FF47-9532-863BACFABA04}"/>
              </a:ext>
            </a:extLst>
          </p:cNvPr>
          <p:cNvCxnSpPr>
            <a:cxnSpLocks/>
          </p:cNvCxnSpPr>
          <p:nvPr userDrawn="1"/>
        </p:nvCxnSpPr>
        <p:spPr>
          <a:xfrm flipV="1">
            <a:off x="17720733" y="95046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1" name="Picture 10" descr="Logo&#10;&#10;Description automatically generated">
            <a:extLst>
              <a:ext uri="{FF2B5EF4-FFF2-40B4-BE49-F238E27FC236}">
                <a16:creationId xmlns:a16="http://schemas.microsoft.com/office/drawing/2014/main" id="{4C6E9D13-D91C-4906-8A27-7AF65071AAF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696044" y="528500"/>
            <a:ext cx="2052735" cy="1154663"/>
          </a:xfrm>
          <a:prstGeom prst="rect">
            <a:avLst/>
          </a:prstGeom>
        </p:spPr>
      </p:pic>
    </p:spTree>
    <p:extLst>
      <p:ext uri="{BB962C8B-B14F-4D97-AF65-F5344CB8AC3E}">
        <p14:creationId xmlns:p14="http://schemas.microsoft.com/office/powerpoint/2010/main" val="29740328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07">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3B0458-ECFE-A742-92A4-94902D2DF37D}"/>
              </a:ext>
            </a:extLst>
          </p:cNvPr>
          <p:cNvSpPr/>
          <p:nvPr userDrawn="1"/>
        </p:nvSpPr>
        <p:spPr>
          <a:xfrm>
            <a:off x="999460" y="0"/>
            <a:ext cx="16289080" cy="10288588"/>
          </a:xfrm>
          <a:prstGeom prst="rect">
            <a:avLst/>
          </a:prstGeom>
          <a:solidFill>
            <a:schemeClr val="bg2">
              <a:alpha val="8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4">
            <a:extLst>
              <a:ext uri="{FF2B5EF4-FFF2-40B4-BE49-F238E27FC236}">
                <a16:creationId xmlns:a16="http://schemas.microsoft.com/office/drawing/2014/main" id="{41C09612-FBA7-394B-AC92-804FE778658C}"/>
              </a:ext>
            </a:extLst>
          </p:cNvPr>
          <p:cNvSpPr>
            <a:spLocks noGrp="1"/>
          </p:cNvSpPr>
          <p:nvPr>
            <p:ph type="title" hasCustomPrompt="1"/>
          </p:nvPr>
        </p:nvSpPr>
        <p:spPr>
          <a:xfrm>
            <a:off x="3359888" y="1148728"/>
            <a:ext cx="11568224" cy="1297052"/>
          </a:xfrm>
          <a:prstGeom prst="rect">
            <a:avLst/>
          </a:prstGeom>
        </p:spPr>
        <p:txBody>
          <a:bodyPr/>
          <a:lstStyle>
            <a:lvl1pPr algn="ctr">
              <a:lnSpc>
                <a:spcPct val="80000"/>
              </a:lnSpc>
              <a:defRPr sz="4400" b="1" i="0" spc="0">
                <a:solidFill>
                  <a:srgbClr val="323232"/>
                </a:solidFill>
                <a:latin typeface="Montserrat" pitchFamily="2" charset="77"/>
              </a:defRPr>
            </a:lvl1pPr>
          </a:lstStyle>
          <a:p>
            <a:r>
              <a:rPr lang="en-US"/>
              <a:t>CLICK TO EDIT: </a:t>
            </a:r>
            <a:br>
              <a:rPr lang="en-US"/>
            </a:br>
            <a:r>
              <a:rPr lang="en-US"/>
              <a:t>THE TITLE GOES HERE</a:t>
            </a:r>
          </a:p>
        </p:txBody>
      </p:sp>
      <p:sp>
        <p:nvSpPr>
          <p:cNvPr id="14" name="Content Placeholder 2">
            <a:extLst>
              <a:ext uri="{FF2B5EF4-FFF2-40B4-BE49-F238E27FC236}">
                <a16:creationId xmlns:a16="http://schemas.microsoft.com/office/drawing/2014/main" id="{BEFEB65C-0866-6F48-ABC4-A0783B5158D7}"/>
              </a:ext>
            </a:extLst>
          </p:cNvPr>
          <p:cNvSpPr>
            <a:spLocks noGrp="1"/>
          </p:cNvSpPr>
          <p:nvPr>
            <p:ph idx="1" hasCustomPrompt="1"/>
          </p:nvPr>
        </p:nvSpPr>
        <p:spPr>
          <a:xfrm>
            <a:off x="8165805" y="3934224"/>
            <a:ext cx="7570380" cy="4125912"/>
          </a:xfrm>
          <a:prstGeom prst="rect">
            <a:avLst/>
          </a:prstGeom>
        </p:spPr>
        <p:txBody>
          <a:bodyPr anchor="ctr">
            <a:normAutofit/>
          </a:bodyPr>
          <a:lstStyle>
            <a:lvl1pPr marL="0" indent="0">
              <a:buNone/>
              <a:defRPr sz="4000" b="0" i="0">
                <a:solidFill>
                  <a:srgbClr val="323232"/>
                </a:solidFill>
                <a:latin typeface="Open Sans" panose="020B0606030504020204" pitchFamily="34" charset="0"/>
                <a:ea typeface="Open Sans" panose="020B0606030504020204" pitchFamily="34" charset="0"/>
                <a:cs typeface="Open Sans" panose="020B0606030504020204" pitchFamily="34" charset="0"/>
              </a:defRPr>
            </a:lvl1pPr>
            <a:lvl2pPr>
              <a:defRPr>
                <a:solidFill>
                  <a:srgbClr val="323232"/>
                </a:solidFill>
                <a:latin typeface="Open Sans" panose="020B0606030504020204" pitchFamily="34" charset="0"/>
                <a:ea typeface="Open Sans" panose="020B0606030504020204" pitchFamily="34" charset="0"/>
                <a:cs typeface="Open Sans" panose="020B0606030504020204" pitchFamily="34" charset="0"/>
              </a:defRPr>
            </a:lvl2pPr>
            <a:lvl3pPr>
              <a:defRPr>
                <a:solidFill>
                  <a:srgbClr val="323232"/>
                </a:solidFill>
                <a:latin typeface="Open Sans" panose="020B0606030504020204" pitchFamily="34" charset="0"/>
                <a:ea typeface="Open Sans" panose="020B0606030504020204" pitchFamily="34" charset="0"/>
                <a:cs typeface="Open Sans" panose="020B0606030504020204" pitchFamily="34" charset="0"/>
              </a:defRPr>
            </a:lvl3pPr>
            <a:lvl4pPr>
              <a:defRPr>
                <a:solidFill>
                  <a:srgbClr val="323232"/>
                </a:solidFill>
                <a:latin typeface="Open Sans" panose="020B0606030504020204" pitchFamily="34" charset="0"/>
                <a:ea typeface="Open Sans" panose="020B0606030504020204" pitchFamily="34" charset="0"/>
                <a:cs typeface="Open Sans" panose="020B0606030504020204" pitchFamily="34" charset="0"/>
              </a:defRPr>
            </a:lvl4pPr>
            <a:lvl5pPr>
              <a:defRPr>
                <a:solidFill>
                  <a:srgbClr val="32323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endParaRPr lang="da-DK"/>
          </a:p>
        </p:txBody>
      </p:sp>
      <p:sp>
        <p:nvSpPr>
          <p:cNvPr id="6" name="Picture Placeholder 3">
            <a:extLst>
              <a:ext uri="{FF2B5EF4-FFF2-40B4-BE49-F238E27FC236}">
                <a16:creationId xmlns:a16="http://schemas.microsoft.com/office/drawing/2014/main" id="{2408D2B7-1E1C-F94B-952C-B91395AC7E51}"/>
              </a:ext>
            </a:extLst>
          </p:cNvPr>
          <p:cNvSpPr>
            <a:spLocks noGrp="1"/>
          </p:cNvSpPr>
          <p:nvPr>
            <p:ph type="pic" sz="quarter" idx="10"/>
          </p:nvPr>
        </p:nvSpPr>
        <p:spPr>
          <a:xfrm>
            <a:off x="2551815" y="3934224"/>
            <a:ext cx="5167424" cy="4125912"/>
          </a:xfrm>
          <a:prstGeom prst="rect">
            <a:avLst/>
          </a:prstGeom>
        </p:spPr>
        <p:txBody>
          <a:bodyPr anchor="ctr"/>
          <a:lstStyle>
            <a:lvl1pPr marL="0" indent="0" algn="ctr">
              <a:buNone/>
              <a:defRPr b="0" i="0">
                <a:latin typeface="Open Sans" panose="020B0606030504020204" pitchFamily="34" charset="0"/>
                <a:ea typeface="Open Sans" panose="020B0606030504020204" pitchFamily="34" charset="0"/>
                <a:cs typeface="Open Sans" panose="020B0606030504020204" pitchFamily="34" charset="0"/>
              </a:defRPr>
            </a:lvl1pPr>
          </a:lstStyle>
          <a:p>
            <a:r>
              <a:rPr lang="en-US"/>
              <a:t>Click icon to add picture</a:t>
            </a:r>
          </a:p>
        </p:txBody>
      </p:sp>
      <p:sp>
        <p:nvSpPr>
          <p:cNvPr id="8" name="TextBox 7">
            <a:extLst>
              <a:ext uri="{FF2B5EF4-FFF2-40B4-BE49-F238E27FC236}">
                <a16:creationId xmlns:a16="http://schemas.microsoft.com/office/drawing/2014/main" id="{AC00F0AC-988A-484F-8ACC-4F09C8456113}"/>
              </a:ext>
            </a:extLst>
          </p:cNvPr>
          <p:cNvSpPr txBox="1"/>
          <p:nvPr userDrawn="1"/>
        </p:nvSpPr>
        <p:spPr>
          <a:xfrm>
            <a:off x="17011565" y="93507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9" name="Straight Connector 8">
            <a:extLst>
              <a:ext uri="{FF2B5EF4-FFF2-40B4-BE49-F238E27FC236}">
                <a16:creationId xmlns:a16="http://schemas.microsoft.com/office/drawing/2014/main" id="{A386BA7F-0BFE-9946-A0AB-C0FE8CA1C50D}"/>
              </a:ext>
            </a:extLst>
          </p:cNvPr>
          <p:cNvCxnSpPr>
            <a:cxnSpLocks/>
          </p:cNvCxnSpPr>
          <p:nvPr userDrawn="1"/>
        </p:nvCxnSpPr>
        <p:spPr>
          <a:xfrm flipV="1">
            <a:off x="17720733" y="95046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1" name="Picture 10" descr="Logo&#10;&#10;Description automatically generated">
            <a:extLst>
              <a:ext uri="{FF2B5EF4-FFF2-40B4-BE49-F238E27FC236}">
                <a16:creationId xmlns:a16="http://schemas.microsoft.com/office/drawing/2014/main" id="{A3F145FA-9553-48FD-9CAD-F9B3788E98F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696044" y="528500"/>
            <a:ext cx="2052735" cy="1154663"/>
          </a:xfrm>
          <a:prstGeom prst="rect">
            <a:avLst/>
          </a:prstGeom>
        </p:spPr>
      </p:pic>
    </p:spTree>
    <p:extLst>
      <p:ext uri="{BB962C8B-B14F-4D97-AF65-F5344CB8AC3E}">
        <p14:creationId xmlns:p14="http://schemas.microsoft.com/office/powerpoint/2010/main" val="13476358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07">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3B0458-ECFE-A742-92A4-94902D2DF37D}"/>
              </a:ext>
            </a:extLst>
          </p:cNvPr>
          <p:cNvSpPr/>
          <p:nvPr userDrawn="1"/>
        </p:nvSpPr>
        <p:spPr>
          <a:xfrm>
            <a:off x="999460" y="0"/>
            <a:ext cx="8718698" cy="10288588"/>
          </a:xfrm>
          <a:prstGeom prst="rect">
            <a:avLst/>
          </a:prstGeom>
          <a:solidFill>
            <a:schemeClr val="bg2">
              <a:alpha val="8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4">
            <a:extLst>
              <a:ext uri="{FF2B5EF4-FFF2-40B4-BE49-F238E27FC236}">
                <a16:creationId xmlns:a16="http://schemas.microsoft.com/office/drawing/2014/main" id="{41C09612-FBA7-394B-AC92-804FE778658C}"/>
              </a:ext>
            </a:extLst>
          </p:cNvPr>
          <p:cNvSpPr>
            <a:spLocks noGrp="1"/>
          </p:cNvSpPr>
          <p:nvPr>
            <p:ph type="title" hasCustomPrompt="1"/>
          </p:nvPr>
        </p:nvSpPr>
        <p:spPr>
          <a:xfrm>
            <a:off x="1860697" y="1148728"/>
            <a:ext cx="6996224" cy="1297052"/>
          </a:xfrm>
          <a:prstGeom prst="rect">
            <a:avLst/>
          </a:prstGeom>
        </p:spPr>
        <p:txBody>
          <a:bodyPr/>
          <a:lstStyle>
            <a:lvl1pPr algn="ctr">
              <a:lnSpc>
                <a:spcPct val="80000"/>
              </a:lnSpc>
              <a:defRPr sz="4400" b="1" i="0" spc="0">
                <a:solidFill>
                  <a:srgbClr val="323232"/>
                </a:solidFill>
                <a:latin typeface="Montserrat" pitchFamily="2" charset="77"/>
              </a:defRPr>
            </a:lvl1pPr>
          </a:lstStyle>
          <a:p>
            <a:r>
              <a:rPr lang="en-US"/>
              <a:t>CLICK TO EDIT: </a:t>
            </a:r>
            <a:br>
              <a:rPr lang="en-US"/>
            </a:br>
            <a:r>
              <a:rPr lang="en-US"/>
              <a:t>THE TITLE GOES HERE</a:t>
            </a:r>
          </a:p>
        </p:txBody>
      </p:sp>
      <p:sp>
        <p:nvSpPr>
          <p:cNvPr id="14" name="Content Placeholder 2">
            <a:extLst>
              <a:ext uri="{FF2B5EF4-FFF2-40B4-BE49-F238E27FC236}">
                <a16:creationId xmlns:a16="http://schemas.microsoft.com/office/drawing/2014/main" id="{BEFEB65C-0866-6F48-ABC4-A0783B5158D7}"/>
              </a:ext>
            </a:extLst>
          </p:cNvPr>
          <p:cNvSpPr>
            <a:spLocks noGrp="1"/>
          </p:cNvSpPr>
          <p:nvPr>
            <p:ph idx="1" hasCustomPrompt="1"/>
          </p:nvPr>
        </p:nvSpPr>
        <p:spPr>
          <a:xfrm>
            <a:off x="1860697" y="3391957"/>
            <a:ext cx="6996224" cy="5433065"/>
          </a:xfrm>
          <a:prstGeom prst="rect">
            <a:avLst/>
          </a:prstGeom>
        </p:spPr>
        <p:txBody>
          <a:bodyPr anchor="ctr">
            <a:normAutofit/>
          </a:bodyPr>
          <a:lstStyle>
            <a:lvl1pPr marL="0" indent="0">
              <a:buNone/>
              <a:defRPr sz="4000">
                <a:solidFill>
                  <a:srgbClr val="323232"/>
                </a:solidFill>
                <a:latin typeface="Open Sans" panose="020B0606030504020204" pitchFamily="34" charset="0"/>
                <a:ea typeface="Open Sans" panose="020B0606030504020204" pitchFamily="34" charset="0"/>
                <a:cs typeface="Open Sans" panose="020B0606030504020204" pitchFamily="34" charset="0"/>
              </a:defRPr>
            </a:lvl1pPr>
            <a:lvl2pPr>
              <a:defRPr>
                <a:solidFill>
                  <a:srgbClr val="323232"/>
                </a:solidFill>
                <a:latin typeface="Open Sans" panose="020B0606030504020204" pitchFamily="34" charset="0"/>
                <a:ea typeface="Open Sans" panose="020B0606030504020204" pitchFamily="34" charset="0"/>
                <a:cs typeface="Open Sans" panose="020B0606030504020204" pitchFamily="34" charset="0"/>
              </a:defRPr>
            </a:lvl2pPr>
            <a:lvl3pPr>
              <a:defRPr>
                <a:solidFill>
                  <a:srgbClr val="323232"/>
                </a:solidFill>
                <a:latin typeface="Open Sans" panose="020B0606030504020204" pitchFamily="34" charset="0"/>
                <a:ea typeface="Open Sans" panose="020B0606030504020204" pitchFamily="34" charset="0"/>
                <a:cs typeface="Open Sans" panose="020B0606030504020204" pitchFamily="34" charset="0"/>
              </a:defRPr>
            </a:lvl3pPr>
            <a:lvl4pPr>
              <a:defRPr>
                <a:solidFill>
                  <a:srgbClr val="323232"/>
                </a:solidFill>
                <a:latin typeface="Open Sans" panose="020B0606030504020204" pitchFamily="34" charset="0"/>
                <a:ea typeface="Open Sans" panose="020B0606030504020204" pitchFamily="34" charset="0"/>
                <a:cs typeface="Open Sans" panose="020B0606030504020204" pitchFamily="34" charset="0"/>
              </a:defRPr>
            </a:lvl4pPr>
            <a:lvl5pPr>
              <a:defRPr>
                <a:solidFill>
                  <a:srgbClr val="32323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endParaRPr lang="da-DK"/>
          </a:p>
        </p:txBody>
      </p:sp>
      <p:sp>
        <p:nvSpPr>
          <p:cNvPr id="6" name="Picture Placeholder 3">
            <a:extLst>
              <a:ext uri="{FF2B5EF4-FFF2-40B4-BE49-F238E27FC236}">
                <a16:creationId xmlns:a16="http://schemas.microsoft.com/office/drawing/2014/main" id="{2408D2B7-1E1C-F94B-952C-B91395AC7E51}"/>
              </a:ext>
            </a:extLst>
          </p:cNvPr>
          <p:cNvSpPr>
            <a:spLocks noGrp="1"/>
          </p:cNvSpPr>
          <p:nvPr>
            <p:ph type="pic" sz="quarter" idx="10"/>
          </p:nvPr>
        </p:nvSpPr>
        <p:spPr>
          <a:xfrm>
            <a:off x="9718158" y="1148728"/>
            <a:ext cx="7244639" cy="8540622"/>
          </a:xfrm>
          <a:prstGeom prst="rect">
            <a:avLst/>
          </a:prstGeom>
        </p:spPr>
        <p:txBody>
          <a:bodyPr anchor="ctr"/>
          <a:lstStyle>
            <a:lvl1pPr marL="0" indent="0" algn="ctr">
              <a:buNone/>
              <a:defRPr b="0" i="0">
                <a:latin typeface="Open Sans" panose="020B0606030504020204" pitchFamily="34" charset="0"/>
                <a:ea typeface="Open Sans" panose="020B0606030504020204" pitchFamily="34" charset="0"/>
                <a:cs typeface="Open Sans" panose="020B0606030504020204" pitchFamily="34" charset="0"/>
              </a:defRPr>
            </a:lvl1pPr>
          </a:lstStyle>
          <a:p>
            <a:r>
              <a:rPr lang="en-US"/>
              <a:t>Click icon to add picture</a:t>
            </a:r>
          </a:p>
        </p:txBody>
      </p:sp>
      <p:sp>
        <p:nvSpPr>
          <p:cNvPr id="8" name="TextBox 7">
            <a:extLst>
              <a:ext uri="{FF2B5EF4-FFF2-40B4-BE49-F238E27FC236}">
                <a16:creationId xmlns:a16="http://schemas.microsoft.com/office/drawing/2014/main" id="{4B5F9850-629A-FE43-BB29-15B6938653E4}"/>
              </a:ext>
            </a:extLst>
          </p:cNvPr>
          <p:cNvSpPr txBox="1"/>
          <p:nvPr userDrawn="1"/>
        </p:nvSpPr>
        <p:spPr>
          <a:xfrm>
            <a:off x="17011565" y="93507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9" name="Straight Connector 8">
            <a:extLst>
              <a:ext uri="{FF2B5EF4-FFF2-40B4-BE49-F238E27FC236}">
                <a16:creationId xmlns:a16="http://schemas.microsoft.com/office/drawing/2014/main" id="{D41E864E-9C52-9542-8951-4017DEFCC464}"/>
              </a:ext>
            </a:extLst>
          </p:cNvPr>
          <p:cNvCxnSpPr>
            <a:cxnSpLocks/>
          </p:cNvCxnSpPr>
          <p:nvPr userDrawn="1"/>
        </p:nvCxnSpPr>
        <p:spPr>
          <a:xfrm flipV="1">
            <a:off x="17720733" y="95046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09623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07">
    <p:bg>
      <p:bgPr>
        <a:blipFill>
          <a:blip r:embed="rId2"/>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B96152B-5F5E-764B-9749-4695A6B9BCDE}"/>
              </a:ext>
            </a:extLst>
          </p:cNvPr>
          <p:cNvSpPr/>
          <p:nvPr userDrawn="1"/>
        </p:nvSpPr>
        <p:spPr>
          <a:xfrm>
            <a:off x="999460" y="0"/>
            <a:ext cx="16289080" cy="10288588"/>
          </a:xfrm>
          <a:prstGeom prst="rect">
            <a:avLst/>
          </a:prstGeom>
          <a:solidFill>
            <a:schemeClr val="bg2">
              <a:alpha val="8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3">
            <a:extLst>
              <a:ext uri="{FF2B5EF4-FFF2-40B4-BE49-F238E27FC236}">
                <a16:creationId xmlns:a16="http://schemas.microsoft.com/office/drawing/2014/main" id="{36298C8A-8CC2-C649-ABAE-4D9D26CFCBA6}"/>
              </a:ext>
            </a:extLst>
          </p:cNvPr>
          <p:cNvSpPr>
            <a:spLocks noGrp="1"/>
          </p:cNvSpPr>
          <p:nvPr>
            <p:ph type="pic" sz="quarter" idx="10"/>
          </p:nvPr>
        </p:nvSpPr>
        <p:spPr>
          <a:xfrm>
            <a:off x="999460" y="-1"/>
            <a:ext cx="16289080" cy="10288587"/>
          </a:xfrm>
          <a:prstGeom prst="rect">
            <a:avLst/>
          </a:prstGeom>
        </p:spPr>
        <p:txBody>
          <a:bodyPr anchor="ctr"/>
          <a:lstStyle>
            <a:lvl1pPr marL="0" indent="0" algn="ctr">
              <a:buNone/>
              <a:defRPr/>
            </a:lvl1pPr>
          </a:lstStyle>
          <a:p>
            <a:r>
              <a:rPr lang="en-US"/>
              <a:t>Click icon to add picture</a:t>
            </a:r>
          </a:p>
        </p:txBody>
      </p:sp>
      <p:pic>
        <p:nvPicPr>
          <p:cNvPr id="4" name="Picture 3" descr="Logo&#10;&#10;Description automatically generated">
            <a:extLst>
              <a:ext uri="{FF2B5EF4-FFF2-40B4-BE49-F238E27FC236}">
                <a16:creationId xmlns:a16="http://schemas.microsoft.com/office/drawing/2014/main" id="{60CFE159-5D51-4A02-B860-074E0E3F3DB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696044" y="528500"/>
            <a:ext cx="2052735" cy="1154663"/>
          </a:xfrm>
          <a:prstGeom prst="rect">
            <a:avLst/>
          </a:prstGeom>
        </p:spPr>
      </p:pic>
    </p:spTree>
    <p:extLst>
      <p:ext uri="{BB962C8B-B14F-4D97-AF65-F5344CB8AC3E}">
        <p14:creationId xmlns:p14="http://schemas.microsoft.com/office/powerpoint/2010/main" val="12886481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84282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04">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78AF54-799E-FA4D-8805-CF18392EBDEE}"/>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C0D5169F-3487-C34A-8648-00A55A947DCB}"/>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6" name="Picture 5" descr="Logo IFRC Reference Centre for Psychosocial Support">
            <a:extLst>
              <a:ext uri="{FF2B5EF4-FFF2-40B4-BE49-F238E27FC236}">
                <a16:creationId xmlns:a16="http://schemas.microsoft.com/office/drawing/2014/main" id="{622ECD20-7607-4529-9385-4D545A32915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8" name="Subtitle 2">
            <a:extLst>
              <a:ext uri="{FF2B5EF4-FFF2-40B4-BE49-F238E27FC236}">
                <a16:creationId xmlns:a16="http://schemas.microsoft.com/office/drawing/2014/main" id="{A2E83B05-B9A0-412E-B16A-917181CDCC8B}"/>
              </a:ext>
            </a:extLst>
          </p:cNvPr>
          <p:cNvSpPr>
            <a:spLocks noGrp="1"/>
          </p:cNvSpPr>
          <p:nvPr>
            <p:ph type="subTitle" idx="1"/>
          </p:nvPr>
        </p:nvSpPr>
        <p:spPr>
          <a:xfrm>
            <a:off x="2065283" y="5083997"/>
            <a:ext cx="14157434" cy="2846058"/>
          </a:xfrm>
          <a:prstGeom prst="rect">
            <a:avLst/>
          </a:prstGeom>
        </p:spPr>
        <p:txBody>
          <a:bodyPr>
            <a:normAutofit/>
          </a:bodyPr>
          <a:lstStyle>
            <a:lvl1pPr marL="0" indent="0" algn="ctr" rtl="0">
              <a:buNone/>
              <a:defRPr sz="2400">
                <a:solidFill>
                  <a:srgbClr val="323232"/>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a-DK"/>
          </a:p>
        </p:txBody>
      </p:sp>
      <p:sp>
        <p:nvSpPr>
          <p:cNvPr id="9" name="Title 1">
            <a:extLst>
              <a:ext uri="{FF2B5EF4-FFF2-40B4-BE49-F238E27FC236}">
                <a16:creationId xmlns:a16="http://schemas.microsoft.com/office/drawing/2014/main" id="{40A64D87-1843-401C-9297-F9066B421437}"/>
              </a:ext>
            </a:extLst>
          </p:cNvPr>
          <p:cNvSpPr>
            <a:spLocks noGrp="1"/>
          </p:cNvSpPr>
          <p:nvPr>
            <p:ph type="ctrTitle" hasCustomPrompt="1"/>
          </p:nvPr>
        </p:nvSpPr>
        <p:spPr>
          <a:xfrm>
            <a:off x="2065283" y="2145864"/>
            <a:ext cx="14157434" cy="2846058"/>
          </a:xfrm>
          <a:prstGeom prst="rect">
            <a:avLst/>
          </a:prstGeom>
        </p:spPr>
        <p:txBody>
          <a:bodyPr anchor="b">
            <a:normAutofit/>
          </a:bodyPr>
          <a:lstStyle>
            <a:lvl1pPr algn="ctr" rtl="0">
              <a:defRPr sz="4000" b="1">
                <a:solidFill>
                  <a:srgbClr val="323232"/>
                </a:solidFill>
                <a:latin typeface="Montserrat" panose="00000500000000000000" pitchFamily="2" charset="0"/>
                <a:ea typeface="Open Sans" panose="020B0606030504020204" pitchFamily="34" charset="0"/>
                <a:cs typeface="Open Sans" panose="020B0606030504020204" pitchFamily="34" charset="0"/>
              </a:defRPr>
            </a:lvl1pPr>
          </a:lstStyle>
          <a:p>
            <a:r>
              <a:rPr lang="en-US"/>
              <a:t>CLICK TO EDIT MASTER TITLE STYLE</a:t>
            </a:r>
            <a:endParaRPr lang="da-DK"/>
          </a:p>
        </p:txBody>
      </p:sp>
    </p:spTree>
    <p:extLst>
      <p:ext uri="{BB962C8B-B14F-4D97-AF65-F5344CB8AC3E}">
        <p14:creationId xmlns:p14="http://schemas.microsoft.com/office/powerpoint/2010/main" val="31241021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04">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78AF54-799E-FA4D-8805-CF18392EBDEE}"/>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C0D5169F-3487-C34A-8648-00A55A947DCB}"/>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6" name="Picture 5" descr="Logo IFRC Reference Centre for Psychosocial Support">
            <a:extLst>
              <a:ext uri="{FF2B5EF4-FFF2-40B4-BE49-F238E27FC236}">
                <a16:creationId xmlns:a16="http://schemas.microsoft.com/office/drawing/2014/main" id="{622ECD20-7607-4529-9385-4D545A32915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9" name="Title 1">
            <a:extLst>
              <a:ext uri="{FF2B5EF4-FFF2-40B4-BE49-F238E27FC236}">
                <a16:creationId xmlns:a16="http://schemas.microsoft.com/office/drawing/2014/main" id="{28E28F90-F285-4E32-8548-81ABFC1832AD}"/>
              </a:ext>
            </a:extLst>
          </p:cNvPr>
          <p:cNvSpPr>
            <a:spLocks noGrp="1"/>
          </p:cNvSpPr>
          <p:nvPr>
            <p:ph type="title"/>
          </p:nvPr>
        </p:nvSpPr>
        <p:spPr>
          <a:xfrm>
            <a:off x="1400175" y="1584325"/>
            <a:ext cx="15487650" cy="1325563"/>
          </a:xfrm>
          <a:prstGeom prst="rect">
            <a:avLst/>
          </a:prstGeom>
        </p:spPr>
        <p:txBody>
          <a:bodyPr>
            <a:normAutofit/>
          </a:bodyPr>
          <a:lstStyle>
            <a:lvl1pPr>
              <a:defRPr>
                <a:solidFill>
                  <a:srgbClr val="323232"/>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da-DK"/>
          </a:p>
        </p:txBody>
      </p:sp>
      <p:sp>
        <p:nvSpPr>
          <p:cNvPr id="10" name="Content Placeholder 2">
            <a:extLst>
              <a:ext uri="{FF2B5EF4-FFF2-40B4-BE49-F238E27FC236}">
                <a16:creationId xmlns:a16="http://schemas.microsoft.com/office/drawing/2014/main" id="{FF535FF6-F307-4D72-99AE-1461DE12ABB8}"/>
              </a:ext>
            </a:extLst>
          </p:cNvPr>
          <p:cNvSpPr>
            <a:spLocks noGrp="1"/>
          </p:cNvSpPr>
          <p:nvPr>
            <p:ph idx="1"/>
          </p:nvPr>
        </p:nvSpPr>
        <p:spPr>
          <a:xfrm>
            <a:off x="1400175" y="4494375"/>
            <a:ext cx="7555510" cy="4873298"/>
          </a:xfrm>
          <a:prstGeom prst="rect">
            <a:avLst/>
          </a:prstGeom>
        </p:spPr>
        <p:txBody>
          <a:bodyPr>
            <a:normAutofit/>
          </a:bodyPr>
          <a:lstStyle>
            <a:lvl1pPr>
              <a:defRPr sz="3600">
                <a:solidFill>
                  <a:srgbClr val="323232"/>
                </a:solidFill>
                <a:latin typeface="Open Sans" panose="020B0606030504020204" pitchFamily="34" charset="0"/>
                <a:ea typeface="Open Sans" panose="020B0606030504020204" pitchFamily="34" charset="0"/>
                <a:cs typeface="Open Sans" panose="020B0606030504020204" pitchFamily="34" charset="0"/>
              </a:defRPr>
            </a:lvl1pPr>
            <a:lvl2pPr>
              <a:defRPr sz="3000">
                <a:solidFill>
                  <a:srgbClr val="323232"/>
                </a:solidFill>
                <a:latin typeface="Open Sans" panose="020B0606030504020204" pitchFamily="34" charset="0"/>
                <a:ea typeface="Open Sans" panose="020B0606030504020204" pitchFamily="34" charset="0"/>
                <a:cs typeface="Open Sans" panose="020B0606030504020204" pitchFamily="34" charset="0"/>
              </a:defRPr>
            </a:lvl2pPr>
            <a:lvl3pPr>
              <a:defRPr sz="2600">
                <a:solidFill>
                  <a:srgbClr val="323232"/>
                </a:solidFill>
                <a:latin typeface="Open Sans" panose="020B0606030504020204" pitchFamily="34" charset="0"/>
                <a:ea typeface="Open Sans" panose="020B0606030504020204" pitchFamily="34" charset="0"/>
                <a:cs typeface="Open Sans" panose="020B0606030504020204" pitchFamily="34" charset="0"/>
              </a:defRPr>
            </a:lvl3pPr>
            <a:lvl4pPr>
              <a:defRPr sz="2200">
                <a:solidFill>
                  <a:srgbClr val="323232"/>
                </a:solidFill>
                <a:latin typeface="Open Sans" panose="020B0606030504020204" pitchFamily="34" charset="0"/>
                <a:ea typeface="Open Sans" panose="020B0606030504020204" pitchFamily="34" charset="0"/>
                <a:cs typeface="Open Sans" panose="020B0606030504020204" pitchFamily="34" charset="0"/>
              </a:defRPr>
            </a:lvl4pPr>
            <a:lvl5pPr>
              <a:defRPr sz="1800">
                <a:solidFill>
                  <a:srgbClr val="32323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12" name="Content Placeholder 2">
            <a:extLst>
              <a:ext uri="{FF2B5EF4-FFF2-40B4-BE49-F238E27FC236}">
                <a16:creationId xmlns:a16="http://schemas.microsoft.com/office/drawing/2014/main" id="{09ECA7B8-8684-4126-820C-8674EEEF69FE}"/>
              </a:ext>
            </a:extLst>
          </p:cNvPr>
          <p:cNvSpPr>
            <a:spLocks noGrp="1"/>
          </p:cNvSpPr>
          <p:nvPr>
            <p:ph idx="10"/>
          </p:nvPr>
        </p:nvSpPr>
        <p:spPr>
          <a:xfrm>
            <a:off x="1400175" y="3168811"/>
            <a:ext cx="7555510" cy="1325563"/>
          </a:xfrm>
          <a:prstGeom prst="rect">
            <a:avLst/>
          </a:prstGeom>
        </p:spPr>
        <p:txBody>
          <a:bodyPr anchor="b">
            <a:normAutofit/>
          </a:bodyPr>
          <a:lstStyle>
            <a:lvl1pPr marL="0" indent="0">
              <a:buNone/>
              <a:defRPr sz="3600" b="1">
                <a:solidFill>
                  <a:srgbClr val="323232"/>
                </a:solidFill>
                <a:latin typeface="Open Sans" panose="020B0606030504020204" pitchFamily="34" charset="0"/>
                <a:ea typeface="Open Sans" panose="020B0606030504020204" pitchFamily="34" charset="0"/>
                <a:cs typeface="Open Sans" panose="020B0606030504020204" pitchFamily="34" charset="0"/>
              </a:defRPr>
            </a:lvl1pPr>
            <a:lvl2pPr>
              <a:defRPr sz="3000">
                <a:latin typeface="Open Sans" panose="020B0606030504020204" pitchFamily="34" charset="0"/>
                <a:ea typeface="Open Sans" panose="020B0606030504020204" pitchFamily="34" charset="0"/>
                <a:cs typeface="Open Sans" panose="020B0606030504020204" pitchFamily="34" charset="0"/>
              </a:defRPr>
            </a:lvl2pPr>
            <a:lvl3pPr>
              <a:defRPr sz="2600">
                <a:latin typeface="Open Sans" panose="020B0606030504020204" pitchFamily="34" charset="0"/>
                <a:ea typeface="Open Sans" panose="020B0606030504020204" pitchFamily="34" charset="0"/>
                <a:cs typeface="Open Sans" panose="020B0606030504020204" pitchFamily="34" charset="0"/>
              </a:defRPr>
            </a:lvl3pPr>
            <a:lvl4pPr>
              <a:defRPr sz="2200">
                <a:latin typeface="Open Sans" panose="020B0606030504020204" pitchFamily="34" charset="0"/>
                <a:ea typeface="Open Sans" panose="020B0606030504020204" pitchFamily="34" charset="0"/>
                <a:cs typeface="Open Sans" panose="020B0606030504020204" pitchFamily="34" charset="0"/>
              </a:defRPr>
            </a:lvl4pPr>
            <a:lvl5pPr>
              <a:defRPr sz="18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p:txBody>
      </p:sp>
      <p:sp>
        <p:nvSpPr>
          <p:cNvPr id="13" name="Content Placeholder 2">
            <a:extLst>
              <a:ext uri="{FF2B5EF4-FFF2-40B4-BE49-F238E27FC236}">
                <a16:creationId xmlns:a16="http://schemas.microsoft.com/office/drawing/2014/main" id="{958226B9-5F89-480E-862A-DBF7FB5B485C}"/>
              </a:ext>
            </a:extLst>
          </p:cNvPr>
          <p:cNvSpPr>
            <a:spLocks noGrp="1"/>
          </p:cNvSpPr>
          <p:nvPr>
            <p:ph idx="11"/>
          </p:nvPr>
        </p:nvSpPr>
        <p:spPr>
          <a:xfrm>
            <a:off x="9332317" y="4494375"/>
            <a:ext cx="7555510" cy="4873298"/>
          </a:xfrm>
          <a:prstGeom prst="rect">
            <a:avLst/>
          </a:prstGeom>
        </p:spPr>
        <p:txBody>
          <a:bodyPr>
            <a:normAutofit/>
          </a:bodyPr>
          <a:lstStyle>
            <a:lvl1pPr>
              <a:defRPr sz="3600">
                <a:solidFill>
                  <a:srgbClr val="323232"/>
                </a:solidFill>
                <a:latin typeface="Open Sans" panose="020B0606030504020204" pitchFamily="34" charset="0"/>
                <a:ea typeface="Open Sans" panose="020B0606030504020204" pitchFamily="34" charset="0"/>
                <a:cs typeface="Open Sans" panose="020B0606030504020204" pitchFamily="34" charset="0"/>
              </a:defRPr>
            </a:lvl1pPr>
            <a:lvl2pPr>
              <a:defRPr sz="3000">
                <a:solidFill>
                  <a:srgbClr val="323232"/>
                </a:solidFill>
                <a:latin typeface="Open Sans" panose="020B0606030504020204" pitchFamily="34" charset="0"/>
                <a:ea typeface="Open Sans" panose="020B0606030504020204" pitchFamily="34" charset="0"/>
                <a:cs typeface="Open Sans" panose="020B0606030504020204" pitchFamily="34" charset="0"/>
              </a:defRPr>
            </a:lvl2pPr>
            <a:lvl3pPr>
              <a:defRPr sz="2600">
                <a:solidFill>
                  <a:srgbClr val="323232"/>
                </a:solidFill>
                <a:latin typeface="Open Sans" panose="020B0606030504020204" pitchFamily="34" charset="0"/>
                <a:ea typeface="Open Sans" panose="020B0606030504020204" pitchFamily="34" charset="0"/>
                <a:cs typeface="Open Sans" panose="020B0606030504020204" pitchFamily="34" charset="0"/>
              </a:defRPr>
            </a:lvl3pPr>
            <a:lvl4pPr>
              <a:defRPr sz="2200">
                <a:solidFill>
                  <a:srgbClr val="323232"/>
                </a:solidFill>
                <a:latin typeface="Open Sans" panose="020B0606030504020204" pitchFamily="34" charset="0"/>
                <a:ea typeface="Open Sans" panose="020B0606030504020204" pitchFamily="34" charset="0"/>
                <a:cs typeface="Open Sans" panose="020B0606030504020204" pitchFamily="34" charset="0"/>
              </a:defRPr>
            </a:lvl4pPr>
            <a:lvl5pPr>
              <a:defRPr sz="1800">
                <a:solidFill>
                  <a:srgbClr val="32323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14" name="Content Placeholder 2">
            <a:extLst>
              <a:ext uri="{FF2B5EF4-FFF2-40B4-BE49-F238E27FC236}">
                <a16:creationId xmlns:a16="http://schemas.microsoft.com/office/drawing/2014/main" id="{3E7503F8-52BC-40B0-9A16-E10E52107FAD}"/>
              </a:ext>
            </a:extLst>
          </p:cNvPr>
          <p:cNvSpPr>
            <a:spLocks noGrp="1"/>
          </p:cNvSpPr>
          <p:nvPr>
            <p:ph idx="12"/>
          </p:nvPr>
        </p:nvSpPr>
        <p:spPr>
          <a:xfrm>
            <a:off x="9332317" y="3168811"/>
            <a:ext cx="7555510" cy="1325563"/>
          </a:xfrm>
          <a:prstGeom prst="rect">
            <a:avLst/>
          </a:prstGeom>
        </p:spPr>
        <p:txBody>
          <a:bodyPr anchor="b">
            <a:normAutofit/>
          </a:bodyPr>
          <a:lstStyle>
            <a:lvl1pPr marL="0" indent="0">
              <a:buNone/>
              <a:defRPr sz="3600" b="1">
                <a:solidFill>
                  <a:srgbClr val="323232"/>
                </a:solidFill>
                <a:latin typeface="Open Sans" panose="020B0606030504020204" pitchFamily="34" charset="0"/>
                <a:ea typeface="Open Sans" panose="020B0606030504020204" pitchFamily="34" charset="0"/>
                <a:cs typeface="Open Sans" panose="020B0606030504020204" pitchFamily="34" charset="0"/>
              </a:defRPr>
            </a:lvl1pPr>
            <a:lvl2pPr>
              <a:defRPr sz="3000">
                <a:latin typeface="Open Sans" panose="020B0606030504020204" pitchFamily="34" charset="0"/>
                <a:ea typeface="Open Sans" panose="020B0606030504020204" pitchFamily="34" charset="0"/>
                <a:cs typeface="Open Sans" panose="020B0606030504020204" pitchFamily="34" charset="0"/>
              </a:defRPr>
            </a:lvl2pPr>
            <a:lvl3pPr>
              <a:defRPr sz="2600">
                <a:latin typeface="Open Sans" panose="020B0606030504020204" pitchFamily="34" charset="0"/>
                <a:ea typeface="Open Sans" panose="020B0606030504020204" pitchFamily="34" charset="0"/>
                <a:cs typeface="Open Sans" panose="020B0606030504020204" pitchFamily="34" charset="0"/>
              </a:defRPr>
            </a:lvl3pPr>
            <a:lvl4pPr>
              <a:defRPr sz="2200">
                <a:latin typeface="Open Sans" panose="020B0606030504020204" pitchFamily="34" charset="0"/>
                <a:ea typeface="Open Sans" panose="020B0606030504020204" pitchFamily="34" charset="0"/>
                <a:cs typeface="Open Sans" panose="020B0606030504020204" pitchFamily="34" charset="0"/>
              </a:defRPr>
            </a:lvl4pPr>
            <a:lvl5pPr>
              <a:defRPr sz="18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p:txBody>
      </p:sp>
    </p:spTree>
    <p:extLst>
      <p:ext uri="{BB962C8B-B14F-4D97-AF65-F5344CB8AC3E}">
        <p14:creationId xmlns:p14="http://schemas.microsoft.com/office/powerpoint/2010/main" val="42604419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08">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68E3F970-7760-4747-8187-5C36F5888284}"/>
              </a:ext>
            </a:extLst>
          </p:cNvPr>
          <p:cNvSpPr txBox="1"/>
          <p:nvPr userDrawn="1"/>
        </p:nvSpPr>
        <p:spPr>
          <a:xfrm>
            <a:off x="17011565" y="93507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15" name="Straight Connector 14">
            <a:extLst>
              <a:ext uri="{FF2B5EF4-FFF2-40B4-BE49-F238E27FC236}">
                <a16:creationId xmlns:a16="http://schemas.microsoft.com/office/drawing/2014/main" id="{17100538-E1F7-FA42-9F38-666D84DDAB2C}"/>
              </a:ext>
            </a:extLst>
          </p:cNvPr>
          <p:cNvCxnSpPr>
            <a:cxnSpLocks/>
          </p:cNvCxnSpPr>
          <p:nvPr userDrawn="1"/>
        </p:nvCxnSpPr>
        <p:spPr>
          <a:xfrm flipV="1">
            <a:off x="17720733" y="95046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4" name="Picture 3" descr="Logo&#10;&#10;Description automatically generated">
            <a:extLst>
              <a:ext uri="{FF2B5EF4-FFF2-40B4-BE49-F238E27FC236}">
                <a16:creationId xmlns:a16="http://schemas.microsoft.com/office/drawing/2014/main" id="{7369A40F-7C1F-48B7-BBBE-8D2F63B565C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696044" y="528500"/>
            <a:ext cx="2052735" cy="1154663"/>
          </a:xfrm>
          <a:prstGeom prst="rect">
            <a:avLst/>
          </a:prstGeom>
        </p:spPr>
      </p:pic>
    </p:spTree>
    <p:extLst>
      <p:ext uri="{BB962C8B-B14F-4D97-AF65-F5344CB8AC3E}">
        <p14:creationId xmlns:p14="http://schemas.microsoft.com/office/powerpoint/2010/main" val="10476412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6">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7017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4">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6459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0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DC01A4B7-D3B7-49BC-8CDB-DF47C3984B06}"/>
              </a:ext>
            </a:extLst>
          </p:cNvPr>
          <p:cNvSpPr>
            <a:spLocks noGrp="1"/>
          </p:cNvSpPr>
          <p:nvPr>
            <p:ph type="title" hasCustomPrompt="1"/>
          </p:nvPr>
        </p:nvSpPr>
        <p:spPr>
          <a:xfrm>
            <a:off x="6974958" y="5805497"/>
            <a:ext cx="10167255" cy="2490076"/>
          </a:xfrm>
          <a:prstGeom prst="rect">
            <a:avLst/>
          </a:prstGeom>
        </p:spPr>
        <p:txBody>
          <a:bodyPr/>
          <a:lstStyle>
            <a:lvl1pPr algn="r">
              <a:lnSpc>
                <a:spcPct val="80000"/>
              </a:lnSpc>
              <a:defRPr sz="6600" b="1" i="0" spc="0">
                <a:solidFill>
                  <a:srgbClr val="F5333F"/>
                </a:solidFill>
                <a:latin typeface="Montserrat" pitchFamily="2" charset="77"/>
              </a:defRPr>
            </a:lvl1pPr>
          </a:lstStyle>
          <a:p>
            <a:r>
              <a:rPr lang="en-US"/>
              <a:t>CLICK TO EDIT: </a:t>
            </a:r>
            <a:br>
              <a:rPr lang="en-US"/>
            </a:br>
            <a:r>
              <a:rPr lang="en-US"/>
              <a:t>THE HEADLINE </a:t>
            </a:r>
            <a:br>
              <a:rPr lang="en-US"/>
            </a:br>
            <a:r>
              <a:rPr lang="en-US"/>
              <a:t>GOES HERE</a:t>
            </a:r>
          </a:p>
        </p:txBody>
      </p:sp>
      <p:sp>
        <p:nvSpPr>
          <p:cNvPr id="8" name="TextBox 7">
            <a:extLst>
              <a:ext uri="{FF2B5EF4-FFF2-40B4-BE49-F238E27FC236}">
                <a16:creationId xmlns:a16="http://schemas.microsoft.com/office/drawing/2014/main" id="{E00AE283-9935-4EF1-AF91-3139D71C9DB0}"/>
              </a:ext>
            </a:extLst>
          </p:cNvPr>
          <p:cNvSpPr txBox="1"/>
          <p:nvPr userDrawn="1"/>
        </p:nvSpPr>
        <p:spPr>
          <a:xfrm>
            <a:off x="11942955" y="9036862"/>
            <a:ext cx="5199258" cy="461665"/>
          </a:xfrm>
          <a:prstGeom prst="rect">
            <a:avLst/>
          </a:prstGeom>
          <a:noFill/>
        </p:spPr>
        <p:txBody>
          <a:bodyPr wrap="square" rtlCol="0">
            <a:spAutoFit/>
          </a:bodyPr>
          <a:lstStyle/>
          <a:p>
            <a:pPr algn="r"/>
            <a:fld id="{CEE42E42-3F74-A040-9795-FDEDABB6AC51}" type="datetime3">
              <a:rPr lang="en-US" sz="2400" b="1" i="0" smtClean="0">
                <a:solidFill>
                  <a:schemeClr val="bg2"/>
                </a:solidFill>
                <a:latin typeface="Montserrat SemiBold" pitchFamily="2" charset="77"/>
                <a:ea typeface="Open Sans" panose="020B0606030504020204" pitchFamily="34" charset="0"/>
                <a:cs typeface="Open Sans" panose="020B0606030504020204" pitchFamily="34" charset="0"/>
              </a:rPr>
              <a:t>26 April 2024</a:t>
            </a:fld>
            <a:endParaRPr lang="en-US" sz="2400" b="1" i="0">
              <a:solidFill>
                <a:schemeClr val="bg2"/>
              </a:solidFill>
              <a:latin typeface="Montserrat SemiBold" pitchFamily="2" charset="77"/>
              <a:ea typeface="Open Sans" panose="020B0606030504020204" pitchFamily="34" charset="0"/>
              <a:cs typeface="Open Sans" panose="020B0606030504020204" pitchFamily="34" charset="0"/>
            </a:endParaRPr>
          </a:p>
        </p:txBody>
      </p:sp>
      <p:pic>
        <p:nvPicPr>
          <p:cNvPr id="5" name="Picture 4" descr="Logo&#10;&#10;Description automatically generated">
            <a:extLst>
              <a:ext uri="{FF2B5EF4-FFF2-40B4-BE49-F238E27FC236}">
                <a16:creationId xmlns:a16="http://schemas.microsoft.com/office/drawing/2014/main" id="{BB1EBE3C-5779-DA40-A46F-1FB7117F65F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7939" y="429970"/>
            <a:ext cx="2052735" cy="1154663"/>
          </a:xfrm>
          <a:prstGeom prst="rect">
            <a:avLst/>
          </a:prstGeom>
        </p:spPr>
      </p:pic>
    </p:spTree>
    <p:extLst>
      <p:ext uri="{BB962C8B-B14F-4D97-AF65-F5344CB8AC3E}">
        <p14:creationId xmlns:p14="http://schemas.microsoft.com/office/powerpoint/2010/main" val="8286974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131841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Slide">
  <p:cSld name="Blank Slide">
    <p:spTree>
      <p:nvGrpSpPr>
        <p:cNvPr id="1" name="Shape 10"/>
        <p:cNvGrpSpPr/>
        <p:nvPr/>
      </p:nvGrpSpPr>
      <p:grpSpPr>
        <a:xfrm>
          <a:off x="0" y="0"/>
          <a:ext cx="0" cy="0"/>
          <a:chOff x="0" y="0"/>
          <a:chExt cx="0" cy="0"/>
        </a:xfrm>
      </p:grpSpPr>
    </p:spTree>
    <p:extLst>
      <p:ext uri="{BB962C8B-B14F-4D97-AF65-F5344CB8AC3E}">
        <p14:creationId xmlns:p14="http://schemas.microsoft.com/office/powerpoint/2010/main" val="3140893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9">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Title 4">
            <a:extLst>
              <a:ext uri="{FF2B5EF4-FFF2-40B4-BE49-F238E27FC236}">
                <a16:creationId xmlns:a16="http://schemas.microsoft.com/office/drawing/2014/main" id="{0F5EFF66-D2D9-684B-8ED9-238F84164B95}"/>
              </a:ext>
            </a:extLst>
          </p:cNvPr>
          <p:cNvSpPr>
            <a:spLocks noGrp="1"/>
          </p:cNvSpPr>
          <p:nvPr>
            <p:ph type="title" hasCustomPrompt="1"/>
          </p:nvPr>
        </p:nvSpPr>
        <p:spPr>
          <a:xfrm>
            <a:off x="6974958" y="5805497"/>
            <a:ext cx="10167255" cy="2490076"/>
          </a:xfrm>
          <a:prstGeom prst="rect">
            <a:avLst/>
          </a:prstGeom>
        </p:spPr>
        <p:txBody>
          <a:bodyPr/>
          <a:lstStyle>
            <a:lvl1pPr algn="r">
              <a:lnSpc>
                <a:spcPct val="80000"/>
              </a:lnSpc>
              <a:defRPr sz="6600" b="1" i="0" spc="0">
                <a:solidFill>
                  <a:srgbClr val="F5333F"/>
                </a:solidFill>
                <a:latin typeface="Montserrat" pitchFamily="2" charset="77"/>
              </a:defRPr>
            </a:lvl1pPr>
          </a:lstStyle>
          <a:p>
            <a:r>
              <a:rPr lang="en-US"/>
              <a:t>CLICK TO EDIT: </a:t>
            </a:r>
            <a:br>
              <a:rPr lang="en-US"/>
            </a:br>
            <a:r>
              <a:rPr lang="en-US"/>
              <a:t>THE HEADLINE </a:t>
            </a:r>
            <a:br>
              <a:rPr lang="en-US"/>
            </a:br>
            <a:r>
              <a:rPr lang="en-US"/>
              <a:t>GOES HERE</a:t>
            </a:r>
          </a:p>
        </p:txBody>
      </p:sp>
      <p:sp>
        <p:nvSpPr>
          <p:cNvPr id="21" name="TextBox 20">
            <a:extLst>
              <a:ext uri="{FF2B5EF4-FFF2-40B4-BE49-F238E27FC236}">
                <a16:creationId xmlns:a16="http://schemas.microsoft.com/office/drawing/2014/main" id="{623881EF-09C3-3C4E-B7E9-9F9B004EE7D2}"/>
              </a:ext>
            </a:extLst>
          </p:cNvPr>
          <p:cNvSpPr txBox="1"/>
          <p:nvPr userDrawn="1"/>
        </p:nvSpPr>
        <p:spPr>
          <a:xfrm>
            <a:off x="11942955" y="9036862"/>
            <a:ext cx="5199258" cy="461665"/>
          </a:xfrm>
          <a:prstGeom prst="rect">
            <a:avLst/>
          </a:prstGeom>
          <a:noFill/>
        </p:spPr>
        <p:txBody>
          <a:bodyPr wrap="square" rtlCol="0">
            <a:spAutoFit/>
          </a:bodyPr>
          <a:lstStyle/>
          <a:p>
            <a:pPr algn="r"/>
            <a:fld id="{CEE42E42-3F74-A040-9795-FDEDABB6AC51}" type="datetime3">
              <a:rPr lang="en-US" sz="2400" b="1" i="0" smtClean="0">
                <a:solidFill>
                  <a:schemeClr val="bg2"/>
                </a:solidFill>
                <a:latin typeface="Montserrat SemiBold" pitchFamily="2" charset="77"/>
                <a:ea typeface="Open Sans" panose="020B0606030504020204" pitchFamily="34" charset="0"/>
                <a:cs typeface="Open Sans" panose="020B0606030504020204" pitchFamily="34" charset="0"/>
              </a:rPr>
              <a:t>26 April 2024</a:t>
            </a:fld>
            <a:endParaRPr lang="en-US" sz="2400" b="1" i="0">
              <a:solidFill>
                <a:schemeClr val="bg2"/>
              </a:solidFill>
              <a:latin typeface="Montserrat SemiBold" pitchFamily="2" charset="77"/>
              <a:ea typeface="Open Sans" panose="020B0606030504020204" pitchFamily="34" charset="0"/>
              <a:cs typeface="Open Sans" panose="020B0606030504020204" pitchFamily="34" charset="0"/>
            </a:endParaRPr>
          </a:p>
        </p:txBody>
      </p:sp>
      <p:pic>
        <p:nvPicPr>
          <p:cNvPr id="5" name="Picture 4" descr="Logo&#10;&#10;Description automatically generated">
            <a:extLst>
              <a:ext uri="{FF2B5EF4-FFF2-40B4-BE49-F238E27FC236}">
                <a16:creationId xmlns:a16="http://schemas.microsoft.com/office/drawing/2014/main" id="{F05C9C73-1FF6-9E4A-8A94-3DA29250355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7939" y="429970"/>
            <a:ext cx="2052735" cy="1154663"/>
          </a:xfrm>
          <a:prstGeom prst="rect">
            <a:avLst/>
          </a:prstGeom>
        </p:spPr>
      </p:pic>
    </p:spTree>
    <p:extLst>
      <p:ext uri="{BB962C8B-B14F-4D97-AF65-F5344CB8AC3E}">
        <p14:creationId xmlns:p14="http://schemas.microsoft.com/office/powerpoint/2010/main" val="3862515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011E4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478EAFE-1E15-49B6-B737-7DE602ADA2B3}"/>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solidFill>
                  <a:schemeClr val="bg2"/>
                </a:solidFill>
                <a:latin typeface="Bebas" pitchFamily="2" charset="0"/>
                <a:ea typeface="Open Sans" panose="020B0606030504020204" pitchFamily="34" charset="0"/>
                <a:cs typeface="Open Sans" panose="020B0606030504020204" pitchFamily="34" charset="0"/>
              </a:rPr>
              <a:pPr algn="r"/>
              <a:t>‹#›</a:t>
            </a:fld>
            <a:endParaRPr lang="en-US" sz="1600" b="0">
              <a:solidFill>
                <a:schemeClr val="bg2"/>
              </a:solidFill>
              <a:latin typeface="Bebas" pitchFamily="2" charset="0"/>
              <a:ea typeface="Open Sans" panose="020B0606030504020204" pitchFamily="34" charset="0"/>
              <a:cs typeface="Open Sans" panose="020B0606030504020204" pitchFamily="34" charset="0"/>
            </a:endParaRPr>
          </a:p>
        </p:txBody>
      </p:sp>
      <p:cxnSp>
        <p:nvCxnSpPr>
          <p:cNvPr id="4" name="Straight Connector 3">
            <a:extLst>
              <a:ext uri="{FF2B5EF4-FFF2-40B4-BE49-F238E27FC236}">
                <a16:creationId xmlns:a16="http://schemas.microsoft.com/office/drawing/2014/main" id="{63241800-46CF-4959-B00D-4AFC5017CBA8}"/>
              </a:ext>
            </a:extLst>
          </p:cNvPr>
          <p:cNvCxnSpPr>
            <a:cxnSpLocks/>
          </p:cNvCxnSpPr>
          <p:nvPr userDrawn="1"/>
        </p:nvCxnSpPr>
        <p:spPr>
          <a:xfrm flipV="1">
            <a:off x="17568333" y="9352284"/>
            <a:ext cx="719667" cy="15389"/>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pic>
        <p:nvPicPr>
          <p:cNvPr id="6" name="Picture 5" descr="Logo&#10;&#10;Description automatically generated">
            <a:extLst>
              <a:ext uri="{FF2B5EF4-FFF2-40B4-BE49-F238E27FC236}">
                <a16:creationId xmlns:a16="http://schemas.microsoft.com/office/drawing/2014/main" id="{786DAAE6-830D-A945-A9D4-BE4FC00621C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939" y="429970"/>
            <a:ext cx="2052735" cy="1154663"/>
          </a:xfrm>
          <a:prstGeom prst="rect">
            <a:avLst/>
          </a:prstGeom>
        </p:spPr>
      </p:pic>
    </p:spTree>
    <p:extLst>
      <p:ext uri="{BB962C8B-B14F-4D97-AF65-F5344CB8AC3E}">
        <p14:creationId xmlns:p14="http://schemas.microsoft.com/office/powerpoint/2010/main" val="1545275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3">
    <p:bg>
      <p:bgPr>
        <a:solidFill>
          <a:srgbClr val="011E4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78AF54-799E-FA4D-8805-CF18392EBDEE}"/>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solidFill>
                  <a:schemeClr val="bg2"/>
                </a:solidFill>
                <a:latin typeface="Bebas" pitchFamily="2" charset="0"/>
                <a:ea typeface="Open Sans" panose="020B0606030504020204" pitchFamily="34" charset="0"/>
                <a:cs typeface="Open Sans" panose="020B0606030504020204" pitchFamily="34" charset="0"/>
              </a:rPr>
              <a:pPr algn="r"/>
              <a:t>‹#›</a:t>
            </a:fld>
            <a:endParaRPr lang="en-US" sz="1600" b="0">
              <a:solidFill>
                <a:schemeClr val="bg2"/>
              </a:solidFill>
              <a:latin typeface="Bebas" pitchFamily="2"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C0D5169F-3487-C34A-8648-00A55A947DCB}"/>
              </a:ext>
            </a:extLst>
          </p:cNvPr>
          <p:cNvCxnSpPr>
            <a:cxnSpLocks/>
          </p:cNvCxnSpPr>
          <p:nvPr userDrawn="1"/>
        </p:nvCxnSpPr>
        <p:spPr>
          <a:xfrm flipV="1">
            <a:off x="17568333" y="9352284"/>
            <a:ext cx="719667" cy="15389"/>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pic>
        <p:nvPicPr>
          <p:cNvPr id="6" name="Picture 5" descr="Logo&#10;&#10;Description automatically generated">
            <a:extLst>
              <a:ext uri="{FF2B5EF4-FFF2-40B4-BE49-F238E27FC236}">
                <a16:creationId xmlns:a16="http://schemas.microsoft.com/office/drawing/2014/main" id="{19C085E0-5A24-0540-9566-1F8EAF22C5B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696044" y="528500"/>
            <a:ext cx="2052735" cy="1154663"/>
          </a:xfrm>
          <a:prstGeom prst="rect">
            <a:avLst/>
          </a:prstGeom>
        </p:spPr>
      </p:pic>
    </p:spTree>
    <p:extLst>
      <p:ext uri="{BB962C8B-B14F-4D97-AF65-F5344CB8AC3E}">
        <p14:creationId xmlns:p14="http://schemas.microsoft.com/office/powerpoint/2010/main" val="3968771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0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78AF54-799E-FA4D-8805-CF18392EBDEE}"/>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solidFill>
                  <a:schemeClr val="bg2"/>
                </a:solidFill>
                <a:latin typeface="Bebas" pitchFamily="2" charset="0"/>
                <a:ea typeface="Open Sans" panose="020B0606030504020204" pitchFamily="34" charset="0"/>
                <a:cs typeface="Open Sans" panose="020B0606030504020204" pitchFamily="34" charset="0"/>
              </a:rPr>
              <a:pPr algn="r"/>
              <a:t>‹#›</a:t>
            </a:fld>
            <a:endParaRPr lang="en-US" sz="1600" b="0">
              <a:solidFill>
                <a:schemeClr val="bg2"/>
              </a:solidFill>
              <a:latin typeface="Bebas" pitchFamily="2"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C0D5169F-3487-C34A-8648-00A55A947DCB}"/>
              </a:ext>
            </a:extLst>
          </p:cNvPr>
          <p:cNvCxnSpPr>
            <a:cxnSpLocks/>
          </p:cNvCxnSpPr>
          <p:nvPr userDrawn="1"/>
        </p:nvCxnSpPr>
        <p:spPr>
          <a:xfrm flipV="1">
            <a:off x="17568333" y="9352284"/>
            <a:ext cx="719667" cy="15389"/>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pic>
        <p:nvPicPr>
          <p:cNvPr id="6" name="Picture 5" descr="Logo&#10;&#10;Description automatically generated">
            <a:extLst>
              <a:ext uri="{FF2B5EF4-FFF2-40B4-BE49-F238E27FC236}">
                <a16:creationId xmlns:a16="http://schemas.microsoft.com/office/drawing/2014/main" id="{D116FF47-4264-A949-9909-160597FBF8B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696044" y="528500"/>
            <a:ext cx="2052735" cy="1154663"/>
          </a:xfrm>
          <a:prstGeom prst="rect">
            <a:avLst/>
          </a:prstGeom>
        </p:spPr>
      </p:pic>
    </p:spTree>
    <p:extLst>
      <p:ext uri="{BB962C8B-B14F-4D97-AF65-F5344CB8AC3E}">
        <p14:creationId xmlns:p14="http://schemas.microsoft.com/office/powerpoint/2010/main" val="1054349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09">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F05C9C73-1FF6-9E4A-8A94-3DA29250355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7939" y="429970"/>
            <a:ext cx="2052735" cy="1154663"/>
          </a:xfrm>
          <a:prstGeom prst="rect">
            <a:avLst/>
          </a:prstGeom>
        </p:spPr>
      </p:pic>
      <p:sp>
        <p:nvSpPr>
          <p:cNvPr id="6" name="TextBox 5">
            <a:extLst>
              <a:ext uri="{FF2B5EF4-FFF2-40B4-BE49-F238E27FC236}">
                <a16:creationId xmlns:a16="http://schemas.microsoft.com/office/drawing/2014/main" id="{3604E452-B50C-4C4D-BE94-856E0D345016}"/>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solidFill>
                  <a:schemeClr val="bg2"/>
                </a:solidFill>
                <a:latin typeface="Bebas" pitchFamily="2" charset="0"/>
                <a:ea typeface="Open Sans" panose="020B0606030504020204" pitchFamily="34" charset="0"/>
                <a:cs typeface="Open Sans" panose="020B0606030504020204" pitchFamily="34" charset="0"/>
              </a:rPr>
              <a:pPr algn="r"/>
              <a:t>‹#›</a:t>
            </a:fld>
            <a:endParaRPr lang="en-US" sz="1600" b="0">
              <a:solidFill>
                <a:schemeClr val="bg2"/>
              </a:solidFill>
              <a:latin typeface="Bebas" pitchFamily="2" charset="0"/>
              <a:ea typeface="Open Sans" panose="020B0606030504020204" pitchFamily="34" charset="0"/>
              <a:cs typeface="Open Sans" panose="020B0606030504020204" pitchFamily="34" charset="0"/>
            </a:endParaRPr>
          </a:p>
        </p:txBody>
      </p:sp>
      <p:cxnSp>
        <p:nvCxnSpPr>
          <p:cNvPr id="7" name="Straight Connector 6">
            <a:extLst>
              <a:ext uri="{FF2B5EF4-FFF2-40B4-BE49-F238E27FC236}">
                <a16:creationId xmlns:a16="http://schemas.microsoft.com/office/drawing/2014/main" id="{78BA8E4B-E607-4B26-A184-E5566B107FCB}"/>
              </a:ext>
            </a:extLst>
          </p:cNvPr>
          <p:cNvCxnSpPr>
            <a:cxnSpLocks/>
          </p:cNvCxnSpPr>
          <p:nvPr userDrawn="1"/>
        </p:nvCxnSpPr>
        <p:spPr>
          <a:xfrm flipV="1">
            <a:off x="17568333" y="9352284"/>
            <a:ext cx="719667" cy="15389"/>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885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09">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Title 4">
            <a:extLst>
              <a:ext uri="{FF2B5EF4-FFF2-40B4-BE49-F238E27FC236}">
                <a16:creationId xmlns:a16="http://schemas.microsoft.com/office/drawing/2014/main" id="{0F5EFF66-D2D9-684B-8ED9-238F84164B95}"/>
              </a:ext>
            </a:extLst>
          </p:cNvPr>
          <p:cNvSpPr>
            <a:spLocks noGrp="1"/>
          </p:cNvSpPr>
          <p:nvPr>
            <p:ph type="title" hasCustomPrompt="1"/>
          </p:nvPr>
        </p:nvSpPr>
        <p:spPr>
          <a:xfrm>
            <a:off x="6974958" y="5805497"/>
            <a:ext cx="10167255" cy="2490076"/>
          </a:xfrm>
          <a:prstGeom prst="rect">
            <a:avLst/>
          </a:prstGeom>
        </p:spPr>
        <p:txBody>
          <a:bodyPr/>
          <a:lstStyle>
            <a:lvl1pPr algn="r">
              <a:lnSpc>
                <a:spcPct val="80000"/>
              </a:lnSpc>
              <a:defRPr sz="6600" b="1" i="0" spc="0">
                <a:solidFill>
                  <a:srgbClr val="F5333F"/>
                </a:solidFill>
                <a:latin typeface="Montserrat" pitchFamily="2" charset="77"/>
              </a:defRPr>
            </a:lvl1pPr>
          </a:lstStyle>
          <a:p>
            <a:r>
              <a:rPr lang="en-US"/>
              <a:t>CLICK TO EDIT: </a:t>
            </a:r>
            <a:br>
              <a:rPr lang="en-US"/>
            </a:br>
            <a:r>
              <a:rPr lang="en-US"/>
              <a:t>THE HEADLINE </a:t>
            </a:r>
            <a:br>
              <a:rPr lang="en-US"/>
            </a:br>
            <a:r>
              <a:rPr lang="en-US"/>
              <a:t>GOES HERE</a:t>
            </a:r>
          </a:p>
        </p:txBody>
      </p:sp>
      <p:sp>
        <p:nvSpPr>
          <p:cNvPr id="21" name="TextBox 20">
            <a:extLst>
              <a:ext uri="{FF2B5EF4-FFF2-40B4-BE49-F238E27FC236}">
                <a16:creationId xmlns:a16="http://schemas.microsoft.com/office/drawing/2014/main" id="{623881EF-09C3-3C4E-B7E9-9F9B004EE7D2}"/>
              </a:ext>
            </a:extLst>
          </p:cNvPr>
          <p:cNvSpPr txBox="1"/>
          <p:nvPr userDrawn="1"/>
        </p:nvSpPr>
        <p:spPr>
          <a:xfrm>
            <a:off x="11942955" y="9036862"/>
            <a:ext cx="5199258" cy="461665"/>
          </a:xfrm>
          <a:prstGeom prst="rect">
            <a:avLst/>
          </a:prstGeom>
          <a:noFill/>
        </p:spPr>
        <p:txBody>
          <a:bodyPr wrap="square" rtlCol="0">
            <a:spAutoFit/>
          </a:bodyPr>
          <a:lstStyle/>
          <a:p>
            <a:pPr algn="r"/>
            <a:fld id="{CEE42E42-3F74-A040-9795-FDEDABB6AC51}" type="datetime3">
              <a:rPr lang="en-US" sz="2400" b="1" i="0" smtClean="0">
                <a:solidFill>
                  <a:schemeClr val="bg2"/>
                </a:solidFill>
                <a:latin typeface="Montserrat SemiBold" pitchFamily="2" charset="77"/>
                <a:ea typeface="Open Sans" panose="020B0606030504020204" pitchFamily="34" charset="0"/>
                <a:cs typeface="Open Sans" panose="020B0606030504020204" pitchFamily="34" charset="0"/>
              </a:rPr>
              <a:t>26 April 2024</a:t>
            </a:fld>
            <a:endParaRPr lang="en-US" sz="2400" b="1" i="0">
              <a:solidFill>
                <a:schemeClr val="bg2"/>
              </a:solidFill>
              <a:latin typeface="Montserrat SemiBold" pitchFamily="2" charset="77"/>
              <a:ea typeface="Open Sans" panose="020B0606030504020204" pitchFamily="34" charset="0"/>
              <a:cs typeface="Open Sans" panose="020B0606030504020204" pitchFamily="34" charset="0"/>
            </a:endParaRPr>
          </a:p>
        </p:txBody>
      </p:sp>
      <p:pic>
        <p:nvPicPr>
          <p:cNvPr id="5" name="Picture 4" descr="Logo&#10;&#10;Description automatically generated">
            <a:extLst>
              <a:ext uri="{FF2B5EF4-FFF2-40B4-BE49-F238E27FC236}">
                <a16:creationId xmlns:a16="http://schemas.microsoft.com/office/drawing/2014/main" id="{9A687A7C-FEA5-2542-ABBD-B6B94C4D898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7939" y="429970"/>
            <a:ext cx="2052735" cy="1154663"/>
          </a:xfrm>
          <a:prstGeom prst="rect">
            <a:avLst/>
          </a:prstGeom>
        </p:spPr>
      </p:pic>
    </p:spTree>
    <p:extLst>
      <p:ext uri="{BB962C8B-B14F-4D97-AF65-F5344CB8AC3E}">
        <p14:creationId xmlns:p14="http://schemas.microsoft.com/office/powerpoint/2010/main" val="1916663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164020"/>
      </p:ext>
    </p:extLst>
  </p:cSld>
  <p:clrMap bg1="lt1" tx1="dk1" bg2="lt2" tx2="dk2" accent1="accent1" accent2="accent2" accent3="accent3" accent4="accent4" accent5="accent5" accent6="accent6" hlink="hlink" folHlink="folHlink"/>
  <p:sldLayoutIdLst>
    <p:sldLayoutId id="2147484624" r:id="rId1"/>
    <p:sldLayoutId id="2147484637" r:id="rId2"/>
    <p:sldLayoutId id="2147484611" r:id="rId3"/>
    <p:sldLayoutId id="2147484598" r:id="rId4"/>
    <p:sldLayoutId id="2147484605" r:id="rId5"/>
    <p:sldLayoutId id="2147484603" r:id="rId6"/>
    <p:sldLayoutId id="2147484609" r:id="rId7"/>
    <p:sldLayoutId id="2147484634" r:id="rId8"/>
    <p:sldLayoutId id="2147484631" r:id="rId9"/>
    <p:sldLayoutId id="2147484632" r:id="rId10"/>
    <p:sldLayoutId id="2147484467" r:id="rId11"/>
    <p:sldLayoutId id="2147484600" r:id="rId12"/>
    <p:sldLayoutId id="2147484610" r:id="rId13"/>
    <p:sldLayoutId id="2147484606" r:id="rId14"/>
    <p:sldLayoutId id="2147484607" r:id="rId15"/>
    <p:sldLayoutId id="2147484636" r:id="rId16"/>
    <p:sldLayoutId id="2147484633" r:id="rId17"/>
    <p:sldLayoutId id="2147484635" r:id="rId18"/>
    <p:sldLayoutId id="2147484608" r:id="rId19"/>
    <p:sldLayoutId id="2147484627" r:id="rId20"/>
    <p:sldLayoutId id="2147484628" r:id="rId21"/>
    <p:sldLayoutId id="2147484629" r:id="rId22"/>
    <p:sldLayoutId id="2147484630" r:id="rId23"/>
    <p:sldLayoutId id="2147484465" r:id="rId24"/>
    <p:sldLayoutId id="2147484599" r:id="rId25"/>
    <p:sldLayoutId id="2147484621" r:id="rId26"/>
    <p:sldLayoutId id="2147484613" r:id="rId27"/>
    <p:sldLayoutId id="2147484474" r:id="rId28"/>
    <p:sldLayoutId id="2147484472" r:id="rId29"/>
    <p:sldLayoutId id="2147484638" r:id="rId30"/>
    <p:sldLayoutId id="2147484639" r:id="rId31"/>
  </p:sldLayoutIdLst>
  <p:hf sldNum="0" hdr="0" ftr="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pscentre.org/" TargetMode="Externa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5.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5.xml"/><Relationship Id="rId1" Type="http://schemas.openxmlformats.org/officeDocument/2006/relationships/tags" Target="../tags/tag1.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30.xml"/><Relationship Id="rId4" Type="http://schemas.openxmlformats.org/officeDocument/2006/relationships/image" Target="../media/image33.pn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31.xml"/><Relationship Id="rId6" Type="http://schemas.openxmlformats.org/officeDocument/2006/relationships/image" Target="../media/image36.png"/><Relationship Id="rId5" Type="http://schemas.openxmlformats.org/officeDocument/2006/relationships/image" Target="../media/image33.png"/><Relationship Id="rId4" Type="http://schemas.openxmlformats.org/officeDocument/2006/relationships/image" Target="../media/image35.jpg"/></Relationships>
</file>

<file path=ppt/slides/_rels/slide4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5.xml"/><Relationship Id="rId1" Type="http://schemas.openxmlformats.org/officeDocument/2006/relationships/slideLayout" Target="../slideLayouts/slideLayout30.xml"/><Relationship Id="rId5" Type="http://schemas.openxmlformats.org/officeDocument/2006/relationships/image" Target="../media/image38.png"/><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notesSlide" Target="../notesSlides/notesSlide6.xml"/><Relationship Id="rId1" Type="http://schemas.openxmlformats.org/officeDocument/2006/relationships/slideLayout" Target="../slideLayouts/slideLayout30.xml"/><Relationship Id="rId6" Type="http://schemas.openxmlformats.org/officeDocument/2006/relationships/image" Target="../media/image42.png"/><Relationship Id="rId5" Type="http://schemas.openxmlformats.org/officeDocument/2006/relationships/image" Target="../media/image41.png"/><Relationship Id="rId10" Type="http://schemas.openxmlformats.org/officeDocument/2006/relationships/image" Target="../media/image33.png"/><Relationship Id="rId4" Type="http://schemas.openxmlformats.org/officeDocument/2006/relationships/image" Target="../media/image40.png"/><Relationship Id="rId9" Type="http://schemas.openxmlformats.org/officeDocument/2006/relationships/image" Target="../media/image45.png"/></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30.xml"/><Relationship Id="rId5" Type="http://schemas.openxmlformats.org/officeDocument/2006/relationships/image" Target="../media/image33.png"/><Relationship Id="rId4" Type="http://schemas.openxmlformats.org/officeDocument/2006/relationships/image" Target="../media/image4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2.png"/><Relationship Id="rId2" Type="http://schemas.openxmlformats.org/officeDocument/2006/relationships/notesSlide" Target="../notesSlides/notesSlide9.xml"/><Relationship Id="rId1" Type="http://schemas.openxmlformats.org/officeDocument/2006/relationships/slideLayout" Target="../slideLayouts/slideLayout31.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33.png"/></Relationships>
</file>

<file path=ppt/slides/_rels/slide56.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10.xml"/><Relationship Id="rId1" Type="http://schemas.openxmlformats.org/officeDocument/2006/relationships/slideLayout" Target="../slideLayouts/slideLayout31.xml"/><Relationship Id="rId6" Type="http://schemas.openxmlformats.org/officeDocument/2006/relationships/image" Target="../media/image56.png"/><Relationship Id="rId11" Type="http://schemas.openxmlformats.org/officeDocument/2006/relationships/image" Target="../media/image61.jpeg"/><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s>
</file>

<file path=ppt/slides/_rels/slide5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5.xml"/></Relationships>
</file>

<file path=ppt/slides/_rels/slide6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5C21A-F35E-F5F2-1612-A7D4EB411665}"/>
              </a:ext>
            </a:extLst>
          </p:cNvPr>
          <p:cNvSpPr>
            <a:spLocks noGrp="1"/>
          </p:cNvSpPr>
          <p:nvPr>
            <p:ph type="title"/>
          </p:nvPr>
        </p:nvSpPr>
        <p:spPr>
          <a:xfrm>
            <a:off x="3359888" y="1825072"/>
            <a:ext cx="11568224" cy="620707"/>
          </a:xfrm>
        </p:spPr>
        <p:txBody>
          <a:bodyPr/>
          <a:lstStyle/>
          <a:p>
            <a:r>
              <a:rPr lang="da-DK" i="1" dirty="0"/>
              <a:t>NOTE FOR FACILITATORS</a:t>
            </a:r>
            <a:endParaRPr lang="en-GB" i="1" dirty="0"/>
          </a:p>
        </p:txBody>
      </p:sp>
      <p:sp>
        <p:nvSpPr>
          <p:cNvPr id="3" name="Content Placeholder 2">
            <a:extLst>
              <a:ext uri="{FF2B5EF4-FFF2-40B4-BE49-F238E27FC236}">
                <a16:creationId xmlns:a16="http://schemas.microsoft.com/office/drawing/2014/main" id="{55EBA9B5-7BF1-F533-6437-84759F220766}"/>
              </a:ext>
            </a:extLst>
          </p:cNvPr>
          <p:cNvSpPr>
            <a:spLocks noGrp="1"/>
          </p:cNvSpPr>
          <p:nvPr>
            <p:ph idx="1"/>
          </p:nvPr>
        </p:nvSpPr>
        <p:spPr/>
        <p:txBody>
          <a:bodyPr/>
          <a:lstStyle/>
          <a:p>
            <a:pPr marL="0" indent="0" algn="ctr">
              <a:buNone/>
            </a:pPr>
            <a:r>
              <a:rPr lang="da-DK" i="1" dirty="0"/>
              <a:t>This is set of sample slides for Mental Health and Psychosocial Support in Emergencies </a:t>
            </a:r>
            <a:r>
              <a:rPr lang="da-DK" i="1" dirty="0" err="1"/>
              <a:t>training</a:t>
            </a:r>
            <a:r>
              <a:rPr lang="da-DK" i="1" dirty="0"/>
              <a:t>. Facilitators </a:t>
            </a:r>
            <a:r>
              <a:rPr lang="da-DK" i="1" dirty="0" err="1"/>
              <a:t>will</a:t>
            </a:r>
            <a:r>
              <a:rPr lang="da-DK" i="1" dirty="0"/>
              <a:t> </a:t>
            </a:r>
            <a:r>
              <a:rPr lang="da-DK" i="1" dirty="0" err="1"/>
              <a:t>need</a:t>
            </a:r>
            <a:r>
              <a:rPr lang="da-DK" i="1" dirty="0"/>
              <a:t> to </a:t>
            </a:r>
            <a:r>
              <a:rPr lang="da-DK" i="1" dirty="0" err="1"/>
              <a:t>review</a:t>
            </a:r>
            <a:r>
              <a:rPr lang="da-DK" i="1" dirty="0"/>
              <a:t> and </a:t>
            </a:r>
            <a:r>
              <a:rPr lang="da-DK" i="1" dirty="0" err="1"/>
              <a:t>modify</a:t>
            </a:r>
            <a:r>
              <a:rPr lang="da-DK" i="1" dirty="0"/>
              <a:t> </a:t>
            </a:r>
            <a:r>
              <a:rPr lang="da-DK" i="1" dirty="0" err="1"/>
              <a:t>these</a:t>
            </a:r>
            <a:r>
              <a:rPr lang="da-DK" i="1" dirty="0"/>
              <a:t> slides in line with </a:t>
            </a:r>
            <a:r>
              <a:rPr lang="da-DK" i="1" dirty="0" err="1"/>
              <a:t>their</a:t>
            </a:r>
            <a:r>
              <a:rPr lang="da-DK" i="1" dirty="0"/>
              <a:t> </a:t>
            </a:r>
            <a:r>
              <a:rPr lang="da-DK" i="1" dirty="0" err="1"/>
              <a:t>training</a:t>
            </a:r>
            <a:r>
              <a:rPr lang="da-DK" i="1" dirty="0"/>
              <a:t> </a:t>
            </a:r>
            <a:r>
              <a:rPr lang="da-DK" i="1" dirty="0" err="1"/>
              <a:t>needs</a:t>
            </a:r>
            <a:r>
              <a:rPr lang="da-DK" i="1" dirty="0"/>
              <a:t>.</a:t>
            </a:r>
          </a:p>
          <a:p>
            <a:pPr marL="0" indent="0" algn="ctr">
              <a:buNone/>
            </a:pPr>
            <a:endParaRPr lang="da-DK" i="1" dirty="0"/>
          </a:p>
          <a:p>
            <a:pPr marL="0" indent="0" algn="ctr">
              <a:buNone/>
            </a:pPr>
            <a:r>
              <a:rPr lang="da-DK" i="1" dirty="0"/>
              <a:t>The </a:t>
            </a:r>
            <a:r>
              <a:rPr lang="da-DK" i="1" dirty="0" err="1"/>
              <a:t>training</a:t>
            </a:r>
            <a:r>
              <a:rPr lang="da-DK" i="1" dirty="0"/>
              <a:t> manual and </a:t>
            </a:r>
            <a:r>
              <a:rPr lang="da-DK" i="1" dirty="0" err="1"/>
              <a:t>training</a:t>
            </a:r>
            <a:r>
              <a:rPr lang="da-DK" i="1" dirty="0"/>
              <a:t> </a:t>
            </a:r>
            <a:r>
              <a:rPr lang="da-DK" i="1" dirty="0" err="1"/>
              <a:t>materials</a:t>
            </a:r>
            <a:r>
              <a:rPr lang="da-DK" i="1" dirty="0"/>
              <a:t> </a:t>
            </a:r>
            <a:r>
              <a:rPr lang="da-DK" i="1" dirty="0" err="1"/>
              <a:t>can</a:t>
            </a:r>
            <a:r>
              <a:rPr lang="da-DK" i="1" dirty="0"/>
              <a:t> </a:t>
            </a:r>
            <a:r>
              <a:rPr lang="da-DK" i="1" dirty="0" err="1"/>
              <a:t>be</a:t>
            </a:r>
            <a:r>
              <a:rPr lang="da-DK" i="1" dirty="0"/>
              <a:t> </a:t>
            </a:r>
            <a:r>
              <a:rPr lang="da-DK" i="1" dirty="0" err="1"/>
              <a:t>found</a:t>
            </a:r>
            <a:r>
              <a:rPr lang="da-DK" i="1" dirty="0"/>
              <a:t> </a:t>
            </a:r>
            <a:r>
              <a:rPr lang="da-DK" i="1" dirty="0">
                <a:solidFill>
                  <a:schemeClr val="tx1"/>
                </a:solidFill>
              </a:rPr>
              <a:t>at </a:t>
            </a:r>
            <a:r>
              <a:rPr lang="da-DK" i="1" dirty="0">
                <a:solidFill>
                  <a:schemeClr val="tx1"/>
                </a:solidFill>
                <a:hlinkClick r:id="rId2">
                  <a:extLst>
                    <a:ext uri="{A12FA001-AC4F-418D-AE19-62706E023703}">
                      <ahyp:hlinkClr xmlns:ahyp="http://schemas.microsoft.com/office/drawing/2018/hyperlinkcolor" val="tx"/>
                    </a:ext>
                  </a:extLst>
                </a:hlinkClick>
              </a:rPr>
              <a:t>pscentre.org  </a:t>
            </a:r>
            <a:endParaRPr lang="en-GB" i="1" dirty="0">
              <a:solidFill>
                <a:schemeClr val="tx1"/>
              </a:solidFill>
            </a:endParaRPr>
          </a:p>
        </p:txBody>
      </p:sp>
    </p:spTree>
    <p:extLst>
      <p:ext uri="{BB962C8B-B14F-4D97-AF65-F5344CB8AC3E}">
        <p14:creationId xmlns:p14="http://schemas.microsoft.com/office/powerpoint/2010/main" val="3957215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07BA403-6ABE-5D0A-FF5E-8E1084ABFF15}"/>
              </a:ext>
            </a:extLst>
          </p:cNvPr>
          <p:cNvPicPr>
            <a:picLocks noChangeAspect="1"/>
          </p:cNvPicPr>
          <p:nvPr/>
        </p:nvPicPr>
        <p:blipFill>
          <a:blip r:embed="rId2"/>
          <a:stretch>
            <a:fillRect/>
          </a:stretch>
        </p:blipFill>
        <p:spPr>
          <a:xfrm>
            <a:off x="4751727" y="1369018"/>
            <a:ext cx="8784546" cy="7550552"/>
          </a:xfrm>
          <a:prstGeom prst="rect">
            <a:avLst/>
          </a:prstGeom>
          <a:noFill/>
        </p:spPr>
      </p:pic>
      <p:sp>
        <p:nvSpPr>
          <p:cNvPr id="5" name="Title 2">
            <a:extLst>
              <a:ext uri="{FF2B5EF4-FFF2-40B4-BE49-F238E27FC236}">
                <a16:creationId xmlns:a16="http://schemas.microsoft.com/office/drawing/2014/main" id="{53340C21-7B17-2A0B-0EA8-585865193E84}"/>
              </a:ext>
            </a:extLst>
          </p:cNvPr>
          <p:cNvSpPr>
            <a:spLocks noGrp="1"/>
          </p:cNvSpPr>
          <p:nvPr>
            <p:ph type="ctrTitle"/>
          </p:nvPr>
        </p:nvSpPr>
        <p:spPr>
          <a:xfrm>
            <a:off x="2065283" y="1389722"/>
            <a:ext cx="14157434" cy="768786"/>
          </a:xfrm>
        </p:spPr>
        <p:txBody>
          <a:bodyPr/>
          <a:lstStyle/>
          <a:p>
            <a:pPr algn="l"/>
            <a:endParaRPr lang="en-GB"/>
          </a:p>
        </p:txBody>
      </p:sp>
    </p:spTree>
    <p:extLst>
      <p:ext uri="{BB962C8B-B14F-4D97-AF65-F5344CB8AC3E}">
        <p14:creationId xmlns:p14="http://schemas.microsoft.com/office/powerpoint/2010/main" val="308959589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EB2E56-35D9-4F1E-B467-2DC1D90BCA80}"/>
              </a:ext>
            </a:extLst>
          </p:cNvPr>
          <p:cNvSpPr>
            <a:spLocks noGrp="1"/>
          </p:cNvSpPr>
          <p:nvPr>
            <p:ph type="ctrTitle"/>
          </p:nvPr>
        </p:nvSpPr>
        <p:spPr>
          <a:xfrm>
            <a:off x="2065283" y="1389722"/>
            <a:ext cx="14157434" cy="768786"/>
          </a:xfrm>
        </p:spPr>
        <p:txBody>
          <a:bodyPr>
            <a:normAutofit/>
          </a:bodyPr>
          <a:lstStyle/>
          <a:p>
            <a:r>
              <a:rPr lang="da-DK" err="1"/>
              <a:t>Outcomes</a:t>
            </a:r>
            <a:r>
              <a:rPr lang="da-DK"/>
              <a:t> and outputs</a:t>
            </a:r>
            <a:endParaRPr lang="en-GB"/>
          </a:p>
        </p:txBody>
      </p:sp>
      <p:sp>
        <p:nvSpPr>
          <p:cNvPr id="4" name="Subtitle 1">
            <a:extLst>
              <a:ext uri="{FF2B5EF4-FFF2-40B4-BE49-F238E27FC236}">
                <a16:creationId xmlns:a16="http://schemas.microsoft.com/office/drawing/2014/main" id="{5EB6D4F2-3BAA-42B3-A6A6-718B9D3A8DA8}"/>
              </a:ext>
            </a:extLst>
          </p:cNvPr>
          <p:cNvSpPr>
            <a:spLocks noGrp="1"/>
          </p:cNvSpPr>
          <p:nvPr>
            <p:ph type="subTitle" idx="1"/>
          </p:nvPr>
        </p:nvSpPr>
        <p:spPr>
          <a:xfrm>
            <a:off x="2065283" y="2400300"/>
            <a:ext cx="14157434" cy="6498566"/>
          </a:xfrm>
        </p:spPr>
        <p:txBody>
          <a:bodyPr>
            <a:normAutofit/>
          </a:bodyPr>
          <a:lstStyle/>
          <a:p>
            <a:pPr marL="342900" indent="-342900" algn="l">
              <a:lnSpc>
                <a:spcPct val="120000"/>
              </a:lnSpc>
              <a:buFont typeface="Arial" panose="020B0604020202020204" pitchFamily="34" charset="0"/>
              <a:buChar char="•"/>
            </a:pPr>
            <a:r>
              <a:rPr lang="en-GB" sz="3200"/>
              <a:t>An outcome is: The changes that occur as a consequence of a specific project’s activities. Meaning the immediate and observable change in the lives and circumstances of people that is brought about as a direct result of project activities and the delivery of outputs.</a:t>
            </a:r>
          </a:p>
          <a:p>
            <a:pPr marL="342900" indent="-342900" algn="l">
              <a:lnSpc>
                <a:spcPct val="120000"/>
              </a:lnSpc>
              <a:buFont typeface="Arial" panose="020B0604020202020204" pitchFamily="34" charset="0"/>
              <a:buChar char="•"/>
            </a:pPr>
            <a:endParaRPr lang="en-GB" sz="3200"/>
          </a:p>
          <a:p>
            <a:pPr marL="342900" indent="-342900" algn="l">
              <a:lnSpc>
                <a:spcPct val="120000"/>
              </a:lnSpc>
              <a:buFont typeface="Arial" panose="020B0604020202020204" pitchFamily="34" charset="0"/>
              <a:buChar char="•"/>
            </a:pPr>
            <a:r>
              <a:rPr lang="en-GB" sz="3200"/>
              <a:t>An output is: The planned achievements (results) ‘put out’ (produced) in the process of implementing a project that signals that the work is on track. Outputs are thus the actual work implemented. Various output should work towards the likely achievement of the outcome. </a:t>
            </a:r>
          </a:p>
        </p:txBody>
      </p:sp>
    </p:spTree>
    <p:extLst>
      <p:ext uri="{BB962C8B-B14F-4D97-AF65-F5344CB8AC3E}">
        <p14:creationId xmlns:p14="http://schemas.microsoft.com/office/powerpoint/2010/main" val="361244030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EB2E56-35D9-4F1E-B467-2DC1D90BCA80}"/>
              </a:ext>
            </a:extLst>
          </p:cNvPr>
          <p:cNvSpPr>
            <a:spLocks noGrp="1"/>
          </p:cNvSpPr>
          <p:nvPr>
            <p:ph type="ctrTitle"/>
          </p:nvPr>
        </p:nvSpPr>
        <p:spPr>
          <a:xfrm>
            <a:off x="2065283" y="1389722"/>
            <a:ext cx="14157434" cy="768786"/>
          </a:xfrm>
        </p:spPr>
        <p:txBody>
          <a:bodyPr>
            <a:normAutofit/>
          </a:bodyPr>
          <a:lstStyle/>
          <a:p>
            <a:r>
              <a:rPr lang="da-DK" err="1"/>
              <a:t>Indicator</a:t>
            </a:r>
            <a:endParaRPr lang="en-GB"/>
          </a:p>
        </p:txBody>
      </p:sp>
      <p:sp>
        <p:nvSpPr>
          <p:cNvPr id="4" name="Subtitle 1">
            <a:extLst>
              <a:ext uri="{FF2B5EF4-FFF2-40B4-BE49-F238E27FC236}">
                <a16:creationId xmlns:a16="http://schemas.microsoft.com/office/drawing/2014/main" id="{5EB6D4F2-3BAA-42B3-A6A6-718B9D3A8DA8}"/>
              </a:ext>
            </a:extLst>
          </p:cNvPr>
          <p:cNvSpPr>
            <a:spLocks noGrp="1"/>
          </p:cNvSpPr>
          <p:nvPr>
            <p:ph type="subTitle" idx="1"/>
          </p:nvPr>
        </p:nvSpPr>
        <p:spPr>
          <a:xfrm>
            <a:off x="2065283" y="2400300"/>
            <a:ext cx="14157434" cy="6498566"/>
          </a:xfrm>
        </p:spPr>
        <p:txBody>
          <a:bodyPr>
            <a:normAutofit/>
          </a:bodyPr>
          <a:lstStyle/>
          <a:p>
            <a:pPr marL="342900" indent="-342900" algn="l">
              <a:lnSpc>
                <a:spcPct val="120000"/>
              </a:lnSpc>
              <a:buFont typeface="Arial" panose="020B0604020202020204" pitchFamily="34" charset="0"/>
              <a:buChar char="•"/>
            </a:pPr>
            <a:r>
              <a:rPr lang="en-GB" sz="3200"/>
              <a:t>An indicators is: a unit of measurement that specifies what is to be measured. They are intended to answer whether or not the desired outcome or output objective have been achieved. Indicators may be quantitative (e.g. percentages or numbers of people) or qualitative (e.g. perceptions, values, reasons, opinions, motivations).</a:t>
            </a:r>
          </a:p>
        </p:txBody>
      </p:sp>
    </p:spTree>
    <p:extLst>
      <p:ext uri="{BB962C8B-B14F-4D97-AF65-F5344CB8AC3E}">
        <p14:creationId xmlns:p14="http://schemas.microsoft.com/office/powerpoint/2010/main" val="254848596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5182AF-BC5B-45AF-9380-8D886411E452}"/>
              </a:ext>
            </a:extLst>
          </p:cNvPr>
          <p:cNvSpPr>
            <a:spLocks noGrp="1"/>
          </p:cNvSpPr>
          <p:nvPr>
            <p:ph type="title"/>
          </p:nvPr>
        </p:nvSpPr>
        <p:spPr>
          <a:xfrm>
            <a:off x="9144000" y="6826685"/>
            <a:ext cx="7998213" cy="1468888"/>
          </a:xfrm>
        </p:spPr>
        <p:txBody>
          <a:bodyPr/>
          <a:lstStyle/>
          <a:p>
            <a:r>
              <a:rPr lang="da-DK" err="1"/>
              <a:t>Developing</a:t>
            </a:r>
            <a:r>
              <a:rPr lang="da-DK"/>
              <a:t> a plan of action</a:t>
            </a:r>
            <a:endParaRPr lang="en-GB"/>
          </a:p>
        </p:txBody>
      </p:sp>
    </p:spTree>
    <p:extLst>
      <p:ext uri="{BB962C8B-B14F-4D97-AF65-F5344CB8AC3E}">
        <p14:creationId xmlns:p14="http://schemas.microsoft.com/office/powerpoint/2010/main" val="395419114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EB2E56-35D9-4F1E-B467-2DC1D90BCA80}"/>
              </a:ext>
            </a:extLst>
          </p:cNvPr>
          <p:cNvSpPr>
            <a:spLocks noGrp="1"/>
          </p:cNvSpPr>
          <p:nvPr>
            <p:ph type="ctrTitle"/>
          </p:nvPr>
        </p:nvSpPr>
        <p:spPr>
          <a:xfrm>
            <a:off x="2065283" y="1389722"/>
            <a:ext cx="14157434" cy="768786"/>
          </a:xfrm>
        </p:spPr>
        <p:txBody>
          <a:bodyPr>
            <a:normAutofit/>
          </a:bodyPr>
          <a:lstStyle/>
          <a:p>
            <a:r>
              <a:rPr lang="da-DK"/>
              <a:t>Plan of action</a:t>
            </a:r>
            <a:endParaRPr lang="en-GB"/>
          </a:p>
        </p:txBody>
      </p:sp>
      <p:graphicFrame>
        <p:nvGraphicFramePr>
          <p:cNvPr id="6" name="Content Placeholder 3">
            <a:extLst>
              <a:ext uri="{FF2B5EF4-FFF2-40B4-BE49-F238E27FC236}">
                <a16:creationId xmlns:a16="http://schemas.microsoft.com/office/drawing/2014/main" id="{081F2EF0-B795-4C0D-804B-75481A0806B8}"/>
              </a:ext>
            </a:extLst>
          </p:cNvPr>
          <p:cNvGraphicFramePr>
            <a:graphicFrameLocks/>
          </p:cNvGraphicFramePr>
          <p:nvPr>
            <p:extLst>
              <p:ext uri="{D42A27DB-BD31-4B8C-83A1-F6EECF244321}">
                <p14:modId xmlns:p14="http://schemas.microsoft.com/office/powerpoint/2010/main" val="3308251710"/>
              </p:ext>
            </p:extLst>
          </p:nvPr>
        </p:nvGraphicFramePr>
        <p:xfrm>
          <a:off x="2320208" y="2640601"/>
          <a:ext cx="13647584" cy="6258265"/>
        </p:xfrm>
        <a:graphic>
          <a:graphicData uri="http://schemas.openxmlformats.org/drawingml/2006/table">
            <a:tbl>
              <a:tblPr firstRow="1" bandRow="1">
                <a:tableStyleId>{C4B1156A-380E-4F78-BDF5-A606A8083BF9}</a:tableStyleId>
              </a:tblPr>
              <a:tblGrid>
                <a:gridCol w="3962590">
                  <a:extLst>
                    <a:ext uri="{9D8B030D-6E8A-4147-A177-3AD203B41FA5}">
                      <a16:colId xmlns:a16="http://schemas.microsoft.com/office/drawing/2014/main" val="20000"/>
                    </a:ext>
                  </a:extLst>
                </a:gridCol>
                <a:gridCol w="2463231">
                  <a:extLst>
                    <a:ext uri="{9D8B030D-6E8A-4147-A177-3AD203B41FA5}">
                      <a16:colId xmlns:a16="http://schemas.microsoft.com/office/drawing/2014/main" val="20001"/>
                    </a:ext>
                  </a:extLst>
                </a:gridCol>
                <a:gridCol w="428388">
                  <a:extLst>
                    <a:ext uri="{9D8B030D-6E8A-4147-A177-3AD203B41FA5}">
                      <a16:colId xmlns:a16="http://schemas.microsoft.com/office/drawing/2014/main" val="20002"/>
                    </a:ext>
                  </a:extLst>
                </a:gridCol>
                <a:gridCol w="428388">
                  <a:extLst>
                    <a:ext uri="{9D8B030D-6E8A-4147-A177-3AD203B41FA5}">
                      <a16:colId xmlns:a16="http://schemas.microsoft.com/office/drawing/2014/main" val="20003"/>
                    </a:ext>
                  </a:extLst>
                </a:gridCol>
                <a:gridCol w="318347">
                  <a:extLst>
                    <a:ext uri="{9D8B030D-6E8A-4147-A177-3AD203B41FA5}">
                      <a16:colId xmlns:a16="http://schemas.microsoft.com/office/drawing/2014/main" val="20004"/>
                    </a:ext>
                  </a:extLst>
                </a:gridCol>
                <a:gridCol w="431333">
                  <a:extLst>
                    <a:ext uri="{9D8B030D-6E8A-4147-A177-3AD203B41FA5}">
                      <a16:colId xmlns:a16="http://schemas.microsoft.com/office/drawing/2014/main" val="20005"/>
                    </a:ext>
                  </a:extLst>
                </a:gridCol>
                <a:gridCol w="332371">
                  <a:extLst>
                    <a:ext uri="{9D8B030D-6E8A-4147-A177-3AD203B41FA5}">
                      <a16:colId xmlns:a16="http://schemas.microsoft.com/office/drawing/2014/main" val="20006"/>
                    </a:ext>
                  </a:extLst>
                </a:gridCol>
                <a:gridCol w="330184">
                  <a:extLst>
                    <a:ext uri="{9D8B030D-6E8A-4147-A177-3AD203B41FA5}">
                      <a16:colId xmlns:a16="http://schemas.microsoft.com/office/drawing/2014/main" val="20007"/>
                    </a:ext>
                  </a:extLst>
                </a:gridCol>
                <a:gridCol w="330184">
                  <a:extLst>
                    <a:ext uri="{9D8B030D-6E8A-4147-A177-3AD203B41FA5}">
                      <a16:colId xmlns:a16="http://schemas.microsoft.com/office/drawing/2014/main" val="20008"/>
                    </a:ext>
                  </a:extLst>
                </a:gridCol>
                <a:gridCol w="399522">
                  <a:extLst>
                    <a:ext uri="{9D8B030D-6E8A-4147-A177-3AD203B41FA5}">
                      <a16:colId xmlns:a16="http://schemas.microsoft.com/office/drawing/2014/main" val="20009"/>
                    </a:ext>
                  </a:extLst>
                </a:gridCol>
                <a:gridCol w="321291">
                  <a:extLst>
                    <a:ext uri="{9D8B030D-6E8A-4147-A177-3AD203B41FA5}">
                      <a16:colId xmlns:a16="http://schemas.microsoft.com/office/drawing/2014/main" val="20010"/>
                    </a:ext>
                  </a:extLst>
                </a:gridCol>
                <a:gridCol w="321291">
                  <a:extLst>
                    <a:ext uri="{9D8B030D-6E8A-4147-A177-3AD203B41FA5}">
                      <a16:colId xmlns:a16="http://schemas.microsoft.com/office/drawing/2014/main" val="20011"/>
                    </a:ext>
                  </a:extLst>
                </a:gridCol>
                <a:gridCol w="321291">
                  <a:extLst>
                    <a:ext uri="{9D8B030D-6E8A-4147-A177-3AD203B41FA5}">
                      <a16:colId xmlns:a16="http://schemas.microsoft.com/office/drawing/2014/main" val="20012"/>
                    </a:ext>
                  </a:extLst>
                </a:gridCol>
                <a:gridCol w="321291">
                  <a:extLst>
                    <a:ext uri="{9D8B030D-6E8A-4147-A177-3AD203B41FA5}">
                      <a16:colId xmlns:a16="http://schemas.microsoft.com/office/drawing/2014/main" val="20013"/>
                    </a:ext>
                  </a:extLst>
                </a:gridCol>
                <a:gridCol w="321291">
                  <a:extLst>
                    <a:ext uri="{9D8B030D-6E8A-4147-A177-3AD203B41FA5}">
                      <a16:colId xmlns:a16="http://schemas.microsoft.com/office/drawing/2014/main" val="20014"/>
                    </a:ext>
                  </a:extLst>
                </a:gridCol>
                <a:gridCol w="321291">
                  <a:extLst>
                    <a:ext uri="{9D8B030D-6E8A-4147-A177-3AD203B41FA5}">
                      <a16:colId xmlns:a16="http://schemas.microsoft.com/office/drawing/2014/main" val="20015"/>
                    </a:ext>
                  </a:extLst>
                </a:gridCol>
                <a:gridCol w="321291">
                  <a:extLst>
                    <a:ext uri="{9D8B030D-6E8A-4147-A177-3AD203B41FA5}">
                      <a16:colId xmlns:a16="http://schemas.microsoft.com/office/drawing/2014/main" val="20016"/>
                    </a:ext>
                  </a:extLst>
                </a:gridCol>
                <a:gridCol w="321291">
                  <a:extLst>
                    <a:ext uri="{9D8B030D-6E8A-4147-A177-3AD203B41FA5}">
                      <a16:colId xmlns:a16="http://schemas.microsoft.com/office/drawing/2014/main" val="20017"/>
                    </a:ext>
                  </a:extLst>
                </a:gridCol>
                <a:gridCol w="321291">
                  <a:extLst>
                    <a:ext uri="{9D8B030D-6E8A-4147-A177-3AD203B41FA5}">
                      <a16:colId xmlns:a16="http://schemas.microsoft.com/office/drawing/2014/main" val="20018"/>
                    </a:ext>
                  </a:extLst>
                </a:gridCol>
                <a:gridCol w="321291">
                  <a:extLst>
                    <a:ext uri="{9D8B030D-6E8A-4147-A177-3AD203B41FA5}">
                      <a16:colId xmlns:a16="http://schemas.microsoft.com/office/drawing/2014/main" val="20019"/>
                    </a:ext>
                  </a:extLst>
                </a:gridCol>
                <a:gridCol w="321291">
                  <a:extLst>
                    <a:ext uri="{9D8B030D-6E8A-4147-A177-3AD203B41FA5}">
                      <a16:colId xmlns:a16="http://schemas.microsoft.com/office/drawing/2014/main" val="20020"/>
                    </a:ext>
                  </a:extLst>
                </a:gridCol>
                <a:gridCol w="321291">
                  <a:extLst>
                    <a:ext uri="{9D8B030D-6E8A-4147-A177-3AD203B41FA5}">
                      <a16:colId xmlns:a16="http://schemas.microsoft.com/office/drawing/2014/main" val="20021"/>
                    </a:ext>
                  </a:extLst>
                </a:gridCol>
                <a:gridCol w="367554">
                  <a:extLst>
                    <a:ext uri="{9D8B030D-6E8A-4147-A177-3AD203B41FA5}">
                      <a16:colId xmlns:a16="http://schemas.microsoft.com/office/drawing/2014/main" val="20022"/>
                    </a:ext>
                  </a:extLst>
                </a:gridCol>
              </a:tblGrid>
              <a:tr h="1051810">
                <a:tc>
                  <a:txBody>
                    <a:bodyPr/>
                    <a:lstStyle/>
                    <a:p>
                      <a:pPr algn="l"/>
                      <a:r>
                        <a:rPr lang="en-US"/>
                        <a:t>Outcome:</a:t>
                      </a:r>
                    </a:p>
                    <a:p>
                      <a:pPr algn="l"/>
                      <a:endParaRPr lang="en-US"/>
                    </a:p>
                  </a:txBody>
                  <a:tcPr/>
                </a:tc>
                <a:tc>
                  <a:txBody>
                    <a:bodyPr/>
                    <a:lstStyle/>
                    <a:p>
                      <a:pPr algn="l"/>
                      <a:r>
                        <a:rPr lang="en-US" b="0">
                          <a:solidFill>
                            <a:schemeClr val="tx1"/>
                          </a:solidFill>
                        </a:rPr>
                        <a:t>Responsibility</a:t>
                      </a:r>
                    </a:p>
                  </a:txBody>
                  <a:tcPr/>
                </a:tc>
                <a:tc gridSpan="7">
                  <a:txBody>
                    <a:bodyPr/>
                    <a:lstStyle/>
                    <a:p>
                      <a:pPr algn="l"/>
                      <a:r>
                        <a:rPr lang="en-US"/>
                        <a:t>Week</a:t>
                      </a:r>
                      <a:r>
                        <a:rPr lang="en-US" baseline="0"/>
                        <a:t> 1</a:t>
                      </a:r>
                      <a:endParaRPr lang="en-US" b="0">
                        <a:solidFill>
                          <a:schemeClr val="tx1"/>
                        </a:solidFill>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p>
                      <a:pPr algn="l"/>
                      <a:r>
                        <a:rPr lang="en-US"/>
                        <a:t>Week 2</a:t>
                      </a:r>
                      <a:endParaRPr lang="en-US" b="0">
                        <a:solidFill>
                          <a:schemeClr val="tx1"/>
                        </a:solidFill>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p>
                      <a:pPr algn="l"/>
                      <a:r>
                        <a:rPr lang="en-US"/>
                        <a:t>Week</a:t>
                      </a:r>
                      <a:r>
                        <a:rPr lang="en-US" baseline="0"/>
                        <a:t> 3</a:t>
                      </a:r>
                      <a:endParaRPr lang="en-US" b="0">
                        <a:solidFill>
                          <a:schemeClr val="tx1"/>
                        </a:solidFill>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78495">
                <a:tc>
                  <a:txBody>
                    <a:bodyPr/>
                    <a:lstStyle/>
                    <a:p>
                      <a:pPr algn="l"/>
                      <a:r>
                        <a:rPr lang="en-US"/>
                        <a:t>Output 1:</a:t>
                      </a:r>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extLst>
                  <a:ext uri="{0D108BD9-81ED-4DB2-BD59-A6C34878D82A}">
                    <a16:rowId xmlns:a16="http://schemas.microsoft.com/office/drawing/2014/main" val="10001"/>
                  </a:ext>
                </a:extLst>
              </a:tr>
              <a:tr h="578495">
                <a:tc>
                  <a:txBody>
                    <a:bodyPr/>
                    <a:lstStyle/>
                    <a:p>
                      <a:pPr algn="l"/>
                      <a:r>
                        <a:rPr lang="en-US"/>
                        <a:t>Activity 1:</a:t>
                      </a:r>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extLst>
                  <a:ext uri="{0D108BD9-81ED-4DB2-BD59-A6C34878D82A}">
                    <a16:rowId xmlns:a16="http://schemas.microsoft.com/office/drawing/2014/main" val="10002"/>
                  </a:ext>
                </a:extLst>
              </a:tr>
              <a:tr h="578495">
                <a:tc>
                  <a:txBody>
                    <a:bodyPr/>
                    <a:lstStyle/>
                    <a:p>
                      <a:pPr algn="l"/>
                      <a:r>
                        <a:rPr lang="en-US"/>
                        <a:t>Activity</a:t>
                      </a:r>
                      <a:r>
                        <a:rPr lang="en-US" baseline="0"/>
                        <a:t> 2:</a:t>
                      </a:r>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extLst>
                  <a:ext uri="{0D108BD9-81ED-4DB2-BD59-A6C34878D82A}">
                    <a16:rowId xmlns:a16="http://schemas.microsoft.com/office/drawing/2014/main" val="10003"/>
                  </a:ext>
                </a:extLst>
              </a:tr>
              <a:tr h="578495">
                <a:tc>
                  <a:txBody>
                    <a:bodyPr/>
                    <a:lstStyle/>
                    <a:p>
                      <a:pPr algn="l"/>
                      <a:r>
                        <a:rPr lang="en-US"/>
                        <a:t>Activity 3:</a:t>
                      </a:r>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extLst>
                  <a:ext uri="{0D108BD9-81ED-4DB2-BD59-A6C34878D82A}">
                    <a16:rowId xmlns:a16="http://schemas.microsoft.com/office/drawing/2014/main" val="10004"/>
                  </a:ext>
                </a:extLst>
              </a:tr>
              <a:tr h="578495">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extLst>
                  <a:ext uri="{0D108BD9-81ED-4DB2-BD59-A6C34878D82A}">
                    <a16:rowId xmlns:a16="http://schemas.microsoft.com/office/drawing/2014/main" val="10005"/>
                  </a:ext>
                </a:extLst>
              </a:tr>
              <a:tr h="578495">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extLst>
                  <a:ext uri="{0D108BD9-81ED-4DB2-BD59-A6C34878D82A}">
                    <a16:rowId xmlns:a16="http://schemas.microsoft.com/office/drawing/2014/main" val="10006"/>
                  </a:ext>
                </a:extLst>
              </a:tr>
              <a:tr h="578495">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extLst>
                  <a:ext uri="{0D108BD9-81ED-4DB2-BD59-A6C34878D82A}">
                    <a16:rowId xmlns:a16="http://schemas.microsoft.com/office/drawing/2014/main" val="10007"/>
                  </a:ext>
                </a:extLst>
              </a:tr>
              <a:tr h="578495">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extLst>
                  <a:ext uri="{0D108BD9-81ED-4DB2-BD59-A6C34878D82A}">
                    <a16:rowId xmlns:a16="http://schemas.microsoft.com/office/drawing/2014/main" val="10008"/>
                  </a:ext>
                </a:extLst>
              </a:tr>
              <a:tr h="578495">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tc>
                  <a:txBody>
                    <a:bodyPr/>
                    <a:lstStyle/>
                    <a:p>
                      <a:pPr algn="l"/>
                      <a:endParaRPr lang="en-US"/>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63833537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EB2E56-35D9-4F1E-B467-2DC1D90BCA80}"/>
              </a:ext>
            </a:extLst>
          </p:cNvPr>
          <p:cNvSpPr>
            <a:spLocks noGrp="1"/>
          </p:cNvSpPr>
          <p:nvPr>
            <p:ph type="ctrTitle"/>
          </p:nvPr>
        </p:nvSpPr>
        <p:spPr>
          <a:xfrm>
            <a:off x="2065283" y="1389722"/>
            <a:ext cx="14157434" cy="768786"/>
          </a:xfrm>
        </p:spPr>
        <p:txBody>
          <a:bodyPr>
            <a:normAutofit/>
          </a:bodyPr>
          <a:lstStyle/>
          <a:p>
            <a:r>
              <a:rPr lang="da-DK" err="1"/>
              <a:t>When</a:t>
            </a:r>
            <a:r>
              <a:rPr lang="da-DK"/>
              <a:t> </a:t>
            </a:r>
            <a:r>
              <a:rPr lang="da-DK" err="1"/>
              <a:t>developing</a:t>
            </a:r>
            <a:r>
              <a:rPr lang="da-DK"/>
              <a:t> </a:t>
            </a:r>
            <a:r>
              <a:rPr lang="da-DK" err="1"/>
              <a:t>your</a:t>
            </a:r>
            <a:r>
              <a:rPr lang="da-DK"/>
              <a:t> plan of action </a:t>
            </a:r>
            <a:r>
              <a:rPr lang="da-DK" err="1"/>
              <a:t>remember</a:t>
            </a:r>
            <a:endParaRPr lang="en-GB"/>
          </a:p>
        </p:txBody>
      </p:sp>
      <p:sp>
        <p:nvSpPr>
          <p:cNvPr id="4" name="Subtitle 1">
            <a:extLst>
              <a:ext uri="{FF2B5EF4-FFF2-40B4-BE49-F238E27FC236}">
                <a16:creationId xmlns:a16="http://schemas.microsoft.com/office/drawing/2014/main" id="{5EB6D4F2-3BAA-42B3-A6A6-718B9D3A8DA8}"/>
              </a:ext>
            </a:extLst>
          </p:cNvPr>
          <p:cNvSpPr>
            <a:spLocks noGrp="1"/>
          </p:cNvSpPr>
          <p:nvPr>
            <p:ph type="subTitle" idx="1"/>
          </p:nvPr>
        </p:nvSpPr>
        <p:spPr>
          <a:xfrm>
            <a:off x="2065283" y="2400300"/>
            <a:ext cx="14157434" cy="6498566"/>
          </a:xfrm>
        </p:spPr>
        <p:txBody>
          <a:bodyPr>
            <a:normAutofit/>
          </a:bodyPr>
          <a:lstStyle/>
          <a:p>
            <a:pPr marL="342900" indent="-342900" algn="l">
              <a:lnSpc>
                <a:spcPct val="120000"/>
              </a:lnSpc>
              <a:buFont typeface="Arial" panose="020B0604020202020204" pitchFamily="34" charset="0"/>
              <a:buChar char="•"/>
            </a:pPr>
            <a:r>
              <a:rPr lang="en-GB" sz="3200"/>
              <a:t>Be sensitive to special needs</a:t>
            </a:r>
          </a:p>
          <a:p>
            <a:pPr marL="342900" indent="-342900" algn="l">
              <a:lnSpc>
                <a:spcPct val="120000"/>
              </a:lnSpc>
              <a:buFont typeface="Arial" panose="020B0604020202020204" pitchFamily="34" charset="0"/>
              <a:buChar char="•"/>
            </a:pPr>
            <a:r>
              <a:rPr lang="en-GB" sz="3200"/>
              <a:t>Respect cultural and </a:t>
            </a:r>
            <a:r>
              <a:rPr lang="en-GB" sz="3200" err="1"/>
              <a:t>behavioral</a:t>
            </a:r>
            <a:r>
              <a:rPr lang="en-GB" sz="3200"/>
              <a:t> norms</a:t>
            </a:r>
          </a:p>
          <a:p>
            <a:pPr marL="342900" indent="-342900" algn="l">
              <a:lnSpc>
                <a:spcPct val="120000"/>
              </a:lnSpc>
              <a:buFont typeface="Arial" panose="020B0604020202020204" pitchFamily="34" charset="0"/>
              <a:buChar char="•"/>
            </a:pPr>
            <a:r>
              <a:rPr lang="en-GB" sz="3200"/>
              <a:t>Be realistic</a:t>
            </a:r>
          </a:p>
          <a:p>
            <a:pPr marL="342900" indent="-342900" algn="l">
              <a:lnSpc>
                <a:spcPct val="120000"/>
              </a:lnSpc>
              <a:buFont typeface="Arial" panose="020B0604020202020204" pitchFamily="34" charset="0"/>
              <a:buChar char="•"/>
            </a:pPr>
            <a:r>
              <a:rPr lang="en-GB" sz="3200"/>
              <a:t>Relevance and timing  </a:t>
            </a:r>
          </a:p>
          <a:p>
            <a:pPr marL="342900" indent="-342900" algn="l">
              <a:lnSpc>
                <a:spcPct val="120000"/>
              </a:lnSpc>
              <a:buFont typeface="Arial" panose="020B0604020202020204" pitchFamily="34" charset="0"/>
              <a:buChar char="•"/>
            </a:pPr>
            <a:r>
              <a:rPr lang="en-GB" sz="3200"/>
              <a:t>Involve the community</a:t>
            </a:r>
          </a:p>
        </p:txBody>
      </p:sp>
    </p:spTree>
    <p:extLst>
      <p:ext uri="{BB962C8B-B14F-4D97-AF65-F5344CB8AC3E}">
        <p14:creationId xmlns:p14="http://schemas.microsoft.com/office/powerpoint/2010/main" val="217665917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C2E61-9FF1-4814-A0DC-527C38543843}"/>
              </a:ext>
            </a:extLst>
          </p:cNvPr>
          <p:cNvSpPr>
            <a:spLocks noGrp="1"/>
          </p:cNvSpPr>
          <p:nvPr>
            <p:ph type="title"/>
          </p:nvPr>
        </p:nvSpPr>
        <p:spPr>
          <a:xfrm>
            <a:off x="6974958" y="6801633"/>
            <a:ext cx="10167255" cy="1493940"/>
          </a:xfrm>
        </p:spPr>
        <p:txBody>
          <a:bodyPr/>
          <a:lstStyle/>
          <a:p>
            <a:r>
              <a:rPr lang="da-DK" err="1"/>
              <a:t>Coordination</a:t>
            </a:r>
            <a:r>
              <a:rPr lang="da-DK"/>
              <a:t> and </a:t>
            </a:r>
            <a:r>
              <a:rPr lang="da-DK" err="1"/>
              <a:t>cooperation</a:t>
            </a:r>
            <a:endParaRPr lang="en-GB"/>
          </a:p>
        </p:txBody>
      </p:sp>
    </p:spTree>
    <p:extLst>
      <p:ext uri="{BB962C8B-B14F-4D97-AF65-F5344CB8AC3E}">
        <p14:creationId xmlns:p14="http://schemas.microsoft.com/office/powerpoint/2010/main" val="52130114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EB2E56-35D9-4F1E-B467-2DC1D90BCA80}"/>
              </a:ext>
            </a:extLst>
          </p:cNvPr>
          <p:cNvSpPr>
            <a:spLocks noGrp="1"/>
          </p:cNvSpPr>
          <p:nvPr>
            <p:ph type="ctrTitle"/>
          </p:nvPr>
        </p:nvSpPr>
        <p:spPr>
          <a:xfrm>
            <a:off x="2065283" y="1389722"/>
            <a:ext cx="14157434" cy="768786"/>
          </a:xfrm>
        </p:spPr>
        <p:txBody>
          <a:bodyPr>
            <a:normAutofit/>
          </a:bodyPr>
          <a:lstStyle/>
          <a:p>
            <a:r>
              <a:rPr lang="da-DK"/>
              <a:t>Stakeholders</a:t>
            </a:r>
            <a:endParaRPr lang="en-GB"/>
          </a:p>
        </p:txBody>
      </p:sp>
      <p:sp>
        <p:nvSpPr>
          <p:cNvPr id="4" name="Subtitle 1">
            <a:extLst>
              <a:ext uri="{FF2B5EF4-FFF2-40B4-BE49-F238E27FC236}">
                <a16:creationId xmlns:a16="http://schemas.microsoft.com/office/drawing/2014/main" id="{5EB6D4F2-3BAA-42B3-A6A6-718B9D3A8DA8}"/>
              </a:ext>
            </a:extLst>
          </p:cNvPr>
          <p:cNvSpPr>
            <a:spLocks noGrp="1"/>
          </p:cNvSpPr>
          <p:nvPr>
            <p:ph type="subTitle" idx="1"/>
          </p:nvPr>
        </p:nvSpPr>
        <p:spPr>
          <a:xfrm>
            <a:off x="2065283" y="2400300"/>
            <a:ext cx="14157434" cy="6498566"/>
          </a:xfrm>
        </p:spPr>
        <p:txBody>
          <a:bodyPr numCol="2">
            <a:normAutofit fontScale="85000" lnSpcReduction="20000"/>
          </a:bodyPr>
          <a:lstStyle/>
          <a:p>
            <a:pPr marL="342900" indent="-342900" algn="l">
              <a:lnSpc>
                <a:spcPct val="120000"/>
              </a:lnSpc>
              <a:buFont typeface="Arial" panose="020B0604020202020204" pitchFamily="34" charset="0"/>
              <a:buChar char="•"/>
            </a:pPr>
            <a:r>
              <a:rPr lang="en-GB" sz="3200"/>
              <a:t>National Disaster Management Agencies</a:t>
            </a:r>
          </a:p>
          <a:p>
            <a:pPr marL="342900" indent="-342900" algn="l">
              <a:lnSpc>
                <a:spcPct val="120000"/>
              </a:lnSpc>
              <a:buFont typeface="Arial" panose="020B0604020202020204" pitchFamily="34" charset="0"/>
              <a:buChar char="•"/>
            </a:pPr>
            <a:r>
              <a:rPr lang="en-GB" sz="3200"/>
              <a:t>Civil Protection Agencies</a:t>
            </a:r>
          </a:p>
          <a:p>
            <a:pPr marL="342900" indent="-342900" algn="l">
              <a:lnSpc>
                <a:spcPct val="120000"/>
              </a:lnSpc>
              <a:buFont typeface="Arial" panose="020B0604020202020204" pitchFamily="34" charset="0"/>
              <a:buChar char="•"/>
            </a:pPr>
            <a:r>
              <a:rPr lang="en-GB" sz="3200"/>
              <a:t>National Society; provincial/branch offices/NS departments</a:t>
            </a:r>
          </a:p>
          <a:p>
            <a:pPr marL="342900" indent="-342900" algn="l">
              <a:lnSpc>
                <a:spcPct val="120000"/>
              </a:lnSpc>
              <a:buFont typeface="Arial" panose="020B0604020202020204" pitchFamily="34" charset="0"/>
              <a:buChar char="•"/>
            </a:pPr>
            <a:r>
              <a:rPr lang="en-GB" sz="3200"/>
              <a:t>IFRC</a:t>
            </a:r>
          </a:p>
          <a:p>
            <a:pPr marL="342900" indent="-342900" algn="l">
              <a:lnSpc>
                <a:spcPct val="120000"/>
              </a:lnSpc>
              <a:buFont typeface="Arial" panose="020B0604020202020204" pitchFamily="34" charset="0"/>
              <a:buChar char="•"/>
            </a:pPr>
            <a:r>
              <a:rPr lang="en-GB" sz="3200"/>
              <a:t>ICRC</a:t>
            </a:r>
          </a:p>
          <a:p>
            <a:pPr marL="342900" indent="-342900" algn="l">
              <a:lnSpc>
                <a:spcPct val="120000"/>
              </a:lnSpc>
              <a:buFont typeface="Arial" panose="020B0604020202020204" pitchFamily="34" charset="0"/>
              <a:buChar char="•"/>
            </a:pPr>
            <a:r>
              <a:rPr lang="en-GB" sz="3200"/>
              <a:t>PNS </a:t>
            </a:r>
          </a:p>
          <a:p>
            <a:pPr marL="342900" indent="-342900" algn="l">
              <a:lnSpc>
                <a:spcPct val="120000"/>
              </a:lnSpc>
              <a:buFont typeface="Arial" panose="020B0604020202020204" pitchFamily="34" charset="0"/>
              <a:buChar char="•"/>
            </a:pPr>
            <a:r>
              <a:rPr lang="en-GB" sz="3200"/>
              <a:t>Authorities/Gov’t</a:t>
            </a:r>
          </a:p>
          <a:p>
            <a:pPr marL="342900" indent="-342900" algn="l">
              <a:lnSpc>
                <a:spcPct val="120000"/>
              </a:lnSpc>
              <a:buFont typeface="Arial" panose="020B0604020202020204" pitchFamily="34" charset="0"/>
              <a:buChar char="•"/>
            </a:pPr>
            <a:r>
              <a:rPr lang="en-GB" sz="3200"/>
              <a:t>Ministries</a:t>
            </a:r>
          </a:p>
          <a:p>
            <a:pPr marL="342900" indent="-342900" algn="l">
              <a:lnSpc>
                <a:spcPct val="120000"/>
              </a:lnSpc>
              <a:buFont typeface="Arial" panose="020B0604020202020204" pitchFamily="34" charset="0"/>
              <a:buChar char="•"/>
            </a:pPr>
            <a:r>
              <a:rPr lang="en-GB" sz="3200"/>
              <a:t>Community leaders</a:t>
            </a:r>
          </a:p>
          <a:p>
            <a:pPr marL="342900" indent="-342900" algn="l">
              <a:lnSpc>
                <a:spcPct val="120000"/>
              </a:lnSpc>
              <a:buFont typeface="Arial" panose="020B0604020202020204" pitchFamily="34" charset="0"/>
              <a:buChar char="•"/>
            </a:pPr>
            <a:r>
              <a:rPr lang="en-GB" sz="3200"/>
              <a:t>Community members (incl. representative of various vulnerable groups)</a:t>
            </a:r>
          </a:p>
          <a:p>
            <a:pPr marL="342900" indent="-342900" algn="l">
              <a:lnSpc>
                <a:spcPct val="120000"/>
              </a:lnSpc>
              <a:buFont typeface="Arial" panose="020B0604020202020204" pitchFamily="34" charset="0"/>
              <a:buChar char="•"/>
            </a:pPr>
            <a:r>
              <a:rPr lang="en-GB" sz="3200"/>
              <a:t>Military</a:t>
            </a:r>
          </a:p>
          <a:p>
            <a:pPr marL="342900" indent="-342900" algn="l">
              <a:lnSpc>
                <a:spcPct val="120000"/>
              </a:lnSpc>
              <a:buFont typeface="Arial" panose="020B0604020202020204" pitchFamily="34" charset="0"/>
              <a:buChar char="•"/>
            </a:pPr>
            <a:r>
              <a:rPr lang="en-GB" sz="3200"/>
              <a:t>OCHA/domestic coordinators</a:t>
            </a:r>
          </a:p>
          <a:p>
            <a:pPr marL="342900" indent="-342900" algn="l">
              <a:lnSpc>
                <a:spcPct val="120000"/>
              </a:lnSpc>
              <a:buFont typeface="Arial" panose="020B0604020202020204" pitchFamily="34" charset="0"/>
              <a:buChar char="•"/>
            </a:pPr>
            <a:r>
              <a:rPr lang="en-GB" sz="3200"/>
              <a:t>Other Humanitarian organizations</a:t>
            </a:r>
          </a:p>
          <a:p>
            <a:pPr marL="342900" indent="-342900" algn="l">
              <a:lnSpc>
                <a:spcPct val="120000"/>
              </a:lnSpc>
              <a:buFont typeface="Arial" panose="020B0604020202020204" pitchFamily="34" charset="0"/>
              <a:buChar char="•"/>
            </a:pPr>
            <a:r>
              <a:rPr lang="en-GB" sz="3200"/>
              <a:t>Community NGO’s</a:t>
            </a:r>
          </a:p>
          <a:p>
            <a:pPr marL="342900" indent="-342900" algn="l">
              <a:lnSpc>
                <a:spcPct val="120000"/>
              </a:lnSpc>
              <a:buFont typeface="Arial" panose="020B0604020202020204" pitchFamily="34" charset="0"/>
              <a:buChar char="•"/>
            </a:pPr>
            <a:r>
              <a:rPr lang="en-GB" sz="3200"/>
              <a:t>Schools</a:t>
            </a:r>
          </a:p>
          <a:p>
            <a:pPr marL="342900" indent="-342900" algn="l">
              <a:lnSpc>
                <a:spcPct val="120000"/>
              </a:lnSpc>
              <a:buFont typeface="Arial" panose="020B0604020202020204" pitchFamily="34" charset="0"/>
              <a:buChar char="•"/>
            </a:pPr>
            <a:r>
              <a:rPr lang="en-GB" sz="3200"/>
              <a:t>Health Agencies</a:t>
            </a:r>
          </a:p>
          <a:p>
            <a:pPr marL="342900" indent="-342900" algn="l">
              <a:lnSpc>
                <a:spcPct val="120000"/>
              </a:lnSpc>
              <a:buFont typeface="Arial" panose="020B0604020202020204" pitchFamily="34" charset="0"/>
              <a:buChar char="•"/>
            </a:pPr>
            <a:r>
              <a:rPr lang="en-GB" sz="3200"/>
              <a:t>Media</a:t>
            </a:r>
          </a:p>
          <a:p>
            <a:pPr marL="342900" indent="-342900" algn="l">
              <a:lnSpc>
                <a:spcPct val="120000"/>
              </a:lnSpc>
              <a:buFont typeface="Arial" panose="020B0604020202020204" pitchFamily="34" charset="0"/>
              <a:buChar char="•"/>
            </a:pPr>
            <a:r>
              <a:rPr lang="en-GB" sz="3200"/>
              <a:t>Religious leaders</a:t>
            </a:r>
          </a:p>
        </p:txBody>
      </p:sp>
    </p:spTree>
    <p:extLst>
      <p:ext uri="{BB962C8B-B14F-4D97-AF65-F5344CB8AC3E}">
        <p14:creationId xmlns:p14="http://schemas.microsoft.com/office/powerpoint/2010/main" val="358543117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EB2E56-35D9-4F1E-B467-2DC1D90BCA80}"/>
              </a:ext>
            </a:extLst>
          </p:cNvPr>
          <p:cNvSpPr>
            <a:spLocks noGrp="1"/>
          </p:cNvSpPr>
          <p:nvPr>
            <p:ph type="ctrTitle"/>
          </p:nvPr>
        </p:nvSpPr>
        <p:spPr>
          <a:xfrm>
            <a:off x="2065283" y="1389722"/>
            <a:ext cx="14157434" cy="768786"/>
          </a:xfrm>
        </p:spPr>
        <p:txBody>
          <a:bodyPr>
            <a:normAutofit/>
          </a:bodyPr>
          <a:lstStyle/>
          <a:p>
            <a:r>
              <a:rPr lang="da-DK"/>
              <a:t>Group </a:t>
            </a:r>
            <a:r>
              <a:rPr lang="da-DK" err="1"/>
              <a:t>work</a:t>
            </a:r>
            <a:endParaRPr lang="en-GB"/>
          </a:p>
        </p:txBody>
      </p:sp>
      <p:sp>
        <p:nvSpPr>
          <p:cNvPr id="4" name="Subtitle 1">
            <a:extLst>
              <a:ext uri="{FF2B5EF4-FFF2-40B4-BE49-F238E27FC236}">
                <a16:creationId xmlns:a16="http://schemas.microsoft.com/office/drawing/2014/main" id="{5EB6D4F2-3BAA-42B3-A6A6-718B9D3A8DA8}"/>
              </a:ext>
            </a:extLst>
          </p:cNvPr>
          <p:cNvSpPr>
            <a:spLocks noGrp="1"/>
          </p:cNvSpPr>
          <p:nvPr>
            <p:ph type="subTitle" idx="1"/>
          </p:nvPr>
        </p:nvSpPr>
        <p:spPr>
          <a:xfrm>
            <a:off x="2065283" y="2400300"/>
            <a:ext cx="14157434" cy="6498566"/>
          </a:xfrm>
        </p:spPr>
        <p:txBody>
          <a:bodyPr>
            <a:normAutofit/>
          </a:bodyPr>
          <a:lstStyle/>
          <a:p>
            <a:pPr marL="342900" indent="-342900" algn="l">
              <a:lnSpc>
                <a:spcPct val="120000"/>
              </a:lnSpc>
              <a:buFont typeface="Arial" panose="020B0604020202020204" pitchFamily="34" charset="0"/>
              <a:buChar char="•"/>
            </a:pPr>
            <a:r>
              <a:rPr lang="en-GB" sz="3200"/>
              <a:t>How will you ensure that your activities are filling a gap, complementing other organizations activities and not overlapping?</a:t>
            </a:r>
          </a:p>
          <a:p>
            <a:pPr marL="342900" indent="-342900" algn="l">
              <a:lnSpc>
                <a:spcPct val="120000"/>
              </a:lnSpc>
              <a:buFont typeface="Arial" panose="020B0604020202020204" pitchFamily="34" charset="0"/>
              <a:buChar char="•"/>
            </a:pPr>
            <a:r>
              <a:rPr lang="en-GB" sz="3200"/>
              <a:t>Who would you need to coordinate with to implement the activities?</a:t>
            </a:r>
          </a:p>
          <a:p>
            <a:pPr marL="342900" indent="-342900" algn="l">
              <a:lnSpc>
                <a:spcPct val="120000"/>
              </a:lnSpc>
              <a:buFont typeface="Arial" panose="020B0604020202020204" pitchFamily="34" charset="0"/>
              <a:buChar char="•"/>
            </a:pPr>
            <a:r>
              <a:rPr lang="en-GB" sz="3200"/>
              <a:t>Who will be a part of the referral base?</a:t>
            </a:r>
          </a:p>
        </p:txBody>
      </p:sp>
    </p:spTree>
    <p:extLst>
      <p:ext uri="{BB962C8B-B14F-4D97-AF65-F5344CB8AC3E}">
        <p14:creationId xmlns:p14="http://schemas.microsoft.com/office/powerpoint/2010/main" val="67857709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07FDE-41B2-4840-B1E4-F6FFB2F7D8CB}"/>
              </a:ext>
            </a:extLst>
          </p:cNvPr>
          <p:cNvSpPr>
            <a:spLocks noGrp="1"/>
          </p:cNvSpPr>
          <p:nvPr>
            <p:ph type="title"/>
          </p:nvPr>
        </p:nvSpPr>
        <p:spPr>
          <a:xfrm>
            <a:off x="6974958" y="7603299"/>
            <a:ext cx="10167255" cy="692273"/>
          </a:xfrm>
        </p:spPr>
        <p:txBody>
          <a:bodyPr/>
          <a:lstStyle/>
          <a:p>
            <a:r>
              <a:rPr lang="da-DK"/>
              <a:t>Referrals</a:t>
            </a:r>
            <a:endParaRPr lang="en-GB"/>
          </a:p>
        </p:txBody>
      </p:sp>
    </p:spTree>
    <p:extLst>
      <p:ext uri="{BB962C8B-B14F-4D97-AF65-F5344CB8AC3E}">
        <p14:creationId xmlns:p14="http://schemas.microsoft.com/office/powerpoint/2010/main" val="36867347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EB2E56-35D9-4F1E-B467-2DC1D90BCA80}"/>
              </a:ext>
            </a:extLst>
          </p:cNvPr>
          <p:cNvSpPr>
            <a:spLocks noGrp="1"/>
          </p:cNvSpPr>
          <p:nvPr>
            <p:ph type="ctrTitle"/>
          </p:nvPr>
        </p:nvSpPr>
        <p:spPr>
          <a:xfrm>
            <a:off x="2065283" y="1389722"/>
            <a:ext cx="14157434" cy="768786"/>
          </a:xfrm>
        </p:spPr>
        <p:txBody>
          <a:bodyPr>
            <a:normAutofit/>
          </a:bodyPr>
          <a:lstStyle/>
          <a:p>
            <a:r>
              <a:rPr lang="da-DK"/>
              <a:t>A </a:t>
            </a:r>
            <a:r>
              <a:rPr lang="da-DK" err="1"/>
              <a:t>functioning</a:t>
            </a:r>
            <a:r>
              <a:rPr lang="da-DK"/>
              <a:t> referral system</a:t>
            </a:r>
            <a:endParaRPr lang="en-GB"/>
          </a:p>
        </p:txBody>
      </p:sp>
      <p:sp>
        <p:nvSpPr>
          <p:cNvPr id="4" name="Subtitle 1">
            <a:extLst>
              <a:ext uri="{FF2B5EF4-FFF2-40B4-BE49-F238E27FC236}">
                <a16:creationId xmlns:a16="http://schemas.microsoft.com/office/drawing/2014/main" id="{5EB6D4F2-3BAA-42B3-A6A6-718B9D3A8DA8}"/>
              </a:ext>
            </a:extLst>
          </p:cNvPr>
          <p:cNvSpPr>
            <a:spLocks noGrp="1"/>
          </p:cNvSpPr>
          <p:nvPr>
            <p:ph type="subTitle" idx="1"/>
          </p:nvPr>
        </p:nvSpPr>
        <p:spPr>
          <a:xfrm>
            <a:off x="2065283" y="2400300"/>
            <a:ext cx="14157434" cy="6498566"/>
          </a:xfrm>
        </p:spPr>
        <p:txBody>
          <a:bodyPr>
            <a:normAutofit/>
          </a:bodyPr>
          <a:lstStyle/>
          <a:p>
            <a:pPr marL="342900" indent="-342900" algn="l">
              <a:lnSpc>
                <a:spcPct val="120000"/>
              </a:lnSpc>
              <a:buFont typeface="Arial" panose="020B0604020202020204" pitchFamily="34" charset="0"/>
              <a:buChar char="•"/>
            </a:pPr>
            <a:r>
              <a:rPr lang="en-GB" sz="3200"/>
              <a:t>A functioning referral system is an essential component of good practice when implementing PS programmes. </a:t>
            </a:r>
          </a:p>
          <a:p>
            <a:pPr marL="342900" indent="-342900" algn="l">
              <a:lnSpc>
                <a:spcPct val="120000"/>
              </a:lnSpc>
              <a:buFont typeface="Arial" panose="020B0604020202020204" pitchFamily="34" charset="0"/>
              <a:buChar char="•"/>
            </a:pPr>
            <a:endParaRPr lang="en-GB" sz="3200"/>
          </a:p>
          <a:p>
            <a:pPr marL="342900" indent="-342900" algn="l">
              <a:lnSpc>
                <a:spcPct val="120000"/>
              </a:lnSpc>
              <a:buFont typeface="Arial" panose="020B0604020202020204" pitchFamily="34" charset="0"/>
              <a:buChar char="•"/>
            </a:pPr>
            <a:r>
              <a:rPr lang="en-GB" sz="3200"/>
              <a:t>Careful documentation of referrals ensures beneficiaries receive the specialised support they need for optimal psychosocial well-being.</a:t>
            </a:r>
          </a:p>
          <a:p>
            <a:pPr marL="342900" indent="-342900" algn="l">
              <a:lnSpc>
                <a:spcPct val="120000"/>
              </a:lnSpc>
              <a:buFont typeface="Arial" panose="020B0604020202020204" pitchFamily="34" charset="0"/>
              <a:buChar char="•"/>
            </a:pPr>
            <a:endParaRPr lang="en-GB" sz="3200"/>
          </a:p>
          <a:p>
            <a:pPr marL="342900" indent="-342900" algn="l">
              <a:lnSpc>
                <a:spcPct val="120000"/>
              </a:lnSpc>
              <a:buFont typeface="Arial" panose="020B0604020202020204" pitchFamily="34" charset="0"/>
              <a:buChar char="•"/>
            </a:pPr>
            <a:r>
              <a:rPr lang="en-GB" sz="3200"/>
              <a:t>Referrals may be made for specialised mental health services, as well as other types of services: general health care, protection, social services, legal services, economic support, etc.</a:t>
            </a:r>
          </a:p>
        </p:txBody>
      </p:sp>
    </p:spTree>
    <p:extLst>
      <p:ext uri="{BB962C8B-B14F-4D97-AF65-F5344CB8AC3E}">
        <p14:creationId xmlns:p14="http://schemas.microsoft.com/office/powerpoint/2010/main" val="1879382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53340C21-7B17-2A0B-0EA8-585865193E84}"/>
              </a:ext>
            </a:extLst>
          </p:cNvPr>
          <p:cNvSpPr>
            <a:spLocks noGrp="1"/>
          </p:cNvSpPr>
          <p:nvPr>
            <p:ph type="ctrTitle"/>
          </p:nvPr>
        </p:nvSpPr>
        <p:spPr>
          <a:xfrm>
            <a:off x="2065283" y="1389722"/>
            <a:ext cx="14157434" cy="768786"/>
          </a:xfrm>
        </p:spPr>
        <p:txBody>
          <a:bodyPr/>
          <a:lstStyle/>
          <a:p>
            <a:pPr algn="l"/>
            <a:r>
              <a:rPr lang="da-DK"/>
              <a:t>Quiz</a:t>
            </a:r>
            <a:endParaRPr lang="en-GB"/>
          </a:p>
        </p:txBody>
      </p:sp>
      <p:sp>
        <p:nvSpPr>
          <p:cNvPr id="8" name="TextBox 7">
            <a:extLst>
              <a:ext uri="{FF2B5EF4-FFF2-40B4-BE49-F238E27FC236}">
                <a16:creationId xmlns:a16="http://schemas.microsoft.com/office/drawing/2014/main" id="{A36C24E3-7096-D6C3-F04C-6FE8280FF16B}"/>
              </a:ext>
            </a:extLst>
          </p:cNvPr>
          <p:cNvSpPr txBox="1"/>
          <p:nvPr/>
        </p:nvSpPr>
        <p:spPr>
          <a:xfrm>
            <a:off x="2301240" y="2743200"/>
            <a:ext cx="14157434" cy="4247317"/>
          </a:xfrm>
          <a:prstGeom prst="rect">
            <a:avLst/>
          </a:prstGeom>
          <a:noFill/>
        </p:spPr>
        <p:txBody>
          <a:bodyPr wrap="square" rtlCol="0">
            <a:spAutoFit/>
          </a:bodyPr>
          <a:lstStyle/>
          <a:p>
            <a:r>
              <a:rPr lang="en-GB" sz="5400" i="1" dirty="0"/>
              <a:t>“On average, 24% of people affected by disasters will develop clinically significant post-traumatic stress syndrome (PTSS) in the first six months following exposure, 28% will develop depressive symptoms, and 23% will develop anxiety.”</a:t>
            </a:r>
            <a:endParaRPr lang="en-GB" sz="5400" i="1" baseline="30000" dirty="0"/>
          </a:p>
        </p:txBody>
      </p:sp>
      <p:sp>
        <p:nvSpPr>
          <p:cNvPr id="9" name="TextBox 8">
            <a:extLst>
              <a:ext uri="{FF2B5EF4-FFF2-40B4-BE49-F238E27FC236}">
                <a16:creationId xmlns:a16="http://schemas.microsoft.com/office/drawing/2014/main" id="{7C328E5F-FEC9-B358-3BB4-BEFCA234140D}"/>
              </a:ext>
            </a:extLst>
          </p:cNvPr>
          <p:cNvSpPr txBox="1"/>
          <p:nvPr/>
        </p:nvSpPr>
        <p:spPr>
          <a:xfrm>
            <a:off x="2301241" y="8912812"/>
            <a:ext cx="14157433" cy="923330"/>
          </a:xfrm>
          <a:prstGeom prst="rect">
            <a:avLst/>
          </a:prstGeom>
          <a:noFill/>
        </p:spPr>
        <p:txBody>
          <a:bodyPr wrap="square" rtlCol="0">
            <a:spAutoFit/>
          </a:bodyPr>
          <a:lstStyle/>
          <a:p>
            <a:r>
              <a:rPr lang="en-GB" b="0" i="0" dirty="0">
                <a:effectLst/>
                <a:latin typeface="Open Sans" panose="020B0606030504020204" pitchFamily="34" charset="0"/>
                <a:ea typeface="Open Sans" panose="020B0606030504020204" pitchFamily="34" charset="0"/>
                <a:cs typeface="Open Sans" panose="020B0606030504020204" pitchFamily="34" charset="0"/>
              </a:rPr>
              <a:t>Newnham, E. A., </a:t>
            </a:r>
            <a:r>
              <a:rPr lang="en-GB" b="0" i="0" dirty="0" err="1">
                <a:effectLst/>
                <a:latin typeface="Open Sans" panose="020B0606030504020204" pitchFamily="34" charset="0"/>
                <a:ea typeface="Open Sans" panose="020B0606030504020204" pitchFamily="34" charset="0"/>
                <a:cs typeface="Open Sans" panose="020B0606030504020204" pitchFamily="34" charset="0"/>
              </a:rPr>
              <a:t>Mergelsberg</a:t>
            </a:r>
            <a:r>
              <a:rPr lang="en-GB" b="0" i="0" dirty="0">
                <a:effectLst/>
                <a:latin typeface="Open Sans" panose="020B0606030504020204" pitchFamily="34" charset="0"/>
                <a:ea typeface="Open Sans" panose="020B0606030504020204" pitchFamily="34" charset="0"/>
                <a:cs typeface="Open Sans" panose="020B0606030504020204" pitchFamily="34" charset="0"/>
              </a:rPr>
              <a:t>, E. </a:t>
            </a:r>
            <a:r>
              <a:rPr lang="en-GB" dirty="0">
                <a:latin typeface="Open Sans" panose="020B0606030504020204" pitchFamily="34" charset="0"/>
                <a:ea typeface="Open Sans" panose="020B0606030504020204" pitchFamily="34" charset="0"/>
                <a:cs typeface="Open Sans" panose="020B0606030504020204" pitchFamily="34" charset="0"/>
              </a:rPr>
              <a:t>L. P.,</a:t>
            </a:r>
            <a:r>
              <a:rPr lang="en-GB" b="0" i="0" dirty="0">
                <a:effectLst/>
                <a:latin typeface="Open Sans" panose="020B0606030504020204" pitchFamily="34" charset="0"/>
                <a:ea typeface="Open Sans" panose="020B0606030504020204" pitchFamily="34" charset="0"/>
                <a:cs typeface="Open Sans" panose="020B0606030504020204" pitchFamily="34" charset="0"/>
              </a:rPr>
              <a:t> Chen, Y., Kim, Y., Gibbs, L., </a:t>
            </a:r>
            <a:r>
              <a:rPr lang="en-GB" b="0" i="0" dirty="0" err="1">
                <a:effectLst/>
                <a:latin typeface="Open Sans" panose="020B0606030504020204" pitchFamily="34" charset="0"/>
                <a:ea typeface="Open Sans" panose="020B0606030504020204" pitchFamily="34" charset="0"/>
                <a:cs typeface="Open Sans" panose="020B0606030504020204" pitchFamily="34" charset="0"/>
              </a:rPr>
              <a:t>Dzidic</a:t>
            </a:r>
            <a:r>
              <a:rPr lang="en-GB" b="0" i="0" dirty="0">
                <a:effectLst/>
                <a:latin typeface="Open Sans" panose="020B0606030504020204" pitchFamily="34" charset="0"/>
                <a:ea typeface="Open Sans" panose="020B0606030504020204" pitchFamily="34" charset="0"/>
                <a:cs typeface="Open Sans" panose="020B0606030504020204" pitchFamily="34" charset="0"/>
              </a:rPr>
              <a:t>, P. </a:t>
            </a:r>
            <a:r>
              <a:rPr lang="en-GB" dirty="0">
                <a:latin typeface="Open Sans" panose="020B0606030504020204" pitchFamily="34" charset="0"/>
                <a:ea typeface="Open Sans" panose="020B0606030504020204" pitchFamily="34" charset="0"/>
                <a:cs typeface="Open Sans" panose="020B0606030504020204" pitchFamily="34" charset="0"/>
              </a:rPr>
              <a:t>L.,</a:t>
            </a:r>
            <a:r>
              <a:rPr lang="en-GB" b="0" i="0" dirty="0">
                <a:effectLst/>
                <a:latin typeface="Open Sans" panose="020B0606030504020204" pitchFamily="34" charset="0"/>
                <a:ea typeface="Open Sans" panose="020B0606030504020204" pitchFamily="34" charset="0"/>
                <a:cs typeface="Open Sans" panose="020B0606030504020204" pitchFamily="34" charset="0"/>
              </a:rPr>
              <a:t> DaSilva, M. I., Chan, E. Y. Y., Shimomura, K., Narita, Z., Huang, Z., &amp; Leaning, J. (2022). Long term mental health trajectories after disasters and pandemics: A multilingual systematic review of prevalence, risk and protective factors. </a:t>
            </a:r>
            <a:r>
              <a:rPr lang="en-GB" b="0" i="1" dirty="0">
                <a:effectLst/>
                <a:latin typeface="Open Sans" panose="020B0606030504020204" pitchFamily="34" charset="0"/>
                <a:ea typeface="Open Sans" panose="020B0606030504020204" pitchFamily="34" charset="0"/>
                <a:cs typeface="Open Sans" panose="020B0606030504020204" pitchFamily="34" charset="0"/>
              </a:rPr>
              <a:t>Clinical Psychology Review,</a:t>
            </a:r>
            <a:r>
              <a:rPr lang="en-GB" b="0" i="0" dirty="0">
                <a:effectLst/>
                <a:latin typeface="Open Sans" panose="020B0606030504020204" pitchFamily="34" charset="0"/>
                <a:ea typeface="Open Sans" panose="020B0606030504020204" pitchFamily="34" charset="0"/>
                <a:cs typeface="Open Sans" panose="020B0606030504020204" pitchFamily="34" charset="0"/>
              </a:rPr>
              <a:t> vol.97.</a:t>
            </a:r>
            <a:endParaRPr lang="en-GB"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7779022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EB2E56-35D9-4F1E-B467-2DC1D90BCA80}"/>
              </a:ext>
            </a:extLst>
          </p:cNvPr>
          <p:cNvSpPr>
            <a:spLocks noGrp="1"/>
          </p:cNvSpPr>
          <p:nvPr>
            <p:ph type="ctrTitle"/>
          </p:nvPr>
        </p:nvSpPr>
        <p:spPr>
          <a:xfrm>
            <a:off x="2065283" y="1389722"/>
            <a:ext cx="14157434" cy="768786"/>
          </a:xfrm>
        </p:spPr>
        <p:txBody>
          <a:bodyPr>
            <a:normAutofit/>
          </a:bodyPr>
          <a:lstStyle/>
          <a:p>
            <a:r>
              <a:rPr lang="da-DK"/>
              <a:t>Steps in referral</a:t>
            </a:r>
            <a:endParaRPr lang="en-GB"/>
          </a:p>
        </p:txBody>
      </p:sp>
      <p:graphicFrame>
        <p:nvGraphicFramePr>
          <p:cNvPr id="6" name="Content Placeholder 3">
            <a:extLst>
              <a:ext uri="{FF2B5EF4-FFF2-40B4-BE49-F238E27FC236}">
                <a16:creationId xmlns:a16="http://schemas.microsoft.com/office/drawing/2014/main" id="{7A6B1EEC-2542-4954-AA2C-4A512E2EEE86}"/>
              </a:ext>
            </a:extLst>
          </p:cNvPr>
          <p:cNvGraphicFramePr>
            <a:graphicFrameLocks/>
          </p:cNvGraphicFramePr>
          <p:nvPr>
            <p:extLst>
              <p:ext uri="{D42A27DB-BD31-4B8C-83A1-F6EECF244321}">
                <p14:modId xmlns:p14="http://schemas.microsoft.com/office/powerpoint/2010/main" val="2286446587"/>
              </p:ext>
            </p:extLst>
          </p:nvPr>
        </p:nvGraphicFramePr>
        <p:xfrm>
          <a:off x="2242158" y="2680570"/>
          <a:ext cx="14157433" cy="67640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013618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EB2E56-35D9-4F1E-B467-2DC1D90BCA80}"/>
              </a:ext>
            </a:extLst>
          </p:cNvPr>
          <p:cNvSpPr>
            <a:spLocks noGrp="1"/>
          </p:cNvSpPr>
          <p:nvPr>
            <p:ph type="ctrTitle"/>
          </p:nvPr>
        </p:nvSpPr>
        <p:spPr>
          <a:xfrm>
            <a:off x="2065283" y="1389722"/>
            <a:ext cx="14157434" cy="768786"/>
          </a:xfrm>
        </p:spPr>
        <p:txBody>
          <a:bodyPr>
            <a:normAutofit/>
          </a:bodyPr>
          <a:lstStyle/>
          <a:p>
            <a:r>
              <a:rPr lang="da-DK"/>
              <a:t>IASC referral form</a:t>
            </a:r>
            <a:endParaRPr lang="en-GB"/>
          </a:p>
        </p:txBody>
      </p:sp>
      <p:sp>
        <p:nvSpPr>
          <p:cNvPr id="4" name="Subtitle 1">
            <a:extLst>
              <a:ext uri="{FF2B5EF4-FFF2-40B4-BE49-F238E27FC236}">
                <a16:creationId xmlns:a16="http://schemas.microsoft.com/office/drawing/2014/main" id="{5EB6D4F2-3BAA-42B3-A6A6-718B9D3A8DA8}"/>
              </a:ext>
            </a:extLst>
          </p:cNvPr>
          <p:cNvSpPr>
            <a:spLocks noGrp="1"/>
          </p:cNvSpPr>
          <p:nvPr>
            <p:ph type="subTitle" idx="1"/>
          </p:nvPr>
        </p:nvSpPr>
        <p:spPr>
          <a:xfrm>
            <a:off x="2065283" y="2400300"/>
            <a:ext cx="14157434" cy="6498566"/>
          </a:xfrm>
        </p:spPr>
        <p:txBody>
          <a:bodyPr>
            <a:normAutofit/>
          </a:bodyPr>
          <a:lstStyle/>
          <a:p>
            <a:pPr marL="342900" indent="-342900" algn="l">
              <a:lnSpc>
                <a:spcPct val="120000"/>
              </a:lnSpc>
              <a:buFont typeface="Arial" panose="020B0604020202020204" pitchFamily="34" charset="0"/>
              <a:buChar char="•"/>
            </a:pPr>
            <a:r>
              <a:rPr lang="en-GB" sz="3200"/>
              <a:t>Go into pairs and interview each other using the referral form. One is the person who is being referred and the other is the person doing the referral. </a:t>
            </a:r>
          </a:p>
        </p:txBody>
      </p:sp>
    </p:spTree>
    <p:extLst>
      <p:ext uri="{BB962C8B-B14F-4D97-AF65-F5344CB8AC3E}">
        <p14:creationId xmlns:p14="http://schemas.microsoft.com/office/powerpoint/2010/main" val="417546056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EB2E56-35D9-4F1E-B467-2DC1D90BCA80}"/>
              </a:ext>
            </a:extLst>
          </p:cNvPr>
          <p:cNvSpPr>
            <a:spLocks noGrp="1"/>
          </p:cNvSpPr>
          <p:nvPr>
            <p:ph type="ctrTitle"/>
          </p:nvPr>
        </p:nvSpPr>
        <p:spPr>
          <a:xfrm>
            <a:off x="2065283" y="1389722"/>
            <a:ext cx="14157434" cy="768786"/>
          </a:xfrm>
        </p:spPr>
        <p:txBody>
          <a:bodyPr>
            <a:normAutofit/>
          </a:bodyPr>
          <a:lstStyle/>
          <a:p>
            <a:r>
              <a:rPr lang="da-DK" err="1"/>
              <a:t>Confidentiality</a:t>
            </a:r>
            <a:endParaRPr lang="en-GB"/>
          </a:p>
        </p:txBody>
      </p:sp>
      <p:sp>
        <p:nvSpPr>
          <p:cNvPr id="4" name="Subtitle 1">
            <a:extLst>
              <a:ext uri="{FF2B5EF4-FFF2-40B4-BE49-F238E27FC236}">
                <a16:creationId xmlns:a16="http://schemas.microsoft.com/office/drawing/2014/main" id="{5EB6D4F2-3BAA-42B3-A6A6-718B9D3A8DA8}"/>
              </a:ext>
            </a:extLst>
          </p:cNvPr>
          <p:cNvSpPr>
            <a:spLocks noGrp="1"/>
          </p:cNvSpPr>
          <p:nvPr>
            <p:ph type="subTitle" idx="1"/>
          </p:nvPr>
        </p:nvSpPr>
        <p:spPr>
          <a:xfrm>
            <a:off x="2065283" y="2400300"/>
            <a:ext cx="14157434" cy="6498566"/>
          </a:xfrm>
        </p:spPr>
        <p:txBody>
          <a:bodyPr>
            <a:normAutofit/>
          </a:bodyPr>
          <a:lstStyle/>
          <a:p>
            <a:pPr marL="342900" indent="-342900" algn="l">
              <a:lnSpc>
                <a:spcPct val="120000"/>
              </a:lnSpc>
              <a:buFont typeface="Arial" panose="020B0604020202020204" pitchFamily="34" charset="0"/>
              <a:buChar char="•"/>
            </a:pPr>
            <a:r>
              <a:rPr lang="en-GB" sz="3200"/>
              <a:t>Make sure that all information gathered about the client is stored securely (e.g. files should be locked, documents on the computer secured with password).</a:t>
            </a:r>
          </a:p>
          <a:p>
            <a:pPr marL="342900" indent="-342900" algn="l">
              <a:lnSpc>
                <a:spcPct val="120000"/>
              </a:lnSpc>
              <a:buFont typeface="Arial" panose="020B0604020202020204" pitchFamily="34" charset="0"/>
              <a:buChar char="•"/>
            </a:pPr>
            <a:r>
              <a:rPr lang="en-GB" sz="3200"/>
              <a:t>If you need to share information about a client with an outside organization, you must first obtain the survivor’s informed written consent or that of a parent or guardian </a:t>
            </a:r>
          </a:p>
        </p:txBody>
      </p:sp>
    </p:spTree>
    <p:extLst>
      <p:ext uri="{BB962C8B-B14F-4D97-AF65-F5344CB8AC3E}">
        <p14:creationId xmlns:p14="http://schemas.microsoft.com/office/powerpoint/2010/main" val="42951541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AAE47-A6B1-4C47-AEEA-8AD7A9FAB20D}"/>
              </a:ext>
            </a:extLst>
          </p:cNvPr>
          <p:cNvSpPr>
            <a:spLocks noGrp="1"/>
          </p:cNvSpPr>
          <p:nvPr>
            <p:ph type="title"/>
          </p:nvPr>
        </p:nvSpPr>
        <p:spPr>
          <a:xfrm>
            <a:off x="8404964" y="6826685"/>
            <a:ext cx="8737249" cy="1468888"/>
          </a:xfrm>
        </p:spPr>
        <p:txBody>
          <a:bodyPr/>
          <a:lstStyle/>
          <a:p>
            <a:r>
              <a:rPr lang="da-DK"/>
              <a:t>Training of </a:t>
            </a:r>
            <a:r>
              <a:rPr lang="da-DK" err="1"/>
              <a:t>volunteers</a:t>
            </a:r>
            <a:endParaRPr lang="en-GB"/>
          </a:p>
        </p:txBody>
      </p:sp>
    </p:spTree>
    <p:extLst>
      <p:ext uri="{BB962C8B-B14F-4D97-AF65-F5344CB8AC3E}">
        <p14:creationId xmlns:p14="http://schemas.microsoft.com/office/powerpoint/2010/main" val="341278447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EB2E56-35D9-4F1E-B467-2DC1D90BCA80}"/>
              </a:ext>
            </a:extLst>
          </p:cNvPr>
          <p:cNvSpPr>
            <a:spLocks noGrp="1"/>
          </p:cNvSpPr>
          <p:nvPr>
            <p:ph type="ctrTitle"/>
          </p:nvPr>
        </p:nvSpPr>
        <p:spPr>
          <a:xfrm>
            <a:off x="2065283" y="1389722"/>
            <a:ext cx="14157434" cy="768786"/>
          </a:xfrm>
        </p:spPr>
        <p:txBody>
          <a:bodyPr>
            <a:normAutofit/>
          </a:bodyPr>
          <a:lstStyle/>
          <a:p>
            <a:r>
              <a:rPr lang="da-DK"/>
              <a:t>Training agenda for </a:t>
            </a:r>
            <a:r>
              <a:rPr lang="da-DK" err="1"/>
              <a:t>volunteers</a:t>
            </a:r>
            <a:endParaRPr lang="en-GB"/>
          </a:p>
        </p:txBody>
      </p:sp>
      <p:sp>
        <p:nvSpPr>
          <p:cNvPr id="4" name="Subtitle 1">
            <a:extLst>
              <a:ext uri="{FF2B5EF4-FFF2-40B4-BE49-F238E27FC236}">
                <a16:creationId xmlns:a16="http://schemas.microsoft.com/office/drawing/2014/main" id="{5EB6D4F2-3BAA-42B3-A6A6-718B9D3A8DA8}"/>
              </a:ext>
            </a:extLst>
          </p:cNvPr>
          <p:cNvSpPr>
            <a:spLocks noGrp="1"/>
          </p:cNvSpPr>
          <p:nvPr>
            <p:ph type="subTitle" idx="1"/>
          </p:nvPr>
        </p:nvSpPr>
        <p:spPr>
          <a:xfrm>
            <a:off x="2065283" y="2400300"/>
            <a:ext cx="14157434" cy="6498566"/>
          </a:xfrm>
        </p:spPr>
        <p:txBody>
          <a:bodyPr>
            <a:normAutofit/>
          </a:bodyPr>
          <a:lstStyle/>
          <a:p>
            <a:pPr marL="342900" indent="-342900" algn="l">
              <a:lnSpc>
                <a:spcPct val="120000"/>
              </a:lnSpc>
              <a:buFont typeface="Arial" panose="020B0604020202020204" pitchFamily="34" charset="0"/>
              <a:buChar char="•"/>
            </a:pPr>
            <a:r>
              <a:rPr lang="en-GB" sz="3200"/>
              <a:t>Use all the knowledge you have now regarding activities and the specific context in your case to create a 1 day training for volunteers, who will be working with you when responding to the crisis event. Write the agenda with corresponding objectives for each session on a flip chart. You will have 40 minutes to develop the agenda.</a:t>
            </a:r>
          </a:p>
          <a:p>
            <a:pPr marL="342900" indent="-342900" algn="l">
              <a:lnSpc>
                <a:spcPct val="120000"/>
              </a:lnSpc>
              <a:buFont typeface="Arial" panose="020B0604020202020204" pitchFamily="34" charset="0"/>
              <a:buChar char="•"/>
            </a:pPr>
            <a:endParaRPr lang="en-GB" sz="3200"/>
          </a:p>
        </p:txBody>
      </p:sp>
    </p:spTree>
    <p:extLst>
      <p:ext uri="{BB962C8B-B14F-4D97-AF65-F5344CB8AC3E}">
        <p14:creationId xmlns:p14="http://schemas.microsoft.com/office/powerpoint/2010/main" val="216852786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7B96F-D208-48C7-A6EC-EDC16B7C2F1E}"/>
              </a:ext>
            </a:extLst>
          </p:cNvPr>
          <p:cNvSpPr>
            <a:spLocks noGrp="1"/>
          </p:cNvSpPr>
          <p:nvPr>
            <p:ph type="title"/>
          </p:nvPr>
        </p:nvSpPr>
        <p:spPr>
          <a:xfrm>
            <a:off x="8401050" y="6829425"/>
            <a:ext cx="8741163" cy="1466148"/>
          </a:xfrm>
        </p:spPr>
        <p:txBody>
          <a:bodyPr/>
          <a:lstStyle/>
          <a:p>
            <a:r>
              <a:rPr lang="da-DK" err="1"/>
              <a:t>Caring</a:t>
            </a:r>
            <a:r>
              <a:rPr lang="da-DK"/>
              <a:t> for </a:t>
            </a:r>
            <a:r>
              <a:rPr lang="da-DK" err="1"/>
              <a:t>volunteers</a:t>
            </a:r>
            <a:endParaRPr lang="en-GB"/>
          </a:p>
        </p:txBody>
      </p:sp>
    </p:spTree>
    <p:extLst>
      <p:ext uri="{BB962C8B-B14F-4D97-AF65-F5344CB8AC3E}">
        <p14:creationId xmlns:p14="http://schemas.microsoft.com/office/powerpoint/2010/main" val="88329577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EB2E56-35D9-4F1E-B467-2DC1D90BCA80}"/>
              </a:ext>
            </a:extLst>
          </p:cNvPr>
          <p:cNvSpPr>
            <a:spLocks noGrp="1"/>
          </p:cNvSpPr>
          <p:nvPr>
            <p:ph type="ctrTitle"/>
          </p:nvPr>
        </p:nvSpPr>
        <p:spPr>
          <a:xfrm>
            <a:off x="2065283" y="1389722"/>
            <a:ext cx="14157434" cy="768786"/>
          </a:xfrm>
        </p:spPr>
        <p:txBody>
          <a:bodyPr>
            <a:normAutofit/>
          </a:bodyPr>
          <a:lstStyle/>
          <a:p>
            <a:r>
              <a:rPr lang="da-DK"/>
              <a:t>Support systems</a:t>
            </a:r>
            <a:endParaRPr lang="en-GB"/>
          </a:p>
        </p:txBody>
      </p:sp>
      <p:sp>
        <p:nvSpPr>
          <p:cNvPr id="4" name="Subtitle 1">
            <a:extLst>
              <a:ext uri="{FF2B5EF4-FFF2-40B4-BE49-F238E27FC236}">
                <a16:creationId xmlns:a16="http://schemas.microsoft.com/office/drawing/2014/main" id="{5EB6D4F2-3BAA-42B3-A6A6-718B9D3A8DA8}"/>
              </a:ext>
            </a:extLst>
          </p:cNvPr>
          <p:cNvSpPr>
            <a:spLocks noGrp="1"/>
          </p:cNvSpPr>
          <p:nvPr>
            <p:ph type="subTitle" idx="1"/>
          </p:nvPr>
        </p:nvSpPr>
        <p:spPr>
          <a:xfrm>
            <a:off x="2065283" y="2400300"/>
            <a:ext cx="14157434" cy="6498566"/>
          </a:xfrm>
        </p:spPr>
        <p:txBody>
          <a:bodyPr>
            <a:normAutofit fontScale="92500" lnSpcReduction="20000"/>
          </a:bodyPr>
          <a:lstStyle/>
          <a:p>
            <a:pPr marL="342900" indent="-342900" algn="l">
              <a:lnSpc>
                <a:spcPct val="120000"/>
              </a:lnSpc>
              <a:buFont typeface="Arial" panose="020B0604020202020204" pitchFamily="34" charset="0"/>
              <a:buChar char="•"/>
            </a:pPr>
            <a:r>
              <a:rPr lang="en-GB" sz="3200"/>
              <a:t>National Societies have an obligation to support the well-being of their volunteers. Whether you are responsible for volunteers in emergencies or on-going social programmes, be sure that your psychosocial support system for volunteers includes information and interventions at all three stages of a response, i.e. before, during and after: </a:t>
            </a:r>
          </a:p>
          <a:p>
            <a:pPr marL="342900" indent="-342900" algn="l">
              <a:lnSpc>
                <a:spcPct val="120000"/>
              </a:lnSpc>
              <a:buFont typeface="Arial" panose="020B0604020202020204" pitchFamily="34" charset="0"/>
              <a:buChar char="•"/>
            </a:pPr>
            <a:r>
              <a:rPr lang="en-GB" sz="3200"/>
              <a:t>Before the actual response, it is important to prepare the volunteers for the task at hand.</a:t>
            </a:r>
          </a:p>
          <a:p>
            <a:pPr marL="342900" indent="-342900" algn="l">
              <a:lnSpc>
                <a:spcPct val="120000"/>
              </a:lnSpc>
              <a:buFont typeface="Arial" panose="020B0604020202020204" pitchFamily="34" charset="0"/>
              <a:buChar char="•"/>
            </a:pPr>
            <a:r>
              <a:rPr lang="en-GB" sz="3200"/>
              <a:t>During the activity it is important to provide the volunteers with on-going support. </a:t>
            </a:r>
          </a:p>
          <a:p>
            <a:pPr marL="342900" indent="-342900" algn="l">
              <a:lnSpc>
                <a:spcPct val="120000"/>
              </a:lnSpc>
              <a:buFont typeface="Arial" panose="020B0604020202020204" pitchFamily="34" charset="0"/>
              <a:buChar char="•"/>
            </a:pPr>
            <a:r>
              <a:rPr lang="en-GB" sz="3200"/>
              <a:t>After the response it is time for recovery, reflection and improving future responses.</a:t>
            </a:r>
          </a:p>
          <a:p>
            <a:pPr marL="342900" indent="-342900" algn="l">
              <a:lnSpc>
                <a:spcPct val="120000"/>
              </a:lnSpc>
              <a:buFont typeface="Arial" panose="020B0604020202020204" pitchFamily="34" charset="0"/>
              <a:buChar char="•"/>
            </a:pPr>
            <a:r>
              <a:rPr lang="en-GB" sz="3200"/>
              <a:t> </a:t>
            </a:r>
          </a:p>
          <a:p>
            <a:pPr marL="342900" indent="-342900" algn="l">
              <a:lnSpc>
                <a:spcPct val="120000"/>
              </a:lnSpc>
              <a:buFont typeface="Arial" panose="020B0604020202020204" pitchFamily="34" charset="0"/>
              <a:buChar char="•"/>
            </a:pPr>
            <a:endParaRPr lang="en-GB" sz="3200"/>
          </a:p>
        </p:txBody>
      </p:sp>
    </p:spTree>
    <p:extLst>
      <p:ext uri="{BB962C8B-B14F-4D97-AF65-F5344CB8AC3E}">
        <p14:creationId xmlns:p14="http://schemas.microsoft.com/office/powerpoint/2010/main" val="348958285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EB2E56-35D9-4F1E-B467-2DC1D90BCA80}"/>
              </a:ext>
            </a:extLst>
          </p:cNvPr>
          <p:cNvSpPr>
            <a:spLocks noGrp="1"/>
          </p:cNvSpPr>
          <p:nvPr>
            <p:ph type="ctrTitle"/>
          </p:nvPr>
        </p:nvSpPr>
        <p:spPr>
          <a:xfrm>
            <a:off x="2065283" y="1389722"/>
            <a:ext cx="14157434" cy="768786"/>
          </a:xfrm>
        </p:spPr>
        <p:txBody>
          <a:bodyPr>
            <a:normAutofit/>
          </a:bodyPr>
          <a:lstStyle/>
          <a:p>
            <a:r>
              <a:rPr lang="da-DK" err="1"/>
              <a:t>Volunter</a:t>
            </a:r>
            <a:r>
              <a:rPr lang="da-DK"/>
              <a:t> managers/</a:t>
            </a:r>
            <a:r>
              <a:rPr lang="da-DK" err="1"/>
              <a:t>leaders</a:t>
            </a:r>
            <a:endParaRPr lang="en-GB"/>
          </a:p>
        </p:txBody>
      </p:sp>
      <p:sp>
        <p:nvSpPr>
          <p:cNvPr id="4" name="Subtitle 1">
            <a:extLst>
              <a:ext uri="{FF2B5EF4-FFF2-40B4-BE49-F238E27FC236}">
                <a16:creationId xmlns:a16="http://schemas.microsoft.com/office/drawing/2014/main" id="{5EB6D4F2-3BAA-42B3-A6A6-718B9D3A8DA8}"/>
              </a:ext>
            </a:extLst>
          </p:cNvPr>
          <p:cNvSpPr>
            <a:spLocks noGrp="1"/>
          </p:cNvSpPr>
          <p:nvPr>
            <p:ph type="subTitle" idx="1"/>
          </p:nvPr>
        </p:nvSpPr>
        <p:spPr>
          <a:xfrm>
            <a:off x="2065283" y="2400300"/>
            <a:ext cx="14157434" cy="6498566"/>
          </a:xfrm>
        </p:spPr>
        <p:txBody>
          <a:bodyPr>
            <a:normAutofit/>
          </a:bodyPr>
          <a:lstStyle/>
          <a:p>
            <a:pPr marL="342900" indent="-342900" algn="l">
              <a:lnSpc>
                <a:spcPct val="120000"/>
              </a:lnSpc>
              <a:buFont typeface="Arial" panose="020B0604020202020204" pitchFamily="34" charset="0"/>
              <a:buChar char="•"/>
            </a:pPr>
            <a:r>
              <a:rPr lang="en-GB" sz="3200"/>
              <a:t>Are responsible for:</a:t>
            </a:r>
          </a:p>
          <a:p>
            <a:pPr marL="800100" lvl="1" indent="-342900" algn="l">
              <a:lnSpc>
                <a:spcPct val="120000"/>
              </a:lnSpc>
              <a:buFont typeface="Arial" panose="020B0604020202020204" pitchFamily="34" charset="0"/>
              <a:buChar char="•"/>
            </a:pPr>
            <a:r>
              <a:rPr lang="en-GB" sz="2800"/>
              <a:t>ensure reasonable working hours and conditions for volunteers</a:t>
            </a:r>
          </a:p>
          <a:p>
            <a:pPr marL="800100" lvl="1" indent="-342900" algn="l">
              <a:lnSpc>
                <a:spcPct val="120000"/>
              </a:lnSpc>
              <a:buFont typeface="Arial" panose="020B0604020202020204" pitchFamily="34" charset="0"/>
              <a:buChar char="•"/>
            </a:pPr>
            <a:r>
              <a:rPr lang="en-GB" sz="2800"/>
              <a:t>prepare job descriptions or make clear what is expected</a:t>
            </a:r>
          </a:p>
          <a:p>
            <a:pPr marL="800100" lvl="1" indent="-342900" algn="l">
              <a:lnSpc>
                <a:spcPct val="120000"/>
              </a:lnSpc>
              <a:buFont typeface="Arial" panose="020B0604020202020204" pitchFamily="34" charset="0"/>
              <a:buChar char="•"/>
            </a:pPr>
            <a:r>
              <a:rPr lang="en-GB" sz="2800"/>
              <a:t>prepare and train volunteers for their task in the field</a:t>
            </a:r>
          </a:p>
          <a:p>
            <a:pPr marL="800100" lvl="1" indent="-342900" algn="l">
              <a:lnSpc>
                <a:spcPct val="120000"/>
              </a:lnSpc>
              <a:buFont typeface="Arial" panose="020B0604020202020204" pitchFamily="34" charset="0"/>
              <a:buChar char="•"/>
            </a:pPr>
            <a:r>
              <a:rPr lang="en-GB" sz="2800"/>
              <a:t>check in with volunteers to see how they are coping during the emergency response</a:t>
            </a:r>
          </a:p>
          <a:p>
            <a:pPr marL="800100" lvl="1" indent="-342900" algn="l">
              <a:lnSpc>
                <a:spcPct val="120000"/>
              </a:lnSpc>
              <a:buFont typeface="Arial" panose="020B0604020202020204" pitchFamily="34" charset="0"/>
              <a:buChar char="•"/>
            </a:pPr>
            <a:r>
              <a:rPr lang="en-GB" sz="2800"/>
              <a:t>have regular team meetings during the emergency to check in with everyone and offer support </a:t>
            </a:r>
          </a:p>
          <a:p>
            <a:pPr marL="800100" lvl="1" indent="-342900" algn="l">
              <a:lnSpc>
                <a:spcPct val="120000"/>
              </a:lnSpc>
              <a:buFont typeface="Arial" panose="020B0604020202020204" pitchFamily="34" charset="0"/>
              <a:buChar char="•"/>
            </a:pPr>
            <a:r>
              <a:rPr lang="en-GB" sz="2800"/>
              <a:t>encourage volunteer work to be carried out in pairs</a:t>
            </a:r>
          </a:p>
          <a:p>
            <a:pPr marL="800100" lvl="1" indent="-342900" algn="l">
              <a:lnSpc>
                <a:spcPct val="120000"/>
              </a:lnSpc>
              <a:buFont typeface="Arial" panose="020B0604020202020204" pitchFamily="34" charset="0"/>
              <a:buChar char="•"/>
            </a:pPr>
            <a:r>
              <a:rPr lang="en-GB" sz="2800"/>
              <a:t>set up peer support or buddy systems</a:t>
            </a:r>
          </a:p>
          <a:p>
            <a:pPr marL="342900" indent="-342900" algn="l">
              <a:lnSpc>
                <a:spcPct val="120000"/>
              </a:lnSpc>
              <a:buFont typeface="Arial" panose="020B0604020202020204" pitchFamily="34" charset="0"/>
              <a:buChar char="•"/>
            </a:pPr>
            <a:endParaRPr lang="en-GB" sz="3200"/>
          </a:p>
        </p:txBody>
      </p:sp>
    </p:spTree>
    <p:extLst>
      <p:ext uri="{BB962C8B-B14F-4D97-AF65-F5344CB8AC3E}">
        <p14:creationId xmlns:p14="http://schemas.microsoft.com/office/powerpoint/2010/main" val="321179955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EB2E56-35D9-4F1E-B467-2DC1D90BCA80}"/>
              </a:ext>
            </a:extLst>
          </p:cNvPr>
          <p:cNvSpPr>
            <a:spLocks noGrp="1"/>
          </p:cNvSpPr>
          <p:nvPr>
            <p:ph type="ctrTitle"/>
          </p:nvPr>
        </p:nvSpPr>
        <p:spPr>
          <a:xfrm>
            <a:off x="2065283" y="1389722"/>
            <a:ext cx="14157434" cy="768786"/>
          </a:xfrm>
        </p:spPr>
        <p:txBody>
          <a:bodyPr>
            <a:normAutofit/>
          </a:bodyPr>
          <a:lstStyle/>
          <a:p>
            <a:r>
              <a:rPr lang="da-DK"/>
              <a:t>Self </a:t>
            </a:r>
            <a:r>
              <a:rPr lang="da-DK" err="1"/>
              <a:t>care</a:t>
            </a:r>
            <a:endParaRPr lang="en-GB"/>
          </a:p>
        </p:txBody>
      </p:sp>
      <p:sp>
        <p:nvSpPr>
          <p:cNvPr id="4" name="Subtitle 1">
            <a:extLst>
              <a:ext uri="{FF2B5EF4-FFF2-40B4-BE49-F238E27FC236}">
                <a16:creationId xmlns:a16="http://schemas.microsoft.com/office/drawing/2014/main" id="{5EB6D4F2-3BAA-42B3-A6A6-718B9D3A8DA8}"/>
              </a:ext>
            </a:extLst>
          </p:cNvPr>
          <p:cNvSpPr>
            <a:spLocks noGrp="1"/>
          </p:cNvSpPr>
          <p:nvPr>
            <p:ph type="subTitle" idx="1"/>
          </p:nvPr>
        </p:nvSpPr>
        <p:spPr>
          <a:xfrm>
            <a:off x="2065283" y="2400300"/>
            <a:ext cx="14157434" cy="6498566"/>
          </a:xfrm>
        </p:spPr>
        <p:txBody>
          <a:bodyPr>
            <a:normAutofit/>
          </a:bodyPr>
          <a:lstStyle/>
          <a:p>
            <a:pPr marL="342900" indent="-342900" algn="l">
              <a:lnSpc>
                <a:spcPct val="120000"/>
              </a:lnSpc>
              <a:buFont typeface="Arial" panose="020B0604020202020204" pitchFamily="34" charset="0"/>
              <a:buChar char="•"/>
            </a:pPr>
            <a:r>
              <a:rPr lang="en-GB" sz="3200"/>
              <a:t>Communicate with others</a:t>
            </a:r>
          </a:p>
          <a:p>
            <a:pPr marL="342900" indent="-342900" algn="l">
              <a:lnSpc>
                <a:spcPct val="120000"/>
              </a:lnSpc>
              <a:buFont typeface="Arial" panose="020B0604020202020204" pitchFamily="34" charset="0"/>
              <a:buChar char="•"/>
            </a:pPr>
            <a:r>
              <a:rPr lang="en-GB" sz="3200"/>
              <a:t>Take care of yourself</a:t>
            </a:r>
          </a:p>
          <a:p>
            <a:pPr marL="342900" indent="-342900" algn="l">
              <a:lnSpc>
                <a:spcPct val="120000"/>
              </a:lnSpc>
              <a:buFont typeface="Arial" panose="020B0604020202020204" pitchFamily="34" charset="0"/>
              <a:buChar char="•"/>
            </a:pPr>
            <a:r>
              <a:rPr lang="en-GB" sz="3200"/>
              <a:t>Manage your stress level</a:t>
            </a:r>
          </a:p>
          <a:p>
            <a:pPr marL="342900" indent="-342900" algn="l">
              <a:lnSpc>
                <a:spcPct val="120000"/>
              </a:lnSpc>
              <a:buFont typeface="Arial" panose="020B0604020202020204" pitchFamily="34" charset="0"/>
              <a:buChar char="•"/>
            </a:pPr>
            <a:r>
              <a:rPr lang="en-GB" sz="3200"/>
              <a:t>Relax and have fun</a:t>
            </a:r>
          </a:p>
          <a:p>
            <a:pPr marL="342900" indent="-342900" algn="l">
              <a:lnSpc>
                <a:spcPct val="120000"/>
              </a:lnSpc>
              <a:buFont typeface="Arial" panose="020B0604020202020204" pitchFamily="34" charset="0"/>
              <a:buChar char="•"/>
            </a:pPr>
            <a:endParaRPr lang="en-GB" sz="3200"/>
          </a:p>
        </p:txBody>
      </p:sp>
    </p:spTree>
    <p:extLst>
      <p:ext uri="{BB962C8B-B14F-4D97-AF65-F5344CB8AC3E}">
        <p14:creationId xmlns:p14="http://schemas.microsoft.com/office/powerpoint/2010/main" val="10483368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EA930-4D2B-406B-BAC3-7FA65EA9A278}"/>
              </a:ext>
            </a:extLst>
          </p:cNvPr>
          <p:cNvSpPr>
            <a:spLocks noGrp="1"/>
          </p:cNvSpPr>
          <p:nvPr>
            <p:ph type="title"/>
          </p:nvPr>
        </p:nvSpPr>
        <p:spPr>
          <a:xfrm>
            <a:off x="8958263" y="6843713"/>
            <a:ext cx="8183950" cy="1451860"/>
          </a:xfrm>
        </p:spPr>
        <p:txBody>
          <a:bodyPr/>
          <a:lstStyle/>
          <a:p>
            <a:r>
              <a:rPr lang="da-DK"/>
              <a:t>Peer to peer support</a:t>
            </a:r>
            <a:endParaRPr lang="en-GB"/>
          </a:p>
        </p:txBody>
      </p:sp>
    </p:spTree>
    <p:extLst>
      <p:ext uri="{BB962C8B-B14F-4D97-AF65-F5344CB8AC3E}">
        <p14:creationId xmlns:p14="http://schemas.microsoft.com/office/powerpoint/2010/main" val="719305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53340C21-7B17-2A0B-0EA8-585865193E84}"/>
              </a:ext>
            </a:extLst>
          </p:cNvPr>
          <p:cNvSpPr>
            <a:spLocks noGrp="1"/>
          </p:cNvSpPr>
          <p:nvPr>
            <p:ph type="ctrTitle"/>
          </p:nvPr>
        </p:nvSpPr>
        <p:spPr>
          <a:xfrm>
            <a:off x="2065283" y="1389722"/>
            <a:ext cx="14157434" cy="768786"/>
          </a:xfrm>
        </p:spPr>
        <p:txBody>
          <a:bodyPr/>
          <a:lstStyle/>
          <a:p>
            <a:pPr algn="l"/>
            <a:r>
              <a:rPr lang="da-DK"/>
              <a:t>Quiz</a:t>
            </a:r>
            <a:endParaRPr lang="en-GB"/>
          </a:p>
        </p:txBody>
      </p:sp>
      <p:sp>
        <p:nvSpPr>
          <p:cNvPr id="8" name="TextBox 7">
            <a:extLst>
              <a:ext uri="{FF2B5EF4-FFF2-40B4-BE49-F238E27FC236}">
                <a16:creationId xmlns:a16="http://schemas.microsoft.com/office/drawing/2014/main" id="{A36C24E3-7096-D6C3-F04C-6FE8280FF16B}"/>
              </a:ext>
            </a:extLst>
          </p:cNvPr>
          <p:cNvSpPr txBox="1"/>
          <p:nvPr/>
        </p:nvSpPr>
        <p:spPr>
          <a:xfrm>
            <a:off x="2301240" y="2743200"/>
            <a:ext cx="15194280" cy="5078313"/>
          </a:xfrm>
          <a:prstGeom prst="rect">
            <a:avLst/>
          </a:prstGeom>
          <a:noFill/>
        </p:spPr>
        <p:txBody>
          <a:bodyPr wrap="square" rtlCol="0">
            <a:spAutoFit/>
          </a:bodyPr>
          <a:lstStyle/>
          <a:p>
            <a:pPr marL="685800" indent="-685800">
              <a:buFont typeface="Arial" panose="020B0604020202020204" pitchFamily="34" charset="0"/>
              <a:buChar char="•"/>
            </a:pPr>
            <a:r>
              <a:rPr lang="da-DK" sz="5400"/>
              <a:t>Human </a:t>
            </a:r>
            <a:r>
              <a:rPr lang="da-DK" sz="5400" err="1"/>
              <a:t>rights</a:t>
            </a:r>
            <a:r>
              <a:rPr lang="da-DK" sz="5400"/>
              <a:t> and </a:t>
            </a:r>
            <a:r>
              <a:rPr lang="da-DK" sz="5400" err="1"/>
              <a:t>equity</a:t>
            </a:r>
            <a:endParaRPr lang="da-DK" sz="5400"/>
          </a:p>
          <a:p>
            <a:pPr marL="685800" indent="-685800">
              <a:buFont typeface="Arial" panose="020B0604020202020204" pitchFamily="34" charset="0"/>
              <a:buChar char="•"/>
            </a:pPr>
            <a:r>
              <a:rPr lang="da-DK" sz="5400"/>
              <a:t>Participation</a:t>
            </a:r>
          </a:p>
          <a:p>
            <a:pPr marL="685800" indent="-685800">
              <a:buFont typeface="Arial" panose="020B0604020202020204" pitchFamily="34" charset="0"/>
              <a:buChar char="•"/>
            </a:pPr>
            <a:r>
              <a:rPr lang="da-DK" sz="5400"/>
              <a:t>Do no harm</a:t>
            </a:r>
          </a:p>
          <a:p>
            <a:pPr marL="685800" indent="-685800">
              <a:buFont typeface="Arial" panose="020B0604020202020204" pitchFamily="34" charset="0"/>
              <a:buChar char="•"/>
            </a:pPr>
            <a:r>
              <a:rPr lang="da-DK" sz="5400"/>
              <a:t>Building on </a:t>
            </a:r>
            <a:r>
              <a:rPr lang="da-DK" sz="5400" err="1"/>
              <a:t>available</a:t>
            </a:r>
            <a:r>
              <a:rPr lang="da-DK" sz="5400"/>
              <a:t> </a:t>
            </a:r>
            <a:r>
              <a:rPr lang="da-DK" sz="5400" err="1"/>
              <a:t>resources</a:t>
            </a:r>
            <a:r>
              <a:rPr lang="da-DK" sz="5400"/>
              <a:t> and </a:t>
            </a:r>
            <a:r>
              <a:rPr lang="da-DK" sz="5400" err="1"/>
              <a:t>capacities</a:t>
            </a:r>
            <a:endParaRPr lang="da-DK" sz="5400"/>
          </a:p>
          <a:p>
            <a:pPr marL="685800" indent="-685800">
              <a:buFont typeface="Arial" panose="020B0604020202020204" pitchFamily="34" charset="0"/>
              <a:buChar char="•"/>
            </a:pPr>
            <a:r>
              <a:rPr lang="da-DK" sz="5400"/>
              <a:t>Integrated support systems</a:t>
            </a:r>
          </a:p>
          <a:p>
            <a:pPr marL="685800" indent="-685800">
              <a:buFont typeface="Arial" panose="020B0604020202020204" pitchFamily="34" charset="0"/>
              <a:buChar char="•"/>
            </a:pPr>
            <a:r>
              <a:rPr lang="da-DK" sz="5400" err="1"/>
              <a:t>Multi-layered</a:t>
            </a:r>
            <a:r>
              <a:rPr lang="da-DK" sz="5400"/>
              <a:t> supports</a:t>
            </a:r>
          </a:p>
        </p:txBody>
      </p:sp>
    </p:spTree>
    <p:extLst>
      <p:ext uri="{BB962C8B-B14F-4D97-AF65-F5344CB8AC3E}">
        <p14:creationId xmlns:p14="http://schemas.microsoft.com/office/powerpoint/2010/main" val="258253878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EB2E56-35D9-4F1E-B467-2DC1D90BCA80}"/>
              </a:ext>
            </a:extLst>
          </p:cNvPr>
          <p:cNvSpPr>
            <a:spLocks noGrp="1"/>
          </p:cNvSpPr>
          <p:nvPr>
            <p:ph type="ctrTitle"/>
          </p:nvPr>
        </p:nvSpPr>
        <p:spPr>
          <a:xfrm>
            <a:off x="2065283" y="1389722"/>
            <a:ext cx="14157434" cy="768786"/>
          </a:xfrm>
        </p:spPr>
        <p:txBody>
          <a:bodyPr>
            <a:normAutofit/>
          </a:bodyPr>
          <a:lstStyle/>
          <a:p>
            <a:r>
              <a:rPr lang="da-DK"/>
              <a:t>Peer support</a:t>
            </a:r>
            <a:endParaRPr lang="en-GB"/>
          </a:p>
        </p:txBody>
      </p:sp>
      <p:sp>
        <p:nvSpPr>
          <p:cNvPr id="4" name="Subtitle 1">
            <a:extLst>
              <a:ext uri="{FF2B5EF4-FFF2-40B4-BE49-F238E27FC236}">
                <a16:creationId xmlns:a16="http://schemas.microsoft.com/office/drawing/2014/main" id="{5EB6D4F2-3BAA-42B3-A6A6-718B9D3A8DA8}"/>
              </a:ext>
            </a:extLst>
          </p:cNvPr>
          <p:cNvSpPr>
            <a:spLocks noGrp="1"/>
          </p:cNvSpPr>
          <p:nvPr>
            <p:ph type="subTitle" idx="1"/>
          </p:nvPr>
        </p:nvSpPr>
        <p:spPr>
          <a:xfrm>
            <a:off x="2065283" y="2400300"/>
            <a:ext cx="14157434" cy="6498566"/>
          </a:xfrm>
        </p:spPr>
        <p:txBody>
          <a:bodyPr>
            <a:normAutofit/>
          </a:bodyPr>
          <a:lstStyle/>
          <a:p>
            <a:pPr marL="342900" indent="-342900" algn="l">
              <a:lnSpc>
                <a:spcPct val="120000"/>
              </a:lnSpc>
              <a:buFont typeface="Arial" panose="020B0604020202020204" pitchFamily="34" charset="0"/>
              <a:buChar char="•"/>
            </a:pPr>
            <a:r>
              <a:rPr lang="en-GB" sz="3200"/>
              <a:t>Communicate with others</a:t>
            </a:r>
          </a:p>
          <a:p>
            <a:pPr marL="342900" indent="-342900" algn="l">
              <a:lnSpc>
                <a:spcPct val="120000"/>
              </a:lnSpc>
              <a:buFont typeface="Arial" panose="020B0604020202020204" pitchFamily="34" charset="0"/>
              <a:buChar char="•"/>
            </a:pPr>
            <a:r>
              <a:rPr lang="en-GB" sz="3200"/>
              <a:t>Take care of yourself</a:t>
            </a:r>
          </a:p>
          <a:p>
            <a:pPr marL="342900" indent="-342900" algn="l">
              <a:lnSpc>
                <a:spcPct val="120000"/>
              </a:lnSpc>
              <a:buFont typeface="Arial" panose="020B0604020202020204" pitchFamily="34" charset="0"/>
              <a:buChar char="•"/>
            </a:pPr>
            <a:r>
              <a:rPr lang="en-GB" sz="3200"/>
              <a:t>Manage your stress level</a:t>
            </a:r>
          </a:p>
          <a:p>
            <a:pPr marL="342900" indent="-342900" algn="l">
              <a:lnSpc>
                <a:spcPct val="120000"/>
              </a:lnSpc>
              <a:buFont typeface="Arial" panose="020B0604020202020204" pitchFamily="34" charset="0"/>
              <a:buChar char="•"/>
            </a:pPr>
            <a:r>
              <a:rPr lang="en-GB" sz="3200"/>
              <a:t>Relax and have fun</a:t>
            </a:r>
          </a:p>
          <a:p>
            <a:pPr marL="342900" indent="-342900" algn="l">
              <a:lnSpc>
                <a:spcPct val="120000"/>
              </a:lnSpc>
              <a:buFont typeface="Arial" panose="020B0604020202020204" pitchFamily="34" charset="0"/>
              <a:buChar char="•"/>
            </a:pPr>
            <a:endParaRPr lang="en-GB" sz="3200"/>
          </a:p>
        </p:txBody>
      </p:sp>
    </p:spTree>
    <p:extLst>
      <p:ext uri="{BB962C8B-B14F-4D97-AF65-F5344CB8AC3E}">
        <p14:creationId xmlns:p14="http://schemas.microsoft.com/office/powerpoint/2010/main" val="208145142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EB2E56-35D9-4F1E-B467-2DC1D90BCA80}"/>
              </a:ext>
            </a:extLst>
          </p:cNvPr>
          <p:cNvSpPr>
            <a:spLocks noGrp="1"/>
          </p:cNvSpPr>
          <p:nvPr>
            <p:ph type="ctrTitle"/>
          </p:nvPr>
        </p:nvSpPr>
        <p:spPr>
          <a:xfrm>
            <a:off x="2065283" y="1389722"/>
            <a:ext cx="14157434" cy="768786"/>
          </a:xfrm>
        </p:spPr>
        <p:txBody>
          <a:bodyPr>
            <a:normAutofit/>
          </a:bodyPr>
          <a:lstStyle/>
          <a:p>
            <a:r>
              <a:rPr lang="da-DK"/>
              <a:t>Peer support meetings</a:t>
            </a:r>
            <a:endParaRPr lang="en-GB"/>
          </a:p>
        </p:txBody>
      </p:sp>
      <p:sp>
        <p:nvSpPr>
          <p:cNvPr id="4" name="Subtitle 1">
            <a:extLst>
              <a:ext uri="{FF2B5EF4-FFF2-40B4-BE49-F238E27FC236}">
                <a16:creationId xmlns:a16="http://schemas.microsoft.com/office/drawing/2014/main" id="{5EB6D4F2-3BAA-42B3-A6A6-718B9D3A8DA8}"/>
              </a:ext>
            </a:extLst>
          </p:cNvPr>
          <p:cNvSpPr>
            <a:spLocks noGrp="1"/>
          </p:cNvSpPr>
          <p:nvPr>
            <p:ph type="subTitle" idx="1"/>
          </p:nvPr>
        </p:nvSpPr>
        <p:spPr>
          <a:xfrm>
            <a:off x="2065283" y="2400300"/>
            <a:ext cx="14157434" cy="6498566"/>
          </a:xfrm>
        </p:spPr>
        <p:txBody>
          <a:bodyPr>
            <a:normAutofit/>
          </a:bodyPr>
          <a:lstStyle/>
          <a:p>
            <a:pPr marL="342900" indent="-342900" algn="l">
              <a:lnSpc>
                <a:spcPct val="120000"/>
              </a:lnSpc>
              <a:buFont typeface="Arial" panose="020B0604020202020204" pitchFamily="34" charset="0"/>
              <a:buChar char="•"/>
            </a:pPr>
            <a:r>
              <a:rPr lang="en-GB" sz="3200"/>
              <a:t>Work in your case group and discuss and note down:</a:t>
            </a:r>
          </a:p>
          <a:p>
            <a:pPr marL="800100" lvl="1" indent="-342900" algn="l">
              <a:lnSpc>
                <a:spcPct val="120000"/>
              </a:lnSpc>
              <a:buFont typeface="Arial" panose="020B0604020202020204" pitchFamily="34" charset="0"/>
              <a:buChar char="•"/>
            </a:pPr>
            <a:r>
              <a:rPr lang="en-GB" sz="2800"/>
              <a:t>List 5 key elements that are important for peer support</a:t>
            </a:r>
          </a:p>
          <a:p>
            <a:pPr marL="800100" lvl="1" indent="-342900" algn="l">
              <a:lnSpc>
                <a:spcPct val="120000"/>
              </a:lnSpc>
              <a:buFont typeface="Arial" panose="020B0604020202020204" pitchFamily="34" charset="0"/>
              <a:buChar char="•"/>
            </a:pPr>
            <a:r>
              <a:rPr lang="en-GB" sz="2800"/>
              <a:t>List 5 things you need to think of when organizing a peer to peer support meeting</a:t>
            </a:r>
          </a:p>
          <a:p>
            <a:pPr marL="800100" lvl="1" indent="-342900" algn="l">
              <a:lnSpc>
                <a:spcPct val="120000"/>
              </a:lnSpc>
              <a:buFont typeface="Arial" panose="020B0604020202020204" pitchFamily="34" charset="0"/>
              <a:buChar char="•"/>
            </a:pPr>
            <a:r>
              <a:rPr lang="en-GB" sz="2800"/>
              <a:t>List 5 topics that would important and relevant to discuss in a peer to peer support meeting</a:t>
            </a:r>
          </a:p>
          <a:p>
            <a:pPr marL="342900" indent="-342900" algn="l">
              <a:lnSpc>
                <a:spcPct val="120000"/>
              </a:lnSpc>
              <a:buFont typeface="Arial" panose="020B0604020202020204" pitchFamily="34" charset="0"/>
              <a:buChar char="•"/>
            </a:pPr>
            <a:endParaRPr lang="en-GB" sz="3200"/>
          </a:p>
        </p:txBody>
      </p:sp>
    </p:spTree>
    <p:extLst>
      <p:ext uri="{BB962C8B-B14F-4D97-AF65-F5344CB8AC3E}">
        <p14:creationId xmlns:p14="http://schemas.microsoft.com/office/powerpoint/2010/main" val="83379547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EB2E56-35D9-4F1E-B467-2DC1D90BCA80}"/>
              </a:ext>
            </a:extLst>
          </p:cNvPr>
          <p:cNvSpPr>
            <a:spLocks noGrp="1"/>
          </p:cNvSpPr>
          <p:nvPr>
            <p:ph type="ctrTitle"/>
          </p:nvPr>
        </p:nvSpPr>
        <p:spPr>
          <a:xfrm>
            <a:off x="2065283" y="1389722"/>
            <a:ext cx="14157434" cy="768786"/>
          </a:xfrm>
        </p:spPr>
        <p:txBody>
          <a:bodyPr>
            <a:normAutofit/>
          </a:bodyPr>
          <a:lstStyle/>
          <a:p>
            <a:r>
              <a:rPr lang="da-DK"/>
              <a:t>Key elements for peer support</a:t>
            </a:r>
            <a:endParaRPr lang="en-GB"/>
          </a:p>
        </p:txBody>
      </p:sp>
      <p:sp>
        <p:nvSpPr>
          <p:cNvPr id="4" name="Subtitle 1">
            <a:extLst>
              <a:ext uri="{FF2B5EF4-FFF2-40B4-BE49-F238E27FC236}">
                <a16:creationId xmlns:a16="http://schemas.microsoft.com/office/drawing/2014/main" id="{5EB6D4F2-3BAA-42B3-A6A6-718B9D3A8DA8}"/>
              </a:ext>
            </a:extLst>
          </p:cNvPr>
          <p:cNvSpPr>
            <a:spLocks noGrp="1"/>
          </p:cNvSpPr>
          <p:nvPr>
            <p:ph type="subTitle" idx="1"/>
          </p:nvPr>
        </p:nvSpPr>
        <p:spPr>
          <a:xfrm>
            <a:off x="2065283" y="2400300"/>
            <a:ext cx="14157434" cy="6498566"/>
          </a:xfrm>
        </p:spPr>
        <p:txBody>
          <a:bodyPr>
            <a:normAutofit/>
          </a:bodyPr>
          <a:lstStyle/>
          <a:p>
            <a:pPr marL="342900" indent="-342900" algn="l">
              <a:lnSpc>
                <a:spcPct val="120000"/>
              </a:lnSpc>
              <a:buFont typeface="Arial" panose="020B0604020202020204" pitchFamily="34" charset="0"/>
              <a:buChar char="•"/>
            </a:pPr>
            <a:r>
              <a:rPr lang="en-GB" sz="3200"/>
              <a:t>Concern, empathy, respect and trust </a:t>
            </a:r>
          </a:p>
          <a:p>
            <a:pPr marL="342900" indent="-342900" algn="l">
              <a:lnSpc>
                <a:spcPct val="120000"/>
              </a:lnSpc>
              <a:buFont typeface="Arial" panose="020B0604020202020204" pitchFamily="34" charset="0"/>
              <a:buChar char="•"/>
            </a:pPr>
            <a:r>
              <a:rPr lang="en-GB" sz="3200"/>
              <a:t>effective communication and good listening skills</a:t>
            </a:r>
          </a:p>
          <a:p>
            <a:pPr marL="342900" indent="-342900" algn="l">
              <a:lnSpc>
                <a:spcPct val="120000"/>
              </a:lnSpc>
              <a:buFont typeface="Arial" panose="020B0604020202020204" pitchFamily="34" charset="0"/>
              <a:buChar char="•"/>
            </a:pPr>
            <a:r>
              <a:rPr lang="en-GB" sz="3200"/>
              <a:t>clearly defined roles</a:t>
            </a:r>
          </a:p>
          <a:p>
            <a:pPr marL="342900" indent="-342900" algn="l">
              <a:lnSpc>
                <a:spcPct val="120000"/>
              </a:lnSpc>
              <a:buFont typeface="Arial" panose="020B0604020202020204" pitchFamily="34" charset="0"/>
              <a:buChar char="•"/>
            </a:pPr>
            <a:r>
              <a:rPr lang="en-GB" sz="3200"/>
              <a:t>teamwork, cooperation and problem-solving </a:t>
            </a:r>
          </a:p>
          <a:p>
            <a:pPr marL="342900" indent="-342900" algn="l">
              <a:lnSpc>
                <a:spcPct val="120000"/>
              </a:lnSpc>
              <a:buFont typeface="Arial" panose="020B0604020202020204" pitchFamily="34" charset="0"/>
              <a:buChar char="•"/>
            </a:pPr>
            <a:r>
              <a:rPr lang="en-GB" sz="3200"/>
              <a:t>open discussion of on-the-job experiences. </a:t>
            </a:r>
          </a:p>
          <a:p>
            <a:pPr marL="342900" indent="-342900" algn="l">
              <a:lnSpc>
                <a:spcPct val="120000"/>
              </a:lnSpc>
              <a:buFont typeface="Arial" panose="020B0604020202020204" pitchFamily="34" charset="0"/>
              <a:buChar char="•"/>
            </a:pPr>
            <a:endParaRPr lang="en-GB" sz="3200"/>
          </a:p>
        </p:txBody>
      </p:sp>
    </p:spTree>
    <p:extLst>
      <p:ext uri="{BB962C8B-B14F-4D97-AF65-F5344CB8AC3E}">
        <p14:creationId xmlns:p14="http://schemas.microsoft.com/office/powerpoint/2010/main" val="326685790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EB2E56-35D9-4F1E-B467-2DC1D90BCA80}"/>
              </a:ext>
            </a:extLst>
          </p:cNvPr>
          <p:cNvSpPr>
            <a:spLocks noGrp="1"/>
          </p:cNvSpPr>
          <p:nvPr>
            <p:ph type="ctrTitle"/>
          </p:nvPr>
        </p:nvSpPr>
        <p:spPr>
          <a:xfrm>
            <a:off x="2065283" y="1389722"/>
            <a:ext cx="14157434" cy="768786"/>
          </a:xfrm>
        </p:spPr>
        <p:txBody>
          <a:bodyPr>
            <a:normAutofit/>
          </a:bodyPr>
          <a:lstStyle/>
          <a:p>
            <a:r>
              <a:rPr lang="da-DK"/>
              <a:t>Organising peer support meetings</a:t>
            </a:r>
            <a:endParaRPr lang="en-GB"/>
          </a:p>
        </p:txBody>
      </p:sp>
      <p:sp>
        <p:nvSpPr>
          <p:cNvPr id="4" name="Subtitle 1">
            <a:extLst>
              <a:ext uri="{FF2B5EF4-FFF2-40B4-BE49-F238E27FC236}">
                <a16:creationId xmlns:a16="http://schemas.microsoft.com/office/drawing/2014/main" id="{5EB6D4F2-3BAA-42B3-A6A6-718B9D3A8DA8}"/>
              </a:ext>
            </a:extLst>
          </p:cNvPr>
          <p:cNvSpPr>
            <a:spLocks noGrp="1"/>
          </p:cNvSpPr>
          <p:nvPr>
            <p:ph type="subTitle" idx="1"/>
          </p:nvPr>
        </p:nvSpPr>
        <p:spPr>
          <a:xfrm>
            <a:off x="2065283" y="2400300"/>
            <a:ext cx="14157434" cy="6498566"/>
          </a:xfrm>
        </p:spPr>
        <p:txBody>
          <a:bodyPr>
            <a:normAutofit lnSpcReduction="10000"/>
          </a:bodyPr>
          <a:lstStyle/>
          <a:p>
            <a:pPr marL="342900" indent="-342900" algn="l">
              <a:lnSpc>
                <a:spcPct val="120000"/>
              </a:lnSpc>
              <a:buFont typeface="Arial" panose="020B0604020202020204" pitchFamily="34" charset="0"/>
              <a:buChar char="•"/>
            </a:pPr>
            <a:r>
              <a:rPr lang="en-GB" sz="3200"/>
              <a:t>Make sure to have scheduled meetings on a regular basis.</a:t>
            </a:r>
          </a:p>
          <a:p>
            <a:pPr marL="342900" indent="-342900" algn="l">
              <a:lnSpc>
                <a:spcPct val="120000"/>
              </a:lnSpc>
              <a:buFont typeface="Arial" panose="020B0604020202020204" pitchFamily="34" charset="0"/>
              <a:buChar char="•"/>
            </a:pPr>
            <a:r>
              <a:rPr lang="en-GB" sz="3200"/>
              <a:t>Try to schedule the meetings at a time where everyone is able to participate. </a:t>
            </a:r>
          </a:p>
          <a:p>
            <a:pPr marL="342900" indent="-342900" algn="l">
              <a:lnSpc>
                <a:spcPct val="120000"/>
              </a:lnSpc>
              <a:buFont typeface="Arial" panose="020B0604020202020204" pitchFamily="34" charset="0"/>
              <a:buChar char="•"/>
            </a:pPr>
            <a:r>
              <a:rPr lang="en-GB" sz="3200"/>
              <a:t>Provide regular supervision for peer supporters with psychosocial support staff, wherever possible. </a:t>
            </a:r>
          </a:p>
          <a:p>
            <a:pPr marL="342900" indent="-342900" algn="l">
              <a:lnSpc>
                <a:spcPct val="120000"/>
              </a:lnSpc>
              <a:buFont typeface="Arial" panose="020B0604020202020204" pitchFamily="34" charset="0"/>
              <a:buChar char="•"/>
            </a:pPr>
            <a:r>
              <a:rPr lang="en-GB" sz="3200"/>
              <a:t>Organize willing volunteers into a peer support team to reach out to other volunteers, particularly new recruits. This team can connect with peers to raise awareness of available support and provide assistance. </a:t>
            </a:r>
          </a:p>
          <a:p>
            <a:pPr marL="342900" indent="-342900" algn="l">
              <a:lnSpc>
                <a:spcPct val="120000"/>
              </a:lnSpc>
              <a:buFont typeface="Arial" panose="020B0604020202020204" pitchFamily="34" charset="0"/>
              <a:buChar char="•"/>
            </a:pPr>
            <a:r>
              <a:rPr lang="en-GB" sz="3200"/>
              <a:t>Organize peer support groups, led by experienced and trained volunteer peer supporters or by psychosocial support staff. </a:t>
            </a:r>
          </a:p>
          <a:p>
            <a:pPr marL="342900" indent="-342900" algn="l">
              <a:lnSpc>
                <a:spcPct val="120000"/>
              </a:lnSpc>
              <a:buFont typeface="Arial" panose="020B0604020202020204" pitchFamily="34" charset="0"/>
              <a:buChar char="•"/>
            </a:pPr>
            <a:endParaRPr lang="en-GB" sz="3200"/>
          </a:p>
        </p:txBody>
      </p:sp>
    </p:spTree>
    <p:extLst>
      <p:ext uri="{BB962C8B-B14F-4D97-AF65-F5344CB8AC3E}">
        <p14:creationId xmlns:p14="http://schemas.microsoft.com/office/powerpoint/2010/main" val="39332718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EB2E56-35D9-4F1E-B467-2DC1D90BCA80}"/>
              </a:ext>
            </a:extLst>
          </p:cNvPr>
          <p:cNvSpPr>
            <a:spLocks noGrp="1"/>
          </p:cNvSpPr>
          <p:nvPr>
            <p:ph type="ctrTitle"/>
          </p:nvPr>
        </p:nvSpPr>
        <p:spPr>
          <a:xfrm>
            <a:off x="2065283" y="1389722"/>
            <a:ext cx="14157434" cy="768786"/>
          </a:xfrm>
        </p:spPr>
        <p:txBody>
          <a:bodyPr>
            <a:normAutofit/>
          </a:bodyPr>
          <a:lstStyle/>
          <a:p>
            <a:r>
              <a:rPr lang="da-DK"/>
              <a:t>Peer support meeting </a:t>
            </a:r>
            <a:r>
              <a:rPr lang="da-DK" err="1"/>
              <a:t>topics</a:t>
            </a:r>
            <a:endParaRPr lang="en-GB"/>
          </a:p>
        </p:txBody>
      </p:sp>
      <p:sp>
        <p:nvSpPr>
          <p:cNvPr id="4" name="Subtitle 1">
            <a:extLst>
              <a:ext uri="{FF2B5EF4-FFF2-40B4-BE49-F238E27FC236}">
                <a16:creationId xmlns:a16="http://schemas.microsoft.com/office/drawing/2014/main" id="{5EB6D4F2-3BAA-42B3-A6A6-718B9D3A8DA8}"/>
              </a:ext>
            </a:extLst>
          </p:cNvPr>
          <p:cNvSpPr>
            <a:spLocks noGrp="1"/>
          </p:cNvSpPr>
          <p:nvPr>
            <p:ph type="subTitle" idx="1"/>
          </p:nvPr>
        </p:nvSpPr>
        <p:spPr>
          <a:xfrm>
            <a:off x="2065283" y="2400300"/>
            <a:ext cx="14157434" cy="6498566"/>
          </a:xfrm>
        </p:spPr>
        <p:txBody>
          <a:bodyPr>
            <a:normAutofit/>
          </a:bodyPr>
          <a:lstStyle/>
          <a:p>
            <a:pPr marL="342900" indent="-342900" algn="l">
              <a:lnSpc>
                <a:spcPct val="120000"/>
              </a:lnSpc>
              <a:buFont typeface="Arial" panose="020B0604020202020204" pitchFamily="34" charset="0"/>
              <a:buChar char="•"/>
            </a:pPr>
            <a:r>
              <a:rPr lang="en-GB" sz="3200"/>
              <a:t>Difficult cases</a:t>
            </a:r>
          </a:p>
          <a:p>
            <a:pPr marL="342900" indent="-342900" algn="l">
              <a:lnSpc>
                <a:spcPct val="120000"/>
              </a:lnSpc>
              <a:buFont typeface="Arial" panose="020B0604020202020204" pitchFamily="34" charset="0"/>
              <a:buChar char="•"/>
            </a:pPr>
            <a:r>
              <a:rPr lang="en-GB" sz="3200"/>
              <a:t>Socializing</a:t>
            </a:r>
          </a:p>
          <a:p>
            <a:pPr marL="342900" indent="-342900" algn="l">
              <a:lnSpc>
                <a:spcPct val="120000"/>
              </a:lnSpc>
              <a:buFont typeface="Arial" panose="020B0604020202020204" pitchFamily="34" charset="0"/>
              <a:buChar char="•"/>
            </a:pPr>
            <a:r>
              <a:rPr lang="en-GB" sz="3200"/>
              <a:t>Stress and reactions coping strategies</a:t>
            </a:r>
          </a:p>
          <a:p>
            <a:pPr marL="342900" indent="-342900" algn="l">
              <a:lnSpc>
                <a:spcPct val="120000"/>
              </a:lnSpc>
              <a:buFont typeface="Arial" panose="020B0604020202020204" pitchFamily="34" charset="0"/>
              <a:buChar char="•"/>
            </a:pPr>
            <a:r>
              <a:rPr lang="en-GB" sz="3200"/>
              <a:t>Practice skills (PFA, active listening)</a:t>
            </a:r>
          </a:p>
          <a:p>
            <a:pPr marL="342900" indent="-342900" algn="l">
              <a:lnSpc>
                <a:spcPct val="120000"/>
              </a:lnSpc>
              <a:buFont typeface="Arial" panose="020B0604020202020204" pitchFamily="34" charset="0"/>
              <a:buChar char="•"/>
            </a:pPr>
            <a:r>
              <a:rPr lang="en-GB" sz="3200"/>
              <a:t>Organizational issues and possible solutions</a:t>
            </a:r>
          </a:p>
          <a:p>
            <a:pPr marL="342900" indent="-342900" algn="l">
              <a:lnSpc>
                <a:spcPct val="120000"/>
              </a:lnSpc>
              <a:buFont typeface="Arial" panose="020B0604020202020204" pitchFamily="34" charset="0"/>
              <a:buChar char="•"/>
            </a:pPr>
            <a:endParaRPr lang="en-GB" sz="3200"/>
          </a:p>
        </p:txBody>
      </p:sp>
    </p:spTree>
    <p:extLst>
      <p:ext uri="{BB962C8B-B14F-4D97-AF65-F5344CB8AC3E}">
        <p14:creationId xmlns:p14="http://schemas.microsoft.com/office/powerpoint/2010/main" val="376341929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EB2E56-35D9-4F1E-B467-2DC1D90BCA80}"/>
              </a:ext>
            </a:extLst>
          </p:cNvPr>
          <p:cNvSpPr>
            <a:spLocks noGrp="1"/>
          </p:cNvSpPr>
          <p:nvPr>
            <p:ph type="ctrTitle"/>
          </p:nvPr>
        </p:nvSpPr>
        <p:spPr>
          <a:xfrm>
            <a:off x="2065283" y="1389722"/>
            <a:ext cx="14157434" cy="768786"/>
          </a:xfrm>
        </p:spPr>
        <p:txBody>
          <a:bodyPr>
            <a:normAutofit/>
          </a:bodyPr>
          <a:lstStyle/>
          <a:p>
            <a:r>
              <a:rPr lang="da-DK"/>
              <a:t>Peer support meeting </a:t>
            </a:r>
            <a:r>
              <a:rPr lang="da-DK" err="1"/>
              <a:t>topics</a:t>
            </a:r>
            <a:endParaRPr lang="en-GB"/>
          </a:p>
        </p:txBody>
      </p:sp>
      <p:sp>
        <p:nvSpPr>
          <p:cNvPr id="4" name="Subtitle 1">
            <a:extLst>
              <a:ext uri="{FF2B5EF4-FFF2-40B4-BE49-F238E27FC236}">
                <a16:creationId xmlns:a16="http://schemas.microsoft.com/office/drawing/2014/main" id="{5EB6D4F2-3BAA-42B3-A6A6-718B9D3A8DA8}"/>
              </a:ext>
            </a:extLst>
          </p:cNvPr>
          <p:cNvSpPr>
            <a:spLocks noGrp="1"/>
          </p:cNvSpPr>
          <p:nvPr>
            <p:ph type="subTitle" idx="1"/>
          </p:nvPr>
        </p:nvSpPr>
        <p:spPr>
          <a:xfrm>
            <a:off x="2065283" y="2400300"/>
            <a:ext cx="14157434" cy="6498566"/>
          </a:xfrm>
        </p:spPr>
        <p:txBody>
          <a:bodyPr>
            <a:normAutofit/>
          </a:bodyPr>
          <a:lstStyle/>
          <a:p>
            <a:pPr marL="342900" indent="-342900" algn="l">
              <a:lnSpc>
                <a:spcPct val="120000"/>
              </a:lnSpc>
              <a:buFont typeface="Arial" panose="020B0604020202020204" pitchFamily="34" charset="0"/>
              <a:buChar char="•"/>
            </a:pPr>
            <a:r>
              <a:rPr lang="en-GB" sz="3200"/>
              <a:t>Go into pairs</a:t>
            </a:r>
          </a:p>
          <a:p>
            <a:pPr marL="342900" indent="-342900" algn="l">
              <a:lnSpc>
                <a:spcPct val="120000"/>
              </a:lnSpc>
              <a:buFont typeface="Arial" panose="020B0604020202020204" pitchFamily="34" charset="0"/>
              <a:buChar char="•"/>
            </a:pPr>
            <a:r>
              <a:rPr lang="en-GB" sz="3200"/>
              <a:t>Tell each other three things you have learned that were important for you:</a:t>
            </a:r>
          </a:p>
          <a:p>
            <a:pPr marL="342900" indent="-342900" algn="l">
              <a:lnSpc>
                <a:spcPct val="120000"/>
              </a:lnSpc>
              <a:buFont typeface="Arial" panose="020B0604020202020204" pitchFamily="34" charset="0"/>
              <a:buChar char="•"/>
            </a:pPr>
            <a:r>
              <a:rPr lang="en-GB" sz="3200"/>
              <a:t>1 thing you will orient/train others in</a:t>
            </a:r>
          </a:p>
          <a:p>
            <a:pPr marL="342900" indent="-342900" algn="l">
              <a:lnSpc>
                <a:spcPct val="120000"/>
              </a:lnSpc>
              <a:buFont typeface="Arial" panose="020B0604020202020204" pitchFamily="34" charset="0"/>
              <a:buChar char="•"/>
            </a:pPr>
            <a:r>
              <a:rPr lang="en-GB" sz="3200"/>
              <a:t>1 thing you will use in your daily work</a:t>
            </a:r>
          </a:p>
          <a:p>
            <a:pPr marL="342900" indent="-342900" algn="l">
              <a:lnSpc>
                <a:spcPct val="120000"/>
              </a:lnSpc>
              <a:buFont typeface="Arial" panose="020B0604020202020204" pitchFamily="34" charset="0"/>
              <a:buChar char="•"/>
            </a:pPr>
            <a:r>
              <a:rPr lang="en-GB" sz="3200"/>
              <a:t>1 thing you learned about yourselves related to soft skills you can use in your personal and work life (e.g. having good problem solving skills, being successful in presenting, networking with others etc.)</a:t>
            </a:r>
          </a:p>
          <a:p>
            <a:pPr marL="342900" indent="-342900" algn="l">
              <a:lnSpc>
                <a:spcPct val="120000"/>
              </a:lnSpc>
              <a:buFont typeface="Arial" panose="020B0604020202020204" pitchFamily="34" charset="0"/>
              <a:buChar char="•"/>
            </a:pPr>
            <a:endParaRPr lang="en-GB" sz="3200"/>
          </a:p>
        </p:txBody>
      </p:sp>
    </p:spTree>
    <p:extLst>
      <p:ext uri="{BB962C8B-B14F-4D97-AF65-F5344CB8AC3E}">
        <p14:creationId xmlns:p14="http://schemas.microsoft.com/office/powerpoint/2010/main" val="294482016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EB2E56-35D9-4F1E-B467-2DC1D90BCA80}"/>
              </a:ext>
            </a:extLst>
          </p:cNvPr>
          <p:cNvSpPr>
            <a:spLocks noGrp="1"/>
          </p:cNvSpPr>
          <p:nvPr>
            <p:ph type="ctrTitle"/>
          </p:nvPr>
        </p:nvSpPr>
        <p:spPr>
          <a:xfrm>
            <a:off x="2065283" y="1389722"/>
            <a:ext cx="14157434" cy="768786"/>
          </a:xfrm>
        </p:spPr>
        <p:txBody>
          <a:bodyPr/>
          <a:lstStyle/>
          <a:p>
            <a:r>
              <a:rPr lang="da-DK" err="1"/>
              <a:t>Hobfoll</a:t>
            </a:r>
            <a:r>
              <a:rPr lang="da-DK"/>
              <a:t> </a:t>
            </a:r>
            <a:r>
              <a:rPr lang="da-DK" err="1"/>
              <a:t>principles</a:t>
            </a:r>
            <a:endParaRPr lang="en-GB"/>
          </a:p>
        </p:txBody>
      </p:sp>
      <p:sp>
        <p:nvSpPr>
          <p:cNvPr id="4" name="Subtitle 1">
            <a:extLst>
              <a:ext uri="{FF2B5EF4-FFF2-40B4-BE49-F238E27FC236}">
                <a16:creationId xmlns:a16="http://schemas.microsoft.com/office/drawing/2014/main" id="{5EB6D4F2-3BAA-42B3-A6A6-718B9D3A8DA8}"/>
              </a:ext>
            </a:extLst>
          </p:cNvPr>
          <p:cNvSpPr>
            <a:spLocks noGrp="1"/>
          </p:cNvSpPr>
          <p:nvPr>
            <p:ph type="subTitle" idx="1"/>
          </p:nvPr>
        </p:nvSpPr>
        <p:spPr>
          <a:xfrm>
            <a:off x="2065283" y="2400300"/>
            <a:ext cx="14157434" cy="6498566"/>
          </a:xfrm>
        </p:spPr>
        <p:txBody>
          <a:bodyPr>
            <a:noAutofit/>
          </a:bodyPr>
          <a:lstStyle/>
          <a:p>
            <a:pPr marL="342900" indent="-342900" algn="l">
              <a:lnSpc>
                <a:spcPct val="100000"/>
              </a:lnSpc>
              <a:buFont typeface="Arial" panose="020B0604020202020204" pitchFamily="34" charset="0"/>
              <a:buChar char="•"/>
            </a:pPr>
            <a:r>
              <a:rPr lang="en-GB" sz="3600"/>
              <a:t>In your groups:</a:t>
            </a:r>
          </a:p>
          <a:p>
            <a:pPr marL="800100" lvl="1" indent="-342900" algn="l">
              <a:lnSpc>
                <a:spcPct val="100000"/>
              </a:lnSpc>
              <a:buFont typeface="Arial" panose="020B0604020202020204" pitchFamily="34" charset="0"/>
              <a:buChar char="•"/>
            </a:pPr>
            <a:r>
              <a:rPr lang="en-GB" sz="3200" i="1"/>
              <a:t>Imagine you are from the Disaster Response Team and are asked to assist the family the day after they have moved to the hotel. The family is clearly devastated by the loss and by having to be temporarily living in a hotel until an interim solution is found for them. However, they seem like a resilient family. Even though it’s sad and challenging for the family, they would very much like to meet with you to have concrete guidance on what they can do to come through this difficult time. </a:t>
            </a:r>
          </a:p>
          <a:p>
            <a:pPr marL="800100" lvl="1" indent="-342900" algn="l">
              <a:lnSpc>
                <a:spcPct val="100000"/>
              </a:lnSpc>
              <a:buFont typeface="Arial" panose="020B0604020202020204" pitchFamily="34" charset="0"/>
              <a:buChar char="•"/>
            </a:pPr>
            <a:r>
              <a:rPr lang="en-GB" sz="3200"/>
              <a:t>Discuss how you will use your assigned principle in your concrete guidance to ensure they will have information, knowledge and skills that will help them to maintain their well-being when living in the hotel? </a:t>
            </a:r>
          </a:p>
        </p:txBody>
      </p:sp>
    </p:spTree>
    <p:extLst>
      <p:ext uri="{BB962C8B-B14F-4D97-AF65-F5344CB8AC3E}">
        <p14:creationId xmlns:p14="http://schemas.microsoft.com/office/powerpoint/2010/main" val="339060839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EB2E56-35D9-4F1E-B467-2DC1D90BCA80}"/>
              </a:ext>
            </a:extLst>
          </p:cNvPr>
          <p:cNvSpPr>
            <a:spLocks noGrp="1"/>
          </p:cNvSpPr>
          <p:nvPr>
            <p:ph type="ctrTitle"/>
          </p:nvPr>
        </p:nvSpPr>
        <p:spPr>
          <a:xfrm>
            <a:off x="2065283" y="1389722"/>
            <a:ext cx="14157434" cy="768786"/>
          </a:xfrm>
        </p:spPr>
        <p:txBody>
          <a:bodyPr/>
          <a:lstStyle/>
          <a:p>
            <a:r>
              <a:rPr lang="da-DK" err="1"/>
              <a:t>Disaster</a:t>
            </a:r>
            <a:r>
              <a:rPr lang="da-DK"/>
              <a:t> scenario </a:t>
            </a:r>
            <a:r>
              <a:rPr lang="da-DK" err="1"/>
              <a:t>discussion</a:t>
            </a:r>
            <a:endParaRPr lang="en-GB"/>
          </a:p>
        </p:txBody>
      </p:sp>
      <p:sp>
        <p:nvSpPr>
          <p:cNvPr id="4" name="Subtitle 1">
            <a:extLst>
              <a:ext uri="{FF2B5EF4-FFF2-40B4-BE49-F238E27FC236}">
                <a16:creationId xmlns:a16="http://schemas.microsoft.com/office/drawing/2014/main" id="{5EB6D4F2-3BAA-42B3-A6A6-718B9D3A8DA8}"/>
              </a:ext>
            </a:extLst>
          </p:cNvPr>
          <p:cNvSpPr>
            <a:spLocks noGrp="1"/>
          </p:cNvSpPr>
          <p:nvPr>
            <p:ph type="subTitle" idx="1"/>
          </p:nvPr>
        </p:nvSpPr>
        <p:spPr>
          <a:xfrm>
            <a:off x="2065283" y="2400300"/>
            <a:ext cx="14157434" cy="6498566"/>
          </a:xfrm>
        </p:spPr>
        <p:txBody>
          <a:bodyPr>
            <a:normAutofit/>
          </a:bodyPr>
          <a:lstStyle/>
          <a:p>
            <a:pPr marL="342900" indent="-342900" algn="l">
              <a:lnSpc>
                <a:spcPct val="100000"/>
              </a:lnSpc>
              <a:buFont typeface="Arial" panose="020B0604020202020204" pitchFamily="34" charset="0"/>
              <a:buChar char="•"/>
            </a:pPr>
            <a:r>
              <a:rPr lang="en-GB" sz="4400"/>
              <a:t>In your groups first discuss:</a:t>
            </a:r>
          </a:p>
          <a:p>
            <a:pPr marL="800100" lvl="1" indent="-342900" algn="l">
              <a:lnSpc>
                <a:spcPct val="100000"/>
              </a:lnSpc>
              <a:buFont typeface="Arial" panose="020B0604020202020204" pitchFamily="34" charset="0"/>
              <a:buChar char="•"/>
            </a:pPr>
            <a:r>
              <a:rPr lang="en-GB" sz="4400" i="1"/>
              <a:t>How psychosocial needs in emergencies are addressed?</a:t>
            </a:r>
          </a:p>
        </p:txBody>
      </p:sp>
    </p:spTree>
    <p:extLst>
      <p:ext uri="{BB962C8B-B14F-4D97-AF65-F5344CB8AC3E}">
        <p14:creationId xmlns:p14="http://schemas.microsoft.com/office/powerpoint/2010/main" val="416886398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EB2E56-35D9-4F1E-B467-2DC1D90BCA80}"/>
              </a:ext>
            </a:extLst>
          </p:cNvPr>
          <p:cNvSpPr>
            <a:spLocks noGrp="1"/>
          </p:cNvSpPr>
          <p:nvPr>
            <p:ph type="ctrTitle"/>
          </p:nvPr>
        </p:nvSpPr>
        <p:spPr>
          <a:xfrm>
            <a:off x="2065283" y="1389722"/>
            <a:ext cx="14157434" cy="768786"/>
          </a:xfrm>
        </p:spPr>
        <p:txBody>
          <a:bodyPr/>
          <a:lstStyle/>
          <a:p>
            <a:r>
              <a:rPr lang="da-DK"/>
              <a:t>Child </a:t>
            </a:r>
            <a:r>
              <a:rPr lang="da-DK" err="1"/>
              <a:t>protection</a:t>
            </a:r>
            <a:r>
              <a:rPr lang="da-DK"/>
              <a:t> in </a:t>
            </a:r>
            <a:r>
              <a:rPr lang="da-DK" err="1"/>
              <a:t>emergencies</a:t>
            </a:r>
            <a:endParaRPr lang="en-GB"/>
          </a:p>
        </p:txBody>
      </p:sp>
      <p:sp>
        <p:nvSpPr>
          <p:cNvPr id="4" name="Subtitle 1">
            <a:extLst>
              <a:ext uri="{FF2B5EF4-FFF2-40B4-BE49-F238E27FC236}">
                <a16:creationId xmlns:a16="http://schemas.microsoft.com/office/drawing/2014/main" id="{5EB6D4F2-3BAA-42B3-A6A6-718B9D3A8DA8}"/>
              </a:ext>
            </a:extLst>
          </p:cNvPr>
          <p:cNvSpPr>
            <a:spLocks noGrp="1"/>
          </p:cNvSpPr>
          <p:nvPr>
            <p:ph type="subTitle" idx="1"/>
          </p:nvPr>
        </p:nvSpPr>
        <p:spPr>
          <a:xfrm>
            <a:off x="2065283" y="2400300"/>
            <a:ext cx="14157434" cy="6498566"/>
          </a:xfrm>
        </p:spPr>
        <p:txBody>
          <a:bodyPr>
            <a:normAutofit/>
          </a:bodyPr>
          <a:lstStyle/>
          <a:p>
            <a:pPr>
              <a:lnSpc>
                <a:spcPct val="100000"/>
              </a:lnSpc>
            </a:pPr>
            <a:r>
              <a:rPr lang="en-GB" sz="4800" i="1"/>
              <a:t>Child protection involves prevention and responses to abuse, neglect, exploitation, and violence affecting children.</a:t>
            </a:r>
          </a:p>
          <a:p>
            <a:pPr>
              <a:lnSpc>
                <a:spcPct val="100000"/>
              </a:lnSpc>
            </a:pPr>
            <a:endParaRPr lang="en-GB" sz="4800" i="1"/>
          </a:p>
          <a:p>
            <a:pPr>
              <a:lnSpc>
                <a:spcPct val="100000"/>
              </a:lnSpc>
            </a:pPr>
            <a:r>
              <a:rPr lang="en-GB" sz="4800" i="1"/>
              <a:t>UN Convention article 19: Children have the right to be protected from being mistreated, physically and mentally.</a:t>
            </a:r>
            <a:endParaRPr lang="en-GB" sz="4400" i="1"/>
          </a:p>
        </p:txBody>
      </p:sp>
    </p:spTree>
    <p:extLst>
      <p:ext uri="{BB962C8B-B14F-4D97-AF65-F5344CB8AC3E}">
        <p14:creationId xmlns:p14="http://schemas.microsoft.com/office/powerpoint/2010/main" val="9185653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EB2E56-35D9-4F1E-B467-2DC1D90BCA80}"/>
              </a:ext>
            </a:extLst>
          </p:cNvPr>
          <p:cNvSpPr>
            <a:spLocks noGrp="1"/>
          </p:cNvSpPr>
          <p:nvPr>
            <p:ph type="ctrTitle"/>
          </p:nvPr>
        </p:nvSpPr>
        <p:spPr>
          <a:xfrm>
            <a:off x="2065283" y="1389722"/>
            <a:ext cx="14157434" cy="768786"/>
          </a:xfrm>
        </p:spPr>
        <p:txBody>
          <a:bodyPr/>
          <a:lstStyle/>
          <a:p>
            <a:r>
              <a:rPr lang="da-DK"/>
              <a:t>Child </a:t>
            </a:r>
            <a:r>
              <a:rPr lang="da-DK" err="1"/>
              <a:t>friendly</a:t>
            </a:r>
            <a:r>
              <a:rPr lang="da-DK"/>
              <a:t> </a:t>
            </a:r>
            <a:r>
              <a:rPr lang="da-DK" err="1"/>
              <a:t>spaces</a:t>
            </a:r>
            <a:endParaRPr lang="en-GB"/>
          </a:p>
        </p:txBody>
      </p:sp>
      <p:sp>
        <p:nvSpPr>
          <p:cNvPr id="4" name="Subtitle 1">
            <a:extLst>
              <a:ext uri="{FF2B5EF4-FFF2-40B4-BE49-F238E27FC236}">
                <a16:creationId xmlns:a16="http://schemas.microsoft.com/office/drawing/2014/main" id="{5EB6D4F2-3BAA-42B3-A6A6-718B9D3A8DA8}"/>
              </a:ext>
            </a:extLst>
          </p:cNvPr>
          <p:cNvSpPr>
            <a:spLocks noGrp="1"/>
          </p:cNvSpPr>
          <p:nvPr>
            <p:ph type="subTitle" idx="1"/>
          </p:nvPr>
        </p:nvSpPr>
        <p:spPr>
          <a:xfrm>
            <a:off x="2065283" y="2400300"/>
            <a:ext cx="14157434" cy="6498566"/>
          </a:xfrm>
        </p:spPr>
        <p:txBody>
          <a:bodyPr>
            <a:normAutofit fontScale="92500" lnSpcReduction="10000"/>
          </a:bodyPr>
          <a:lstStyle/>
          <a:p>
            <a:pPr marL="685800" indent="-685800" algn="l">
              <a:lnSpc>
                <a:spcPct val="100000"/>
              </a:lnSpc>
              <a:buFont typeface="Arial" panose="020B0604020202020204" pitchFamily="34" charset="0"/>
              <a:buChar char="•"/>
            </a:pPr>
            <a:r>
              <a:rPr lang="en-GB" sz="4800"/>
              <a:t>Group 1:   Which activities would you plan in the shelter for children from 6 to 12 years of age?</a:t>
            </a:r>
          </a:p>
          <a:p>
            <a:pPr marL="685800" indent="-685800" algn="l">
              <a:lnSpc>
                <a:spcPct val="100000"/>
              </a:lnSpc>
              <a:buFont typeface="Arial" panose="020B0604020202020204" pitchFamily="34" charset="0"/>
              <a:buChar char="•"/>
            </a:pPr>
            <a:r>
              <a:rPr lang="en-GB" sz="4800"/>
              <a:t>Group 2:   Which activities would you plan in the shelter for children from 13 to 18 years of age?</a:t>
            </a:r>
          </a:p>
          <a:p>
            <a:pPr marL="685800" indent="-685800" algn="l">
              <a:lnSpc>
                <a:spcPct val="100000"/>
              </a:lnSpc>
              <a:buFont typeface="Arial" panose="020B0604020202020204" pitchFamily="34" charset="0"/>
              <a:buChar char="•"/>
            </a:pPr>
            <a:r>
              <a:rPr lang="en-GB" sz="4800"/>
              <a:t>Group 3:   What can the PSS, or disaster response, team do to improve the overall child protection situation in the shelter?</a:t>
            </a:r>
          </a:p>
          <a:p>
            <a:pPr marL="685800" indent="-685800" algn="l">
              <a:lnSpc>
                <a:spcPct val="100000"/>
              </a:lnSpc>
              <a:buFont typeface="Arial" panose="020B0604020202020204" pitchFamily="34" charset="0"/>
              <a:buChar char="•"/>
            </a:pPr>
            <a:r>
              <a:rPr lang="en-GB" sz="4800"/>
              <a:t>Group 4:   How can the PSS, or disaster response, team ensure the safety for children in the CFS?</a:t>
            </a:r>
          </a:p>
        </p:txBody>
      </p:sp>
    </p:spTree>
    <p:extLst>
      <p:ext uri="{BB962C8B-B14F-4D97-AF65-F5344CB8AC3E}">
        <p14:creationId xmlns:p14="http://schemas.microsoft.com/office/powerpoint/2010/main" val="3361076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53340C21-7B17-2A0B-0EA8-585865193E84}"/>
              </a:ext>
            </a:extLst>
          </p:cNvPr>
          <p:cNvSpPr>
            <a:spLocks noGrp="1"/>
          </p:cNvSpPr>
          <p:nvPr>
            <p:ph type="ctrTitle"/>
          </p:nvPr>
        </p:nvSpPr>
        <p:spPr>
          <a:xfrm>
            <a:off x="2065283" y="1389722"/>
            <a:ext cx="14157434" cy="768786"/>
          </a:xfrm>
        </p:spPr>
        <p:txBody>
          <a:bodyPr/>
          <a:lstStyle/>
          <a:p>
            <a:pPr algn="l"/>
            <a:r>
              <a:rPr lang="da-DK"/>
              <a:t>Quiz</a:t>
            </a:r>
            <a:endParaRPr lang="en-GB"/>
          </a:p>
        </p:txBody>
      </p:sp>
      <p:sp>
        <p:nvSpPr>
          <p:cNvPr id="8" name="TextBox 7">
            <a:extLst>
              <a:ext uri="{FF2B5EF4-FFF2-40B4-BE49-F238E27FC236}">
                <a16:creationId xmlns:a16="http://schemas.microsoft.com/office/drawing/2014/main" id="{A36C24E3-7096-D6C3-F04C-6FE8280FF16B}"/>
              </a:ext>
            </a:extLst>
          </p:cNvPr>
          <p:cNvSpPr txBox="1"/>
          <p:nvPr/>
        </p:nvSpPr>
        <p:spPr>
          <a:xfrm>
            <a:off x="2301240" y="2743200"/>
            <a:ext cx="11521440" cy="4247317"/>
          </a:xfrm>
          <a:prstGeom prst="rect">
            <a:avLst/>
          </a:prstGeom>
          <a:noFill/>
        </p:spPr>
        <p:txBody>
          <a:bodyPr wrap="square" rtlCol="0">
            <a:spAutoFit/>
          </a:bodyPr>
          <a:lstStyle/>
          <a:p>
            <a:pPr marL="685800" indent="-685800">
              <a:buFont typeface="Arial" panose="020B0604020202020204" pitchFamily="34" charset="0"/>
              <a:buChar char="•"/>
            </a:pPr>
            <a:r>
              <a:rPr lang="da-DK" sz="5400"/>
              <a:t>Safety</a:t>
            </a:r>
          </a:p>
          <a:p>
            <a:pPr marL="685800" indent="-685800">
              <a:buFont typeface="Arial" panose="020B0604020202020204" pitchFamily="34" charset="0"/>
              <a:buChar char="•"/>
            </a:pPr>
            <a:r>
              <a:rPr lang="da-DK" sz="5400" err="1"/>
              <a:t>Calm</a:t>
            </a:r>
            <a:endParaRPr lang="da-DK" sz="5400"/>
          </a:p>
          <a:p>
            <a:pPr marL="685800" indent="-685800">
              <a:buFont typeface="Arial" panose="020B0604020202020204" pitchFamily="34" charset="0"/>
              <a:buChar char="•"/>
            </a:pPr>
            <a:r>
              <a:rPr lang="da-DK" sz="5400" err="1"/>
              <a:t>Connectedness</a:t>
            </a:r>
            <a:endParaRPr lang="da-DK" sz="5400"/>
          </a:p>
          <a:p>
            <a:pPr marL="685800" indent="-685800">
              <a:buFont typeface="Arial" panose="020B0604020202020204" pitchFamily="34" charset="0"/>
              <a:buChar char="•"/>
            </a:pPr>
            <a:r>
              <a:rPr lang="da-DK" sz="5400"/>
              <a:t>Self/</a:t>
            </a:r>
            <a:r>
              <a:rPr lang="da-DK" sz="5400" err="1"/>
              <a:t>collective</a:t>
            </a:r>
            <a:r>
              <a:rPr lang="da-DK" sz="5400"/>
              <a:t> </a:t>
            </a:r>
            <a:r>
              <a:rPr lang="da-DK" sz="5400" err="1"/>
              <a:t>efficacy</a:t>
            </a:r>
            <a:endParaRPr lang="da-DK" sz="5400"/>
          </a:p>
          <a:p>
            <a:pPr marL="685800" indent="-685800">
              <a:buFont typeface="Arial" panose="020B0604020202020204" pitchFamily="34" charset="0"/>
              <a:buChar char="•"/>
            </a:pPr>
            <a:r>
              <a:rPr lang="da-DK" sz="5400"/>
              <a:t>Hope</a:t>
            </a:r>
            <a:endParaRPr lang="en-GB" sz="5400"/>
          </a:p>
        </p:txBody>
      </p:sp>
    </p:spTree>
    <p:extLst>
      <p:ext uri="{BB962C8B-B14F-4D97-AF65-F5344CB8AC3E}">
        <p14:creationId xmlns:p14="http://schemas.microsoft.com/office/powerpoint/2010/main" val="1149090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53340C21-7B17-2A0B-0EA8-585865193E84}"/>
              </a:ext>
            </a:extLst>
          </p:cNvPr>
          <p:cNvSpPr>
            <a:spLocks noGrp="1"/>
          </p:cNvSpPr>
          <p:nvPr>
            <p:ph type="ctrTitle"/>
          </p:nvPr>
        </p:nvSpPr>
        <p:spPr>
          <a:xfrm>
            <a:off x="2065283" y="1389722"/>
            <a:ext cx="14157434" cy="768786"/>
          </a:xfrm>
        </p:spPr>
        <p:txBody>
          <a:bodyPr/>
          <a:lstStyle/>
          <a:p>
            <a:pPr algn="l"/>
            <a:r>
              <a:rPr lang="da-DK"/>
              <a:t>Quiz</a:t>
            </a:r>
            <a:endParaRPr lang="en-GB"/>
          </a:p>
        </p:txBody>
      </p:sp>
      <p:sp>
        <p:nvSpPr>
          <p:cNvPr id="8" name="TextBox 7">
            <a:extLst>
              <a:ext uri="{FF2B5EF4-FFF2-40B4-BE49-F238E27FC236}">
                <a16:creationId xmlns:a16="http://schemas.microsoft.com/office/drawing/2014/main" id="{A36C24E3-7096-D6C3-F04C-6FE8280FF16B}"/>
              </a:ext>
            </a:extLst>
          </p:cNvPr>
          <p:cNvSpPr txBox="1"/>
          <p:nvPr/>
        </p:nvSpPr>
        <p:spPr>
          <a:xfrm>
            <a:off x="2065283" y="2763078"/>
            <a:ext cx="15194280" cy="5909310"/>
          </a:xfrm>
          <a:prstGeom prst="rect">
            <a:avLst/>
          </a:prstGeom>
          <a:noFill/>
        </p:spPr>
        <p:txBody>
          <a:bodyPr wrap="square" rtlCol="0">
            <a:spAutoFit/>
          </a:bodyPr>
          <a:lstStyle/>
          <a:p>
            <a:r>
              <a:rPr lang="en-GB" sz="5400" b="1"/>
              <a:t>Core principle 5: Integrated support systems</a:t>
            </a:r>
          </a:p>
          <a:p>
            <a:r>
              <a:rPr lang="en-GB" sz="5400" i="1"/>
              <a:t>Activities and programming should be integrated as far as possible. The proliferation of stand-alone services, such as those dealing only with rape survivors or only with people with a specific diagnosis, such as PTSD, can create a highly fragmented care system</a:t>
            </a:r>
            <a:r>
              <a:rPr lang="en-GB" sz="5400"/>
              <a:t>.</a:t>
            </a:r>
            <a:endParaRPr lang="da-DK" sz="5400"/>
          </a:p>
        </p:txBody>
      </p:sp>
      <p:sp>
        <p:nvSpPr>
          <p:cNvPr id="2" name="TextBox 1">
            <a:extLst>
              <a:ext uri="{FF2B5EF4-FFF2-40B4-BE49-F238E27FC236}">
                <a16:creationId xmlns:a16="http://schemas.microsoft.com/office/drawing/2014/main" id="{EEEF5B8D-8802-20F4-CA4F-90EC40381E58}"/>
              </a:ext>
            </a:extLst>
          </p:cNvPr>
          <p:cNvSpPr txBox="1"/>
          <p:nvPr/>
        </p:nvSpPr>
        <p:spPr>
          <a:xfrm>
            <a:off x="2065283" y="8892271"/>
            <a:ext cx="14157433" cy="369332"/>
          </a:xfrm>
          <a:prstGeom prst="rect">
            <a:avLst/>
          </a:prstGeom>
          <a:noFill/>
        </p:spPr>
        <p:txBody>
          <a:bodyPr wrap="square" rtlCol="0">
            <a:spAutoFit/>
          </a:bodyPr>
          <a:lstStyle/>
          <a:p>
            <a:r>
              <a:rPr lang="en-GB"/>
              <a:t>Inter-Agency Standing Committee (IASC) (2007). IASC Guidelines on Mental Health and Psychosocial Support in Emergency Settings. Geneva: IASC.</a:t>
            </a:r>
            <a:r>
              <a:rPr lang="da-DK"/>
              <a:t> </a:t>
            </a:r>
            <a:endParaRPr lang="en-GB"/>
          </a:p>
        </p:txBody>
      </p:sp>
    </p:spTree>
    <p:extLst>
      <p:ext uri="{BB962C8B-B14F-4D97-AF65-F5344CB8AC3E}">
        <p14:creationId xmlns:p14="http://schemas.microsoft.com/office/powerpoint/2010/main" val="2676197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53340C21-7B17-2A0B-0EA8-585865193E84}"/>
              </a:ext>
            </a:extLst>
          </p:cNvPr>
          <p:cNvSpPr>
            <a:spLocks noGrp="1"/>
          </p:cNvSpPr>
          <p:nvPr>
            <p:ph type="ctrTitle"/>
          </p:nvPr>
        </p:nvSpPr>
        <p:spPr>
          <a:xfrm>
            <a:off x="2065283" y="1389722"/>
            <a:ext cx="14157434" cy="768786"/>
          </a:xfrm>
        </p:spPr>
        <p:txBody>
          <a:bodyPr/>
          <a:lstStyle/>
          <a:p>
            <a:pPr algn="l"/>
            <a:r>
              <a:rPr lang="da-DK"/>
              <a:t>Quiz</a:t>
            </a:r>
            <a:endParaRPr lang="en-GB"/>
          </a:p>
        </p:txBody>
      </p:sp>
      <p:sp>
        <p:nvSpPr>
          <p:cNvPr id="8" name="TextBox 7">
            <a:extLst>
              <a:ext uri="{FF2B5EF4-FFF2-40B4-BE49-F238E27FC236}">
                <a16:creationId xmlns:a16="http://schemas.microsoft.com/office/drawing/2014/main" id="{A36C24E3-7096-D6C3-F04C-6FE8280FF16B}"/>
              </a:ext>
            </a:extLst>
          </p:cNvPr>
          <p:cNvSpPr txBox="1"/>
          <p:nvPr/>
        </p:nvSpPr>
        <p:spPr>
          <a:xfrm>
            <a:off x="2065283" y="2420178"/>
            <a:ext cx="15194280" cy="5940088"/>
          </a:xfrm>
          <a:prstGeom prst="rect">
            <a:avLst/>
          </a:prstGeom>
          <a:noFill/>
        </p:spPr>
        <p:txBody>
          <a:bodyPr wrap="square" rtlCol="0">
            <a:spAutoFit/>
          </a:bodyPr>
          <a:lstStyle/>
          <a:p>
            <a:r>
              <a:rPr lang="en-GB" sz="5800" i="1" baseline="30000">
                <a:latin typeface="+mn-lt"/>
              </a:rPr>
              <a:t>“Among people who have experienced war or other conflict in the previous 10 years, one in five (22%) will have depression, anxiety, post-traumatic stress disorder, bipolar disorder or schizophrenia”</a:t>
            </a:r>
            <a:r>
              <a:rPr lang="en-GB" sz="3600" i="1" baseline="30000">
                <a:latin typeface="+mn-lt"/>
              </a:rPr>
              <a:t>1</a:t>
            </a:r>
            <a:endParaRPr lang="en-GB" sz="5800" i="1" baseline="30000">
              <a:latin typeface="+mn-lt"/>
            </a:endParaRPr>
          </a:p>
          <a:p>
            <a:endParaRPr lang="en-GB" sz="5800" i="1" baseline="30000">
              <a:latin typeface="+mn-lt"/>
            </a:endParaRPr>
          </a:p>
          <a:p>
            <a:r>
              <a:rPr lang="en-GB" sz="5800" i="1" baseline="30000">
                <a:latin typeface="+mn-lt"/>
              </a:rPr>
              <a:t>“On average, 24% of people affected by disasters will develop clinically significant PTSS in the first six months following exposure, 28% will develop depressive symptoms, and 23% will develop anxiety. For adults, PTSS demonstrated a gradual improvement, and depression and anxiety symptoms remained stable in the months and years following exposure”</a:t>
            </a:r>
            <a:r>
              <a:rPr lang="en-GB" sz="3600" i="1" baseline="30000">
                <a:latin typeface="+mn-lt"/>
              </a:rPr>
              <a:t>2</a:t>
            </a:r>
            <a:endParaRPr lang="en-GB" sz="5800" i="1" baseline="30000">
              <a:latin typeface="+mn-lt"/>
            </a:endParaRPr>
          </a:p>
          <a:p>
            <a:endParaRPr lang="da-DK" sz="4800" baseline="30000">
              <a:highlight>
                <a:srgbClr val="FFFF00"/>
              </a:highlight>
              <a:latin typeface="+mn-lt"/>
            </a:endParaRPr>
          </a:p>
        </p:txBody>
      </p:sp>
      <p:sp>
        <p:nvSpPr>
          <p:cNvPr id="2" name="TextBox 1">
            <a:extLst>
              <a:ext uri="{FF2B5EF4-FFF2-40B4-BE49-F238E27FC236}">
                <a16:creationId xmlns:a16="http://schemas.microsoft.com/office/drawing/2014/main" id="{EEEF5B8D-8802-20F4-CA4F-90EC40381E58}"/>
              </a:ext>
            </a:extLst>
          </p:cNvPr>
          <p:cNvSpPr txBox="1"/>
          <p:nvPr/>
        </p:nvSpPr>
        <p:spPr>
          <a:xfrm>
            <a:off x="2317569" y="8360023"/>
            <a:ext cx="14157433" cy="1754326"/>
          </a:xfrm>
          <a:prstGeom prst="rect">
            <a:avLst/>
          </a:prstGeom>
          <a:noFill/>
        </p:spPr>
        <p:txBody>
          <a:bodyPr wrap="square" rtlCol="0">
            <a:spAutoFit/>
          </a:bodyPr>
          <a:lstStyle/>
          <a:p>
            <a:r>
              <a:rPr lang="en-GB" dirty="0"/>
              <a:t>1 </a:t>
            </a:r>
            <a:r>
              <a:rPr lang="en-GB" dirty="0" err="1"/>
              <a:t>Charlson</a:t>
            </a:r>
            <a:r>
              <a:rPr lang="en-GB" dirty="0"/>
              <a:t>, F., van Ommeren, M., Flaxman, A., Cornett, J., Whiteford, H., &amp; Saxena, S. (2019). New WHO prevalence estimates of mental disorders in</a:t>
            </a:r>
          </a:p>
          <a:p>
            <a:r>
              <a:rPr lang="en-GB" dirty="0"/>
              <a:t>conflict settings: a systematic review and meta-analysis.</a:t>
            </a:r>
            <a:r>
              <a:rPr lang="en-GB" i="1" dirty="0"/>
              <a:t> The Lancet</a:t>
            </a:r>
            <a:r>
              <a:rPr lang="en-GB" dirty="0"/>
              <a:t>, vol.394, pp240-248.</a:t>
            </a:r>
          </a:p>
          <a:p>
            <a:r>
              <a:rPr lang="en-GB" b="0" i="0" dirty="0">
                <a:effectLst/>
                <a:latin typeface="Sora"/>
              </a:rPr>
              <a:t>2 Newnham, E. A., </a:t>
            </a:r>
            <a:r>
              <a:rPr lang="en-GB" b="0" i="0" dirty="0" err="1">
                <a:effectLst/>
                <a:latin typeface="Sora"/>
              </a:rPr>
              <a:t>Mergelsberg</a:t>
            </a:r>
            <a:r>
              <a:rPr lang="en-GB" b="0" i="0" dirty="0">
                <a:effectLst/>
                <a:latin typeface="Sora"/>
              </a:rPr>
              <a:t>, E. </a:t>
            </a:r>
            <a:r>
              <a:rPr lang="en-GB" dirty="0">
                <a:latin typeface="Sora"/>
              </a:rPr>
              <a:t>L. P.,</a:t>
            </a:r>
            <a:r>
              <a:rPr lang="en-GB" b="0" i="0" dirty="0">
                <a:effectLst/>
                <a:latin typeface="Sora"/>
              </a:rPr>
              <a:t> Chen, Y., Kim, Y., Gibbs, L., </a:t>
            </a:r>
            <a:r>
              <a:rPr lang="en-GB" b="0" i="0" dirty="0" err="1">
                <a:effectLst/>
                <a:latin typeface="Sora"/>
              </a:rPr>
              <a:t>Dzidic</a:t>
            </a:r>
            <a:r>
              <a:rPr lang="en-GB" b="0" i="0" dirty="0">
                <a:effectLst/>
                <a:latin typeface="Sora"/>
              </a:rPr>
              <a:t>, P. </a:t>
            </a:r>
            <a:r>
              <a:rPr lang="en-GB" dirty="0">
                <a:latin typeface="Sora"/>
              </a:rPr>
              <a:t>L.,</a:t>
            </a:r>
            <a:r>
              <a:rPr lang="en-GB" b="0" i="0" dirty="0">
                <a:effectLst/>
                <a:latin typeface="Sora"/>
              </a:rPr>
              <a:t> DaSilva, M. I., Chan, E. Y. Y., Shimomura, K., Narita, Z., Huang, Z., &amp; Leaning, J. (2022). Long term mental health trajectories after disasters and pandemics: A multilingual systematic review of prevalence, risk and protective factors. </a:t>
            </a:r>
            <a:r>
              <a:rPr lang="en-GB" b="0" i="1" dirty="0">
                <a:effectLst/>
                <a:latin typeface="Sora"/>
              </a:rPr>
              <a:t>Clinical Psychology Review,</a:t>
            </a:r>
            <a:r>
              <a:rPr lang="en-GB" b="0" i="0" dirty="0">
                <a:effectLst/>
                <a:latin typeface="Sora"/>
              </a:rPr>
              <a:t> vol.97.</a:t>
            </a:r>
            <a:endParaRPr lang="en-GB" dirty="0"/>
          </a:p>
          <a:p>
            <a:endParaRPr lang="en-GB" dirty="0"/>
          </a:p>
        </p:txBody>
      </p:sp>
    </p:spTree>
    <p:extLst>
      <p:ext uri="{BB962C8B-B14F-4D97-AF65-F5344CB8AC3E}">
        <p14:creationId xmlns:p14="http://schemas.microsoft.com/office/powerpoint/2010/main" val="2684368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0FD7A1-8D96-740C-80E4-ADDD1770B6A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05866" y="1798453"/>
            <a:ext cx="8639069" cy="6691681"/>
          </a:xfrm>
          <a:prstGeom prst="rect">
            <a:avLst/>
          </a:prstGeom>
          <a:noFill/>
        </p:spPr>
      </p:pic>
    </p:spTree>
    <p:extLst>
      <p:ext uri="{BB962C8B-B14F-4D97-AF65-F5344CB8AC3E}">
        <p14:creationId xmlns:p14="http://schemas.microsoft.com/office/powerpoint/2010/main" val="4247124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83E1269-B676-2917-4AEC-A237337455D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50266" y="1055602"/>
            <a:ext cx="10557501" cy="8177384"/>
          </a:xfrm>
          <a:prstGeom prst="rect">
            <a:avLst/>
          </a:prstGeom>
          <a:noFill/>
        </p:spPr>
      </p:pic>
    </p:spTree>
    <p:extLst>
      <p:ext uri="{BB962C8B-B14F-4D97-AF65-F5344CB8AC3E}">
        <p14:creationId xmlns:p14="http://schemas.microsoft.com/office/powerpoint/2010/main" val="34765448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E038B64-7037-43CA-ADE2-FAC5C1D4ED5A}"/>
              </a:ext>
            </a:extLst>
          </p:cNvPr>
          <p:cNvPicPr>
            <a:picLocks/>
          </p:cNvPicPr>
          <p:nvPr/>
        </p:nvPicPr>
        <p:blipFill>
          <a:blip r:embed="rId2"/>
          <a:stretch>
            <a:fillRect/>
          </a:stretch>
        </p:blipFill>
        <p:spPr>
          <a:xfrm>
            <a:off x="2643343" y="1761381"/>
            <a:ext cx="13001314" cy="7354043"/>
          </a:xfrm>
          <a:prstGeom prst="rect">
            <a:avLst/>
          </a:prstGeom>
        </p:spPr>
      </p:pic>
    </p:spTree>
    <p:extLst>
      <p:ext uri="{BB962C8B-B14F-4D97-AF65-F5344CB8AC3E}">
        <p14:creationId xmlns:p14="http://schemas.microsoft.com/office/powerpoint/2010/main" val="2867013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EB2E56-35D9-4F1E-B467-2DC1D90BCA80}"/>
              </a:ext>
            </a:extLst>
          </p:cNvPr>
          <p:cNvSpPr>
            <a:spLocks noGrp="1"/>
          </p:cNvSpPr>
          <p:nvPr>
            <p:ph type="ctrTitle"/>
          </p:nvPr>
        </p:nvSpPr>
        <p:spPr>
          <a:xfrm>
            <a:off x="2065283" y="1389722"/>
            <a:ext cx="14157434" cy="768786"/>
          </a:xfrm>
        </p:spPr>
        <p:txBody>
          <a:bodyPr>
            <a:normAutofit/>
          </a:bodyPr>
          <a:lstStyle/>
          <a:p>
            <a:r>
              <a:rPr lang="da-DK" err="1"/>
              <a:t>Discussion</a:t>
            </a:r>
            <a:endParaRPr lang="en-GB"/>
          </a:p>
        </p:txBody>
      </p:sp>
      <p:sp>
        <p:nvSpPr>
          <p:cNvPr id="4" name="Subtitle 1">
            <a:extLst>
              <a:ext uri="{FF2B5EF4-FFF2-40B4-BE49-F238E27FC236}">
                <a16:creationId xmlns:a16="http://schemas.microsoft.com/office/drawing/2014/main" id="{5EB6D4F2-3BAA-42B3-A6A6-718B9D3A8DA8}"/>
              </a:ext>
            </a:extLst>
          </p:cNvPr>
          <p:cNvSpPr>
            <a:spLocks noGrp="1"/>
          </p:cNvSpPr>
          <p:nvPr>
            <p:ph type="subTitle" idx="1"/>
          </p:nvPr>
        </p:nvSpPr>
        <p:spPr>
          <a:xfrm>
            <a:off x="2065283" y="2400300"/>
            <a:ext cx="14157434" cy="6498566"/>
          </a:xfrm>
        </p:spPr>
        <p:txBody>
          <a:bodyPr>
            <a:normAutofit/>
          </a:bodyPr>
          <a:lstStyle/>
          <a:p>
            <a:pPr marL="342900" indent="-342900" algn="l">
              <a:lnSpc>
                <a:spcPct val="120000"/>
              </a:lnSpc>
              <a:buFont typeface="Arial" panose="020B0604020202020204" pitchFamily="34" charset="0"/>
              <a:buChar char="•"/>
            </a:pPr>
            <a:r>
              <a:rPr lang="en-GB" sz="3200"/>
              <a:t>How will the children be cared for?</a:t>
            </a:r>
          </a:p>
          <a:p>
            <a:pPr marL="342900" indent="-342900" algn="l">
              <a:lnSpc>
                <a:spcPct val="120000"/>
              </a:lnSpc>
              <a:buFont typeface="Arial" panose="020B0604020202020204" pitchFamily="34" charset="0"/>
              <a:buChar char="•"/>
            </a:pPr>
            <a:r>
              <a:rPr lang="en-GB" sz="3200"/>
              <a:t>Where will people get medical care?</a:t>
            </a:r>
          </a:p>
          <a:p>
            <a:pPr marL="342900" indent="-342900" algn="l">
              <a:lnSpc>
                <a:spcPct val="120000"/>
              </a:lnSpc>
              <a:buFont typeface="Arial" panose="020B0604020202020204" pitchFamily="34" charset="0"/>
              <a:buChar char="•"/>
            </a:pPr>
            <a:r>
              <a:rPr lang="en-GB" sz="3200"/>
              <a:t>What will the family do for income if the father is gone?</a:t>
            </a:r>
          </a:p>
          <a:p>
            <a:pPr marL="342900" indent="-342900" algn="l">
              <a:lnSpc>
                <a:spcPct val="120000"/>
              </a:lnSpc>
              <a:buFont typeface="Arial" panose="020B0604020202020204" pitchFamily="34" charset="0"/>
              <a:buChar char="•"/>
            </a:pPr>
            <a:r>
              <a:rPr lang="en-GB" sz="3200"/>
              <a:t>How will the community bury its dead if the elders and the religious leader are gone?</a:t>
            </a:r>
          </a:p>
          <a:p>
            <a:pPr marL="342900" indent="-342900" algn="l">
              <a:lnSpc>
                <a:spcPct val="120000"/>
              </a:lnSpc>
              <a:buFont typeface="Arial" panose="020B0604020202020204" pitchFamily="34" charset="0"/>
              <a:buChar char="•"/>
            </a:pPr>
            <a:r>
              <a:rPr lang="en-GB" sz="3200"/>
              <a:t>Who will teach the cultural traditions?</a:t>
            </a:r>
          </a:p>
          <a:p>
            <a:pPr marL="342900" indent="-342900" algn="l">
              <a:lnSpc>
                <a:spcPct val="120000"/>
              </a:lnSpc>
              <a:buFont typeface="Arial" panose="020B0604020202020204" pitchFamily="34" charset="0"/>
              <a:buChar char="•"/>
            </a:pPr>
            <a:r>
              <a:rPr lang="en-GB" sz="3200"/>
              <a:t>Who are the resource people in the community?</a:t>
            </a:r>
          </a:p>
        </p:txBody>
      </p:sp>
    </p:spTree>
    <p:extLst>
      <p:ext uri="{BB962C8B-B14F-4D97-AF65-F5344CB8AC3E}">
        <p14:creationId xmlns:p14="http://schemas.microsoft.com/office/powerpoint/2010/main" val="4011885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913C6-14F1-B94C-96D9-69F3DBFAA69B}"/>
              </a:ext>
            </a:extLst>
          </p:cNvPr>
          <p:cNvSpPr>
            <a:spLocks noGrp="1"/>
          </p:cNvSpPr>
          <p:nvPr>
            <p:ph type="title"/>
          </p:nvPr>
        </p:nvSpPr>
        <p:spPr/>
        <p:txBody>
          <a:bodyPr/>
          <a:lstStyle/>
          <a:p>
            <a:r>
              <a:rPr lang="en-US" dirty="0">
                <a:solidFill>
                  <a:srgbClr val="FF0000"/>
                </a:solidFill>
              </a:rPr>
              <a:t>Mental health and psychosocial support in emergencies</a:t>
            </a:r>
          </a:p>
        </p:txBody>
      </p:sp>
    </p:spTree>
    <p:extLst>
      <p:ext uri="{BB962C8B-B14F-4D97-AF65-F5344CB8AC3E}">
        <p14:creationId xmlns:p14="http://schemas.microsoft.com/office/powerpoint/2010/main" val="3785370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EB2E56-35D9-4F1E-B467-2DC1D90BCA80}"/>
              </a:ext>
            </a:extLst>
          </p:cNvPr>
          <p:cNvSpPr>
            <a:spLocks noGrp="1"/>
          </p:cNvSpPr>
          <p:nvPr>
            <p:ph type="ctrTitle"/>
          </p:nvPr>
        </p:nvSpPr>
        <p:spPr>
          <a:xfrm>
            <a:off x="2065283" y="1389722"/>
            <a:ext cx="14157434" cy="768786"/>
          </a:xfrm>
        </p:spPr>
        <p:txBody>
          <a:bodyPr/>
          <a:lstStyle/>
          <a:p>
            <a:r>
              <a:rPr lang="da-DK" err="1"/>
              <a:t>Reactions</a:t>
            </a:r>
            <a:r>
              <a:rPr lang="da-DK"/>
              <a:t> </a:t>
            </a:r>
            <a:r>
              <a:rPr lang="da-DK" err="1"/>
              <a:t>change</a:t>
            </a:r>
            <a:endParaRPr lang="en-GB"/>
          </a:p>
        </p:txBody>
      </p:sp>
      <p:sp>
        <p:nvSpPr>
          <p:cNvPr id="4" name="Subtitle 1">
            <a:extLst>
              <a:ext uri="{FF2B5EF4-FFF2-40B4-BE49-F238E27FC236}">
                <a16:creationId xmlns:a16="http://schemas.microsoft.com/office/drawing/2014/main" id="{5EB6D4F2-3BAA-42B3-A6A6-718B9D3A8DA8}"/>
              </a:ext>
            </a:extLst>
          </p:cNvPr>
          <p:cNvSpPr>
            <a:spLocks noGrp="1"/>
          </p:cNvSpPr>
          <p:nvPr>
            <p:ph type="subTitle" idx="1"/>
          </p:nvPr>
        </p:nvSpPr>
        <p:spPr>
          <a:xfrm>
            <a:off x="2794019" y="3366121"/>
            <a:ext cx="6349982" cy="5200364"/>
          </a:xfrm>
        </p:spPr>
        <p:txBody>
          <a:bodyPr>
            <a:normAutofit/>
          </a:bodyPr>
          <a:lstStyle/>
          <a:p>
            <a:pPr marL="342900" indent="-342900" algn="l">
              <a:lnSpc>
                <a:spcPct val="120000"/>
              </a:lnSpc>
              <a:buFont typeface="Arial" panose="020B0604020202020204" pitchFamily="34" charset="0"/>
              <a:buChar char="•"/>
            </a:pPr>
            <a:r>
              <a:rPr lang="en-GB" sz="4000"/>
              <a:t>Days and weeks after</a:t>
            </a:r>
          </a:p>
          <a:p>
            <a:pPr algn="l">
              <a:lnSpc>
                <a:spcPct val="120000"/>
              </a:lnSpc>
            </a:pPr>
            <a:endParaRPr lang="en-GB" sz="4000"/>
          </a:p>
          <a:p>
            <a:pPr marL="342900" indent="-342900" algn="l">
              <a:lnSpc>
                <a:spcPct val="120000"/>
              </a:lnSpc>
              <a:buFont typeface="Arial" panose="020B0604020202020204" pitchFamily="34" charset="0"/>
              <a:buChar char="•"/>
            </a:pPr>
            <a:r>
              <a:rPr lang="en-GB" sz="4000"/>
              <a:t>Weeks and months after</a:t>
            </a:r>
          </a:p>
          <a:p>
            <a:pPr marL="342900" indent="-342900" algn="l">
              <a:lnSpc>
                <a:spcPct val="120000"/>
              </a:lnSpc>
              <a:buFont typeface="Arial" panose="020B0604020202020204" pitchFamily="34" charset="0"/>
              <a:buChar char="•"/>
            </a:pPr>
            <a:endParaRPr lang="en-GB" sz="4000"/>
          </a:p>
          <a:p>
            <a:pPr marL="342900" indent="-342900" algn="l">
              <a:lnSpc>
                <a:spcPct val="120000"/>
              </a:lnSpc>
              <a:buFont typeface="Arial" panose="020B0604020202020204" pitchFamily="34" charset="0"/>
              <a:buChar char="•"/>
            </a:pPr>
            <a:r>
              <a:rPr lang="en-GB" sz="4000"/>
              <a:t>Years after the event</a:t>
            </a:r>
          </a:p>
        </p:txBody>
      </p:sp>
      <p:sp>
        <p:nvSpPr>
          <p:cNvPr id="2" name="Arrow: Down 1">
            <a:extLst>
              <a:ext uri="{FF2B5EF4-FFF2-40B4-BE49-F238E27FC236}">
                <a16:creationId xmlns:a16="http://schemas.microsoft.com/office/drawing/2014/main" id="{B5174A0D-4AEC-4A5B-8AEF-377DEDB51918}"/>
              </a:ext>
            </a:extLst>
          </p:cNvPr>
          <p:cNvSpPr/>
          <p:nvPr/>
        </p:nvSpPr>
        <p:spPr>
          <a:xfrm>
            <a:off x="540409" y="3366120"/>
            <a:ext cx="2029216" cy="5624186"/>
          </a:xfrm>
          <a:prstGeom prst="downArrow">
            <a:avLst/>
          </a:prstGeom>
          <a:solidFill>
            <a:schemeClr val="accent3"/>
          </a:solid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C44D3DD4-2C99-4A86-82AE-298199632F25}"/>
              </a:ext>
            </a:extLst>
          </p:cNvPr>
          <p:cNvSpPr txBox="1"/>
          <p:nvPr/>
        </p:nvSpPr>
        <p:spPr>
          <a:xfrm>
            <a:off x="1085722" y="2469926"/>
            <a:ext cx="1173719" cy="584775"/>
          </a:xfrm>
          <a:prstGeom prst="rect">
            <a:avLst/>
          </a:prstGeom>
          <a:noFill/>
        </p:spPr>
        <p:txBody>
          <a:bodyPr wrap="none" rtlCol="0">
            <a:spAutoFit/>
          </a:bodyPr>
          <a:lstStyle/>
          <a:p>
            <a:r>
              <a:rPr lang="da-DK" sz="3200" b="1">
                <a:solidFill>
                  <a:srgbClr val="FF0000"/>
                </a:solidFill>
                <a:latin typeface="Open Sans" panose="020B0606030504020204" pitchFamily="34" charset="0"/>
                <a:ea typeface="Open Sans" panose="020B0606030504020204" pitchFamily="34" charset="0"/>
                <a:cs typeface="Open Sans" panose="020B0606030504020204" pitchFamily="34" charset="0"/>
              </a:rPr>
              <a:t>TIME</a:t>
            </a:r>
            <a:endParaRPr lang="en-GB" sz="3200" b="1">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20172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EB2E56-35D9-4F1E-B467-2DC1D90BCA80}"/>
              </a:ext>
            </a:extLst>
          </p:cNvPr>
          <p:cNvSpPr>
            <a:spLocks noGrp="1"/>
          </p:cNvSpPr>
          <p:nvPr>
            <p:ph type="ctrTitle"/>
          </p:nvPr>
        </p:nvSpPr>
        <p:spPr>
          <a:xfrm>
            <a:off x="2065283" y="1389722"/>
            <a:ext cx="14157434" cy="768786"/>
          </a:xfrm>
        </p:spPr>
        <p:txBody>
          <a:bodyPr/>
          <a:lstStyle/>
          <a:p>
            <a:r>
              <a:rPr lang="da-DK" err="1"/>
              <a:t>Reactions</a:t>
            </a:r>
            <a:r>
              <a:rPr lang="da-DK"/>
              <a:t> </a:t>
            </a:r>
            <a:r>
              <a:rPr lang="da-DK" err="1"/>
              <a:t>change</a:t>
            </a:r>
            <a:endParaRPr lang="en-GB"/>
          </a:p>
        </p:txBody>
      </p:sp>
      <p:sp>
        <p:nvSpPr>
          <p:cNvPr id="4" name="Subtitle 1">
            <a:extLst>
              <a:ext uri="{FF2B5EF4-FFF2-40B4-BE49-F238E27FC236}">
                <a16:creationId xmlns:a16="http://schemas.microsoft.com/office/drawing/2014/main" id="{5EB6D4F2-3BAA-42B3-A6A6-718B9D3A8DA8}"/>
              </a:ext>
            </a:extLst>
          </p:cNvPr>
          <p:cNvSpPr>
            <a:spLocks noGrp="1"/>
          </p:cNvSpPr>
          <p:nvPr>
            <p:ph type="subTitle" idx="1"/>
          </p:nvPr>
        </p:nvSpPr>
        <p:spPr>
          <a:xfrm>
            <a:off x="3112169" y="3366120"/>
            <a:ext cx="14469978" cy="5200364"/>
          </a:xfrm>
        </p:spPr>
        <p:txBody>
          <a:bodyPr>
            <a:normAutofit lnSpcReduction="10000"/>
          </a:bodyPr>
          <a:lstStyle/>
          <a:p>
            <a:pPr algn="l"/>
            <a:r>
              <a:rPr lang="en-US" sz="4000" err="1"/>
              <a:t>Bonnano</a:t>
            </a:r>
            <a:r>
              <a:rPr lang="en-US" sz="4000"/>
              <a:t> at al.  (2008, 2018) have described four prototypical patterns of psychological adjustment 2 years after an event:</a:t>
            </a:r>
          </a:p>
          <a:p>
            <a:pPr algn="l"/>
            <a:endParaRPr lang="en-US" sz="4000"/>
          </a:p>
          <a:p>
            <a:pPr marL="571500" indent="-571500" algn="l">
              <a:buFontTx/>
              <a:buChar char="-"/>
            </a:pPr>
            <a:r>
              <a:rPr lang="en-US" sz="4000"/>
              <a:t>Chronic disruption or chronicity </a:t>
            </a:r>
          </a:p>
          <a:p>
            <a:pPr marL="571500" indent="-571500" algn="l">
              <a:buFontTx/>
              <a:buChar char="-"/>
            </a:pPr>
            <a:r>
              <a:rPr lang="en-US" sz="4000"/>
              <a:t>Delayed disruption,</a:t>
            </a:r>
          </a:p>
          <a:p>
            <a:pPr marL="571500" indent="-571500" algn="l">
              <a:buFontTx/>
              <a:buChar char="-"/>
            </a:pPr>
            <a:r>
              <a:rPr lang="en-US" sz="4000"/>
              <a:t>Recovery</a:t>
            </a:r>
          </a:p>
          <a:p>
            <a:pPr marL="571500" indent="-571500" algn="l">
              <a:buFontTx/>
              <a:buChar char="-"/>
            </a:pPr>
            <a:r>
              <a:rPr lang="en-US" sz="4000"/>
              <a:t>Resilience</a:t>
            </a:r>
            <a:endParaRPr lang="da-DK" sz="4000"/>
          </a:p>
        </p:txBody>
      </p:sp>
      <p:sp>
        <p:nvSpPr>
          <p:cNvPr id="2" name="Arrow: Down 1">
            <a:extLst>
              <a:ext uri="{FF2B5EF4-FFF2-40B4-BE49-F238E27FC236}">
                <a16:creationId xmlns:a16="http://schemas.microsoft.com/office/drawing/2014/main" id="{B5174A0D-4AEC-4A5B-8AEF-377DEDB51918}"/>
              </a:ext>
            </a:extLst>
          </p:cNvPr>
          <p:cNvSpPr/>
          <p:nvPr/>
        </p:nvSpPr>
        <p:spPr>
          <a:xfrm>
            <a:off x="540409" y="3366120"/>
            <a:ext cx="2029216" cy="5624186"/>
          </a:xfrm>
          <a:prstGeom prst="downArrow">
            <a:avLst/>
          </a:prstGeom>
          <a:solidFill>
            <a:schemeClr val="accent3"/>
          </a:solid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C44D3DD4-2C99-4A86-82AE-298199632F25}"/>
              </a:ext>
            </a:extLst>
          </p:cNvPr>
          <p:cNvSpPr txBox="1"/>
          <p:nvPr/>
        </p:nvSpPr>
        <p:spPr>
          <a:xfrm>
            <a:off x="1085722" y="2469926"/>
            <a:ext cx="1173719" cy="584775"/>
          </a:xfrm>
          <a:prstGeom prst="rect">
            <a:avLst/>
          </a:prstGeom>
          <a:noFill/>
        </p:spPr>
        <p:txBody>
          <a:bodyPr wrap="none" rtlCol="0">
            <a:spAutoFit/>
          </a:bodyPr>
          <a:lstStyle/>
          <a:p>
            <a:r>
              <a:rPr lang="da-DK" sz="3200" b="1">
                <a:solidFill>
                  <a:srgbClr val="FF0000"/>
                </a:solidFill>
                <a:latin typeface="Open Sans" panose="020B0606030504020204" pitchFamily="34" charset="0"/>
                <a:ea typeface="Open Sans" panose="020B0606030504020204" pitchFamily="34" charset="0"/>
                <a:cs typeface="Open Sans" panose="020B0606030504020204" pitchFamily="34" charset="0"/>
              </a:rPr>
              <a:t>TIME</a:t>
            </a:r>
            <a:endParaRPr lang="en-GB" sz="3200" b="1">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263421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EB2E56-35D9-4F1E-B467-2DC1D90BCA80}"/>
              </a:ext>
            </a:extLst>
          </p:cNvPr>
          <p:cNvSpPr>
            <a:spLocks noGrp="1"/>
          </p:cNvSpPr>
          <p:nvPr>
            <p:ph type="ctrTitle"/>
          </p:nvPr>
        </p:nvSpPr>
        <p:spPr>
          <a:xfrm>
            <a:off x="2065283" y="1389722"/>
            <a:ext cx="14157434" cy="768786"/>
          </a:xfrm>
        </p:spPr>
        <p:txBody>
          <a:bodyPr/>
          <a:lstStyle/>
          <a:p>
            <a:r>
              <a:rPr lang="da-DK"/>
              <a:t>Common </a:t>
            </a:r>
            <a:r>
              <a:rPr lang="da-DK" err="1"/>
              <a:t>trajectories</a:t>
            </a:r>
            <a:r>
              <a:rPr lang="da-DK"/>
              <a:t> </a:t>
            </a:r>
            <a:r>
              <a:rPr lang="da-DK" err="1"/>
              <a:t>after</a:t>
            </a:r>
            <a:r>
              <a:rPr lang="da-DK"/>
              <a:t> </a:t>
            </a:r>
            <a:r>
              <a:rPr lang="da-DK" err="1"/>
              <a:t>distressful</a:t>
            </a:r>
            <a:r>
              <a:rPr lang="da-DK"/>
              <a:t> </a:t>
            </a:r>
            <a:r>
              <a:rPr lang="da-DK" err="1"/>
              <a:t>reactions</a:t>
            </a:r>
            <a:endParaRPr lang="en-GB"/>
          </a:p>
        </p:txBody>
      </p:sp>
      <p:pic>
        <p:nvPicPr>
          <p:cNvPr id="6" name="Picture 3">
            <a:extLst>
              <a:ext uri="{FF2B5EF4-FFF2-40B4-BE49-F238E27FC236}">
                <a16:creationId xmlns:a16="http://schemas.microsoft.com/office/drawing/2014/main" id="{B54B0148-BE7D-9E7F-4475-8191BECF1652}"/>
              </a:ext>
            </a:extLst>
          </p:cNvPr>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p:blipFill>
        <p:spPr bwMode="auto">
          <a:xfrm>
            <a:off x="5006003" y="3164496"/>
            <a:ext cx="8275994" cy="6372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5571690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EB2E56-35D9-4F1E-B467-2DC1D90BCA80}"/>
              </a:ext>
            </a:extLst>
          </p:cNvPr>
          <p:cNvSpPr>
            <a:spLocks noGrp="1"/>
          </p:cNvSpPr>
          <p:nvPr>
            <p:ph type="ctrTitle"/>
          </p:nvPr>
        </p:nvSpPr>
        <p:spPr>
          <a:xfrm>
            <a:off x="2065283" y="1389722"/>
            <a:ext cx="14157434" cy="768786"/>
          </a:xfrm>
        </p:spPr>
        <p:txBody>
          <a:bodyPr>
            <a:normAutofit/>
          </a:bodyPr>
          <a:lstStyle/>
          <a:p>
            <a:r>
              <a:rPr lang="en-GB"/>
              <a:t>But what are the MH conditions?</a:t>
            </a:r>
          </a:p>
        </p:txBody>
      </p:sp>
      <p:pic>
        <p:nvPicPr>
          <p:cNvPr id="6" name="Picture 5">
            <a:extLst>
              <a:ext uri="{FF2B5EF4-FFF2-40B4-BE49-F238E27FC236}">
                <a16:creationId xmlns:a16="http://schemas.microsoft.com/office/drawing/2014/main" id="{F3E9BB71-471B-162A-1617-24CF47F37A47}"/>
              </a:ext>
            </a:extLst>
          </p:cNvPr>
          <p:cNvPicPr>
            <a:picLocks noChangeAspect="1"/>
          </p:cNvPicPr>
          <p:nvPr/>
        </p:nvPicPr>
        <p:blipFill>
          <a:blip r:embed="rId2"/>
          <a:stretch>
            <a:fillRect/>
          </a:stretch>
        </p:blipFill>
        <p:spPr>
          <a:xfrm>
            <a:off x="2490787" y="2927192"/>
            <a:ext cx="13306425" cy="6324600"/>
          </a:xfrm>
          <a:prstGeom prst="rect">
            <a:avLst/>
          </a:prstGeom>
        </p:spPr>
      </p:pic>
    </p:spTree>
    <p:extLst>
      <p:ext uri="{BB962C8B-B14F-4D97-AF65-F5344CB8AC3E}">
        <p14:creationId xmlns:p14="http://schemas.microsoft.com/office/powerpoint/2010/main" val="23655969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EB2E56-35D9-4F1E-B467-2DC1D90BCA80}"/>
              </a:ext>
            </a:extLst>
          </p:cNvPr>
          <p:cNvSpPr>
            <a:spLocks noGrp="1"/>
          </p:cNvSpPr>
          <p:nvPr>
            <p:ph type="ctrTitle"/>
          </p:nvPr>
        </p:nvSpPr>
        <p:spPr>
          <a:xfrm>
            <a:off x="2065283" y="1389722"/>
            <a:ext cx="14157434" cy="768786"/>
          </a:xfrm>
        </p:spPr>
        <p:txBody>
          <a:bodyPr>
            <a:normAutofit/>
          </a:bodyPr>
          <a:lstStyle/>
          <a:p>
            <a:r>
              <a:rPr lang="en-GB"/>
              <a:t>And is it the same for all?</a:t>
            </a:r>
          </a:p>
        </p:txBody>
      </p:sp>
      <p:pic>
        <p:nvPicPr>
          <p:cNvPr id="4" name="Picture 3">
            <a:extLst>
              <a:ext uri="{FF2B5EF4-FFF2-40B4-BE49-F238E27FC236}">
                <a16:creationId xmlns:a16="http://schemas.microsoft.com/office/drawing/2014/main" id="{8A8BDA8C-9912-5DA3-97C8-A2814DC15D38}"/>
              </a:ext>
            </a:extLst>
          </p:cNvPr>
          <p:cNvPicPr>
            <a:picLocks noChangeAspect="1"/>
          </p:cNvPicPr>
          <p:nvPr/>
        </p:nvPicPr>
        <p:blipFill>
          <a:blip r:embed="rId2"/>
          <a:stretch>
            <a:fillRect/>
          </a:stretch>
        </p:blipFill>
        <p:spPr>
          <a:xfrm>
            <a:off x="3370095" y="2909679"/>
            <a:ext cx="12125325" cy="6105525"/>
          </a:xfrm>
          <a:prstGeom prst="rect">
            <a:avLst/>
          </a:prstGeom>
        </p:spPr>
      </p:pic>
    </p:spTree>
    <p:extLst>
      <p:ext uri="{BB962C8B-B14F-4D97-AF65-F5344CB8AC3E}">
        <p14:creationId xmlns:p14="http://schemas.microsoft.com/office/powerpoint/2010/main" val="42710797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EB2E56-35D9-4F1E-B467-2DC1D90BCA80}"/>
              </a:ext>
            </a:extLst>
          </p:cNvPr>
          <p:cNvSpPr>
            <a:spLocks noGrp="1"/>
          </p:cNvSpPr>
          <p:nvPr>
            <p:ph type="ctrTitle"/>
          </p:nvPr>
        </p:nvSpPr>
        <p:spPr>
          <a:xfrm>
            <a:off x="2065283" y="1389722"/>
            <a:ext cx="14157434" cy="768786"/>
          </a:xfrm>
        </p:spPr>
        <p:txBody>
          <a:bodyPr>
            <a:normAutofit fontScale="90000"/>
          </a:bodyPr>
          <a:lstStyle/>
          <a:p>
            <a:r>
              <a:rPr lang="da-DK"/>
              <a:t>So </a:t>
            </a:r>
            <a:r>
              <a:rPr lang="da-DK" err="1"/>
              <a:t>we</a:t>
            </a:r>
            <a:r>
              <a:rPr lang="da-DK"/>
              <a:t> </a:t>
            </a:r>
            <a:r>
              <a:rPr lang="da-DK" err="1"/>
              <a:t>are</a:t>
            </a:r>
            <a:r>
              <a:rPr lang="da-DK"/>
              <a:t> </a:t>
            </a:r>
            <a:r>
              <a:rPr lang="da-DK" err="1"/>
              <a:t>talking</a:t>
            </a:r>
            <a:r>
              <a:rPr lang="da-DK"/>
              <a:t> </a:t>
            </a:r>
            <a:r>
              <a:rPr lang="da-DK" err="1"/>
              <a:t>about</a:t>
            </a:r>
            <a:r>
              <a:rPr lang="da-DK"/>
              <a:t> the </a:t>
            </a:r>
            <a:r>
              <a:rPr lang="da-DK" err="1"/>
              <a:t>risk</a:t>
            </a:r>
            <a:r>
              <a:rPr lang="da-DK"/>
              <a:t> and </a:t>
            </a:r>
            <a:r>
              <a:rPr lang="da-DK" err="1"/>
              <a:t>protective</a:t>
            </a:r>
            <a:r>
              <a:rPr lang="da-DK"/>
              <a:t> factors in MHPSS</a:t>
            </a:r>
            <a:endParaRPr lang="en-GB"/>
          </a:p>
        </p:txBody>
      </p:sp>
      <p:sp>
        <p:nvSpPr>
          <p:cNvPr id="4" name="Subtitle 1">
            <a:extLst>
              <a:ext uri="{FF2B5EF4-FFF2-40B4-BE49-F238E27FC236}">
                <a16:creationId xmlns:a16="http://schemas.microsoft.com/office/drawing/2014/main" id="{5EB6D4F2-3BAA-42B3-A6A6-718B9D3A8DA8}"/>
              </a:ext>
            </a:extLst>
          </p:cNvPr>
          <p:cNvSpPr>
            <a:spLocks noGrp="1"/>
          </p:cNvSpPr>
          <p:nvPr>
            <p:ph type="subTitle" idx="1"/>
          </p:nvPr>
        </p:nvSpPr>
        <p:spPr>
          <a:xfrm>
            <a:off x="2065283" y="2817395"/>
            <a:ext cx="14157434" cy="6498566"/>
          </a:xfrm>
        </p:spPr>
        <p:txBody>
          <a:bodyPr>
            <a:normAutofit fontScale="92500" lnSpcReduction="20000"/>
          </a:bodyPr>
          <a:lstStyle/>
          <a:p>
            <a:pPr marL="342900" indent="-342900" algn="l">
              <a:lnSpc>
                <a:spcPct val="120000"/>
              </a:lnSpc>
              <a:buFont typeface="Arial" panose="020B0604020202020204" pitchFamily="34" charset="0"/>
              <a:buChar char="•"/>
            </a:pPr>
            <a:r>
              <a:rPr lang="en-GB"/>
              <a:t>Degree of exposure to the event</a:t>
            </a:r>
          </a:p>
          <a:p>
            <a:pPr marL="342900" indent="-342900" algn="l">
              <a:lnSpc>
                <a:spcPct val="120000"/>
              </a:lnSpc>
              <a:buFont typeface="Arial" panose="020B0604020202020204" pitchFamily="34" charset="0"/>
              <a:buChar char="•"/>
            </a:pPr>
            <a:r>
              <a:rPr lang="en-GB"/>
              <a:t>The perceived severity of the event and the degree of suffering</a:t>
            </a:r>
          </a:p>
          <a:p>
            <a:pPr marL="342900" indent="-342900" algn="l">
              <a:lnSpc>
                <a:spcPct val="120000"/>
              </a:lnSpc>
              <a:buFont typeface="Arial" panose="020B0604020202020204" pitchFamily="34" charset="0"/>
              <a:buChar char="•"/>
            </a:pPr>
            <a:r>
              <a:rPr lang="en-GB"/>
              <a:t>If it is a single stressful event or multiple stressors during long time</a:t>
            </a:r>
          </a:p>
          <a:p>
            <a:pPr marL="342900" indent="-342900" algn="l">
              <a:lnSpc>
                <a:spcPct val="120000"/>
              </a:lnSpc>
              <a:buFont typeface="Arial" panose="020B0604020202020204" pitchFamily="34" charset="0"/>
              <a:buChar char="•"/>
            </a:pPr>
            <a:r>
              <a:rPr lang="en-GB"/>
              <a:t>Pre-existing vulnerabilities</a:t>
            </a:r>
          </a:p>
          <a:p>
            <a:pPr marL="342900" indent="-342900" algn="l">
              <a:lnSpc>
                <a:spcPct val="120000"/>
              </a:lnSpc>
              <a:buFont typeface="Arial" panose="020B0604020202020204" pitchFamily="34" charset="0"/>
              <a:buChar char="•"/>
            </a:pPr>
            <a:r>
              <a:rPr lang="en-GB"/>
              <a:t>Pre-existing mental conditions</a:t>
            </a:r>
          </a:p>
          <a:p>
            <a:pPr marL="342900" indent="-342900" algn="l">
              <a:lnSpc>
                <a:spcPct val="120000"/>
              </a:lnSpc>
              <a:buFont typeface="Arial" panose="020B0604020202020204" pitchFamily="34" charset="0"/>
              <a:buChar char="•"/>
            </a:pPr>
            <a:r>
              <a:rPr lang="en-GB"/>
              <a:t>Past experiences</a:t>
            </a:r>
          </a:p>
          <a:p>
            <a:pPr marL="342900" indent="-342900" algn="l">
              <a:lnSpc>
                <a:spcPct val="120000"/>
              </a:lnSpc>
              <a:buFont typeface="Arial" panose="020B0604020202020204" pitchFamily="34" charset="0"/>
              <a:buChar char="•"/>
            </a:pPr>
            <a:r>
              <a:rPr lang="en-GB"/>
              <a:t>Physical health</a:t>
            </a:r>
          </a:p>
          <a:p>
            <a:pPr marL="342900" indent="-342900" algn="l">
              <a:lnSpc>
                <a:spcPct val="120000"/>
              </a:lnSpc>
              <a:buFont typeface="Arial" panose="020B0604020202020204" pitchFamily="34" charset="0"/>
              <a:buChar char="•"/>
            </a:pPr>
            <a:r>
              <a:rPr lang="en-GB"/>
              <a:t>Financial resources</a:t>
            </a:r>
          </a:p>
          <a:p>
            <a:pPr marL="342900" indent="-342900" algn="l">
              <a:lnSpc>
                <a:spcPct val="120000"/>
              </a:lnSpc>
              <a:buFont typeface="Arial" panose="020B0604020202020204" pitchFamily="34" charset="0"/>
              <a:buChar char="•"/>
            </a:pPr>
            <a:r>
              <a:rPr lang="en-GB"/>
              <a:t>Access to resources</a:t>
            </a:r>
          </a:p>
          <a:p>
            <a:pPr marL="342900" indent="-342900" algn="l">
              <a:lnSpc>
                <a:spcPct val="120000"/>
              </a:lnSpc>
              <a:buFont typeface="Arial" panose="020B0604020202020204" pitchFamily="34" charset="0"/>
              <a:buChar char="•"/>
            </a:pPr>
            <a:r>
              <a:rPr lang="en-GB"/>
              <a:t>Social network such as family/friends as well as perceived social support</a:t>
            </a:r>
          </a:p>
          <a:p>
            <a:pPr marL="342900" indent="-342900" algn="l">
              <a:lnSpc>
                <a:spcPct val="120000"/>
              </a:lnSpc>
              <a:buFont typeface="Arial" panose="020B0604020202020204" pitchFamily="34" charset="0"/>
              <a:buChar char="•"/>
            </a:pPr>
            <a:r>
              <a:rPr lang="en-GB"/>
              <a:t>Personality and temper </a:t>
            </a:r>
          </a:p>
          <a:p>
            <a:pPr marL="342900" indent="-342900" algn="l">
              <a:lnSpc>
                <a:spcPct val="120000"/>
              </a:lnSpc>
              <a:buFont typeface="Arial" panose="020B0604020202020204" pitchFamily="34" charset="0"/>
              <a:buChar char="•"/>
            </a:pPr>
            <a:r>
              <a:rPr lang="en-GB"/>
              <a:t>Age</a:t>
            </a:r>
          </a:p>
        </p:txBody>
      </p:sp>
    </p:spTree>
    <p:extLst>
      <p:ext uri="{BB962C8B-B14F-4D97-AF65-F5344CB8AC3E}">
        <p14:creationId xmlns:p14="http://schemas.microsoft.com/office/powerpoint/2010/main" val="1717193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EB2E56-35D9-4F1E-B467-2DC1D90BCA80}"/>
              </a:ext>
            </a:extLst>
          </p:cNvPr>
          <p:cNvSpPr>
            <a:spLocks noGrp="1"/>
          </p:cNvSpPr>
          <p:nvPr>
            <p:ph type="ctrTitle"/>
          </p:nvPr>
        </p:nvSpPr>
        <p:spPr>
          <a:xfrm>
            <a:off x="2065283" y="1389722"/>
            <a:ext cx="14157434" cy="768786"/>
          </a:xfrm>
        </p:spPr>
        <p:txBody>
          <a:bodyPr>
            <a:normAutofit fontScale="90000"/>
          </a:bodyPr>
          <a:lstStyle/>
          <a:p>
            <a:r>
              <a:rPr lang="da-DK"/>
              <a:t>So </a:t>
            </a:r>
            <a:r>
              <a:rPr lang="da-DK" err="1"/>
              <a:t>we</a:t>
            </a:r>
            <a:r>
              <a:rPr lang="da-DK"/>
              <a:t> </a:t>
            </a:r>
            <a:r>
              <a:rPr lang="da-DK" err="1"/>
              <a:t>are</a:t>
            </a:r>
            <a:r>
              <a:rPr lang="da-DK"/>
              <a:t> </a:t>
            </a:r>
            <a:r>
              <a:rPr lang="da-DK" err="1"/>
              <a:t>talking</a:t>
            </a:r>
            <a:r>
              <a:rPr lang="da-DK"/>
              <a:t> </a:t>
            </a:r>
            <a:r>
              <a:rPr lang="da-DK" err="1"/>
              <a:t>about</a:t>
            </a:r>
            <a:r>
              <a:rPr lang="da-DK"/>
              <a:t> the </a:t>
            </a:r>
            <a:r>
              <a:rPr lang="da-DK" err="1"/>
              <a:t>risk</a:t>
            </a:r>
            <a:r>
              <a:rPr lang="da-DK"/>
              <a:t> and </a:t>
            </a:r>
            <a:r>
              <a:rPr lang="da-DK" err="1"/>
              <a:t>protective</a:t>
            </a:r>
            <a:r>
              <a:rPr lang="da-DK"/>
              <a:t> factors in MHPSS</a:t>
            </a:r>
            <a:endParaRPr lang="en-GB"/>
          </a:p>
        </p:txBody>
      </p:sp>
      <p:pic>
        <p:nvPicPr>
          <p:cNvPr id="5" name="Picture 4">
            <a:extLst>
              <a:ext uri="{FF2B5EF4-FFF2-40B4-BE49-F238E27FC236}">
                <a16:creationId xmlns:a16="http://schemas.microsoft.com/office/drawing/2014/main" id="{F321E420-3002-7B73-9977-C965A914DECD}"/>
              </a:ext>
            </a:extLst>
          </p:cNvPr>
          <p:cNvPicPr>
            <a:picLocks noChangeAspect="1"/>
          </p:cNvPicPr>
          <p:nvPr/>
        </p:nvPicPr>
        <p:blipFill>
          <a:blip r:embed="rId2"/>
          <a:stretch>
            <a:fillRect/>
          </a:stretch>
        </p:blipFill>
        <p:spPr>
          <a:xfrm>
            <a:off x="3994485" y="2311752"/>
            <a:ext cx="10411578" cy="7714563"/>
          </a:xfrm>
          <a:prstGeom prst="rect">
            <a:avLst/>
          </a:prstGeom>
        </p:spPr>
      </p:pic>
    </p:spTree>
    <p:extLst>
      <p:ext uri="{BB962C8B-B14F-4D97-AF65-F5344CB8AC3E}">
        <p14:creationId xmlns:p14="http://schemas.microsoft.com/office/powerpoint/2010/main" val="35997357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EB2E56-35D9-4F1E-B467-2DC1D90BCA80}"/>
              </a:ext>
            </a:extLst>
          </p:cNvPr>
          <p:cNvSpPr>
            <a:spLocks noGrp="1"/>
          </p:cNvSpPr>
          <p:nvPr>
            <p:ph type="ctrTitle"/>
          </p:nvPr>
        </p:nvSpPr>
        <p:spPr>
          <a:xfrm>
            <a:off x="2065283" y="1389722"/>
            <a:ext cx="14157434" cy="768786"/>
          </a:xfrm>
        </p:spPr>
        <p:txBody>
          <a:bodyPr>
            <a:normAutofit/>
          </a:bodyPr>
          <a:lstStyle/>
          <a:p>
            <a:r>
              <a:rPr lang="da-DK" err="1"/>
              <a:t>Different</a:t>
            </a:r>
            <a:r>
              <a:rPr lang="da-DK"/>
              <a:t> losses</a:t>
            </a:r>
            <a:endParaRPr lang="en-GB"/>
          </a:p>
        </p:txBody>
      </p:sp>
      <p:sp>
        <p:nvSpPr>
          <p:cNvPr id="4" name="Subtitle 1">
            <a:extLst>
              <a:ext uri="{FF2B5EF4-FFF2-40B4-BE49-F238E27FC236}">
                <a16:creationId xmlns:a16="http://schemas.microsoft.com/office/drawing/2014/main" id="{5EB6D4F2-3BAA-42B3-A6A6-718B9D3A8DA8}"/>
              </a:ext>
            </a:extLst>
          </p:cNvPr>
          <p:cNvSpPr>
            <a:spLocks noGrp="1"/>
          </p:cNvSpPr>
          <p:nvPr>
            <p:ph type="subTitle" idx="1"/>
          </p:nvPr>
        </p:nvSpPr>
        <p:spPr>
          <a:xfrm>
            <a:off x="2065283" y="2400300"/>
            <a:ext cx="14157434" cy="6498566"/>
          </a:xfrm>
        </p:spPr>
        <p:txBody>
          <a:bodyPr>
            <a:normAutofit/>
          </a:bodyPr>
          <a:lstStyle/>
          <a:p>
            <a:pPr marL="342900" indent="-342900" algn="l">
              <a:lnSpc>
                <a:spcPct val="120000"/>
              </a:lnSpc>
              <a:buFont typeface="Arial" panose="020B0604020202020204" pitchFamily="34" charset="0"/>
              <a:buChar char="•"/>
            </a:pPr>
            <a:r>
              <a:rPr lang="en-GB"/>
              <a:t>There are many types of losses</a:t>
            </a:r>
          </a:p>
          <a:p>
            <a:pPr marL="800100" lvl="1" indent="-342900" algn="l">
              <a:lnSpc>
                <a:spcPct val="120000"/>
              </a:lnSpc>
              <a:buFont typeface="Arial" panose="020B0604020202020204" pitchFamily="34" charset="0"/>
              <a:buChar char="•"/>
            </a:pPr>
            <a:r>
              <a:rPr lang="en-GB"/>
              <a:t>destruction of property</a:t>
            </a:r>
          </a:p>
          <a:p>
            <a:pPr marL="800100" lvl="1" indent="-342900" algn="l">
              <a:lnSpc>
                <a:spcPct val="120000"/>
              </a:lnSpc>
              <a:buFont typeface="Arial" panose="020B0604020202020204" pitchFamily="34" charset="0"/>
              <a:buChar char="•"/>
            </a:pPr>
            <a:r>
              <a:rPr lang="en-GB"/>
              <a:t>loss of livelihood</a:t>
            </a:r>
          </a:p>
          <a:p>
            <a:pPr marL="800100" lvl="1" indent="-342900" algn="l">
              <a:lnSpc>
                <a:spcPct val="120000"/>
              </a:lnSpc>
              <a:buFont typeface="Arial" panose="020B0604020202020204" pitchFamily="34" charset="0"/>
              <a:buChar char="•"/>
            </a:pPr>
            <a:r>
              <a:rPr lang="en-GB"/>
              <a:t>loss of dignity</a:t>
            </a:r>
          </a:p>
          <a:p>
            <a:pPr marL="800100" lvl="1" indent="-342900" algn="l">
              <a:lnSpc>
                <a:spcPct val="120000"/>
              </a:lnSpc>
              <a:buFont typeface="Arial" panose="020B0604020202020204" pitchFamily="34" charset="0"/>
              <a:buChar char="•"/>
            </a:pPr>
            <a:r>
              <a:rPr lang="en-GB"/>
              <a:t>loss of self-esteem</a:t>
            </a:r>
          </a:p>
          <a:p>
            <a:pPr marL="800100" lvl="1" indent="-342900" algn="l">
              <a:lnSpc>
                <a:spcPct val="120000"/>
              </a:lnSpc>
              <a:buFont typeface="Arial" panose="020B0604020202020204" pitchFamily="34" charset="0"/>
              <a:buChar char="•"/>
            </a:pPr>
            <a:r>
              <a:rPr lang="en-GB"/>
              <a:t>loss of trust</a:t>
            </a:r>
          </a:p>
          <a:p>
            <a:pPr marL="800100" lvl="1" indent="-342900" algn="l">
              <a:lnSpc>
                <a:spcPct val="120000"/>
              </a:lnSpc>
              <a:buFont typeface="Arial" panose="020B0604020202020204" pitchFamily="34" charset="0"/>
              <a:buChar char="•"/>
            </a:pPr>
            <a:r>
              <a:rPr lang="en-GB"/>
              <a:t>loss of hope</a:t>
            </a:r>
          </a:p>
          <a:p>
            <a:pPr marL="800100" lvl="1" indent="-342900" algn="l">
              <a:lnSpc>
                <a:spcPct val="120000"/>
              </a:lnSpc>
              <a:buFont typeface="Arial" panose="020B0604020202020204" pitchFamily="34" charset="0"/>
              <a:buChar char="•"/>
            </a:pPr>
            <a:r>
              <a:rPr lang="en-GB"/>
              <a:t>the ending of an important relationship</a:t>
            </a:r>
          </a:p>
          <a:p>
            <a:pPr marL="800100" lvl="1" indent="-342900" algn="l">
              <a:lnSpc>
                <a:spcPct val="120000"/>
              </a:lnSpc>
              <a:buFont typeface="Arial" panose="020B0604020202020204" pitchFamily="34" charset="0"/>
              <a:buChar char="•"/>
            </a:pPr>
            <a:r>
              <a:rPr lang="en-GB"/>
              <a:t>physical injury, loss of mobility</a:t>
            </a:r>
          </a:p>
          <a:p>
            <a:pPr marL="800100" lvl="1" indent="-342900" algn="l">
              <a:lnSpc>
                <a:spcPct val="120000"/>
              </a:lnSpc>
              <a:buFont typeface="Arial" panose="020B0604020202020204" pitchFamily="34" charset="0"/>
              <a:buChar char="•"/>
            </a:pPr>
            <a:r>
              <a:rPr lang="en-GB"/>
              <a:t>loss of security </a:t>
            </a:r>
          </a:p>
          <a:p>
            <a:pPr marL="800100" lvl="1" indent="-342900" algn="l">
              <a:lnSpc>
                <a:spcPct val="120000"/>
              </a:lnSpc>
              <a:buFont typeface="Arial" panose="020B0604020202020204" pitchFamily="34" charset="0"/>
              <a:buChar char="•"/>
            </a:pPr>
            <a:r>
              <a:rPr lang="en-GB"/>
              <a:t>loss of social networks.</a:t>
            </a:r>
          </a:p>
          <a:p>
            <a:pPr marL="800100" lvl="1" indent="-342900" algn="l">
              <a:lnSpc>
                <a:spcPct val="120000"/>
              </a:lnSpc>
              <a:buFont typeface="Arial" panose="020B0604020202020204" pitchFamily="34" charset="0"/>
              <a:buChar char="•"/>
            </a:pPr>
            <a:r>
              <a:rPr lang="en-GB"/>
              <a:t>loss of honour</a:t>
            </a:r>
          </a:p>
          <a:p>
            <a:pPr marL="800100" lvl="1" indent="-342900" algn="l">
              <a:lnSpc>
                <a:spcPct val="120000"/>
              </a:lnSpc>
              <a:buFont typeface="Arial" panose="020B0604020202020204" pitchFamily="34" charset="0"/>
              <a:buChar char="•"/>
            </a:pPr>
            <a:r>
              <a:rPr lang="en-GB"/>
              <a:t>the death of a significant other</a:t>
            </a:r>
          </a:p>
          <a:p>
            <a:pPr marL="342900" indent="-342900" algn="l">
              <a:lnSpc>
                <a:spcPct val="120000"/>
              </a:lnSpc>
              <a:buFont typeface="Arial" panose="020B0604020202020204" pitchFamily="34" charset="0"/>
              <a:buChar char="•"/>
            </a:pPr>
            <a:endParaRPr lang="en-GB"/>
          </a:p>
        </p:txBody>
      </p:sp>
    </p:spTree>
    <p:extLst>
      <p:ext uri="{BB962C8B-B14F-4D97-AF65-F5344CB8AC3E}">
        <p14:creationId xmlns:p14="http://schemas.microsoft.com/office/powerpoint/2010/main" val="9596304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EB2E56-35D9-4F1E-B467-2DC1D90BCA80}"/>
              </a:ext>
            </a:extLst>
          </p:cNvPr>
          <p:cNvSpPr>
            <a:spLocks noGrp="1"/>
          </p:cNvSpPr>
          <p:nvPr>
            <p:ph type="ctrTitle"/>
          </p:nvPr>
        </p:nvSpPr>
        <p:spPr>
          <a:xfrm>
            <a:off x="2065283" y="1389722"/>
            <a:ext cx="14157434" cy="768786"/>
          </a:xfrm>
        </p:spPr>
        <p:txBody>
          <a:bodyPr>
            <a:normAutofit/>
          </a:bodyPr>
          <a:lstStyle/>
          <a:p>
            <a:r>
              <a:rPr lang="da-DK"/>
              <a:t>The </a:t>
            </a:r>
            <a:r>
              <a:rPr lang="da-DK" err="1"/>
              <a:t>grieving</a:t>
            </a:r>
            <a:r>
              <a:rPr lang="da-DK"/>
              <a:t> </a:t>
            </a:r>
            <a:r>
              <a:rPr lang="da-DK" err="1"/>
              <a:t>process</a:t>
            </a:r>
            <a:endParaRPr lang="en-GB"/>
          </a:p>
        </p:txBody>
      </p:sp>
      <p:pic>
        <p:nvPicPr>
          <p:cNvPr id="6" name="Picture 5" descr="C:\Users\lovin\AppData\Local\Microsoft\Windows\Temporary Internet Files\Content.Outlook\EJHWL6MV\Four areas of adjustments CBPSS Part 46.png">
            <a:extLst>
              <a:ext uri="{FF2B5EF4-FFF2-40B4-BE49-F238E27FC236}">
                <a16:creationId xmlns:a16="http://schemas.microsoft.com/office/drawing/2014/main" id="{9F92BEEF-1915-44A0-B629-C52D4FB6645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29275" y="2657549"/>
            <a:ext cx="7315201" cy="7129388"/>
          </a:xfrm>
          <a:prstGeom prst="rect">
            <a:avLst/>
          </a:prstGeom>
          <a:noFill/>
          <a:ln>
            <a:noFill/>
          </a:ln>
        </p:spPr>
      </p:pic>
    </p:spTree>
    <p:extLst>
      <p:ext uri="{BB962C8B-B14F-4D97-AF65-F5344CB8AC3E}">
        <p14:creationId xmlns:p14="http://schemas.microsoft.com/office/powerpoint/2010/main" val="30752445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EB2E56-35D9-4F1E-B467-2DC1D90BCA80}"/>
              </a:ext>
            </a:extLst>
          </p:cNvPr>
          <p:cNvSpPr>
            <a:spLocks noGrp="1"/>
          </p:cNvSpPr>
          <p:nvPr>
            <p:ph type="ctrTitle"/>
          </p:nvPr>
        </p:nvSpPr>
        <p:spPr>
          <a:xfrm>
            <a:off x="2065283" y="1389722"/>
            <a:ext cx="14157434" cy="768786"/>
          </a:xfrm>
        </p:spPr>
        <p:txBody>
          <a:bodyPr>
            <a:normAutofit/>
          </a:bodyPr>
          <a:lstStyle/>
          <a:p>
            <a:r>
              <a:rPr lang="da-DK" err="1"/>
              <a:t>Different</a:t>
            </a:r>
            <a:r>
              <a:rPr lang="da-DK"/>
              <a:t> losses</a:t>
            </a:r>
            <a:endParaRPr lang="en-GB"/>
          </a:p>
        </p:txBody>
      </p:sp>
      <p:sp>
        <p:nvSpPr>
          <p:cNvPr id="4" name="Subtitle 1">
            <a:extLst>
              <a:ext uri="{FF2B5EF4-FFF2-40B4-BE49-F238E27FC236}">
                <a16:creationId xmlns:a16="http://schemas.microsoft.com/office/drawing/2014/main" id="{5EB6D4F2-3BAA-42B3-A6A6-718B9D3A8DA8}"/>
              </a:ext>
            </a:extLst>
          </p:cNvPr>
          <p:cNvSpPr>
            <a:spLocks noGrp="1"/>
          </p:cNvSpPr>
          <p:nvPr>
            <p:ph type="subTitle" idx="1"/>
          </p:nvPr>
        </p:nvSpPr>
        <p:spPr>
          <a:xfrm>
            <a:off x="2065283" y="2400300"/>
            <a:ext cx="14157434" cy="6498566"/>
          </a:xfrm>
        </p:spPr>
        <p:txBody>
          <a:bodyPr>
            <a:normAutofit/>
          </a:bodyPr>
          <a:lstStyle/>
          <a:p>
            <a:pPr marL="342900" indent="-342900" algn="l">
              <a:lnSpc>
                <a:spcPct val="120000"/>
              </a:lnSpc>
              <a:buFont typeface="Arial" panose="020B0604020202020204" pitchFamily="34" charset="0"/>
              <a:buChar char="•"/>
            </a:pPr>
            <a:r>
              <a:rPr lang="en-US" dirty="0"/>
              <a:t>The theory of ambiguous loss has been a watershed in the ICRC's efforts to develop its support for the families of missing persons. </a:t>
            </a:r>
          </a:p>
          <a:p>
            <a:pPr marL="342900" indent="-342900" algn="l">
              <a:lnSpc>
                <a:spcPct val="120000"/>
              </a:lnSpc>
              <a:buFont typeface="Arial" panose="020B0604020202020204" pitchFamily="34" charset="0"/>
              <a:buChar char="•"/>
            </a:pPr>
            <a:endParaRPr lang="en-US" dirty="0"/>
          </a:p>
          <a:p>
            <a:pPr marL="342900" indent="-342900" algn="l">
              <a:lnSpc>
                <a:spcPct val="120000"/>
              </a:lnSpc>
              <a:buFont typeface="Arial" panose="020B0604020202020204" pitchFamily="34" charset="0"/>
              <a:buChar char="•"/>
            </a:pPr>
            <a:r>
              <a:rPr lang="en-US" dirty="0"/>
              <a:t>It has helped us understand the uniqueness of their situation and cultivate a much broader perspective than that of the trauma-</a:t>
            </a:r>
            <a:r>
              <a:rPr lang="en-US" dirty="0" err="1"/>
              <a:t>centred</a:t>
            </a:r>
            <a:r>
              <a:rPr lang="en-US" dirty="0"/>
              <a:t> and grief theories that were previously predominant in our work. </a:t>
            </a:r>
          </a:p>
          <a:p>
            <a:pPr algn="l">
              <a:lnSpc>
                <a:spcPct val="120000"/>
              </a:lnSpc>
            </a:pPr>
            <a:endParaRPr lang="en-US" dirty="0"/>
          </a:p>
          <a:p>
            <a:pPr marL="342900" indent="-342900" algn="l">
              <a:lnSpc>
                <a:spcPct val="120000"/>
              </a:lnSpc>
              <a:buFont typeface="Arial" panose="020B0604020202020204" pitchFamily="34" charset="0"/>
              <a:buChar char="•"/>
            </a:pPr>
            <a:r>
              <a:rPr lang="en-US" dirty="0"/>
              <a:t>The guidelines laid out by Pauline Boss in 2006: </a:t>
            </a:r>
            <a:r>
              <a:rPr lang="en-US" b="1" dirty="0"/>
              <a:t>addressing the psychological and social problems that families are facing, even while they still lack answers.</a:t>
            </a:r>
          </a:p>
          <a:p>
            <a:pPr marL="342900" indent="-342900" algn="l">
              <a:lnSpc>
                <a:spcPct val="120000"/>
              </a:lnSpc>
              <a:buFont typeface="Arial" panose="020B0604020202020204" pitchFamily="34" charset="0"/>
              <a:buChar char="•"/>
            </a:pPr>
            <a:endParaRPr lang="en-GB" dirty="0"/>
          </a:p>
        </p:txBody>
      </p:sp>
    </p:spTree>
    <p:extLst>
      <p:ext uri="{BB962C8B-B14F-4D97-AF65-F5344CB8AC3E}">
        <p14:creationId xmlns:p14="http://schemas.microsoft.com/office/powerpoint/2010/main" val="3212595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EB2E56-35D9-4F1E-B467-2DC1D90BCA80}"/>
              </a:ext>
            </a:extLst>
          </p:cNvPr>
          <p:cNvSpPr>
            <a:spLocks noGrp="1"/>
          </p:cNvSpPr>
          <p:nvPr>
            <p:ph type="ctrTitle"/>
          </p:nvPr>
        </p:nvSpPr>
        <p:spPr>
          <a:xfrm>
            <a:off x="2065283" y="1389722"/>
            <a:ext cx="14157434" cy="768786"/>
          </a:xfrm>
        </p:spPr>
        <p:txBody>
          <a:bodyPr/>
          <a:lstStyle/>
          <a:p>
            <a:r>
              <a:rPr lang="da-DK" dirty="0"/>
              <a:t>Training </a:t>
            </a:r>
            <a:r>
              <a:rPr lang="da-DK" dirty="0" err="1"/>
              <a:t>modules</a:t>
            </a:r>
            <a:endParaRPr lang="en-GB" dirty="0"/>
          </a:p>
        </p:txBody>
      </p:sp>
      <p:sp>
        <p:nvSpPr>
          <p:cNvPr id="2" name="Subtitle 1">
            <a:extLst>
              <a:ext uri="{FF2B5EF4-FFF2-40B4-BE49-F238E27FC236}">
                <a16:creationId xmlns:a16="http://schemas.microsoft.com/office/drawing/2014/main" id="{D9FE2ADA-70F8-3A89-AA96-298514189B9F}"/>
              </a:ext>
            </a:extLst>
          </p:cNvPr>
          <p:cNvSpPr>
            <a:spLocks noGrp="1"/>
          </p:cNvSpPr>
          <p:nvPr>
            <p:ph type="subTitle" idx="1"/>
          </p:nvPr>
        </p:nvSpPr>
        <p:spPr>
          <a:xfrm>
            <a:off x="2065283" y="2400300"/>
            <a:ext cx="14157434" cy="6498566"/>
          </a:xfrm>
        </p:spPr>
        <p:txBody>
          <a:bodyPr>
            <a:normAutofit/>
          </a:bodyPr>
          <a:lstStyle/>
          <a:p>
            <a:pPr marL="342900" indent="-342900" algn="l">
              <a:lnSpc>
                <a:spcPct val="100000"/>
              </a:lnSpc>
              <a:buFont typeface="Arial" panose="020B0604020202020204" pitchFamily="34" charset="0"/>
              <a:buChar char="•"/>
            </a:pPr>
            <a:r>
              <a:rPr lang="da-DK" sz="4000" dirty="0" err="1"/>
              <a:t>Module</a:t>
            </a:r>
            <a:r>
              <a:rPr lang="da-DK" sz="4000" dirty="0"/>
              <a:t> 1: Mental </a:t>
            </a:r>
            <a:r>
              <a:rPr lang="da-DK" sz="4000" dirty="0" err="1"/>
              <a:t>health</a:t>
            </a:r>
            <a:r>
              <a:rPr lang="da-DK" sz="4000" dirty="0"/>
              <a:t> and </a:t>
            </a:r>
            <a:r>
              <a:rPr lang="da-DK" sz="4000" dirty="0" err="1"/>
              <a:t>psychosocial</a:t>
            </a:r>
            <a:r>
              <a:rPr lang="da-DK" sz="4000" dirty="0"/>
              <a:t> </a:t>
            </a:r>
            <a:r>
              <a:rPr lang="da-DK" sz="4000" dirty="0" err="1"/>
              <a:t>impacts</a:t>
            </a:r>
            <a:r>
              <a:rPr lang="da-DK" sz="4000" dirty="0"/>
              <a:t> of </a:t>
            </a:r>
            <a:r>
              <a:rPr lang="da-DK" sz="4000" dirty="0" err="1"/>
              <a:t>emergencies</a:t>
            </a:r>
            <a:endParaRPr lang="da-DK" sz="4000" dirty="0"/>
          </a:p>
          <a:p>
            <a:pPr marL="342900" indent="-342900" algn="l">
              <a:lnSpc>
                <a:spcPct val="100000"/>
              </a:lnSpc>
              <a:buFont typeface="Arial" panose="020B0604020202020204" pitchFamily="34" charset="0"/>
              <a:buChar char="•"/>
            </a:pPr>
            <a:r>
              <a:rPr lang="da-DK" sz="4000" dirty="0" err="1"/>
              <a:t>Module</a:t>
            </a:r>
            <a:r>
              <a:rPr lang="da-DK" sz="4000" dirty="0"/>
              <a:t> 2: </a:t>
            </a:r>
            <a:r>
              <a:rPr lang="da-DK" sz="4000" dirty="0" err="1"/>
              <a:t>Responding</a:t>
            </a:r>
            <a:r>
              <a:rPr lang="da-DK" sz="4000" dirty="0"/>
              <a:t> to MHPSS </a:t>
            </a:r>
            <a:r>
              <a:rPr lang="da-DK" sz="4000" dirty="0" err="1"/>
              <a:t>needs</a:t>
            </a:r>
            <a:endParaRPr lang="da-DK" sz="4000" dirty="0"/>
          </a:p>
          <a:p>
            <a:pPr marL="342900" indent="-342900" algn="l">
              <a:lnSpc>
                <a:spcPct val="100000"/>
              </a:lnSpc>
              <a:buFont typeface="Arial" panose="020B0604020202020204" pitchFamily="34" charset="0"/>
              <a:buChar char="•"/>
            </a:pPr>
            <a:r>
              <a:rPr lang="da-DK" sz="4000" dirty="0" err="1"/>
              <a:t>Module</a:t>
            </a:r>
            <a:r>
              <a:rPr lang="da-DK" sz="4000" dirty="0"/>
              <a:t> 3: MHPSS </a:t>
            </a:r>
            <a:r>
              <a:rPr lang="da-DK" sz="4000" dirty="0" err="1"/>
              <a:t>assessment</a:t>
            </a:r>
            <a:r>
              <a:rPr lang="da-DK" sz="4000" dirty="0"/>
              <a:t> and </a:t>
            </a:r>
            <a:r>
              <a:rPr lang="da-DK" sz="4000" dirty="0" err="1"/>
              <a:t>coordination</a:t>
            </a:r>
            <a:r>
              <a:rPr lang="da-DK" sz="4000" dirty="0"/>
              <a:t> in </a:t>
            </a:r>
            <a:r>
              <a:rPr lang="da-DK" sz="4000" dirty="0" err="1"/>
              <a:t>emergencies</a:t>
            </a:r>
            <a:r>
              <a:rPr lang="da-DK" sz="4000" dirty="0"/>
              <a:t> </a:t>
            </a:r>
          </a:p>
          <a:p>
            <a:pPr marL="342900" indent="-342900" algn="l">
              <a:lnSpc>
                <a:spcPct val="100000"/>
              </a:lnSpc>
              <a:buFont typeface="Arial" panose="020B0604020202020204" pitchFamily="34" charset="0"/>
              <a:buChar char="•"/>
            </a:pPr>
            <a:r>
              <a:rPr lang="da-DK" sz="4000" dirty="0" err="1"/>
              <a:t>Module</a:t>
            </a:r>
            <a:r>
              <a:rPr lang="da-DK" sz="4000" dirty="0"/>
              <a:t> 4: MHPSS </a:t>
            </a:r>
            <a:r>
              <a:rPr lang="da-DK" sz="4000" dirty="0" err="1"/>
              <a:t>approaches</a:t>
            </a:r>
            <a:r>
              <a:rPr lang="da-DK" sz="4000" dirty="0"/>
              <a:t> and interventions in </a:t>
            </a:r>
            <a:r>
              <a:rPr lang="da-DK" sz="4000" dirty="0" err="1"/>
              <a:t>emergencies</a:t>
            </a:r>
            <a:endParaRPr lang="da-DK" sz="4000" dirty="0"/>
          </a:p>
          <a:p>
            <a:pPr marL="342900" indent="-342900" algn="l">
              <a:lnSpc>
                <a:spcPct val="100000"/>
              </a:lnSpc>
              <a:buFont typeface="Arial" panose="020B0604020202020204" pitchFamily="34" charset="0"/>
              <a:buChar char="•"/>
            </a:pPr>
            <a:r>
              <a:rPr lang="da-DK" sz="4000" dirty="0" err="1"/>
              <a:t>Module</a:t>
            </a:r>
            <a:r>
              <a:rPr lang="da-DK" sz="4000" dirty="0"/>
              <a:t> 5: </a:t>
            </a:r>
            <a:r>
              <a:rPr lang="da-DK" sz="4000" dirty="0" err="1"/>
              <a:t>Preparedness</a:t>
            </a:r>
            <a:r>
              <a:rPr lang="da-DK" sz="4000" dirty="0"/>
              <a:t> for MHPSS </a:t>
            </a:r>
            <a:r>
              <a:rPr lang="da-DK" sz="4000" dirty="0" err="1"/>
              <a:t>responses</a:t>
            </a:r>
            <a:endParaRPr lang="en-GB" sz="4000" dirty="0"/>
          </a:p>
        </p:txBody>
      </p:sp>
    </p:spTree>
    <p:extLst>
      <p:ext uri="{BB962C8B-B14F-4D97-AF65-F5344CB8AC3E}">
        <p14:creationId xmlns:p14="http://schemas.microsoft.com/office/powerpoint/2010/main" val="33780692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DD0387D-2AF7-A598-0E3C-A118BB919134}"/>
              </a:ext>
            </a:extLst>
          </p:cNvPr>
          <p:cNvSpPr>
            <a:spLocks noGrp="1"/>
          </p:cNvSpPr>
          <p:nvPr>
            <p:ph type="subTitle" idx="1"/>
          </p:nvPr>
        </p:nvSpPr>
        <p:spPr/>
        <p:txBody>
          <a:bodyPr/>
          <a:lstStyle/>
          <a:p>
            <a:endParaRPr lang="da-DK"/>
          </a:p>
          <a:p>
            <a:pPr algn="l"/>
            <a:r>
              <a:rPr lang="da-DK"/>
              <a:t>- </a:t>
            </a:r>
          </a:p>
        </p:txBody>
      </p:sp>
      <p:sp>
        <p:nvSpPr>
          <p:cNvPr id="3" name="Title 2">
            <a:extLst>
              <a:ext uri="{FF2B5EF4-FFF2-40B4-BE49-F238E27FC236}">
                <a16:creationId xmlns:a16="http://schemas.microsoft.com/office/drawing/2014/main" id="{5060DADB-F3D7-FA43-4A51-E9DE11AAAF0F}"/>
              </a:ext>
            </a:extLst>
          </p:cNvPr>
          <p:cNvSpPr>
            <a:spLocks noGrp="1"/>
          </p:cNvSpPr>
          <p:nvPr>
            <p:ph type="ctrTitle"/>
          </p:nvPr>
        </p:nvSpPr>
        <p:spPr/>
        <p:txBody>
          <a:bodyPr/>
          <a:lstStyle/>
          <a:p>
            <a:r>
              <a:rPr lang="da-DK" err="1"/>
              <a:t>Q&amp;As</a:t>
            </a:r>
            <a:r>
              <a:rPr lang="da-DK"/>
              <a:t> </a:t>
            </a:r>
          </a:p>
        </p:txBody>
      </p:sp>
    </p:spTree>
    <p:extLst>
      <p:ext uri="{BB962C8B-B14F-4D97-AF65-F5344CB8AC3E}">
        <p14:creationId xmlns:p14="http://schemas.microsoft.com/office/powerpoint/2010/main" val="42607226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EB2E56-35D9-4F1E-B467-2DC1D90BCA80}"/>
              </a:ext>
            </a:extLst>
          </p:cNvPr>
          <p:cNvSpPr>
            <a:spLocks noGrp="1"/>
          </p:cNvSpPr>
          <p:nvPr>
            <p:ph type="ctrTitle"/>
          </p:nvPr>
        </p:nvSpPr>
        <p:spPr>
          <a:xfrm>
            <a:off x="2065283" y="1389722"/>
            <a:ext cx="14157434" cy="768786"/>
          </a:xfrm>
        </p:spPr>
        <p:txBody>
          <a:bodyPr/>
          <a:lstStyle/>
          <a:p>
            <a:r>
              <a:rPr lang="da-DK" err="1"/>
              <a:t>Caring</a:t>
            </a:r>
            <a:r>
              <a:rPr lang="da-DK"/>
              <a:t> for </a:t>
            </a:r>
            <a:r>
              <a:rPr lang="da-DK" err="1"/>
              <a:t>staff</a:t>
            </a:r>
            <a:r>
              <a:rPr lang="da-DK"/>
              <a:t> and </a:t>
            </a:r>
            <a:r>
              <a:rPr lang="da-DK" err="1"/>
              <a:t>volunteers</a:t>
            </a:r>
            <a:endParaRPr lang="en-GB"/>
          </a:p>
        </p:txBody>
      </p:sp>
      <p:sp>
        <p:nvSpPr>
          <p:cNvPr id="4" name="Subtitle 1">
            <a:extLst>
              <a:ext uri="{FF2B5EF4-FFF2-40B4-BE49-F238E27FC236}">
                <a16:creationId xmlns:a16="http://schemas.microsoft.com/office/drawing/2014/main" id="{5EB6D4F2-3BAA-42B3-A6A6-718B9D3A8DA8}"/>
              </a:ext>
            </a:extLst>
          </p:cNvPr>
          <p:cNvSpPr>
            <a:spLocks noGrp="1"/>
          </p:cNvSpPr>
          <p:nvPr>
            <p:ph type="subTitle" idx="1"/>
          </p:nvPr>
        </p:nvSpPr>
        <p:spPr>
          <a:xfrm>
            <a:off x="2065283" y="2400300"/>
            <a:ext cx="14157434" cy="6498566"/>
          </a:xfrm>
        </p:spPr>
        <p:txBody>
          <a:bodyPr lIns="91440" tIns="45720" rIns="91440" bIns="45720" anchor="t">
            <a:noAutofit/>
          </a:bodyPr>
          <a:lstStyle/>
          <a:p>
            <a:pPr lvl="1" algn="l">
              <a:lnSpc>
                <a:spcPct val="107000"/>
              </a:lnSpc>
            </a:pPr>
            <a:r>
              <a:rPr lang="en-US" sz="4400" dirty="0">
                <a:solidFill>
                  <a:srgbClr val="231F20"/>
                </a:solidFill>
                <a:effectLst/>
                <a:latin typeface="Open Sans" panose="020B0606030504020204" pitchFamily="34" charset="0"/>
                <a:ea typeface="Calibri" panose="020F0502020204030204" pitchFamily="34" charset="0"/>
                <a:cs typeface="Open Sans" panose="020B0606030504020204" pitchFamily="34" charset="0"/>
              </a:rPr>
              <a:t>Discuss in your groups:</a:t>
            </a:r>
          </a:p>
          <a:p>
            <a:pPr marL="1028700" lvl="1" indent="-571500" algn="l">
              <a:lnSpc>
                <a:spcPct val="107000"/>
              </a:lnSpc>
              <a:buChar char="•"/>
            </a:pPr>
            <a:r>
              <a:rPr lang="en-US" sz="4400" dirty="0">
                <a:solidFill>
                  <a:srgbClr val="231F20"/>
                </a:solidFill>
                <a:effectLst/>
                <a:latin typeface="Open Sans" panose="020B0606030504020204" pitchFamily="34" charset="0"/>
                <a:ea typeface="Calibri" panose="020F0502020204030204" pitchFamily="34" charset="0"/>
                <a:cs typeface="Open Sans" panose="020B0606030504020204" pitchFamily="34" charset="0"/>
              </a:rPr>
              <a:t>What are sources of stress / risks to volunteer wellbeing?</a:t>
            </a:r>
            <a:endParaRPr lang="en-GB" sz="4400" dirty="0">
              <a:effectLst/>
              <a:latin typeface="Open Sans" panose="020B0606030504020204" pitchFamily="34" charset="0"/>
              <a:ea typeface="Calibri" panose="020F0502020204030204" pitchFamily="34" charset="0"/>
              <a:cs typeface="Arial" panose="020B0604020202020204" pitchFamily="34" charset="0"/>
            </a:endParaRPr>
          </a:p>
          <a:p>
            <a:pPr marL="1028700" lvl="1" indent="-571500" algn="l">
              <a:lnSpc>
                <a:spcPct val="107000"/>
              </a:lnSpc>
              <a:spcAft>
                <a:spcPts val="600"/>
              </a:spcAft>
              <a:buChar char="•"/>
            </a:pPr>
            <a:r>
              <a:rPr lang="en-US" sz="4400" dirty="0">
                <a:solidFill>
                  <a:srgbClr val="231F20"/>
                </a:solidFill>
                <a:effectLst/>
                <a:latin typeface="Open Sans" panose="020B0606030504020204" pitchFamily="34" charset="0"/>
                <a:ea typeface="Calibri" panose="020F0502020204030204" pitchFamily="34" charset="0"/>
                <a:cs typeface="Open Sans" panose="020B0606030504020204" pitchFamily="34" charset="0"/>
              </a:rPr>
              <a:t>How might you identify signs of stress in volunteers?</a:t>
            </a:r>
            <a:endParaRPr lang="en-GB" sz="4400" dirty="0">
              <a:effectLst/>
              <a:latin typeface="Open Sans" panose="020B0606030504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416113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EB2E56-35D9-4F1E-B467-2DC1D90BCA80}"/>
              </a:ext>
            </a:extLst>
          </p:cNvPr>
          <p:cNvSpPr>
            <a:spLocks noGrp="1"/>
          </p:cNvSpPr>
          <p:nvPr>
            <p:ph type="ctrTitle"/>
          </p:nvPr>
        </p:nvSpPr>
        <p:spPr>
          <a:xfrm>
            <a:off x="2065283" y="1389722"/>
            <a:ext cx="14157434" cy="768786"/>
          </a:xfrm>
        </p:spPr>
        <p:txBody>
          <a:bodyPr/>
          <a:lstStyle/>
          <a:p>
            <a:r>
              <a:rPr lang="da-DK"/>
              <a:t>Self </a:t>
            </a:r>
            <a:r>
              <a:rPr lang="da-DK" err="1"/>
              <a:t>care</a:t>
            </a:r>
            <a:r>
              <a:rPr lang="da-DK"/>
              <a:t> in </a:t>
            </a:r>
            <a:r>
              <a:rPr lang="da-DK" err="1"/>
              <a:t>emergencies</a:t>
            </a:r>
            <a:endParaRPr lang="en-GB"/>
          </a:p>
        </p:txBody>
      </p:sp>
      <p:sp>
        <p:nvSpPr>
          <p:cNvPr id="4" name="Subtitle 1">
            <a:extLst>
              <a:ext uri="{FF2B5EF4-FFF2-40B4-BE49-F238E27FC236}">
                <a16:creationId xmlns:a16="http://schemas.microsoft.com/office/drawing/2014/main" id="{5EB6D4F2-3BAA-42B3-A6A6-718B9D3A8DA8}"/>
              </a:ext>
            </a:extLst>
          </p:cNvPr>
          <p:cNvSpPr>
            <a:spLocks noGrp="1"/>
          </p:cNvSpPr>
          <p:nvPr>
            <p:ph type="subTitle" idx="1"/>
          </p:nvPr>
        </p:nvSpPr>
        <p:spPr>
          <a:xfrm>
            <a:off x="2065283" y="2400300"/>
            <a:ext cx="14157434" cy="6498566"/>
          </a:xfrm>
        </p:spPr>
        <p:txBody>
          <a:bodyPr lIns="91440" tIns="45720" rIns="91440" bIns="45720" anchor="t">
            <a:noAutofit/>
          </a:bodyPr>
          <a:lstStyle/>
          <a:p>
            <a:pPr marL="342900" indent="-342900" algn="l">
              <a:lnSpc>
                <a:spcPct val="100000"/>
              </a:lnSpc>
              <a:buFont typeface="Arial" panose="020B0604020202020204" pitchFamily="34" charset="0"/>
              <a:buChar char="•"/>
            </a:pPr>
            <a:r>
              <a:rPr lang="en-GB" sz="4400" dirty="0">
                <a:solidFill>
                  <a:schemeClr val="tx1"/>
                </a:solidFill>
                <a:latin typeface="Open Sans"/>
                <a:ea typeface="Open Sans"/>
                <a:cs typeface="Open Sans"/>
              </a:rPr>
              <a:t>With your buddy:</a:t>
            </a:r>
          </a:p>
          <a:p>
            <a:pPr marL="800100" lvl="1" indent="-342900" algn="l">
              <a:lnSpc>
                <a:spcPct val="100000"/>
              </a:lnSpc>
              <a:buFont typeface="Arial" panose="020B0604020202020204" pitchFamily="34" charset="0"/>
              <a:buChar char="•"/>
            </a:pPr>
            <a:r>
              <a:rPr lang="en-GB" sz="4400" i="1" dirty="0"/>
              <a:t>What do you do to keep yourself healthy on a daily basis?</a:t>
            </a:r>
          </a:p>
          <a:p>
            <a:pPr marL="800100" lvl="1" indent="-342900" algn="l">
              <a:lnSpc>
                <a:spcPct val="100000"/>
              </a:lnSpc>
              <a:buFont typeface="Arial" panose="020B0604020202020204" pitchFamily="34" charset="0"/>
              <a:buChar char="•"/>
            </a:pPr>
            <a:r>
              <a:rPr lang="en-GB" sz="4400" i="1" dirty="0"/>
              <a:t>What resources do you use, especially when times are tough? </a:t>
            </a:r>
          </a:p>
        </p:txBody>
      </p:sp>
    </p:spTree>
    <p:extLst>
      <p:ext uri="{BB962C8B-B14F-4D97-AF65-F5344CB8AC3E}">
        <p14:creationId xmlns:p14="http://schemas.microsoft.com/office/powerpoint/2010/main" val="5682824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7682C-9900-40ED-B978-320A843AC05A}"/>
              </a:ext>
            </a:extLst>
          </p:cNvPr>
          <p:cNvSpPr>
            <a:spLocks noGrp="1"/>
          </p:cNvSpPr>
          <p:nvPr>
            <p:ph type="title"/>
          </p:nvPr>
        </p:nvSpPr>
        <p:spPr>
          <a:xfrm>
            <a:off x="7360920" y="6461760"/>
            <a:ext cx="9765251" cy="3149265"/>
          </a:xfrm>
        </p:spPr>
        <p:txBody>
          <a:bodyPr/>
          <a:lstStyle/>
          <a:p>
            <a:r>
              <a:rPr lang="da-DK" err="1"/>
              <a:t>Module</a:t>
            </a:r>
            <a:r>
              <a:rPr lang="da-DK"/>
              <a:t> 2:</a:t>
            </a:r>
            <a:br>
              <a:rPr lang="da-DK"/>
            </a:br>
            <a:r>
              <a:rPr lang="da-DK"/>
              <a:t> </a:t>
            </a:r>
            <a:r>
              <a:rPr lang="da-DK" err="1"/>
              <a:t>Responding</a:t>
            </a:r>
            <a:r>
              <a:rPr lang="da-DK"/>
              <a:t> to MHPSS </a:t>
            </a:r>
            <a:r>
              <a:rPr lang="da-DK" err="1"/>
              <a:t>needs</a:t>
            </a:r>
            <a:endParaRPr lang="en-GB"/>
          </a:p>
        </p:txBody>
      </p:sp>
    </p:spTree>
    <p:extLst>
      <p:ext uri="{BB962C8B-B14F-4D97-AF65-F5344CB8AC3E}">
        <p14:creationId xmlns:p14="http://schemas.microsoft.com/office/powerpoint/2010/main" val="21279963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5A433D1-865A-471B-FB22-744CA705B872}"/>
              </a:ext>
            </a:extLst>
          </p:cNvPr>
          <p:cNvGrpSpPr/>
          <p:nvPr/>
        </p:nvGrpSpPr>
        <p:grpSpPr>
          <a:xfrm>
            <a:off x="1630679" y="1740080"/>
            <a:ext cx="14752321" cy="6473148"/>
            <a:chOff x="1844039" y="2137452"/>
            <a:chExt cx="14752321" cy="6473148"/>
          </a:xfrm>
        </p:grpSpPr>
        <p:pic>
          <p:nvPicPr>
            <p:cNvPr id="9" name="Picture 8">
              <a:extLst>
                <a:ext uri="{FF2B5EF4-FFF2-40B4-BE49-F238E27FC236}">
                  <a16:creationId xmlns:a16="http://schemas.microsoft.com/office/drawing/2014/main" id="{1A68F5BC-6254-E9D7-AA00-C8540BE89CA3}"/>
                </a:ext>
              </a:extLst>
            </p:cNvPr>
            <p:cNvPicPr>
              <a:picLocks noChangeAspect="1"/>
            </p:cNvPicPr>
            <p:nvPr/>
          </p:nvPicPr>
          <p:blipFill rotWithShape="1">
            <a:blip r:embed="rId2"/>
            <a:srcRect l="1727" r="1005"/>
            <a:stretch/>
          </p:blipFill>
          <p:spPr>
            <a:xfrm>
              <a:off x="1844039" y="2137452"/>
              <a:ext cx="14752321" cy="6473148"/>
            </a:xfrm>
            <a:prstGeom prst="rect">
              <a:avLst/>
            </a:prstGeom>
          </p:spPr>
        </p:pic>
        <p:sp>
          <p:nvSpPr>
            <p:cNvPr id="10" name="Rectangle 9">
              <a:extLst>
                <a:ext uri="{FF2B5EF4-FFF2-40B4-BE49-F238E27FC236}">
                  <a16:creationId xmlns:a16="http://schemas.microsoft.com/office/drawing/2014/main" id="{5A0EFDD1-1B05-7E1C-B1B6-A647DB2FAF90}"/>
                </a:ext>
              </a:extLst>
            </p:cNvPr>
            <p:cNvSpPr/>
            <p:nvPr/>
          </p:nvSpPr>
          <p:spPr>
            <a:xfrm>
              <a:off x="2834640" y="2137452"/>
              <a:ext cx="1310640" cy="468588"/>
            </a:xfrm>
            <a:prstGeom prst="rect">
              <a:avLst/>
            </a:prstGeom>
            <a:solidFill>
              <a:schemeClr val="bg2"/>
            </a:soli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a:extLst>
              <a:ext uri="{FF2B5EF4-FFF2-40B4-BE49-F238E27FC236}">
                <a16:creationId xmlns:a16="http://schemas.microsoft.com/office/drawing/2014/main" id="{9E3850F6-33FF-E640-D6C3-EF1C0CE24FA3}"/>
              </a:ext>
            </a:extLst>
          </p:cNvPr>
          <p:cNvSpPr txBox="1"/>
          <p:nvPr/>
        </p:nvSpPr>
        <p:spPr>
          <a:xfrm>
            <a:off x="1630679" y="9509760"/>
            <a:ext cx="6057171" cy="369332"/>
          </a:xfrm>
          <a:prstGeom prst="rect">
            <a:avLst/>
          </a:prstGeom>
          <a:noFill/>
        </p:spPr>
        <p:txBody>
          <a:bodyPr wrap="none" rtlCol="0">
            <a:spAutoFit/>
          </a:bodyPr>
          <a:lstStyle/>
          <a:p>
            <a:r>
              <a:rPr lang="da-DK" i="1"/>
              <a:t>Source: Emergency Event Database, 2022 Disasters in </a:t>
            </a:r>
            <a:r>
              <a:rPr lang="da-DK" i="1" err="1"/>
              <a:t>numbers</a:t>
            </a:r>
            <a:endParaRPr lang="en-GB" i="1"/>
          </a:p>
        </p:txBody>
      </p:sp>
    </p:spTree>
    <p:extLst>
      <p:ext uri="{BB962C8B-B14F-4D97-AF65-F5344CB8AC3E}">
        <p14:creationId xmlns:p14="http://schemas.microsoft.com/office/powerpoint/2010/main" val="18152553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9E3850F6-33FF-E640-D6C3-EF1C0CE24FA3}"/>
              </a:ext>
            </a:extLst>
          </p:cNvPr>
          <p:cNvSpPr txBox="1"/>
          <p:nvPr/>
        </p:nvSpPr>
        <p:spPr>
          <a:xfrm>
            <a:off x="1630679" y="9509760"/>
            <a:ext cx="6057171" cy="369332"/>
          </a:xfrm>
          <a:prstGeom prst="rect">
            <a:avLst/>
          </a:prstGeom>
          <a:noFill/>
        </p:spPr>
        <p:txBody>
          <a:bodyPr wrap="none" rtlCol="0">
            <a:spAutoFit/>
          </a:bodyPr>
          <a:lstStyle/>
          <a:p>
            <a:r>
              <a:rPr lang="da-DK" i="1"/>
              <a:t>Source: Emergency Event Database, 2022 Disasters in </a:t>
            </a:r>
            <a:r>
              <a:rPr lang="da-DK" i="1" err="1"/>
              <a:t>numbers</a:t>
            </a:r>
            <a:endParaRPr lang="en-GB" i="1"/>
          </a:p>
        </p:txBody>
      </p:sp>
      <p:grpSp>
        <p:nvGrpSpPr>
          <p:cNvPr id="5" name="Group 4">
            <a:extLst>
              <a:ext uri="{FF2B5EF4-FFF2-40B4-BE49-F238E27FC236}">
                <a16:creationId xmlns:a16="http://schemas.microsoft.com/office/drawing/2014/main" id="{258D3953-CEEF-C0FC-FE63-9D5BBB5C3FFF}"/>
              </a:ext>
            </a:extLst>
          </p:cNvPr>
          <p:cNvGrpSpPr/>
          <p:nvPr/>
        </p:nvGrpSpPr>
        <p:grpSpPr>
          <a:xfrm>
            <a:off x="1676260" y="1591588"/>
            <a:ext cx="14935480" cy="7105412"/>
            <a:chOff x="1630679" y="1840468"/>
            <a:chExt cx="14935480" cy="7105412"/>
          </a:xfrm>
        </p:grpSpPr>
        <p:pic>
          <p:nvPicPr>
            <p:cNvPr id="3" name="Picture 2">
              <a:extLst>
                <a:ext uri="{FF2B5EF4-FFF2-40B4-BE49-F238E27FC236}">
                  <a16:creationId xmlns:a16="http://schemas.microsoft.com/office/drawing/2014/main" id="{372365A1-2947-F107-9F85-F398E967395B}"/>
                </a:ext>
              </a:extLst>
            </p:cNvPr>
            <p:cNvPicPr>
              <a:picLocks noChangeAspect="1"/>
            </p:cNvPicPr>
            <p:nvPr/>
          </p:nvPicPr>
          <p:blipFill>
            <a:blip r:embed="rId2"/>
            <a:stretch>
              <a:fillRect/>
            </a:stretch>
          </p:blipFill>
          <p:spPr>
            <a:xfrm>
              <a:off x="1630679" y="1854851"/>
              <a:ext cx="14935480" cy="7091029"/>
            </a:xfrm>
            <a:prstGeom prst="rect">
              <a:avLst/>
            </a:prstGeom>
          </p:spPr>
        </p:pic>
        <p:sp>
          <p:nvSpPr>
            <p:cNvPr id="4" name="Rectangle 3">
              <a:extLst>
                <a:ext uri="{FF2B5EF4-FFF2-40B4-BE49-F238E27FC236}">
                  <a16:creationId xmlns:a16="http://schemas.microsoft.com/office/drawing/2014/main" id="{09B84A75-3A6A-0E69-A794-AED6F855ED63}"/>
                </a:ext>
              </a:extLst>
            </p:cNvPr>
            <p:cNvSpPr/>
            <p:nvPr/>
          </p:nvSpPr>
          <p:spPr>
            <a:xfrm>
              <a:off x="2590800" y="1840468"/>
              <a:ext cx="1447800" cy="506492"/>
            </a:xfrm>
            <a:prstGeom prst="rect">
              <a:avLst/>
            </a:prstGeom>
            <a:solidFill>
              <a:schemeClr val="bg2"/>
            </a:soli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8399830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9E3850F6-33FF-E640-D6C3-EF1C0CE24FA3}"/>
              </a:ext>
            </a:extLst>
          </p:cNvPr>
          <p:cNvSpPr txBox="1"/>
          <p:nvPr/>
        </p:nvSpPr>
        <p:spPr>
          <a:xfrm>
            <a:off x="1630679" y="9509760"/>
            <a:ext cx="6057171" cy="369332"/>
          </a:xfrm>
          <a:prstGeom prst="rect">
            <a:avLst/>
          </a:prstGeom>
          <a:noFill/>
        </p:spPr>
        <p:txBody>
          <a:bodyPr wrap="none" rtlCol="0">
            <a:spAutoFit/>
          </a:bodyPr>
          <a:lstStyle/>
          <a:p>
            <a:r>
              <a:rPr lang="da-DK" i="1"/>
              <a:t>Source: Emergency Event Database, 2022 Disasters in </a:t>
            </a:r>
            <a:r>
              <a:rPr lang="da-DK" i="1" err="1"/>
              <a:t>numbers</a:t>
            </a:r>
            <a:endParaRPr lang="en-GB" i="1"/>
          </a:p>
        </p:txBody>
      </p:sp>
      <p:grpSp>
        <p:nvGrpSpPr>
          <p:cNvPr id="5" name="Group 4">
            <a:extLst>
              <a:ext uri="{FF2B5EF4-FFF2-40B4-BE49-F238E27FC236}">
                <a16:creationId xmlns:a16="http://schemas.microsoft.com/office/drawing/2014/main" id="{93AAF39F-9741-4CBA-F979-D313E889251B}"/>
              </a:ext>
            </a:extLst>
          </p:cNvPr>
          <p:cNvGrpSpPr/>
          <p:nvPr/>
        </p:nvGrpSpPr>
        <p:grpSpPr>
          <a:xfrm>
            <a:off x="1548673" y="1363438"/>
            <a:ext cx="15190654" cy="6823048"/>
            <a:chOff x="1386839" y="1732770"/>
            <a:chExt cx="15190654" cy="6823048"/>
          </a:xfrm>
        </p:grpSpPr>
        <p:pic>
          <p:nvPicPr>
            <p:cNvPr id="3" name="Picture 2">
              <a:extLst>
                <a:ext uri="{FF2B5EF4-FFF2-40B4-BE49-F238E27FC236}">
                  <a16:creationId xmlns:a16="http://schemas.microsoft.com/office/drawing/2014/main" id="{12324E29-74E2-EDE1-9646-352934FEE38D}"/>
                </a:ext>
              </a:extLst>
            </p:cNvPr>
            <p:cNvPicPr>
              <a:picLocks noChangeAspect="1"/>
            </p:cNvPicPr>
            <p:nvPr/>
          </p:nvPicPr>
          <p:blipFill>
            <a:blip r:embed="rId2"/>
            <a:stretch>
              <a:fillRect/>
            </a:stretch>
          </p:blipFill>
          <p:spPr>
            <a:xfrm>
              <a:off x="1386839" y="1732770"/>
              <a:ext cx="15190654" cy="6823048"/>
            </a:xfrm>
            <a:prstGeom prst="rect">
              <a:avLst/>
            </a:prstGeom>
          </p:spPr>
        </p:pic>
        <p:sp>
          <p:nvSpPr>
            <p:cNvPr id="4" name="Rectangle 3">
              <a:extLst>
                <a:ext uri="{FF2B5EF4-FFF2-40B4-BE49-F238E27FC236}">
                  <a16:creationId xmlns:a16="http://schemas.microsoft.com/office/drawing/2014/main" id="{59939AB9-0F8D-D419-FAE8-3C14C2BE40DD}"/>
                </a:ext>
              </a:extLst>
            </p:cNvPr>
            <p:cNvSpPr/>
            <p:nvPr/>
          </p:nvSpPr>
          <p:spPr>
            <a:xfrm>
              <a:off x="2529840" y="1752600"/>
              <a:ext cx="1295400" cy="487680"/>
            </a:xfrm>
            <a:prstGeom prst="rect">
              <a:avLst/>
            </a:prstGeom>
            <a:solidFill>
              <a:schemeClr val="bg2"/>
            </a:soli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0777729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B4A609-B5B6-76AC-8888-6B2CE878C198}"/>
              </a:ext>
            </a:extLst>
          </p:cNvPr>
          <p:cNvPicPr>
            <a:picLocks noChangeAspect="1"/>
          </p:cNvPicPr>
          <p:nvPr/>
        </p:nvPicPr>
        <p:blipFill>
          <a:blip r:embed="rId2"/>
          <a:stretch>
            <a:fillRect/>
          </a:stretch>
        </p:blipFill>
        <p:spPr>
          <a:xfrm>
            <a:off x="404812" y="1439069"/>
            <a:ext cx="17478375" cy="7410450"/>
          </a:xfrm>
          <a:prstGeom prst="rect">
            <a:avLst/>
          </a:prstGeom>
        </p:spPr>
      </p:pic>
    </p:spTree>
    <p:extLst>
      <p:ext uri="{BB962C8B-B14F-4D97-AF65-F5344CB8AC3E}">
        <p14:creationId xmlns:p14="http://schemas.microsoft.com/office/powerpoint/2010/main" val="7340532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719C37A-523D-FEFF-65DC-F822BB5CCAFF}"/>
              </a:ext>
            </a:extLst>
          </p:cNvPr>
          <p:cNvPicPr>
            <a:picLocks noChangeAspect="1"/>
          </p:cNvPicPr>
          <p:nvPr/>
        </p:nvPicPr>
        <p:blipFill>
          <a:blip r:embed="rId2"/>
          <a:stretch>
            <a:fillRect/>
          </a:stretch>
        </p:blipFill>
        <p:spPr>
          <a:xfrm>
            <a:off x="547687" y="1491456"/>
            <a:ext cx="17192625" cy="7305675"/>
          </a:xfrm>
          <a:prstGeom prst="rect">
            <a:avLst/>
          </a:prstGeom>
        </p:spPr>
      </p:pic>
    </p:spTree>
    <p:extLst>
      <p:ext uri="{BB962C8B-B14F-4D97-AF65-F5344CB8AC3E}">
        <p14:creationId xmlns:p14="http://schemas.microsoft.com/office/powerpoint/2010/main" val="22574624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EB2E56-35D9-4F1E-B467-2DC1D90BCA80}"/>
              </a:ext>
            </a:extLst>
          </p:cNvPr>
          <p:cNvSpPr>
            <a:spLocks noGrp="1"/>
          </p:cNvSpPr>
          <p:nvPr>
            <p:ph type="ctrTitle"/>
          </p:nvPr>
        </p:nvSpPr>
        <p:spPr>
          <a:xfrm>
            <a:off x="2065283" y="1389722"/>
            <a:ext cx="14157434" cy="768786"/>
          </a:xfrm>
        </p:spPr>
        <p:txBody>
          <a:bodyPr>
            <a:normAutofit/>
          </a:bodyPr>
          <a:lstStyle/>
          <a:p>
            <a:r>
              <a:rPr lang="da-DK" err="1"/>
              <a:t>What</a:t>
            </a:r>
            <a:r>
              <a:rPr lang="da-DK"/>
              <a:t> is </a:t>
            </a:r>
            <a:r>
              <a:rPr lang="da-DK" err="1"/>
              <a:t>protection</a:t>
            </a:r>
            <a:r>
              <a:rPr lang="da-DK"/>
              <a:t>?</a:t>
            </a:r>
            <a:endParaRPr lang="en-GB"/>
          </a:p>
        </p:txBody>
      </p:sp>
      <p:sp>
        <p:nvSpPr>
          <p:cNvPr id="4" name="Subtitle 1">
            <a:extLst>
              <a:ext uri="{FF2B5EF4-FFF2-40B4-BE49-F238E27FC236}">
                <a16:creationId xmlns:a16="http://schemas.microsoft.com/office/drawing/2014/main" id="{5EB6D4F2-3BAA-42B3-A6A6-718B9D3A8DA8}"/>
              </a:ext>
            </a:extLst>
          </p:cNvPr>
          <p:cNvSpPr>
            <a:spLocks noGrp="1"/>
          </p:cNvSpPr>
          <p:nvPr>
            <p:ph type="subTitle" idx="1"/>
          </p:nvPr>
        </p:nvSpPr>
        <p:spPr>
          <a:xfrm>
            <a:off x="2065283" y="2400300"/>
            <a:ext cx="14157434" cy="6498566"/>
          </a:xfrm>
        </p:spPr>
        <p:txBody>
          <a:bodyPr>
            <a:normAutofit/>
          </a:bodyPr>
          <a:lstStyle/>
          <a:p>
            <a:pPr marL="342900" indent="-342900" algn="l">
              <a:lnSpc>
                <a:spcPct val="120000"/>
              </a:lnSpc>
              <a:buFont typeface="Arial" panose="020B0604020202020204" pitchFamily="34" charset="0"/>
              <a:buChar char="•"/>
            </a:pPr>
            <a:r>
              <a:rPr lang="en-GB" sz="4400"/>
              <a:t>Protection is a broad term as the </a:t>
            </a:r>
            <a:r>
              <a:rPr lang="en-GB" sz="4400" err="1"/>
              <a:t>the</a:t>
            </a:r>
            <a:r>
              <a:rPr lang="en-GB" sz="4400"/>
              <a:t> IASC definition of Protection also illustrates: </a:t>
            </a:r>
          </a:p>
          <a:p>
            <a:pPr marL="800100" lvl="1" indent="-342900" algn="l">
              <a:lnSpc>
                <a:spcPct val="120000"/>
              </a:lnSpc>
              <a:buFont typeface="Arial" panose="020B0604020202020204" pitchFamily="34" charset="0"/>
              <a:buChar char="•"/>
            </a:pPr>
            <a:r>
              <a:rPr lang="en-GB" sz="4000" i="1"/>
              <a:t>“all activities aimed at ensuring full respect for the rights of the individual in accordance with human rights law, international humanitarian law (which applies in situations of armed conflict) and refugee law”</a:t>
            </a:r>
          </a:p>
        </p:txBody>
      </p:sp>
    </p:spTree>
    <p:extLst>
      <p:ext uri="{BB962C8B-B14F-4D97-AF65-F5344CB8AC3E}">
        <p14:creationId xmlns:p14="http://schemas.microsoft.com/office/powerpoint/2010/main" val="3530602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EB2E56-35D9-4F1E-B467-2DC1D90BCA80}"/>
              </a:ext>
            </a:extLst>
          </p:cNvPr>
          <p:cNvSpPr>
            <a:spLocks noGrp="1"/>
          </p:cNvSpPr>
          <p:nvPr>
            <p:ph type="ctrTitle"/>
          </p:nvPr>
        </p:nvSpPr>
        <p:spPr>
          <a:xfrm>
            <a:off x="2065283" y="1389722"/>
            <a:ext cx="14157434" cy="768786"/>
          </a:xfrm>
        </p:spPr>
        <p:txBody>
          <a:bodyPr/>
          <a:lstStyle/>
          <a:p>
            <a:r>
              <a:rPr lang="da-DK"/>
              <a:t>Buddy systems</a:t>
            </a:r>
            <a:endParaRPr lang="en-GB"/>
          </a:p>
        </p:txBody>
      </p:sp>
      <p:sp>
        <p:nvSpPr>
          <p:cNvPr id="4" name="Subtitle 1">
            <a:extLst>
              <a:ext uri="{FF2B5EF4-FFF2-40B4-BE49-F238E27FC236}">
                <a16:creationId xmlns:a16="http://schemas.microsoft.com/office/drawing/2014/main" id="{5EB6D4F2-3BAA-42B3-A6A6-718B9D3A8DA8}"/>
              </a:ext>
            </a:extLst>
          </p:cNvPr>
          <p:cNvSpPr>
            <a:spLocks noGrp="1"/>
          </p:cNvSpPr>
          <p:nvPr>
            <p:ph type="subTitle" idx="1"/>
          </p:nvPr>
        </p:nvSpPr>
        <p:spPr>
          <a:xfrm>
            <a:off x="2065283" y="2400300"/>
            <a:ext cx="14157434" cy="6498566"/>
          </a:xfrm>
        </p:spPr>
        <p:txBody>
          <a:bodyPr>
            <a:normAutofit/>
          </a:bodyPr>
          <a:lstStyle/>
          <a:p>
            <a:pPr marL="342900" indent="-342900" algn="l">
              <a:lnSpc>
                <a:spcPct val="100000"/>
              </a:lnSpc>
              <a:buFont typeface="Arial" panose="020B0604020202020204" pitchFamily="34" charset="0"/>
              <a:buChar char="•"/>
            </a:pPr>
            <a:r>
              <a:rPr lang="en-GB" sz="3600" dirty="0"/>
              <a:t>Before: Are you ready?</a:t>
            </a:r>
          </a:p>
          <a:p>
            <a:pPr marL="342900" indent="-342900" algn="l">
              <a:lnSpc>
                <a:spcPct val="100000"/>
              </a:lnSpc>
              <a:buFont typeface="Arial" panose="020B0604020202020204" pitchFamily="34" charset="0"/>
              <a:buChar char="•"/>
            </a:pPr>
            <a:r>
              <a:rPr lang="en-GB" sz="3600" dirty="0"/>
              <a:t>During: Check in</a:t>
            </a:r>
          </a:p>
          <a:p>
            <a:pPr marL="342900" indent="-342900" algn="l">
              <a:lnSpc>
                <a:spcPct val="100000"/>
              </a:lnSpc>
              <a:buFont typeface="Arial" panose="020B0604020202020204" pitchFamily="34" charset="0"/>
              <a:buChar char="•"/>
            </a:pPr>
            <a:r>
              <a:rPr lang="en-GB" sz="3600" dirty="0"/>
              <a:t>After: Cool down</a:t>
            </a:r>
          </a:p>
        </p:txBody>
      </p:sp>
    </p:spTree>
    <p:extLst>
      <p:ext uri="{BB962C8B-B14F-4D97-AF65-F5344CB8AC3E}">
        <p14:creationId xmlns:p14="http://schemas.microsoft.com/office/powerpoint/2010/main" val="23361666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EB2E56-35D9-4F1E-B467-2DC1D90BCA80}"/>
              </a:ext>
            </a:extLst>
          </p:cNvPr>
          <p:cNvSpPr>
            <a:spLocks noGrp="1"/>
          </p:cNvSpPr>
          <p:nvPr>
            <p:ph type="ctrTitle"/>
          </p:nvPr>
        </p:nvSpPr>
        <p:spPr>
          <a:xfrm>
            <a:off x="2065283" y="1389722"/>
            <a:ext cx="14157434" cy="768786"/>
          </a:xfrm>
        </p:spPr>
        <p:txBody>
          <a:bodyPr>
            <a:normAutofit fontScale="90000"/>
          </a:bodyPr>
          <a:lstStyle/>
          <a:p>
            <a:pPr algn="l"/>
            <a:r>
              <a:rPr lang="da-DK"/>
              <a:t>Variables </a:t>
            </a:r>
            <a:r>
              <a:rPr lang="da-DK" err="1"/>
              <a:t>that</a:t>
            </a:r>
            <a:r>
              <a:rPr lang="da-DK"/>
              <a:t> </a:t>
            </a:r>
            <a:r>
              <a:rPr lang="da-DK" err="1"/>
              <a:t>increase</a:t>
            </a:r>
            <a:r>
              <a:rPr lang="da-DK"/>
              <a:t> </a:t>
            </a:r>
            <a:r>
              <a:rPr lang="da-DK" err="1"/>
              <a:t>protection</a:t>
            </a:r>
            <a:r>
              <a:rPr lang="da-DK"/>
              <a:t> </a:t>
            </a:r>
            <a:r>
              <a:rPr lang="da-DK" err="1"/>
              <a:t>risks</a:t>
            </a:r>
            <a:r>
              <a:rPr lang="da-DK"/>
              <a:t> in </a:t>
            </a:r>
            <a:r>
              <a:rPr lang="da-DK" err="1"/>
              <a:t>emergencies</a:t>
            </a:r>
            <a:endParaRPr lang="en-GB"/>
          </a:p>
        </p:txBody>
      </p:sp>
      <p:sp>
        <p:nvSpPr>
          <p:cNvPr id="4" name="Subtitle 1">
            <a:extLst>
              <a:ext uri="{FF2B5EF4-FFF2-40B4-BE49-F238E27FC236}">
                <a16:creationId xmlns:a16="http://schemas.microsoft.com/office/drawing/2014/main" id="{5EB6D4F2-3BAA-42B3-A6A6-718B9D3A8DA8}"/>
              </a:ext>
            </a:extLst>
          </p:cNvPr>
          <p:cNvSpPr>
            <a:spLocks noGrp="1"/>
          </p:cNvSpPr>
          <p:nvPr>
            <p:ph type="subTitle" idx="1"/>
          </p:nvPr>
        </p:nvSpPr>
        <p:spPr>
          <a:xfrm>
            <a:off x="2065283" y="2400300"/>
            <a:ext cx="14157434" cy="7216140"/>
          </a:xfrm>
        </p:spPr>
        <p:txBody>
          <a:bodyPr>
            <a:normAutofit fontScale="92500"/>
          </a:bodyPr>
          <a:lstStyle/>
          <a:p>
            <a:pPr marL="342900" indent="-342900" algn="l">
              <a:lnSpc>
                <a:spcPct val="120000"/>
              </a:lnSpc>
              <a:buFont typeface="Arial" panose="020B0604020202020204" pitchFamily="34" charset="0"/>
              <a:buChar char="•"/>
            </a:pPr>
            <a:r>
              <a:rPr lang="en-GB" sz="2800"/>
              <a:t>the collapse of protective systems; (explain what they are as police, rescue services, local authorities and local protection services and institutions, army, and armed forces)</a:t>
            </a:r>
          </a:p>
          <a:p>
            <a:pPr marL="342900" indent="-342900" algn="l">
              <a:lnSpc>
                <a:spcPct val="120000"/>
              </a:lnSpc>
              <a:buFont typeface="Arial" panose="020B0604020202020204" pitchFamily="34" charset="0"/>
              <a:buChar char="•"/>
            </a:pPr>
            <a:r>
              <a:rPr lang="en-GB" sz="2800"/>
              <a:t>crowded and insecure environments</a:t>
            </a:r>
          </a:p>
          <a:p>
            <a:pPr marL="342900" indent="-342900" algn="l">
              <a:lnSpc>
                <a:spcPct val="120000"/>
              </a:lnSpc>
              <a:buFont typeface="Arial" panose="020B0604020202020204" pitchFamily="34" charset="0"/>
              <a:buChar char="•"/>
            </a:pPr>
            <a:r>
              <a:rPr lang="en-GB" sz="2800"/>
              <a:t>a stress-filled context</a:t>
            </a:r>
          </a:p>
          <a:p>
            <a:pPr marL="342900" indent="-342900" algn="l">
              <a:lnSpc>
                <a:spcPct val="120000"/>
              </a:lnSpc>
              <a:buFont typeface="Arial" panose="020B0604020202020204" pitchFamily="34" charset="0"/>
              <a:buChar char="•"/>
            </a:pPr>
            <a:r>
              <a:rPr lang="en-GB" sz="2800"/>
              <a:t>separation of family members</a:t>
            </a:r>
          </a:p>
          <a:p>
            <a:pPr marL="342900" indent="-342900" algn="l">
              <a:lnSpc>
                <a:spcPct val="120000"/>
              </a:lnSpc>
              <a:buFont typeface="Arial" panose="020B0604020202020204" pitchFamily="34" charset="0"/>
              <a:buChar char="•"/>
            </a:pPr>
            <a:r>
              <a:rPr lang="en-GB" sz="2800"/>
              <a:t>gender and age-based inequalities and discrimination</a:t>
            </a:r>
          </a:p>
          <a:p>
            <a:pPr marL="342900" indent="-342900" algn="l">
              <a:lnSpc>
                <a:spcPct val="120000"/>
              </a:lnSpc>
              <a:buFont typeface="Arial" panose="020B0604020202020204" pitchFamily="34" charset="0"/>
              <a:buChar char="•"/>
            </a:pPr>
            <a:r>
              <a:rPr lang="en-GB" sz="2800"/>
              <a:t>social isolation and exclusion</a:t>
            </a:r>
          </a:p>
          <a:p>
            <a:pPr marL="342900" indent="-342900" algn="l">
              <a:lnSpc>
                <a:spcPct val="120000"/>
              </a:lnSpc>
              <a:buFont typeface="Arial" panose="020B0604020202020204" pitchFamily="34" charset="0"/>
              <a:buChar char="•"/>
            </a:pPr>
            <a:r>
              <a:rPr lang="en-GB" sz="2800"/>
              <a:t>harmful use of alcohol and other substances</a:t>
            </a:r>
          </a:p>
          <a:p>
            <a:pPr marL="342900" indent="-342900" algn="l">
              <a:lnSpc>
                <a:spcPct val="120000"/>
              </a:lnSpc>
              <a:buFont typeface="Arial" panose="020B0604020202020204" pitchFamily="34" charset="0"/>
              <a:buChar char="•"/>
            </a:pPr>
            <a:r>
              <a:rPr lang="en-GB" sz="2800"/>
              <a:t>income inequality.</a:t>
            </a:r>
          </a:p>
          <a:p>
            <a:pPr marL="342900" indent="-342900" algn="l">
              <a:lnSpc>
                <a:spcPct val="120000"/>
              </a:lnSpc>
              <a:buFont typeface="Arial" panose="020B0604020202020204" pitchFamily="34" charset="0"/>
              <a:buChar char="•"/>
            </a:pPr>
            <a:r>
              <a:rPr lang="en-GB" sz="2800"/>
              <a:t>pre-existing vulnerabilities such as domestic violence, child abuse</a:t>
            </a:r>
          </a:p>
          <a:p>
            <a:pPr marL="342900" indent="-342900" algn="l">
              <a:lnSpc>
                <a:spcPct val="120000"/>
              </a:lnSpc>
              <a:buFont typeface="Arial" panose="020B0604020202020204" pitchFamily="34" charset="0"/>
              <a:buChar char="•"/>
            </a:pPr>
            <a:r>
              <a:rPr lang="en-GB" sz="2800"/>
              <a:t>misuse of power</a:t>
            </a:r>
          </a:p>
        </p:txBody>
      </p:sp>
    </p:spTree>
    <p:extLst>
      <p:ext uri="{BB962C8B-B14F-4D97-AF65-F5344CB8AC3E}">
        <p14:creationId xmlns:p14="http://schemas.microsoft.com/office/powerpoint/2010/main" val="17182662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EB2E56-35D9-4F1E-B467-2DC1D90BCA80}"/>
              </a:ext>
            </a:extLst>
          </p:cNvPr>
          <p:cNvSpPr>
            <a:spLocks noGrp="1"/>
          </p:cNvSpPr>
          <p:nvPr>
            <p:ph type="ctrTitle"/>
          </p:nvPr>
        </p:nvSpPr>
        <p:spPr>
          <a:xfrm>
            <a:off x="2065283" y="1389722"/>
            <a:ext cx="14157434" cy="768786"/>
          </a:xfrm>
        </p:spPr>
        <p:txBody>
          <a:bodyPr>
            <a:normAutofit/>
          </a:bodyPr>
          <a:lstStyle/>
          <a:p>
            <a:pPr algn="l"/>
            <a:r>
              <a:rPr lang="da-DK" err="1"/>
              <a:t>Protection</a:t>
            </a:r>
            <a:r>
              <a:rPr lang="da-DK"/>
              <a:t> in relation to </a:t>
            </a:r>
            <a:r>
              <a:rPr lang="da-DK" err="1"/>
              <a:t>gender</a:t>
            </a:r>
            <a:r>
              <a:rPr lang="da-DK"/>
              <a:t> </a:t>
            </a:r>
            <a:r>
              <a:rPr lang="da-DK" err="1"/>
              <a:t>based</a:t>
            </a:r>
            <a:r>
              <a:rPr lang="da-DK"/>
              <a:t> </a:t>
            </a:r>
            <a:r>
              <a:rPr lang="da-DK" err="1"/>
              <a:t>violence</a:t>
            </a:r>
            <a:endParaRPr lang="en-GB"/>
          </a:p>
        </p:txBody>
      </p:sp>
      <p:sp>
        <p:nvSpPr>
          <p:cNvPr id="4" name="Subtitle 1">
            <a:extLst>
              <a:ext uri="{FF2B5EF4-FFF2-40B4-BE49-F238E27FC236}">
                <a16:creationId xmlns:a16="http://schemas.microsoft.com/office/drawing/2014/main" id="{5EB6D4F2-3BAA-42B3-A6A6-718B9D3A8DA8}"/>
              </a:ext>
            </a:extLst>
          </p:cNvPr>
          <p:cNvSpPr>
            <a:spLocks noGrp="1"/>
          </p:cNvSpPr>
          <p:nvPr>
            <p:ph type="subTitle" idx="1"/>
          </p:nvPr>
        </p:nvSpPr>
        <p:spPr>
          <a:xfrm>
            <a:off x="2065283" y="2400300"/>
            <a:ext cx="14157434" cy="6498566"/>
          </a:xfrm>
        </p:spPr>
        <p:txBody>
          <a:bodyPr>
            <a:normAutofit fontScale="92500" lnSpcReduction="20000"/>
          </a:bodyPr>
          <a:lstStyle/>
          <a:p>
            <a:pPr marL="342900" indent="-342900" algn="l">
              <a:lnSpc>
                <a:spcPct val="120000"/>
              </a:lnSpc>
              <a:buFont typeface="Arial" panose="020B0604020202020204" pitchFamily="34" charset="0"/>
              <a:buChar char="•"/>
            </a:pPr>
            <a:r>
              <a:rPr lang="en-GB" sz="3200" dirty="0"/>
              <a:t>Providing lighting around shared sanitation blocks in a temporary shelter for displaced persons to reduce opportunity for attacks; </a:t>
            </a:r>
          </a:p>
          <a:p>
            <a:pPr marL="342900" indent="-342900" algn="l">
              <a:lnSpc>
                <a:spcPct val="120000"/>
              </a:lnSpc>
              <a:buFont typeface="Arial" panose="020B0604020202020204" pitchFamily="34" charset="0"/>
              <a:buChar char="•"/>
            </a:pPr>
            <a:r>
              <a:rPr lang="en-GB" sz="3200" dirty="0"/>
              <a:t>Establishing safe spaces for individuals at risk of GBV;</a:t>
            </a:r>
          </a:p>
          <a:p>
            <a:pPr marL="342900" indent="-342900" algn="l">
              <a:lnSpc>
                <a:spcPct val="120000"/>
              </a:lnSpc>
              <a:buFont typeface="Arial" panose="020B0604020202020204" pitchFamily="34" charset="0"/>
              <a:buChar char="•"/>
            </a:pPr>
            <a:r>
              <a:rPr lang="en-GB" sz="3200" dirty="0"/>
              <a:t>Conducting behaviour-change programming to reduce stigma for survivors of GBV and/or combat public apathy or acceptance of behaviours such as intimate-partner violence;</a:t>
            </a:r>
          </a:p>
          <a:p>
            <a:pPr marL="342900" indent="-342900" algn="l">
              <a:lnSpc>
                <a:spcPct val="120000"/>
              </a:lnSpc>
              <a:buFont typeface="Arial" panose="020B0604020202020204" pitchFamily="34" charset="0"/>
              <a:buChar char="•"/>
            </a:pPr>
            <a:r>
              <a:rPr lang="en-GB" sz="3200" dirty="0"/>
              <a:t>Advocating for stronger laws in relation to GBV;</a:t>
            </a:r>
          </a:p>
          <a:p>
            <a:pPr marL="342900" indent="-342900" algn="l">
              <a:lnSpc>
                <a:spcPct val="120000"/>
              </a:lnSpc>
              <a:buFont typeface="Arial" panose="020B0604020202020204" pitchFamily="34" charset="0"/>
              <a:buChar char="•"/>
            </a:pPr>
            <a:r>
              <a:rPr lang="en-GB" sz="3200" dirty="0"/>
              <a:t>Establishing referral systems to medical, legal and psychosocial support for survivors of GBV</a:t>
            </a:r>
          </a:p>
          <a:p>
            <a:pPr marL="342900" indent="-342900" algn="l">
              <a:lnSpc>
                <a:spcPct val="120000"/>
              </a:lnSpc>
              <a:buFont typeface="Arial" panose="020B0604020202020204" pitchFamily="34" charset="0"/>
              <a:buChar char="•"/>
            </a:pPr>
            <a:r>
              <a:rPr lang="en-GB" sz="3200" dirty="0"/>
              <a:t>Providing psychosocial training to non-specialist personnel likely to come into contact with survivors of GBV</a:t>
            </a:r>
          </a:p>
        </p:txBody>
      </p:sp>
    </p:spTree>
    <p:extLst>
      <p:ext uri="{BB962C8B-B14F-4D97-AF65-F5344CB8AC3E}">
        <p14:creationId xmlns:p14="http://schemas.microsoft.com/office/powerpoint/2010/main" val="18185221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EB2E56-35D9-4F1E-B467-2DC1D90BCA80}"/>
              </a:ext>
            </a:extLst>
          </p:cNvPr>
          <p:cNvSpPr>
            <a:spLocks noGrp="1"/>
          </p:cNvSpPr>
          <p:nvPr>
            <p:ph type="ctrTitle"/>
          </p:nvPr>
        </p:nvSpPr>
        <p:spPr>
          <a:xfrm>
            <a:off x="2065283" y="1907882"/>
            <a:ext cx="13388077" cy="768786"/>
          </a:xfrm>
        </p:spPr>
        <p:txBody>
          <a:bodyPr>
            <a:normAutofit fontScale="90000"/>
          </a:bodyPr>
          <a:lstStyle/>
          <a:p>
            <a:pPr algn="l"/>
            <a:r>
              <a:rPr lang="da-DK"/>
              <a:t>Minimum standards for </a:t>
            </a:r>
            <a:r>
              <a:rPr lang="da-DK" err="1"/>
              <a:t>protection</a:t>
            </a:r>
            <a:r>
              <a:rPr lang="da-DK"/>
              <a:t>, </a:t>
            </a:r>
            <a:r>
              <a:rPr lang="da-DK" err="1"/>
              <a:t>gender</a:t>
            </a:r>
            <a:r>
              <a:rPr lang="da-DK"/>
              <a:t> and </a:t>
            </a:r>
            <a:r>
              <a:rPr lang="da-DK" err="1"/>
              <a:t>inclusion</a:t>
            </a:r>
            <a:r>
              <a:rPr lang="da-DK"/>
              <a:t> in </a:t>
            </a:r>
            <a:r>
              <a:rPr lang="da-DK" err="1"/>
              <a:t>emergencies</a:t>
            </a:r>
            <a:endParaRPr lang="en-GB"/>
          </a:p>
        </p:txBody>
      </p:sp>
      <p:sp>
        <p:nvSpPr>
          <p:cNvPr id="4" name="Subtitle 1">
            <a:extLst>
              <a:ext uri="{FF2B5EF4-FFF2-40B4-BE49-F238E27FC236}">
                <a16:creationId xmlns:a16="http://schemas.microsoft.com/office/drawing/2014/main" id="{5EB6D4F2-3BAA-42B3-A6A6-718B9D3A8DA8}"/>
              </a:ext>
            </a:extLst>
          </p:cNvPr>
          <p:cNvSpPr>
            <a:spLocks noGrp="1"/>
          </p:cNvSpPr>
          <p:nvPr>
            <p:ph type="subTitle" idx="1"/>
          </p:nvPr>
        </p:nvSpPr>
        <p:spPr>
          <a:xfrm>
            <a:off x="2065283" y="3032760"/>
            <a:ext cx="14157434" cy="5241266"/>
          </a:xfrm>
        </p:spPr>
        <p:txBody>
          <a:bodyPr>
            <a:normAutofit/>
          </a:bodyPr>
          <a:lstStyle/>
          <a:p>
            <a:pPr marL="342900" indent="-342900" algn="l">
              <a:lnSpc>
                <a:spcPct val="120000"/>
              </a:lnSpc>
              <a:buFont typeface="Arial" panose="020B0604020202020204" pitchFamily="34" charset="0"/>
              <a:buChar char="•"/>
            </a:pPr>
            <a:r>
              <a:rPr lang="en-GB" sz="3600"/>
              <a:t>Dignity</a:t>
            </a:r>
          </a:p>
          <a:p>
            <a:pPr marL="342900" indent="-342900" algn="l">
              <a:lnSpc>
                <a:spcPct val="120000"/>
              </a:lnSpc>
              <a:buFont typeface="Arial" panose="020B0604020202020204" pitchFamily="34" charset="0"/>
              <a:buChar char="•"/>
            </a:pPr>
            <a:r>
              <a:rPr lang="en-GB" sz="3600"/>
              <a:t>Access</a:t>
            </a:r>
          </a:p>
          <a:p>
            <a:pPr marL="342900" indent="-342900" algn="l">
              <a:lnSpc>
                <a:spcPct val="120000"/>
              </a:lnSpc>
              <a:buFont typeface="Arial" panose="020B0604020202020204" pitchFamily="34" charset="0"/>
              <a:buChar char="•"/>
            </a:pPr>
            <a:r>
              <a:rPr lang="en-GB" sz="3600"/>
              <a:t>Participation</a:t>
            </a:r>
          </a:p>
          <a:p>
            <a:pPr marL="342900" indent="-342900" algn="l">
              <a:lnSpc>
                <a:spcPct val="120000"/>
              </a:lnSpc>
              <a:buFont typeface="Arial" panose="020B0604020202020204" pitchFamily="34" charset="0"/>
              <a:buChar char="•"/>
            </a:pPr>
            <a:r>
              <a:rPr lang="en-GB" sz="3600"/>
              <a:t>Safety</a:t>
            </a:r>
          </a:p>
        </p:txBody>
      </p:sp>
    </p:spTree>
    <p:extLst>
      <p:ext uri="{BB962C8B-B14F-4D97-AF65-F5344CB8AC3E}">
        <p14:creationId xmlns:p14="http://schemas.microsoft.com/office/powerpoint/2010/main" val="13850576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EB2E56-35D9-4F1E-B467-2DC1D90BCA80}"/>
              </a:ext>
            </a:extLst>
          </p:cNvPr>
          <p:cNvSpPr>
            <a:spLocks noGrp="1"/>
          </p:cNvSpPr>
          <p:nvPr>
            <p:ph type="ctrTitle"/>
          </p:nvPr>
        </p:nvSpPr>
        <p:spPr>
          <a:xfrm>
            <a:off x="2065283" y="1389722"/>
            <a:ext cx="14157434" cy="768786"/>
          </a:xfrm>
        </p:spPr>
        <p:txBody>
          <a:bodyPr/>
          <a:lstStyle/>
          <a:p>
            <a:r>
              <a:rPr lang="da-DK"/>
              <a:t>Child </a:t>
            </a:r>
            <a:r>
              <a:rPr lang="da-DK" err="1"/>
              <a:t>protection</a:t>
            </a:r>
            <a:r>
              <a:rPr lang="da-DK"/>
              <a:t> in </a:t>
            </a:r>
            <a:r>
              <a:rPr lang="da-DK" err="1"/>
              <a:t>emergencies</a:t>
            </a:r>
            <a:endParaRPr lang="en-GB"/>
          </a:p>
        </p:txBody>
      </p:sp>
      <p:pic>
        <p:nvPicPr>
          <p:cNvPr id="6" name="Picture 5">
            <a:extLst>
              <a:ext uri="{FF2B5EF4-FFF2-40B4-BE49-F238E27FC236}">
                <a16:creationId xmlns:a16="http://schemas.microsoft.com/office/drawing/2014/main" id="{5F752B71-9D8E-D278-70CF-B89BBEF524FD}"/>
              </a:ext>
            </a:extLst>
          </p:cNvPr>
          <p:cNvPicPr>
            <a:picLocks noChangeAspect="1"/>
          </p:cNvPicPr>
          <p:nvPr/>
        </p:nvPicPr>
        <p:blipFill rotWithShape="1">
          <a:blip r:embed="rId2"/>
          <a:srcRect r="-640" b="17324"/>
          <a:stretch/>
        </p:blipFill>
        <p:spPr>
          <a:xfrm>
            <a:off x="1403406" y="2473586"/>
            <a:ext cx="16355203" cy="7551070"/>
          </a:xfrm>
          <a:prstGeom prst="rect">
            <a:avLst/>
          </a:prstGeom>
        </p:spPr>
      </p:pic>
    </p:spTree>
    <p:extLst>
      <p:ext uri="{BB962C8B-B14F-4D97-AF65-F5344CB8AC3E}">
        <p14:creationId xmlns:p14="http://schemas.microsoft.com/office/powerpoint/2010/main" val="2440433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EB2E56-35D9-4F1E-B467-2DC1D90BCA80}"/>
              </a:ext>
            </a:extLst>
          </p:cNvPr>
          <p:cNvSpPr>
            <a:spLocks noGrp="1"/>
          </p:cNvSpPr>
          <p:nvPr>
            <p:ph type="ctrTitle"/>
          </p:nvPr>
        </p:nvSpPr>
        <p:spPr>
          <a:xfrm>
            <a:off x="2065283" y="1004712"/>
            <a:ext cx="14157434" cy="768786"/>
          </a:xfrm>
        </p:spPr>
        <p:txBody>
          <a:bodyPr/>
          <a:lstStyle/>
          <a:p>
            <a:r>
              <a:rPr lang="da-DK"/>
              <a:t>RCRC </a:t>
            </a:r>
            <a:r>
              <a:rPr lang="da-DK" err="1"/>
              <a:t>Movement</a:t>
            </a:r>
            <a:r>
              <a:rPr lang="da-DK"/>
              <a:t> MHPSS policy statements</a:t>
            </a:r>
            <a:endParaRPr lang="en-GB"/>
          </a:p>
        </p:txBody>
      </p:sp>
      <p:sp>
        <p:nvSpPr>
          <p:cNvPr id="4" name="Subtitle 1">
            <a:extLst>
              <a:ext uri="{FF2B5EF4-FFF2-40B4-BE49-F238E27FC236}">
                <a16:creationId xmlns:a16="http://schemas.microsoft.com/office/drawing/2014/main" id="{5EB6D4F2-3BAA-42B3-A6A6-718B9D3A8DA8}"/>
              </a:ext>
            </a:extLst>
          </p:cNvPr>
          <p:cNvSpPr>
            <a:spLocks noGrp="1"/>
          </p:cNvSpPr>
          <p:nvPr>
            <p:ph type="subTitle" idx="1"/>
          </p:nvPr>
        </p:nvSpPr>
        <p:spPr>
          <a:xfrm>
            <a:off x="1475873" y="2004847"/>
            <a:ext cx="16010021" cy="7706226"/>
          </a:xfrm>
        </p:spPr>
        <p:txBody>
          <a:bodyPr>
            <a:normAutofit fontScale="92500" lnSpcReduction="10000"/>
          </a:bodyPr>
          <a:lstStyle/>
          <a:p>
            <a:pPr marL="742950" indent="-742950" algn="l">
              <a:lnSpc>
                <a:spcPct val="100000"/>
              </a:lnSpc>
              <a:buFont typeface="+mj-lt"/>
              <a:buAutoNum type="arabicPeriod"/>
            </a:pPr>
            <a:r>
              <a:rPr lang="en-GB" sz="3600" dirty="0"/>
              <a:t>Ensure impartial access to mental health and psychosocial support and prioritize prevention and early response</a:t>
            </a:r>
          </a:p>
          <a:p>
            <a:pPr marL="742950" indent="-742950" algn="l">
              <a:lnSpc>
                <a:spcPct val="100000"/>
              </a:lnSpc>
              <a:buFont typeface="+mj-lt"/>
              <a:buAutoNum type="arabicPeriod"/>
            </a:pPr>
            <a:r>
              <a:rPr lang="en-GB" sz="3600" dirty="0"/>
              <a:t>Ensure comprehensive and integrated support and care for people with mental health and psychosocial needs</a:t>
            </a:r>
          </a:p>
          <a:p>
            <a:pPr marL="742950" indent="-742950" algn="l">
              <a:lnSpc>
                <a:spcPct val="100000"/>
              </a:lnSpc>
              <a:buFont typeface="+mj-lt"/>
              <a:buAutoNum type="arabicPeriod"/>
            </a:pPr>
            <a:r>
              <a:rPr lang="en-GB" sz="3600" dirty="0"/>
              <a:t>Recognize the resilience, participation and diversity of people in all mental health and psychosocial activities</a:t>
            </a:r>
          </a:p>
          <a:p>
            <a:pPr marL="742950" indent="-742950" algn="l">
              <a:lnSpc>
                <a:spcPct val="100000"/>
              </a:lnSpc>
              <a:buFont typeface="+mj-lt"/>
              <a:buAutoNum type="arabicPeriod"/>
            </a:pPr>
            <a:r>
              <a:rPr lang="en-GB" sz="3600" dirty="0"/>
              <a:t>Ensure protection of safety, dignity and rights </a:t>
            </a:r>
          </a:p>
          <a:p>
            <a:pPr marL="742950" indent="-742950" algn="l">
              <a:lnSpc>
                <a:spcPct val="100000"/>
              </a:lnSpc>
              <a:buFont typeface="+mj-lt"/>
              <a:buAutoNum type="arabicPeriod"/>
            </a:pPr>
            <a:r>
              <a:rPr lang="en-GB" sz="3600" dirty="0"/>
              <a:t>Address stigma, exclusion and discrimination</a:t>
            </a:r>
          </a:p>
          <a:p>
            <a:pPr marL="742950" indent="-742950" algn="l">
              <a:lnSpc>
                <a:spcPct val="100000"/>
              </a:lnSpc>
              <a:buFont typeface="+mj-lt"/>
              <a:buAutoNum type="arabicPeriod"/>
            </a:pPr>
            <a:r>
              <a:rPr lang="en-GB" sz="3600" dirty="0"/>
              <a:t>Implement and contribute to the development of interventions based on mental health and psychosocial support standards and practices that are internationally recognized and informed by evidence</a:t>
            </a:r>
          </a:p>
          <a:p>
            <a:pPr marL="742950" indent="-742950" algn="l">
              <a:lnSpc>
                <a:spcPct val="100000"/>
              </a:lnSpc>
              <a:buFont typeface="+mj-lt"/>
              <a:buAutoNum type="arabicPeriod"/>
            </a:pPr>
            <a:r>
              <a:rPr lang="en-GB" sz="3600" dirty="0"/>
              <a:t>Protect the mental health and psychosocial wellbeing of staff and volunteers</a:t>
            </a:r>
          </a:p>
          <a:p>
            <a:pPr marL="742950" indent="-742950" algn="l">
              <a:lnSpc>
                <a:spcPct val="100000"/>
              </a:lnSpc>
              <a:buFont typeface="+mj-lt"/>
              <a:buAutoNum type="arabicPeriod"/>
            </a:pPr>
            <a:r>
              <a:rPr lang="en-GB" sz="3600" dirty="0"/>
              <a:t>Develop mental health and psychosocial support capacity</a:t>
            </a:r>
          </a:p>
        </p:txBody>
      </p:sp>
    </p:spTree>
    <p:extLst>
      <p:ext uri="{BB962C8B-B14F-4D97-AF65-F5344CB8AC3E}">
        <p14:creationId xmlns:p14="http://schemas.microsoft.com/office/powerpoint/2010/main" val="24611920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EB2E56-35D9-4F1E-B467-2DC1D90BCA80}"/>
              </a:ext>
            </a:extLst>
          </p:cNvPr>
          <p:cNvSpPr>
            <a:spLocks noGrp="1"/>
          </p:cNvSpPr>
          <p:nvPr>
            <p:ph type="ctrTitle"/>
          </p:nvPr>
        </p:nvSpPr>
        <p:spPr>
          <a:xfrm>
            <a:off x="2065283" y="1389722"/>
            <a:ext cx="14157434" cy="768786"/>
          </a:xfrm>
        </p:spPr>
        <p:txBody>
          <a:bodyPr/>
          <a:lstStyle/>
          <a:p>
            <a:r>
              <a:rPr lang="da-DK"/>
              <a:t>RCRC </a:t>
            </a:r>
            <a:r>
              <a:rPr lang="da-DK" err="1"/>
              <a:t>Movement</a:t>
            </a:r>
            <a:r>
              <a:rPr lang="da-DK"/>
              <a:t> MHPSS policy</a:t>
            </a:r>
            <a:endParaRPr lang="en-GB"/>
          </a:p>
        </p:txBody>
      </p:sp>
      <p:sp>
        <p:nvSpPr>
          <p:cNvPr id="4" name="Subtitle 1">
            <a:extLst>
              <a:ext uri="{FF2B5EF4-FFF2-40B4-BE49-F238E27FC236}">
                <a16:creationId xmlns:a16="http://schemas.microsoft.com/office/drawing/2014/main" id="{5EB6D4F2-3BAA-42B3-A6A6-718B9D3A8DA8}"/>
              </a:ext>
            </a:extLst>
          </p:cNvPr>
          <p:cNvSpPr>
            <a:spLocks noGrp="1"/>
          </p:cNvSpPr>
          <p:nvPr>
            <p:ph type="subTitle" idx="1"/>
          </p:nvPr>
        </p:nvSpPr>
        <p:spPr>
          <a:xfrm>
            <a:off x="2065283" y="2400300"/>
            <a:ext cx="14157434" cy="6498566"/>
          </a:xfrm>
        </p:spPr>
        <p:txBody>
          <a:bodyPr>
            <a:normAutofit/>
          </a:bodyPr>
          <a:lstStyle/>
          <a:p>
            <a:pPr marL="342900" indent="-342900" algn="l">
              <a:lnSpc>
                <a:spcPct val="100000"/>
              </a:lnSpc>
              <a:buFont typeface="Arial" panose="020B0604020202020204" pitchFamily="34" charset="0"/>
              <a:buChar char="•"/>
            </a:pPr>
            <a:r>
              <a:rPr lang="en-GB" sz="4400"/>
              <a:t>In your groups discuss:</a:t>
            </a:r>
          </a:p>
          <a:p>
            <a:pPr marL="800100" lvl="1" indent="-342900" algn="l">
              <a:lnSpc>
                <a:spcPct val="100000"/>
              </a:lnSpc>
              <a:buFont typeface="Arial" panose="020B0604020202020204" pitchFamily="34" charset="0"/>
              <a:buChar char="•"/>
            </a:pPr>
            <a:r>
              <a:rPr lang="en-GB" sz="4000" i="1"/>
              <a:t>“How, in practice, might you ensure your emergency response activities are in line with the policy? How will you work with partners and other stakeholders?”</a:t>
            </a:r>
          </a:p>
        </p:txBody>
      </p:sp>
    </p:spTree>
    <p:extLst>
      <p:ext uri="{BB962C8B-B14F-4D97-AF65-F5344CB8AC3E}">
        <p14:creationId xmlns:p14="http://schemas.microsoft.com/office/powerpoint/2010/main" val="19086089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877800" y="3925094"/>
            <a:ext cx="6743700" cy="8267700"/>
            <a:chOff x="0" y="0"/>
            <a:chExt cx="11419340" cy="13905634"/>
          </a:xfrm>
        </p:grpSpPr>
        <p:grpSp>
          <p:nvGrpSpPr>
            <p:cNvPr id="3" name="Group 3"/>
            <p:cNvGrpSpPr/>
            <p:nvPr/>
          </p:nvGrpSpPr>
          <p:grpSpPr>
            <a:xfrm rot="-10800000">
              <a:off x="0" y="2486294"/>
              <a:ext cx="11419340" cy="1141934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sp>
          <p:nvSpPr>
            <p:cNvPr id="5" name="AutoShape 5"/>
            <p:cNvSpPr/>
            <p:nvPr/>
          </p:nvSpPr>
          <p:spPr>
            <a:xfrm rot="-10800000">
              <a:off x="8623280" y="0"/>
              <a:ext cx="176770" cy="7954649"/>
            </a:xfrm>
            <a:prstGeom prst="rect">
              <a:avLst/>
            </a:prstGeom>
            <a:solidFill>
              <a:srgbClr val="7BD1E2"/>
            </a:solidFill>
          </p:spPr>
        </p:sp>
        <p:sp>
          <p:nvSpPr>
            <p:cNvPr id="6" name="AutoShape 6"/>
            <p:cNvSpPr/>
            <p:nvPr/>
          </p:nvSpPr>
          <p:spPr>
            <a:xfrm rot="-10800000">
              <a:off x="7739430" y="1060620"/>
              <a:ext cx="176770" cy="7954649"/>
            </a:xfrm>
            <a:prstGeom prst="rect">
              <a:avLst/>
            </a:prstGeom>
            <a:solidFill>
              <a:srgbClr val="7BD1E2"/>
            </a:solidFill>
          </p:spPr>
        </p:sp>
      </p:grpSp>
      <p:sp>
        <p:nvSpPr>
          <p:cNvPr id="7" name="Tekstvak 6">
            <a:extLst>
              <a:ext uri="{FF2B5EF4-FFF2-40B4-BE49-F238E27FC236}">
                <a16:creationId xmlns:a16="http://schemas.microsoft.com/office/drawing/2014/main" id="{7A88A320-AA06-7626-CDB6-EC6CDC5BAF23}"/>
              </a:ext>
            </a:extLst>
          </p:cNvPr>
          <p:cNvSpPr txBox="1"/>
          <p:nvPr/>
        </p:nvSpPr>
        <p:spPr>
          <a:xfrm>
            <a:off x="1136903" y="4974099"/>
            <a:ext cx="6419727" cy="2585323"/>
          </a:xfrm>
          <a:prstGeom prst="rect">
            <a:avLst/>
          </a:prstGeom>
          <a:solidFill>
            <a:schemeClr val="bg2"/>
          </a:solidFill>
          <a:ln>
            <a:noFill/>
          </a:ln>
        </p:spPr>
        <p:txBody>
          <a:bodyPr wrap="square" rtlCol="0">
            <a:spAutoFit/>
          </a:bodyPr>
          <a:lstStyle/>
          <a:p>
            <a:pPr defTabSz="914445"/>
            <a:r>
              <a:rPr lang="en-GB" sz="8100" b="1">
                <a:latin typeface="Garamond" panose="02020404030301010803" pitchFamily="18" charset="0"/>
                <a:ea typeface="Open Sans Light" panose="020B0306030504020204" pitchFamily="34" charset="0"/>
                <a:cs typeface="Open Sans Light" panose="020B0306030504020204" pitchFamily="34" charset="0"/>
              </a:rPr>
              <a:t>IASC MHPSS Guidelines</a:t>
            </a:r>
          </a:p>
        </p:txBody>
      </p:sp>
      <p:sp>
        <p:nvSpPr>
          <p:cNvPr id="8" name="Tekstvak 7">
            <a:extLst>
              <a:ext uri="{FF2B5EF4-FFF2-40B4-BE49-F238E27FC236}">
                <a16:creationId xmlns:a16="http://schemas.microsoft.com/office/drawing/2014/main" id="{351092C8-EFCC-1BEF-2AF9-04E65AC30616}"/>
              </a:ext>
            </a:extLst>
          </p:cNvPr>
          <p:cNvSpPr txBox="1"/>
          <p:nvPr/>
        </p:nvSpPr>
        <p:spPr>
          <a:xfrm>
            <a:off x="7556630" y="4916971"/>
            <a:ext cx="5244779" cy="2496709"/>
          </a:xfrm>
          <a:prstGeom prst="rect">
            <a:avLst/>
          </a:prstGeom>
          <a:solidFill>
            <a:schemeClr val="bg2"/>
          </a:solidFill>
          <a:ln>
            <a:noFill/>
          </a:ln>
        </p:spPr>
        <p:txBody>
          <a:bodyPr wrap="square" rtlCol="0">
            <a:spAutoFit/>
          </a:bodyPr>
          <a:lstStyle/>
          <a:p>
            <a:pPr defTabSz="914445">
              <a:lnSpc>
                <a:spcPct val="150000"/>
              </a:lnSpc>
            </a:pPr>
            <a:r>
              <a:rPr lang="nl-NL" sz="3600" b="1">
                <a:latin typeface="Open Sans Light" panose="020B0306030504020204" pitchFamily="34" charset="0"/>
                <a:ea typeface="Open Sans Light" panose="020B0306030504020204" pitchFamily="34" charset="0"/>
                <a:cs typeface="Open Sans Light" panose="020B0306030504020204" pitchFamily="34" charset="0"/>
              </a:rPr>
              <a:t>The Reference Group and the MHPSS Humanitarian Response</a:t>
            </a:r>
          </a:p>
        </p:txBody>
      </p:sp>
      <p:sp>
        <p:nvSpPr>
          <p:cNvPr id="9" name="Tekstvak 8">
            <a:extLst>
              <a:ext uri="{FF2B5EF4-FFF2-40B4-BE49-F238E27FC236}">
                <a16:creationId xmlns:a16="http://schemas.microsoft.com/office/drawing/2014/main" id="{03E689FF-3BE3-2E74-FDF7-BE9EC5F33A24}"/>
              </a:ext>
            </a:extLst>
          </p:cNvPr>
          <p:cNvSpPr txBox="1"/>
          <p:nvPr/>
        </p:nvSpPr>
        <p:spPr>
          <a:xfrm>
            <a:off x="1136903" y="4132453"/>
            <a:ext cx="11695439" cy="800347"/>
          </a:xfrm>
          <a:prstGeom prst="rect">
            <a:avLst/>
          </a:prstGeom>
          <a:solidFill>
            <a:schemeClr val="bg2"/>
          </a:solidFill>
          <a:ln>
            <a:noFill/>
          </a:ln>
        </p:spPr>
        <p:txBody>
          <a:bodyPr wrap="square" rtlCol="0">
            <a:spAutoFit/>
          </a:bodyPr>
          <a:lstStyle/>
          <a:p>
            <a:pPr defTabSz="914445"/>
            <a:r>
              <a:rPr lang="en-GB" sz="4601" b="1" spc="900">
                <a:latin typeface="Open Sans" pitchFamily="2" charset="0"/>
                <a:ea typeface="Open Sans" pitchFamily="2" charset="0"/>
                <a:cs typeface="Open Sans" pitchFamily="2" charset="0"/>
              </a:rPr>
              <a:t>Introductory module to the </a:t>
            </a:r>
            <a:endParaRPr lang="nl-NL" sz="4601" b="1" spc="900">
              <a:latin typeface="Open Sans" pitchFamily="2" charset="0"/>
              <a:ea typeface="Open Sans" pitchFamily="2" charset="0"/>
              <a:cs typeface="Open Sans" pitchFamily="2" charset="0"/>
            </a:endParaRPr>
          </a:p>
        </p:txBody>
      </p:sp>
      <p:pic>
        <p:nvPicPr>
          <p:cNvPr id="12" name="Afbeelding 11">
            <a:extLst>
              <a:ext uri="{FF2B5EF4-FFF2-40B4-BE49-F238E27FC236}">
                <a16:creationId xmlns:a16="http://schemas.microsoft.com/office/drawing/2014/main" id="{713C6774-DCA2-4CB4-5907-64764FB8AABD}"/>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3169990" y="7143886"/>
            <a:ext cx="4443233" cy="2374013"/>
          </a:xfrm>
          <a:prstGeom prst="rect">
            <a:avLst/>
          </a:prstGeom>
        </p:spPr>
      </p:pic>
    </p:spTree>
    <p:extLst>
      <p:ext uri="{BB962C8B-B14F-4D97-AF65-F5344CB8AC3E}">
        <p14:creationId xmlns:p14="http://schemas.microsoft.com/office/powerpoint/2010/main" val="1742645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0263C-04C8-4882-B439-492E04523ABC}"/>
              </a:ext>
            </a:extLst>
          </p:cNvPr>
          <p:cNvSpPr>
            <a:spLocks noGrp="1"/>
          </p:cNvSpPr>
          <p:nvPr>
            <p:ph type="title"/>
          </p:nvPr>
        </p:nvSpPr>
        <p:spPr>
          <a:xfrm>
            <a:off x="457200" y="408351"/>
            <a:ext cx="12142521" cy="877163"/>
          </a:xfrm>
          <a:noFill/>
        </p:spPr>
        <p:txBody>
          <a:bodyPr vert="horz" wrap="square" lIns="137160" tIns="68580" rIns="137160" bIns="68580" rtlCol="0" anchor="ctr">
            <a:spAutoFit/>
          </a:bodyPr>
          <a:lstStyle/>
          <a:p>
            <a:pPr>
              <a:spcBef>
                <a:spcPts val="0"/>
              </a:spcBef>
              <a:spcAft>
                <a:spcPts val="900"/>
              </a:spcAft>
            </a:pPr>
            <a:r>
              <a:rPr lang="da-DK" sz="4800" b="1" spc="-120">
                <a:solidFill>
                  <a:srgbClr val="FB8500"/>
                </a:solidFill>
                <a:latin typeface="Arial" panose="020B0604020202020204" pitchFamily="34" charset="0"/>
                <a:ea typeface="Open Sans Extrabold" panose="020B0906030804020204" pitchFamily="34" charset="0"/>
                <a:cs typeface="Arial" panose="020B0604020202020204" pitchFamily="34" charset="0"/>
              </a:rPr>
              <a:t>A timeline of </a:t>
            </a:r>
            <a:r>
              <a:rPr lang="da-DK" sz="4800" b="1" spc="-120" err="1">
                <a:solidFill>
                  <a:srgbClr val="FB8500"/>
                </a:solidFill>
                <a:latin typeface="Arial" panose="020B0604020202020204" pitchFamily="34" charset="0"/>
                <a:ea typeface="Open Sans Extrabold" panose="020B0906030804020204" pitchFamily="34" charset="0"/>
                <a:cs typeface="Arial" panose="020B0604020202020204" pitchFamily="34" charset="0"/>
              </a:rPr>
              <a:t>humanitarian</a:t>
            </a:r>
            <a:r>
              <a:rPr lang="da-DK" sz="4800" b="1" spc="-120">
                <a:solidFill>
                  <a:srgbClr val="FB8500"/>
                </a:solidFill>
                <a:latin typeface="Arial" panose="020B0604020202020204" pitchFamily="34" charset="0"/>
                <a:ea typeface="Open Sans Extrabold" panose="020B0906030804020204" pitchFamily="34" charset="0"/>
                <a:cs typeface="Arial" panose="020B0604020202020204" pitchFamily="34" charset="0"/>
              </a:rPr>
              <a:t> </a:t>
            </a:r>
            <a:r>
              <a:rPr lang="da-DK" sz="4800" b="1" spc="-120" err="1">
                <a:solidFill>
                  <a:srgbClr val="FB8500"/>
                </a:solidFill>
                <a:latin typeface="Arial" panose="020B0604020202020204" pitchFamily="34" charset="0"/>
                <a:ea typeface="Open Sans Extrabold" panose="020B0906030804020204" pitchFamily="34" charset="0"/>
                <a:cs typeface="Arial" panose="020B0604020202020204" pitchFamily="34" charset="0"/>
              </a:rPr>
              <a:t>coordination</a:t>
            </a:r>
            <a:r>
              <a:rPr lang="da-DK" sz="4800" b="1" spc="-120">
                <a:solidFill>
                  <a:srgbClr val="FB8500"/>
                </a:solidFill>
                <a:latin typeface="Arial" panose="020B0604020202020204" pitchFamily="34" charset="0"/>
                <a:ea typeface="Open Sans Extrabold" panose="020B0906030804020204" pitchFamily="34" charset="0"/>
                <a:cs typeface="Arial" panose="020B0604020202020204" pitchFamily="34" charset="0"/>
              </a:rPr>
              <a:t> </a:t>
            </a:r>
          </a:p>
        </p:txBody>
      </p:sp>
      <p:sp>
        <p:nvSpPr>
          <p:cNvPr id="3" name="Slide Number Placeholder 2">
            <a:extLst>
              <a:ext uri="{FF2B5EF4-FFF2-40B4-BE49-F238E27FC236}">
                <a16:creationId xmlns:a16="http://schemas.microsoft.com/office/drawing/2014/main" id="{D3D3A628-E7DC-4B8F-86E3-95246088EF44}"/>
              </a:ext>
            </a:extLst>
          </p:cNvPr>
          <p:cNvSpPr>
            <a:spLocks noGrp="1"/>
          </p:cNvSpPr>
          <p:nvPr>
            <p:ph type="sldNum" sz="quarter" idx="12"/>
          </p:nvPr>
        </p:nvSpPr>
        <p:spPr/>
        <p:txBody>
          <a:bodyPr>
            <a:normAutofit fontScale="25000" lnSpcReduction="20000"/>
          </a:bodyPr>
          <a:lstStyle/>
          <a:p>
            <a:fld id="{0305A21E-E4D4-46D1-A126-7E535594AFDF}" type="slidenum">
              <a:rPr lang="en-US" smtClean="0"/>
              <a:pPr/>
              <a:t>47</a:t>
            </a:fld>
            <a:endParaRPr lang="en-US"/>
          </a:p>
        </p:txBody>
      </p:sp>
      <p:grpSp>
        <p:nvGrpSpPr>
          <p:cNvPr id="5" name="object 5">
            <a:extLst>
              <a:ext uri="{FF2B5EF4-FFF2-40B4-BE49-F238E27FC236}">
                <a16:creationId xmlns:a16="http://schemas.microsoft.com/office/drawing/2014/main" id="{8D8EEAF1-CD31-4882-9489-CC436F906900}"/>
              </a:ext>
            </a:extLst>
          </p:cNvPr>
          <p:cNvGrpSpPr/>
          <p:nvPr/>
        </p:nvGrpSpPr>
        <p:grpSpPr>
          <a:xfrm>
            <a:off x="1901045" y="1672276"/>
            <a:ext cx="12730874" cy="7956795"/>
            <a:chOff x="1253330" y="997283"/>
            <a:chExt cx="8534400" cy="5334000"/>
          </a:xfrm>
        </p:grpSpPr>
        <p:sp>
          <p:nvSpPr>
            <p:cNvPr id="6" name="object 6">
              <a:extLst>
                <a:ext uri="{FF2B5EF4-FFF2-40B4-BE49-F238E27FC236}">
                  <a16:creationId xmlns:a16="http://schemas.microsoft.com/office/drawing/2014/main" id="{31659346-6739-4B87-AAF1-C5237239844E}"/>
                </a:ext>
              </a:extLst>
            </p:cNvPr>
            <p:cNvSpPr/>
            <p:nvPr/>
          </p:nvSpPr>
          <p:spPr>
            <a:xfrm>
              <a:off x="1253330" y="997283"/>
              <a:ext cx="8534400" cy="5334000"/>
            </a:xfrm>
            <a:custGeom>
              <a:avLst/>
              <a:gdLst/>
              <a:ahLst/>
              <a:cxnLst/>
              <a:rect l="l" t="t" r="r" b="b"/>
              <a:pathLst>
                <a:path w="8534400" h="5334000">
                  <a:moveTo>
                    <a:pt x="7125775" y="0"/>
                  </a:moveTo>
                  <a:lnTo>
                    <a:pt x="7200898" y="666755"/>
                  </a:lnTo>
                  <a:lnTo>
                    <a:pt x="7138217" y="678906"/>
                  </a:lnTo>
                  <a:lnTo>
                    <a:pt x="7013627" y="703641"/>
                  </a:lnTo>
                  <a:lnTo>
                    <a:pt x="6890066" y="728954"/>
                  </a:lnTo>
                  <a:lnTo>
                    <a:pt x="6767535" y="754844"/>
                  </a:lnTo>
                  <a:lnTo>
                    <a:pt x="6646032" y="781312"/>
                  </a:lnTo>
                  <a:lnTo>
                    <a:pt x="6525559" y="808358"/>
                  </a:lnTo>
                  <a:lnTo>
                    <a:pt x="6406116" y="835982"/>
                  </a:lnTo>
                  <a:lnTo>
                    <a:pt x="6287702" y="864183"/>
                  </a:lnTo>
                  <a:lnTo>
                    <a:pt x="6170317" y="892962"/>
                  </a:lnTo>
                  <a:lnTo>
                    <a:pt x="6053961" y="922319"/>
                  </a:lnTo>
                  <a:lnTo>
                    <a:pt x="5938635" y="952253"/>
                  </a:lnTo>
                  <a:lnTo>
                    <a:pt x="5824338" y="982765"/>
                  </a:lnTo>
                  <a:lnTo>
                    <a:pt x="5711070" y="1013855"/>
                  </a:lnTo>
                  <a:lnTo>
                    <a:pt x="5598832" y="1045522"/>
                  </a:lnTo>
                  <a:lnTo>
                    <a:pt x="5487623" y="1077767"/>
                  </a:lnTo>
                  <a:lnTo>
                    <a:pt x="5377443" y="1110590"/>
                  </a:lnTo>
                  <a:lnTo>
                    <a:pt x="5268293" y="1143990"/>
                  </a:lnTo>
                  <a:lnTo>
                    <a:pt x="5160172" y="1177968"/>
                  </a:lnTo>
                  <a:lnTo>
                    <a:pt x="5053080" y="1212524"/>
                  </a:lnTo>
                  <a:lnTo>
                    <a:pt x="4947017" y="1247657"/>
                  </a:lnTo>
                  <a:lnTo>
                    <a:pt x="4841984" y="1283369"/>
                  </a:lnTo>
                  <a:lnTo>
                    <a:pt x="4737981" y="1319657"/>
                  </a:lnTo>
                  <a:lnTo>
                    <a:pt x="4635006" y="1356524"/>
                  </a:lnTo>
                  <a:lnTo>
                    <a:pt x="4533061" y="1393968"/>
                  </a:lnTo>
                  <a:lnTo>
                    <a:pt x="4432145" y="1431990"/>
                  </a:lnTo>
                  <a:lnTo>
                    <a:pt x="4332259" y="1470590"/>
                  </a:lnTo>
                  <a:lnTo>
                    <a:pt x="4233402" y="1509767"/>
                  </a:lnTo>
                  <a:lnTo>
                    <a:pt x="4135574" y="1549522"/>
                  </a:lnTo>
                  <a:lnTo>
                    <a:pt x="4038775" y="1589854"/>
                  </a:lnTo>
                  <a:lnTo>
                    <a:pt x="3943006" y="1630765"/>
                  </a:lnTo>
                  <a:lnTo>
                    <a:pt x="3848266" y="1672253"/>
                  </a:lnTo>
                  <a:lnTo>
                    <a:pt x="3754556" y="1714318"/>
                  </a:lnTo>
                  <a:lnTo>
                    <a:pt x="3661875" y="1756962"/>
                  </a:lnTo>
                  <a:lnTo>
                    <a:pt x="3570223" y="1800183"/>
                  </a:lnTo>
                  <a:lnTo>
                    <a:pt x="3479600" y="1843981"/>
                  </a:lnTo>
                  <a:lnTo>
                    <a:pt x="3390007" y="1888358"/>
                  </a:lnTo>
                  <a:lnTo>
                    <a:pt x="3301443" y="1933312"/>
                  </a:lnTo>
                  <a:lnTo>
                    <a:pt x="3213909" y="1978844"/>
                  </a:lnTo>
                  <a:lnTo>
                    <a:pt x="3127404" y="2024953"/>
                  </a:lnTo>
                  <a:lnTo>
                    <a:pt x="3041928" y="2071640"/>
                  </a:lnTo>
                  <a:lnTo>
                    <a:pt x="2957481" y="2118905"/>
                  </a:lnTo>
                  <a:lnTo>
                    <a:pt x="2874064" y="2166748"/>
                  </a:lnTo>
                  <a:lnTo>
                    <a:pt x="2832741" y="2190886"/>
                  </a:lnTo>
                  <a:lnTo>
                    <a:pt x="2791676" y="2215168"/>
                  </a:lnTo>
                  <a:lnTo>
                    <a:pt x="2750868" y="2239595"/>
                  </a:lnTo>
                  <a:lnTo>
                    <a:pt x="2710317" y="2264166"/>
                  </a:lnTo>
                  <a:lnTo>
                    <a:pt x="2670024" y="2288881"/>
                  </a:lnTo>
                  <a:lnTo>
                    <a:pt x="2629988" y="2313741"/>
                  </a:lnTo>
                  <a:lnTo>
                    <a:pt x="2590209" y="2338746"/>
                  </a:lnTo>
                  <a:lnTo>
                    <a:pt x="2550688" y="2363894"/>
                  </a:lnTo>
                  <a:lnTo>
                    <a:pt x="2511424" y="2389188"/>
                  </a:lnTo>
                  <a:lnTo>
                    <a:pt x="2472417" y="2414625"/>
                  </a:lnTo>
                  <a:lnTo>
                    <a:pt x="2433668" y="2440208"/>
                  </a:lnTo>
                  <a:lnTo>
                    <a:pt x="2395176" y="2465934"/>
                  </a:lnTo>
                  <a:lnTo>
                    <a:pt x="2356941" y="2491805"/>
                  </a:lnTo>
                  <a:lnTo>
                    <a:pt x="2318964" y="2517820"/>
                  </a:lnTo>
                  <a:lnTo>
                    <a:pt x="2281244" y="2543980"/>
                  </a:lnTo>
                  <a:lnTo>
                    <a:pt x="2243781" y="2570284"/>
                  </a:lnTo>
                  <a:lnTo>
                    <a:pt x="2206576" y="2596733"/>
                  </a:lnTo>
                  <a:lnTo>
                    <a:pt x="2169628" y="2623326"/>
                  </a:lnTo>
                  <a:lnTo>
                    <a:pt x="2132937" y="2650063"/>
                  </a:lnTo>
                  <a:lnTo>
                    <a:pt x="2096504" y="2676945"/>
                  </a:lnTo>
                  <a:lnTo>
                    <a:pt x="2060328" y="2703972"/>
                  </a:lnTo>
                  <a:lnTo>
                    <a:pt x="2024409" y="2731142"/>
                  </a:lnTo>
                  <a:lnTo>
                    <a:pt x="1988748" y="2758457"/>
                  </a:lnTo>
                  <a:lnTo>
                    <a:pt x="1953344" y="2785917"/>
                  </a:lnTo>
                  <a:lnTo>
                    <a:pt x="1918197" y="2813521"/>
                  </a:lnTo>
                  <a:lnTo>
                    <a:pt x="1883308" y="2841269"/>
                  </a:lnTo>
                  <a:lnTo>
                    <a:pt x="1848676" y="2869162"/>
                  </a:lnTo>
                  <a:lnTo>
                    <a:pt x="1814301" y="2897199"/>
                  </a:lnTo>
                  <a:lnTo>
                    <a:pt x="1780184" y="2925381"/>
                  </a:lnTo>
                  <a:lnTo>
                    <a:pt x="1746324" y="2953707"/>
                  </a:lnTo>
                  <a:lnTo>
                    <a:pt x="1712721" y="2982178"/>
                  </a:lnTo>
                  <a:lnTo>
                    <a:pt x="1679376" y="3010793"/>
                  </a:lnTo>
                  <a:lnTo>
                    <a:pt x="1646288" y="3039552"/>
                  </a:lnTo>
                  <a:lnTo>
                    <a:pt x="1613457" y="3068456"/>
                  </a:lnTo>
                  <a:lnTo>
                    <a:pt x="1580883" y="3097504"/>
                  </a:lnTo>
                  <a:lnTo>
                    <a:pt x="1548567" y="3126697"/>
                  </a:lnTo>
                  <a:lnTo>
                    <a:pt x="1516509" y="3156034"/>
                  </a:lnTo>
                  <a:lnTo>
                    <a:pt x="1484707" y="3185515"/>
                  </a:lnTo>
                  <a:lnTo>
                    <a:pt x="1453163" y="3215141"/>
                  </a:lnTo>
                  <a:lnTo>
                    <a:pt x="1421877" y="3244911"/>
                  </a:lnTo>
                  <a:lnTo>
                    <a:pt x="1390847" y="3274826"/>
                  </a:lnTo>
                  <a:lnTo>
                    <a:pt x="1360075" y="3304885"/>
                  </a:lnTo>
                  <a:lnTo>
                    <a:pt x="1329560" y="3335089"/>
                  </a:lnTo>
                  <a:lnTo>
                    <a:pt x="1299303" y="3365437"/>
                  </a:lnTo>
                  <a:lnTo>
                    <a:pt x="1269303" y="3395929"/>
                  </a:lnTo>
                  <a:lnTo>
                    <a:pt x="1239560" y="3426566"/>
                  </a:lnTo>
                  <a:lnTo>
                    <a:pt x="1210075" y="3457347"/>
                  </a:lnTo>
                  <a:lnTo>
                    <a:pt x="1180847" y="3488273"/>
                  </a:lnTo>
                  <a:lnTo>
                    <a:pt x="1151876" y="3519343"/>
                  </a:lnTo>
                  <a:lnTo>
                    <a:pt x="1123162" y="3550557"/>
                  </a:lnTo>
                  <a:lnTo>
                    <a:pt x="1094706" y="3581916"/>
                  </a:lnTo>
                  <a:lnTo>
                    <a:pt x="1066508" y="3613420"/>
                  </a:lnTo>
                  <a:lnTo>
                    <a:pt x="1038566" y="3645067"/>
                  </a:lnTo>
                  <a:lnTo>
                    <a:pt x="1010882" y="3676860"/>
                  </a:lnTo>
                  <a:lnTo>
                    <a:pt x="983455" y="3708796"/>
                  </a:lnTo>
                  <a:lnTo>
                    <a:pt x="956286" y="3740877"/>
                  </a:lnTo>
                  <a:lnTo>
                    <a:pt x="929374" y="3773103"/>
                  </a:lnTo>
                  <a:lnTo>
                    <a:pt x="902719" y="3805473"/>
                  </a:lnTo>
                  <a:lnTo>
                    <a:pt x="876322" y="3837987"/>
                  </a:lnTo>
                  <a:lnTo>
                    <a:pt x="850182" y="3870646"/>
                  </a:lnTo>
                  <a:lnTo>
                    <a:pt x="824299" y="3903449"/>
                  </a:lnTo>
                  <a:lnTo>
                    <a:pt x="798673" y="3936396"/>
                  </a:lnTo>
                  <a:lnTo>
                    <a:pt x="773305" y="3969488"/>
                  </a:lnTo>
                  <a:lnTo>
                    <a:pt x="748194" y="4002725"/>
                  </a:lnTo>
                  <a:lnTo>
                    <a:pt x="723341" y="4036105"/>
                  </a:lnTo>
                  <a:lnTo>
                    <a:pt x="698745" y="4069631"/>
                  </a:lnTo>
                  <a:lnTo>
                    <a:pt x="674406" y="4103300"/>
                  </a:lnTo>
                  <a:lnTo>
                    <a:pt x="650325" y="4137114"/>
                  </a:lnTo>
                  <a:lnTo>
                    <a:pt x="626501" y="4171073"/>
                  </a:lnTo>
                  <a:lnTo>
                    <a:pt x="602934" y="4205176"/>
                  </a:lnTo>
                  <a:lnTo>
                    <a:pt x="579624" y="4239423"/>
                  </a:lnTo>
                  <a:lnTo>
                    <a:pt x="556572" y="4273815"/>
                  </a:lnTo>
                  <a:lnTo>
                    <a:pt x="533777" y="4308351"/>
                  </a:lnTo>
                  <a:lnTo>
                    <a:pt x="511240" y="4343032"/>
                  </a:lnTo>
                  <a:lnTo>
                    <a:pt x="488960" y="4377857"/>
                  </a:lnTo>
                  <a:lnTo>
                    <a:pt x="466937" y="4412826"/>
                  </a:lnTo>
                  <a:lnTo>
                    <a:pt x="445172" y="4447940"/>
                  </a:lnTo>
                  <a:lnTo>
                    <a:pt x="423663" y="4483198"/>
                  </a:lnTo>
                  <a:lnTo>
                    <a:pt x="402413" y="4518601"/>
                  </a:lnTo>
                  <a:lnTo>
                    <a:pt x="381419" y="4554148"/>
                  </a:lnTo>
                  <a:lnTo>
                    <a:pt x="360683" y="4589840"/>
                  </a:lnTo>
                  <a:lnTo>
                    <a:pt x="340204" y="4625676"/>
                  </a:lnTo>
                  <a:lnTo>
                    <a:pt x="319983" y="4661656"/>
                  </a:lnTo>
                  <a:lnTo>
                    <a:pt x="300018" y="4697781"/>
                  </a:lnTo>
                  <a:lnTo>
                    <a:pt x="280312" y="4734050"/>
                  </a:lnTo>
                  <a:lnTo>
                    <a:pt x="260862" y="4770464"/>
                  </a:lnTo>
                  <a:lnTo>
                    <a:pt x="241670" y="4807022"/>
                  </a:lnTo>
                  <a:lnTo>
                    <a:pt x="222735" y="4843724"/>
                  </a:lnTo>
                  <a:lnTo>
                    <a:pt x="204058" y="4880571"/>
                  </a:lnTo>
                  <a:lnTo>
                    <a:pt x="185637" y="4917563"/>
                  </a:lnTo>
                  <a:lnTo>
                    <a:pt x="167475" y="4954698"/>
                  </a:lnTo>
                  <a:lnTo>
                    <a:pt x="149569" y="4991979"/>
                  </a:lnTo>
                  <a:lnTo>
                    <a:pt x="131921" y="5029403"/>
                  </a:lnTo>
                  <a:lnTo>
                    <a:pt x="114530" y="5066972"/>
                  </a:lnTo>
                  <a:lnTo>
                    <a:pt x="97397" y="5104686"/>
                  </a:lnTo>
                  <a:lnTo>
                    <a:pt x="80520" y="5142544"/>
                  </a:lnTo>
                  <a:lnTo>
                    <a:pt x="63902" y="5180546"/>
                  </a:lnTo>
                  <a:lnTo>
                    <a:pt x="47540" y="5218692"/>
                  </a:lnTo>
                  <a:lnTo>
                    <a:pt x="31436" y="5256984"/>
                  </a:lnTo>
                  <a:lnTo>
                    <a:pt x="15589" y="5295419"/>
                  </a:lnTo>
                  <a:lnTo>
                    <a:pt x="0" y="5333999"/>
                  </a:lnTo>
                  <a:lnTo>
                    <a:pt x="25357" y="5299892"/>
                  </a:lnTo>
                  <a:lnTo>
                    <a:pt x="50931" y="5265957"/>
                  </a:lnTo>
                  <a:lnTo>
                    <a:pt x="76720" y="5232193"/>
                  </a:lnTo>
                  <a:lnTo>
                    <a:pt x="102726" y="5198600"/>
                  </a:lnTo>
                  <a:lnTo>
                    <a:pt x="128947" y="5165178"/>
                  </a:lnTo>
                  <a:lnTo>
                    <a:pt x="155385" y="5131927"/>
                  </a:lnTo>
                  <a:lnTo>
                    <a:pt x="182038" y="5098848"/>
                  </a:lnTo>
                  <a:lnTo>
                    <a:pt x="208908" y="5065939"/>
                  </a:lnTo>
                  <a:lnTo>
                    <a:pt x="235993" y="5033202"/>
                  </a:lnTo>
                  <a:lnTo>
                    <a:pt x="263294" y="5000636"/>
                  </a:lnTo>
                  <a:lnTo>
                    <a:pt x="290812" y="4968242"/>
                  </a:lnTo>
                  <a:lnTo>
                    <a:pt x="318545" y="4936018"/>
                  </a:lnTo>
                  <a:lnTo>
                    <a:pt x="346494" y="4903966"/>
                  </a:lnTo>
                  <a:lnTo>
                    <a:pt x="374659" y="4872085"/>
                  </a:lnTo>
                  <a:lnTo>
                    <a:pt x="403040" y="4840375"/>
                  </a:lnTo>
                  <a:lnTo>
                    <a:pt x="431637" y="4808836"/>
                  </a:lnTo>
                  <a:lnTo>
                    <a:pt x="460450" y="4777469"/>
                  </a:lnTo>
                  <a:lnTo>
                    <a:pt x="489479" y="4746272"/>
                  </a:lnTo>
                  <a:lnTo>
                    <a:pt x="518724" y="4715247"/>
                  </a:lnTo>
                  <a:lnTo>
                    <a:pt x="548185" y="4684393"/>
                  </a:lnTo>
                  <a:lnTo>
                    <a:pt x="577861" y="4653710"/>
                  </a:lnTo>
                  <a:lnTo>
                    <a:pt x="607754" y="4623199"/>
                  </a:lnTo>
                  <a:lnTo>
                    <a:pt x="637863" y="4592859"/>
                  </a:lnTo>
                  <a:lnTo>
                    <a:pt x="668188" y="4562689"/>
                  </a:lnTo>
                  <a:lnTo>
                    <a:pt x="698728" y="4532691"/>
                  </a:lnTo>
                  <a:lnTo>
                    <a:pt x="729485" y="4502865"/>
                  </a:lnTo>
                  <a:lnTo>
                    <a:pt x="760457" y="4473209"/>
                  </a:lnTo>
                  <a:lnTo>
                    <a:pt x="791646" y="4443725"/>
                  </a:lnTo>
                  <a:lnTo>
                    <a:pt x="823050" y="4414411"/>
                  </a:lnTo>
                  <a:lnTo>
                    <a:pt x="854671" y="4385269"/>
                  </a:lnTo>
                  <a:lnTo>
                    <a:pt x="886507" y="4356299"/>
                  </a:lnTo>
                  <a:lnTo>
                    <a:pt x="918559" y="4327499"/>
                  </a:lnTo>
                  <a:lnTo>
                    <a:pt x="950827" y="4298871"/>
                  </a:lnTo>
                  <a:lnTo>
                    <a:pt x="983312" y="4270413"/>
                  </a:lnTo>
                  <a:lnTo>
                    <a:pt x="1016012" y="4242127"/>
                  </a:lnTo>
                  <a:lnTo>
                    <a:pt x="1048928" y="4214012"/>
                  </a:lnTo>
                  <a:lnTo>
                    <a:pt x="1082060" y="4186069"/>
                  </a:lnTo>
                  <a:lnTo>
                    <a:pt x="1115408" y="4158296"/>
                  </a:lnTo>
                  <a:lnTo>
                    <a:pt x="1148972" y="4130695"/>
                  </a:lnTo>
                  <a:lnTo>
                    <a:pt x="1182752" y="4103265"/>
                  </a:lnTo>
                  <a:lnTo>
                    <a:pt x="1216748" y="4076006"/>
                  </a:lnTo>
                  <a:lnTo>
                    <a:pt x="1250960" y="4048919"/>
                  </a:lnTo>
                  <a:lnTo>
                    <a:pt x="1285387" y="4022002"/>
                  </a:lnTo>
                  <a:lnTo>
                    <a:pt x="1320031" y="3995257"/>
                  </a:lnTo>
                  <a:lnTo>
                    <a:pt x="1354891" y="3968683"/>
                  </a:lnTo>
                  <a:lnTo>
                    <a:pt x="1389967" y="3942280"/>
                  </a:lnTo>
                  <a:lnTo>
                    <a:pt x="1425258" y="3916048"/>
                  </a:lnTo>
                  <a:lnTo>
                    <a:pt x="1460766" y="3889988"/>
                  </a:lnTo>
                  <a:lnTo>
                    <a:pt x="1496489" y="3864098"/>
                  </a:lnTo>
                  <a:lnTo>
                    <a:pt x="1532429" y="3838380"/>
                  </a:lnTo>
                  <a:lnTo>
                    <a:pt x="1568584" y="3812833"/>
                  </a:lnTo>
                  <a:lnTo>
                    <a:pt x="1604956" y="3787458"/>
                  </a:lnTo>
                  <a:lnTo>
                    <a:pt x="1641543" y="3762253"/>
                  </a:lnTo>
                  <a:lnTo>
                    <a:pt x="1678346" y="3737220"/>
                  </a:lnTo>
                  <a:lnTo>
                    <a:pt x="1715366" y="3712358"/>
                  </a:lnTo>
                  <a:lnTo>
                    <a:pt x="1752601" y="3687667"/>
                  </a:lnTo>
                  <a:lnTo>
                    <a:pt x="1790052" y="3663147"/>
                  </a:lnTo>
                  <a:lnTo>
                    <a:pt x="1827719" y="3638798"/>
                  </a:lnTo>
                  <a:lnTo>
                    <a:pt x="1865602" y="3614621"/>
                  </a:lnTo>
                  <a:lnTo>
                    <a:pt x="1903701" y="3590615"/>
                  </a:lnTo>
                  <a:lnTo>
                    <a:pt x="1942016" y="3566780"/>
                  </a:lnTo>
                  <a:lnTo>
                    <a:pt x="1980547" y="3543116"/>
                  </a:lnTo>
                  <a:lnTo>
                    <a:pt x="2019294" y="3519623"/>
                  </a:lnTo>
                  <a:lnTo>
                    <a:pt x="2058257" y="3496302"/>
                  </a:lnTo>
                  <a:lnTo>
                    <a:pt x="2097436" y="3473152"/>
                  </a:lnTo>
                  <a:lnTo>
                    <a:pt x="2136830" y="3450173"/>
                  </a:lnTo>
                  <a:lnTo>
                    <a:pt x="2176441" y="3427365"/>
                  </a:lnTo>
                  <a:lnTo>
                    <a:pt x="2216268" y="3404728"/>
                  </a:lnTo>
                  <a:lnTo>
                    <a:pt x="2256310" y="3382263"/>
                  </a:lnTo>
                  <a:lnTo>
                    <a:pt x="2296569" y="3359969"/>
                  </a:lnTo>
                  <a:lnTo>
                    <a:pt x="2337044" y="3337846"/>
                  </a:lnTo>
                  <a:lnTo>
                    <a:pt x="2418641" y="3294113"/>
                  </a:lnTo>
                  <a:lnTo>
                    <a:pt x="2501101" y="3251066"/>
                  </a:lnTo>
                  <a:lnTo>
                    <a:pt x="2584426" y="3208703"/>
                  </a:lnTo>
                  <a:lnTo>
                    <a:pt x="2668614" y="3167025"/>
                  </a:lnTo>
                  <a:lnTo>
                    <a:pt x="2753667" y="3126031"/>
                  </a:lnTo>
                  <a:lnTo>
                    <a:pt x="2839583" y="3085723"/>
                  </a:lnTo>
                  <a:lnTo>
                    <a:pt x="2926363" y="3046099"/>
                  </a:lnTo>
                  <a:lnTo>
                    <a:pt x="3014006" y="3007160"/>
                  </a:lnTo>
                  <a:lnTo>
                    <a:pt x="3102514" y="2968906"/>
                  </a:lnTo>
                  <a:lnTo>
                    <a:pt x="3191885" y="2931336"/>
                  </a:lnTo>
                  <a:lnTo>
                    <a:pt x="3282120" y="2894451"/>
                  </a:lnTo>
                  <a:lnTo>
                    <a:pt x="3373219" y="2858252"/>
                  </a:lnTo>
                  <a:lnTo>
                    <a:pt x="3465182" y="2822736"/>
                  </a:lnTo>
                  <a:lnTo>
                    <a:pt x="3558009" y="2787906"/>
                  </a:lnTo>
                  <a:lnTo>
                    <a:pt x="3651699" y="2753761"/>
                  </a:lnTo>
                  <a:lnTo>
                    <a:pt x="3746253" y="2720300"/>
                  </a:lnTo>
                  <a:lnTo>
                    <a:pt x="3841671" y="2687524"/>
                  </a:lnTo>
                  <a:lnTo>
                    <a:pt x="3937953" y="2655432"/>
                  </a:lnTo>
                  <a:lnTo>
                    <a:pt x="4035099" y="2624026"/>
                  </a:lnTo>
                  <a:lnTo>
                    <a:pt x="4133109" y="2593304"/>
                  </a:lnTo>
                  <a:lnTo>
                    <a:pt x="4231982" y="2563267"/>
                  </a:lnTo>
                  <a:lnTo>
                    <a:pt x="4331719" y="2533915"/>
                  </a:lnTo>
                  <a:lnTo>
                    <a:pt x="4432320" y="2505248"/>
                  </a:lnTo>
                  <a:lnTo>
                    <a:pt x="4533785" y="2477265"/>
                  </a:lnTo>
                  <a:lnTo>
                    <a:pt x="4636114" y="2449968"/>
                  </a:lnTo>
                  <a:lnTo>
                    <a:pt x="4739306" y="2423355"/>
                  </a:lnTo>
                  <a:lnTo>
                    <a:pt x="4843362" y="2397426"/>
                  </a:lnTo>
                  <a:lnTo>
                    <a:pt x="4948282" y="2372183"/>
                  </a:lnTo>
                  <a:lnTo>
                    <a:pt x="5054066" y="2347624"/>
                  </a:lnTo>
                  <a:lnTo>
                    <a:pt x="5160714" y="2323750"/>
                  </a:lnTo>
                  <a:lnTo>
                    <a:pt x="5268226" y="2300561"/>
                  </a:lnTo>
                  <a:lnTo>
                    <a:pt x="5376601" y="2278057"/>
                  </a:lnTo>
                  <a:lnTo>
                    <a:pt x="5485840" y="2256237"/>
                  </a:lnTo>
                  <a:lnTo>
                    <a:pt x="5595943" y="2235103"/>
                  </a:lnTo>
                  <a:lnTo>
                    <a:pt x="5706910" y="2214653"/>
                  </a:lnTo>
                  <a:lnTo>
                    <a:pt x="5818741" y="2194887"/>
                  </a:lnTo>
                  <a:lnTo>
                    <a:pt x="5931435" y="2175807"/>
                  </a:lnTo>
                  <a:lnTo>
                    <a:pt x="6044994" y="2157411"/>
                  </a:lnTo>
                  <a:lnTo>
                    <a:pt x="6159416" y="2139700"/>
                  </a:lnTo>
                  <a:lnTo>
                    <a:pt x="6274702" y="2122674"/>
                  </a:lnTo>
                  <a:lnTo>
                    <a:pt x="6390851" y="2106333"/>
                  </a:lnTo>
                  <a:lnTo>
                    <a:pt x="6507865" y="2090677"/>
                  </a:lnTo>
                  <a:lnTo>
                    <a:pt x="6625742" y="2075705"/>
                  </a:lnTo>
                  <a:lnTo>
                    <a:pt x="6744484" y="2061418"/>
                  </a:lnTo>
                  <a:lnTo>
                    <a:pt x="6864089" y="2047816"/>
                  </a:lnTo>
                  <a:lnTo>
                    <a:pt x="6984558" y="2034898"/>
                  </a:lnTo>
                  <a:lnTo>
                    <a:pt x="7105890" y="2022666"/>
                  </a:lnTo>
                  <a:lnTo>
                    <a:pt x="7228087" y="2011118"/>
                  </a:lnTo>
                  <a:lnTo>
                    <a:pt x="7351147" y="2000255"/>
                  </a:lnTo>
                  <a:lnTo>
                    <a:pt x="7426271" y="2667000"/>
                  </a:lnTo>
                  <a:lnTo>
                    <a:pt x="8534398" y="1066800"/>
                  </a:lnTo>
                  <a:lnTo>
                    <a:pt x="7125775" y="0"/>
                  </a:lnTo>
                  <a:close/>
                </a:path>
              </a:pathLst>
            </a:custGeom>
            <a:solidFill>
              <a:srgbClr val="D2DEEF"/>
            </a:solidFill>
          </p:spPr>
          <p:txBody>
            <a:bodyPr wrap="square" lIns="0" tIns="0" rIns="0" bIns="0" rtlCol="0"/>
            <a:lstStyle/>
            <a:p>
              <a:endParaRPr sz="2685"/>
            </a:p>
          </p:txBody>
        </p:sp>
        <p:pic>
          <p:nvPicPr>
            <p:cNvPr id="7" name="object 7">
              <a:extLst>
                <a:ext uri="{FF2B5EF4-FFF2-40B4-BE49-F238E27FC236}">
                  <a16:creationId xmlns:a16="http://schemas.microsoft.com/office/drawing/2014/main" id="{AF0D185D-3FBC-4BD2-84DE-433AB550CA44}"/>
                </a:ext>
              </a:extLst>
            </p:cNvPr>
            <p:cNvPicPr/>
            <p:nvPr/>
          </p:nvPicPr>
          <p:blipFill>
            <a:blip r:embed="rId3" cstate="print"/>
            <a:stretch>
              <a:fillRect/>
            </a:stretch>
          </p:blipFill>
          <p:spPr>
            <a:xfrm>
              <a:off x="2087618" y="4957297"/>
              <a:ext cx="208991" cy="208991"/>
            </a:xfrm>
            <a:prstGeom prst="rect">
              <a:avLst/>
            </a:prstGeom>
          </p:spPr>
        </p:pic>
      </p:grpSp>
      <p:sp>
        <p:nvSpPr>
          <p:cNvPr id="8" name="object 8">
            <a:extLst>
              <a:ext uri="{FF2B5EF4-FFF2-40B4-BE49-F238E27FC236}">
                <a16:creationId xmlns:a16="http://schemas.microsoft.com/office/drawing/2014/main" id="{970E3E76-5B07-440D-8C7C-C6BE342B58BD}"/>
              </a:ext>
            </a:extLst>
          </p:cNvPr>
          <p:cNvSpPr txBox="1"/>
          <p:nvPr/>
        </p:nvSpPr>
        <p:spPr>
          <a:xfrm>
            <a:off x="3173939" y="7913316"/>
            <a:ext cx="2066873" cy="2158818"/>
          </a:xfrm>
          <a:prstGeom prst="rect">
            <a:avLst/>
          </a:prstGeom>
        </p:spPr>
        <p:txBody>
          <a:bodyPr vert="horz" wrap="square" lIns="0" tIns="87144" rIns="0" bIns="0" rtlCol="0">
            <a:spAutoFit/>
          </a:bodyPr>
          <a:lstStyle/>
          <a:p>
            <a:pPr marL="18945">
              <a:spcBef>
                <a:spcPts val="684"/>
              </a:spcBef>
            </a:pPr>
            <a:r>
              <a:rPr sz="1790">
                <a:latin typeface="Calibri"/>
                <a:cs typeface="Calibri"/>
              </a:rPr>
              <a:t>1991 </a:t>
            </a:r>
            <a:r>
              <a:rPr sz="1790" spc="-30">
                <a:latin typeface="Calibri"/>
                <a:cs typeface="Calibri"/>
              </a:rPr>
              <a:t>UNGA</a:t>
            </a:r>
            <a:endParaRPr sz="1790">
              <a:latin typeface="Calibri"/>
              <a:cs typeface="Calibri"/>
            </a:endParaRPr>
          </a:p>
          <a:p>
            <a:pPr marL="18945" marR="7578">
              <a:lnSpc>
                <a:spcPts val="1940"/>
              </a:lnSpc>
              <a:spcBef>
                <a:spcPts val="776"/>
              </a:spcBef>
            </a:pPr>
            <a:r>
              <a:rPr sz="1790" spc="-30">
                <a:latin typeface="Calibri"/>
                <a:cs typeface="Calibri"/>
              </a:rPr>
              <a:t>Inter-</a:t>
            </a:r>
            <a:r>
              <a:rPr sz="1790">
                <a:latin typeface="Calibri"/>
                <a:cs typeface="Calibri"/>
              </a:rPr>
              <a:t>Agency</a:t>
            </a:r>
            <a:r>
              <a:rPr sz="1790" spc="45">
                <a:latin typeface="Calibri"/>
                <a:cs typeface="Calibri"/>
              </a:rPr>
              <a:t> </a:t>
            </a:r>
            <a:r>
              <a:rPr sz="1790" spc="-15">
                <a:latin typeface="Calibri"/>
                <a:cs typeface="Calibri"/>
              </a:rPr>
              <a:t>Standing </a:t>
            </a:r>
            <a:r>
              <a:rPr sz="1790">
                <a:latin typeface="Calibri"/>
                <a:cs typeface="Calibri"/>
              </a:rPr>
              <a:t>Committee</a:t>
            </a:r>
            <a:r>
              <a:rPr sz="1790" spc="-98">
                <a:latin typeface="Calibri"/>
                <a:cs typeface="Calibri"/>
              </a:rPr>
              <a:t> </a:t>
            </a:r>
            <a:r>
              <a:rPr sz="1790" spc="-15">
                <a:latin typeface="Calibri"/>
                <a:cs typeface="Calibri"/>
              </a:rPr>
              <a:t>(IASC)</a:t>
            </a:r>
            <a:endParaRPr sz="1790">
              <a:latin typeface="Calibri"/>
              <a:cs typeface="Calibri"/>
            </a:endParaRPr>
          </a:p>
          <a:p>
            <a:pPr marL="18945" marR="384588">
              <a:lnSpc>
                <a:spcPts val="1940"/>
              </a:lnSpc>
              <a:spcBef>
                <a:spcPts val="881"/>
              </a:spcBef>
            </a:pPr>
            <a:r>
              <a:rPr sz="1790">
                <a:latin typeface="Calibri"/>
                <a:cs typeface="Calibri"/>
              </a:rPr>
              <a:t>Emergency</a:t>
            </a:r>
            <a:r>
              <a:rPr sz="1790" spc="-68">
                <a:latin typeface="Calibri"/>
                <a:cs typeface="Calibri"/>
              </a:rPr>
              <a:t> </a:t>
            </a:r>
            <a:r>
              <a:rPr sz="1790" spc="-15">
                <a:latin typeface="Calibri"/>
                <a:cs typeface="Calibri"/>
              </a:rPr>
              <a:t>Relief Coordinator</a:t>
            </a:r>
            <a:r>
              <a:rPr sz="1790" spc="53">
                <a:latin typeface="Calibri"/>
                <a:cs typeface="Calibri"/>
              </a:rPr>
              <a:t> </a:t>
            </a:r>
            <a:r>
              <a:rPr sz="1790" spc="-30">
                <a:latin typeface="Calibri"/>
                <a:cs typeface="Calibri"/>
              </a:rPr>
              <a:t>(ERC)</a:t>
            </a:r>
            <a:endParaRPr sz="1790">
              <a:latin typeface="Calibri"/>
              <a:cs typeface="Calibri"/>
            </a:endParaRPr>
          </a:p>
          <a:p>
            <a:pPr marL="18945" marR="44522">
              <a:lnSpc>
                <a:spcPts val="1970"/>
              </a:lnSpc>
              <a:spcBef>
                <a:spcPts val="716"/>
              </a:spcBef>
            </a:pPr>
            <a:r>
              <a:rPr sz="1790">
                <a:latin typeface="Calibri"/>
                <a:cs typeface="Calibri"/>
              </a:rPr>
              <a:t>Consolidated</a:t>
            </a:r>
            <a:r>
              <a:rPr sz="1790" spc="-60">
                <a:latin typeface="Calibri"/>
                <a:cs typeface="Calibri"/>
              </a:rPr>
              <a:t> </a:t>
            </a:r>
            <a:r>
              <a:rPr sz="1790" spc="-15">
                <a:latin typeface="Calibri"/>
                <a:cs typeface="Calibri"/>
              </a:rPr>
              <a:t>Appeals </a:t>
            </a:r>
            <a:r>
              <a:rPr sz="1790">
                <a:latin typeface="Calibri"/>
                <a:cs typeface="Calibri"/>
              </a:rPr>
              <a:t>Process</a:t>
            </a:r>
            <a:r>
              <a:rPr sz="1790" spc="-45">
                <a:latin typeface="Calibri"/>
                <a:cs typeface="Calibri"/>
              </a:rPr>
              <a:t> </a:t>
            </a:r>
            <a:r>
              <a:rPr sz="1790" spc="-15">
                <a:latin typeface="Calibri"/>
                <a:cs typeface="Calibri"/>
              </a:rPr>
              <a:t>(CAP)</a:t>
            </a:r>
            <a:endParaRPr sz="1790">
              <a:latin typeface="Calibri"/>
              <a:cs typeface="Calibri"/>
            </a:endParaRPr>
          </a:p>
        </p:txBody>
      </p:sp>
      <p:grpSp>
        <p:nvGrpSpPr>
          <p:cNvPr id="9" name="object 9">
            <a:extLst>
              <a:ext uri="{FF2B5EF4-FFF2-40B4-BE49-F238E27FC236}">
                <a16:creationId xmlns:a16="http://schemas.microsoft.com/office/drawing/2014/main" id="{266A0A2E-68EF-4AC0-8224-31952121CB07}"/>
              </a:ext>
            </a:extLst>
          </p:cNvPr>
          <p:cNvGrpSpPr/>
          <p:nvPr/>
        </p:nvGrpSpPr>
        <p:grpSpPr>
          <a:xfrm>
            <a:off x="4730559" y="6056546"/>
            <a:ext cx="477408" cy="477408"/>
            <a:chOff x="3150152" y="3936368"/>
            <a:chExt cx="320040" cy="320040"/>
          </a:xfrm>
        </p:grpSpPr>
        <p:sp>
          <p:nvSpPr>
            <p:cNvPr id="10" name="object 10">
              <a:extLst>
                <a:ext uri="{FF2B5EF4-FFF2-40B4-BE49-F238E27FC236}">
                  <a16:creationId xmlns:a16="http://schemas.microsoft.com/office/drawing/2014/main" id="{BDB2E54B-36FD-451A-B258-C510F8F5E924}"/>
                </a:ext>
              </a:extLst>
            </p:cNvPr>
            <p:cNvSpPr/>
            <p:nvPr/>
          </p:nvSpPr>
          <p:spPr>
            <a:xfrm>
              <a:off x="3156502" y="3942718"/>
              <a:ext cx="307340" cy="307340"/>
            </a:xfrm>
            <a:custGeom>
              <a:avLst/>
              <a:gdLst/>
              <a:ahLst/>
              <a:cxnLst/>
              <a:rect l="l" t="t" r="r" b="b"/>
              <a:pathLst>
                <a:path w="307339" h="307339">
                  <a:moveTo>
                    <a:pt x="153617" y="0"/>
                  </a:moveTo>
                  <a:lnTo>
                    <a:pt x="105062" y="7831"/>
                  </a:lnTo>
                  <a:lnTo>
                    <a:pt x="62893" y="29639"/>
                  </a:lnTo>
                  <a:lnTo>
                    <a:pt x="29639" y="62893"/>
                  </a:lnTo>
                  <a:lnTo>
                    <a:pt x="7831" y="105063"/>
                  </a:lnTo>
                  <a:lnTo>
                    <a:pt x="0" y="153619"/>
                  </a:lnTo>
                  <a:lnTo>
                    <a:pt x="7831" y="202174"/>
                  </a:lnTo>
                  <a:lnTo>
                    <a:pt x="29639" y="244344"/>
                  </a:lnTo>
                  <a:lnTo>
                    <a:pt x="62893" y="277598"/>
                  </a:lnTo>
                  <a:lnTo>
                    <a:pt x="105062" y="299406"/>
                  </a:lnTo>
                  <a:lnTo>
                    <a:pt x="153617" y="307238"/>
                  </a:lnTo>
                  <a:lnTo>
                    <a:pt x="202173" y="299406"/>
                  </a:lnTo>
                  <a:lnTo>
                    <a:pt x="244343" y="277598"/>
                  </a:lnTo>
                  <a:lnTo>
                    <a:pt x="277597" y="244344"/>
                  </a:lnTo>
                  <a:lnTo>
                    <a:pt x="299405" y="202174"/>
                  </a:lnTo>
                  <a:lnTo>
                    <a:pt x="307237" y="153619"/>
                  </a:lnTo>
                  <a:lnTo>
                    <a:pt x="299405" y="105063"/>
                  </a:lnTo>
                  <a:lnTo>
                    <a:pt x="277597" y="62893"/>
                  </a:lnTo>
                  <a:lnTo>
                    <a:pt x="244343" y="29639"/>
                  </a:lnTo>
                  <a:lnTo>
                    <a:pt x="202173" y="7831"/>
                  </a:lnTo>
                  <a:lnTo>
                    <a:pt x="153617" y="0"/>
                  </a:lnTo>
                  <a:close/>
                </a:path>
              </a:pathLst>
            </a:custGeom>
            <a:solidFill>
              <a:srgbClr val="5B9BD5"/>
            </a:solidFill>
          </p:spPr>
          <p:txBody>
            <a:bodyPr wrap="square" lIns="0" tIns="0" rIns="0" bIns="0" rtlCol="0"/>
            <a:lstStyle/>
            <a:p>
              <a:endParaRPr sz="2685"/>
            </a:p>
          </p:txBody>
        </p:sp>
        <p:sp>
          <p:nvSpPr>
            <p:cNvPr id="11" name="object 11">
              <a:extLst>
                <a:ext uri="{FF2B5EF4-FFF2-40B4-BE49-F238E27FC236}">
                  <a16:creationId xmlns:a16="http://schemas.microsoft.com/office/drawing/2014/main" id="{4A6C7643-FCF4-44A3-BD94-1377C13519F0}"/>
                </a:ext>
              </a:extLst>
            </p:cNvPr>
            <p:cNvSpPr/>
            <p:nvPr/>
          </p:nvSpPr>
          <p:spPr>
            <a:xfrm>
              <a:off x="3156502" y="3942718"/>
              <a:ext cx="307340" cy="307340"/>
            </a:xfrm>
            <a:custGeom>
              <a:avLst/>
              <a:gdLst/>
              <a:ahLst/>
              <a:cxnLst/>
              <a:rect l="l" t="t" r="r" b="b"/>
              <a:pathLst>
                <a:path w="307339" h="307339">
                  <a:moveTo>
                    <a:pt x="0" y="153619"/>
                  </a:moveTo>
                  <a:lnTo>
                    <a:pt x="7831" y="105063"/>
                  </a:lnTo>
                  <a:lnTo>
                    <a:pt x="29639" y="62893"/>
                  </a:lnTo>
                  <a:lnTo>
                    <a:pt x="62893" y="29639"/>
                  </a:lnTo>
                  <a:lnTo>
                    <a:pt x="105063" y="7831"/>
                  </a:lnTo>
                  <a:lnTo>
                    <a:pt x="153619" y="0"/>
                  </a:lnTo>
                  <a:lnTo>
                    <a:pt x="202174" y="7831"/>
                  </a:lnTo>
                  <a:lnTo>
                    <a:pt x="244344" y="29639"/>
                  </a:lnTo>
                  <a:lnTo>
                    <a:pt x="277598" y="62893"/>
                  </a:lnTo>
                  <a:lnTo>
                    <a:pt x="299406" y="105063"/>
                  </a:lnTo>
                  <a:lnTo>
                    <a:pt x="307238" y="153619"/>
                  </a:lnTo>
                  <a:lnTo>
                    <a:pt x="299406" y="202174"/>
                  </a:lnTo>
                  <a:lnTo>
                    <a:pt x="277598" y="244344"/>
                  </a:lnTo>
                  <a:lnTo>
                    <a:pt x="244344" y="277598"/>
                  </a:lnTo>
                  <a:lnTo>
                    <a:pt x="202174" y="299406"/>
                  </a:lnTo>
                  <a:lnTo>
                    <a:pt x="153619" y="307238"/>
                  </a:lnTo>
                  <a:lnTo>
                    <a:pt x="105063" y="299406"/>
                  </a:lnTo>
                  <a:lnTo>
                    <a:pt x="62893" y="277598"/>
                  </a:lnTo>
                  <a:lnTo>
                    <a:pt x="29639" y="244344"/>
                  </a:lnTo>
                  <a:lnTo>
                    <a:pt x="7831" y="202174"/>
                  </a:lnTo>
                  <a:lnTo>
                    <a:pt x="0" y="153619"/>
                  </a:lnTo>
                  <a:close/>
                </a:path>
              </a:pathLst>
            </a:custGeom>
            <a:ln w="12700">
              <a:solidFill>
                <a:srgbClr val="FFFFFF"/>
              </a:solidFill>
            </a:ln>
          </p:spPr>
          <p:txBody>
            <a:bodyPr wrap="square" lIns="0" tIns="0" rIns="0" bIns="0" rtlCol="0"/>
            <a:lstStyle/>
            <a:p>
              <a:endParaRPr sz="2685"/>
            </a:p>
          </p:txBody>
        </p:sp>
      </p:grpSp>
      <p:sp>
        <p:nvSpPr>
          <p:cNvPr id="12" name="object 12">
            <a:extLst>
              <a:ext uri="{FF2B5EF4-FFF2-40B4-BE49-F238E27FC236}">
                <a16:creationId xmlns:a16="http://schemas.microsoft.com/office/drawing/2014/main" id="{36539E52-AF5B-47D8-BBAF-2D38293644FF}"/>
              </a:ext>
            </a:extLst>
          </p:cNvPr>
          <p:cNvSpPr txBox="1"/>
          <p:nvPr/>
        </p:nvSpPr>
        <p:spPr>
          <a:xfrm>
            <a:off x="5193999" y="6420469"/>
            <a:ext cx="1888791" cy="1539089"/>
          </a:xfrm>
          <a:prstGeom prst="rect">
            <a:avLst/>
          </a:prstGeom>
        </p:spPr>
        <p:txBody>
          <a:bodyPr vert="horz" wrap="square" lIns="0" tIns="100407" rIns="0" bIns="0" rtlCol="0">
            <a:spAutoFit/>
          </a:bodyPr>
          <a:lstStyle/>
          <a:p>
            <a:pPr marL="18945">
              <a:spcBef>
                <a:spcPts val="791"/>
              </a:spcBef>
            </a:pPr>
            <a:r>
              <a:rPr sz="2088" spc="-30">
                <a:latin typeface="Calibri"/>
                <a:cs typeface="Calibri"/>
              </a:rPr>
              <a:t>2005</a:t>
            </a:r>
            <a:endParaRPr sz="2088">
              <a:latin typeface="Calibri"/>
              <a:cs typeface="Calibri"/>
            </a:endParaRPr>
          </a:p>
          <a:p>
            <a:pPr marL="18945" marR="382694">
              <a:lnSpc>
                <a:spcPts val="2223"/>
              </a:lnSpc>
              <a:spcBef>
                <a:spcPts val="954"/>
              </a:spcBef>
            </a:pPr>
            <a:r>
              <a:rPr sz="2088" spc="-15">
                <a:latin typeface="Calibri"/>
                <a:cs typeface="Calibri"/>
              </a:rPr>
              <a:t>Humanitarian reform</a:t>
            </a:r>
            <a:endParaRPr sz="2088">
              <a:latin typeface="Calibri"/>
              <a:cs typeface="Calibri"/>
            </a:endParaRPr>
          </a:p>
          <a:p>
            <a:pPr marL="18945">
              <a:spcBef>
                <a:spcPts val="759"/>
              </a:spcBef>
            </a:pPr>
            <a:r>
              <a:rPr sz="2088">
                <a:latin typeface="Calibri"/>
                <a:cs typeface="Calibri"/>
              </a:rPr>
              <a:t>Cluster</a:t>
            </a:r>
            <a:r>
              <a:rPr sz="2088" spc="-75">
                <a:latin typeface="Calibri"/>
                <a:cs typeface="Calibri"/>
              </a:rPr>
              <a:t> </a:t>
            </a:r>
            <a:r>
              <a:rPr sz="2088" spc="-15">
                <a:latin typeface="Calibri"/>
                <a:cs typeface="Calibri"/>
              </a:rPr>
              <a:t>Approach</a:t>
            </a:r>
            <a:endParaRPr sz="2088">
              <a:latin typeface="Calibri"/>
              <a:cs typeface="Calibri"/>
            </a:endParaRPr>
          </a:p>
        </p:txBody>
      </p:sp>
      <p:grpSp>
        <p:nvGrpSpPr>
          <p:cNvPr id="13" name="object 13">
            <a:extLst>
              <a:ext uri="{FF2B5EF4-FFF2-40B4-BE49-F238E27FC236}">
                <a16:creationId xmlns:a16="http://schemas.microsoft.com/office/drawing/2014/main" id="{1962CD66-E8C9-4DAC-8E69-FA0F9B67B281}"/>
              </a:ext>
            </a:extLst>
          </p:cNvPr>
          <p:cNvGrpSpPr/>
          <p:nvPr/>
        </p:nvGrpSpPr>
        <p:grpSpPr>
          <a:xfrm>
            <a:off x="6767499" y="4842343"/>
            <a:ext cx="630858" cy="630858"/>
            <a:chOff x="4515656" y="3122401"/>
            <a:chExt cx="422909" cy="422909"/>
          </a:xfrm>
        </p:grpSpPr>
        <p:sp>
          <p:nvSpPr>
            <p:cNvPr id="14" name="object 14">
              <a:extLst>
                <a:ext uri="{FF2B5EF4-FFF2-40B4-BE49-F238E27FC236}">
                  <a16:creationId xmlns:a16="http://schemas.microsoft.com/office/drawing/2014/main" id="{6405A15C-F186-477E-910A-AFAAD5FD774D}"/>
                </a:ext>
              </a:extLst>
            </p:cNvPr>
            <p:cNvSpPr/>
            <p:nvPr/>
          </p:nvSpPr>
          <p:spPr>
            <a:xfrm>
              <a:off x="4522006" y="3128751"/>
              <a:ext cx="410209" cy="410209"/>
            </a:xfrm>
            <a:custGeom>
              <a:avLst/>
              <a:gdLst/>
              <a:ahLst/>
              <a:cxnLst/>
              <a:rect l="l" t="t" r="r" b="b"/>
              <a:pathLst>
                <a:path w="410210" h="410210">
                  <a:moveTo>
                    <a:pt x="204825" y="0"/>
                  </a:moveTo>
                  <a:lnTo>
                    <a:pt x="157860" y="5409"/>
                  </a:lnTo>
                  <a:lnTo>
                    <a:pt x="114748" y="20818"/>
                  </a:lnTo>
                  <a:lnTo>
                    <a:pt x="76717" y="44997"/>
                  </a:lnTo>
                  <a:lnTo>
                    <a:pt x="44997" y="76717"/>
                  </a:lnTo>
                  <a:lnTo>
                    <a:pt x="20818" y="114747"/>
                  </a:lnTo>
                  <a:lnTo>
                    <a:pt x="5409" y="157859"/>
                  </a:lnTo>
                  <a:lnTo>
                    <a:pt x="0" y="204824"/>
                  </a:lnTo>
                  <a:lnTo>
                    <a:pt x="5409" y="251789"/>
                  </a:lnTo>
                  <a:lnTo>
                    <a:pt x="20818" y="294901"/>
                  </a:lnTo>
                  <a:lnTo>
                    <a:pt x="44997" y="332932"/>
                  </a:lnTo>
                  <a:lnTo>
                    <a:pt x="76717" y="364652"/>
                  </a:lnTo>
                  <a:lnTo>
                    <a:pt x="114748" y="388831"/>
                  </a:lnTo>
                  <a:lnTo>
                    <a:pt x="157860" y="404240"/>
                  </a:lnTo>
                  <a:lnTo>
                    <a:pt x="204825" y="409649"/>
                  </a:lnTo>
                  <a:lnTo>
                    <a:pt x="251789" y="404240"/>
                  </a:lnTo>
                  <a:lnTo>
                    <a:pt x="294902" y="388831"/>
                  </a:lnTo>
                  <a:lnTo>
                    <a:pt x="332932" y="364652"/>
                  </a:lnTo>
                  <a:lnTo>
                    <a:pt x="364652" y="332932"/>
                  </a:lnTo>
                  <a:lnTo>
                    <a:pt x="388831" y="294901"/>
                  </a:lnTo>
                  <a:lnTo>
                    <a:pt x="404240" y="251789"/>
                  </a:lnTo>
                  <a:lnTo>
                    <a:pt x="409649" y="204824"/>
                  </a:lnTo>
                  <a:lnTo>
                    <a:pt x="404240" y="157859"/>
                  </a:lnTo>
                  <a:lnTo>
                    <a:pt x="388831" y="114747"/>
                  </a:lnTo>
                  <a:lnTo>
                    <a:pt x="364652" y="76717"/>
                  </a:lnTo>
                  <a:lnTo>
                    <a:pt x="332932" y="44997"/>
                  </a:lnTo>
                  <a:lnTo>
                    <a:pt x="294902" y="20818"/>
                  </a:lnTo>
                  <a:lnTo>
                    <a:pt x="251789" y="5409"/>
                  </a:lnTo>
                  <a:lnTo>
                    <a:pt x="204825" y="0"/>
                  </a:lnTo>
                  <a:close/>
                </a:path>
              </a:pathLst>
            </a:custGeom>
            <a:solidFill>
              <a:srgbClr val="5B9BD5"/>
            </a:solidFill>
          </p:spPr>
          <p:txBody>
            <a:bodyPr wrap="square" lIns="0" tIns="0" rIns="0" bIns="0" rtlCol="0"/>
            <a:lstStyle/>
            <a:p>
              <a:endParaRPr sz="2685"/>
            </a:p>
          </p:txBody>
        </p:sp>
        <p:sp>
          <p:nvSpPr>
            <p:cNvPr id="15" name="object 15">
              <a:extLst>
                <a:ext uri="{FF2B5EF4-FFF2-40B4-BE49-F238E27FC236}">
                  <a16:creationId xmlns:a16="http://schemas.microsoft.com/office/drawing/2014/main" id="{1C1E5DE2-3FF9-4B09-9F2E-E27C72AE0B40}"/>
                </a:ext>
              </a:extLst>
            </p:cNvPr>
            <p:cNvSpPr/>
            <p:nvPr/>
          </p:nvSpPr>
          <p:spPr>
            <a:xfrm>
              <a:off x="4522006" y="3128751"/>
              <a:ext cx="410209" cy="410209"/>
            </a:xfrm>
            <a:custGeom>
              <a:avLst/>
              <a:gdLst/>
              <a:ahLst/>
              <a:cxnLst/>
              <a:rect l="l" t="t" r="r" b="b"/>
              <a:pathLst>
                <a:path w="410210" h="410210">
                  <a:moveTo>
                    <a:pt x="0" y="204825"/>
                  </a:moveTo>
                  <a:lnTo>
                    <a:pt x="5409" y="157860"/>
                  </a:lnTo>
                  <a:lnTo>
                    <a:pt x="20818" y="114748"/>
                  </a:lnTo>
                  <a:lnTo>
                    <a:pt x="44997" y="76717"/>
                  </a:lnTo>
                  <a:lnTo>
                    <a:pt x="76717" y="44997"/>
                  </a:lnTo>
                  <a:lnTo>
                    <a:pt x="114748" y="20818"/>
                  </a:lnTo>
                  <a:lnTo>
                    <a:pt x="157860" y="5409"/>
                  </a:lnTo>
                  <a:lnTo>
                    <a:pt x="204825" y="0"/>
                  </a:lnTo>
                  <a:lnTo>
                    <a:pt x="251790" y="5409"/>
                  </a:lnTo>
                  <a:lnTo>
                    <a:pt x="294902" y="20818"/>
                  </a:lnTo>
                  <a:lnTo>
                    <a:pt x="332933" y="44997"/>
                  </a:lnTo>
                  <a:lnTo>
                    <a:pt x="364653" y="76717"/>
                  </a:lnTo>
                  <a:lnTo>
                    <a:pt x="388832" y="114748"/>
                  </a:lnTo>
                  <a:lnTo>
                    <a:pt x="404241" y="157860"/>
                  </a:lnTo>
                  <a:lnTo>
                    <a:pt x="409651" y="204825"/>
                  </a:lnTo>
                  <a:lnTo>
                    <a:pt x="404241" y="251790"/>
                  </a:lnTo>
                  <a:lnTo>
                    <a:pt x="388832" y="294902"/>
                  </a:lnTo>
                  <a:lnTo>
                    <a:pt x="364653" y="332933"/>
                  </a:lnTo>
                  <a:lnTo>
                    <a:pt x="332933" y="364653"/>
                  </a:lnTo>
                  <a:lnTo>
                    <a:pt x="294902" y="388832"/>
                  </a:lnTo>
                  <a:lnTo>
                    <a:pt x="251790" y="404241"/>
                  </a:lnTo>
                  <a:lnTo>
                    <a:pt x="204825" y="409651"/>
                  </a:lnTo>
                  <a:lnTo>
                    <a:pt x="157860" y="404241"/>
                  </a:lnTo>
                  <a:lnTo>
                    <a:pt x="114748" y="388832"/>
                  </a:lnTo>
                  <a:lnTo>
                    <a:pt x="76717" y="364653"/>
                  </a:lnTo>
                  <a:lnTo>
                    <a:pt x="44997" y="332933"/>
                  </a:lnTo>
                  <a:lnTo>
                    <a:pt x="20818" y="294902"/>
                  </a:lnTo>
                  <a:lnTo>
                    <a:pt x="5409" y="251790"/>
                  </a:lnTo>
                  <a:lnTo>
                    <a:pt x="0" y="204825"/>
                  </a:lnTo>
                  <a:close/>
                </a:path>
              </a:pathLst>
            </a:custGeom>
            <a:ln w="12700">
              <a:solidFill>
                <a:srgbClr val="FFFFFF"/>
              </a:solidFill>
            </a:ln>
          </p:spPr>
          <p:txBody>
            <a:bodyPr wrap="square" lIns="0" tIns="0" rIns="0" bIns="0" rtlCol="0"/>
            <a:lstStyle/>
            <a:p>
              <a:endParaRPr sz="2685"/>
            </a:p>
          </p:txBody>
        </p:sp>
      </p:grpSp>
      <p:sp>
        <p:nvSpPr>
          <p:cNvPr id="16" name="object 16">
            <a:extLst>
              <a:ext uri="{FF2B5EF4-FFF2-40B4-BE49-F238E27FC236}">
                <a16:creationId xmlns:a16="http://schemas.microsoft.com/office/drawing/2014/main" id="{42F2A285-D0AC-4521-8D8F-48242AC8FB81}"/>
              </a:ext>
            </a:extLst>
          </p:cNvPr>
          <p:cNvSpPr txBox="1"/>
          <p:nvPr/>
        </p:nvSpPr>
        <p:spPr>
          <a:xfrm>
            <a:off x="7320978" y="5397453"/>
            <a:ext cx="2060241" cy="1412067"/>
          </a:xfrm>
          <a:prstGeom prst="rect">
            <a:avLst/>
          </a:prstGeom>
        </p:spPr>
        <p:txBody>
          <a:bodyPr vert="horz" wrap="square" lIns="0" tIns="100407" rIns="0" bIns="0" rtlCol="0">
            <a:spAutoFit/>
          </a:bodyPr>
          <a:lstStyle/>
          <a:p>
            <a:pPr marL="18945">
              <a:spcBef>
                <a:spcPts val="791"/>
              </a:spcBef>
            </a:pPr>
            <a:r>
              <a:rPr sz="2088" spc="-30">
                <a:latin typeface="Calibri"/>
                <a:cs typeface="Calibri"/>
              </a:rPr>
              <a:t>2006</a:t>
            </a:r>
            <a:endParaRPr sz="2088">
              <a:latin typeface="Calibri"/>
              <a:cs typeface="Calibri"/>
            </a:endParaRPr>
          </a:p>
          <a:p>
            <a:pPr marL="18945" marR="7578">
              <a:lnSpc>
                <a:spcPct val="92100"/>
              </a:lnSpc>
              <a:spcBef>
                <a:spcPts val="843"/>
              </a:spcBef>
            </a:pPr>
            <a:r>
              <a:rPr sz="2088">
                <a:latin typeface="Calibri"/>
                <a:cs typeface="Calibri"/>
              </a:rPr>
              <a:t>Central</a:t>
            </a:r>
            <a:r>
              <a:rPr sz="2088" spc="-83">
                <a:latin typeface="Calibri"/>
                <a:cs typeface="Calibri"/>
              </a:rPr>
              <a:t> </a:t>
            </a:r>
            <a:r>
              <a:rPr sz="2088" spc="-15">
                <a:latin typeface="Calibri"/>
                <a:cs typeface="Calibri"/>
              </a:rPr>
              <a:t>Emergency </a:t>
            </a:r>
            <a:r>
              <a:rPr sz="2088">
                <a:latin typeface="Calibri"/>
                <a:cs typeface="Calibri"/>
              </a:rPr>
              <a:t>response</a:t>
            </a:r>
            <a:r>
              <a:rPr sz="2088" spc="-53">
                <a:latin typeface="Calibri"/>
                <a:cs typeface="Calibri"/>
              </a:rPr>
              <a:t> </a:t>
            </a:r>
            <a:r>
              <a:rPr sz="2088" spc="-30">
                <a:latin typeface="Calibri"/>
                <a:cs typeface="Calibri"/>
              </a:rPr>
              <a:t>Fund </a:t>
            </a:r>
            <a:r>
              <a:rPr sz="2088" spc="-15">
                <a:latin typeface="Calibri"/>
                <a:cs typeface="Calibri"/>
              </a:rPr>
              <a:t>(CERF)</a:t>
            </a:r>
            <a:endParaRPr sz="2088">
              <a:latin typeface="Calibri"/>
              <a:cs typeface="Calibri"/>
            </a:endParaRPr>
          </a:p>
        </p:txBody>
      </p:sp>
      <p:grpSp>
        <p:nvGrpSpPr>
          <p:cNvPr id="17" name="object 17">
            <a:extLst>
              <a:ext uri="{FF2B5EF4-FFF2-40B4-BE49-F238E27FC236}">
                <a16:creationId xmlns:a16="http://schemas.microsoft.com/office/drawing/2014/main" id="{8C9F03FB-4FD5-4816-A20F-6ECB40BBFE9D}"/>
              </a:ext>
            </a:extLst>
          </p:cNvPr>
          <p:cNvGrpSpPr/>
          <p:nvPr/>
        </p:nvGrpSpPr>
        <p:grpSpPr>
          <a:xfrm>
            <a:off x="9135438" y="3893890"/>
            <a:ext cx="808941" cy="808941"/>
            <a:chOff x="6103053" y="2486587"/>
            <a:chExt cx="542290" cy="542290"/>
          </a:xfrm>
        </p:grpSpPr>
        <p:sp>
          <p:nvSpPr>
            <p:cNvPr id="18" name="object 18">
              <a:extLst>
                <a:ext uri="{FF2B5EF4-FFF2-40B4-BE49-F238E27FC236}">
                  <a16:creationId xmlns:a16="http://schemas.microsoft.com/office/drawing/2014/main" id="{C2365F1F-3097-4F75-8AC9-DB6C6C715A69}"/>
                </a:ext>
              </a:extLst>
            </p:cNvPr>
            <p:cNvSpPr/>
            <p:nvPr/>
          </p:nvSpPr>
          <p:spPr>
            <a:xfrm>
              <a:off x="6109403" y="2492937"/>
              <a:ext cx="529590" cy="529590"/>
            </a:xfrm>
            <a:custGeom>
              <a:avLst/>
              <a:gdLst/>
              <a:ahLst/>
              <a:cxnLst/>
              <a:rect l="l" t="t" r="r" b="b"/>
              <a:pathLst>
                <a:path w="529590" h="529589">
                  <a:moveTo>
                    <a:pt x="264566" y="0"/>
                  </a:moveTo>
                  <a:lnTo>
                    <a:pt x="217010" y="4262"/>
                  </a:lnTo>
                  <a:lnTo>
                    <a:pt x="172250" y="16551"/>
                  </a:lnTo>
                  <a:lnTo>
                    <a:pt x="131034" y="36121"/>
                  </a:lnTo>
                  <a:lnTo>
                    <a:pt x="94109" y="62222"/>
                  </a:lnTo>
                  <a:lnTo>
                    <a:pt x="62222" y="94109"/>
                  </a:lnTo>
                  <a:lnTo>
                    <a:pt x="36121" y="131034"/>
                  </a:lnTo>
                  <a:lnTo>
                    <a:pt x="16551" y="172250"/>
                  </a:lnTo>
                  <a:lnTo>
                    <a:pt x="4262" y="217010"/>
                  </a:lnTo>
                  <a:lnTo>
                    <a:pt x="0" y="264566"/>
                  </a:lnTo>
                  <a:lnTo>
                    <a:pt x="4262" y="312122"/>
                  </a:lnTo>
                  <a:lnTo>
                    <a:pt x="16551" y="356882"/>
                  </a:lnTo>
                  <a:lnTo>
                    <a:pt x="36121" y="398098"/>
                  </a:lnTo>
                  <a:lnTo>
                    <a:pt x="62222" y="435023"/>
                  </a:lnTo>
                  <a:lnTo>
                    <a:pt x="94109" y="466910"/>
                  </a:lnTo>
                  <a:lnTo>
                    <a:pt x="131034" y="493011"/>
                  </a:lnTo>
                  <a:lnTo>
                    <a:pt x="172250" y="512580"/>
                  </a:lnTo>
                  <a:lnTo>
                    <a:pt x="217010" y="524870"/>
                  </a:lnTo>
                  <a:lnTo>
                    <a:pt x="264566" y="529132"/>
                  </a:lnTo>
                  <a:lnTo>
                    <a:pt x="312122" y="524870"/>
                  </a:lnTo>
                  <a:lnTo>
                    <a:pt x="356882" y="512580"/>
                  </a:lnTo>
                  <a:lnTo>
                    <a:pt x="398097" y="493011"/>
                  </a:lnTo>
                  <a:lnTo>
                    <a:pt x="435022" y="466910"/>
                  </a:lnTo>
                  <a:lnTo>
                    <a:pt x="466909" y="435023"/>
                  </a:lnTo>
                  <a:lnTo>
                    <a:pt x="493010" y="398098"/>
                  </a:lnTo>
                  <a:lnTo>
                    <a:pt x="512579" y="356882"/>
                  </a:lnTo>
                  <a:lnTo>
                    <a:pt x="524869" y="312122"/>
                  </a:lnTo>
                  <a:lnTo>
                    <a:pt x="529131" y="264566"/>
                  </a:lnTo>
                  <a:lnTo>
                    <a:pt x="524869" y="217010"/>
                  </a:lnTo>
                  <a:lnTo>
                    <a:pt x="512579" y="172250"/>
                  </a:lnTo>
                  <a:lnTo>
                    <a:pt x="493010" y="131034"/>
                  </a:lnTo>
                  <a:lnTo>
                    <a:pt x="466909" y="94109"/>
                  </a:lnTo>
                  <a:lnTo>
                    <a:pt x="435022" y="62222"/>
                  </a:lnTo>
                  <a:lnTo>
                    <a:pt x="398097" y="36121"/>
                  </a:lnTo>
                  <a:lnTo>
                    <a:pt x="356882" y="16551"/>
                  </a:lnTo>
                  <a:lnTo>
                    <a:pt x="312122" y="4262"/>
                  </a:lnTo>
                  <a:lnTo>
                    <a:pt x="264566" y="0"/>
                  </a:lnTo>
                  <a:close/>
                </a:path>
              </a:pathLst>
            </a:custGeom>
            <a:solidFill>
              <a:srgbClr val="5B9BD5"/>
            </a:solidFill>
          </p:spPr>
          <p:txBody>
            <a:bodyPr wrap="square" lIns="0" tIns="0" rIns="0" bIns="0" rtlCol="0"/>
            <a:lstStyle/>
            <a:p>
              <a:endParaRPr sz="2685"/>
            </a:p>
          </p:txBody>
        </p:sp>
        <p:sp>
          <p:nvSpPr>
            <p:cNvPr id="19" name="object 19">
              <a:extLst>
                <a:ext uri="{FF2B5EF4-FFF2-40B4-BE49-F238E27FC236}">
                  <a16:creationId xmlns:a16="http://schemas.microsoft.com/office/drawing/2014/main" id="{07F27D5D-4BD2-4F32-81E2-96E6CA8D42F2}"/>
                </a:ext>
              </a:extLst>
            </p:cNvPr>
            <p:cNvSpPr/>
            <p:nvPr/>
          </p:nvSpPr>
          <p:spPr>
            <a:xfrm>
              <a:off x="6109403" y="2492937"/>
              <a:ext cx="529590" cy="529590"/>
            </a:xfrm>
            <a:custGeom>
              <a:avLst/>
              <a:gdLst/>
              <a:ahLst/>
              <a:cxnLst/>
              <a:rect l="l" t="t" r="r" b="b"/>
              <a:pathLst>
                <a:path w="529590" h="529589">
                  <a:moveTo>
                    <a:pt x="0" y="264566"/>
                  </a:moveTo>
                  <a:lnTo>
                    <a:pt x="4262" y="217009"/>
                  </a:lnTo>
                  <a:lnTo>
                    <a:pt x="16551" y="172250"/>
                  </a:lnTo>
                  <a:lnTo>
                    <a:pt x="36121" y="131034"/>
                  </a:lnTo>
                  <a:lnTo>
                    <a:pt x="62222" y="94109"/>
                  </a:lnTo>
                  <a:lnTo>
                    <a:pt x="94109" y="62222"/>
                  </a:lnTo>
                  <a:lnTo>
                    <a:pt x="131034" y="36121"/>
                  </a:lnTo>
                  <a:lnTo>
                    <a:pt x="172250" y="16551"/>
                  </a:lnTo>
                  <a:lnTo>
                    <a:pt x="217009" y="4262"/>
                  </a:lnTo>
                  <a:lnTo>
                    <a:pt x="264566" y="0"/>
                  </a:lnTo>
                  <a:lnTo>
                    <a:pt x="312122" y="4262"/>
                  </a:lnTo>
                  <a:lnTo>
                    <a:pt x="356881" y="16551"/>
                  </a:lnTo>
                  <a:lnTo>
                    <a:pt x="398097" y="36121"/>
                  </a:lnTo>
                  <a:lnTo>
                    <a:pt x="435022" y="62222"/>
                  </a:lnTo>
                  <a:lnTo>
                    <a:pt x="466909" y="94109"/>
                  </a:lnTo>
                  <a:lnTo>
                    <a:pt x="493010" y="131034"/>
                  </a:lnTo>
                  <a:lnTo>
                    <a:pt x="512580" y="172250"/>
                  </a:lnTo>
                  <a:lnTo>
                    <a:pt x="524869" y="217009"/>
                  </a:lnTo>
                  <a:lnTo>
                    <a:pt x="529132" y="264566"/>
                  </a:lnTo>
                  <a:lnTo>
                    <a:pt x="524869" y="312122"/>
                  </a:lnTo>
                  <a:lnTo>
                    <a:pt x="512580" y="356881"/>
                  </a:lnTo>
                  <a:lnTo>
                    <a:pt x="493010" y="398097"/>
                  </a:lnTo>
                  <a:lnTo>
                    <a:pt x="466909" y="435022"/>
                  </a:lnTo>
                  <a:lnTo>
                    <a:pt x="435022" y="466909"/>
                  </a:lnTo>
                  <a:lnTo>
                    <a:pt x="398097" y="493010"/>
                  </a:lnTo>
                  <a:lnTo>
                    <a:pt x="356881" y="512580"/>
                  </a:lnTo>
                  <a:lnTo>
                    <a:pt x="312122" y="524869"/>
                  </a:lnTo>
                  <a:lnTo>
                    <a:pt x="264566" y="529132"/>
                  </a:lnTo>
                  <a:lnTo>
                    <a:pt x="217009" y="524869"/>
                  </a:lnTo>
                  <a:lnTo>
                    <a:pt x="172250" y="512580"/>
                  </a:lnTo>
                  <a:lnTo>
                    <a:pt x="131034" y="493010"/>
                  </a:lnTo>
                  <a:lnTo>
                    <a:pt x="94109" y="466909"/>
                  </a:lnTo>
                  <a:lnTo>
                    <a:pt x="62222" y="435022"/>
                  </a:lnTo>
                  <a:lnTo>
                    <a:pt x="36121" y="398097"/>
                  </a:lnTo>
                  <a:lnTo>
                    <a:pt x="16551" y="356881"/>
                  </a:lnTo>
                  <a:lnTo>
                    <a:pt x="4262" y="312122"/>
                  </a:lnTo>
                  <a:lnTo>
                    <a:pt x="0" y="264566"/>
                  </a:lnTo>
                  <a:close/>
                </a:path>
              </a:pathLst>
            </a:custGeom>
            <a:ln w="12700">
              <a:solidFill>
                <a:srgbClr val="FFFFFF"/>
              </a:solidFill>
            </a:ln>
          </p:spPr>
          <p:txBody>
            <a:bodyPr wrap="square" lIns="0" tIns="0" rIns="0" bIns="0" rtlCol="0"/>
            <a:lstStyle/>
            <a:p>
              <a:endParaRPr sz="2685"/>
            </a:p>
          </p:txBody>
        </p:sp>
      </p:grpSp>
      <p:sp>
        <p:nvSpPr>
          <p:cNvPr id="20" name="object 20">
            <a:extLst>
              <a:ext uri="{FF2B5EF4-FFF2-40B4-BE49-F238E27FC236}">
                <a16:creationId xmlns:a16="http://schemas.microsoft.com/office/drawing/2014/main" id="{62178ED7-D797-43F4-BE6A-04FECF8FA51B}"/>
              </a:ext>
            </a:extLst>
          </p:cNvPr>
          <p:cNvSpPr txBox="1"/>
          <p:nvPr/>
        </p:nvSpPr>
        <p:spPr>
          <a:xfrm>
            <a:off x="9575122" y="4683616"/>
            <a:ext cx="1649141" cy="916940"/>
          </a:xfrm>
          <a:prstGeom prst="rect">
            <a:avLst/>
          </a:prstGeom>
        </p:spPr>
        <p:txBody>
          <a:bodyPr vert="horz" wrap="square" lIns="0" tIns="18945" rIns="0" bIns="0" rtlCol="0">
            <a:spAutoFit/>
          </a:bodyPr>
          <a:lstStyle/>
          <a:p>
            <a:pPr marL="18945">
              <a:lnSpc>
                <a:spcPts val="2379"/>
              </a:lnSpc>
              <a:spcBef>
                <a:spcPts val="149"/>
              </a:spcBef>
            </a:pPr>
            <a:r>
              <a:rPr sz="2088" spc="-30">
                <a:latin typeface="Calibri"/>
                <a:cs typeface="Calibri"/>
              </a:rPr>
              <a:t>2011</a:t>
            </a:r>
            <a:endParaRPr sz="2088">
              <a:latin typeface="Calibri"/>
              <a:cs typeface="Calibri"/>
            </a:endParaRPr>
          </a:p>
          <a:p>
            <a:pPr marL="18945" marR="7578">
              <a:lnSpc>
                <a:spcPts val="2223"/>
              </a:lnSpc>
              <a:spcBef>
                <a:spcPts val="179"/>
              </a:spcBef>
            </a:pPr>
            <a:r>
              <a:rPr sz="2088" spc="-38">
                <a:latin typeface="Calibri"/>
                <a:cs typeface="Calibri"/>
              </a:rPr>
              <a:t>Transformative </a:t>
            </a:r>
            <a:r>
              <a:rPr sz="2088" spc="-15">
                <a:latin typeface="Calibri"/>
                <a:cs typeface="Calibri"/>
              </a:rPr>
              <a:t>Agenda</a:t>
            </a:r>
            <a:endParaRPr sz="2088">
              <a:latin typeface="Calibri"/>
              <a:cs typeface="Calibri"/>
            </a:endParaRPr>
          </a:p>
        </p:txBody>
      </p:sp>
      <p:grpSp>
        <p:nvGrpSpPr>
          <p:cNvPr id="21" name="object 21">
            <a:extLst>
              <a:ext uri="{FF2B5EF4-FFF2-40B4-BE49-F238E27FC236}">
                <a16:creationId xmlns:a16="http://schemas.microsoft.com/office/drawing/2014/main" id="{4CAF3A81-EC3C-4AEB-914D-965837F0AB5E}"/>
              </a:ext>
            </a:extLst>
          </p:cNvPr>
          <p:cNvGrpSpPr/>
          <p:nvPr/>
        </p:nvGrpSpPr>
        <p:grpSpPr>
          <a:xfrm>
            <a:off x="11573402" y="3260531"/>
            <a:ext cx="1024911" cy="1024911"/>
            <a:chOff x="7737391" y="2062002"/>
            <a:chExt cx="687070" cy="687070"/>
          </a:xfrm>
        </p:grpSpPr>
        <p:sp>
          <p:nvSpPr>
            <p:cNvPr id="22" name="object 22">
              <a:extLst>
                <a:ext uri="{FF2B5EF4-FFF2-40B4-BE49-F238E27FC236}">
                  <a16:creationId xmlns:a16="http://schemas.microsoft.com/office/drawing/2014/main" id="{C48F3911-7C72-48F6-AE2A-6E23DFAC64F9}"/>
                </a:ext>
              </a:extLst>
            </p:cNvPr>
            <p:cNvSpPr/>
            <p:nvPr/>
          </p:nvSpPr>
          <p:spPr>
            <a:xfrm>
              <a:off x="7743741" y="2068352"/>
              <a:ext cx="674370" cy="674370"/>
            </a:xfrm>
            <a:custGeom>
              <a:avLst/>
              <a:gdLst/>
              <a:ahLst/>
              <a:cxnLst/>
              <a:rect l="l" t="t" r="r" b="b"/>
              <a:pathLst>
                <a:path w="674370" h="674369">
                  <a:moveTo>
                    <a:pt x="337108" y="0"/>
                  </a:moveTo>
                  <a:lnTo>
                    <a:pt x="291365" y="3077"/>
                  </a:lnTo>
                  <a:lnTo>
                    <a:pt x="247492" y="12041"/>
                  </a:lnTo>
                  <a:lnTo>
                    <a:pt x="205891" y="26491"/>
                  </a:lnTo>
                  <a:lnTo>
                    <a:pt x="166963" y="46025"/>
                  </a:lnTo>
                  <a:lnTo>
                    <a:pt x="131111" y="70240"/>
                  </a:lnTo>
                  <a:lnTo>
                    <a:pt x="98737" y="98736"/>
                  </a:lnTo>
                  <a:lnTo>
                    <a:pt x="70241" y="131111"/>
                  </a:lnTo>
                  <a:lnTo>
                    <a:pt x="46025" y="166962"/>
                  </a:lnTo>
                  <a:lnTo>
                    <a:pt x="26491" y="205890"/>
                  </a:lnTo>
                  <a:lnTo>
                    <a:pt x="12041" y="247490"/>
                  </a:lnTo>
                  <a:lnTo>
                    <a:pt x="3077" y="291364"/>
                  </a:lnTo>
                  <a:lnTo>
                    <a:pt x="0" y="337107"/>
                  </a:lnTo>
                  <a:lnTo>
                    <a:pt x="3077" y="382851"/>
                  </a:lnTo>
                  <a:lnTo>
                    <a:pt x="12041" y="426724"/>
                  </a:lnTo>
                  <a:lnTo>
                    <a:pt x="26491" y="468325"/>
                  </a:lnTo>
                  <a:lnTo>
                    <a:pt x="46025" y="507253"/>
                  </a:lnTo>
                  <a:lnTo>
                    <a:pt x="70241" y="543104"/>
                  </a:lnTo>
                  <a:lnTo>
                    <a:pt x="98737" y="575479"/>
                  </a:lnTo>
                  <a:lnTo>
                    <a:pt x="131111" y="603975"/>
                  </a:lnTo>
                  <a:lnTo>
                    <a:pt x="166963" y="628191"/>
                  </a:lnTo>
                  <a:lnTo>
                    <a:pt x="205891" y="647724"/>
                  </a:lnTo>
                  <a:lnTo>
                    <a:pt x="247492" y="662174"/>
                  </a:lnTo>
                  <a:lnTo>
                    <a:pt x="291365" y="671138"/>
                  </a:lnTo>
                  <a:lnTo>
                    <a:pt x="337108" y="674216"/>
                  </a:lnTo>
                  <a:lnTo>
                    <a:pt x="382852" y="671138"/>
                  </a:lnTo>
                  <a:lnTo>
                    <a:pt x="426725" y="662174"/>
                  </a:lnTo>
                  <a:lnTo>
                    <a:pt x="468326" y="647724"/>
                  </a:lnTo>
                  <a:lnTo>
                    <a:pt x="507253" y="628191"/>
                  </a:lnTo>
                  <a:lnTo>
                    <a:pt x="543105" y="603975"/>
                  </a:lnTo>
                  <a:lnTo>
                    <a:pt x="575480" y="575479"/>
                  </a:lnTo>
                  <a:lnTo>
                    <a:pt x="603976" y="543104"/>
                  </a:lnTo>
                  <a:lnTo>
                    <a:pt x="628192" y="507253"/>
                  </a:lnTo>
                  <a:lnTo>
                    <a:pt x="647725" y="468325"/>
                  </a:lnTo>
                  <a:lnTo>
                    <a:pt x="662175" y="426724"/>
                  </a:lnTo>
                  <a:lnTo>
                    <a:pt x="671140" y="382851"/>
                  </a:lnTo>
                  <a:lnTo>
                    <a:pt x="674217" y="337107"/>
                  </a:lnTo>
                  <a:lnTo>
                    <a:pt x="671140" y="291364"/>
                  </a:lnTo>
                  <a:lnTo>
                    <a:pt x="662175" y="247490"/>
                  </a:lnTo>
                  <a:lnTo>
                    <a:pt x="647725" y="205890"/>
                  </a:lnTo>
                  <a:lnTo>
                    <a:pt x="628192" y="166962"/>
                  </a:lnTo>
                  <a:lnTo>
                    <a:pt x="603976" y="131111"/>
                  </a:lnTo>
                  <a:lnTo>
                    <a:pt x="575480" y="98736"/>
                  </a:lnTo>
                  <a:lnTo>
                    <a:pt x="543105" y="70240"/>
                  </a:lnTo>
                  <a:lnTo>
                    <a:pt x="507253" y="46025"/>
                  </a:lnTo>
                  <a:lnTo>
                    <a:pt x="468326" y="26491"/>
                  </a:lnTo>
                  <a:lnTo>
                    <a:pt x="426725" y="12041"/>
                  </a:lnTo>
                  <a:lnTo>
                    <a:pt x="382852" y="3077"/>
                  </a:lnTo>
                  <a:lnTo>
                    <a:pt x="337108" y="0"/>
                  </a:lnTo>
                  <a:close/>
                </a:path>
              </a:pathLst>
            </a:custGeom>
            <a:solidFill>
              <a:srgbClr val="5B9BD5"/>
            </a:solidFill>
          </p:spPr>
          <p:txBody>
            <a:bodyPr wrap="square" lIns="0" tIns="0" rIns="0" bIns="0" rtlCol="0"/>
            <a:lstStyle/>
            <a:p>
              <a:endParaRPr sz="2685"/>
            </a:p>
          </p:txBody>
        </p:sp>
        <p:sp>
          <p:nvSpPr>
            <p:cNvPr id="23" name="object 23">
              <a:extLst>
                <a:ext uri="{FF2B5EF4-FFF2-40B4-BE49-F238E27FC236}">
                  <a16:creationId xmlns:a16="http://schemas.microsoft.com/office/drawing/2014/main" id="{70D3BF23-B4F0-4A3A-AD2E-3CA75C92A2D8}"/>
                </a:ext>
              </a:extLst>
            </p:cNvPr>
            <p:cNvSpPr/>
            <p:nvPr/>
          </p:nvSpPr>
          <p:spPr>
            <a:xfrm>
              <a:off x="7743741" y="2068352"/>
              <a:ext cx="674370" cy="674370"/>
            </a:xfrm>
            <a:custGeom>
              <a:avLst/>
              <a:gdLst/>
              <a:ahLst/>
              <a:cxnLst/>
              <a:rect l="l" t="t" r="r" b="b"/>
              <a:pathLst>
                <a:path w="674370" h="674369">
                  <a:moveTo>
                    <a:pt x="0" y="337108"/>
                  </a:moveTo>
                  <a:lnTo>
                    <a:pt x="3077" y="291364"/>
                  </a:lnTo>
                  <a:lnTo>
                    <a:pt x="12041" y="247491"/>
                  </a:lnTo>
                  <a:lnTo>
                    <a:pt x="26491" y="205890"/>
                  </a:lnTo>
                  <a:lnTo>
                    <a:pt x="46025" y="166963"/>
                  </a:lnTo>
                  <a:lnTo>
                    <a:pt x="70240" y="131111"/>
                  </a:lnTo>
                  <a:lnTo>
                    <a:pt x="98736" y="98736"/>
                  </a:lnTo>
                  <a:lnTo>
                    <a:pt x="131111" y="70240"/>
                  </a:lnTo>
                  <a:lnTo>
                    <a:pt x="166963" y="46025"/>
                  </a:lnTo>
                  <a:lnTo>
                    <a:pt x="205890" y="26491"/>
                  </a:lnTo>
                  <a:lnTo>
                    <a:pt x="247491" y="12041"/>
                  </a:lnTo>
                  <a:lnTo>
                    <a:pt x="291364" y="3077"/>
                  </a:lnTo>
                  <a:lnTo>
                    <a:pt x="337108" y="0"/>
                  </a:lnTo>
                  <a:lnTo>
                    <a:pt x="382852" y="3077"/>
                  </a:lnTo>
                  <a:lnTo>
                    <a:pt x="426725" y="12041"/>
                  </a:lnTo>
                  <a:lnTo>
                    <a:pt x="468326" y="26491"/>
                  </a:lnTo>
                  <a:lnTo>
                    <a:pt x="507253" y="46025"/>
                  </a:lnTo>
                  <a:lnTo>
                    <a:pt x="543105" y="70240"/>
                  </a:lnTo>
                  <a:lnTo>
                    <a:pt x="575480" y="98736"/>
                  </a:lnTo>
                  <a:lnTo>
                    <a:pt x="603976" y="131111"/>
                  </a:lnTo>
                  <a:lnTo>
                    <a:pt x="628191" y="166963"/>
                  </a:lnTo>
                  <a:lnTo>
                    <a:pt x="647725" y="205890"/>
                  </a:lnTo>
                  <a:lnTo>
                    <a:pt x="662175" y="247491"/>
                  </a:lnTo>
                  <a:lnTo>
                    <a:pt x="671139" y="291364"/>
                  </a:lnTo>
                  <a:lnTo>
                    <a:pt x="674217" y="337108"/>
                  </a:lnTo>
                  <a:lnTo>
                    <a:pt x="671139" y="382852"/>
                  </a:lnTo>
                  <a:lnTo>
                    <a:pt x="662175" y="426725"/>
                  </a:lnTo>
                  <a:lnTo>
                    <a:pt x="647725" y="468326"/>
                  </a:lnTo>
                  <a:lnTo>
                    <a:pt x="628191" y="507253"/>
                  </a:lnTo>
                  <a:lnTo>
                    <a:pt x="603976" y="543105"/>
                  </a:lnTo>
                  <a:lnTo>
                    <a:pt x="575480" y="575480"/>
                  </a:lnTo>
                  <a:lnTo>
                    <a:pt x="543105" y="603976"/>
                  </a:lnTo>
                  <a:lnTo>
                    <a:pt x="507253" y="628191"/>
                  </a:lnTo>
                  <a:lnTo>
                    <a:pt x="468326" y="647725"/>
                  </a:lnTo>
                  <a:lnTo>
                    <a:pt x="426725" y="662175"/>
                  </a:lnTo>
                  <a:lnTo>
                    <a:pt x="382852" y="671139"/>
                  </a:lnTo>
                  <a:lnTo>
                    <a:pt x="337108" y="674217"/>
                  </a:lnTo>
                  <a:lnTo>
                    <a:pt x="291364" y="671139"/>
                  </a:lnTo>
                  <a:lnTo>
                    <a:pt x="247491" y="662175"/>
                  </a:lnTo>
                  <a:lnTo>
                    <a:pt x="205890" y="647725"/>
                  </a:lnTo>
                  <a:lnTo>
                    <a:pt x="166963" y="628191"/>
                  </a:lnTo>
                  <a:lnTo>
                    <a:pt x="131111" y="603976"/>
                  </a:lnTo>
                  <a:lnTo>
                    <a:pt x="98736" y="575480"/>
                  </a:lnTo>
                  <a:lnTo>
                    <a:pt x="70240" y="543105"/>
                  </a:lnTo>
                  <a:lnTo>
                    <a:pt x="46025" y="507253"/>
                  </a:lnTo>
                  <a:lnTo>
                    <a:pt x="26491" y="468326"/>
                  </a:lnTo>
                  <a:lnTo>
                    <a:pt x="12041" y="426725"/>
                  </a:lnTo>
                  <a:lnTo>
                    <a:pt x="3077" y="382852"/>
                  </a:lnTo>
                  <a:lnTo>
                    <a:pt x="0" y="337108"/>
                  </a:lnTo>
                  <a:close/>
                </a:path>
              </a:pathLst>
            </a:custGeom>
            <a:ln w="12700">
              <a:solidFill>
                <a:srgbClr val="FFFFFF"/>
              </a:solidFill>
            </a:ln>
          </p:spPr>
          <p:txBody>
            <a:bodyPr wrap="square" lIns="0" tIns="0" rIns="0" bIns="0" rtlCol="0"/>
            <a:lstStyle/>
            <a:p>
              <a:endParaRPr sz="2685"/>
            </a:p>
          </p:txBody>
        </p:sp>
      </p:grpSp>
      <p:sp>
        <p:nvSpPr>
          <p:cNvPr id="24" name="object 24">
            <a:extLst>
              <a:ext uri="{FF2B5EF4-FFF2-40B4-BE49-F238E27FC236}">
                <a16:creationId xmlns:a16="http://schemas.microsoft.com/office/drawing/2014/main" id="{51955E3F-3D7A-4152-9CB3-FC015F50C30E}"/>
              </a:ext>
            </a:extLst>
          </p:cNvPr>
          <p:cNvSpPr txBox="1"/>
          <p:nvPr/>
        </p:nvSpPr>
        <p:spPr>
          <a:xfrm>
            <a:off x="12599722" y="4228942"/>
            <a:ext cx="1574309" cy="1216417"/>
          </a:xfrm>
          <a:prstGeom prst="rect">
            <a:avLst/>
          </a:prstGeom>
        </p:spPr>
        <p:txBody>
          <a:bodyPr vert="horz" wrap="square" lIns="0" tIns="46413" rIns="0" bIns="0" rtlCol="0">
            <a:spAutoFit/>
          </a:bodyPr>
          <a:lstStyle/>
          <a:p>
            <a:pPr marL="18945" marR="7578">
              <a:lnSpc>
                <a:spcPct val="91400"/>
              </a:lnSpc>
              <a:spcBef>
                <a:spcPts val="365"/>
              </a:spcBef>
            </a:pPr>
            <a:r>
              <a:rPr sz="2088">
                <a:latin typeface="Calibri"/>
                <a:cs typeface="Calibri"/>
              </a:rPr>
              <a:t>2016</a:t>
            </a:r>
            <a:r>
              <a:rPr sz="2088" spc="-8">
                <a:latin typeface="Calibri"/>
                <a:cs typeface="Calibri"/>
              </a:rPr>
              <a:t> </a:t>
            </a:r>
            <a:r>
              <a:rPr sz="2088" spc="-15">
                <a:latin typeface="Calibri"/>
                <a:cs typeface="Calibri"/>
              </a:rPr>
              <a:t>World Humanitarian </a:t>
            </a:r>
            <a:r>
              <a:rPr sz="2088">
                <a:latin typeface="Calibri"/>
                <a:cs typeface="Calibri"/>
              </a:rPr>
              <a:t>Summit &amp; </a:t>
            </a:r>
            <a:r>
              <a:rPr sz="2088" spc="-38">
                <a:latin typeface="Calibri"/>
                <a:cs typeface="Calibri"/>
              </a:rPr>
              <a:t>The </a:t>
            </a:r>
            <a:r>
              <a:rPr sz="2088">
                <a:latin typeface="Calibri"/>
                <a:cs typeface="Calibri"/>
              </a:rPr>
              <a:t>Grand</a:t>
            </a:r>
            <a:r>
              <a:rPr sz="2088" spc="-68">
                <a:latin typeface="Calibri"/>
                <a:cs typeface="Calibri"/>
              </a:rPr>
              <a:t> </a:t>
            </a:r>
            <a:r>
              <a:rPr sz="2088" spc="-15">
                <a:latin typeface="Calibri"/>
                <a:cs typeface="Calibri"/>
              </a:rPr>
              <a:t>Bargain</a:t>
            </a:r>
            <a:endParaRPr sz="2088">
              <a:latin typeface="Calibri"/>
              <a:cs typeface="Calibri"/>
            </a:endParaRPr>
          </a:p>
        </p:txBody>
      </p:sp>
      <p:pic>
        <p:nvPicPr>
          <p:cNvPr id="4" name="Afbeelding 1">
            <a:extLst>
              <a:ext uri="{FF2B5EF4-FFF2-40B4-BE49-F238E27FC236}">
                <a16:creationId xmlns:a16="http://schemas.microsoft.com/office/drawing/2014/main" id="{B19E2268-310B-ED3D-B16D-8961E4DDD6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72398" y="-128697"/>
            <a:ext cx="3411008" cy="2011854"/>
          </a:xfrm>
          <a:prstGeom prst="rect">
            <a:avLst/>
          </a:prstGeom>
        </p:spPr>
      </p:pic>
      <p:cxnSp>
        <p:nvCxnSpPr>
          <p:cNvPr id="27" name="Straight Connector 33">
            <a:extLst>
              <a:ext uri="{FF2B5EF4-FFF2-40B4-BE49-F238E27FC236}">
                <a16:creationId xmlns:a16="http://schemas.microsoft.com/office/drawing/2014/main" id="{60A63E6D-500A-BB37-6280-CF75652B6DC0}"/>
              </a:ext>
            </a:extLst>
          </p:cNvPr>
          <p:cNvCxnSpPr/>
          <p:nvPr/>
        </p:nvCxnSpPr>
        <p:spPr>
          <a:xfrm>
            <a:off x="0" y="2058077"/>
            <a:ext cx="18288000" cy="0"/>
          </a:xfrm>
          <a:prstGeom prst="line">
            <a:avLst/>
          </a:prstGeom>
          <a:ln w="127000">
            <a:solidFill>
              <a:srgbClr val="02304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51243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31" name="Google Shape;531;p27"/>
          <p:cNvSpPr txBox="1"/>
          <p:nvPr/>
        </p:nvSpPr>
        <p:spPr>
          <a:xfrm>
            <a:off x="3417734" y="575801"/>
            <a:ext cx="14405981" cy="830997"/>
          </a:xfrm>
          <a:prstGeom prst="rect">
            <a:avLst/>
          </a:prstGeom>
          <a:noFill/>
        </p:spPr>
        <p:txBody>
          <a:bodyPr wrap="square" rtlCol="0">
            <a:spAutoFit/>
          </a:bodyPr>
          <a:lstStyle>
            <a:defPPr>
              <a:defRPr lang="da-DK"/>
            </a:defPPr>
            <a:lvl1pPr>
              <a:spcAft>
                <a:spcPts val="600"/>
              </a:spcAft>
              <a:defRPr sz="3200" b="1" spc="-80">
                <a:solidFill>
                  <a:srgbClr val="FB8500"/>
                </a:solidFill>
                <a:latin typeface="Arial" panose="020B0604020202020204" pitchFamily="34" charset="0"/>
                <a:ea typeface="Open Sans Extrabold" panose="020B0906030804020204" pitchFamily="34" charset="0"/>
                <a:cs typeface="Arial" panose="020B0604020202020204" pitchFamily="34" charset="0"/>
              </a:defRPr>
            </a:lvl1pPr>
          </a:lstStyle>
          <a:p>
            <a:pPr defTabSz="1371600" eaLnBrk="1" fontAlgn="auto" hangingPunct="1">
              <a:spcBef>
                <a:spcPts val="0"/>
              </a:spcBef>
              <a:spcAft>
                <a:spcPts val="900"/>
              </a:spcAft>
              <a:defRPr/>
            </a:pPr>
            <a:r>
              <a:rPr lang="en-GB" sz="4800">
                <a:sym typeface="Open Sans"/>
              </a:rPr>
              <a:t>Background MHPSS in Emergencies</a:t>
            </a:r>
            <a:endParaRPr lang="en-GB" sz="4800">
              <a:sym typeface="Arial"/>
            </a:endParaRPr>
          </a:p>
        </p:txBody>
      </p:sp>
      <p:grpSp>
        <p:nvGrpSpPr>
          <p:cNvPr id="15" name="Group 14">
            <a:extLst>
              <a:ext uri="{FF2B5EF4-FFF2-40B4-BE49-F238E27FC236}">
                <a16:creationId xmlns:a16="http://schemas.microsoft.com/office/drawing/2014/main" id="{33A94392-E2BB-7E8F-ADE5-758BF52CBDB0}"/>
              </a:ext>
            </a:extLst>
          </p:cNvPr>
          <p:cNvGrpSpPr/>
          <p:nvPr/>
        </p:nvGrpSpPr>
        <p:grpSpPr>
          <a:xfrm>
            <a:off x="2562119" y="2610463"/>
            <a:ext cx="4041059" cy="4088588"/>
            <a:chOff x="3794264" y="2446041"/>
            <a:chExt cx="3165987" cy="3231820"/>
          </a:xfrm>
        </p:grpSpPr>
        <p:pic>
          <p:nvPicPr>
            <p:cNvPr id="2" name="object 4">
              <a:extLst>
                <a:ext uri="{FF2B5EF4-FFF2-40B4-BE49-F238E27FC236}">
                  <a16:creationId xmlns:a16="http://schemas.microsoft.com/office/drawing/2014/main" id="{7C58AD1B-0AE2-43C7-E694-1DE8EAE06277}"/>
                </a:ext>
              </a:extLst>
            </p:cNvPr>
            <p:cNvPicPr/>
            <p:nvPr/>
          </p:nvPicPr>
          <p:blipFill>
            <a:blip r:embed="rId3" cstate="print"/>
            <a:stretch>
              <a:fillRect/>
            </a:stretch>
          </p:blipFill>
          <p:spPr>
            <a:xfrm>
              <a:off x="4138393" y="3153613"/>
              <a:ext cx="2477728" cy="2278264"/>
            </a:xfrm>
            <a:prstGeom prst="rect">
              <a:avLst/>
            </a:prstGeom>
          </p:spPr>
        </p:pic>
        <p:sp>
          <p:nvSpPr>
            <p:cNvPr id="7" name="Rectangle: Rounded Corners 6">
              <a:extLst>
                <a:ext uri="{FF2B5EF4-FFF2-40B4-BE49-F238E27FC236}">
                  <a16:creationId xmlns:a16="http://schemas.microsoft.com/office/drawing/2014/main" id="{B731B436-C5F6-00A5-837E-CB2DEDBA6856}"/>
                </a:ext>
              </a:extLst>
            </p:cNvPr>
            <p:cNvSpPr/>
            <p:nvPr/>
          </p:nvSpPr>
          <p:spPr>
            <a:xfrm>
              <a:off x="3794264" y="2446041"/>
              <a:ext cx="3165987" cy="3231820"/>
            </a:xfrm>
            <a:prstGeom prst="round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eaLnBrk="1" fontAlgn="auto" hangingPunct="1">
                <a:spcBef>
                  <a:spcPts val="0"/>
                </a:spcBef>
                <a:spcAft>
                  <a:spcPts val="0"/>
                </a:spcAft>
                <a:defRPr/>
              </a:pPr>
              <a:endParaRPr lang="da-DK" sz="2700">
                <a:solidFill>
                  <a:prstClr val="white"/>
                </a:solidFill>
                <a:latin typeface="Calibri" panose="020F0502020204030204"/>
              </a:endParaRPr>
            </a:p>
          </p:txBody>
        </p:sp>
        <p:sp>
          <p:nvSpPr>
            <p:cNvPr id="9" name="TextBox 8">
              <a:extLst>
                <a:ext uri="{FF2B5EF4-FFF2-40B4-BE49-F238E27FC236}">
                  <a16:creationId xmlns:a16="http://schemas.microsoft.com/office/drawing/2014/main" id="{AAE3AC75-4F77-FB7F-32FF-44B17F82C6D3}"/>
                </a:ext>
              </a:extLst>
            </p:cNvPr>
            <p:cNvSpPr txBox="1"/>
            <p:nvPr/>
          </p:nvSpPr>
          <p:spPr>
            <a:xfrm>
              <a:off x="4030238" y="2507282"/>
              <a:ext cx="2694038" cy="583876"/>
            </a:xfrm>
            <a:prstGeom prst="rect">
              <a:avLst/>
            </a:prstGeom>
            <a:noFill/>
          </p:spPr>
          <p:txBody>
            <a:bodyPr wrap="square" rtlCol="0">
              <a:spAutoFit/>
            </a:bodyPr>
            <a:lstStyle/>
            <a:p>
              <a:pPr algn="ctr" defTabSz="1371600" eaLnBrk="1" fontAlgn="auto" hangingPunct="1">
                <a:spcBef>
                  <a:spcPts val="0"/>
                </a:spcBef>
                <a:spcAft>
                  <a:spcPts val="0"/>
                </a:spcAft>
                <a:defRPr/>
              </a:pPr>
              <a:r>
                <a:rPr lang="da-DK" sz="2100" b="1">
                  <a:solidFill>
                    <a:srgbClr val="809EC2">
                      <a:lumMod val="50000"/>
                    </a:srgbClr>
                  </a:solidFill>
                  <a:latin typeface="Open Sans" panose="020B0606030504020204" pitchFamily="34" charset="0"/>
                  <a:ea typeface="Open Sans" panose="020B0606030504020204" pitchFamily="34" charset="0"/>
                  <a:cs typeface="Open Sans" panose="020B0606030504020204" pitchFamily="34" charset="0"/>
                </a:rPr>
                <a:t>2005 </a:t>
              </a:r>
            </a:p>
            <a:p>
              <a:pPr algn="ctr" defTabSz="1371600" eaLnBrk="1" fontAlgn="auto" hangingPunct="1">
                <a:spcBef>
                  <a:spcPts val="0"/>
                </a:spcBef>
                <a:spcAft>
                  <a:spcPts val="0"/>
                </a:spcAft>
                <a:defRPr/>
              </a:pPr>
              <a:r>
                <a:rPr lang="da-DK" sz="2100" b="1" err="1">
                  <a:solidFill>
                    <a:srgbClr val="809EC2">
                      <a:lumMod val="50000"/>
                    </a:srgbClr>
                  </a:solidFill>
                  <a:latin typeface="Open Sans" panose="020B0606030504020204" pitchFamily="34" charset="0"/>
                  <a:ea typeface="Open Sans" panose="020B0606030504020204" pitchFamily="34" charset="0"/>
                  <a:cs typeface="Open Sans" panose="020B0606030504020204" pitchFamily="34" charset="0"/>
                </a:rPr>
                <a:t>Humanitarian</a:t>
              </a:r>
              <a:r>
                <a:rPr lang="da-DK" sz="2100" b="1">
                  <a:solidFill>
                    <a:srgbClr val="809EC2">
                      <a:lumMod val="50000"/>
                    </a:srgbClr>
                  </a:solidFill>
                  <a:latin typeface="Open Sans" panose="020B0606030504020204" pitchFamily="34" charset="0"/>
                  <a:ea typeface="Open Sans" panose="020B0606030504020204" pitchFamily="34" charset="0"/>
                  <a:cs typeface="Open Sans" panose="020B0606030504020204" pitchFamily="34" charset="0"/>
                </a:rPr>
                <a:t> Reform </a:t>
              </a:r>
            </a:p>
          </p:txBody>
        </p:sp>
      </p:grpSp>
      <p:grpSp>
        <p:nvGrpSpPr>
          <p:cNvPr id="18" name="Group 17">
            <a:extLst>
              <a:ext uri="{FF2B5EF4-FFF2-40B4-BE49-F238E27FC236}">
                <a16:creationId xmlns:a16="http://schemas.microsoft.com/office/drawing/2014/main" id="{35AFACDA-F28F-86A4-3C52-B2DA6DBA9F16}"/>
              </a:ext>
            </a:extLst>
          </p:cNvPr>
          <p:cNvGrpSpPr/>
          <p:nvPr/>
        </p:nvGrpSpPr>
        <p:grpSpPr>
          <a:xfrm>
            <a:off x="6936223" y="2692440"/>
            <a:ext cx="4041059" cy="4088588"/>
            <a:chOff x="3794264" y="2446041"/>
            <a:chExt cx="3165987" cy="3231820"/>
          </a:xfrm>
        </p:grpSpPr>
        <p:sp>
          <p:nvSpPr>
            <p:cNvPr id="20" name="Rectangle: Rounded Corners 19">
              <a:extLst>
                <a:ext uri="{FF2B5EF4-FFF2-40B4-BE49-F238E27FC236}">
                  <a16:creationId xmlns:a16="http://schemas.microsoft.com/office/drawing/2014/main" id="{D0DDF022-E89E-71DF-C8CB-C98240E31B3D}"/>
                </a:ext>
              </a:extLst>
            </p:cNvPr>
            <p:cNvSpPr/>
            <p:nvPr/>
          </p:nvSpPr>
          <p:spPr>
            <a:xfrm>
              <a:off x="3794264" y="2446041"/>
              <a:ext cx="3165987" cy="3231820"/>
            </a:xfrm>
            <a:prstGeom prst="round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eaLnBrk="1" fontAlgn="auto" hangingPunct="1">
                <a:spcBef>
                  <a:spcPts val="0"/>
                </a:spcBef>
                <a:spcAft>
                  <a:spcPts val="0"/>
                </a:spcAft>
                <a:defRPr/>
              </a:pPr>
              <a:endParaRPr lang="da-DK" sz="2700">
                <a:solidFill>
                  <a:prstClr val="white"/>
                </a:solidFill>
                <a:latin typeface="Calibri" panose="020F0502020204030204"/>
              </a:endParaRPr>
            </a:p>
          </p:txBody>
        </p:sp>
        <p:sp>
          <p:nvSpPr>
            <p:cNvPr id="21" name="TextBox 20">
              <a:extLst>
                <a:ext uri="{FF2B5EF4-FFF2-40B4-BE49-F238E27FC236}">
                  <a16:creationId xmlns:a16="http://schemas.microsoft.com/office/drawing/2014/main" id="{CB9E5382-2D46-8777-F10D-FF7DDAC1EEE8}"/>
                </a:ext>
              </a:extLst>
            </p:cNvPr>
            <p:cNvSpPr txBox="1"/>
            <p:nvPr/>
          </p:nvSpPr>
          <p:spPr>
            <a:xfrm>
              <a:off x="4030238" y="2507282"/>
              <a:ext cx="2694038" cy="583876"/>
            </a:xfrm>
            <a:prstGeom prst="rect">
              <a:avLst/>
            </a:prstGeom>
            <a:noFill/>
          </p:spPr>
          <p:txBody>
            <a:bodyPr wrap="square" rtlCol="0">
              <a:spAutoFit/>
            </a:bodyPr>
            <a:lstStyle/>
            <a:p>
              <a:pPr algn="ctr" defTabSz="1371600" eaLnBrk="1" fontAlgn="auto" hangingPunct="1">
                <a:spcBef>
                  <a:spcPts val="0"/>
                </a:spcBef>
                <a:spcAft>
                  <a:spcPts val="0"/>
                </a:spcAft>
                <a:defRPr/>
              </a:pPr>
              <a:r>
                <a:rPr lang="da-DK" sz="2100" b="1">
                  <a:solidFill>
                    <a:srgbClr val="809EC2">
                      <a:lumMod val="50000"/>
                    </a:srgbClr>
                  </a:solidFill>
                  <a:latin typeface="Open Sans" panose="020B0606030504020204" pitchFamily="34" charset="0"/>
                  <a:ea typeface="Open Sans" panose="020B0606030504020204" pitchFamily="34" charset="0"/>
                  <a:cs typeface="Open Sans" panose="020B0606030504020204" pitchFamily="34" charset="0"/>
                </a:rPr>
                <a:t>2007 </a:t>
              </a:r>
            </a:p>
            <a:p>
              <a:pPr algn="ctr" defTabSz="1371600" eaLnBrk="1" fontAlgn="auto" hangingPunct="1">
                <a:spcBef>
                  <a:spcPts val="0"/>
                </a:spcBef>
                <a:spcAft>
                  <a:spcPts val="0"/>
                </a:spcAft>
                <a:defRPr/>
              </a:pPr>
              <a:r>
                <a:rPr lang="da-DK" sz="2100" b="1">
                  <a:solidFill>
                    <a:srgbClr val="809EC2">
                      <a:lumMod val="50000"/>
                    </a:srgbClr>
                  </a:solidFill>
                  <a:latin typeface="Open Sans" panose="020B0606030504020204" pitchFamily="34" charset="0"/>
                  <a:ea typeface="Open Sans" panose="020B0606030504020204" pitchFamily="34" charset="0"/>
                  <a:cs typeface="Open Sans" panose="020B0606030504020204" pitchFamily="34" charset="0"/>
                </a:rPr>
                <a:t>MHPSS Guidelines </a:t>
              </a:r>
            </a:p>
          </p:txBody>
        </p:sp>
      </p:grpSp>
      <p:pic>
        <p:nvPicPr>
          <p:cNvPr id="27" name="object 7">
            <a:extLst>
              <a:ext uri="{FF2B5EF4-FFF2-40B4-BE49-F238E27FC236}">
                <a16:creationId xmlns:a16="http://schemas.microsoft.com/office/drawing/2014/main" id="{5B4AD52B-EBE7-3950-7F0F-819424AC4C6D}"/>
              </a:ext>
            </a:extLst>
          </p:cNvPr>
          <p:cNvPicPr/>
          <p:nvPr/>
        </p:nvPicPr>
        <p:blipFill>
          <a:blip r:embed="rId4" cstate="print"/>
          <a:stretch>
            <a:fillRect/>
          </a:stretch>
        </p:blipFill>
        <p:spPr>
          <a:xfrm>
            <a:off x="8006269" y="3683986"/>
            <a:ext cx="1990409" cy="2991372"/>
          </a:xfrm>
          <a:prstGeom prst="rect">
            <a:avLst/>
          </a:prstGeom>
          <a:ln>
            <a:noFill/>
          </a:ln>
          <a:effectLst/>
        </p:spPr>
      </p:pic>
      <p:grpSp>
        <p:nvGrpSpPr>
          <p:cNvPr id="30" name="Group 29">
            <a:extLst>
              <a:ext uri="{FF2B5EF4-FFF2-40B4-BE49-F238E27FC236}">
                <a16:creationId xmlns:a16="http://schemas.microsoft.com/office/drawing/2014/main" id="{6761E62F-75E6-BF63-51DE-5E99584B3E79}"/>
              </a:ext>
            </a:extLst>
          </p:cNvPr>
          <p:cNvGrpSpPr/>
          <p:nvPr/>
        </p:nvGrpSpPr>
        <p:grpSpPr>
          <a:xfrm>
            <a:off x="11385946" y="2692440"/>
            <a:ext cx="4041059" cy="4088588"/>
            <a:chOff x="9173498" y="2500692"/>
            <a:chExt cx="2694039" cy="2725725"/>
          </a:xfrm>
        </p:grpSpPr>
        <p:grpSp>
          <p:nvGrpSpPr>
            <p:cNvPr id="22" name="Group 21">
              <a:extLst>
                <a:ext uri="{FF2B5EF4-FFF2-40B4-BE49-F238E27FC236}">
                  <a16:creationId xmlns:a16="http://schemas.microsoft.com/office/drawing/2014/main" id="{89D4CABA-FB50-F901-FB70-F30924147798}"/>
                </a:ext>
              </a:extLst>
            </p:cNvPr>
            <p:cNvGrpSpPr/>
            <p:nvPr/>
          </p:nvGrpSpPr>
          <p:grpSpPr>
            <a:xfrm>
              <a:off x="9173498" y="2500692"/>
              <a:ext cx="2694039" cy="2725725"/>
              <a:chOff x="3794264" y="2446041"/>
              <a:chExt cx="3165987" cy="3231820"/>
            </a:xfrm>
          </p:grpSpPr>
          <p:sp>
            <p:nvSpPr>
              <p:cNvPr id="24" name="Rectangle: Rounded Corners 23">
                <a:extLst>
                  <a:ext uri="{FF2B5EF4-FFF2-40B4-BE49-F238E27FC236}">
                    <a16:creationId xmlns:a16="http://schemas.microsoft.com/office/drawing/2014/main" id="{024DAFAA-BFD0-1A8C-F850-66E05654EC78}"/>
                  </a:ext>
                </a:extLst>
              </p:cNvPr>
              <p:cNvSpPr/>
              <p:nvPr/>
            </p:nvSpPr>
            <p:spPr>
              <a:xfrm>
                <a:off x="3794264" y="2446041"/>
                <a:ext cx="3165987" cy="3231820"/>
              </a:xfrm>
              <a:prstGeom prst="round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eaLnBrk="1" fontAlgn="auto" hangingPunct="1">
                  <a:spcBef>
                    <a:spcPts val="0"/>
                  </a:spcBef>
                  <a:spcAft>
                    <a:spcPts val="0"/>
                  </a:spcAft>
                  <a:defRPr/>
                </a:pPr>
                <a:endParaRPr lang="da-DK" sz="2700">
                  <a:solidFill>
                    <a:prstClr val="white"/>
                  </a:solidFill>
                  <a:latin typeface="Calibri" panose="020F0502020204030204"/>
                </a:endParaRPr>
              </a:p>
            </p:txBody>
          </p:sp>
          <p:sp>
            <p:nvSpPr>
              <p:cNvPr id="25" name="TextBox 24">
                <a:extLst>
                  <a:ext uri="{FF2B5EF4-FFF2-40B4-BE49-F238E27FC236}">
                    <a16:creationId xmlns:a16="http://schemas.microsoft.com/office/drawing/2014/main" id="{586D7F8C-43A7-FC42-5B98-6746DE19454D}"/>
                  </a:ext>
                </a:extLst>
              </p:cNvPr>
              <p:cNvSpPr txBox="1"/>
              <p:nvPr/>
            </p:nvSpPr>
            <p:spPr>
              <a:xfrm>
                <a:off x="4030238" y="2507282"/>
                <a:ext cx="2694038" cy="583876"/>
              </a:xfrm>
              <a:prstGeom prst="rect">
                <a:avLst/>
              </a:prstGeom>
              <a:noFill/>
            </p:spPr>
            <p:txBody>
              <a:bodyPr wrap="square" rtlCol="0">
                <a:spAutoFit/>
              </a:bodyPr>
              <a:lstStyle/>
              <a:p>
                <a:pPr algn="ctr" defTabSz="1371600" eaLnBrk="1" fontAlgn="auto" hangingPunct="1">
                  <a:spcBef>
                    <a:spcPts val="0"/>
                  </a:spcBef>
                  <a:spcAft>
                    <a:spcPts val="0"/>
                  </a:spcAft>
                  <a:defRPr/>
                </a:pPr>
                <a:r>
                  <a:rPr lang="da-DK" sz="2100" b="1">
                    <a:solidFill>
                      <a:srgbClr val="809EC2">
                        <a:lumMod val="50000"/>
                      </a:srgbClr>
                    </a:solidFill>
                    <a:latin typeface="Open Sans" panose="020B0606030504020204" pitchFamily="34" charset="0"/>
                    <a:ea typeface="Open Sans" panose="020B0606030504020204" pitchFamily="34" charset="0"/>
                    <a:cs typeface="Open Sans" panose="020B0606030504020204" pitchFamily="34" charset="0"/>
                  </a:rPr>
                  <a:t>2007 </a:t>
                </a:r>
              </a:p>
              <a:p>
                <a:pPr algn="ctr" defTabSz="1371600" eaLnBrk="1" fontAlgn="auto" hangingPunct="1">
                  <a:spcBef>
                    <a:spcPts val="0"/>
                  </a:spcBef>
                  <a:spcAft>
                    <a:spcPts val="0"/>
                  </a:spcAft>
                  <a:defRPr/>
                </a:pPr>
                <a:r>
                  <a:rPr lang="da-DK" sz="2100" b="1">
                    <a:solidFill>
                      <a:srgbClr val="809EC2">
                        <a:lumMod val="50000"/>
                      </a:srgbClr>
                    </a:solidFill>
                    <a:latin typeface="Open Sans" panose="020B0606030504020204" pitchFamily="34" charset="0"/>
                    <a:ea typeface="Open Sans" panose="020B0606030504020204" pitchFamily="34" charset="0"/>
                    <a:cs typeface="Open Sans" panose="020B0606030504020204" pitchFamily="34" charset="0"/>
                  </a:rPr>
                  <a:t>IASC MHPSS RG</a:t>
                </a:r>
              </a:p>
            </p:txBody>
          </p:sp>
        </p:grpSp>
        <p:pic>
          <p:nvPicPr>
            <p:cNvPr id="29" name="Afbeelding 12">
              <a:extLst>
                <a:ext uri="{FF2B5EF4-FFF2-40B4-BE49-F238E27FC236}">
                  <a16:creationId xmlns:a16="http://schemas.microsoft.com/office/drawing/2014/main" id="{27E4156D-51E7-2A62-32C6-0C594389AE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92734" y="3332937"/>
              <a:ext cx="2274005" cy="1341236"/>
            </a:xfrm>
            <a:prstGeom prst="rect">
              <a:avLst/>
            </a:prstGeom>
          </p:spPr>
        </p:pic>
      </p:grpSp>
      <p:grpSp>
        <p:nvGrpSpPr>
          <p:cNvPr id="39" name="Group 38">
            <a:extLst>
              <a:ext uri="{FF2B5EF4-FFF2-40B4-BE49-F238E27FC236}">
                <a16:creationId xmlns:a16="http://schemas.microsoft.com/office/drawing/2014/main" id="{78709670-4639-CC09-175A-AB455DA16C9C}"/>
              </a:ext>
            </a:extLst>
          </p:cNvPr>
          <p:cNvGrpSpPr/>
          <p:nvPr/>
        </p:nvGrpSpPr>
        <p:grpSpPr>
          <a:xfrm>
            <a:off x="10676084" y="7750081"/>
            <a:ext cx="3453104" cy="1288178"/>
            <a:chOff x="9374295" y="5278068"/>
            <a:chExt cx="2302069" cy="858785"/>
          </a:xfrm>
        </p:grpSpPr>
        <p:sp>
          <p:nvSpPr>
            <p:cNvPr id="32" name="object 5">
              <a:extLst>
                <a:ext uri="{FF2B5EF4-FFF2-40B4-BE49-F238E27FC236}">
                  <a16:creationId xmlns:a16="http://schemas.microsoft.com/office/drawing/2014/main" id="{EB2D9E36-8B18-1CB4-22F0-88C832771FCD}"/>
                </a:ext>
              </a:extLst>
            </p:cNvPr>
            <p:cNvSpPr txBox="1"/>
            <p:nvPr/>
          </p:nvSpPr>
          <p:spPr>
            <a:xfrm>
              <a:off x="9689497" y="5379654"/>
              <a:ext cx="1498026" cy="177827"/>
            </a:xfrm>
            <a:prstGeom prst="rect">
              <a:avLst/>
            </a:prstGeom>
          </p:spPr>
          <p:txBody>
            <a:bodyPr vert="horz" wrap="square" lIns="0" tIns="12701" rIns="0" bIns="0" rtlCol="0">
              <a:spAutoFit/>
            </a:bodyPr>
            <a:lstStyle/>
            <a:p>
              <a:pPr marL="12701" defTabSz="1371600" eaLnBrk="1" fontAlgn="auto" hangingPunct="1">
                <a:spcBef>
                  <a:spcPts val="100"/>
                </a:spcBef>
                <a:spcAft>
                  <a:spcPts val="0"/>
                </a:spcAft>
                <a:defRPr/>
              </a:pPr>
              <a:r>
                <a:rPr sz="1650" spc="-5">
                  <a:solidFill>
                    <a:srgbClr val="023047"/>
                  </a:solidFill>
                  <a:latin typeface="Open Sans" panose="020B0606030504020204" pitchFamily="34" charset="0"/>
                  <a:ea typeface="Open Sans" panose="020B0606030504020204" pitchFamily="34" charset="0"/>
                  <a:cs typeface="Open Sans" panose="020B0606030504020204" pitchFamily="34" charset="0"/>
                </a:rPr>
                <a:t>Co-Chairs WHO </a:t>
              </a:r>
              <a:r>
                <a:rPr sz="1650" spc="165">
                  <a:solidFill>
                    <a:srgbClr val="023047"/>
                  </a:solidFill>
                  <a:latin typeface="Open Sans" panose="020B0606030504020204" pitchFamily="34" charset="0"/>
                  <a:ea typeface="Open Sans" panose="020B0606030504020204" pitchFamily="34" charset="0"/>
                  <a:cs typeface="Open Sans" panose="020B0606030504020204" pitchFamily="34" charset="0"/>
                </a:rPr>
                <a:t>&amp;</a:t>
              </a:r>
              <a:r>
                <a:rPr sz="1650" spc="-236">
                  <a:solidFill>
                    <a:srgbClr val="023047"/>
                  </a:solidFill>
                  <a:latin typeface="Open Sans" panose="020B0606030504020204" pitchFamily="34" charset="0"/>
                  <a:ea typeface="Open Sans" panose="020B0606030504020204" pitchFamily="34" charset="0"/>
                  <a:cs typeface="Open Sans" panose="020B0606030504020204" pitchFamily="34" charset="0"/>
                </a:rPr>
                <a:t> </a:t>
              </a:r>
              <a:r>
                <a:rPr sz="1650" spc="-204">
                  <a:solidFill>
                    <a:srgbClr val="023047"/>
                  </a:solidFill>
                  <a:latin typeface="Open Sans" panose="020B0606030504020204" pitchFamily="34" charset="0"/>
                  <a:ea typeface="Open Sans" panose="020B0606030504020204" pitchFamily="34" charset="0"/>
                  <a:cs typeface="Open Sans" panose="020B0606030504020204" pitchFamily="34" charset="0"/>
                </a:rPr>
                <a:t>IFRC</a:t>
              </a:r>
              <a:endParaRPr sz="1650">
                <a:solidFill>
                  <a:srgbClr val="023047"/>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3" name="object 6">
              <a:extLst>
                <a:ext uri="{FF2B5EF4-FFF2-40B4-BE49-F238E27FC236}">
                  <a16:creationId xmlns:a16="http://schemas.microsoft.com/office/drawing/2014/main" id="{532FFF5D-63AC-3EB2-D8A9-E95AAB34267A}"/>
                </a:ext>
              </a:extLst>
            </p:cNvPr>
            <p:cNvSpPr txBox="1"/>
            <p:nvPr/>
          </p:nvSpPr>
          <p:spPr>
            <a:xfrm>
              <a:off x="9494990" y="5881893"/>
              <a:ext cx="2181374" cy="177827"/>
            </a:xfrm>
            <a:prstGeom prst="rect">
              <a:avLst/>
            </a:prstGeom>
          </p:spPr>
          <p:txBody>
            <a:bodyPr vert="horz" wrap="square" lIns="0" tIns="12701" rIns="0" bIns="0" rtlCol="0">
              <a:spAutoFit/>
            </a:bodyPr>
            <a:lstStyle/>
            <a:p>
              <a:pPr marL="12701" defTabSz="1371600" eaLnBrk="1" fontAlgn="auto" hangingPunct="1">
                <a:spcBef>
                  <a:spcPts val="100"/>
                </a:spcBef>
                <a:spcAft>
                  <a:spcPts val="0"/>
                </a:spcAft>
                <a:defRPr/>
              </a:pPr>
              <a:r>
                <a:rPr lang="da-DK" sz="1650" spc="-131">
                  <a:solidFill>
                    <a:srgbClr val="023047"/>
                  </a:solidFill>
                  <a:latin typeface="Open Sans" panose="020B0606030504020204" pitchFamily="34" charset="0"/>
                  <a:ea typeface="Open Sans" panose="020B0606030504020204" pitchFamily="34" charset="0"/>
                  <a:cs typeface="Open Sans" panose="020B0606030504020204" pitchFamily="34" charset="0"/>
                </a:rPr>
                <a:t>63 </a:t>
              </a:r>
              <a:r>
                <a:rPr sz="1650" spc="114">
                  <a:solidFill>
                    <a:srgbClr val="023047"/>
                  </a:solidFill>
                  <a:latin typeface="Open Sans" panose="020B0606030504020204" pitchFamily="34" charset="0"/>
                  <a:ea typeface="Open Sans" panose="020B0606030504020204" pitchFamily="34" charset="0"/>
                  <a:cs typeface="Open Sans" panose="020B0606030504020204" pitchFamily="34" charset="0"/>
                </a:rPr>
                <a:t>members</a:t>
              </a:r>
              <a:r>
                <a:rPr lang="da-DK" sz="1650" spc="114">
                  <a:solidFill>
                    <a:srgbClr val="023047"/>
                  </a:solidFill>
                  <a:latin typeface="Open Sans" panose="020B0606030504020204" pitchFamily="34" charset="0"/>
                  <a:ea typeface="Open Sans" panose="020B0606030504020204" pitchFamily="34" charset="0"/>
                  <a:cs typeface="Open Sans" panose="020B0606030504020204" pitchFamily="34" charset="0"/>
                </a:rPr>
                <a:t> + 31Observers</a:t>
              </a:r>
              <a:endParaRPr sz="1650">
                <a:solidFill>
                  <a:srgbClr val="023047"/>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4" name="object 16">
              <a:extLst>
                <a:ext uri="{FF2B5EF4-FFF2-40B4-BE49-F238E27FC236}">
                  <a16:creationId xmlns:a16="http://schemas.microsoft.com/office/drawing/2014/main" id="{DD3EFDCC-A133-CA76-0CBB-438D0AFFBB25}"/>
                </a:ext>
              </a:extLst>
            </p:cNvPr>
            <p:cNvSpPr/>
            <p:nvPr/>
          </p:nvSpPr>
          <p:spPr>
            <a:xfrm>
              <a:off x="9374295" y="5278068"/>
              <a:ext cx="2302069" cy="858785"/>
            </a:xfrm>
            <a:custGeom>
              <a:avLst/>
              <a:gdLst/>
              <a:ahLst/>
              <a:cxnLst/>
              <a:rect l="l" t="t" r="r" b="b"/>
              <a:pathLst>
                <a:path w="5139055" h="2352040">
                  <a:moveTo>
                    <a:pt x="0" y="1560322"/>
                  </a:moveTo>
                  <a:lnTo>
                    <a:pt x="8069" y="1510312"/>
                  </a:lnTo>
                  <a:lnTo>
                    <a:pt x="30536" y="1466874"/>
                  </a:lnTo>
                  <a:lnTo>
                    <a:pt x="64794" y="1432616"/>
                  </a:lnTo>
                  <a:lnTo>
                    <a:pt x="108232" y="1410149"/>
                  </a:lnTo>
                  <a:lnTo>
                    <a:pt x="158242" y="1402080"/>
                  </a:lnTo>
                  <a:lnTo>
                    <a:pt x="4980686" y="1402080"/>
                  </a:lnTo>
                  <a:lnTo>
                    <a:pt x="5030695" y="1410149"/>
                  </a:lnTo>
                  <a:lnTo>
                    <a:pt x="5074133" y="1432616"/>
                  </a:lnTo>
                  <a:lnTo>
                    <a:pt x="5108391" y="1466874"/>
                  </a:lnTo>
                  <a:lnTo>
                    <a:pt x="5130858" y="1510312"/>
                  </a:lnTo>
                  <a:lnTo>
                    <a:pt x="5138928" y="1560322"/>
                  </a:lnTo>
                  <a:lnTo>
                    <a:pt x="5138928" y="2193290"/>
                  </a:lnTo>
                  <a:lnTo>
                    <a:pt x="5130858" y="2243299"/>
                  </a:lnTo>
                  <a:lnTo>
                    <a:pt x="5108391" y="2286737"/>
                  </a:lnTo>
                  <a:lnTo>
                    <a:pt x="5074133" y="2320995"/>
                  </a:lnTo>
                  <a:lnTo>
                    <a:pt x="5030695" y="2343462"/>
                  </a:lnTo>
                  <a:lnTo>
                    <a:pt x="4980686" y="2351532"/>
                  </a:lnTo>
                  <a:lnTo>
                    <a:pt x="158242" y="2351532"/>
                  </a:lnTo>
                  <a:lnTo>
                    <a:pt x="108232" y="2343462"/>
                  </a:lnTo>
                  <a:lnTo>
                    <a:pt x="64794" y="2320995"/>
                  </a:lnTo>
                  <a:lnTo>
                    <a:pt x="30536" y="2286737"/>
                  </a:lnTo>
                  <a:lnTo>
                    <a:pt x="8069" y="2243299"/>
                  </a:lnTo>
                  <a:lnTo>
                    <a:pt x="0" y="2193290"/>
                  </a:lnTo>
                  <a:lnTo>
                    <a:pt x="0" y="1560322"/>
                  </a:lnTo>
                  <a:close/>
                </a:path>
                <a:path w="5139055" h="2352040">
                  <a:moveTo>
                    <a:pt x="0" y="158242"/>
                  </a:moveTo>
                  <a:lnTo>
                    <a:pt x="8069" y="108232"/>
                  </a:lnTo>
                  <a:lnTo>
                    <a:pt x="30536" y="64794"/>
                  </a:lnTo>
                  <a:lnTo>
                    <a:pt x="64794" y="30536"/>
                  </a:lnTo>
                  <a:lnTo>
                    <a:pt x="108232" y="8069"/>
                  </a:lnTo>
                  <a:lnTo>
                    <a:pt x="158242" y="0"/>
                  </a:lnTo>
                  <a:lnTo>
                    <a:pt x="4980686" y="0"/>
                  </a:lnTo>
                  <a:lnTo>
                    <a:pt x="5030695" y="8069"/>
                  </a:lnTo>
                  <a:lnTo>
                    <a:pt x="5074133" y="30536"/>
                  </a:lnTo>
                  <a:lnTo>
                    <a:pt x="5108391" y="64794"/>
                  </a:lnTo>
                  <a:lnTo>
                    <a:pt x="5130858" y="108232"/>
                  </a:lnTo>
                  <a:lnTo>
                    <a:pt x="5138928" y="158242"/>
                  </a:lnTo>
                  <a:lnTo>
                    <a:pt x="5138928" y="791210"/>
                  </a:lnTo>
                  <a:lnTo>
                    <a:pt x="5130858" y="841219"/>
                  </a:lnTo>
                  <a:lnTo>
                    <a:pt x="5108391" y="884657"/>
                  </a:lnTo>
                  <a:lnTo>
                    <a:pt x="5074133" y="918915"/>
                  </a:lnTo>
                  <a:lnTo>
                    <a:pt x="5030695" y="941382"/>
                  </a:lnTo>
                  <a:lnTo>
                    <a:pt x="4980686" y="949451"/>
                  </a:lnTo>
                  <a:lnTo>
                    <a:pt x="158242" y="949451"/>
                  </a:lnTo>
                  <a:lnTo>
                    <a:pt x="108232" y="941382"/>
                  </a:lnTo>
                  <a:lnTo>
                    <a:pt x="64794" y="918915"/>
                  </a:lnTo>
                  <a:lnTo>
                    <a:pt x="30536" y="884657"/>
                  </a:lnTo>
                  <a:lnTo>
                    <a:pt x="8069" y="841219"/>
                  </a:lnTo>
                  <a:lnTo>
                    <a:pt x="0" y="791210"/>
                  </a:lnTo>
                  <a:lnTo>
                    <a:pt x="0" y="158242"/>
                  </a:lnTo>
                  <a:close/>
                </a:path>
              </a:pathLst>
            </a:custGeom>
            <a:ln w="25400">
              <a:solidFill>
                <a:srgbClr val="585858"/>
              </a:solidFill>
            </a:ln>
          </p:spPr>
          <p:txBody>
            <a:bodyPr wrap="square" lIns="0" tIns="0" rIns="0" bIns="0" rtlCol="0"/>
            <a:lstStyle/>
            <a:p>
              <a:pPr defTabSz="1371600" eaLnBrk="1" fontAlgn="auto" hangingPunct="1">
                <a:spcBef>
                  <a:spcPts val="0"/>
                </a:spcBef>
                <a:spcAft>
                  <a:spcPts val="0"/>
                </a:spcAft>
                <a:defRPr/>
              </a:pPr>
              <a:endParaRPr sz="1500">
                <a:solidFill>
                  <a:prstClr val="black"/>
                </a:solidFill>
                <a:latin typeface="Calibri" panose="020F0502020204030204"/>
              </a:endParaRPr>
            </a:p>
          </p:txBody>
        </p:sp>
      </p:grpSp>
      <p:sp>
        <p:nvSpPr>
          <p:cNvPr id="35" name="object 21">
            <a:extLst>
              <a:ext uri="{FF2B5EF4-FFF2-40B4-BE49-F238E27FC236}">
                <a16:creationId xmlns:a16="http://schemas.microsoft.com/office/drawing/2014/main" id="{BD180079-DA3C-0274-0ECD-A2B4F1F5FF99}"/>
              </a:ext>
            </a:extLst>
          </p:cNvPr>
          <p:cNvSpPr txBox="1"/>
          <p:nvPr/>
        </p:nvSpPr>
        <p:spPr>
          <a:xfrm>
            <a:off x="9138292" y="7508981"/>
            <a:ext cx="1056005" cy="335990"/>
          </a:xfrm>
          <a:prstGeom prst="rect">
            <a:avLst/>
          </a:prstGeom>
        </p:spPr>
        <p:txBody>
          <a:bodyPr vert="horz" wrap="square" lIns="0" tIns="12701" rIns="0" bIns="0" rtlCol="0">
            <a:spAutoFit/>
          </a:bodyPr>
          <a:lstStyle/>
          <a:p>
            <a:pPr marL="12701" defTabSz="1371600" eaLnBrk="1" fontAlgn="auto" hangingPunct="1">
              <a:spcBef>
                <a:spcPts val="100"/>
              </a:spcBef>
              <a:spcAft>
                <a:spcPts val="0"/>
              </a:spcAft>
              <a:defRPr/>
            </a:pPr>
            <a:r>
              <a:rPr sz="2100" spc="45">
                <a:solidFill>
                  <a:srgbClr val="023047"/>
                </a:solidFill>
                <a:latin typeface="Segoe UI" panose="020B0502040204020203" pitchFamily="34" charset="0"/>
                <a:cs typeface="Segoe UI" panose="020B0502040204020203" pitchFamily="34" charset="0"/>
              </a:rPr>
              <a:t>Global</a:t>
            </a:r>
            <a:endParaRPr sz="2700">
              <a:solidFill>
                <a:srgbClr val="023047"/>
              </a:solidFill>
              <a:latin typeface="Segoe UI" panose="020B0502040204020203" pitchFamily="34" charset="0"/>
              <a:cs typeface="Segoe UI" panose="020B0502040204020203" pitchFamily="34" charset="0"/>
            </a:endParaRPr>
          </a:p>
        </p:txBody>
      </p:sp>
      <p:sp>
        <p:nvSpPr>
          <p:cNvPr id="36" name="object 24">
            <a:extLst>
              <a:ext uri="{FF2B5EF4-FFF2-40B4-BE49-F238E27FC236}">
                <a16:creationId xmlns:a16="http://schemas.microsoft.com/office/drawing/2014/main" id="{17168A67-7891-C802-1F07-FCA50DA50688}"/>
              </a:ext>
            </a:extLst>
          </p:cNvPr>
          <p:cNvSpPr/>
          <p:nvPr/>
        </p:nvSpPr>
        <p:spPr>
          <a:xfrm>
            <a:off x="9002674" y="7904519"/>
            <a:ext cx="1144031" cy="1027848"/>
          </a:xfrm>
          <a:prstGeom prst="rect">
            <a:avLst/>
          </a:prstGeom>
          <a:blipFill>
            <a:blip r:embed="rId6" cstate="print">
              <a:extLst>
                <a:ext uri="{28A0092B-C50C-407E-A947-70E740481C1C}">
                  <a14:useLocalDpi xmlns:a14="http://schemas.microsoft.com/office/drawing/2010/main" val="0"/>
                </a:ext>
              </a:extLst>
            </a:blip>
            <a:stretch>
              <a:fillRect/>
            </a:stretch>
          </a:blipFill>
        </p:spPr>
        <p:txBody>
          <a:bodyPr wrap="square" lIns="0" tIns="0" rIns="0" bIns="0" rtlCol="0"/>
          <a:lstStyle/>
          <a:p>
            <a:pPr defTabSz="1371600" eaLnBrk="1" fontAlgn="auto" hangingPunct="1">
              <a:spcBef>
                <a:spcPts val="0"/>
              </a:spcBef>
              <a:spcAft>
                <a:spcPts val="0"/>
              </a:spcAft>
              <a:defRPr/>
            </a:pPr>
            <a:endParaRPr>
              <a:solidFill>
                <a:prstClr val="black"/>
              </a:solidFill>
              <a:latin typeface="Calibri" panose="020F0502020204030204"/>
            </a:endParaRPr>
          </a:p>
        </p:txBody>
      </p:sp>
      <p:sp>
        <p:nvSpPr>
          <p:cNvPr id="37" name="object 18">
            <a:extLst>
              <a:ext uri="{FF2B5EF4-FFF2-40B4-BE49-F238E27FC236}">
                <a16:creationId xmlns:a16="http://schemas.microsoft.com/office/drawing/2014/main" id="{1BC4B3F4-8CA0-B653-9750-EFEECE312CB3}"/>
              </a:ext>
            </a:extLst>
          </p:cNvPr>
          <p:cNvSpPr txBox="1"/>
          <p:nvPr/>
        </p:nvSpPr>
        <p:spPr>
          <a:xfrm>
            <a:off x="14615901" y="7392578"/>
            <a:ext cx="1325073" cy="335990"/>
          </a:xfrm>
          <a:prstGeom prst="rect">
            <a:avLst/>
          </a:prstGeom>
        </p:spPr>
        <p:txBody>
          <a:bodyPr vert="horz" wrap="square" lIns="0" tIns="12701" rIns="0" bIns="0" rtlCol="0">
            <a:spAutoFit/>
          </a:bodyPr>
          <a:lstStyle/>
          <a:p>
            <a:pPr marL="12701" defTabSz="1371600" eaLnBrk="1" fontAlgn="auto" hangingPunct="1">
              <a:spcBef>
                <a:spcPts val="100"/>
              </a:spcBef>
              <a:spcAft>
                <a:spcPts val="0"/>
              </a:spcAft>
              <a:defRPr/>
            </a:pPr>
            <a:r>
              <a:rPr sz="2100" spc="86">
                <a:solidFill>
                  <a:srgbClr val="023047"/>
                </a:solidFill>
                <a:latin typeface="Segoe UI" panose="020B0502040204020203" pitchFamily="34" charset="0"/>
                <a:cs typeface="Segoe UI" panose="020B0502040204020203" pitchFamily="34" charset="0"/>
              </a:rPr>
              <a:t>Country</a:t>
            </a:r>
            <a:endParaRPr sz="2100">
              <a:solidFill>
                <a:srgbClr val="023047"/>
              </a:solidFill>
              <a:latin typeface="Segoe UI" panose="020B0502040204020203" pitchFamily="34" charset="0"/>
              <a:cs typeface="Segoe UI" panose="020B0502040204020203" pitchFamily="34" charset="0"/>
            </a:endParaRPr>
          </a:p>
        </p:txBody>
      </p:sp>
      <p:sp>
        <p:nvSpPr>
          <p:cNvPr id="38" name="object 25">
            <a:extLst>
              <a:ext uri="{FF2B5EF4-FFF2-40B4-BE49-F238E27FC236}">
                <a16:creationId xmlns:a16="http://schemas.microsoft.com/office/drawing/2014/main" id="{747AF6AC-9F52-3F90-6622-7BB9ADE09B32}"/>
              </a:ext>
            </a:extLst>
          </p:cNvPr>
          <p:cNvSpPr/>
          <p:nvPr/>
        </p:nvSpPr>
        <p:spPr>
          <a:xfrm>
            <a:off x="14676186" y="7909065"/>
            <a:ext cx="1223073" cy="1013492"/>
          </a:xfrm>
          <a:prstGeom prst="rect">
            <a:avLst/>
          </a:prstGeom>
          <a:blipFill>
            <a:blip r:embed="rId7" cstate="screen">
              <a:extLst>
                <a:ext uri="{28A0092B-C50C-407E-A947-70E740481C1C}">
                  <a14:useLocalDpi xmlns:a14="http://schemas.microsoft.com/office/drawing/2010/main" val="0"/>
                </a:ext>
              </a:extLst>
            </a:blip>
            <a:stretch>
              <a:fillRect/>
            </a:stretch>
          </a:blipFill>
        </p:spPr>
        <p:txBody>
          <a:bodyPr wrap="square" lIns="0" tIns="0" rIns="0" bIns="0" rtlCol="0"/>
          <a:lstStyle/>
          <a:p>
            <a:pPr defTabSz="1371600" eaLnBrk="1" fontAlgn="auto" hangingPunct="1">
              <a:spcBef>
                <a:spcPts val="0"/>
              </a:spcBef>
              <a:spcAft>
                <a:spcPts val="0"/>
              </a:spcAft>
              <a:defRPr/>
            </a:pPr>
            <a:endParaRPr>
              <a:solidFill>
                <a:prstClr val="black"/>
              </a:solidFill>
              <a:latin typeface="Calibri" panose="020F0502020204030204"/>
            </a:endParaRPr>
          </a:p>
        </p:txBody>
      </p:sp>
      <p:sp>
        <p:nvSpPr>
          <p:cNvPr id="40" name="Arrow: Left 39">
            <a:extLst>
              <a:ext uri="{FF2B5EF4-FFF2-40B4-BE49-F238E27FC236}">
                <a16:creationId xmlns:a16="http://schemas.microsoft.com/office/drawing/2014/main" id="{9AA0548B-A692-E069-13C4-37DA3E841A37}"/>
              </a:ext>
            </a:extLst>
          </p:cNvPr>
          <p:cNvSpPr/>
          <p:nvPr/>
        </p:nvSpPr>
        <p:spPr>
          <a:xfrm>
            <a:off x="10194296" y="8030692"/>
            <a:ext cx="426429" cy="726948"/>
          </a:xfrm>
          <a:prstGeom prst="leftArrow">
            <a:avLst>
              <a:gd name="adj1" fmla="val 50000"/>
              <a:gd name="adj2" fmla="val 30139"/>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eaLnBrk="1" fontAlgn="auto" hangingPunct="1">
              <a:spcBef>
                <a:spcPts val="0"/>
              </a:spcBef>
              <a:spcAft>
                <a:spcPts val="0"/>
              </a:spcAft>
              <a:defRPr/>
            </a:pPr>
            <a:endParaRPr lang="da-DK" sz="2700">
              <a:solidFill>
                <a:prstClr val="white"/>
              </a:solidFill>
              <a:latin typeface="Calibri" panose="020F0502020204030204"/>
            </a:endParaRPr>
          </a:p>
        </p:txBody>
      </p:sp>
      <p:sp>
        <p:nvSpPr>
          <p:cNvPr id="41" name="Arrow: Left 40">
            <a:extLst>
              <a:ext uri="{FF2B5EF4-FFF2-40B4-BE49-F238E27FC236}">
                <a16:creationId xmlns:a16="http://schemas.microsoft.com/office/drawing/2014/main" id="{0637BFD4-5FC9-8FED-8E45-D5C60151F272}"/>
              </a:ext>
            </a:extLst>
          </p:cNvPr>
          <p:cNvSpPr/>
          <p:nvPr/>
        </p:nvSpPr>
        <p:spPr>
          <a:xfrm rot="10800000">
            <a:off x="14189472" y="8061632"/>
            <a:ext cx="426429" cy="726948"/>
          </a:xfrm>
          <a:prstGeom prst="leftArrow">
            <a:avLst>
              <a:gd name="adj1" fmla="val 50000"/>
              <a:gd name="adj2" fmla="val 30139"/>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eaLnBrk="1" fontAlgn="auto" hangingPunct="1">
              <a:spcBef>
                <a:spcPts val="0"/>
              </a:spcBef>
              <a:spcAft>
                <a:spcPts val="0"/>
              </a:spcAft>
              <a:defRPr/>
            </a:pPr>
            <a:endParaRPr lang="da-DK" sz="2700">
              <a:solidFill>
                <a:prstClr val="white"/>
              </a:solidFill>
              <a:latin typeface="Calibri" panose="020F0502020204030204"/>
            </a:endParaRPr>
          </a:p>
        </p:txBody>
      </p:sp>
      <p:sp>
        <p:nvSpPr>
          <p:cNvPr id="42" name="Google Shape;534;p27">
            <a:extLst>
              <a:ext uri="{FF2B5EF4-FFF2-40B4-BE49-F238E27FC236}">
                <a16:creationId xmlns:a16="http://schemas.microsoft.com/office/drawing/2014/main" id="{67B67BCD-8690-4E10-EBFB-254F99DE663B}"/>
              </a:ext>
            </a:extLst>
          </p:cNvPr>
          <p:cNvSpPr/>
          <p:nvPr/>
        </p:nvSpPr>
        <p:spPr>
          <a:xfrm>
            <a:off x="2285324" y="7212923"/>
            <a:ext cx="5251601" cy="464781"/>
          </a:xfrm>
          <a:prstGeom prst="roundRect">
            <a:avLst>
              <a:gd name="adj" fmla="val 18094"/>
            </a:avLst>
          </a:prstGeom>
          <a:solidFill>
            <a:schemeClr val="bg2"/>
          </a:solidFill>
          <a:ln w="28575">
            <a:solidFill>
              <a:srgbClr val="263066"/>
            </a:solidFill>
          </a:ln>
        </p:spPr>
        <p:txBody>
          <a:bodyPr spcFirstLastPara="1" wrap="square" lIns="68570" tIns="34275" rIns="68570" bIns="34275" anchor="ctr" anchorCtr="0">
            <a:noAutofit/>
          </a:bodyPr>
          <a:lstStyle/>
          <a:p>
            <a:pPr marL="133350" lvl="1" defTabSz="1371600" eaLnBrk="1" fontAlgn="auto" hangingPunct="1">
              <a:spcBef>
                <a:spcPts val="0"/>
              </a:spcBef>
              <a:spcAft>
                <a:spcPts val="0"/>
              </a:spcAft>
              <a:buClr>
                <a:prstClr val="white"/>
              </a:buClr>
              <a:buSzPts val="2400"/>
              <a:defRPr/>
            </a:pPr>
            <a:r>
              <a:rPr lang="en-US" sz="2100">
                <a:solidFill>
                  <a:srgbClr val="023047"/>
                </a:solidFill>
                <a:latin typeface="Segoe UI" panose="020B0502040204020203" pitchFamily="34" charset="0"/>
                <a:cs typeface="Segoe UI" panose="020B0502040204020203" pitchFamily="34" charset="0"/>
                <a:sym typeface="Open Sans"/>
              </a:rPr>
              <a:t>Support country-level MHPSS</a:t>
            </a:r>
            <a:endParaRPr sz="2100">
              <a:solidFill>
                <a:srgbClr val="023047"/>
              </a:solidFill>
              <a:latin typeface="Segoe UI" panose="020B0502040204020203" pitchFamily="34" charset="0"/>
              <a:cs typeface="Segoe UI" panose="020B0502040204020203" pitchFamily="34" charset="0"/>
            </a:endParaRPr>
          </a:p>
        </p:txBody>
      </p:sp>
      <p:sp>
        <p:nvSpPr>
          <p:cNvPr id="43" name="Google Shape;535;p27">
            <a:extLst>
              <a:ext uri="{FF2B5EF4-FFF2-40B4-BE49-F238E27FC236}">
                <a16:creationId xmlns:a16="http://schemas.microsoft.com/office/drawing/2014/main" id="{1C988E9F-4045-156E-AB1E-BAE2CF18A1A4}"/>
              </a:ext>
            </a:extLst>
          </p:cNvPr>
          <p:cNvSpPr/>
          <p:nvPr/>
        </p:nvSpPr>
        <p:spPr>
          <a:xfrm>
            <a:off x="2285324" y="7902457"/>
            <a:ext cx="5251601" cy="464783"/>
          </a:xfrm>
          <a:prstGeom prst="roundRect">
            <a:avLst>
              <a:gd name="adj" fmla="val 16667"/>
            </a:avLst>
          </a:prstGeom>
          <a:solidFill>
            <a:schemeClr val="bg2"/>
          </a:solidFill>
          <a:ln w="28575">
            <a:solidFill>
              <a:srgbClr val="263066"/>
            </a:solidFill>
          </a:ln>
        </p:spPr>
        <p:txBody>
          <a:bodyPr spcFirstLastPara="1" wrap="square" lIns="68570" tIns="34275" rIns="68570" bIns="34275" anchor="ctr" anchorCtr="0">
            <a:noAutofit/>
          </a:bodyPr>
          <a:lstStyle/>
          <a:p>
            <a:pPr marL="133350" lvl="1" defTabSz="1371600" eaLnBrk="1" fontAlgn="auto" hangingPunct="1">
              <a:spcBef>
                <a:spcPts val="0"/>
              </a:spcBef>
              <a:spcAft>
                <a:spcPts val="0"/>
              </a:spcAft>
              <a:buClr>
                <a:prstClr val="white"/>
              </a:buClr>
              <a:buSzPts val="2400"/>
              <a:defRPr/>
            </a:pPr>
            <a:r>
              <a:rPr lang="en-US" sz="2100">
                <a:solidFill>
                  <a:srgbClr val="023047"/>
                </a:solidFill>
                <a:latin typeface="Segoe UI" panose="020B0502040204020203" pitchFamily="34" charset="0"/>
                <a:cs typeface="Segoe UI" panose="020B0502040204020203" pitchFamily="34" charset="0"/>
                <a:sym typeface="Open Sans"/>
              </a:rPr>
              <a:t>MHPSS in global humanitarian structures </a:t>
            </a:r>
            <a:endParaRPr sz="2100">
              <a:solidFill>
                <a:srgbClr val="023047"/>
              </a:solidFill>
              <a:latin typeface="Segoe UI" panose="020B0502040204020203" pitchFamily="34" charset="0"/>
              <a:cs typeface="Segoe UI" panose="020B0502040204020203" pitchFamily="34" charset="0"/>
              <a:sym typeface="Open Sans"/>
            </a:endParaRPr>
          </a:p>
        </p:txBody>
      </p:sp>
      <p:sp>
        <p:nvSpPr>
          <p:cNvPr id="44" name="Google Shape;536;p27">
            <a:extLst>
              <a:ext uri="{FF2B5EF4-FFF2-40B4-BE49-F238E27FC236}">
                <a16:creationId xmlns:a16="http://schemas.microsoft.com/office/drawing/2014/main" id="{B9FED5FE-A810-3990-D64F-0109F5A31840}"/>
              </a:ext>
            </a:extLst>
          </p:cNvPr>
          <p:cNvSpPr/>
          <p:nvPr/>
        </p:nvSpPr>
        <p:spPr>
          <a:xfrm>
            <a:off x="2285324" y="8574384"/>
            <a:ext cx="5251599" cy="464783"/>
          </a:xfrm>
          <a:prstGeom prst="roundRect">
            <a:avLst>
              <a:gd name="adj" fmla="val 18364"/>
            </a:avLst>
          </a:prstGeom>
          <a:solidFill>
            <a:schemeClr val="bg2"/>
          </a:solidFill>
          <a:ln w="28575">
            <a:solidFill>
              <a:srgbClr val="263066"/>
            </a:solidFill>
          </a:ln>
        </p:spPr>
        <p:txBody>
          <a:bodyPr spcFirstLastPara="1" wrap="square" lIns="0" tIns="34275" rIns="68570" bIns="34275" anchor="ctr" anchorCtr="0">
            <a:noAutofit/>
          </a:bodyPr>
          <a:lstStyle/>
          <a:p>
            <a:pPr marL="133350" lvl="1" defTabSz="1371600" eaLnBrk="1" fontAlgn="auto" hangingPunct="1">
              <a:spcBef>
                <a:spcPts val="0"/>
              </a:spcBef>
              <a:spcAft>
                <a:spcPts val="0"/>
              </a:spcAft>
              <a:buClr>
                <a:prstClr val="white"/>
              </a:buClr>
              <a:buSzPts val="2400"/>
              <a:defRPr/>
            </a:pPr>
            <a:r>
              <a:rPr lang="en-US" sz="2100">
                <a:solidFill>
                  <a:srgbClr val="023047"/>
                </a:solidFill>
                <a:latin typeface="Segoe UI" panose="020B0502040204020203" pitchFamily="34" charset="0"/>
                <a:cs typeface="Segoe UI" panose="020B0502040204020203" pitchFamily="34" charset="0"/>
                <a:sym typeface="Open Sans"/>
              </a:rPr>
              <a:t>MHPSS resources and tools</a:t>
            </a:r>
            <a:endParaRPr lang="en-US" sz="2100">
              <a:solidFill>
                <a:srgbClr val="023047"/>
              </a:solidFill>
              <a:latin typeface="Segoe UI" panose="020B0502040204020203" pitchFamily="34" charset="0"/>
              <a:cs typeface="Segoe UI" panose="020B0502040204020203" pitchFamily="34" charset="0"/>
            </a:endParaRPr>
          </a:p>
        </p:txBody>
      </p:sp>
      <p:sp>
        <p:nvSpPr>
          <p:cNvPr id="45" name="Google Shape;537;p27">
            <a:extLst>
              <a:ext uri="{FF2B5EF4-FFF2-40B4-BE49-F238E27FC236}">
                <a16:creationId xmlns:a16="http://schemas.microsoft.com/office/drawing/2014/main" id="{719168CF-9453-A17E-79F7-38B77FC1CAC2}"/>
              </a:ext>
            </a:extLst>
          </p:cNvPr>
          <p:cNvSpPr/>
          <p:nvPr/>
        </p:nvSpPr>
        <p:spPr>
          <a:xfrm>
            <a:off x="2285324" y="9229680"/>
            <a:ext cx="5251599" cy="464783"/>
          </a:xfrm>
          <a:prstGeom prst="roundRect">
            <a:avLst>
              <a:gd name="adj" fmla="val 16667"/>
            </a:avLst>
          </a:prstGeom>
          <a:solidFill>
            <a:schemeClr val="bg2"/>
          </a:solidFill>
          <a:ln w="28575">
            <a:solidFill>
              <a:srgbClr val="263066"/>
            </a:solidFill>
          </a:ln>
        </p:spPr>
        <p:txBody>
          <a:bodyPr spcFirstLastPara="1" wrap="square" lIns="68570" tIns="34275" rIns="68570" bIns="34275" anchor="ctr" anchorCtr="0">
            <a:noAutofit/>
          </a:bodyPr>
          <a:lstStyle/>
          <a:p>
            <a:pPr marL="133350" lvl="1" defTabSz="1371600" eaLnBrk="1" fontAlgn="auto" hangingPunct="1">
              <a:spcBef>
                <a:spcPts val="0"/>
              </a:spcBef>
              <a:spcAft>
                <a:spcPts val="0"/>
              </a:spcAft>
              <a:buClr>
                <a:prstClr val="white"/>
              </a:buClr>
              <a:buSzPts val="2400"/>
              <a:defRPr/>
            </a:pPr>
            <a:r>
              <a:rPr lang="en-US" sz="2100">
                <a:solidFill>
                  <a:srgbClr val="023047"/>
                </a:solidFill>
                <a:latin typeface="Segoe UI" panose="020B0502040204020203" pitchFamily="34" charset="0"/>
                <a:cs typeface="Segoe UI" panose="020B0502040204020203" pitchFamily="34" charset="0"/>
                <a:sym typeface="Open Sans"/>
              </a:rPr>
              <a:t>MHPSS surge capacity</a:t>
            </a:r>
            <a:endParaRPr sz="2100">
              <a:solidFill>
                <a:srgbClr val="023047"/>
              </a:solidFill>
              <a:latin typeface="Segoe UI" panose="020B0502040204020203" pitchFamily="34" charset="0"/>
              <a:cs typeface="Segoe UI" panose="020B0502040204020203" pitchFamily="34" charset="0"/>
              <a:sym typeface="Open Sans"/>
            </a:endParaRPr>
          </a:p>
        </p:txBody>
      </p:sp>
      <p:sp>
        <p:nvSpPr>
          <p:cNvPr id="46" name="Arrow: Pentagon 45">
            <a:extLst>
              <a:ext uri="{FF2B5EF4-FFF2-40B4-BE49-F238E27FC236}">
                <a16:creationId xmlns:a16="http://schemas.microsoft.com/office/drawing/2014/main" id="{236D3798-0A81-5D1A-80C5-B4F5D584E85F}"/>
              </a:ext>
            </a:extLst>
          </p:cNvPr>
          <p:cNvSpPr/>
          <p:nvPr/>
        </p:nvSpPr>
        <p:spPr>
          <a:xfrm rot="10800000">
            <a:off x="8006268" y="7212920"/>
            <a:ext cx="585024" cy="2481540"/>
          </a:xfrm>
          <a:prstGeom prst="homePlat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eaLnBrk="1" fontAlgn="auto" hangingPunct="1">
              <a:spcBef>
                <a:spcPts val="0"/>
              </a:spcBef>
              <a:spcAft>
                <a:spcPts val="0"/>
              </a:spcAft>
              <a:defRPr/>
            </a:pPr>
            <a:endParaRPr lang="da-DK" sz="2700">
              <a:solidFill>
                <a:prstClr val="white"/>
              </a:solidFill>
              <a:latin typeface="Calibri" panose="020F0502020204030204"/>
            </a:endParaRPr>
          </a:p>
        </p:txBody>
      </p:sp>
      <p:sp>
        <p:nvSpPr>
          <p:cNvPr id="47" name="Arrow: Down 46">
            <a:extLst>
              <a:ext uri="{FF2B5EF4-FFF2-40B4-BE49-F238E27FC236}">
                <a16:creationId xmlns:a16="http://schemas.microsoft.com/office/drawing/2014/main" id="{C3B19ED0-D1BA-15D0-9BD9-1DCEA065227A}"/>
              </a:ext>
            </a:extLst>
          </p:cNvPr>
          <p:cNvSpPr/>
          <p:nvPr/>
        </p:nvSpPr>
        <p:spPr>
          <a:xfrm>
            <a:off x="12484511" y="6599755"/>
            <a:ext cx="1871582" cy="983790"/>
          </a:xfrm>
          <a:prstGeom prst="downArrow">
            <a:avLst>
              <a:gd name="adj1" fmla="val 50000"/>
              <a:gd name="adj2" fmla="val 36936"/>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eaLnBrk="1" fontAlgn="auto" hangingPunct="1">
              <a:spcBef>
                <a:spcPts val="0"/>
              </a:spcBef>
              <a:spcAft>
                <a:spcPts val="0"/>
              </a:spcAft>
              <a:defRPr/>
            </a:pPr>
            <a:endParaRPr lang="da-DK" sz="2700">
              <a:solidFill>
                <a:prstClr val="white"/>
              </a:solidFill>
              <a:latin typeface="Calibri" panose="020F0502020204030204"/>
            </a:endParaRPr>
          </a:p>
        </p:txBody>
      </p:sp>
      <p:pic>
        <p:nvPicPr>
          <p:cNvPr id="5" name="Afbeelding 1">
            <a:extLst>
              <a:ext uri="{FF2B5EF4-FFF2-40B4-BE49-F238E27FC236}">
                <a16:creationId xmlns:a16="http://schemas.microsoft.com/office/drawing/2014/main" id="{86022AE8-CD6F-D4AA-7A3E-81BCA01470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72398" y="-128697"/>
            <a:ext cx="3411008" cy="2011854"/>
          </a:xfrm>
          <a:prstGeom prst="rect">
            <a:avLst/>
          </a:prstGeom>
        </p:spPr>
      </p:pic>
      <p:cxnSp>
        <p:nvCxnSpPr>
          <p:cNvPr id="6" name="Straight Connector 33">
            <a:extLst>
              <a:ext uri="{FF2B5EF4-FFF2-40B4-BE49-F238E27FC236}">
                <a16:creationId xmlns:a16="http://schemas.microsoft.com/office/drawing/2014/main" id="{DE4E6F7C-ED2B-83ED-39CE-8187020BFBA5}"/>
              </a:ext>
            </a:extLst>
          </p:cNvPr>
          <p:cNvCxnSpPr/>
          <p:nvPr/>
        </p:nvCxnSpPr>
        <p:spPr>
          <a:xfrm>
            <a:off x="0" y="2058077"/>
            <a:ext cx="18288000" cy="0"/>
          </a:xfrm>
          <a:prstGeom prst="line">
            <a:avLst/>
          </a:prstGeom>
          <a:ln w="127000">
            <a:solidFill>
              <a:srgbClr val="02304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19790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E3E9AEF-821B-4A78-8569-F5EA90ADBD97}"/>
              </a:ext>
            </a:extLst>
          </p:cNvPr>
          <p:cNvSpPr>
            <a:spLocks noGrp="1"/>
          </p:cNvSpPr>
          <p:nvPr>
            <p:ph type="sldNum" sz="quarter" idx="12"/>
          </p:nvPr>
        </p:nvSpPr>
        <p:spPr/>
        <p:txBody>
          <a:bodyPr>
            <a:normAutofit fontScale="25000" lnSpcReduction="20000"/>
          </a:bodyPr>
          <a:lstStyle/>
          <a:p>
            <a:fld id="{0305A21E-E4D4-46D1-A126-7E535594AFDF}" type="slidenum">
              <a:rPr lang="en-US" smtClean="0"/>
              <a:pPr/>
              <a:t>49</a:t>
            </a:fld>
            <a:endParaRPr lang="en-US"/>
          </a:p>
        </p:txBody>
      </p:sp>
      <p:pic>
        <p:nvPicPr>
          <p:cNvPr id="5" name="object 4">
            <a:extLst>
              <a:ext uri="{FF2B5EF4-FFF2-40B4-BE49-F238E27FC236}">
                <a16:creationId xmlns:a16="http://schemas.microsoft.com/office/drawing/2014/main" id="{2402707B-9961-475A-B6E3-C53CA644C3D5}"/>
              </a:ext>
            </a:extLst>
          </p:cNvPr>
          <p:cNvPicPr/>
          <p:nvPr/>
        </p:nvPicPr>
        <p:blipFill>
          <a:blip r:embed="rId3" cstate="print"/>
          <a:stretch>
            <a:fillRect/>
          </a:stretch>
        </p:blipFill>
        <p:spPr>
          <a:xfrm>
            <a:off x="848702" y="237097"/>
            <a:ext cx="11408996" cy="9814394"/>
          </a:xfrm>
          <a:prstGeom prst="rect">
            <a:avLst/>
          </a:prstGeom>
        </p:spPr>
      </p:pic>
      <p:pic>
        <p:nvPicPr>
          <p:cNvPr id="4" name="Afbeelding 1">
            <a:extLst>
              <a:ext uri="{FF2B5EF4-FFF2-40B4-BE49-F238E27FC236}">
                <a16:creationId xmlns:a16="http://schemas.microsoft.com/office/drawing/2014/main" id="{78BFF178-7BB0-E058-D378-5D8A31D84F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72398" y="-128697"/>
            <a:ext cx="3411008" cy="2011854"/>
          </a:xfrm>
          <a:prstGeom prst="rect">
            <a:avLst/>
          </a:prstGeom>
        </p:spPr>
      </p:pic>
      <p:pic>
        <p:nvPicPr>
          <p:cNvPr id="6" name="Picture 5">
            <a:extLst>
              <a:ext uri="{FF2B5EF4-FFF2-40B4-BE49-F238E27FC236}">
                <a16:creationId xmlns:a16="http://schemas.microsoft.com/office/drawing/2014/main" id="{CD10912C-7B5D-A067-51DB-D0F9DED1054A}"/>
              </a:ext>
            </a:extLst>
          </p:cNvPr>
          <p:cNvPicPr>
            <a:picLocks noChangeAspect="1"/>
          </p:cNvPicPr>
          <p:nvPr/>
        </p:nvPicPr>
        <p:blipFill>
          <a:blip r:embed="rId5"/>
          <a:stretch>
            <a:fillRect/>
          </a:stretch>
        </p:blipFill>
        <p:spPr>
          <a:xfrm>
            <a:off x="12112458" y="2806888"/>
            <a:ext cx="5429409" cy="2652597"/>
          </a:xfrm>
          <a:prstGeom prst="rect">
            <a:avLst/>
          </a:prstGeom>
        </p:spPr>
      </p:pic>
    </p:spTree>
    <p:extLst>
      <p:ext uri="{BB962C8B-B14F-4D97-AF65-F5344CB8AC3E}">
        <p14:creationId xmlns:p14="http://schemas.microsoft.com/office/powerpoint/2010/main" val="2050025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EB2E56-35D9-4F1E-B467-2DC1D90BCA80}"/>
              </a:ext>
            </a:extLst>
          </p:cNvPr>
          <p:cNvSpPr>
            <a:spLocks noGrp="1"/>
          </p:cNvSpPr>
          <p:nvPr>
            <p:ph type="ctrTitle"/>
          </p:nvPr>
        </p:nvSpPr>
        <p:spPr>
          <a:xfrm>
            <a:off x="2065283" y="1389722"/>
            <a:ext cx="14157434" cy="768786"/>
          </a:xfrm>
        </p:spPr>
        <p:txBody>
          <a:bodyPr/>
          <a:lstStyle/>
          <a:p>
            <a:r>
              <a:rPr lang="da-DK"/>
              <a:t>Buddy check in: </a:t>
            </a:r>
            <a:r>
              <a:rPr lang="da-DK" err="1"/>
              <a:t>Before</a:t>
            </a:r>
            <a:endParaRPr lang="en-GB"/>
          </a:p>
        </p:txBody>
      </p:sp>
      <p:sp>
        <p:nvSpPr>
          <p:cNvPr id="4" name="Subtitle 1">
            <a:extLst>
              <a:ext uri="{FF2B5EF4-FFF2-40B4-BE49-F238E27FC236}">
                <a16:creationId xmlns:a16="http://schemas.microsoft.com/office/drawing/2014/main" id="{5EB6D4F2-3BAA-42B3-A6A6-718B9D3A8DA8}"/>
              </a:ext>
            </a:extLst>
          </p:cNvPr>
          <p:cNvSpPr>
            <a:spLocks noGrp="1"/>
          </p:cNvSpPr>
          <p:nvPr>
            <p:ph type="subTitle" idx="1"/>
          </p:nvPr>
        </p:nvSpPr>
        <p:spPr>
          <a:xfrm>
            <a:off x="2065283" y="2400300"/>
            <a:ext cx="14767034" cy="1273342"/>
          </a:xfrm>
        </p:spPr>
        <p:txBody>
          <a:bodyPr>
            <a:normAutofit/>
          </a:bodyPr>
          <a:lstStyle/>
          <a:p>
            <a:pPr marL="342900" indent="-342900" algn="l">
              <a:lnSpc>
                <a:spcPct val="100000"/>
              </a:lnSpc>
              <a:buFont typeface="Arial" panose="020B0604020202020204" pitchFamily="34" charset="0"/>
              <a:buChar char="•"/>
            </a:pPr>
            <a:r>
              <a:rPr lang="en-GB" sz="2800"/>
              <a:t>The focus for your first check in is on getting ready for the day, task, shift or mission.</a:t>
            </a:r>
          </a:p>
        </p:txBody>
      </p:sp>
      <p:graphicFrame>
        <p:nvGraphicFramePr>
          <p:cNvPr id="2" name="Table 4">
            <a:extLst>
              <a:ext uri="{FF2B5EF4-FFF2-40B4-BE49-F238E27FC236}">
                <a16:creationId xmlns:a16="http://schemas.microsoft.com/office/drawing/2014/main" id="{3F22EB45-322A-D656-C4C8-F96F5C93AD10}"/>
              </a:ext>
            </a:extLst>
          </p:cNvPr>
          <p:cNvGraphicFramePr>
            <a:graphicFrameLocks noGrp="1"/>
          </p:cNvGraphicFramePr>
          <p:nvPr>
            <p:extLst>
              <p:ext uri="{D42A27DB-BD31-4B8C-83A1-F6EECF244321}">
                <p14:modId xmlns:p14="http://schemas.microsoft.com/office/powerpoint/2010/main" val="2416183086"/>
              </p:ext>
            </p:extLst>
          </p:nvPr>
        </p:nvGraphicFramePr>
        <p:xfrm>
          <a:off x="1748587" y="3036971"/>
          <a:ext cx="15432508" cy="6858000"/>
        </p:xfrm>
        <a:graphic>
          <a:graphicData uri="http://schemas.openxmlformats.org/drawingml/2006/table">
            <a:tbl>
              <a:tblPr firstRow="1" bandRow="1">
                <a:tableStyleId>{5C22544A-7EE6-4342-B048-85BDC9FD1C3A}</a:tableStyleId>
              </a:tblPr>
              <a:tblGrid>
                <a:gridCol w="3680768">
                  <a:extLst>
                    <a:ext uri="{9D8B030D-6E8A-4147-A177-3AD203B41FA5}">
                      <a16:colId xmlns:a16="http://schemas.microsoft.com/office/drawing/2014/main" val="3926481798"/>
                    </a:ext>
                  </a:extLst>
                </a:gridCol>
                <a:gridCol w="11751740">
                  <a:extLst>
                    <a:ext uri="{9D8B030D-6E8A-4147-A177-3AD203B41FA5}">
                      <a16:colId xmlns:a16="http://schemas.microsoft.com/office/drawing/2014/main" val="3519524213"/>
                    </a:ext>
                  </a:extLst>
                </a:gridCol>
              </a:tblGrid>
              <a:tr h="370840">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da-DK" sz="2800">
                          <a:solidFill>
                            <a:schemeClr val="bg2"/>
                          </a:solidFill>
                        </a:rPr>
                        <a:t>Check in </a:t>
                      </a:r>
                      <a:r>
                        <a:rPr lang="da-DK" sz="2800" err="1">
                          <a:solidFill>
                            <a:schemeClr val="bg2"/>
                          </a:solidFill>
                        </a:rPr>
                        <a:t>questions</a:t>
                      </a:r>
                      <a:endParaRPr lang="en-GB" sz="2800">
                        <a:solidFill>
                          <a:schemeClr val="bg2"/>
                        </a:solidFill>
                      </a:endParaRPr>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en-GB" sz="2800">
                        <a:solidFill>
                          <a:schemeClr val="bg2"/>
                        </a:solidFill>
                      </a:endParaRPr>
                    </a:p>
                  </a:txBody>
                  <a:tcPr/>
                </a:tc>
                <a:extLst>
                  <a:ext uri="{0D108BD9-81ED-4DB2-BD59-A6C34878D82A}">
                    <a16:rowId xmlns:a16="http://schemas.microsoft.com/office/drawing/2014/main" val="2255543720"/>
                  </a:ext>
                </a:extLst>
              </a:tr>
              <a:tr h="370840">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GB" sz="2800" b="1">
                          <a:solidFill>
                            <a:schemeClr val="tx1"/>
                          </a:solidFill>
                        </a:rPr>
                        <a:t>Making an inventory of how things are here and now</a:t>
                      </a:r>
                    </a:p>
                  </a:txBody>
                  <a:tcPr/>
                </a:tc>
                <a:tc>
                  <a:txBody>
                    <a:bodyPr/>
                    <a:lstStyle/>
                    <a:p>
                      <a:pPr marL="457200" indent="-457200">
                        <a:buFont typeface="Arial" panose="020B0604020202020204" pitchFamily="34" charset="0"/>
                        <a:buChar char="•"/>
                      </a:pPr>
                      <a:r>
                        <a:rPr lang="en-GB" sz="2800" dirty="0"/>
                        <a:t>How are you today? </a:t>
                      </a:r>
                    </a:p>
                    <a:p>
                      <a:pPr marL="457200" indent="-457200">
                        <a:buFont typeface="Arial" panose="020B0604020202020204" pitchFamily="34" charset="0"/>
                        <a:buChar char="•"/>
                      </a:pPr>
                      <a:r>
                        <a:rPr lang="en-GB" sz="2800" dirty="0"/>
                        <a:t>Did you sleep well? </a:t>
                      </a:r>
                    </a:p>
                    <a:p>
                      <a:pPr marL="457200" indent="-457200">
                        <a:buFont typeface="Arial" panose="020B0604020202020204" pitchFamily="34" charset="0"/>
                        <a:buChar char="•"/>
                      </a:pPr>
                      <a:r>
                        <a:rPr lang="en-GB" sz="2800" dirty="0"/>
                        <a:t>How was your trip here? Etc…</a:t>
                      </a:r>
                    </a:p>
                  </a:txBody>
                  <a:tcPr/>
                </a:tc>
                <a:extLst>
                  <a:ext uri="{0D108BD9-81ED-4DB2-BD59-A6C34878D82A}">
                    <a16:rowId xmlns:a16="http://schemas.microsoft.com/office/drawing/2014/main" val="2546466101"/>
                  </a:ext>
                </a:extLst>
              </a:tr>
              <a:tr h="370840">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GB" sz="2800" b="1">
                          <a:solidFill>
                            <a:schemeClr val="tx1"/>
                          </a:solidFill>
                        </a:rPr>
                        <a:t>Worries or concerns that should be handled or parked</a:t>
                      </a:r>
                    </a:p>
                    <a:p>
                      <a:endParaRPr lang="en-GB" sz="2800"/>
                    </a:p>
                  </a:txBody>
                  <a:tcPr/>
                </a:tc>
                <a:tc>
                  <a:txBody>
                    <a:bodyPr/>
                    <a:lstStyle/>
                    <a:p>
                      <a:pPr marL="457200" indent="-457200">
                        <a:buFont typeface="Arial" panose="020B0604020202020204" pitchFamily="34" charset="0"/>
                        <a:buChar char="•"/>
                      </a:pPr>
                      <a:r>
                        <a:rPr lang="en-GB" sz="2800" dirty="0"/>
                        <a:t>Is there anything that prevents you from being fully mentally present today? </a:t>
                      </a:r>
                    </a:p>
                    <a:p>
                      <a:pPr marL="457200" indent="-457200">
                        <a:buFont typeface="Arial" panose="020B0604020202020204" pitchFamily="34" charset="0"/>
                        <a:buChar char="•"/>
                      </a:pPr>
                      <a:r>
                        <a:rPr lang="en-GB" sz="2800" dirty="0"/>
                        <a:t>Do you have any worries, reservations or resistance against the day, task, shift or mission?</a:t>
                      </a:r>
                    </a:p>
                    <a:p>
                      <a:pPr marL="457200" indent="-457200">
                        <a:buFont typeface="Arial" panose="020B0604020202020204" pitchFamily="34" charset="0"/>
                        <a:buChar char="•"/>
                      </a:pPr>
                      <a:r>
                        <a:rPr lang="en-GB" sz="2800" dirty="0"/>
                        <a:t>Is there anything at home or outside what you are to do, that you are thinking about, need to do or maybe mentally park aside before we begin today?</a:t>
                      </a:r>
                    </a:p>
                  </a:txBody>
                  <a:tcPr/>
                </a:tc>
                <a:extLst>
                  <a:ext uri="{0D108BD9-81ED-4DB2-BD59-A6C34878D82A}">
                    <a16:rowId xmlns:a16="http://schemas.microsoft.com/office/drawing/2014/main" val="4207245959"/>
                  </a:ext>
                </a:extLst>
              </a:tr>
              <a:tr h="370840">
                <a:tc>
                  <a:txBody>
                    <a:bodyPr/>
                    <a:lstStyle/>
                    <a:p>
                      <a:r>
                        <a:rPr lang="en-GB" sz="2800" b="1"/>
                        <a:t>Preparing for the task</a:t>
                      </a:r>
                    </a:p>
                    <a:p>
                      <a:endParaRPr lang="en-GB" sz="2800" b="1"/>
                    </a:p>
                  </a:txBody>
                  <a:tcPr/>
                </a:tc>
                <a:tc>
                  <a:txBody>
                    <a:bodyPr/>
                    <a:lstStyle/>
                    <a:p>
                      <a:pPr marL="457200" indent="-457200">
                        <a:buFont typeface="Arial" panose="020B0604020202020204" pitchFamily="34" charset="0"/>
                        <a:buChar char="•"/>
                      </a:pPr>
                      <a:r>
                        <a:rPr lang="en-GB" sz="2800"/>
                        <a:t>What do you think will be the tasks today?</a:t>
                      </a:r>
                    </a:p>
                    <a:p>
                      <a:pPr marL="457200" indent="-457200">
                        <a:buFont typeface="Arial" panose="020B0604020202020204" pitchFamily="34" charset="0"/>
                        <a:buChar char="•"/>
                      </a:pPr>
                      <a:r>
                        <a:rPr lang="en-GB" sz="2800"/>
                        <a:t>Is there anything you can do to prepare? </a:t>
                      </a:r>
                    </a:p>
                    <a:p>
                      <a:pPr marL="457200" indent="-457200">
                        <a:buFont typeface="Arial" panose="020B0604020202020204" pitchFamily="34" charset="0"/>
                        <a:buChar char="•"/>
                      </a:pPr>
                      <a:r>
                        <a:rPr lang="en-GB" sz="2800"/>
                        <a:t>What can you do to get the most out of the work today?</a:t>
                      </a:r>
                    </a:p>
                  </a:txBody>
                  <a:tcPr/>
                </a:tc>
                <a:extLst>
                  <a:ext uri="{0D108BD9-81ED-4DB2-BD59-A6C34878D82A}">
                    <a16:rowId xmlns:a16="http://schemas.microsoft.com/office/drawing/2014/main" val="478247859"/>
                  </a:ext>
                </a:extLst>
              </a:tr>
              <a:tr h="370840">
                <a:tc>
                  <a:txBody>
                    <a:bodyPr/>
                    <a:lstStyle/>
                    <a:p>
                      <a:r>
                        <a:rPr lang="en-GB" sz="2800" b="1"/>
                        <a:t>Needs for support and when to check in</a:t>
                      </a:r>
                    </a:p>
                  </a:txBody>
                  <a:tcPr/>
                </a:tc>
                <a:tc>
                  <a:txBody>
                    <a:bodyPr/>
                    <a:lstStyle/>
                    <a:p>
                      <a:pPr marL="457200" indent="-457200">
                        <a:buFont typeface="Arial" panose="020B0604020202020204" pitchFamily="34" charset="0"/>
                        <a:buChar char="•"/>
                      </a:pPr>
                      <a:r>
                        <a:rPr lang="en-GB" sz="2800" dirty="0"/>
                        <a:t>Do you need any support from me for today?</a:t>
                      </a:r>
                    </a:p>
                    <a:p>
                      <a:pPr marL="457200" indent="-457200">
                        <a:buFont typeface="Arial" panose="020B0604020202020204" pitchFamily="34" charset="0"/>
                        <a:buChar char="•"/>
                      </a:pPr>
                      <a:r>
                        <a:rPr lang="en-GB" sz="2800" dirty="0"/>
                        <a:t>When should we check in with one another?</a:t>
                      </a:r>
                    </a:p>
                  </a:txBody>
                  <a:tcPr/>
                </a:tc>
                <a:extLst>
                  <a:ext uri="{0D108BD9-81ED-4DB2-BD59-A6C34878D82A}">
                    <a16:rowId xmlns:a16="http://schemas.microsoft.com/office/drawing/2014/main" val="3036449697"/>
                  </a:ext>
                </a:extLst>
              </a:tr>
            </a:tbl>
          </a:graphicData>
        </a:graphic>
      </p:graphicFrame>
    </p:spTree>
    <p:extLst>
      <p:ext uri="{BB962C8B-B14F-4D97-AF65-F5344CB8AC3E}">
        <p14:creationId xmlns:p14="http://schemas.microsoft.com/office/powerpoint/2010/main" val="36104113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12019169" y="4437964"/>
            <a:ext cx="2075397" cy="4276076"/>
          </a:xfrm>
          <a:prstGeom prst="rect">
            <a:avLst/>
          </a:prstGeom>
        </p:spPr>
        <p:txBody>
          <a:bodyPr vert="horz" wrap="square" lIns="0" tIns="17051" rIns="0" bIns="0" rtlCol="0">
            <a:spAutoFit/>
          </a:bodyPr>
          <a:lstStyle/>
          <a:p>
            <a:pPr marL="275654" marR="244394" indent="-257655">
              <a:lnSpc>
                <a:spcPct val="100600"/>
              </a:lnSpc>
              <a:spcBef>
                <a:spcPts val="135"/>
              </a:spcBef>
              <a:buFont typeface="Arial"/>
              <a:buChar char="•"/>
              <a:tabLst>
                <a:tab pos="276600" algn="l"/>
              </a:tabLst>
            </a:pPr>
            <a:r>
              <a:rPr sz="2100" spc="-45">
                <a:solidFill>
                  <a:srgbClr val="262E67"/>
                </a:solidFill>
                <a:cs typeface="Lucida Sans"/>
              </a:rPr>
              <a:t>Countries</a:t>
            </a:r>
            <a:r>
              <a:rPr sz="2100" spc="-68">
                <a:solidFill>
                  <a:srgbClr val="262E67"/>
                </a:solidFill>
                <a:cs typeface="Lucida Sans"/>
              </a:rPr>
              <a:t> </a:t>
            </a:r>
            <a:r>
              <a:rPr sz="2100" spc="-30">
                <a:solidFill>
                  <a:srgbClr val="262E67"/>
                </a:solidFill>
                <a:cs typeface="Lucida Sans"/>
              </a:rPr>
              <a:t>with </a:t>
            </a:r>
            <a:r>
              <a:rPr sz="2100" spc="-15">
                <a:solidFill>
                  <a:srgbClr val="262E67"/>
                </a:solidFill>
                <a:cs typeface="Lucida Sans"/>
              </a:rPr>
              <a:t>established </a:t>
            </a:r>
            <a:r>
              <a:rPr sz="2100" spc="-45">
                <a:solidFill>
                  <a:srgbClr val="262E67"/>
                </a:solidFill>
                <a:cs typeface="Lucida Sans"/>
              </a:rPr>
              <a:t>structures</a:t>
            </a:r>
            <a:r>
              <a:rPr sz="2100" spc="-53">
                <a:solidFill>
                  <a:srgbClr val="262E67"/>
                </a:solidFill>
                <a:cs typeface="Lucida Sans"/>
              </a:rPr>
              <a:t> </a:t>
            </a:r>
            <a:r>
              <a:rPr sz="2100" spc="-75">
                <a:solidFill>
                  <a:srgbClr val="262E67"/>
                </a:solidFill>
                <a:cs typeface="Lucida Sans"/>
              </a:rPr>
              <a:t>– </a:t>
            </a:r>
            <a:r>
              <a:rPr sz="2100" spc="-15">
                <a:solidFill>
                  <a:srgbClr val="262E67"/>
                </a:solidFill>
                <a:cs typeface="Lucida Sans"/>
              </a:rPr>
              <a:t>National Disaster Management Agencies</a:t>
            </a:r>
            <a:endParaRPr sz="2100">
              <a:cs typeface="Lucida Sans"/>
            </a:endParaRPr>
          </a:p>
          <a:p>
            <a:pPr>
              <a:spcBef>
                <a:spcPts val="60"/>
              </a:spcBef>
              <a:buClr>
                <a:srgbClr val="262E67"/>
              </a:buClr>
              <a:buFont typeface="Arial"/>
              <a:buChar char="•"/>
            </a:pPr>
            <a:endParaRPr sz="2100">
              <a:cs typeface="Lucida Sans"/>
            </a:endParaRPr>
          </a:p>
          <a:p>
            <a:pPr marL="275654" marR="7578" indent="-257655">
              <a:lnSpc>
                <a:spcPct val="100800"/>
              </a:lnSpc>
              <a:buFont typeface="Arial"/>
              <a:buChar char="•"/>
              <a:tabLst>
                <a:tab pos="276600" algn="l"/>
              </a:tabLst>
            </a:pPr>
            <a:r>
              <a:rPr sz="2100" spc="-15">
                <a:solidFill>
                  <a:srgbClr val="262E67"/>
                </a:solidFill>
                <a:cs typeface="Lucida Sans"/>
              </a:rPr>
              <a:t>Few</a:t>
            </a:r>
            <a:r>
              <a:rPr sz="2100" spc="-127">
                <a:solidFill>
                  <a:srgbClr val="262E67"/>
                </a:solidFill>
                <a:cs typeface="Lucida Sans"/>
              </a:rPr>
              <a:t> </a:t>
            </a:r>
            <a:r>
              <a:rPr sz="2100" spc="-15">
                <a:solidFill>
                  <a:srgbClr val="262E67"/>
                </a:solidFill>
                <a:cs typeface="Lucida Sans"/>
              </a:rPr>
              <a:t>external </a:t>
            </a:r>
            <a:r>
              <a:rPr sz="2100" spc="-38">
                <a:solidFill>
                  <a:srgbClr val="262E67"/>
                </a:solidFill>
                <a:cs typeface="Lucida Sans"/>
              </a:rPr>
              <a:t>actors</a:t>
            </a:r>
            <a:r>
              <a:rPr sz="2100" spc="-105">
                <a:solidFill>
                  <a:srgbClr val="262E67"/>
                </a:solidFill>
                <a:cs typeface="Lucida Sans"/>
              </a:rPr>
              <a:t> </a:t>
            </a:r>
            <a:r>
              <a:rPr sz="2100">
                <a:solidFill>
                  <a:srgbClr val="262E67"/>
                </a:solidFill>
                <a:cs typeface="Lucida Sans"/>
              </a:rPr>
              <a:t>–</a:t>
            </a:r>
            <a:r>
              <a:rPr sz="2100" spc="-98">
                <a:solidFill>
                  <a:srgbClr val="262E67"/>
                </a:solidFill>
                <a:cs typeface="Lucida Sans"/>
              </a:rPr>
              <a:t> </a:t>
            </a:r>
            <a:r>
              <a:rPr sz="2100" spc="-38">
                <a:solidFill>
                  <a:srgbClr val="262E67"/>
                </a:solidFill>
                <a:cs typeface="Lucida Sans"/>
              </a:rPr>
              <a:t>advisory </a:t>
            </a:r>
            <a:r>
              <a:rPr sz="2100" spc="-30">
                <a:solidFill>
                  <a:srgbClr val="262E67"/>
                </a:solidFill>
                <a:cs typeface="Lucida Sans"/>
              </a:rPr>
              <a:t>role</a:t>
            </a:r>
            <a:endParaRPr sz="2100">
              <a:cs typeface="Lucida Sans"/>
            </a:endParaRPr>
          </a:p>
          <a:p>
            <a:pPr>
              <a:spcBef>
                <a:spcPts val="75"/>
              </a:spcBef>
              <a:buClr>
                <a:srgbClr val="262E67"/>
              </a:buClr>
              <a:buFont typeface="Arial"/>
              <a:buChar char="•"/>
            </a:pPr>
            <a:endParaRPr sz="2100">
              <a:cs typeface="Lucida Sans"/>
            </a:endParaRPr>
          </a:p>
          <a:p>
            <a:pPr marL="276600" indent="-257655">
              <a:buFont typeface="Arial"/>
              <a:buChar char="•"/>
              <a:tabLst>
                <a:tab pos="276600" algn="l"/>
              </a:tabLst>
            </a:pPr>
            <a:r>
              <a:rPr sz="2100" spc="-53">
                <a:solidFill>
                  <a:srgbClr val="262E67"/>
                </a:solidFill>
                <a:cs typeface="Lucida Sans"/>
              </a:rPr>
              <a:t>Increasing</a:t>
            </a:r>
            <a:r>
              <a:rPr sz="2100" spc="-30">
                <a:solidFill>
                  <a:srgbClr val="262E67"/>
                </a:solidFill>
                <a:cs typeface="Lucida Sans"/>
              </a:rPr>
              <a:t> </a:t>
            </a:r>
            <a:r>
              <a:rPr sz="2100" spc="-38">
                <a:solidFill>
                  <a:srgbClr val="262E67"/>
                </a:solidFill>
                <a:cs typeface="Lucida Sans"/>
              </a:rPr>
              <a:t>DRR</a:t>
            </a:r>
            <a:endParaRPr sz="2100">
              <a:cs typeface="Lucida Sans"/>
            </a:endParaRPr>
          </a:p>
        </p:txBody>
      </p:sp>
      <p:sp>
        <p:nvSpPr>
          <p:cNvPr id="7" name="object 7"/>
          <p:cNvSpPr txBox="1"/>
          <p:nvPr/>
        </p:nvSpPr>
        <p:spPr>
          <a:xfrm>
            <a:off x="11761728" y="2416810"/>
            <a:ext cx="2404074" cy="464305"/>
          </a:xfrm>
          <a:prstGeom prst="rect">
            <a:avLst/>
          </a:prstGeom>
        </p:spPr>
        <p:txBody>
          <a:bodyPr vert="horz" wrap="square" lIns="0" tIns="9473" rIns="0" bIns="0" rtlCol="0">
            <a:spAutoFit/>
          </a:bodyPr>
          <a:lstStyle/>
          <a:p>
            <a:pPr marL="222606" marR="7578" indent="-203661">
              <a:lnSpc>
                <a:spcPct val="102200"/>
              </a:lnSpc>
              <a:spcBef>
                <a:spcPts val="75"/>
              </a:spcBef>
            </a:pPr>
            <a:r>
              <a:rPr sz="3000" spc="-60">
                <a:solidFill>
                  <a:srgbClr val="262E67"/>
                </a:solidFill>
                <a:cs typeface="Lucida Sans"/>
              </a:rPr>
              <a:t>Country- </a:t>
            </a:r>
            <a:r>
              <a:rPr sz="3000" spc="-15">
                <a:solidFill>
                  <a:srgbClr val="262E67"/>
                </a:solidFill>
                <a:cs typeface="Lucida Sans"/>
              </a:rPr>
              <a:t>Based</a:t>
            </a:r>
            <a:endParaRPr sz="3000">
              <a:cs typeface="Lucida Sans"/>
            </a:endParaRPr>
          </a:p>
        </p:txBody>
      </p:sp>
      <p:sp>
        <p:nvSpPr>
          <p:cNvPr id="10" name="object 10"/>
          <p:cNvSpPr/>
          <p:nvPr/>
        </p:nvSpPr>
        <p:spPr>
          <a:xfrm>
            <a:off x="12470198" y="2988457"/>
            <a:ext cx="1184048" cy="1217201"/>
          </a:xfrm>
          <a:custGeom>
            <a:avLst/>
            <a:gdLst/>
            <a:ahLst/>
            <a:cxnLst/>
            <a:rect l="l" t="t" r="r" b="b"/>
            <a:pathLst>
              <a:path w="793750" h="815975">
                <a:moveTo>
                  <a:pt x="0" y="407811"/>
                </a:moveTo>
                <a:lnTo>
                  <a:pt x="2668" y="360252"/>
                </a:lnTo>
                <a:lnTo>
                  <a:pt x="10475" y="314304"/>
                </a:lnTo>
                <a:lnTo>
                  <a:pt x="23123" y="270273"/>
                </a:lnTo>
                <a:lnTo>
                  <a:pt x="40314" y="228466"/>
                </a:lnTo>
                <a:lnTo>
                  <a:pt x="61750" y="189188"/>
                </a:lnTo>
                <a:lnTo>
                  <a:pt x="87135" y="152746"/>
                </a:lnTo>
                <a:lnTo>
                  <a:pt x="116170" y="119445"/>
                </a:lnTo>
                <a:lnTo>
                  <a:pt x="148558" y="89591"/>
                </a:lnTo>
                <a:lnTo>
                  <a:pt x="184002" y="63491"/>
                </a:lnTo>
                <a:lnTo>
                  <a:pt x="222203" y="41450"/>
                </a:lnTo>
                <a:lnTo>
                  <a:pt x="262864" y="23774"/>
                </a:lnTo>
                <a:lnTo>
                  <a:pt x="305687" y="10770"/>
                </a:lnTo>
                <a:lnTo>
                  <a:pt x="350376" y="2743"/>
                </a:lnTo>
                <a:lnTo>
                  <a:pt x="396632" y="0"/>
                </a:lnTo>
                <a:lnTo>
                  <a:pt x="442887" y="2743"/>
                </a:lnTo>
                <a:lnTo>
                  <a:pt x="487576" y="10770"/>
                </a:lnTo>
                <a:lnTo>
                  <a:pt x="530399" y="23774"/>
                </a:lnTo>
                <a:lnTo>
                  <a:pt x="571060" y="41450"/>
                </a:lnTo>
                <a:lnTo>
                  <a:pt x="609261" y="63491"/>
                </a:lnTo>
                <a:lnTo>
                  <a:pt x="644705" y="89591"/>
                </a:lnTo>
                <a:lnTo>
                  <a:pt x="677093" y="119445"/>
                </a:lnTo>
                <a:lnTo>
                  <a:pt x="706128" y="152746"/>
                </a:lnTo>
                <a:lnTo>
                  <a:pt x="731513" y="189188"/>
                </a:lnTo>
                <a:lnTo>
                  <a:pt x="752949" y="228466"/>
                </a:lnTo>
                <a:lnTo>
                  <a:pt x="770140" y="270273"/>
                </a:lnTo>
                <a:lnTo>
                  <a:pt x="782788" y="314304"/>
                </a:lnTo>
                <a:lnTo>
                  <a:pt x="790595" y="360252"/>
                </a:lnTo>
                <a:lnTo>
                  <a:pt x="793264" y="407811"/>
                </a:lnTo>
                <a:lnTo>
                  <a:pt x="790595" y="455370"/>
                </a:lnTo>
                <a:lnTo>
                  <a:pt x="782788" y="501318"/>
                </a:lnTo>
                <a:lnTo>
                  <a:pt x="770140" y="545349"/>
                </a:lnTo>
                <a:lnTo>
                  <a:pt x="752949" y="587156"/>
                </a:lnTo>
                <a:lnTo>
                  <a:pt x="731513" y="626434"/>
                </a:lnTo>
                <a:lnTo>
                  <a:pt x="706128" y="662876"/>
                </a:lnTo>
                <a:lnTo>
                  <a:pt x="677093" y="696177"/>
                </a:lnTo>
                <a:lnTo>
                  <a:pt x="644705" y="726031"/>
                </a:lnTo>
                <a:lnTo>
                  <a:pt x="609261" y="752131"/>
                </a:lnTo>
                <a:lnTo>
                  <a:pt x="571060" y="774172"/>
                </a:lnTo>
                <a:lnTo>
                  <a:pt x="530399" y="791848"/>
                </a:lnTo>
                <a:lnTo>
                  <a:pt x="487576" y="804852"/>
                </a:lnTo>
                <a:lnTo>
                  <a:pt x="442887" y="812879"/>
                </a:lnTo>
                <a:lnTo>
                  <a:pt x="396632" y="815623"/>
                </a:lnTo>
                <a:lnTo>
                  <a:pt x="350376" y="812879"/>
                </a:lnTo>
                <a:lnTo>
                  <a:pt x="305687" y="804852"/>
                </a:lnTo>
                <a:lnTo>
                  <a:pt x="262864" y="791848"/>
                </a:lnTo>
                <a:lnTo>
                  <a:pt x="222203" y="774172"/>
                </a:lnTo>
                <a:lnTo>
                  <a:pt x="184002" y="752131"/>
                </a:lnTo>
                <a:lnTo>
                  <a:pt x="148558" y="726031"/>
                </a:lnTo>
                <a:lnTo>
                  <a:pt x="116170" y="696177"/>
                </a:lnTo>
                <a:lnTo>
                  <a:pt x="87135" y="662876"/>
                </a:lnTo>
                <a:lnTo>
                  <a:pt x="61750" y="626434"/>
                </a:lnTo>
                <a:lnTo>
                  <a:pt x="40314" y="587156"/>
                </a:lnTo>
                <a:lnTo>
                  <a:pt x="23123" y="545349"/>
                </a:lnTo>
                <a:lnTo>
                  <a:pt x="10475" y="501318"/>
                </a:lnTo>
                <a:lnTo>
                  <a:pt x="2668" y="455370"/>
                </a:lnTo>
                <a:lnTo>
                  <a:pt x="0" y="407811"/>
                </a:lnTo>
                <a:close/>
              </a:path>
            </a:pathLst>
          </a:custGeom>
          <a:ln w="25400">
            <a:solidFill>
              <a:srgbClr val="385D8A"/>
            </a:solidFill>
          </a:ln>
        </p:spPr>
        <p:txBody>
          <a:bodyPr wrap="square" lIns="0" tIns="0" rIns="0" bIns="0" rtlCol="0"/>
          <a:lstStyle/>
          <a:p>
            <a:endParaRPr sz="3000"/>
          </a:p>
        </p:txBody>
      </p:sp>
      <p:sp>
        <p:nvSpPr>
          <p:cNvPr id="12" name="object 12"/>
          <p:cNvSpPr/>
          <p:nvPr/>
        </p:nvSpPr>
        <p:spPr>
          <a:xfrm>
            <a:off x="373003" y="3662728"/>
            <a:ext cx="4067438" cy="6097370"/>
          </a:xfrm>
          <a:custGeom>
            <a:avLst/>
            <a:gdLst/>
            <a:ahLst/>
            <a:cxnLst/>
            <a:rect l="l" t="t" r="r" b="b"/>
            <a:pathLst>
              <a:path w="2726690" h="4087495">
                <a:moveTo>
                  <a:pt x="0" y="0"/>
                </a:moveTo>
                <a:lnTo>
                  <a:pt x="2726184" y="0"/>
                </a:lnTo>
                <a:lnTo>
                  <a:pt x="2726184" y="4087293"/>
                </a:lnTo>
                <a:lnTo>
                  <a:pt x="0" y="4087293"/>
                </a:lnTo>
                <a:lnTo>
                  <a:pt x="0" y="0"/>
                </a:lnTo>
                <a:close/>
              </a:path>
            </a:pathLst>
          </a:custGeom>
          <a:ln w="38100">
            <a:solidFill>
              <a:srgbClr val="262E67"/>
            </a:solidFill>
          </a:ln>
        </p:spPr>
        <p:txBody>
          <a:bodyPr wrap="square" lIns="0" tIns="0" rIns="0" bIns="0" rtlCol="0"/>
          <a:lstStyle/>
          <a:p>
            <a:endParaRPr sz="3000"/>
          </a:p>
        </p:txBody>
      </p:sp>
      <p:sp>
        <p:nvSpPr>
          <p:cNvPr id="13" name="object 13"/>
          <p:cNvSpPr/>
          <p:nvPr/>
        </p:nvSpPr>
        <p:spPr>
          <a:xfrm>
            <a:off x="1854856" y="3087679"/>
            <a:ext cx="1175522" cy="1164155"/>
          </a:xfrm>
          <a:custGeom>
            <a:avLst/>
            <a:gdLst/>
            <a:ahLst/>
            <a:cxnLst/>
            <a:rect l="l" t="t" r="r" b="b"/>
            <a:pathLst>
              <a:path w="788035" h="780414">
                <a:moveTo>
                  <a:pt x="393748" y="0"/>
                </a:moveTo>
                <a:lnTo>
                  <a:pt x="344357" y="3039"/>
                </a:lnTo>
                <a:lnTo>
                  <a:pt x="296797" y="11913"/>
                </a:lnTo>
                <a:lnTo>
                  <a:pt x="251436" y="26255"/>
                </a:lnTo>
                <a:lnTo>
                  <a:pt x="208645" y="45702"/>
                </a:lnTo>
                <a:lnTo>
                  <a:pt x="168791" y="69886"/>
                </a:lnTo>
                <a:lnTo>
                  <a:pt x="132244" y="98443"/>
                </a:lnTo>
                <a:lnTo>
                  <a:pt x="99373" y="131007"/>
                </a:lnTo>
                <a:lnTo>
                  <a:pt x="70546" y="167213"/>
                </a:lnTo>
                <a:lnTo>
                  <a:pt x="46133" y="206694"/>
                </a:lnTo>
                <a:lnTo>
                  <a:pt x="26503" y="249085"/>
                </a:lnTo>
                <a:lnTo>
                  <a:pt x="12025" y="294022"/>
                </a:lnTo>
                <a:lnTo>
                  <a:pt x="3067" y="341137"/>
                </a:lnTo>
                <a:lnTo>
                  <a:pt x="0" y="390066"/>
                </a:lnTo>
                <a:lnTo>
                  <a:pt x="3067" y="438995"/>
                </a:lnTo>
                <a:lnTo>
                  <a:pt x="12025" y="486111"/>
                </a:lnTo>
                <a:lnTo>
                  <a:pt x="26503" y="531047"/>
                </a:lnTo>
                <a:lnTo>
                  <a:pt x="46133" y="573438"/>
                </a:lnTo>
                <a:lnTo>
                  <a:pt x="70546" y="612919"/>
                </a:lnTo>
                <a:lnTo>
                  <a:pt x="99373" y="649125"/>
                </a:lnTo>
                <a:lnTo>
                  <a:pt x="132244" y="681689"/>
                </a:lnTo>
                <a:lnTo>
                  <a:pt x="168791" y="710246"/>
                </a:lnTo>
                <a:lnTo>
                  <a:pt x="208645" y="734430"/>
                </a:lnTo>
                <a:lnTo>
                  <a:pt x="251436" y="753877"/>
                </a:lnTo>
                <a:lnTo>
                  <a:pt x="296797" y="768220"/>
                </a:lnTo>
                <a:lnTo>
                  <a:pt x="344357" y="777093"/>
                </a:lnTo>
                <a:lnTo>
                  <a:pt x="393748" y="780133"/>
                </a:lnTo>
                <a:lnTo>
                  <a:pt x="443140" y="777093"/>
                </a:lnTo>
                <a:lnTo>
                  <a:pt x="490700" y="768220"/>
                </a:lnTo>
                <a:lnTo>
                  <a:pt x="536060" y="753877"/>
                </a:lnTo>
                <a:lnTo>
                  <a:pt x="578852" y="734430"/>
                </a:lnTo>
                <a:lnTo>
                  <a:pt x="618706" y="710246"/>
                </a:lnTo>
                <a:lnTo>
                  <a:pt x="655253" y="681689"/>
                </a:lnTo>
                <a:lnTo>
                  <a:pt x="688125" y="649125"/>
                </a:lnTo>
                <a:lnTo>
                  <a:pt x="716951" y="612919"/>
                </a:lnTo>
                <a:lnTo>
                  <a:pt x="741364" y="573438"/>
                </a:lnTo>
                <a:lnTo>
                  <a:pt x="760994" y="531047"/>
                </a:lnTo>
                <a:lnTo>
                  <a:pt x="775472" y="486111"/>
                </a:lnTo>
                <a:lnTo>
                  <a:pt x="784430" y="438995"/>
                </a:lnTo>
                <a:lnTo>
                  <a:pt x="787498" y="390066"/>
                </a:lnTo>
                <a:lnTo>
                  <a:pt x="784430" y="341137"/>
                </a:lnTo>
                <a:lnTo>
                  <a:pt x="775472" y="294022"/>
                </a:lnTo>
                <a:lnTo>
                  <a:pt x="760994" y="249085"/>
                </a:lnTo>
                <a:lnTo>
                  <a:pt x="741364" y="206694"/>
                </a:lnTo>
                <a:lnTo>
                  <a:pt x="716951" y="167213"/>
                </a:lnTo>
                <a:lnTo>
                  <a:pt x="688125" y="131007"/>
                </a:lnTo>
                <a:lnTo>
                  <a:pt x="655253" y="98443"/>
                </a:lnTo>
                <a:lnTo>
                  <a:pt x="618706" y="69886"/>
                </a:lnTo>
                <a:lnTo>
                  <a:pt x="578852" y="45702"/>
                </a:lnTo>
                <a:lnTo>
                  <a:pt x="536060" y="26255"/>
                </a:lnTo>
                <a:lnTo>
                  <a:pt x="490700" y="11913"/>
                </a:lnTo>
                <a:lnTo>
                  <a:pt x="443140" y="3039"/>
                </a:lnTo>
                <a:lnTo>
                  <a:pt x="393748" y="0"/>
                </a:lnTo>
                <a:close/>
              </a:path>
            </a:pathLst>
          </a:custGeom>
          <a:solidFill>
            <a:srgbClr val="262E67"/>
          </a:solidFill>
        </p:spPr>
        <p:txBody>
          <a:bodyPr wrap="square" lIns="0" tIns="0" rIns="0" bIns="0" rtlCol="0"/>
          <a:lstStyle/>
          <a:p>
            <a:endParaRPr sz="3000"/>
          </a:p>
        </p:txBody>
      </p:sp>
      <p:sp>
        <p:nvSpPr>
          <p:cNvPr id="14" name="object 14"/>
          <p:cNvSpPr txBox="1"/>
          <p:nvPr/>
        </p:nvSpPr>
        <p:spPr>
          <a:xfrm>
            <a:off x="1919738" y="2463168"/>
            <a:ext cx="1166997" cy="480795"/>
          </a:xfrm>
          <a:prstGeom prst="rect">
            <a:avLst/>
          </a:prstGeom>
        </p:spPr>
        <p:txBody>
          <a:bodyPr vert="horz" wrap="square" lIns="0" tIns="18945" rIns="0" bIns="0" rtlCol="0">
            <a:spAutoFit/>
          </a:bodyPr>
          <a:lstStyle/>
          <a:p>
            <a:pPr marL="18945">
              <a:spcBef>
                <a:spcPts val="149"/>
              </a:spcBef>
            </a:pPr>
            <a:r>
              <a:rPr sz="3000" spc="-53">
                <a:solidFill>
                  <a:srgbClr val="262E67"/>
                </a:solidFill>
                <a:cs typeface="Lucida Sans"/>
              </a:rPr>
              <a:t>Cluster</a:t>
            </a:r>
            <a:endParaRPr sz="3000">
              <a:cs typeface="Lucida Sans"/>
            </a:endParaRPr>
          </a:p>
        </p:txBody>
      </p:sp>
      <p:sp>
        <p:nvSpPr>
          <p:cNvPr id="15" name="object 15"/>
          <p:cNvSpPr txBox="1"/>
          <p:nvPr/>
        </p:nvSpPr>
        <p:spPr>
          <a:xfrm>
            <a:off x="736548" y="4505856"/>
            <a:ext cx="3541722" cy="3348246"/>
          </a:xfrm>
          <a:prstGeom prst="rect">
            <a:avLst/>
          </a:prstGeom>
        </p:spPr>
        <p:txBody>
          <a:bodyPr vert="horz" wrap="square" lIns="0" tIns="18945" rIns="0" bIns="0" rtlCol="0">
            <a:spAutoFit/>
          </a:bodyPr>
          <a:lstStyle/>
          <a:p>
            <a:pPr marL="276600" indent="-257655">
              <a:spcBef>
                <a:spcPts val="149"/>
              </a:spcBef>
              <a:buFont typeface="Arial"/>
              <a:buChar char="•"/>
              <a:tabLst>
                <a:tab pos="276600" algn="l"/>
              </a:tabLst>
            </a:pPr>
            <a:r>
              <a:rPr sz="2100" spc="-30">
                <a:solidFill>
                  <a:srgbClr val="262E67"/>
                </a:solidFill>
                <a:cs typeface="Lucida Sans"/>
              </a:rPr>
              <a:t>From</a:t>
            </a:r>
            <a:r>
              <a:rPr sz="2100" spc="-60">
                <a:solidFill>
                  <a:srgbClr val="262E67"/>
                </a:solidFill>
                <a:cs typeface="Lucida Sans"/>
              </a:rPr>
              <a:t> </a:t>
            </a:r>
            <a:r>
              <a:rPr sz="2100" spc="-30">
                <a:solidFill>
                  <a:srgbClr val="262E67"/>
                </a:solidFill>
                <a:cs typeface="Lucida Sans"/>
              </a:rPr>
              <a:t>humanitarian</a:t>
            </a:r>
            <a:r>
              <a:rPr sz="2100" spc="-75">
                <a:solidFill>
                  <a:srgbClr val="262E67"/>
                </a:solidFill>
                <a:cs typeface="Lucida Sans"/>
              </a:rPr>
              <a:t> </a:t>
            </a:r>
            <a:r>
              <a:rPr sz="2100" spc="-15">
                <a:solidFill>
                  <a:srgbClr val="262E67"/>
                </a:solidFill>
                <a:cs typeface="Lucida Sans"/>
              </a:rPr>
              <a:t>reform</a:t>
            </a:r>
            <a:endParaRPr sz="2100">
              <a:cs typeface="Lucida Sans"/>
            </a:endParaRPr>
          </a:p>
          <a:p>
            <a:pPr marL="276600" indent="-257655">
              <a:lnSpc>
                <a:spcPts val="2133"/>
              </a:lnSpc>
              <a:spcBef>
                <a:spcPts val="68"/>
              </a:spcBef>
              <a:buFont typeface="Arial"/>
              <a:buChar char="•"/>
              <a:tabLst>
                <a:tab pos="276600" algn="l"/>
              </a:tabLst>
            </a:pPr>
            <a:r>
              <a:rPr sz="2100" spc="-30">
                <a:solidFill>
                  <a:srgbClr val="262E67"/>
                </a:solidFill>
                <a:cs typeface="Lucida Sans"/>
              </a:rPr>
              <a:t>IASC</a:t>
            </a:r>
            <a:endParaRPr sz="2100">
              <a:cs typeface="Lucida Sans"/>
            </a:endParaRPr>
          </a:p>
          <a:p>
            <a:pPr marL="276600" indent="-257655">
              <a:lnSpc>
                <a:spcPts val="2133"/>
              </a:lnSpc>
              <a:buFont typeface="Arial"/>
              <a:buChar char="•"/>
              <a:tabLst>
                <a:tab pos="276600" algn="l"/>
              </a:tabLst>
            </a:pPr>
            <a:r>
              <a:rPr sz="2100" spc="-30">
                <a:solidFill>
                  <a:srgbClr val="262E67"/>
                </a:solidFill>
                <a:cs typeface="Lucida Sans"/>
              </a:rPr>
              <a:t>Government-OCHA</a:t>
            </a:r>
            <a:endParaRPr sz="2100">
              <a:cs typeface="Lucida Sans"/>
            </a:endParaRPr>
          </a:p>
          <a:p>
            <a:pPr marL="276600" indent="-257655">
              <a:spcBef>
                <a:spcPts val="75"/>
              </a:spcBef>
              <a:buFont typeface="Arial"/>
              <a:buChar char="•"/>
              <a:tabLst>
                <a:tab pos="276600" algn="l"/>
              </a:tabLst>
            </a:pPr>
            <a:r>
              <a:rPr sz="2100" spc="-127">
                <a:solidFill>
                  <a:srgbClr val="262E67"/>
                </a:solidFill>
                <a:cs typeface="Lucida Sans"/>
              </a:rPr>
              <a:t>11</a:t>
            </a:r>
            <a:r>
              <a:rPr sz="2100" spc="-68">
                <a:solidFill>
                  <a:srgbClr val="262E67"/>
                </a:solidFill>
                <a:cs typeface="Lucida Sans"/>
              </a:rPr>
              <a:t> global </a:t>
            </a:r>
            <a:r>
              <a:rPr sz="2100" b="1" spc="-15">
                <a:solidFill>
                  <a:srgbClr val="262E67"/>
                </a:solidFill>
                <a:cs typeface="Trebuchet MS"/>
              </a:rPr>
              <a:t>clusters</a:t>
            </a:r>
            <a:endParaRPr sz="2100">
              <a:cs typeface="Trebuchet MS"/>
            </a:endParaRPr>
          </a:p>
          <a:p>
            <a:pPr>
              <a:spcBef>
                <a:spcPts val="15"/>
              </a:spcBef>
              <a:buClr>
                <a:srgbClr val="262E67"/>
              </a:buClr>
              <a:buFont typeface="Arial"/>
              <a:buChar char="•"/>
            </a:pPr>
            <a:endParaRPr sz="2400">
              <a:cs typeface="Trebuchet MS"/>
            </a:endParaRPr>
          </a:p>
          <a:p>
            <a:pPr marL="276600" indent="-257655">
              <a:lnSpc>
                <a:spcPts val="2111"/>
              </a:lnSpc>
              <a:buFont typeface="Arial"/>
              <a:buChar char="•"/>
              <a:tabLst>
                <a:tab pos="276600" algn="l"/>
              </a:tabLst>
            </a:pPr>
            <a:r>
              <a:rPr sz="2100" spc="-83">
                <a:solidFill>
                  <a:srgbClr val="262E67"/>
                </a:solidFill>
                <a:cs typeface="Lucida Sans"/>
              </a:rPr>
              <a:t>HC:</a:t>
            </a:r>
            <a:r>
              <a:rPr sz="2100" spc="-30">
                <a:solidFill>
                  <a:srgbClr val="262E67"/>
                </a:solidFill>
                <a:cs typeface="Lucida Sans"/>
              </a:rPr>
              <a:t> Humanitarian</a:t>
            </a:r>
            <a:r>
              <a:rPr sz="2100" spc="-38">
                <a:solidFill>
                  <a:srgbClr val="262E67"/>
                </a:solidFill>
                <a:cs typeface="Lucida Sans"/>
              </a:rPr>
              <a:t> </a:t>
            </a:r>
            <a:r>
              <a:rPr sz="2100" spc="-15">
                <a:solidFill>
                  <a:srgbClr val="262E67"/>
                </a:solidFill>
                <a:cs typeface="Lucida Sans"/>
              </a:rPr>
              <a:t>Coordinator</a:t>
            </a:r>
            <a:endParaRPr sz="2100">
              <a:cs typeface="Lucida Sans"/>
            </a:endParaRPr>
          </a:p>
          <a:p>
            <a:pPr marL="276600" indent="-257655">
              <a:lnSpc>
                <a:spcPts val="2111"/>
              </a:lnSpc>
              <a:buFont typeface="Arial"/>
              <a:buChar char="•"/>
              <a:tabLst>
                <a:tab pos="276600" algn="l"/>
              </a:tabLst>
            </a:pPr>
            <a:r>
              <a:rPr sz="2100" spc="-90">
                <a:solidFill>
                  <a:srgbClr val="262E67"/>
                </a:solidFill>
                <a:cs typeface="Lucida Sans"/>
              </a:rPr>
              <a:t>CLA:</a:t>
            </a:r>
            <a:r>
              <a:rPr sz="2100" spc="-75">
                <a:solidFill>
                  <a:srgbClr val="262E67"/>
                </a:solidFill>
                <a:cs typeface="Lucida Sans"/>
              </a:rPr>
              <a:t> </a:t>
            </a:r>
            <a:r>
              <a:rPr sz="2100" spc="-53">
                <a:solidFill>
                  <a:srgbClr val="262E67"/>
                </a:solidFill>
                <a:cs typeface="Lucida Sans"/>
              </a:rPr>
              <a:t>Cluster</a:t>
            </a:r>
            <a:r>
              <a:rPr sz="2100" spc="-83">
                <a:solidFill>
                  <a:srgbClr val="262E67"/>
                </a:solidFill>
                <a:cs typeface="Lucida Sans"/>
              </a:rPr>
              <a:t> </a:t>
            </a:r>
            <a:r>
              <a:rPr sz="2100" spc="-15">
                <a:solidFill>
                  <a:srgbClr val="262E67"/>
                </a:solidFill>
                <a:cs typeface="Lucida Sans"/>
              </a:rPr>
              <a:t>Lead</a:t>
            </a:r>
            <a:r>
              <a:rPr sz="2100" spc="-83">
                <a:solidFill>
                  <a:srgbClr val="262E67"/>
                </a:solidFill>
                <a:cs typeface="Lucida Sans"/>
              </a:rPr>
              <a:t> </a:t>
            </a:r>
            <a:r>
              <a:rPr sz="2100" spc="-15">
                <a:solidFill>
                  <a:srgbClr val="262E67"/>
                </a:solidFill>
                <a:cs typeface="Lucida Sans"/>
              </a:rPr>
              <a:t>Agencies</a:t>
            </a:r>
            <a:endParaRPr sz="2100">
              <a:cs typeface="Lucida Sans"/>
            </a:endParaRPr>
          </a:p>
          <a:p>
            <a:pPr marL="276600" indent="-257655">
              <a:lnSpc>
                <a:spcPts val="2111"/>
              </a:lnSpc>
              <a:spcBef>
                <a:spcPts val="113"/>
              </a:spcBef>
              <a:buFont typeface="Arial"/>
              <a:buChar char="•"/>
              <a:tabLst>
                <a:tab pos="276600" algn="l"/>
              </a:tabLst>
            </a:pPr>
            <a:r>
              <a:rPr sz="2100" spc="-127">
                <a:solidFill>
                  <a:srgbClr val="262E67"/>
                </a:solidFill>
                <a:cs typeface="Lucida Sans"/>
              </a:rPr>
              <a:t>CC:</a:t>
            </a:r>
            <a:r>
              <a:rPr sz="2100" spc="-53">
                <a:solidFill>
                  <a:srgbClr val="262E67"/>
                </a:solidFill>
                <a:cs typeface="Lucida Sans"/>
              </a:rPr>
              <a:t> Cluster </a:t>
            </a:r>
            <a:r>
              <a:rPr sz="2100" spc="-15">
                <a:solidFill>
                  <a:srgbClr val="262E67"/>
                </a:solidFill>
                <a:cs typeface="Lucida Sans"/>
              </a:rPr>
              <a:t>Coordinator</a:t>
            </a:r>
            <a:endParaRPr sz="2100">
              <a:cs typeface="Lucida Sans"/>
            </a:endParaRPr>
          </a:p>
          <a:p>
            <a:pPr marL="276600" indent="-257655">
              <a:lnSpc>
                <a:spcPts val="2111"/>
              </a:lnSpc>
              <a:buFont typeface="Arial"/>
              <a:buChar char="•"/>
              <a:tabLst>
                <a:tab pos="276600" algn="l"/>
              </a:tabLst>
            </a:pPr>
            <a:r>
              <a:rPr sz="2100" spc="-60">
                <a:solidFill>
                  <a:srgbClr val="262E67"/>
                </a:solidFill>
                <a:cs typeface="Lucida Sans"/>
              </a:rPr>
              <a:t>CM:</a:t>
            </a:r>
            <a:r>
              <a:rPr sz="2100" spc="-53">
                <a:solidFill>
                  <a:srgbClr val="262E67"/>
                </a:solidFill>
                <a:cs typeface="Lucida Sans"/>
              </a:rPr>
              <a:t> Cluster</a:t>
            </a:r>
            <a:r>
              <a:rPr sz="2100" spc="-60">
                <a:solidFill>
                  <a:srgbClr val="262E67"/>
                </a:solidFill>
                <a:cs typeface="Lucida Sans"/>
              </a:rPr>
              <a:t> </a:t>
            </a:r>
            <a:r>
              <a:rPr sz="2100" spc="-15">
                <a:solidFill>
                  <a:srgbClr val="262E67"/>
                </a:solidFill>
                <a:cs typeface="Lucida Sans"/>
              </a:rPr>
              <a:t>Members</a:t>
            </a:r>
            <a:endParaRPr sz="2100">
              <a:cs typeface="Lucida Sans"/>
            </a:endParaRPr>
          </a:p>
          <a:p>
            <a:pPr>
              <a:spcBef>
                <a:spcPts val="75"/>
              </a:spcBef>
              <a:buClr>
                <a:srgbClr val="262E67"/>
              </a:buClr>
              <a:buFont typeface="Arial"/>
              <a:buChar char="•"/>
            </a:pPr>
            <a:endParaRPr sz="2100">
              <a:cs typeface="Lucida Sans"/>
            </a:endParaRPr>
          </a:p>
          <a:p>
            <a:pPr marL="276600" indent="-257655">
              <a:buFont typeface="Arial"/>
              <a:buChar char="•"/>
              <a:tabLst>
                <a:tab pos="276600" algn="l"/>
              </a:tabLst>
            </a:pPr>
            <a:r>
              <a:rPr sz="2100" spc="-38">
                <a:solidFill>
                  <a:srgbClr val="262E67"/>
                </a:solidFill>
                <a:cs typeface="Lucida Sans"/>
              </a:rPr>
              <a:t>Large</a:t>
            </a:r>
            <a:r>
              <a:rPr sz="2100" spc="-68">
                <a:solidFill>
                  <a:srgbClr val="262E67"/>
                </a:solidFill>
                <a:cs typeface="Lucida Sans"/>
              </a:rPr>
              <a:t> </a:t>
            </a:r>
            <a:r>
              <a:rPr sz="2100" spc="-45">
                <a:solidFill>
                  <a:srgbClr val="262E67"/>
                </a:solidFill>
                <a:cs typeface="Lucida Sans"/>
              </a:rPr>
              <a:t>scale</a:t>
            </a:r>
            <a:r>
              <a:rPr sz="2100" spc="-68">
                <a:solidFill>
                  <a:srgbClr val="262E67"/>
                </a:solidFill>
                <a:cs typeface="Lucida Sans"/>
              </a:rPr>
              <a:t> </a:t>
            </a:r>
            <a:r>
              <a:rPr sz="2100" spc="-30">
                <a:solidFill>
                  <a:srgbClr val="262E67"/>
                </a:solidFill>
                <a:cs typeface="Lucida Sans"/>
              </a:rPr>
              <a:t>non-</a:t>
            </a:r>
            <a:r>
              <a:rPr sz="2100" spc="-15">
                <a:solidFill>
                  <a:srgbClr val="262E67"/>
                </a:solidFill>
                <a:cs typeface="Lucida Sans"/>
              </a:rPr>
              <a:t>refugee</a:t>
            </a:r>
            <a:endParaRPr sz="2100">
              <a:cs typeface="Lucida Sans"/>
            </a:endParaRPr>
          </a:p>
        </p:txBody>
      </p:sp>
      <p:pic>
        <p:nvPicPr>
          <p:cNvPr id="17" name="object 17"/>
          <p:cNvPicPr/>
          <p:nvPr/>
        </p:nvPicPr>
        <p:blipFill>
          <a:blip r:embed="rId3" cstate="print"/>
          <a:stretch>
            <a:fillRect/>
          </a:stretch>
        </p:blipFill>
        <p:spPr>
          <a:xfrm>
            <a:off x="2039366" y="3320662"/>
            <a:ext cx="817653" cy="746882"/>
          </a:xfrm>
          <a:prstGeom prst="rect">
            <a:avLst/>
          </a:prstGeom>
        </p:spPr>
      </p:pic>
      <p:sp>
        <p:nvSpPr>
          <p:cNvPr id="18" name="object 18"/>
          <p:cNvSpPr/>
          <p:nvPr/>
        </p:nvSpPr>
        <p:spPr>
          <a:xfrm>
            <a:off x="4699733" y="3681818"/>
            <a:ext cx="3516657" cy="6097368"/>
          </a:xfrm>
          <a:custGeom>
            <a:avLst/>
            <a:gdLst/>
            <a:ahLst/>
            <a:cxnLst/>
            <a:rect l="l" t="t" r="r" b="b"/>
            <a:pathLst>
              <a:path w="2838450" h="4087495">
                <a:moveTo>
                  <a:pt x="0" y="0"/>
                </a:moveTo>
                <a:lnTo>
                  <a:pt x="2837979" y="0"/>
                </a:lnTo>
                <a:lnTo>
                  <a:pt x="2837979" y="4087293"/>
                </a:lnTo>
                <a:lnTo>
                  <a:pt x="0" y="4087293"/>
                </a:lnTo>
                <a:lnTo>
                  <a:pt x="0" y="0"/>
                </a:lnTo>
                <a:close/>
              </a:path>
            </a:pathLst>
          </a:custGeom>
          <a:ln w="38100">
            <a:solidFill>
              <a:srgbClr val="262E67"/>
            </a:solidFill>
          </a:ln>
        </p:spPr>
        <p:txBody>
          <a:bodyPr wrap="square" lIns="0" tIns="0" rIns="0" bIns="0" rtlCol="0"/>
          <a:lstStyle/>
          <a:p>
            <a:endParaRPr sz="3000"/>
          </a:p>
        </p:txBody>
      </p:sp>
      <p:sp>
        <p:nvSpPr>
          <p:cNvPr id="19" name="object 19"/>
          <p:cNvSpPr txBox="1"/>
          <p:nvPr/>
        </p:nvSpPr>
        <p:spPr>
          <a:xfrm>
            <a:off x="5081981" y="4569511"/>
            <a:ext cx="2851179" cy="2665817"/>
          </a:xfrm>
          <a:prstGeom prst="rect">
            <a:avLst/>
          </a:prstGeom>
        </p:spPr>
        <p:txBody>
          <a:bodyPr vert="horz" wrap="square" lIns="0" tIns="18945" rIns="0" bIns="0" rtlCol="0">
            <a:spAutoFit/>
          </a:bodyPr>
          <a:lstStyle/>
          <a:p>
            <a:pPr marL="276600" indent="-257655">
              <a:spcBef>
                <a:spcPts val="149"/>
              </a:spcBef>
              <a:buFont typeface="Arial"/>
              <a:buChar char="•"/>
              <a:tabLst>
                <a:tab pos="276600" algn="l"/>
              </a:tabLst>
            </a:pPr>
            <a:r>
              <a:rPr sz="2100" spc="-15">
                <a:solidFill>
                  <a:srgbClr val="262E67"/>
                </a:solidFill>
                <a:cs typeface="Lucida Sans"/>
              </a:rPr>
              <a:t>UNHCR</a:t>
            </a:r>
            <a:endParaRPr sz="2100">
              <a:cs typeface="Lucida Sans"/>
            </a:endParaRPr>
          </a:p>
          <a:p>
            <a:pPr>
              <a:spcBef>
                <a:spcPts val="75"/>
              </a:spcBef>
              <a:buClr>
                <a:srgbClr val="262E67"/>
              </a:buClr>
              <a:buFont typeface="Arial"/>
              <a:buChar char="•"/>
            </a:pPr>
            <a:endParaRPr sz="2100">
              <a:cs typeface="Lucida Sans"/>
            </a:endParaRPr>
          </a:p>
          <a:p>
            <a:pPr marL="276600" indent="-257655">
              <a:buFont typeface="Arial"/>
              <a:buChar char="•"/>
              <a:tabLst>
                <a:tab pos="276600" algn="l"/>
              </a:tabLst>
            </a:pPr>
            <a:r>
              <a:rPr sz="2100" b="1" spc="-15">
                <a:solidFill>
                  <a:srgbClr val="262E67"/>
                </a:solidFill>
                <a:cs typeface="Trebuchet MS"/>
              </a:rPr>
              <a:t>Sectors</a:t>
            </a:r>
            <a:endParaRPr sz="2100">
              <a:cs typeface="Trebuchet MS"/>
            </a:endParaRPr>
          </a:p>
          <a:p>
            <a:pPr>
              <a:lnSpc>
                <a:spcPct val="100000"/>
              </a:lnSpc>
              <a:buClr>
                <a:srgbClr val="262E67"/>
              </a:buClr>
              <a:buFont typeface="Arial"/>
              <a:buChar char="•"/>
            </a:pPr>
            <a:endParaRPr sz="2400">
              <a:cs typeface="Trebuchet MS"/>
            </a:endParaRPr>
          </a:p>
          <a:p>
            <a:pPr marL="276600" marR="7578" indent="-257655">
              <a:lnSpc>
                <a:spcPct val="100800"/>
              </a:lnSpc>
              <a:buFont typeface="Arial"/>
              <a:buChar char="•"/>
              <a:tabLst>
                <a:tab pos="276600" algn="l"/>
              </a:tabLst>
            </a:pPr>
            <a:r>
              <a:rPr sz="2100" spc="-60">
                <a:solidFill>
                  <a:srgbClr val="262E67"/>
                </a:solidFill>
                <a:cs typeface="Lucida Sans"/>
              </a:rPr>
              <a:t>Mixed:</a:t>
            </a:r>
            <a:r>
              <a:rPr sz="2100" spc="-83">
                <a:solidFill>
                  <a:srgbClr val="262E67"/>
                </a:solidFill>
                <a:cs typeface="Lucida Sans"/>
              </a:rPr>
              <a:t> </a:t>
            </a:r>
            <a:r>
              <a:rPr sz="2100">
                <a:solidFill>
                  <a:srgbClr val="262E67"/>
                </a:solidFill>
                <a:cs typeface="Lucida Sans"/>
              </a:rPr>
              <a:t>IDP</a:t>
            </a:r>
            <a:r>
              <a:rPr sz="2100" spc="-75">
                <a:solidFill>
                  <a:srgbClr val="262E67"/>
                </a:solidFill>
                <a:cs typeface="Lucida Sans"/>
              </a:rPr>
              <a:t> </a:t>
            </a:r>
            <a:r>
              <a:rPr sz="2100" spc="-15">
                <a:solidFill>
                  <a:srgbClr val="262E67"/>
                </a:solidFill>
                <a:cs typeface="Lucida Sans"/>
              </a:rPr>
              <a:t>and</a:t>
            </a:r>
            <a:r>
              <a:rPr sz="2100" spc="-90">
                <a:solidFill>
                  <a:srgbClr val="262E67"/>
                </a:solidFill>
                <a:cs typeface="Lucida Sans"/>
              </a:rPr>
              <a:t> </a:t>
            </a:r>
            <a:r>
              <a:rPr sz="2100" spc="-38">
                <a:solidFill>
                  <a:srgbClr val="262E67"/>
                </a:solidFill>
                <a:cs typeface="Lucida Sans"/>
              </a:rPr>
              <a:t>Refugee</a:t>
            </a:r>
            <a:r>
              <a:rPr sz="2100" spc="-83">
                <a:solidFill>
                  <a:srgbClr val="262E67"/>
                </a:solidFill>
                <a:cs typeface="Lucida Sans"/>
              </a:rPr>
              <a:t> </a:t>
            </a:r>
            <a:r>
              <a:rPr sz="2100" spc="-75">
                <a:solidFill>
                  <a:srgbClr val="262E67"/>
                </a:solidFill>
                <a:cs typeface="Lucida Sans"/>
              </a:rPr>
              <a:t>– </a:t>
            </a:r>
            <a:r>
              <a:rPr sz="2100" spc="-38">
                <a:solidFill>
                  <a:srgbClr val="262E67"/>
                </a:solidFill>
                <a:cs typeface="Lucida Sans"/>
              </a:rPr>
              <a:t>UNHCR,</a:t>
            </a:r>
            <a:r>
              <a:rPr sz="2100" spc="-45">
                <a:solidFill>
                  <a:srgbClr val="262E67"/>
                </a:solidFill>
                <a:cs typeface="Lucida Sans"/>
              </a:rPr>
              <a:t> </a:t>
            </a:r>
            <a:r>
              <a:rPr sz="2100" spc="-30">
                <a:solidFill>
                  <a:srgbClr val="262E67"/>
                </a:solidFill>
                <a:cs typeface="Lucida Sans"/>
              </a:rPr>
              <a:t>Government</a:t>
            </a:r>
            <a:r>
              <a:rPr sz="2100" spc="-45">
                <a:solidFill>
                  <a:srgbClr val="262E67"/>
                </a:solidFill>
                <a:cs typeface="Lucida Sans"/>
              </a:rPr>
              <a:t> </a:t>
            </a:r>
            <a:r>
              <a:rPr sz="2100">
                <a:solidFill>
                  <a:srgbClr val="262E67"/>
                </a:solidFill>
                <a:cs typeface="Lucida Sans"/>
              </a:rPr>
              <a:t>&amp;</a:t>
            </a:r>
            <a:r>
              <a:rPr sz="2100" spc="-45">
                <a:solidFill>
                  <a:srgbClr val="262E67"/>
                </a:solidFill>
                <a:cs typeface="Lucida Sans"/>
              </a:rPr>
              <a:t> </a:t>
            </a:r>
            <a:r>
              <a:rPr sz="2100" spc="-38">
                <a:solidFill>
                  <a:srgbClr val="262E67"/>
                </a:solidFill>
                <a:cs typeface="Lucida Sans"/>
              </a:rPr>
              <a:t>HC </a:t>
            </a:r>
            <a:r>
              <a:rPr sz="2100" spc="-30">
                <a:solidFill>
                  <a:srgbClr val="262E67"/>
                </a:solidFill>
                <a:cs typeface="Lucida Sans"/>
              </a:rPr>
              <a:t>determine</a:t>
            </a:r>
            <a:r>
              <a:rPr sz="2100" spc="-68">
                <a:solidFill>
                  <a:srgbClr val="262E67"/>
                </a:solidFill>
                <a:cs typeface="Lucida Sans"/>
              </a:rPr>
              <a:t> </a:t>
            </a:r>
            <a:r>
              <a:rPr sz="2100" spc="-38">
                <a:solidFill>
                  <a:srgbClr val="262E67"/>
                </a:solidFill>
                <a:cs typeface="Lucida Sans"/>
              </a:rPr>
              <a:t>best</a:t>
            </a:r>
            <a:r>
              <a:rPr sz="2100" spc="-60">
                <a:solidFill>
                  <a:srgbClr val="262E67"/>
                </a:solidFill>
                <a:cs typeface="Lucida Sans"/>
              </a:rPr>
              <a:t> </a:t>
            </a:r>
            <a:r>
              <a:rPr sz="2100" spc="-30">
                <a:solidFill>
                  <a:srgbClr val="262E67"/>
                </a:solidFill>
                <a:cs typeface="Lucida Sans"/>
              </a:rPr>
              <a:t>model</a:t>
            </a:r>
            <a:endParaRPr sz="2100">
              <a:cs typeface="Lucida Sans"/>
            </a:endParaRPr>
          </a:p>
        </p:txBody>
      </p:sp>
      <p:sp>
        <p:nvSpPr>
          <p:cNvPr id="20" name="object 20"/>
          <p:cNvSpPr txBox="1"/>
          <p:nvPr/>
        </p:nvSpPr>
        <p:spPr>
          <a:xfrm>
            <a:off x="5081786" y="2236380"/>
            <a:ext cx="3114518" cy="935204"/>
          </a:xfrm>
          <a:prstGeom prst="rect">
            <a:avLst/>
          </a:prstGeom>
        </p:spPr>
        <p:txBody>
          <a:bodyPr vert="horz" wrap="square" lIns="0" tIns="9473" rIns="0" bIns="0" rtlCol="0">
            <a:spAutoFit/>
          </a:bodyPr>
          <a:lstStyle/>
          <a:p>
            <a:pPr marL="934947" marR="7578" indent="-916949">
              <a:lnSpc>
                <a:spcPct val="102200"/>
              </a:lnSpc>
              <a:spcBef>
                <a:spcPts val="75"/>
              </a:spcBef>
            </a:pPr>
            <a:r>
              <a:rPr sz="3000" spc="-53">
                <a:solidFill>
                  <a:srgbClr val="262E67"/>
                </a:solidFill>
                <a:cs typeface="Lucida Sans"/>
              </a:rPr>
              <a:t>Refugee</a:t>
            </a:r>
            <a:r>
              <a:rPr sz="3000" spc="-164">
                <a:solidFill>
                  <a:srgbClr val="262E67"/>
                </a:solidFill>
                <a:cs typeface="Lucida Sans"/>
              </a:rPr>
              <a:t> </a:t>
            </a:r>
            <a:r>
              <a:rPr sz="3000">
                <a:solidFill>
                  <a:srgbClr val="262E67"/>
                </a:solidFill>
                <a:cs typeface="Lucida Sans"/>
              </a:rPr>
              <a:t>and</a:t>
            </a:r>
            <a:r>
              <a:rPr sz="3000" spc="-141">
                <a:solidFill>
                  <a:srgbClr val="262E67"/>
                </a:solidFill>
                <a:cs typeface="Lucida Sans"/>
              </a:rPr>
              <a:t> </a:t>
            </a:r>
            <a:r>
              <a:rPr sz="3000" spc="-75">
                <a:solidFill>
                  <a:srgbClr val="262E67"/>
                </a:solidFill>
                <a:cs typeface="Lucida Sans"/>
              </a:rPr>
              <a:t>mixed </a:t>
            </a:r>
            <a:r>
              <a:rPr sz="3000" spc="-15">
                <a:solidFill>
                  <a:srgbClr val="262E67"/>
                </a:solidFill>
                <a:cs typeface="Lucida Sans"/>
              </a:rPr>
              <a:t>settings</a:t>
            </a:r>
            <a:endParaRPr sz="3000">
              <a:cs typeface="Lucida Sans"/>
            </a:endParaRPr>
          </a:p>
        </p:txBody>
      </p:sp>
      <p:sp>
        <p:nvSpPr>
          <p:cNvPr id="22" name="object 22"/>
          <p:cNvSpPr/>
          <p:nvPr/>
        </p:nvSpPr>
        <p:spPr>
          <a:xfrm>
            <a:off x="5859353" y="3087461"/>
            <a:ext cx="1184048" cy="1149879"/>
          </a:xfrm>
          <a:custGeom>
            <a:avLst/>
            <a:gdLst/>
            <a:ahLst/>
            <a:cxnLst/>
            <a:rect l="l" t="t" r="r" b="b"/>
            <a:pathLst>
              <a:path w="793750" h="815975">
                <a:moveTo>
                  <a:pt x="396633" y="0"/>
                </a:moveTo>
                <a:lnTo>
                  <a:pt x="350377" y="2743"/>
                </a:lnTo>
                <a:lnTo>
                  <a:pt x="305689" y="10770"/>
                </a:lnTo>
                <a:lnTo>
                  <a:pt x="262865" y="23774"/>
                </a:lnTo>
                <a:lnTo>
                  <a:pt x="222204" y="41450"/>
                </a:lnTo>
                <a:lnTo>
                  <a:pt x="184003" y="63491"/>
                </a:lnTo>
                <a:lnTo>
                  <a:pt x="148559" y="89591"/>
                </a:lnTo>
                <a:lnTo>
                  <a:pt x="116171" y="119444"/>
                </a:lnTo>
                <a:lnTo>
                  <a:pt x="87135" y="152745"/>
                </a:lnTo>
                <a:lnTo>
                  <a:pt x="61751" y="189188"/>
                </a:lnTo>
                <a:lnTo>
                  <a:pt x="40314" y="228465"/>
                </a:lnTo>
                <a:lnTo>
                  <a:pt x="23123" y="270272"/>
                </a:lnTo>
                <a:lnTo>
                  <a:pt x="10475" y="314303"/>
                </a:lnTo>
                <a:lnTo>
                  <a:pt x="2668" y="360251"/>
                </a:lnTo>
                <a:lnTo>
                  <a:pt x="0" y="407810"/>
                </a:lnTo>
                <a:lnTo>
                  <a:pt x="2668" y="455370"/>
                </a:lnTo>
                <a:lnTo>
                  <a:pt x="10475" y="501318"/>
                </a:lnTo>
                <a:lnTo>
                  <a:pt x="23123" y="545349"/>
                </a:lnTo>
                <a:lnTo>
                  <a:pt x="40314" y="587156"/>
                </a:lnTo>
                <a:lnTo>
                  <a:pt x="61751" y="626434"/>
                </a:lnTo>
                <a:lnTo>
                  <a:pt x="87135" y="662876"/>
                </a:lnTo>
                <a:lnTo>
                  <a:pt x="116171" y="696177"/>
                </a:lnTo>
                <a:lnTo>
                  <a:pt x="148559" y="726031"/>
                </a:lnTo>
                <a:lnTo>
                  <a:pt x="184003" y="752131"/>
                </a:lnTo>
                <a:lnTo>
                  <a:pt x="222204" y="774172"/>
                </a:lnTo>
                <a:lnTo>
                  <a:pt x="262865" y="791848"/>
                </a:lnTo>
                <a:lnTo>
                  <a:pt x="305689" y="804852"/>
                </a:lnTo>
                <a:lnTo>
                  <a:pt x="350377" y="812879"/>
                </a:lnTo>
                <a:lnTo>
                  <a:pt x="396633" y="815623"/>
                </a:lnTo>
                <a:lnTo>
                  <a:pt x="442889" y="812879"/>
                </a:lnTo>
                <a:lnTo>
                  <a:pt x="487577" y="804852"/>
                </a:lnTo>
                <a:lnTo>
                  <a:pt x="530401" y="791848"/>
                </a:lnTo>
                <a:lnTo>
                  <a:pt x="571062" y="774172"/>
                </a:lnTo>
                <a:lnTo>
                  <a:pt x="609263" y="752131"/>
                </a:lnTo>
                <a:lnTo>
                  <a:pt x="644706" y="726031"/>
                </a:lnTo>
                <a:lnTo>
                  <a:pt x="677094" y="696177"/>
                </a:lnTo>
                <a:lnTo>
                  <a:pt x="706130" y="662876"/>
                </a:lnTo>
                <a:lnTo>
                  <a:pt x="731515" y="626434"/>
                </a:lnTo>
                <a:lnTo>
                  <a:pt x="752951" y="587156"/>
                </a:lnTo>
                <a:lnTo>
                  <a:pt x="770142" y="545349"/>
                </a:lnTo>
                <a:lnTo>
                  <a:pt x="782790" y="501318"/>
                </a:lnTo>
                <a:lnTo>
                  <a:pt x="790597" y="455370"/>
                </a:lnTo>
                <a:lnTo>
                  <a:pt x="793266" y="407810"/>
                </a:lnTo>
                <a:lnTo>
                  <a:pt x="790597" y="360251"/>
                </a:lnTo>
                <a:lnTo>
                  <a:pt x="782790" y="314303"/>
                </a:lnTo>
                <a:lnTo>
                  <a:pt x="770142" y="270272"/>
                </a:lnTo>
                <a:lnTo>
                  <a:pt x="752951" y="228465"/>
                </a:lnTo>
                <a:lnTo>
                  <a:pt x="731515" y="189188"/>
                </a:lnTo>
                <a:lnTo>
                  <a:pt x="706130" y="152745"/>
                </a:lnTo>
                <a:lnTo>
                  <a:pt x="677094" y="119444"/>
                </a:lnTo>
                <a:lnTo>
                  <a:pt x="644706" y="89591"/>
                </a:lnTo>
                <a:lnTo>
                  <a:pt x="609263" y="63491"/>
                </a:lnTo>
                <a:lnTo>
                  <a:pt x="571062" y="41450"/>
                </a:lnTo>
                <a:lnTo>
                  <a:pt x="530401" y="23774"/>
                </a:lnTo>
                <a:lnTo>
                  <a:pt x="487577" y="10770"/>
                </a:lnTo>
                <a:lnTo>
                  <a:pt x="442889" y="2743"/>
                </a:lnTo>
                <a:lnTo>
                  <a:pt x="396633" y="0"/>
                </a:lnTo>
                <a:close/>
              </a:path>
            </a:pathLst>
          </a:custGeom>
          <a:solidFill>
            <a:srgbClr val="262E67"/>
          </a:solidFill>
        </p:spPr>
        <p:txBody>
          <a:bodyPr wrap="square" lIns="0" tIns="0" rIns="0" bIns="0" rtlCol="0"/>
          <a:lstStyle/>
          <a:p>
            <a:endParaRPr sz="3000"/>
          </a:p>
        </p:txBody>
      </p:sp>
      <p:sp>
        <p:nvSpPr>
          <p:cNvPr id="23" name="object 23"/>
          <p:cNvSpPr/>
          <p:nvPr/>
        </p:nvSpPr>
        <p:spPr>
          <a:xfrm>
            <a:off x="5852878" y="3087461"/>
            <a:ext cx="1184048" cy="1149231"/>
          </a:xfrm>
          <a:custGeom>
            <a:avLst/>
            <a:gdLst/>
            <a:ahLst/>
            <a:cxnLst/>
            <a:rect l="l" t="t" r="r" b="b"/>
            <a:pathLst>
              <a:path w="793750" h="815975">
                <a:moveTo>
                  <a:pt x="0" y="407811"/>
                </a:moveTo>
                <a:lnTo>
                  <a:pt x="2668" y="360252"/>
                </a:lnTo>
                <a:lnTo>
                  <a:pt x="10475" y="314304"/>
                </a:lnTo>
                <a:lnTo>
                  <a:pt x="23123" y="270273"/>
                </a:lnTo>
                <a:lnTo>
                  <a:pt x="40314" y="228466"/>
                </a:lnTo>
                <a:lnTo>
                  <a:pt x="61750" y="189188"/>
                </a:lnTo>
                <a:lnTo>
                  <a:pt x="87135" y="152746"/>
                </a:lnTo>
                <a:lnTo>
                  <a:pt x="116171" y="119445"/>
                </a:lnTo>
                <a:lnTo>
                  <a:pt x="148559" y="89591"/>
                </a:lnTo>
                <a:lnTo>
                  <a:pt x="184002" y="63491"/>
                </a:lnTo>
                <a:lnTo>
                  <a:pt x="222203" y="41450"/>
                </a:lnTo>
                <a:lnTo>
                  <a:pt x="262865" y="23774"/>
                </a:lnTo>
                <a:lnTo>
                  <a:pt x="305688" y="10770"/>
                </a:lnTo>
                <a:lnTo>
                  <a:pt x="350377" y="2743"/>
                </a:lnTo>
                <a:lnTo>
                  <a:pt x="396633" y="0"/>
                </a:lnTo>
                <a:lnTo>
                  <a:pt x="442888" y="2743"/>
                </a:lnTo>
                <a:lnTo>
                  <a:pt x="487577" y="10770"/>
                </a:lnTo>
                <a:lnTo>
                  <a:pt x="530400" y="23774"/>
                </a:lnTo>
                <a:lnTo>
                  <a:pt x="571062" y="41450"/>
                </a:lnTo>
                <a:lnTo>
                  <a:pt x="609263" y="63491"/>
                </a:lnTo>
                <a:lnTo>
                  <a:pt x="644706" y="89591"/>
                </a:lnTo>
                <a:lnTo>
                  <a:pt x="677094" y="119445"/>
                </a:lnTo>
                <a:lnTo>
                  <a:pt x="706130" y="152746"/>
                </a:lnTo>
                <a:lnTo>
                  <a:pt x="731515" y="189188"/>
                </a:lnTo>
                <a:lnTo>
                  <a:pt x="752951" y="228466"/>
                </a:lnTo>
                <a:lnTo>
                  <a:pt x="770142" y="270273"/>
                </a:lnTo>
                <a:lnTo>
                  <a:pt x="782790" y="314304"/>
                </a:lnTo>
                <a:lnTo>
                  <a:pt x="790597" y="360252"/>
                </a:lnTo>
                <a:lnTo>
                  <a:pt x="793266" y="407811"/>
                </a:lnTo>
                <a:lnTo>
                  <a:pt x="790597" y="455370"/>
                </a:lnTo>
                <a:lnTo>
                  <a:pt x="782790" y="501318"/>
                </a:lnTo>
                <a:lnTo>
                  <a:pt x="770142" y="545349"/>
                </a:lnTo>
                <a:lnTo>
                  <a:pt x="752951" y="587156"/>
                </a:lnTo>
                <a:lnTo>
                  <a:pt x="731515" y="626434"/>
                </a:lnTo>
                <a:lnTo>
                  <a:pt x="706130" y="662876"/>
                </a:lnTo>
                <a:lnTo>
                  <a:pt x="677094" y="696177"/>
                </a:lnTo>
                <a:lnTo>
                  <a:pt x="644706" y="726031"/>
                </a:lnTo>
                <a:lnTo>
                  <a:pt x="609263" y="752131"/>
                </a:lnTo>
                <a:lnTo>
                  <a:pt x="571062" y="774172"/>
                </a:lnTo>
                <a:lnTo>
                  <a:pt x="530400" y="791848"/>
                </a:lnTo>
                <a:lnTo>
                  <a:pt x="487577" y="804852"/>
                </a:lnTo>
                <a:lnTo>
                  <a:pt x="442888" y="812879"/>
                </a:lnTo>
                <a:lnTo>
                  <a:pt x="396633" y="815623"/>
                </a:lnTo>
                <a:lnTo>
                  <a:pt x="350377" y="812879"/>
                </a:lnTo>
                <a:lnTo>
                  <a:pt x="305688" y="804852"/>
                </a:lnTo>
                <a:lnTo>
                  <a:pt x="262865" y="791848"/>
                </a:lnTo>
                <a:lnTo>
                  <a:pt x="222203" y="774172"/>
                </a:lnTo>
                <a:lnTo>
                  <a:pt x="184002" y="752131"/>
                </a:lnTo>
                <a:lnTo>
                  <a:pt x="148559" y="726031"/>
                </a:lnTo>
                <a:lnTo>
                  <a:pt x="116171" y="696177"/>
                </a:lnTo>
                <a:lnTo>
                  <a:pt x="87135" y="662876"/>
                </a:lnTo>
                <a:lnTo>
                  <a:pt x="61750" y="626434"/>
                </a:lnTo>
                <a:lnTo>
                  <a:pt x="40314" y="587156"/>
                </a:lnTo>
                <a:lnTo>
                  <a:pt x="23123" y="545349"/>
                </a:lnTo>
                <a:lnTo>
                  <a:pt x="10475" y="501318"/>
                </a:lnTo>
                <a:lnTo>
                  <a:pt x="2668" y="455370"/>
                </a:lnTo>
                <a:lnTo>
                  <a:pt x="0" y="407811"/>
                </a:lnTo>
                <a:close/>
              </a:path>
            </a:pathLst>
          </a:custGeom>
          <a:ln w="25400">
            <a:solidFill>
              <a:srgbClr val="385D8A"/>
            </a:solidFill>
          </a:ln>
        </p:spPr>
        <p:txBody>
          <a:bodyPr wrap="square" lIns="0" tIns="0" rIns="0" bIns="0" rtlCol="0"/>
          <a:lstStyle/>
          <a:p>
            <a:endParaRPr sz="3000"/>
          </a:p>
        </p:txBody>
      </p:sp>
      <p:pic>
        <p:nvPicPr>
          <p:cNvPr id="24" name="object 24"/>
          <p:cNvPicPr/>
          <p:nvPr/>
        </p:nvPicPr>
        <p:blipFill>
          <a:blip r:embed="rId4" cstate="print"/>
          <a:stretch>
            <a:fillRect/>
          </a:stretch>
        </p:blipFill>
        <p:spPr>
          <a:xfrm>
            <a:off x="6074353" y="3199018"/>
            <a:ext cx="718385" cy="877520"/>
          </a:xfrm>
          <a:prstGeom prst="rect">
            <a:avLst/>
          </a:prstGeom>
        </p:spPr>
      </p:pic>
      <p:sp>
        <p:nvSpPr>
          <p:cNvPr id="25" name="object 25"/>
          <p:cNvSpPr/>
          <p:nvPr/>
        </p:nvSpPr>
        <p:spPr>
          <a:xfrm>
            <a:off x="8619065" y="3694102"/>
            <a:ext cx="2806181" cy="6097368"/>
          </a:xfrm>
          <a:custGeom>
            <a:avLst/>
            <a:gdLst/>
            <a:ahLst/>
            <a:cxnLst/>
            <a:rect l="l" t="t" r="r" b="b"/>
            <a:pathLst>
              <a:path w="1644650" h="4087495">
                <a:moveTo>
                  <a:pt x="0" y="0"/>
                </a:moveTo>
                <a:lnTo>
                  <a:pt x="1644120" y="0"/>
                </a:lnTo>
                <a:lnTo>
                  <a:pt x="1644120" y="4087293"/>
                </a:lnTo>
                <a:lnTo>
                  <a:pt x="0" y="4087293"/>
                </a:lnTo>
                <a:lnTo>
                  <a:pt x="0" y="0"/>
                </a:lnTo>
                <a:close/>
              </a:path>
            </a:pathLst>
          </a:custGeom>
          <a:ln w="38100">
            <a:solidFill>
              <a:srgbClr val="262E67"/>
            </a:solidFill>
          </a:ln>
        </p:spPr>
        <p:txBody>
          <a:bodyPr wrap="square" lIns="0" tIns="0" rIns="0" bIns="0" rtlCol="0"/>
          <a:lstStyle/>
          <a:p>
            <a:endParaRPr sz="3000"/>
          </a:p>
        </p:txBody>
      </p:sp>
      <p:sp>
        <p:nvSpPr>
          <p:cNvPr id="26" name="object 26"/>
          <p:cNvSpPr txBox="1"/>
          <p:nvPr/>
        </p:nvSpPr>
        <p:spPr>
          <a:xfrm>
            <a:off x="8902295" y="4546921"/>
            <a:ext cx="2152892" cy="2642925"/>
          </a:xfrm>
          <a:prstGeom prst="rect">
            <a:avLst/>
          </a:prstGeom>
        </p:spPr>
        <p:txBody>
          <a:bodyPr vert="horz" wrap="square" lIns="0" tIns="18945" rIns="0" bIns="0" rtlCol="0">
            <a:spAutoFit/>
          </a:bodyPr>
          <a:lstStyle/>
          <a:p>
            <a:pPr marL="276600" marR="229238" indent="-257655">
              <a:spcBef>
                <a:spcPts val="149"/>
              </a:spcBef>
              <a:buFont typeface="Arial"/>
              <a:buChar char="•"/>
              <a:tabLst>
                <a:tab pos="276600" algn="l"/>
              </a:tabLst>
            </a:pPr>
            <a:r>
              <a:rPr sz="2100" spc="-30">
                <a:solidFill>
                  <a:srgbClr val="262E67"/>
                </a:solidFill>
                <a:cs typeface="Lucida Sans"/>
              </a:rPr>
              <a:t>International </a:t>
            </a:r>
            <a:r>
              <a:rPr sz="2100" spc="-15">
                <a:solidFill>
                  <a:srgbClr val="262E67"/>
                </a:solidFill>
                <a:cs typeface="Lucida Sans"/>
              </a:rPr>
              <a:t>Health Regulations</a:t>
            </a:r>
            <a:endParaRPr sz="2100">
              <a:cs typeface="Lucida Sans"/>
            </a:endParaRPr>
          </a:p>
          <a:p>
            <a:pPr>
              <a:spcBef>
                <a:spcPts val="75"/>
              </a:spcBef>
              <a:buClr>
                <a:srgbClr val="262E67"/>
              </a:buClr>
              <a:buFont typeface="Arial"/>
              <a:buChar char="•"/>
            </a:pPr>
            <a:endParaRPr sz="2100">
              <a:cs typeface="Lucida Sans"/>
            </a:endParaRPr>
          </a:p>
          <a:p>
            <a:pPr marL="276600" indent="-257655">
              <a:buFont typeface="Arial"/>
              <a:buChar char="•"/>
              <a:tabLst>
                <a:tab pos="276600" algn="l"/>
              </a:tabLst>
            </a:pPr>
            <a:r>
              <a:rPr sz="2100" spc="-15">
                <a:solidFill>
                  <a:srgbClr val="262E67"/>
                </a:solidFill>
                <a:cs typeface="Lucida Sans"/>
              </a:rPr>
              <a:t>State</a:t>
            </a:r>
            <a:r>
              <a:rPr sz="2100" spc="-98">
                <a:solidFill>
                  <a:srgbClr val="262E67"/>
                </a:solidFill>
                <a:cs typeface="Lucida Sans"/>
              </a:rPr>
              <a:t> </a:t>
            </a:r>
            <a:r>
              <a:rPr sz="2100" spc="-15">
                <a:solidFill>
                  <a:srgbClr val="262E67"/>
                </a:solidFill>
                <a:cs typeface="Lucida Sans"/>
              </a:rPr>
              <a:t>capacity</a:t>
            </a:r>
            <a:endParaRPr sz="2100">
              <a:cs typeface="Lucida Sans"/>
            </a:endParaRPr>
          </a:p>
          <a:p>
            <a:pPr marL="276600" indent="-257655">
              <a:spcBef>
                <a:spcPts val="105"/>
              </a:spcBef>
              <a:buFont typeface="Arial"/>
              <a:buChar char="•"/>
              <a:tabLst>
                <a:tab pos="276600" algn="l"/>
              </a:tabLst>
            </a:pPr>
            <a:r>
              <a:rPr sz="2100" spc="-15">
                <a:solidFill>
                  <a:srgbClr val="262E67"/>
                </a:solidFill>
                <a:cs typeface="Lucida Sans"/>
              </a:rPr>
              <a:t>IHR</a:t>
            </a:r>
            <a:r>
              <a:rPr sz="2100" spc="-75">
                <a:solidFill>
                  <a:srgbClr val="262E67"/>
                </a:solidFill>
                <a:cs typeface="Lucida Sans"/>
              </a:rPr>
              <a:t> </a:t>
            </a:r>
            <a:r>
              <a:rPr sz="2100" spc="-45">
                <a:solidFill>
                  <a:srgbClr val="262E67"/>
                </a:solidFill>
                <a:cs typeface="Lucida Sans"/>
              </a:rPr>
              <a:t>Focal</a:t>
            </a:r>
            <a:r>
              <a:rPr sz="2100" spc="-98">
                <a:solidFill>
                  <a:srgbClr val="262E67"/>
                </a:solidFill>
                <a:cs typeface="Lucida Sans"/>
              </a:rPr>
              <a:t> </a:t>
            </a:r>
            <a:r>
              <a:rPr sz="2100" spc="-30">
                <a:solidFill>
                  <a:srgbClr val="262E67"/>
                </a:solidFill>
                <a:cs typeface="Lucida Sans"/>
              </a:rPr>
              <a:t>Point</a:t>
            </a:r>
            <a:endParaRPr sz="2100">
              <a:cs typeface="Lucida Sans"/>
            </a:endParaRPr>
          </a:p>
          <a:p>
            <a:pPr>
              <a:spcBef>
                <a:spcPts val="75"/>
              </a:spcBef>
              <a:buClr>
                <a:srgbClr val="262E67"/>
              </a:buClr>
              <a:buFont typeface="Arial"/>
              <a:buChar char="•"/>
            </a:pPr>
            <a:endParaRPr sz="2100">
              <a:cs typeface="Lucida Sans"/>
            </a:endParaRPr>
          </a:p>
          <a:p>
            <a:pPr marL="276600" indent="-257655">
              <a:buFont typeface="Arial"/>
              <a:buChar char="•"/>
              <a:tabLst>
                <a:tab pos="276600" algn="l"/>
              </a:tabLst>
            </a:pPr>
            <a:r>
              <a:rPr sz="2100" b="1" spc="-15">
                <a:solidFill>
                  <a:srgbClr val="262E67"/>
                </a:solidFill>
                <a:cs typeface="Trebuchet MS"/>
              </a:rPr>
              <a:t>Pillars</a:t>
            </a:r>
            <a:endParaRPr sz="2100">
              <a:cs typeface="Trebuchet MS"/>
            </a:endParaRPr>
          </a:p>
        </p:txBody>
      </p:sp>
      <p:sp>
        <p:nvSpPr>
          <p:cNvPr id="27" name="object 27"/>
          <p:cNvSpPr txBox="1"/>
          <p:nvPr/>
        </p:nvSpPr>
        <p:spPr>
          <a:xfrm>
            <a:off x="9185602" y="2224306"/>
            <a:ext cx="2149283" cy="935204"/>
          </a:xfrm>
          <a:prstGeom prst="rect">
            <a:avLst/>
          </a:prstGeom>
        </p:spPr>
        <p:txBody>
          <a:bodyPr vert="horz" wrap="square" lIns="0" tIns="9473" rIns="0" bIns="0" rtlCol="0">
            <a:spAutoFit/>
          </a:bodyPr>
          <a:lstStyle/>
          <a:p>
            <a:pPr marL="56835" marR="7578" indent="-38837">
              <a:lnSpc>
                <a:spcPct val="102200"/>
              </a:lnSpc>
              <a:spcBef>
                <a:spcPts val="75"/>
              </a:spcBef>
            </a:pPr>
            <a:r>
              <a:rPr sz="3000" spc="-38">
                <a:solidFill>
                  <a:srgbClr val="262E67"/>
                </a:solidFill>
                <a:cs typeface="Lucida Sans"/>
              </a:rPr>
              <a:t>Public</a:t>
            </a:r>
            <a:r>
              <a:rPr sz="3000" spc="-149">
                <a:solidFill>
                  <a:srgbClr val="262E67"/>
                </a:solidFill>
                <a:cs typeface="Lucida Sans"/>
              </a:rPr>
              <a:t> </a:t>
            </a:r>
            <a:r>
              <a:rPr sz="3000" spc="-15">
                <a:solidFill>
                  <a:srgbClr val="262E67"/>
                </a:solidFill>
                <a:cs typeface="Lucida Sans"/>
              </a:rPr>
              <a:t>Health Emergencies</a:t>
            </a:r>
            <a:endParaRPr sz="3000">
              <a:cs typeface="Lucida Sans"/>
            </a:endParaRPr>
          </a:p>
        </p:txBody>
      </p:sp>
      <p:sp>
        <p:nvSpPr>
          <p:cNvPr id="29" name="object 29"/>
          <p:cNvSpPr/>
          <p:nvPr/>
        </p:nvSpPr>
        <p:spPr>
          <a:xfrm>
            <a:off x="9487903" y="3152443"/>
            <a:ext cx="1184048" cy="1217201"/>
          </a:xfrm>
          <a:custGeom>
            <a:avLst/>
            <a:gdLst/>
            <a:ahLst/>
            <a:cxnLst/>
            <a:rect l="l" t="t" r="r" b="b"/>
            <a:pathLst>
              <a:path w="793750" h="815975">
                <a:moveTo>
                  <a:pt x="396633" y="0"/>
                </a:moveTo>
                <a:lnTo>
                  <a:pt x="350377" y="2743"/>
                </a:lnTo>
                <a:lnTo>
                  <a:pt x="305689" y="10770"/>
                </a:lnTo>
                <a:lnTo>
                  <a:pt x="262865" y="23774"/>
                </a:lnTo>
                <a:lnTo>
                  <a:pt x="222204" y="41450"/>
                </a:lnTo>
                <a:lnTo>
                  <a:pt x="184003" y="63491"/>
                </a:lnTo>
                <a:lnTo>
                  <a:pt x="148559" y="89591"/>
                </a:lnTo>
                <a:lnTo>
                  <a:pt x="116171" y="119445"/>
                </a:lnTo>
                <a:lnTo>
                  <a:pt x="87135" y="152746"/>
                </a:lnTo>
                <a:lnTo>
                  <a:pt x="61751" y="189189"/>
                </a:lnTo>
                <a:lnTo>
                  <a:pt x="40314" y="228466"/>
                </a:lnTo>
                <a:lnTo>
                  <a:pt x="23123" y="270274"/>
                </a:lnTo>
                <a:lnTo>
                  <a:pt x="10475" y="314304"/>
                </a:lnTo>
                <a:lnTo>
                  <a:pt x="2668" y="360252"/>
                </a:lnTo>
                <a:lnTo>
                  <a:pt x="0" y="407812"/>
                </a:lnTo>
                <a:lnTo>
                  <a:pt x="2668" y="455371"/>
                </a:lnTo>
                <a:lnTo>
                  <a:pt x="10475" y="501319"/>
                </a:lnTo>
                <a:lnTo>
                  <a:pt x="23123" y="545349"/>
                </a:lnTo>
                <a:lnTo>
                  <a:pt x="40314" y="587156"/>
                </a:lnTo>
                <a:lnTo>
                  <a:pt x="61751" y="626434"/>
                </a:lnTo>
                <a:lnTo>
                  <a:pt x="87135" y="662876"/>
                </a:lnTo>
                <a:lnTo>
                  <a:pt x="116171" y="696177"/>
                </a:lnTo>
                <a:lnTo>
                  <a:pt x="148559" y="726031"/>
                </a:lnTo>
                <a:lnTo>
                  <a:pt x="184003" y="752131"/>
                </a:lnTo>
                <a:lnTo>
                  <a:pt x="222204" y="774172"/>
                </a:lnTo>
                <a:lnTo>
                  <a:pt x="262865" y="791848"/>
                </a:lnTo>
                <a:lnTo>
                  <a:pt x="305689" y="804852"/>
                </a:lnTo>
                <a:lnTo>
                  <a:pt x="350377" y="812879"/>
                </a:lnTo>
                <a:lnTo>
                  <a:pt x="396633" y="815623"/>
                </a:lnTo>
                <a:lnTo>
                  <a:pt x="442889" y="812879"/>
                </a:lnTo>
                <a:lnTo>
                  <a:pt x="487577" y="804852"/>
                </a:lnTo>
                <a:lnTo>
                  <a:pt x="530401" y="791848"/>
                </a:lnTo>
                <a:lnTo>
                  <a:pt x="571062" y="774172"/>
                </a:lnTo>
                <a:lnTo>
                  <a:pt x="609263" y="752131"/>
                </a:lnTo>
                <a:lnTo>
                  <a:pt x="644706" y="726031"/>
                </a:lnTo>
                <a:lnTo>
                  <a:pt x="677094" y="696177"/>
                </a:lnTo>
                <a:lnTo>
                  <a:pt x="706130" y="662876"/>
                </a:lnTo>
                <a:lnTo>
                  <a:pt x="731515" y="626434"/>
                </a:lnTo>
                <a:lnTo>
                  <a:pt x="752951" y="587156"/>
                </a:lnTo>
                <a:lnTo>
                  <a:pt x="770142" y="545349"/>
                </a:lnTo>
                <a:lnTo>
                  <a:pt x="782790" y="501319"/>
                </a:lnTo>
                <a:lnTo>
                  <a:pt x="790597" y="455371"/>
                </a:lnTo>
                <a:lnTo>
                  <a:pt x="793266" y="407812"/>
                </a:lnTo>
                <a:lnTo>
                  <a:pt x="790597" y="360252"/>
                </a:lnTo>
                <a:lnTo>
                  <a:pt x="782790" y="314304"/>
                </a:lnTo>
                <a:lnTo>
                  <a:pt x="770142" y="270274"/>
                </a:lnTo>
                <a:lnTo>
                  <a:pt x="752951" y="228466"/>
                </a:lnTo>
                <a:lnTo>
                  <a:pt x="731515" y="189189"/>
                </a:lnTo>
                <a:lnTo>
                  <a:pt x="706130" y="152746"/>
                </a:lnTo>
                <a:lnTo>
                  <a:pt x="677094" y="119445"/>
                </a:lnTo>
                <a:lnTo>
                  <a:pt x="644706" y="89591"/>
                </a:lnTo>
                <a:lnTo>
                  <a:pt x="609263" y="63491"/>
                </a:lnTo>
                <a:lnTo>
                  <a:pt x="571062" y="41450"/>
                </a:lnTo>
                <a:lnTo>
                  <a:pt x="530401" y="23774"/>
                </a:lnTo>
                <a:lnTo>
                  <a:pt x="487577" y="10770"/>
                </a:lnTo>
                <a:lnTo>
                  <a:pt x="442889" y="2743"/>
                </a:lnTo>
                <a:lnTo>
                  <a:pt x="396633" y="0"/>
                </a:lnTo>
                <a:close/>
              </a:path>
            </a:pathLst>
          </a:custGeom>
          <a:solidFill>
            <a:srgbClr val="262E67"/>
          </a:solidFill>
        </p:spPr>
        <p:txBody>
          <a:bodyPr wrap="square" lIns="0" tIns="0" rIns="0" bIns="0" rtlCol="0"/>
          <a:lstStyle/>
          <a:p>
            <a:endParaRPr sz="3000"/>
          </a:p>
        </p:txBody>
      </p:sp>
      <p:sp>
        <p:nvSpPr>
          <p:cNvPr id="30" name="object 30"/>
          <p:cNvSpPr/>
          <p:nvPr/>
        </p:nvSpPr>
        <p:spPr>
          <a:xfrm>
            <a:off x="9487903" y="3152443"/>
            <a:ext cx="1184048" cy="1217201"/>
          </a:xfrm>
          <a:custGeom>
            <a:avLst/>
            <a:gdLst/>
            <a:ahLst/>
            <a:cxnLst/>
            <a:rect l="l" t="t" r="r" b="b"/>
            <a:pathLst>
              <a:path w="793750" h="815975">
                <a:moveTo>
                  <a:pt x="0" y="407811"/>
                </a:moveTo>
                <a:lnTo>
                  <a:pt x="2668" y="360252"/>
                </a:lnTo>
                <a:lnTo>
                  <a:pt x="10475" y="314304"/>
                </a:lnTo>
                <a:lnTo>
                  <a:pt x="23123" y="270273"/>
                </a:lnTo>
                <a:lnTo>
                  <a:pt x="40314" y="228466"/>
                </a:lnTo>
                <a:lnTo>
                  <a:pt x="61750" y="189188"/>
                </a:lnTo>
                <a:lnTo>
                  <a:pt x="87135" y="152746"/>
                </a:lnTo>
                <a:lnTo>
                  <a:pt x="116170" y="119445"/>
                </a:lnTo>
                <a:lnTo>
                  <a:pt x="148559" y="89591"/>
                </a:lnTo>
                <a:lnTo>
                  <a:pt x="184002" y="63491"/>
                </a:lnTo>
                <a:lnTo>
                  <a:pt x="222203" y="41450"/>
                </a:lnTo>
                <a:lnTo>
                  <a:pt x="262864" y="23774"/>
                </a:lnTo>
                <a:lnTo>
                  <a:pt x="305688" y="10770"/>
                </a:lnTo>
                <a:lnTo>
                  <a:pt x="350376" y="2743"/>
                </a:lnTo>
                <a:lnTo>
                  <a:pt x="396632" y="0"/>
                </a:lnTo>
                <a:lnTo>
                  <a:pt x="442888" y="2743"/>
                </a:lnTo>
                <a:lnTo>
                  <a:pt x="487576" y="10770"/>
                </a:lnTo>
                <a:lnTo>
                  <a:pt x="530400" y="23774"/>
                </a:lnTo>
                <a:lnTo>
                  <a:pt x="571061" y="41450"/>
                </a:lnTo>
                <a:lnTo>
                  <a:pt x="609262" y="63491"/>
                </a:lnTo>
                <a:lnTo>
                  <a:pt x="644705" y="89591"/>
                </a:lnTo>
                <a:lnTo>
                  <a:pt x="677094" y="119445"/>
                </a:lnTo>
                <a:lnTo>
                  <a:pt x="706129" y="152746"/>
                </a:lnTo>
                <a:lnTo>
                  <a:pt x="731514" y="189188"/>
                </a:lnTo>
                <a:lnTo>
                  <a:pt x="752950" y="228466"/>
                </a:lnTo>
                <a:lnTo>
                  <a:pt x="770141" y="270273"/>
                </a:lnTo>
                <a:lnTo>
                  <a:pt x="782789" y="314304"/>
                </a:lnTo>
                <a:lnTo>
                  <a:pt x="790596" y="360252"/>
                </a:lnTo>
                <a:lnTo>
                  <a:pt x="793265" y="407811"/>
                </a:lnTo>
                <a:lnTo>
                  <a:pt x="790596" y="455370"/>
                </a:lnTo>
                <a:lnTo>
                  <a:pt x="782789" y="501318"/>
                </a:lnTo>
                <a:lnTo>
                  <a:pt x="770141" y="545349"/>
                </a:lnTo>
                <a:lnTo>
                  <a:pt x="752950" y="587156"/>
                </a:lnTo>
                <a:lnTo>
                  <a:pt x="731514" y="626434"/>
                </a:lnTo>
                <a:lnTo>
                  <a:pt x="706129" y="662876"/>
                </a:lnTo>
                <a:lnTo>
                  <a:pt x="677094" y="696177"/>
                </a:lnTo>
                <a:lnTo>
                  <a:pt x="644705" y="726031"/>
                </a:lnTo>
                <a:lnTo>
                  <a:pt x="609262" y="752131"/>
                </a:lnTo>
                <a:lnTo>
                  <a:pt x="571061" y="774172"/>
                </a:lnTo>
                <a:lnTo>
                  <a:pt x="530400" y="791848"/>
                </a:lnTo>
                <a:lnTo>
                  <a:pt x="487576" y="804852"/>
                </a:lnTo>
                <a:lnTo>
                  <a:pt x="442888" y="812879"/>
                </a:lnTo>
                <a:lnTo>
                  <a:pt x="396632" y="815623"/>
                </a:lnTo>
                <a:lnTo>
                  <a:pt x="350376" y="812879"/>
                </a:lnTo>
                <a:lnTo>
                  <a:pt x="305688" y="804852"/>
                </a:lnTo>
                <a:lnTo>
                  <a:pt x="262864" y="791848"/>
                </a:lnTo>
                <a:lnTo>
                  <a:pt x="222203" y="774172"/>
                </a:lnTo>
                <a:lnTo>
                  <a:pt x="184002" y="752131"/>
                </a:lnTo>
                <a:lnTo>
                  <a:pt x="148559" y="726031"/>
                </a:lnTo>
                <a:lnTo>
                  <a:pt x="116170" y="696177"/>
                </a:lnTo>
                <a:lnTo>
                  <a:pt x="87135" y="662876"/>
                </a:lnTo>
                <a:lnTo>
                  <a:pt x="61750" y="626434"/>
                </a:lnTo>
                <a:lnTo>
                  <a:pt x="40314" y="587156"/>
                </a:lnTo>
                <a:lnTo>
                  <a:pt x="23123" y="545349"/>
                </a:lnTo>
                <a:lnTo>
                  <a:pt x="10475" y="501318"/>
                </a:lnTo>
                <a:lnTo>
                  <a:pt x="2668" y="455370"/>
                </a:lnTo>
                <a:lnTo>
                  <a:pt x="0" y="407811"/>
                </a:lnTo>
                <a:close/>
              </a:path>
            </a:pathLst>
          </a:custGeom>
          <a:ln w="25400">
            <a:solidFill>
              <a:srgbClr val="385D8A"/>
            </a:solidFill>
          </a:ln>
        </p:spPr>
        <p:txBody>
          <a:bodyPr wrap="square" lIns="0" tIns="0" rIns="0" bIns="0" rtlCol="0"/>
          <a:lstStyle/>
          <a:p>
            <a:endParaRPr sz="3000"/>
          </a:p>
        </p:txBody>
      </p:sp>
      <p:pic>
        <p:nvPicPr>
          <p:cNvPr id="31" name="object 31"/>
          <p:cNvPicPr/>
          <p:nvPr/>
        </p:nvPicPr>
        <p:blipFill>
          <a:blip r:embed="rId5" cstate="print"/>
          <a:stretch>
            <a:fillRect/>
          </a:stretch>
        </p:blipFill>
        <p:spPr>
          <a:xfrm>
            <a:off x="9680162" y="3363036"/>
            <a:ext cx="778715" cy="795491"/>
          </a:xfrm>
          <a:prstGeom prst="rect">
            <a:avLst/>
          </a:prstGeom>
        </p:spPr>
      </p:pic>
      <p:sp>
        <p:nvSpPr>
          <p:cNvPr id="32" name="object 32"/>
          <p:cNvSpPr/>
          <p:nvPr/>
        </p:nvSpPr>
        <p:spPr>
          <a:xfrm>
            <a:off x="14809933" y="3662728"/>
            <a:ext cx="2502602" cy="6097368"/>
          </a:xfrm>
          <a:custGeom>
            <a:avLst/>
            <a:gdLst/>
            <a:ahLst/>
            <a:cxnLst/>
            <a:rect l="l" t="t" r="r" b="b"/>
            <a:pathLst>
              <a:path w="1677670" h="4087495">
                <a:moveTo>
                  <a:pt x="0" y="0"/>
                </a:moveTo>
                <a:lnTo>
                  <a:pt x="1677324" y="0"/>
                </a:lnTo>
                <a:lnTo>
                  <a:pt x="1677324" y="4087293"/>
                </a:lnTo>
                <a:lnTo>
                  <a:pt x="0" y="4087293"/>
                </a:lnTo>
                <a:lnTo>
                  <a:pt x="0" y="0"/>
                </a:lnTo>
                <a:close/>
              </a:path>
            </a:pathLst>
          </a:custGeom>
          <a:ln w="38100">
            <a:solidFill>
              <a:srgbClr val="262E67"/>
            </a:solidFill>
          </a:ln>
        </p:spPr>
        <p:txBody>
          <a:bodyPr wrap="square" lIns="0" tIns="0" rIns="0" bIns="0" rtlCol="0"/>
          <a:lstStyle/>
          <a:p>
            <a:endParaRPr sz="3000"/>
          </a:p>
        </p:txBody>
      </p:sp>
      <p:sp>
        <p:nvSpPr>
          <p:cNvPr id="33" name="object 33"/>
          <p:cNvSpPr txBox="1"/>
          <p:nvPr/>
        </p:nvSpPr>
        <p:spPr>
          <a:xfrm>
            <a:off x="15202205" y="4569511"/>
            <a:ext cx="1929524" cy="3360327"/>
          </a:xfrm>
          <a:prstGeom prst="rect">
            <a:avLst/>
          </a:prstGeom>
        </p:spPr>
        <p:txBody>
          <a:bodyPr vert="horz" wrap="square" lIns="0" tIns="14208" rIns="0" bIns="0" rtlCol="0">
            <a:spAutoFit/>
          </a:bodyPr>
          <a:lstStyle/>
          <a:p>
            <a:pPr marL="275654" marR="319227" indent="-257655">
              <a:lnSpc>
                <a:spcPct val="101699"/>
              </a:lnSpc>
              <a:spcBef>
                <a:spcPts val="113"/>
              </a:spcBef>
              <a:buFont typeface="Arial"/>
              <a:buChar char="•"/>
              <a:tabLst>
                <a:tab pos="276600" algn="l"/>
              </a:tabLst>
            </a:pPr>
            <a:r>
              <a:rPr sz="2100" spc="-15">
                <a:solidFill>
                  <a:srgbClr val="262E67"/>
                </a:solidFill>
                <a:cs typeface="Lucida Sans"/>
              </a:rPr>
              <a:t>Organised </a:t>
            </a:r>
            <a:r>
              <a:rPr sz="2100" spc="-30">
                <a:solidFill>
                  <a:srgbClr val="262E67"/>
                </a:solidFill>
                <a:cs typeface="Lucida Sans"/>
              </a:rPr>
              <a:t>around</a:t>
            </a:r>
            <a:r>
              <a:rPr sz="2100" spc="-60">
                <a:solidFill>
                  <a:srgbClr val="262E67"/>
                </a:solidFill>
                <a:cs typeface="Lucida Sans"/>
              </a:rPr>
              <a:t> </a:t>
            </a:r>
            <a:r>
              <a:rPr sz="2100" spc="-45">
                <a:solidFill>
                  <a:srgbClr val="262E67"/>
                </a:solidFill>
                <a:cs typeface="Lucida Sans"/>
              </a:rPr>
              <a:t>local </a:t>
            </a:r>
            <a:r>
              <a:rPr sz="2100" spc="-15">
                <a:solidFill>
                  <a:srgbClr val="262E67"/>
                </a:solidFill>
                <a:cs typeface="Lucida Sans"/>
              </a:rPr>
              <a:t>context: localization</a:t>
            </a:r>
            <a:endParaRPr sz="2100">
              <a:cs typeface="Lucida Sans"/>
            </a:endParaRPr>
          </a:p>
          <a:p>
            <a:pPr>
              <a:spcBef>
                <a:spcPts val="30"/>
              </a:spcBef>
              <a:buClr>
                <a:srgbClr val="262E67"/>
              </a:buClr>
              <a:buFont typeface="Arial"/>
              <a:buChar char="•"/>
            </a:pPr>
            <a:endParaRPr sz="2400">
              <a:cs typeface="Lucida Sans"/>
            </a:endParaRPr>
          </a:p>
          <a:p>
            <a:pPr marL="275654" marR="238710" indent="-257655">
              <a:lnSpc>
                <a:spcPts val="2073"/>
              </a:lnSpc>
              <a:buFont typeface="Arial"/>
              <a:buChar char="•"/>
              <a:tabLst>
                <a:tab pos="276600" algn="l"/>
              </a:tabLst>
            </a:pPr>
            <a:r>
              <a:rPr sz="2100" spc="-45">
                <a:solidFill>
                  <a:srgbClr val="262E67"/>
                </a:solidFill>
                <a:cs typeface="Lucida Sans"/>
              </a:rPr>
              <a:t>Geographical </a:t>
            </a:r>
            <a:r>
              <a:rPr sz="2100" spc="-15">
                <a:solidFill>
                  <a:srgbClr val="262E67"/>
                </a:solidFill>
                <a:cs typeface="Lucida Sans"/>
              </a:rPr>
              <a:t>organisation</a:t>
            </a:r>
            <a:endParaRPr sz="2100">
              <a:cs typeface="Lucida Sans"/>
            </a:endParaRPr>
          </a:p>
          <a:p>
            <a:pPr marL="276600" indent="-257655">
              <a:lnSpc>
                <a:spcPts val="2111"/>
              </a:lnSpc>
              <a:spcBef>
                <a:spcPts val="53"/>
              </a:spcBef>
              <a:buFont typeface="Arial"/>
              <a:buChar char="•"/>
              <a:tabLst>
                <a:tab pos="276600" algn="l"/>
              </a:tabLst>
            </a:pPr>
            <a:r>
              <a:rPr sz="2100" spc="-15">
                <a:solidFill>
                  <a:srgbClr val="262E67"/>
                </a:solidFill>
                <a:cs typeface="Lucida Sans"/>
              </a:rPr>
              <a:t>Multisectoral</a:t>
            </a:r>
            <a:endParaRPr sz="2100">
              <a:cs typeface="Lucida Sans"/>
            </a:endParaRPr>
          </a:p>
          <a:p>
            <a:pPr marL="276600" indent="-257655">
              <a:lnSpc>
                <a:spcPts val="2111"/>
              </a:lnSpc>
              <a:buFont typeface="Arial"/>
              <a:buChar char="•"/>
              <a:tabLst>
                <a:tab pos="276600" algn="l"/>
              </a:tabLst>
            </a:pPr>
            <a:r>
              <a:rPr sz="2100" spc="-60">
                <a:solidFill>
                  <a:srgbClr val="262E67"/>
                </a:solidFill>
                <a:cs typeface="Lucida Sans"/>
              </a:rPr>
              <a:t>Design</a:t>
            </a:r>
            <a:r>
              <a:rPr sz="2100" spc="-98">
                <a:solidFill>
                  <a:srgbClr val="262E67"/>
                </a:solidFill>
                <a:cs typeface="Lucida Sans"/>
              </a:rPr>
              <a:t> </a:t>
            </a:r>
            <a:r>
              <a:rPr sz="2100" spc="-30">
                <a:solidFill>
                  <a:srgbClr val="262E67"/>
                </a:solidFill>
                <a:cs typeface="Lucida Sans"/>
              </a:rPr>
              <a:t>through</a:t>
            </a:r>
            <a:endParaRPr sz="2100">
              <a:cs typeface="Lucida Sans"/>
            </a:endParaRPr>
          </a:p>
          <a:p>
            <a:pPr marL="275654" marR="295545">
              <a:lnSpc>
                <a:spcPts val="2073"/>
              </a:lnSpc>
              <a:spcBef>
                <a:spcPts val="238"/>
              </a:spcBef>
            </a:pPr>
            <a:r>
              <a:rPr sz="2100" spc="-15">
                <a:solidFill>
                  <a:srgbClr val="262E67"/>
                </a:solidFill>
                <a:cs typeface="Lucida Sans"/>
              </a:rPr>
              <a:t>local </a:t>
            </a:r>
            <a:r>
              <a:rPr sz="2100" spc="-45">
                <a:solidFill>
                  <a:srgbClr val="262E67"/>
                </a:solidFill>
                <a:cs typeface="Lucida Sans"/>
              </a:rPr>
              <a:t>participation</a:t>
            </a:r>
            <a:endParaRPr sz="2100">
              <a:cs typeface="Lucida Sans"/>
            </a:endParaRPr>
          </a:p>
        </p:txBody>
      </p:sp>
      <p:sp>
        <p:nvSpPr>
          <p:cNvPr id="34" name="object 34"/>
          <p:cNvSpPr txBox="1"/>
          <p:nvPr/>
        </p:nvSpPr>
        <p:spPr>
          <a:xfrm>
            <a:off x="15211078" y="2442343"/>
            <a:ext cx="1842377" cy="480795"/>
          </a:xfrm>
          <a:prstGeom prst="rect">
            <a:avLst/>
          </a:prstGeom>
        </p:spPr>
        <p:txBody>
          <a:bodyPr vert="horz" wrap="square" lIns="0" tIns="18945" rIns="0" bIns="0" rtlCol="0">
            <a:spAutoFit/>
          </a:bodyPr>
          <a:lstStyle/>
          <a:p>
            <a:pPr marL="18945">
              <a:spcBef>
                <a:spcPts val="149"/>
              </a:spcBef>
            </a:pPr>
            <a:r>
              <a:rPr sz="3000" spc="-45">
                <a:solidFill>
                  <a:srgbClr val="262E67"/>
                </a:solidFill>
                <a:cs typeface="Lucida Sans"/>
              </a:rPr>
              <a:t>Area</a:t>
            </a:r>
            <a:r>
              <a:rPr sz="3000" spc="-164">
                <a:solidFill>
                  <a:srgbClr val="262E67"/>
                </a:solidFill>
                <a:cs typeface="Lucida Sans"/>
              </a:rPr>
              <a:t> </a:t>
            </a:r>
            <a:r>
              <a:rPr sz="3000" spc="-30">
                <a:solidFill>
                  <a:srgbClr val="262E67"/>
                </a:solidFill>
                <a:cs typeface="Lucida Sans"/>
              </a:rPr>
              <a:t>Based</a:t>
            </a:r>
            <a:endParaRPr sz="3000">
              <a:cs typeface="Lucida Sans"/>
            </a:endParaRPr>
          </a:p>
        </p:txBody>
      </p:sp>
      <p:sp>
        <p:nvSpPr>
          <p:cNvPr id="36" name="object 36"/>
          <p:cNvSpPr/>
          <p:nvPr/>
        </p:nvSpPr>
        <p:spPr>
          <a:xfrm>
            <a:off x="15540247" y="3034633"/>
            <a:ext cx="1184048" cy="1217201"/>
          </a:xfrm>
          <a:custGeom>
            <a:avLst/>
            <a:gdLst/>
            <a:ahLst/>
            <a:cxnLst/>
            <a:rect l="l" t="t" r="r" b="b"/>
            <a:pathLst>
              <a:path w="793750" h="815975">
                <a:moveTo>
                  <a:pt x="396632" y="0"/>
                </a:moveTo>
                <a:lnTo>
                  <a:pt x="350376" y="2743"/>
                </a:lnTo>
                <a:lnTo>
                  <a:pt x="305688" y="10770"/>
                </a:lnTo>
                <a:lnTo>
                  <a:pt x="262864" y="23774"/>
                </a:lnTo>
                <a:lnTo>
                  <a:pt x="222203" y="41450"/>
                </a:lnTo>
                <a:lnTo>
                  <a:pt x="184002" y="63491"/>
                </a:lnTo>
                <a:lnTo>
                  <a:pt x="148558" y="89591"/>
                </a:lnTo>
                <a:lnTo>
                  <a:pt x="116170" y="119444"/>
                </a:lnTo>
                <a:lnTo>
                  <a:pt x="87135" y="152745"/>
                </a:lnTo>
                <a:lnTo>
                  <a:pt x="61750" y="189188"/>
                </a:lnTo>
                <a:lnTo>
                  <a:pt x="40314" y="228465"/>
                </a:lnTo>
                <a:lnTo>
                  <a:pt x="23123" y="270272"/>
                </a:lnTo>
                <a:lnTo>
                  <a:pt x="10475" y="314303"/>
                </a:lnTo>
                <a:lnTo>
                  <a:pt x="2668" y="360251"/>
                </a:lnTo>
                <a:lnTo>
                  <a:pt x="0" y="407810"/>
                </a:lnTo>
                <a:lnTo>
                  <a:pt x="2668" y="455370"/>
                </a:lnTo>
                <a:lnTo>
                  <a:pt x="10475" y="501318"/>
                </a:lnTo>
                <a:lnTo>
                  <a:pt x="23123" y="545349"/>
                </a:lnTo>
                <a:lnTo>
                  <a:pt x="40314" y="587156"/>
                </a:lnTo>
                <a:lnTo>
                  <a:pt x="61750" y="626434"/>
                </a:lnTo>
                <a:lnTo>
                  <a:pt x="87135" y="662876"/>
                </a:lnTo>
                <a:lnTo>
                  <a:pt x="116170" y="696177"/>
                </a:lnTo>
                <a:lnTo>
                  <a:pt x="148558" y="726031"/>
                </a:lnTo>
                <a:lnTo>
                  <a:pt x="184002" y="752131"/>
                </a:lnTo>
                <a:lnTo>
                  <a:pt x="222203" y="774172"/>
                </a:lnTo>
                <a:lnTo>
                  <a:pt x="262864" y="791848"/>
                </a:lnTo>
                <a:lnTo>
                  <a:pt x="305688" y="804852"/>
                </a:lnTo>
                <a:lnTo>
                  <a:pt x="350376" y="812879"/>
                </a:lnTo>
                <a:lnTo>
                  <a:pt x="396632" y="815623"/>
                </a:lnTo>
                <a:lnTo>
                  <a:pt x="442888" y="812879"/>
                </a:lnTo>
                <a:lnTo>
                  <a:pt x="487576" y="804852"/>
                </a:lnTo>
                <a:lnTo>
                  <a:pt x="530399" y="791848"/>
                </a:lnTo>
                <a:lnTo>
                  <a:pt x="571061" y="774172"/>
                </a:lnTo>
                <a:lnTo>
                  <a:pt x="609262" y="752131"/>
                </a:lnTo>
                <a:lnTo>
                  <a:pt x="644705" y="726031"/>
                </a:lnTo>
                <a:lnTo>
                  <a:pt x="677093" y="696177"/>
                </a:lnTo>
                <a:lnTo>
                  <a:pt x="706128" y="662876"/>
                </a:lnTo>
                <a:lnTo>
                  <a:pt x="731513" y="626434"/>
                </a:lnTo>
                <a:lnTo>
                  <a:pt x="752950" y="587156"/>
                </a:lnTo>
                <a:lnTo>
                  <a:pt x="770141" y="545349"/>
                </a:lnTo>
                <a:lnTo>
                  <a:pt x="782789" y="501318"/>
                </a:lnTo>
                <a:lnTo>
                  <a:pt x="790596" y="455370"/>
                </a:lnTo>
                <a:lnTo>
                  <a:pt x="793264" y="407810"/>
                </a:lnTo>
                <a:lnTo>
                  <a:pt x="790596" y="360251"/>
                </a:lnTo>
                <a:lnTo>
                  <a:pt x="782789" y="314303"/>
                </a:lnTo>
                <a:lnTo>
                  <a:pt x="770141" y="270272"/>
                </a:lnTo>
                <a:lnTo>
                  <a:pt x="752950" y="228465"/>
                </a:lnTo>
                <a:lnTo>
                  <a:pt x="731513" y="189188"/>
                </a:lnTo>
                <a:lnTo>
                  <a:pt x="706128" y="152745"/>
                </a:lnTo>
                <a:lnTo>
                  <a:pt x="677093" y="119444"/>
                </a:lnTo>
                <a:lnTo>
                  <a:pt x="644705" y="89591"/>
                </a:lnTo>
                <a:lnTo>
                  <a:pt x="609262" y="63491"/>
                </a:lnTo>
                <a:lnTo>
                  <a:pt x="571061" y="41450"/>
                </a:lnTo>
                <a:lnTo>
                  <a:pt x="530399" y="23774"/>
                </a:lnTo>
                <a:lnTo>
                  <a:pt x="487576" y="10770"/>
                </a:lnTo>
                <a:lnTo>
                  <a:pt x="442888" y="2743"/>
                </a:lnTo>
                <a:lnTo>
                  <a:pt x="396632" y="0"/>
                </a:lnTo>
                <a:close/>
              </a:path>
            </a:pathLst>
          </a:custGeom>
          <a:solidFill>
            <a:srgbClr val="262E67"/>
          </a:solidFill>
        </p:spPr>
        <p:txBody>
          <a:bodyPr wrap="square" lIns="0" tIns="0" rIns="0" bIns="0" rtlCol="0"/>
          <a:lstStyle/>
          <a:p>
            <a:endParaRPr sz="3000"/>
          </a:p>
        </p:txBody>
      </p:sp>
      <p:sp>
        <p:nvSpPr>
          <p:cNvPr id="37" name="object 37"/>
          <p:cNvSpPr/>
          <p:nvPr/>
        </p:nvSpPr>
        <p:spPr>
          <a:xfrm>
            <a:off x="15540245" y="3005110"/>
            <a:ext cx="1184048" cy="1217201"/>
          </a:xfrm>
          <a:custGeom>
            <a:avLst/>
            <a:gdLst/>
            <a:ahLst/>
            <a:cxnLst/>
            <a:rect l="l" t="t" r="r" b="b"/>
            <a:pathLst>
              <a:path w="793750" h="815975">
                <a:moveTo>
                  <a:pt x="0" y="407811"/>
                </a:moveTo>
                <a:lnTo>
                  <a:pt x="2668" y="360252"/>
                </a:lnTo>
                <a:lnTo>
                  <a:pt x="10475" y="314304"/>
                </a:lnTo>
                <a:lnTo>
                  <a:pt x="23123" y="270273"/>
                </a:lnTo>
                <a:lnTo>
                  <a:pt x="40314" y="228466"/>
                </a:lnTo>
                <a:lnTo>
                  <a:pt x="61750" y="189188"/>
                </a:lnTo>
                <a:lnTo>
                  <a:pt x="87135" y="152746"/>
                </a:lnTo>
                <a:lnTo>
                  <a:pt x="116170" y="119445"/>
                </a:lnTo>
                <a:lnTo>
                  <a:pt x="148559" y="89591"/>
                </a:lnTo>
                <a:lnTo>
                  <a:pt x="184002" y="63491"/>
                </a:lnTo>
                <a:lnTo>
                  <a:pt x="222203" y="41450"/>
                </a:lnTo>
                <a:lnTo>
                  <a:pt x="262864" y="23774"/>
                </a:lnTo>
                <a:lnTo>
                  <a:pt x="305688" y="10770"/>
                </a:lnTo>
                <a:lnTo>
                  <a:pt x="350376" y="2743"/>
                </a:lnTo>
                <a:lnTo>
                  <a:pt x="396632" y="0"/>
                </a:lnTo>
                <a:lnTo>
                  <a:pt x="442888" y="2743"/>
                </a:lnTo>
                <a:lnTo>
                  <a:pt x="487576" y="10770"/>
                </a:lnTo>
                <a:lnTo>
                  <a:pt x="530400" y="23774"/>
                </a:lnTo>
                <a:lnTo>
                  <a:pt x="571061" y="41450"/>
                </a:lnTo>
                <a:lnTo>
                  <a:pt x="609262" y="63491"/>
                </a:lnTo>
                <a:lnTo>
                  <a:pt x="644705" y="89591"/>
                </a:lnTo>
                <a:lnTo>
                  <a:pt x="677094" y="119445"/>
                </a:lnTo>
                <a:lnTo>
                  <a:pt x="706129" y="152746"/>
                </a:lnTo>
                <a:lnTo>
                  <a:pt x="731514" y="189188"/>
                </a:lnTo>
                <a:lnTo>
                  <a:pt x="752950" y="228466"/>
                </a:lnTo>
                <a:lnTo>
                  <a:pt x="770141" y="270273"/>
                </a:lnTo>
                <a:lnTo>
                  <a:pt x="782789" y="314304"/>
                </a:lnTo>
                <a:lnTo>
                  <a:pt x="790596" y="360252"/>
                </a:lnTo>
                <a:lnTo>
                  <a:pt x="793265" y="407811"/>
                </a:lnTo>
                <a:lnTo>
                  <a:pt x="790596" y="455370"/>
                </a:lnTo>
                <a:lnTo>
                  <a:pt x="782789" y="501318"/>
                </a:lnTo>
                <a:lnTo>
                  <a:pt x="770141" y="545349"/>
                </a:lnTo>
                <a:lnTo>
                  <a:pt x="752950" y="587156"/>
                </a:lnTo>
                <a:lnTo>
                  <a:pt x="731514" y="626434"/>
                </a:lnTo>
                <a:lnTo>
                  <a:pt x="706129" y="662876"/>
                </a:lnTo>
                <a:lnTo>
                  <a:pt x="677094" y="696177"/>
                </a:lnTo>
                <a:lnTo>
                  <a:pt x="644705" y="726031"/>
                </a:lnTo>
                <a:lnTo>
                  <a:pt x="609262" y="752131"/>
                </a:lnTo>
                <a:lnTo>
                  <a:pt x="571061" y="774172"/>
                </a:lnTo>
                <a:lnTo>
                  <a:pt x="530400" y="791848"/>
                </a:lnTo>
                <a:lnTo>
                  <a:pt x="487576" y="804852"/>
                </a:lnTo>
                <a:lnTo>
                  <a:pt x="442888" y="812879"/>
                </a:lnTo>
                <a:lnTo>
                  <a:pt x="396632" y="815623"/>
                </a:lnTo>
                <a:lnTo>
                  <a:pt x="350376" y="812879"/>
                </a:lnTo>
                <a:lnTo>
                  <a:pt x="305688" y="804852"/>
                </a:lnTo>
                <a:lnTo>
                  <a:pt x="262864" y="791848"/>
                </a:lnTo>
                <a:lnTo>
                  <a:pt x="222203" y="774172"/>
                </a:lnTo>
                <a:lnTo>
                  <a:pt x="184002" y="752131"/>
                </a:lnTo>
                <a:lnTo>
                  <a:pt x="148559" y="726031"/>
                </a:lnTo>
                <a:lnTo>
                  <a:pt x="116170" y="696177"/>
                </a:lnTo>
                <a:lnTo>
                  <a:pt x="87135" y="662876"/>
                </a:lnTo>
                <a:lnTo>
                  <a:pt x="61750" y="626434"/>
                </a:lnTo>
                <a:lnTo>
                  <a:pt x="40314" y="587156"/>
                </a:lnTo>
                <a:lnTo>
                  <a:pt x="23123" y="545349"/>
                </a:lnTo>
                <a:lnTo>
                  <a:pt x="10475" y="501318"/>
                </a:lnTo>
                <a:lnTo>
                  <a:pt x="2668" y="455370"/>
                </a:lnTo>
                <a:lnTo>
                  <a:pt x="0" y="407811"/>
                </a:lnTo>
                <a:close/>
              </a:path>
            </a:pathLst>
          </a:custGeom>
          <a:ln w="25400">
            <a:solidFill>
              <a:srgbClr val="385D8A"/>
            </a:solidFill>
          </a:ln>
        </p:spPr>
        <p:txBody>
          <a:bodyPr wrap="square" lIns="0" tIns="0" rIns="0" bIns="0" rtlCol="0"/>
          <a:lstStyle/>
          <a:p>
            <a:endParaRPr sz="3000"/>
          </a:p>
        </p:txBody>
      </p:sp>
      <p:pic>
        <p:nvPicPr>
          <p:cNvPr id="38" name="object 38"/>
          <p:cNvPicPr/>
          <p:nvPr/>
        </p:nvPicPr>
        <p:blipFill>
          <a:blip r:embed="rId6" cstate="print"/>
          <a:stretch>
            <a:fillRect/>
          </a:stretch>
        </p:blipFill>
        <p:spPr>
          <a:xfrm>
            <a:off x="15707147" y="3151437"/>
            <a:ext cx="850241" cy="845693"/>
          </a:xfrm>
          <a:prstGeom prst="rect">
            <a:avLst/>
          </a:prstGeom>
        </p:spPr>
      </p:pic>
      <p:pic>
        <p:nvPicPr>
          <p:cNvPr id="39" name="object 39"/>
          <p:cNvPicPr/>
          <p:nvPr/>
        </p:nvPicPr>
        <p:blipFill>
          <a:blip r:embed="rId7" cstate="print"/>
          <a:stretch>
            <a:fillRect/>
          </a:stretch>
        </p:blipFill>
        <p:spPr>
          <a:xfrm>
            <a:off x="6126980" y="7736471"/>
            <a:ext cx="1591562" cy="2370045"/>
          </a:xfrm>
          <a:prstGeom prst="rect">
            <a:avLst/>
          </a:prstGeom>
        </p:spPr>
      </p:pic>
      <p:pic>
        <p:nvPicPr>
          <p:cNvPr id="41" name="object 41"/>
          <p:cNvPicPr/>
          <p:nvPr/>
        </p:nvPicPr>
        <p:blipFill>
          <a:blip r:embed="rId8" cstate="print"/>
          <a:stretch>
            <a:fillRect/>
          </a:stretch>
        </p:blipFill>
        <p:spPr>
          <a:xfrm>
            <a:off x="113709" y="2788030"/>
            <a:ext cx="876948" cy="1623123"/>
          </a:xfrm>
          <a:prstGeom prst="rect">
            <a:avLst/>
          </a:prstGeom>
        </p:spPr>
      </p:pic>
      <p:sp>
        <p:nvSpPr>
          <p:cNvPr id="48" name="Title 47">
            <a:extLst>
              <a:ext uri="{FF2B5EF4-FFF2-40B4-BE49-F238E27FC236}">
                <a16:creationId xmlns:a16="http://schemas.microsoft.com/office/drawing/2014/main" id="{56A96EAA-B14F-49AE-B26A-3956AEB83BCB}"/>
              </a:ext>
            </a:extLst>
          </p:cNvPr>
          <p:cNvSpPr>
            <a:spLocks noGrp="1"/>
          </p:cNvSpPr>
          <p:nvPr>
            <p:ph type="title"/>
          </p:nvPr>
        </p:nvSpPr>
        <p:spPr>
          <a:noFill/>
        </p:spPr>
        <p:txBody>
          <a:bodyPr wrap="square" rtlCol="0">
            <a:spAutoFit/>
          </a:bodyPr>
          <a:lstStyle/>
          <a:p>
            <a:pPr>
              <a:spcAft>
                <a:spcPts val="900"/>
              </a:spcAft>
            </a:pPr>
            <a:endParaRPr lang="da-DK" sz="4800" b="1" spc="-120" dirty="0">
              <a:solidFill>
                <a:srgbClr val="FB8500"/>
              </a:solidFill>
              <a:latin typeface="Arial" panose="020B0604020202020204" pitchFamily="34" charset="0"/>
              <a:ea typeface="Open Sans Extrabold" panose="020B0906030804020204" pitchFamily="34" charset="0"/>
              <a:cs typeface="Arial" panose="020B0604020202020204" pitchFamily="34" charset="0"/>
            </a:endParaRPr>
          </a:p>
        </p:txBody>
      </p:sp>
      <p:sp>
        <p:nvSpPr>
          <p:cNvPr id="49" name="object 32">
            <a:extLst>
              <a:ext uri="{FF2B5EF4-FFF2-40B4-BE49-F238E27FC236}">
                <a16:creationId xmlns:a16="http://schemas.microsoft.com/office/drawing/2014/main" id="{CC94123C-5497-4D0D-B4C6-1477DAECF39A}"/>
              </a:ext>
            </a:extLst>
          </p:cNvPr>
          <p:cNvSpPr/>
          <p:nvPr/>
        </p:nvSpPr>
        <p:spPr>
          <a:xfrm>
            <a:off x="11735939" y="3670229"/>
            <a:ext cx="2502602" cy="6097368"/>
          </a:xfrm>
          <a:custGeom>
            <a:avLst/>
            <a:gdLst/>
            <a:ahLst/>
            <a:cxnLst/>
            <a:rect l="l" t="t" r="r" b="b"/>
            <a:pathLst>
              <a:path w="1677670" h="4087495">
                <a:moveTo>
                  <a:pt x="0" y="0"/>
                </a:moveTo>
                <a:lnTo>
                  <a:pt x="1677324" y="0"/>
                </a:lnTo>
                <a:lnTo>
                  <a:pt x="1677324" y="4087293"/>
                </a:lnTo>
                <a:lnTo>
                  <a:pt x="0" y="4087293"/>
                </a:lnTo>
                <a:lnTo>
                  <a:pt x="0" y="0"/>
                </a:lnTo>
                <a:close/>
              </a:path>
            </a:pathLst>
          </a:custGeom>
          <a:ln w="38100">
            <a:solidFill>
              <a:srgbClr val="262E67"/>
            </a:solidFill>
          </a:ln>
        </p:spPr>
        <p:txBody>
          <a:bodyPr wrap="square" lIns="0" tIns="0" rIns="0" bIns="0" rtlCol="0"/>
          <a:lstStyle/>
          <a:p>
            <a:endParaRPr sz="3000"/>
          </a:p>
        </p:txBody>
      </p:sp>
      <p:sp>
        <p:nvSpPr>
          <p:cNvPr id="9" name="object 9"/>
          <p:cNvSpPr/>
          <p:nvPr/>
        </p:nvSpPr>
        <p:spPr>
          <a:xfrm>
            <a:off x="12480385" y="2988456"/>
            <a:ext cx="1184048" cy="1217201"/>
          </a:xfrm>
          <a:custGeom>
            <a:avLst/>
            <a:gdLst/>
            <a:ahLst/>
            <a:cxnLst/>
            <a:rect l="l" t="t" r="r" b="b"/>
            <a:pathLst>
              <a:path w="793750" h="815975">
                <a:moveTo>
                  <a:pt x="396632" y="0"/>
                </a:moveTo>
                <a:lnTo>
                  <a:pt x="350376" y="2743"/>
                </a:lnTo>
                <a:lnTo>
                  <a:pt x="305688" y="10770"/>
                </a:lnTo>
                <a:lnTo>
                  <a:pt x="262864" y="23774"/>
                </a:lnTo>
                <a:lnTo>
                  <a:pt x="222203" y="41450"/>
                </a:lnTo>
                <a:lnTo>
                  <a:pt x="184002" y="63491"/>
                </a:lnTo>
                <a:lnTo>
                  <a:pt x="148559" y="89591"/>
                </a:lnTo>
                <a:lnTo>
                  <a:pt x="116171" y="119445"/>
                </a:lnTo>
                <a:lnTo>
                  <a:pt x="87135" y="152746"/>
                </a:lnTo>
                <a:lnTo>
                  <a:pt x="61751" y="189189"/>
                </a:lnTo>
                <a:lnTo>
                  <a:pt x="40314" y="228466"/>
                </a:lnTo>
                <a:lnTo>
                  <a:pt x="23123" y="270274"/>
                </a:lnTo>
                <a:lnTo>
                  <a:pt x="10475" y="314304"/>
                </a:lnTo>
                <a:lnTo>
                  <a:pt x="2668" y="360252"/>
                </a:lnTo>
                <a:lnTo>
                  <a:pt x="0" y="407812"/>
                </a:lnTo>
                <a:lnTo>
                  <a:pt x="2668" y="455371"/>
                </a:lnTo>
                <a:lnTo>
                  <a:pt x="10475" y="501319"/>
                </a:lnTo>
                <a:lnTo>
                  <a:pt x="23123" y="545350"/>
                </a:lnTo>
                <a:lnTo>
                  <a:pt x="40314" y="587157"/>
                </a:lnTo>
                <a:lnTo>
                  <a:pt x="61751" y="626435"/>
                </a:lnTo>
                <a:lnTo>
                  <a:pt x="87135" y="662877"/>
                </a:lnTo>
                <a:lnTo>
                  <a:pt x="116171" y="696178"/>
                </a:lnTo>
                <a:lnTo>
                  <a:pt x="148559" y="726031"/>
                </a:lnTo>
                <a:lnTo>
                  <a:pt x="184002" y="752132"/>
                </a:lnTo>
                <a:lnTo>
                  <a:pt x="222203" y="774172"/>
                </a:lnTo>
                <a:lnTo>
                  <a:pt x="262864" y="791848"/>
                </a:lnTo>
                <a:lnTo>
                  <a:pt x="305688" y="804852"/>
                </a:lnTo>
                <a:lnTo>
                  <a:pt x="350376" y="812879"/>
                </a:lnTo>
                <a:lnTo>
                  <a:pt x="396632" y="815623"/>
                </a:lnTo>
                <a:lnTo>
                  <a:pt x="442888" y="812879"/>
                </a:lnTo>
                <a:lnTo>
                  <a:pt x="487576" y="804852"/>
                </a:lnTo>
                <a:lnTo>
                  <a:pt x="530399" y="791848"/>
                </a:lnTo>
                <a:lnTo>
                  <a:pt x="571061" y="774172"/>
                </a:lnTo>
                <a:lnTo>
                  <a:pt x="609262" y="752132"/>
                </a:lnTo>
                <a:lnTo>
                  <a:pt x="644705" y="726031"/>
                </a:lnTo>
                <a:lnTo>
                  <a:pt x="677093" y="696178"/>
                </a:lnTo>
                <a:lnTo>
                  <a:pt x="706128" y="662877"/>
                </a:lnTo>
                <a:lnTo>
                  <a:pt x="731513" y="626435"/>
                </a:lnTo>
                <a:lnTo>
                  <a:pt x="752950" y="587157"/>
                </a:lnTo>
                <a:lnTo>
                  <a:pt x="770141" y="545350"/>
                </a:lnTo>
                <a:lnTo>
                  <a:pt x="782789" y="501319"/>
                </a:lnTo>
                <a:lnTo>
                  <a:pt x="790596" y="455371"/>
                </a:lnTo>
                <a:lnTo>
                  <a:pt x="793264" y="407812"/>
                </a:lnTo>
                <a:lnTo>
                  <a:pt x="790596" y="360252"/>
                </a:lnTo>
                <a:lnTo>
                  <a:pt x="782789" y="314304"/>
                </a:lnTo>
                <a:lnTo>
                  <a:pt x="770141" y="270274"/>
                </a:lnTo>
                <a:lnTo>
                  <a:pt x="752950" y="228466"/>
                </a:lnTo>
                <a:lnTo>
                  <a:pt x="731513" y="189189"/>
                </a:lnTo>
                <a:lnTo>
                  <a:pt x="706128" y="152746"/>
                </a:lnTo>
                <a:lnTo>
                  <a:pt x="677093" y="119445"/>
                </a:lnTo>
                <a:lnTo>
                  <a:pt x="644705" y="89591"/>
                </a:lnTo>
                <a:lnTo>
                  <a:pt x="609262" y="63491"/>
                </a:lnTo>
                <a:lnTo>
                  <a:pt x="571061" y="41450"/>
                </a:lnTo>
                <a:lnTo>
                  <a:pt x="530399" y="23774"/>
                </a:lnTo>
                <a:lnTo>
                  <a:pt x="487576" y="10770"/>
                </a:lnTo>
                <a:lnTo>
                  <a:pt x="442888" y="2743"/>
                </a:lnTo>
                <a:lnTo>
                  <a:pt x="396632" y="0"/>
                </a:lnTo>
                <a:close/>
              </a:path>
            </a:pathLst>
          </a:custGeom>
          <a:solidFill>
            <a:srgbClr val="262E67"/>
          </a:solidFill>
        </p:spPr>
        <p:txBody>
          <a:bodyPr wrap="square" lIns="0" tIns="0" rIns="0" bIns="0" rtlCol="0"/>
          <a:lstStyle/>
          <a:p>
            <a:endParaRPr sz="3000"/>
          </a:p>
        </p:txBody>
      </p:sp>
      <p:pic>
        <p:nvPicPr>
          <p:cNvPr id="11" name="object 11"/>
          <p:cNvPicPr/>
          <p:nvPr/>
        </p:nvPicPr>
        <p:blipFill>
          <a:blip r:embed="rId9" cstate="print"/>
          <a:stretch>
            <a:fillRect/>
          </a:stretch>
        </p:blipFill>
        <p:spPr>
          <a:xfrm>
            <a:off x="12735179" y="3283540"/>
            <a:ext cx="713837" cy="695651"/>
          </a:xfrm>
          <a:prstGeom prst="rect">
            <a:avLst/>
          </a:prstGeom>
        </p:spPr>
      </p:pic>
      <p:sp>
        <p:nvSpPr>
          <p:cNvPr id="43" name="object 43"/>
          <p:cNvSpPr txBox="1"/>
          <p:nvPr/>
        </p:nvSpPr>
        <p:spPr>
          <a:xfrm>
            <a:off x="7282460" y="8950696"/>
            <a:ext cx="4192473" cy="1155821"/>
          </a:xfrm>
          <a:prstGeom prst="rect">
            <a:avLst/>
          </a:prstGeom>
          <a:solidFill>
            <a:srgbClr val="D9D9D9"/>
          </a:solidFill>
        </p:spPr>
        <p:txBody>
          <a:bodyPr vert="horz" wrap="square" lIns="0" tIns="47363" rIns="0" bIns="0" rtlCol="0">
            <a:spAutoFit/>
          </a:bodyPr>
          <a:lstStyle/>
          <a:p>
            <a:pPr marL="136406">
              <a:spcBef>
                <a:spcPts val="374"/>
              </a:spcBef>
            </a:pPr>
            <a:r>
              <a:rPr sz="3600">
                <a:solidFill>
                  <a:srgbClr val="FF0000"/>
                </a:solidFill>
                <a:cs typeface="Calibri"/>
              </a:rPr>
              <a:t>Where</a:t>
            </a:r>
            <a:r>
              <a:rPr sz="3600" spc="-23">
                <a:solidFill>
                  <a:srgbClr val="FF0000"/>
                </a:solidFill>
                <a:cs typeface="Calibri"/>
              </a:rPr>
              <a:t> </a:t>
            </a:r>
            <a:r>
              <a:rPr sz="3600">
                <a:solidFill>
                  <a:srgbClr val="FF0000"/>
                </a:solidFill>
                <a:cs typeface="Calibri"/>
              </a:rPr>
              <a:t>does</a:t>
            </a:r>
            <a:r>
              <a:rPr sz="3600" spc="-23">
                <a:solidFill>
                  <a:srgbClr val="FF0000"/>
                </a:solidFill>
                <a:cs typeface="Calibri"/>
              </a:rPr>
              <a:t> </a:t>
            </a:r>
            <a:r>
              <a:rPr sz="3600">
                <a:solidFill>
                  <a:srgbClr val="FF0000"/>
                </a:solidFill>
                <a:cs typeface="Calibri"/>
              </a:rPr>
              <a:t>MHPSS</a:t>
            </a:r>
            <a:r>
              <a:rPr sz="3600" spc="-15">
                <a:solidFill>
                  <a:srgbClr val="FF0000"/>
                </a:solidFill>
                <a:cs typeface="Calibri"/>
              </a:rPr>
              <a:t> </a:t>
            </a:r>
            <a:r>
              <a:rPr sz="3600" spc="-30">
                <a:solidFill>
                  <a:srgbClr val="FF0000"/>
                </a:solidFill>
                <a:cs typeface="Calibri"/>
              </a:rPr>
              <a:t>fit?</a:t>
            </a:r>
            <a:endParaRPr sz="3600">
              <a:cs typeface="Calibri"/>
            </a:endParaRPr>
          </a:p>
        </p:txBody>
      </p:sp>
      <p:sp>
        <p:nvSpPr>
          <p:cNvPr id="40" name="object 40"/>
          <p:cNvSpPr/>
          <p:nvPr/>
        </p:nvSpPr>
        <p:spPr>
          <a:xfrm>
            <a:off x="12444804" y="8766469"/>
            <a:ext cx="5544237" cy="1273808"/>
          </a:xfrm>
          <a:custGeom>
            <a:avLst/>
            <a:gdLst/>
            <a:ahLst/>
            <a:cxnLst/>
            <a:rect l="l" t="t" r="r" b="b"/>
            <a:pathLst>
              <a:path w="2828925" h="1016000">
                <a:moveTo>
                  <a:pt x="2828437" y="0"/>
                </a:moveTo>
                <a:lnTo>
                  <a:pt x="0" y="0"/>
                </a:lnTo>
                <a:lnTo>
                  <a:pt x="0" y="1015662"/>
                </a:lnTo>
                <a:lnTo>
                  <a:pt x="2828437" y="1015662"/>
                </a:lnTo>
                <a:lnTo>
                  <a:pt x="2828437" y="0"/>
                </a:lnTo>
                <a:close/>
              </a:path>
            </a:pathLst>
          </a:custGeom>
          <a:solidFill>
            <a:srgbClr val="D9D9D9"/>
          </a:solidFill>
        </p:spPr>
        <p:txBody>
          <a:bodyPr wrap="square" lIns="0" tIns="0" rIns="0" bIns="0" rtlCol="0"/>
          <a:lstStyle/>
          <a:p>
            <a:r>
              <a:rPr lang="en-US" sz="3000">
                <a:solidFill>
                  <a:srgbClr val="FF0000"/>
                </a:solidFill>
                <a:cs typeface="Calibri"/>
              </a:rPr>
              <a:t>What</a:t>
            </a:r>
            <a:r>
              <a:rPr lang="en-US" sz="3000" spc="-23">
                <a:solidFill>
                  <a:srgbClr val="FF0000"/>
                </a:solidFill>
                <a:cs typeface="Calibri"/>
              </a:rPr>
              <a:t> </a:t>
            </a:r>
            <a:r>
              <a:rPr lang="en-US" sz="3000">
                <a:solidFill>
                  <a:srgbClr val="FF0000"/>
                </a:solidFill>
                <a:cs typeface="Calibri"/>
              </a:rPr>
              <a:t>about</a:t>
            </a:r>
            <a:r>
              <a:rPr lang="en-US" sz="3000" spc="-23">
                <a:solidFill>
                  <a:srgbClr val="FF0000"/>
                </a:solidFill>
                <a:cs typeface="Calibri"/>
              </a:rPr>
              <a:t> </a:t>
            </a:r>
            <a:r>
              <a:rPr lang="en-US" sz="3000">
                <a:solidFill>
                  <a:srgbClr val="FF0000"/>
                </a:solidFill>
                <a:cs typeface="Calibri"/>
              </a:rPr>
              <a:t>other</a:t>
            </a:r>
            <a:r>
              <a:rPr lang="en-US" sz="3000" spc="-23">
                <a:solidFill>
                  <a:srgbClr val="FF0000"/>
                </a:solidFill>
                <a:cs typeface="Calibri"/>
              </a:rPr>
              <a:t> </a:t>
            </a:r>
            <a:r>
              <a:rPr lang="en-US" sz="3000" spc="-15">
                <a:solidFill>
                  <a:srgbClr val="FF0000"/>
                </a:solidFill>
                <a:cs typeface="Calibri"/>
              </a:rPr>
              <a:t>cross- </a:t>
            </a:r>
            <a:r>
              <a:rPr lang="en-US" sz="3000">
                <a:solidFill>
                  <a:srgbClr val="FF0000"/>
                </a:solidFill>
                <a:cs typeface="Calibri"/>
              </a:rPr>
              <a:t>cutting</a:t>
            </a:r>
            <a:r>
              <a:rPr lang="en-US" sz="3000" spc="-23">
                <a:solidFill>
                  <a:srgbClr val="FF0000"/>
                </a:solidFill>
                <a:cs typeface="Calibri"/>
              </a:rPr>
              <a:t> </a:t>
            </a:r>
            <a:r>
              <a:rPr lang="en-US" sz="3000">
                <a:solidFill>
                  <a:srgbClr val="FF0000"/>
                </a:solidFill>
                <a:cs typeface="Calibri"/>
              </a:rPr>
              <a:t>issues</a:t>
            </a:r>
            <a:r>
              <a:rPr lang="en-US" sz="3000" spc="-8">
                <a:solidFill>
                  <a:srgbClr val="FF0000"/>
                </a:solidFill>
                <a:cs typeface="Calibri"/>
              </a:rPr>
              <a:t> </a:t>
            </a:r>
            <a:r>
              <a:rPr lang="en-US" sz="3000">
                <a:solidFill>
                  <a:srgbClr val="FF0000"/>
                </a:solidFill>
                <a:cs typeface="Calibri"/>
              </a:rPr>
              <a:t>(e.g.,</a:t>
            </a:r>
            <a:r>
              <a:rPr lang="en-US" sz="3000" spc="-15">
                <a:solidFill>
                  <a:srgbClr val="FF0000"/>
                </a:solidFill>
                <a:cs typeface="Calibri"/>
              </a:rPr>
              <a:t> </a:t>
            </a:r>
            <a:r>
              <a:rPr lang="en-US" sz="3000" spc="-30">
                <a:solidFill>
                  <a:srgbClr val="FF0000"/>
                </a:solidFill>
                <a:cs typeface="Calibri"/>
              </a:rPr>
              <a:t>cash-based</a:t>
            </a:r>
            <a:r>
              <a:rPr lang="en-US" sz="3000" spc="-8">
                <a:solidFill>
                  <a:srgbClr val="FF0000"/>
                </a:solidFill>
                <a:cs typeface="Calibri"/>
              </a:rPr>
              <a:t> </a:t>
            </a:r>
            <a:r>
              <a:rPr lang="en-US" sz="3000" spc="-15">
                <a:solidFill>
                  <a:srgbClr val="FF0000"/>
                </a:solidFill>
                <a:cs typeface="Calibri"/>
              </a:rPr>
              <a:t>programming?)</a:t>
            </a:r>
            <a:endParaRPr lang="en-US" sz="3000">
              <a:cs typeface="Calibri"/>
            </a:endParaRPr>
          </a:p>
          <a:p>
            <a:endParaRPr sz="3000"/>
          </a:p>
        </p:txBody>
      </p:sp>
      <p:pic>
        <p:nvPicPr>
          <p:cNvPr id="2" name="Afbeelding 1">
            <a:extLst>
              <a:ext uri="{FF2B5EF4-FFF2-40B4-BE49-F238E27FC236}">
                <a16:creationId xmlns:a16="http://schemas.microsoft.com/office/drawing/2014/main" id="{F8624A68-5066-F336-7806-77656296910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072398" y="-128697"/>
            <a:ext cx="3411008" cy="2011854"/>
          </a:xfrm>
          <a:prstGeom prst="rect">
            <a:avLst/>
          </a:prstGeom>
        </p:spPr>
      </p:pic>
      <p:cxnSp>
        <p:nvCxnSpPr>
          <p:cNvPr id="3" name="Straight Connector 33">
            <a:extLst>
              <a:ext uri="{FF2B5EF4-FFF2-40B4-BE49-F238E27FC236}">
                <a16:creationId xmlns:a16="http://schemas.microsoft.com/office/drawing/2014/main" id="{00520104-E1F7-8B49-E2C6-89E69D97453D}"/>
              </a:ext>
            </a:extLst>
          </p:cNvPr>
          <p:cNvCxnSpPr/>
          <p:nvPr/>
        </p:nvCxnSpPr>
        <p:spPr>
          <a:xfrm>
            <a:off x="0" y="2058077"/>
            <a:ext cx="18288000" cy="0"/>
          </a:xfrm>
          <a:prstGeom prst="line">
            <a:avLst/>
          </a:prstGeom>
          <a:ln w="127000">
            <a:solidFill>
              <a:srgbClr val="023047"/>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16">
            <a:extLst>
              <a:ext uri="{FF2B5EF4-FFF2-40B4-BE49-F238E27FC236}">
                <a16:creationId xmlns:a16="http://schemas.microsoft.com/office/drawing/2014/main" id="{D954BCA1-CD79-4958-A4B1-770A20A493F8}"/>
              </a:ext>
            </a:extLst>
          </p:cNvPr>
          <p:cNvSpPr txBox="1">
            <a:spLocks noChangeArrowheads="1"/>
          </p:cNvSpPr>
          <p:nvPr/>
        </p:nvSpPr>
        <p:spPr bwMode="auto">
          <a:xfrm>
            <a:off x="7182856" y="8081708"/>
            <a:ext cx="3846803" cy="88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567" tIns="51285" rIns="102567" bIns="51285">
            <a:spAutoFit/>
          </a:bodyPr>
          <a:lstStyle>
            <a:lvl1pPr eaLnBrk="0" hangingPunct="0">
              <a:spcBef>
                <a:spcPts val="2000"/>
              </a:spcBef>
              <a:buClr>
                <a:schemeClr val="accent1"/>
              </a:buClr>
              <a:buSzPct val="75000"/>
              <a:buFont typeface="Wingdings" panose="05000000000000000000" pitchFamily="2" charset="2"/>
              <a:buChar char="n"/>
              <a:defRPr sz="2000">
                <a:solidFill>
                  <a:srgbClr val="595959"/>
                </a:solidFill>
                <a:latin typeface="Rockwell" panose="02060603020205020403" pitchFamily="18" charset="0"/>
                <a:ea typeface="ＭＳ Ｐゴシック" panose="020B0600070205080204" pitchFamily="34" charset="-128"/>
              </a:defRPr>
            </a:lvl1pPr>
            <a:lvl2pPr marL="742950" indent="-285750" eaLnBrk="0" hangingPunct="0">
              <a:spcBef>
                <a:spcPts val="600"/>
              </a:spcBef>
              <a:buClr>
                <a:srgbClr val="B870B8"/>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2pPr>
            <a:lvl3pPr marL="1143000" indent="-228600" eaLnBrk="0" hangingPunct="0">
              <a:spcBef>
                <a:spcPts val="600"/>
              </a:spcBef>
              <a:buClr>
                <a:schemeClr val="accent1"/>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3pPr>
            <a:lvl4pPr marL="1600200" indent="-228600" eaLnBrk="0" hangingPunct="0">
              <a:spcBef>
                <a:spcPts val="600"/>
              </a:spcBef>
              <a:buClr>
                <a:srgbClr val="B870B8"/>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4pPr>
            <a:lvl5pPr marL="2057400" indent="-228600" eaLnBrk="0" hangingPunct="0">
              <a:spcBef>
                <a:spcPts val="600"/>
              </a:spcBef>
              <a:buClr>
                <a:schemeClr val="accent1"/>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5pPr>
            <a:lvl6pPr marL="2514600" indent="-228600" eaLnBrk="0" fontAlgn="base" hangingPunct="0">
              <a:spcBef>
                <a:spcPts val="600"/>
              </a:spcBef>
              <a:spcAft>
                <a:spcPct val="0"/>
              </a:spcAft>
              <a:buClr>
                <a:schemeClr val="accent1"/>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6pPr>
            <a:lvl7pPr marL="2971800" indent="-228600" eaLnBrk="0" fontAlgn="base" hangingPunct="0">
              <a:spcBef>
                <a:spcPts val="600"/>
              </a:spcBef>
              <a:spcAft>
                <a:spcPct val="0"/>
              </a:spcAft>
              <a:buClr>
                <a:schemeClr val="accent1"/>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7pPr>
            <a:lvl8pPr marL="3429000" indent="-228600" eaLnBrk="0" fontAlgn="base" hangingPunct="0">
              <a:spcBef>
                <a:spcPts val="600"/>
              </a:spcBef>
              <a:spcAft>
                <a:spcPct val="0"/>
              </a:spcAft>
              <a:buClr>
                <a:schemeClr val="accent1"/>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8pPr>
            <a:lvl9pPr marL="3886200" indent="-228600" eaLnBrk="0" fontAlgn="base" hangingPunct="0">
              <a:spcBef>
                <a:spcPts val="600"/>
              </a:spcBef>
              <a:spcAft>
                <a:spcPct val="0"/>
              </a:spcAft>
              <a:buClr>
                <a:schemeClr val="accent1"/>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9pPr>
          </a:lstStyle>
          <a:p>
            <a:pPr algn="ctr" defTabSz="1025804" rtl="1" eaLnBrk="1" hangingPunct="1">
              <a:spcBef>
                <a:spcPct val="0"/>
              </a:spcBef>
              <a:buClrTx/>
              <a:buSzTx/>
              <a:buNone/>
            </a:pPr>
            <a:r>
              <a:rPr lang="en-GB" altLang="da-DK" sz="2019" b="1">
                <a:solidFill>
                  <a:srgbClr val="000000"/>
                </a:solidFill>
                <a:latin typeface="Arial" panose="020B0604020202020204" pitchFamily="34" charset="0"/>
                <a:cs typeface="Arial" panose="020B0604020202020204" pitchFamily="34" charset="0"/>
              </a:rPr>
              <a:t>Basic services and security</a:t>
            </a:r>
            <a:endParaRPr lang="en-US" altLang="da-DK" sz="2019" b="1">
              <a:solidFill>
                <a:srgbClr val="000000"/>
              </a:solidFill>
              <a:latin typeface="Arial" panose="020B0604020202020204" pitchFamily="34" charset="0"/>
              <a:cs typeface="Arial" panose="020B0604020202020204" pitchFamily="34" charset="0"/>
            </a:endParaRPr>
          </a:p>
          <a:p>
            <a:pPr defTabSz="1025804" rtl="1" eaLnBrk="1" hangingPunct="1">
              <a:spcBef>
                <a:spcPct val="50000"/>
              </a:spcBef>
              <a:buClrTx/>
              <a:buSzTx/>
              <a:buNone/>
            </a:pPr>
            <a:endParaRPr lang="en-US" altLang="da-DK" sz="2019" b="1">
              <a:solidFill>
                <a:srgbClr val="000000"/>
              </a:solidFill>
              <a:latin typeface="Arial" panose="020B0604020202020204" pitchFamily="34" charset="0"/>
              <a:cs typeface="Arial" panose="020B0604020202020204" pitchFamily="34" charset="0"/>
            </a:endParaRPr>
          </a:p>
        </p:txBody>
      </p:sp>
      <p:sp>
        <p:nvSpPr>
          <p:cNvPr id="83971" name="Text Box 17">
            <a:extLst>
              <a:ext uri="{FF2B5EF4-FFF2-40B4-BE49-F238E27FC236}">
                <a16:creationId xmlns:a16="http://schemas.microsoft.com/office/drawing/2014/main" id="{726E8940-4153-4AF1-9505-F31549FAF273}"/>
              </a:ext>
            </a:extLst>
          </p:cNvPr>
          <p:cNvSpPr txBox="1">
            <a:spLocks noChangeArrowheads="1"/>
          </p:cNvSpPr>
          <p:nvPr/>
        </p:nvSpPr>
        <p:spPr bwMode="auto">
          <a:xfrm>
            <a:off x="6926402" y="6542984"/>
            <a:ext cx="4274226" cy="414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567" tIns="51285" rIns="102567" bIns="51285">
            <a:spAutoFit/>
          </a:bodyPr>
          <a:lstStyle>
            <a:lvl1pPr eaLnBrk="0" hangingPunct="0">
              <a:spcBef>
                <a:spcPts val="2000"/>
              </a:spcBef>
              <a:buClr>
                <a:schemeClr val="accent1"/>
              </a:buClr>
              <a:buSzPct val="75000"/>
              <a:buFont typeface="Wingdings" panose="05000000000000000000" pitchFamily="2" charset="2"/>
              <a:buChar char="n"/>
              <a:defRPr sz="2000">
                <a:solidFill>
                  <a:srgbClr val="595959"/>
                </a:solidFill>
                <a:latin typeface="Rockwell" panose="02060603020205020403" pitchFamily="18" charset="0"/>
                <a:ea typeface="ＭＳ Ｐゴシック" panose="020B0600070205080204" pitchFamily="34" charset="-128"/>
              </a:defRPr>
            </a:lvl1pPr>
            <a:lvl2pPr marL="742950" indent="-285750" eaLnBrk="0" hangingPunct="0">
              <a:spcBef>
                <a:spcPts val="600"/>
              </a:spcBef>
              <a:buClr>
                <a:srgbClr val="B870B8"/>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2pPr>
            <a:lvl3pPr marL="1143000" indent="-228600" eaLnBrk="0" hangingPunct="0">
              <a:spcBef>
                <a:spcPts val="600"/>
              </a:spcBef>
              <a:buClr>
                <a:schemeClr val="accent1"/>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3pPr>
            <a:lvl4pPr marL="1600200" indent="-228600" eaLnBrk="0" hangingPunct="0">
              <a:spcBef>
                <a:spcPts val="600"/>
              </a:spcBef>
              <a:buClr>
                <a:srgbClr val="B870B8"/>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4pPr>
            <a:lvl5pPr marL="2057400" indent="-228600" eaLnBrk="0" hangingPunct="0">
              <a:spcBef>
                <a:spcPts val="600"/>
              </a:spcBef>
              <a:buClr>
                <a:schemeClr val="accent1"/>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5pPr>
            <a:lvl6pPr marL="2514600" indent="-228600" eaLnBrk="0" fontAlgn="base" hangingPunct="0">
              <a:spcBef>
                <a:spcPts val="600"/>
              </a:spcBef>
              <a:spcAft>
                <a:spcPct val="0"/>
              </a:spcAft>
              <a:buClr>
                <a:schemeClr val="accent1"/>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6pPr>
            <a:lvl7pPr marL="2971800" indent="-228600" eaLnBrk="0" fontAlgn="base" hangingPunct="0">
              <a:spcBef>
                <a:spcPts val="600"/>
              </a:spcBef>
              <a:spcAft>
                <a:spcPct val="0"/>
              </a:spcAft>
              <a:buClr>
                <a:schemeClr val="accent1"/>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7pPr>
            <a:lvl8pPr marL="3429000" indent="-228600" eaLnBrk="0" fontAlgn="base" hangingPunct="0">
              <a:spcBef>
                <a:spcPts val="600"/>
              </a:spcBef>
              <a:spcAft>
                <a:spcPct val="0"/>
              </a:spcAft>
              <a:buClr>
                <a:schemeClr val="accent1"/>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8pPr>
            <a:lvl9pPr marL="3886200" indent="-228600" eaLnBrk="0" fontAlgn="base" hangingPunct="0">
              <a:spcBef>
                <a:spcPts val="600"/>
              </a:spcBef>
              <a:spcAft>
                <a:spcPct val="0"/>
              </a:spcAft>
              <a:buClr>
                <a:schemeClr val="accent1"/>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9pPr>
          </a:lstStyle>
          <a:p>
            <a:pPr defTabSz="1025804" rtl="1" eaLnBrk="1" hangingPunct="1">
              <a:spcBef>
                <a:spcPct val="50000"/>
              </a:spcBef>
              <a:buClrTx/>
              <a:buSzTx/>
              <a:buNone/>
            </a:pPr>
            <a:r>
              <a:rPr lang="en-US" altLang="da-DK" sz="2019" b="1">
                <a:solidFill>
                  <a:srgbClr val="000000"/>
                </a:solidFill>
                <a:latin typeface="Arial" panose="020B0604020202020204" pitchFamily="34" charset="0"/>
                <a:cs typeface="Arial" panose="020B0604020202020204" pitchFamily="34" charset="0"/>
              </a:rPr>
              <a:t>Community and family supports</a:t>
            </a:r>
          </a:p>
        </p:txBody>
      </p:sp>
      <p:sp>
        <p:nvSpPr>
          <p:cNvPr id="83972" name="AutoShape 4">
            <a:extLst>
              <a:ext uri="{FF2B5EF4-FFF2-40B4-BE49-F238E27FC236}">
                <a16:creationId xmlns:a16="http://schemas.microsoft.com/office/drawing/2014/main" id="{58ADD86C-678F-49AD-9234-EBB1E7B6F929}"/>
              </a:ext>
            </a:extLst>
          </p:cNvPr>
          <p:cNvSpPr>
            <a:spLocks noChangeAspect="1" noChangeArrowheads="1"/>
          </p:cNvSpPr>
          <p:nvPr/>
        </p:nvSpPr>
        <p:spPr bwMode="auto">
          <a:xfrm>
            <a:off x="4781771" y="2690896"/>
            <a:ext cx="8462966" cy="660367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99CCFF"/>
                </a:solidFill>
              </a14:hiddenFill>
            </a:ext>
          </a:extLst>
        </p:spPr>
        <p:txBody>
          <a:bodyPr lIns="102567" tIns="51285" rIns="102567" bIns="51285"/>
          <a:lstStyle>
            <a:lvl1pPr eaLnBrk="0" hangingPunct="0">
              <a:spcBef>
                <a:spcPts val="2000"/>
              </a:spcBef>
              <a:buClr>
                <a:schemeClr val="accent1"/>
              </a:buClr>
              <a:buSzPct val="75000"/>
              <a:buFont typeface="Wingdings" panose="05000000000000000000" pitchFamily="2" charset="2"/>
              <a:buChar char="n"/>
              <a:defRPr sz="2000">
                <a:solidFill>
                  <a:srgbClr val="595959"/>
                </a:solidFill>
                <a:latin typeface="Rockwell" panose="02060603020205020403" pitchFamily="18" charset="0"/>
                <a:ea typeface="ＭＳ Ｐゴシック" panose="020B0600070205080204" pitchFamily="34" charset="-128"/>
              </a:defRPr>
            </a:lvl1pPr>
            <a:lvl2pPr marL="742950" indent="-285750" eaLnBrk="0" hangingPunct="0">
              <a:spcBef>
                <a:spcPts val="600"/>
              </a:spcBef>
              <a:buClr>
                <a:srgbClr val="B870B8"/>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2pPr>
            <a:lvl3pPr marL="1143000" indent="-228600" eaLnBrk="0" hangingPunct="0">
              <a:spcBef>
                <a:spcPts val="600"/>
              </a:spcBef>
              <a:buClr>
                <a:schemeClr val="accent1"/>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3pPr>
            <a:lvl4pPr marL="1600200" indent="-228600" eaLnBrk="0" hangingPunct="0">
              <a:spcBef>
                <a:spcPts val="600"/>
              </a:spcBef>
              <a:buClr>
                <a:srgbClr val="B870B8"/>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4pPr>
            <a:lvl5pPr marL="2057400" indent="-228600" eaLnBrk="0" hangingPunct="0">
              <a:spcBef>
                <a:spcPts val="600"/>
              </a:spcBef>
              <a:buClr>
                <a:schemeClr val="accent1"/>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5pPr>
            <a:lvl6pPr marL="2514600" indent="-228600" eaLnBrk="0" fontAlgn="base" hangingPunct="0">
              <a:spcBef>
                <a:spcPts val="600"/>
              </a:spcBef>
              <a:spcAft>
                <a:spcPct val="0"/>
              </a:spcAft>
              <a:buClr>
                <a:schemeClr val="accent1"/>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6pPr>
            <a:lvl7pPr marL="2971800" indent="-228600" eaLnBrk="0" fontAlgn="base" hangingPunct="0">
              <a:spcBef>
                <a:spcPts val="600"/>
              </a:spcBef>
              <a:spcAft>
                <a:spcPct val="0"/>
              </a:spcAft>
              <a:buClr>
                <a:schemeClr val="accent1"/>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7pPr>
            <a:lvl8pPr marL="3429000" indent="-228600" eaLnBrk="0" fontAlgn="base" hangingPunct="0">
              <a:spcBef>
                <a:spcPts val="600"/>
              </a:spcBef>
              <a:spcAft>
                <a:spcPct val="0"/>
              </a:spcAft>
              <a:buClr>
                <a:schemeClr val="accent1"/>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8pPr>
            <a:lvl9pPr marL="3886200" indent="-228600" eaLnBrk="0" fontAlgn="base" hangingPunct="0">
              <a:spcBef>
                <a:spcPts val="600"/>
              </a:spcBef>
              <a:spcAft>
                <a:spcPct val="0"/>
              </a:spcAft>
              <a:buClr>
                <a:schemeClr val="accent1"/>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9pPr>
          </a:lstStyle>
          <a:p>
            <a:pPr defTabSz="1025804" rtl="1" eaLnBrk="1" hangingPunct="1">
              <a:spcBef>
                <a:spcPct val="0"/>
              </a:spcBef>
              <a:buClrTx/>
              <a:buSzTx/>
              <a:buNone/>
            </a:pPr>
            <a:endParaRPr lang="nl-NL" altLang="da-DK" sz="4376" b="1">
              <a:solidFill>
                <a:srgbClr val="000066"/>
              </a:solidFill>
              <a:latin typeface="Times New Roman" panose="02020603050405020304" pitchFamily="18" charset="0"/>
            </a:endParaRPr>
          </a:p>
        </p:txBody>
      </p:sp>
      <p:sp>
        <p:nvSpPr>
          <p:cNvPr id="83973" name="Freeform 5">
            <a:extLst>
              <a:ext uri="{FF2B5EF4-FFF2-40B4-BE49-F238E27FC236}">
                <a16:creationId xmlns:a16="http://schemas.microsoft.com/office/drawing/2014/main" id="{592C2A70-8A3F-43D4-BFBC-99EF9F4F391D}"/>
              </a:ext>
            </a:extLst>
          </p:cNvPr>
          <p:cNvSpPr>
            <a:spLocks/>
          </p:cNvSpPr>
          <p:nvPr/>
        </p:nvSpPr>
        <p:spPr bwMode="auto">
          <a:xfrm>
            <a:off x="7968244" y="2715777"/>
            <a:ext cx="2108618" cy="1640234"/>
          </a:xfrm>
          <a:custGeom>
            <a:avLst/>
            <a:gdLst>
              <a:gd name="T0" fmla="*/ 0 w 1812"/>
              <a:gd name="T1" fmla="*/ 2147483647 h 1409"/>
              <a:gd name="T2" fmla="*/ 2147483647 w 1812"/>
              <a:gd name="T3" fmla="*/ 0 h 1409"/>
              <a:gd name="T4" fmla="*/ 2147483647 w 1812"/>
              <a:gd name="T5" fmla="*/ 0 h 1409"/>
              <a:gd name="T6" fmla="*/ 2147483647 w 1812"/>
              <a:gd name="T7" fmla="*/ 2147483647 h 1409"/>
              <a:gd name="T8" fmla="*/ 0 w 1812"/>
              <a:gd name="T9" fmla="*/ 2147483647 h 14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 h="1409">
                <a:moveTo>
                  <a:pt x="0" y="1409"/>
                </a:moveTo>
                <a:lnTo>
                  <a:pt x="906" y="0"/>
                </a:lnTo>
                <a:lnTo>
                  <a:pt x="1812" y="1409"/>
                </a:lnTo>
                <a:lnTo>
                  <a:pt x="0" y="1409"/>
                </a:lnTo>
                <a:close/>
              </a:path>
            </a:pathLst>
          </a:cu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025804"/>
            <a:endParaRPr lang="en-GB" sz="2019">
              <a:solidFill>
                <a:prstClr val="black"/>
              </a:solidFill>
              <a:latin typeface="Calibri" panose="020F0502020204030204"/>
            </a:endParaRPr>
          </a:p>
        </p:txBody>
      </p:sp>
      <p:sp>
        <p:nvSpPr>
          <p:cNvPr id="83974" name="Freeform 6">
            <a:extLst>
              <a:ext uri="{FF2B5EF4-FFF2-40B4-BE49-F238E27FC236}">
                <a16:creationId xmlns:a16="http://schemas.microsoft.com/office/drawing/2014/main" id="{ABDA37C9-7EED-47E0-9171-4C4FE8B2F349}"/>
              </a:ext>
            </a:extLst>
          </p:cNvPr>
          <p:cNvSpPr>
            <a:spLocks/>
          </p:cNvSpPr>
          <p:nvPr/>
        </p:nvSpPr>
        <p:spPr bwMode="auto">
          <a:xfrm>
            <a:off x="7968244" y="2753932"/>
            <a:ext cx="2108618" cy="1638453"/>
          </a:xfrm>
          <a:custGeom>
            <a:avLst/>
            <a:gdLst>
              <a:gd name="T0" fmla="*/ 0 w 1812"/>
              <a:gd name="T1" fmla="*/ 2147483647 h 1409"/>
              <a:gd name="T2" fmla="*/ 2147483647 w 1812"/>
              <a:gd name="T3" fmla="*/ 0 h 1409"/>
              <a:gd name="T4" fmla="*/ 2147483647 w 1812"/>
              <a:gd name="T5" fmla="*/ 0 h 1409"/>
              <a:gd name="T6" fmla="*/ 2147483647 w 1812"/>
              <a:gd name="T7" fmla="*/ 2147483647 h 1409"/>
              <a:gd name="T8" fmla="*/ 0 w 1812"/>
              <a:gd name="T9" fmla="*/ 2147483647 h 14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 h="1409">
                <a:moveTo>
                  <a:pt x="0" y="1409"/>
                </a:moveTo>
                <a:lnTo>
                  <a:pt x="906" y="0"/>
                </a:lnTo>
                <a:lnTo>
                  <a:pt x="1812" y="1409"/>
                </a:lnTo>
                <a:lnTo>
                  <a:pt x="0" y="1409"/>
                </a:lnTo>
                <a:close/>
              </a:path>
            </a:pathLst>
          </a:custGeom>
          <a:solidFill>
            <a:srgbClr val="B9DCFF"/>
          </a:solidFill>
          <a:ln w="3175">
            <a:solidFill>
              <a:srgbClr val="000000"/>
            </a:solidFill>
            <a:prstDash val="solid"/>
            <a:round/>
            <a:headEnd/>
            <a:tailEnd/>
          </a:ln>
        </p:spPr>
        <p:txBody>
          <a:bodyPr/>
          <a:lstStyle/>
          <a:p>
            <a:pPr defTabSz="1025804"/>
            <a:endParaRPr lang="en-GB" sz="2019">
              <a:solidFill>
                <a:prstClr val="black"/>
              </a:solidFill>
              <a:latin typeface="Calibri" panose="020F0502020204030204"/>
            </a:endParaRPr>
          </a:p>
        </p:txBody>
      </p:sp>
      <p:sp>
        <p:nvSpPr>
          <p:cNvPr id="83975" name="Rectangle 7">
            <a:extLst>
              <a:ext uri="{FF2B5EF4-FFF2-40B4-BE49-F238E27FC236}">
                <a16:creationId xmlns:a16="http://schemas.microsoft.com/office/drawing/2014/main" id="{2FEA92EB-6C28-4942-BDEA-8522FB4FA7B3}"/>
              </a:ext>
            </a:extLst>
          </p:cNvPr>
          <p:cNvSpPr>
            <a:spLocks noChangeArrowheads="1"/>
          </p:cNvSpPr>
          <p:nvPr/>
        </p:nvSpPr>
        <p:spPr bwMode="auto">
          <a:xfrm>
            <a:off x="8456219" y="3636512"/>
            <a:ext cx="1141574" cy="790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ts val="2000"/>
              </a:spcBef>
              <a:buClr>
                <a:schemeClr val="accent1"/>
              </a:buClr>
              <a:buSzPct val="75000"/>
              <a:buFont typeface="Wingdings" panose="05000000000000000000" pitchFamily="2" charset="2"/>
              <a:buChar char="n"/>
              <a:defRPr sz="2000">
                <a:solidFill>
                  <a:srgbClr val="595959"/>
                </a:solidFill>
                <a:latin typeface="Rockwell" panose="02060603020205020403" pitchFamily="18" charset="0"/>
                <a:ea typeface="ＭＳ Ｐゴシック" panose="020B0600070205080204" pitchFamily="34" charset="-128"/>
              </a:defRPr>
            </a:lvl1pPr>
            <a:lvl2pPr marL="742950" indent="-285750" eaLnBrk="0" hangingPunct="0">
              <a:spcBef>
                <a:spcPts val="600"/>
              </a:spcBef>
              <a:buClr>
                <a:srgbClr val="B870B8"/>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2pPr>
            <a:lvl3pPr marL="1143000" indent="-228600" eaLnBrk="0" hangingPunct="0">
              <a:spcBef>
                <a:spcPts val="600"/>
              </a:spcBef>
              <a:buClr>
                <a:schemeClr val="accent1"/>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3pPr>
            <a:lvl4pPr marL="1600200" indent="-228600" eaLnBrk="0" hangingPunct="0">
              <a:spcBef>
                <a:spcPts val="600"/>
              </a:spcBef>
              <a:buClr>
                <a:srgbClr val="B870B8"/>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4pPr>
            <a:lvl5pPr marL="2057400" indent="-228600" eaLnBrk="0" hangingPunct="0">
              <a:spcBef>
                <a:spcPts val="600"/>
              </a:spcBef>
              <a:buClr>
                <a:schemeClr val="accent1"/>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5pPr>
            <a:lvl6pPr marL="2514600" indent="-228600" eaLnBrk="0" fontAlgn="base" hangingPunct="0">
              <a:spcBef>
                <a:spcPts val="600"/>
              </a:spcBef>
              <a:spcAft>
                <a:spcPct val="0"/>
              </a:spcAft>
              <a:buClr>
                <a:schemeClr val="accent1"/>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6pPr>
            <a:lvl7pPr marL="2971800" indent="-228600" eaLnBrk="0" fontAlgn="base" hangingPunct="0">
              <a:spcBef>
                <a:spcPts val="600"/>
              </a:spcBef>
              <a:spcAft>
                <a:spcPct val="0"/>
              </a:spcAft>
              <a:buClr>
                <a:schemeClr val="accent1"/>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7pPr>
            <a:lvl8pPr marL="3429000" indent="-228600" eaLnBrk="0" fontAlgn="base" hangingPunct="0">
              <a:spcBef>
                <a:spcPts val="600"/>
              </a:spcBef>
              <a:spcAft>
                <a:spcPct val="0"/>
              </a:spcAft>
              <a:buClr>
                <a:schemeClr val="accent1"/>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8pPr>
            <a:lvl9pPr marL="3886200" indent="-228600" eaLnBrk="0" fontAlgn="base" hangingPunct="0">
              <a:spcBef>
                <a:spcPts val="600"/>
              </a:spcBef>
              <a:spcAft>
                <a:spcPct val="0"/>
              </a:spcAft>
              <a:buClr>
                <a:schemeClr val="accent1"/>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9pPr>
          </a:lstStyle>
          <a:p>
            <a:pPr algn="ctr" defTabSz="1025804" rtl="1" eaLnBrk="1" hangingPunct="1">
              <a:spcBef>
                <a:spcPct val="0"/>
              </a:spcBef>
              <a:buClrTx/>
              <a:buSzTx/>
              <a:buNone/>
            </a:pPr>
            <a:r>
              <a:rPr lang="en-US" altLang="da-DK" sz="1571" b="1">
                <a:solidFill>
                  <a:srgbClr val="000000"/>
                </a:solidFill>
                <a:latin typeface="Arial" panose="020B0604020202020204" pitchFamily="34" charset="0"/>
              </a:rPr>
              <a:t>Clinical </a:t>
            </a:r>
          </a:p>
          <a:p>
            <a:pPr algn="ctr" defTabSz="1025804" rtl="1" eaLnBrk="1" hangingPunct="1">
              <a:spcBef>
                <a:spcPct val="0"/>
              </a:spcBef>
              <a:buClrTx/>
              <a:buSzTx/>
              <a:buNone/>
            </a:pPr>
            <a:r>
              <a:rPr lang="en-US" altLang="da-DK" sz="1571" b="1">
                <a:solidFill>
                  <a:srgbClr val="000000"/>
                </a:solidFill>
                <a:latin typeface="Arial" panose="020B0604020202020204" pitchFamily="34" charset="0"/>
              </a:rPr>
              <a:t>services </a:t>
            </a:r>
            <a:endParaRPr lang="en-US" altLang="da-DK" sz="1571" b="1">
              <a:solidFill>
                <a:srgbClr val="000066"/>
              </a:solidFill>
              <a:latin typeface="Arial" panose="020B0604020202020204" pitchFamily="34" charset="0"/>
            </a:endParaRPr>
          </a:p>
        </p:txBody>
      </p:sp>
      <p:sp>
        <p:nvSpPr>
          <p:cNvPr id="83976" name="Freeform 8">
            <a:extLst>
              <a:ext uri="{FF2B5EF4-FFF2-40B4-BE49-F238E27FC236}">
                <a16:creationId xmlns:a16="http://schemas.microsoft.com/office/drawing/2014/main" id="{8A337B4B-451B-466D-9E4D-AA97302488F6}"/>
              </a:ext>
            </a:extLst>
          </p:cNvPr>
          <p:cNvSpPr>
            <a:spLocks/>
          </p:cNvSpPr>
          <p:nvPr/>
        </p:nvSpPr>
        <p:spPr bwMode="auto">
          <a:xfrm>
            <a:off x="6926403" y="4373818"/>
            <a:ext cx="4213674" cy="1636673"/>
          </a:xfrm>
          <a:custGeom>
            <a:avLst/>
            <a:gdLst>
              <a:gd name="T0" fmla="*/ 0 w 3621"/>
              <a:gd name="T1" fmla="*/ 2147483647 h 1408"/>
              <a:gd name="T2" fmla="*/ 2147483647 w 3621"/>
              <a:gd name="T3" fmla="*/ 0 h 1408"/>
              <a:gd name="T4" fmla="*/ 2147483647 w 3621"/>
              <a:gd name="T5" fmla="*/ 0 h 1408"/>
              <a:gd name="T6" fmla="*/ 2147483647 w 3621"/>
              <a:gd name="T7" fmla="*/ 2147483647 h 1408"/>
              <a:gd name="T8" fmla="*/ 0 w 3621"/>
              <a:gd name="T9" fmla="*/ 2147483647 h 14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21" h="1408">
                <a:moveTo>
                  <a:pt x="0" y="1408"/>
                </a:moveTo>
                <a:lnTo>
                  <a:pt x="906" y="0"/>
                </a:lnTo>
                <a:lnTo>
                  <a:pt x="2715" y="0"/>
                </a:lnTo>
                <a:lnTo>
                  <a:pt x="3621" y="1408"/>
                </a:lnTo>
                <a:lnTo>
                  <a:pt x="0" y="1408"/>
                </a:lnTo>
                <a:close/>
              </a:path>
            </a:pathLst>
          </a:cu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025804"/>
            <a:endParaRPr lang="en-GB" sz="2019">
              <a:solidFill>
                <a:prstClr val="black"/>
              </a:solidFill>
              <a:latin typeface="Calibri" panose="020F0502020204030204"/>
            </a:endParaRPr>
          </a:p>
        </p:txBody>
      </p:sp>
      <p:sp>
        <p:nvSpPr>
          <p:cNvPr id="83977" name="Freeform 9">
            <a:extLst>
              <a:ext uri="{FF2B5EF4-FFF2-40B4-BE49-F238E27FC236}">
                <a16:creationId xmlns:a16="http://schemas.microsoft.com/office/drawing/2014/main" id="{9E6E55DF-58E1-4109-B20B-41A28675BDB2}"/>
              </a:ext>
            </a:extLst>
          </p:cNvPr>
          <p:cNvSpPr>
            <a:spLocks/>
          </p:cNvSpPr>
          <p:nvPr/>
        </p:nvSpPr>
        <p:spPr bwMode="auto">
          <a:xfrm>
            <a:off x="6926403" y="4376356"/>
            <a:ext cx="4213674" cy="1636673"/>
          </a:xfrm>
          <a:custGeom>
            <a:avLst/>
            <a:gdLst>
              <a:gd name="T0" fmla="*/ 0 w 3621"/>
              <a:gd name="T1" fmla="*/ 2147483647 h 1408"/>
              <a:gd name="T2" fmla="*/ 2147483647 w 3621"/>
              <a:gd name="T3" fmla="*/ 0 h 1408"/>
              <a:gd name="T4" fmla="*/ 2147483647 w 3621"/>
              <a:gd name="T5" fmla="*/ 0 h 1408"/>
              <a:gd name="T6" fmla="*/ 2147483647 w 3621"/>
              <a:gd name="T7" fmla="*/ 2147483647 h 1408"/>
              <a:gd name="T8" fmla="*/ 0 w 3621"/>
              <a:gd name="T9" fmla="*/ 2147483647 h 14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21" h="1408">
                <a:moveTo>
                  <a:pt x="0" y="1408"/>
                </a:moveTo>
                <a:lnTo>
                  <a:pt x="906" y="0"/>
                </a:lnTo>
                <a:lnTo>
                  <a:pt x="2715" y="0"/>
                </a:lnTo>
                <a:lnTo>
                  <a:pt x="3621" y="1408"/>
                </a:lnTo>
                <a:lnTo>
                  <a:pt x="0" y="1408"/>
                </a:lnTo>
                <a:close/>
              </a:path>
            </a:pathLst>
          </a:custGeom>
          <a:solidFill>
            <a:srgbClr val="B9DCFF"/>
          </a:solidFill>
          <a:ln w="3175">
            <a:solidFill>
              <a:srgbClr val="000000"/>
            </a:solidFill>
            <a:prstDash val="solid"/>
            <a:round/>
            <a:headEnd/>
            <a:tailEnd/>
          </a:ln>
        </p:spPr>
        <p:txBody>
          <a:bodyPr/>
          <a:lstStyle/>
          <a:p>
            <a:pPr defTabSz="1025804"/>
            <a:endParaRPr lang="en-GB" sz="2019">
              <a:solidFill>
                <a:prstClr val="black"/>
              </a:solidFill>
              <a:latin typeface="Calibri" panose="020F0502020204030204"/>
            </a:endParaRPr>
          </a:p>
        </p:txBody>
      </p:sp>
      <p:sp>
        <p:nvSpPr>
          <p:cNvPr id="83978" name="Rectangle 10">
            <a:extLst>
              <a:ext uri="{FF2B5EF4-FFF2-40B4-BE49-F238E27FC236}">
                <a16:creationId xmlns:a16="http://schemas.microsoft.com/office/drawing/2014/main" id="{FFDA0E0D-367F-42BC-BA92-903BEE101815}"/>
              </a:ext>
            </a:extLst>
          </p:cNvPr>
          <p:cNvSpPr>
            <a:spLocks noChangeArrowheads="1"/>
          </p:cNvSpPr>
          <p:nvPr/>
        </p:nvSpPr>
        <p:spPr bwMode="auto">
          <a:xfrm>
            <a:off x="7932629" y="5086192"/>
            <a:ext cx="2548506" cy="72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ts val="2000"/>
              </a:spcBef>
              <a:buClr>
                <a:schemeClr val="accent1"/>
              </a:buClr>
              <a:buSzPct val="75000"/>
              <a:buFont typeface="Wingdings" panose="05000000000000000000" pitchFamily="2" charset="2"/>
              <a:buChar char="n"/>
              <a:defRPr sz="2000">
                <a:solidFill>
                  <a:srgbClr val="595959"/>
                </a:solidFill>
                <a:latin typeface="Rockwell" panose="02060603020205020403" pitchFamily="18" charset="0"/>
                <a:ea typeface="ＭＳ Ｐゴシック" panose="020B0600070205080204" pitchFamily="34" charset="-128"/>
              </a:defRPr>
            </a:lvl1pPr>
            <a:lvl2pPr marL="742950" indent="-285750" eaLnBrk="0" hangingPunct="0">
              <a:spcBef>
                <a:spcPts val="600"/>
              </a:spcBef>
              <a:buClr>
                <a:srgbClr val="B870B8"/>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2pPr>
            <a:lvl3pPr marL="1143000" indent="-228600" eaLnBrk="0" hangingPunct="0">
              <a:spcBef>
                <a:spcPts val="600"/>
              </a:spcBef>
              <a:buClr>
                <a:schemeClr val="accent1"/>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3pPr>
            <a:lvl4pPr marL="1600200" indent="-228600" eaLnBrk="0" hangingPunct="0">
              <a:spcBef>
                <a:spcPts val="600"/>
              </a:spcBef>
              <a:buClr>
                <a:srgbClr val="B870B8"/>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4pPr>
            <a:lvl5pPr marL="2057400" indent="-228600" eaLnBrk="0" hangingPunct="0">
              <a:spcBef>
                <a:spcPts val="600"/>
              </a:spcBef>
              <a:buClr>
                <a:schemeClr val="accent1"/>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5pPr>
            <a:lvl6pPr marL="2514600" indent="-228600" eaLnBrk="0" fontAlgn="base" hangingPunct="0">
              <a:spcBef>
                <a:spcPts val="600"/>
              </a:spcBef>
              <a:spcAft>
                <a:spcPct val="0"/>
              </a:spcAft>
              <a:buClr>
                <a:schemeClr val="accent1"/>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6pPr>
            <a:lvl7pPr marL="2971800" indent="-228600" eaLnBrk="0" fontAlgn="base" hangingPunct="0">
              <a:spcBef>
                <a:spcPts val="600"/>
              </a:spcBef>
              <a:spcAft>
                <a:spcPct val="0"/>
              </a:spcAft>
              <a:buClr>
                <a:schemeClr val="accent1"/>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7pPr>
            <a:lvl8pPr marL="3429000" indent="-228600" eaLnBrk="0" fontAlgn="base" hangingPunct="0">
              <a:spcBef>
                <a:spcPts val="600"/>
              </a:spcBef>
              <a:spcAft>
                <a:spcPct val="0"/>
              </a:spcAft>
              <a:buClr>
                <a:schemeClr val="accent1"/>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8pPr>
            <a:lvl9pPr marL="3886200" indent="-228600" eaLnBrk="0" fontAlgn="base" hangingPunct="0">
              <a:spcBef>
                <a:spcPts val="600"/>
              </a:spcBef>
              <a:spcAft>
                <a:spcPct val="0"/>
              </a:spcAft>
              <a:buClr>
                <a:schemeClr val="accent1"/>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9pPr>
          </a:lstStyle>
          <a:p>
            <a:pPr algn="ctr" defTabSz="1025804" rtl="1" eaLnBrk="1" hangingPunct="1">
              <a:spcBef>
                <a:spcPct val="0"/>
              </a:spcBef>
              <a:buClrTx/>
              <a:buSzTx/>
              <a:buNone/>
            </a:pPr>
            <a:r>
              <a:rPr lang="en-US" altLang="da-DK" sz="1571" b="1">
                <a:solidFill>
                  <a:srgbClr val="000000"/>
                </a:solidFill>
                <a:latin typeface="Arial" panose="020B0604020202020204" pitchFamily="34" charset="0"/>
              </a:rPr>
              <a:t>Focused (person-to-person) supports</a:t>
            </a:r>
            <a:endParaRPr lang="en-US" altLang="da-DK" sz="1571" b="1">
              <a:solidFill>
                <a:srgbClr val="000066"/>
              </a:solidFill>
              <a:latin typeface="Arial" panose="020B0604020202020204" pitchFamily="34" charset="0"/>
            </a:endParaRPr>
          </a:p>
        </p:txBody>
      </p:sp>
      <p:sp>
        <p:nvSpPr>
          <p:cNvPr id="83979" name="Freeform 11">
            <a:extLst>
              <a:ext uri="{FF2B5EF4-FFF2-40B4-BE49-F238E27FC236}">
                <a16:creationId xmlns:a16="http://schemas.microsoft.com/office/drawing/2014/main" id="{54142C84-BC1A-4579-A563-0AA27A74351C}"/>
              </a:ext>
            </a:extLst>
          </p:cNvPr>
          <p:cNvSpPr>
            <a:spLocks/>
          </p:cNvSpPr>
          <p:nvPr/>
        </p:nvSpPr>
        <p:spPr bwMode="auto">
          <a:xfrm>
            <a:off x="5877435" y="6069259"/>
            <a:ext cx="6318729" cy="1642016"/>
          </a:xfrm>
          <a:custGeom>
            <a:avLst/>
            <a:gdLst>
              <a:gd name="T0" fmla="*/ 0 w 5428"/>
              <a:gd name="T1" fmla="*/ 2147483647 h 1409"/>
              <a:gd name="T2" fmla="*/ 2147483647 w 5428"/>
              <a:gd name="T3" fmla="*/ 0 h 1409"/>
              <a:gd name="T4" fmla="*/ 2147483647 w 5428"/>
              <a:gd name="T5" fmla="*/ 0 h 1409"/>
              <a:gd name="T6" fmla="*/ 2147483647 w 5428"/>
              <a:gd name="T7" fmla="*/ 2147483647 h 1409"/>
              <a:gd name="T8" fmla="*/ 0 w 5428"/>
              <a:gd name="T9" fmla="*/ 2147483647 h 14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28" h="1409">
                <a:moveTo>
                  <a:pt x="0" y="1409"/>
                </a:moveTo>
                <a:lnTo>
                  <a:pt x="905" y="0"/>
                </a:lnTo>
                <a:lnTo>
                  <a:pt x="4522" y="0"/>
                </a:lnTo>
                <a:lnTo>
                  <a:pt x="5428" y="1409"/>
                </a:lnTo>
                <a:lnTo>
                  <a:pt x="0" y="1409"/>
                </a:lnTo>
                <a:close/>
              </a:path>
            </a:pathLst>
          </a:cu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025804"/>
            <a:endParaRPr lang="en-GB" sz="2019">
              <a:solidFill>
                <a:prstClr val="black"/>
              </a:solidFill>
              <a:latin typeface="Calibri" panose="020F0502020204030204"/>
            </a:endParaRPr>
          </a:p>
        </p:txBody>
      </p:sp>
      <p:sp>
        <p:nvSpPr>
          <p:cNvPr id="83980" name="Freeform 12">
            <a:extLst>
              <a:ext uri="{FF2B5EF4-FFF2-40B4-BE49-F238E27FC236}">
                <a16:creationId xmlns:a16="http://schemas.microsoft.com/office/drawing/2014/main" id="{B71199EC-7053-4197-9C98-B78969F835E4}"/>
              </a:ext>
            </a:extLst>
          </p:cNvPr>
          <p:cNvSpPr>
            <a:spLocks/>
          </p:cNvSpPr>
          <p:nvPr/>
        </p:nvSpPr>
        <p:spPr bwMode="auto">
          <a:xfrm>
            <a:off x="5874766" y="6013029"/>
            <a:ext cx="6316949" cy="1642016"/>
          </a:xfrm>
          <a:custGeom>
            <a:avLst/>
            <a:gdLst>
              <a:gd name="T0" fmla="*/ 0 w 5428"/>
              <a:gd name="T1" fmla="*/ 2147483647 h 1409"/>
              <a:gd name="T2" fmla="*/ 2147483647 w 5428"/>
              <a:gd name="T3" fmla="*/ 0 h 1409"/>
              <a:gd name="T4" fmla="*/ 2147483647 w 5428"/>
              <a:gd name="T5" fmla="*/ 0 h 1409"/>
              <a:gd name="T6" fmla="*/ 2147483647 w 5428"/>
              <a:gd name="T7" fmla="*/ 2147483647 h 1409"/>
              <a:gd name="T8" fmla="*/ 0 w 5428"/>
              <a:gd name="T9" fmla="*/ 2147483647 h 14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28" h="1409">
                <a:moveTo>
                  <a:pt x="0" y="1409"/>
                </a:moveTo>
                <a:lnTo>
                  <a:pt x="905" y="0"/>
                </a:lnTo>
                <a:lnTo>
                  <a:pt x="4522" y="0"/>
                </a:lnTo>
                <a:lnTo>
                  <a:pt x="5428" y="1409"/>
                </a:lnTo>
                <a:lnTo>
                  <a:pt x="0" y="1409"/>
                </a:lnTo>
                <a:close/>
              </a:path>
            </a:pathLst>
          </a:custGeom>
          <a:solidFill>
            <a:srgbClr val="B9DCFF"/>
          </a:solidFill>
          <a:ln w="3175">
            <a:solidFill>
              <a:srgbClr val="000000"/>
            </a:solidFill>
            <a:prstDash val="solid"/>
            <a:round/>
            <a:headEnd/>
            <a:tailEnd/>
          </a:ln>
        </p:spPr>
        <p:txBody>
          <a:bodyPr/>
          <a:lstStyle/>
          <a:p>
            <a:pPr defTabSz="1025804"/>
            <a:endParaRPr lang="en-GB" sz="2019">
              <a:solidFill>
                <a:prstClr val="black"/>
              </a:solidFill>
              <a:latin typeface="Calibri" panose="020F0502020204030204"/>
            </a:endParaRPr>
          </a:p>
        </p:txBody>
      </p:sp>
      <p:sp>
        <p:nvSpPr>
          <p:cNvPr id="83981" name="Rectangle 13">
            <a:extLst>
              <a:ext uri="{FF2B5EF4-FFF2-40B4-BE49-F238E27FC236}">
                <a16:creationId xmlns:a16="http://schemas.microsoft.com/office/drawing/2014/main" id="{2694D7CD-770E-4F36-B694-E201651DEA2C}"/>
              </a:ext>
            </a:extLst>
          </p:cNvPr>
          <p:cNvSpPr>
            <a:spLocks noChangeArrowheads="1"/>
          </p:cNvSpPr>
          <p:nvPr/>
        </p:nvSpPr>
        <p:spPr bwMode="auto">
          <a:xfrm>
            <a:off x="7596032" y="6722860"/>
            <a:ext cx="3202107" cy="48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ts val="2000"/>
              </a:spcBef>
              <a:buClr>
                <a:schemeClr val="accent1"/>
              </a:buClr>
              <a:buSzPct val="75000"/>
              <a:buFont typeface="Wingdings" panose="05000000000000000000" pitchFamily="2" charset="2"/>
              <a:buChar char="n"/>
              <a:defRPr sz="2000">
                <a:solidFill>
                  <a:srgbClr val="595959"/>
                </a:solidFill>
                <a:latin typeface="Rockwell" panose="02060603020205020403" pitchFamily="18" charset="0"/>
                <a:ea typeface="ＭＳ Ｐゴシック" panose="020B0600070205080204" pitchFamily="34" charset="-128"/>
              </a:defRPr>
            </a:lvl1pPr>
            <a:lvl2pPr marL="742950" indent="-285750" eaLnBrk="0" hangingPunct="0">
              <a:spcBef>
                <a:spcPts val="600"/>
              </a:spcBef>
              <a:buClr>
                <a:srgbClr val="B870B8"/>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2pPr>
            <a:lvl3pPr marL="1143000" indent="-228600" eaLnBrk="0" hangingPunct="0">
              <a:spcBef>
                <a:spcPts val="600"/>
              </a:spcBef>
              <a:buClr>
                <a:schemeClr val="accent1"/>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3pPr>
            <a:lvl4pPr marL="1600200" indent="-228600" eaLnBrk="0" hangingPunct="0">
              <a:spcBef>
                <a:spcPts val="600"/>
              </a:spcBef>
              <a:buClr>
                <a:srgbClr val="B870B8"/>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4pPr>
            <a:lvl5pPr marL="2057400" indent="-228600" eaLnBrk="0" hangingPunct="0">
              <a:spcBef>
                <a:spcPts val="600"/>
              </a:spcBef>
              <a:buClr>
                <a:schemeClr val="accent1"/>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5pPr>
            <a:lvl6pPr marL="2514600" indent="-228600" eaLnBrk="0" fontAlgn="base" hangingPunct="0">
              <a:spcBef>
                <a:spcPts val="600"/>
              </a:spcBef>
              <a:spcAft>
                <a:spcPct val="0"/>
              </a:spcAft>
              <a:buClr>
                <a:schemeClr val="accent1"/>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6pPr>
            <a:lvl7pPr marL="2971800" indent="-228600" eaLnBrk="0" fontAlgn="base" hangingPunct="0">
              <a:spcBef>
                <a:spcPts val="600"/>
              </a:spcBef>
              <a:spcAft>
                <a:spcPct val="0"/>
              </a:spcAft>
              <a:buClr>
                <a:schemeClr val="accent1"/>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7pPr>
            <a:lvl8pPr marL="3429000" indent="-228600" eaLnBrk="0" fontAlgn="base" hangingPunct="0">
              <a:spcBef>
                <a:spcPts val="600"/>
              </a:spcBef>
              <a:spcAft>
                <a:spcPct val="0"/>
              </a:spcAft>
              <a:buClr>
                <a:schemeClr val="accent1"/>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8pPr>
            <a:lvl9pPr marL="3886200" indent="-228600" eaLnBrk="0" fontAlgn="base" hangingPunct="0">
              <a:spcBef>
                <a:spcPts val="600"/>
              </a:spcBef>
              <a:spcAft>
                <a:spcPct val="0"/>
              </a:spcAft>
              <a:buClr>
                <a:schemeClr val="accent1"/>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9pPr>
          </a:lstStyle>
          <a:p>
            <a:pPr algn="ctr" defTabSz="1025804" rtl="1" eaLnBrk="1" hangingPunct="1">
              <a:spcBef>
                <a:spcPct val="0"/>
              </a:spcBef>
              <a:buClrTx/>
              <a:buSzTx/>
              <a:buNone/>
            </a:pPr>
            <a:r>
              <a:rPr lang="en-US" altLang="da-DK" sz="1571" b="1">
                <a:solidFill>
                  <a:srgbClr val="000000"/>
                </a:solidFill>
                <a:latin typeface="Arial" panose="020B0604020202020204" pitchFamily="34" charset="0"/>
              </a:rPr>
              <a:t>Strengthening community and family supports</a:t>
            </a:r>
            <a:endParaRPr lang="en-US" altLang="da-DK" sz="1571" b="1">
              <a:solidFill>
                <a:srgbClr val="000066"/>
              </a:solidFill>
              <a:latin typeface="Arial" panose="020B0604020202020204" pitchFamily="34" charset="0"/>
            </a:endParaRPr>
          </a:p>
        </p:txBody>
      </p:sp>
      <p:sp>
        <p:nvSpPr>
          <p:cNvPr id="83982" name="Freeform 14">
            <a:extLst>
              <a:ext uri="{FF2B5EF4-FFF2-40B4-BE49-F238E27FC236}">
                <a16:creationId xmlns:a16="http://schemas.microsoft.com/office/drawing/2014/main" id="{F51E5FA9-EB85-4A4E-B5FC-1B5851ACC1A4}"/>
              </a:ext>
            </a:extLst>
          </p:cNvPr>
          <p:cNvSpPr>
            <a:spLocks/>
          </p:cNvSpPr>
          <p:nvPr/>
        </p:nvSpPr>
        <p:spPr bwMode="auto">
          <a:xfrm>
            <a:off x="4818674" y="7656823"/>
            <a:ext cx="8427348" cy="1638453"/>
          </a:xfrm>
          <a:custGeom>
            <a:avLst/>
            <a:gdLst>
              <a:gd name="T0" fmla="*/ 0 w 7239"/>
              <a:gd name="T1" fmla="*/ 2147483647 h 1407"/>
              <a:gd name="T2" fmla="*/ 2147483647 w 7239"/>
              <a:gd name="T3" fmla="*/ 0 h 1407"/>
              <a:gd name="T4" fmla="*/ 2147483647 w 7239"/>
              <a:gd name="T5" fmla="*/ 0 h 1407"/>
              <a:gd name="T6" fmla="*/ 2147483647 w 7239"/>
              <a:gd name="T7" fmla="*/ 2147483647 h 1407"/>
              <a:gd name="T8" fmla="*/ 0 w 7239"/>
              <a:gd name="T9" fmla="*/ 2147483647 h 14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39" h="1407">
                <a:moveTo>
                  <a:pt x="0" y="1407"/>
                </a:moveTo>
                <a:lnTo>
                  <a:pt x="906" y="0"/>
                </a:lnTo>
                <a:lnTo>
                  <a:pt x="6336" y="0"/>
                </a:lnTo>
                <a:lnTo>
                  <a:pt x="7239" y="1407"/>
                </a:lnTo>
                <a:lnTo>
                  <a:pt x="0" y="1407"/>
                </a:lnTo>
                <a:close/>
              </a:path>
            </a:pathLst>
          </a:custGeom>
          <a:solidFill>
            <a:srgbClr val="B9DCFF"/>
          </a:solidFill>
          <a:ln w="3175">
            <a:solidFill>
              <a:srgbClr val="000000"/>
            </a:solidFill>
            <a:prstDash val="solid"/>
            <a:round/>
            <a:headEnd/>
            <a:tailEnd/>
          </a:ln>
        </p:spPr>
        <p:txBody>
          <a:bodyPr/>
          <a:lstStyle/>
          <a:p>
            <a:pPr defTabSz="1025804"/>
            <a:endParaRPr lang="en-GB" sz="2019">
              <a:solidFill>
                <a:prstClr val="black"/>
              </a:solidFill>
              <a:latin typeface="Calibri" panose="020F0502020204030204"/>
            </a:endParaRPr>
          </a:p>
        </p:txBody>
      </p:sp>
      <p:sp>
        <p:nvSpPr>
          <p:cNvPr id="83983" name="Rectangle 15">
            <a:extLst>
              <a:ext uri="{FF2B5EF4-FFF2-40B4-BE49-F238E27FC236}">
                <a16:creationId xmlns:a16="http://schemas.microsoft.com/office/drawing/2014/main" id="{AC9D74E8-09F5-4C7D-80F8-A4001A24BA55}"/>
              </a:ext>
            </a:extLst>
          </p:cNvPr>
          <p:cNvSpPr>
            <a:spLocks noChangeArrowheads="1"/>
          </p:cNvSpPr>
          <p:nvPr/>
        </p:nvSpPr>
        <p:spPr bwMode="auto">
          <a:xfrm>
            <a:off x="7975370" y="8366656"/>
            <a:ext cx="2747970" cy="480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ts val="2000"/>
              </a:spcBef>
              <a:buClr>
                <a:schemeClr val="accent1"/>
              </a:buClr>
              <a:buSzPct val="75000"/>
              <a:buFont typeface="Wingdings" panose="05000000000000000000" pitchFamily="2" charset="2"/>
              <a:buChar char="n"/>
              <a:defRPr sz="2000">
                <a:solidFill>
                  <a:srgbClr val="595959"/>
                </a:solidFill>
                <a:latin typeface="Rockwell" panose="02060603020205020403" pitchFamily="18" charset="0"/>
                <a:ea typeface="ＭＳ Ｐゴシック" panose="020B0600070205080204" pitchFamily="34" charset="-128"/>
              </a:defRPr>
            </a:lvl1pPr>
            <a:lvl2pPr marL="742950" indent="-285750" eaLnBrk="0" hangingPunct="0">
              <a:spcBef>
                <a:spcPts val="600"/>
              </a:spcBef>
              <a:buClr>
                <a:srgbClr val="B870B8"/>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2pPr>
            <a:lvl3pPr marL="1143000" indent="-228600" eaLnBrk="0" hangingPunct="0">
              <a:spcBef>
                <a:spcPts val="600"/>
              </a:spcBef>
              <a:buClr>
                <a:schemeClr val="accent1"/>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3pPr>
            <a:lvl4pPr marL="1600200" indent="-228600" eaLnBrk="0" hangingPunct="0">
              <a:spcBef>
                <a:spcPts val="600"/>
              </a:spcBef>
              <a:buClr>
                <a:srgbClr val="B870B8"/>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4pPr>
            <a:lvl5pPr marL="2057400" indent="-228600" eaLnBrk="0" hangingPunct="0">
              <a:spcBef>
                <a:spcPts val="600"/>
              </a:spcBef>
              <a:buClr>
                <a:schemeClr val="accent1"/>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5pPr>
            <a:lvl6pPr marL="2514600" indent="-228600" eaLnBrk="0" fontAlgn="base" hangingPunct="0">
              <a:spcBef>
                <a:spcPts val="600"/>
              </a:spcBef>
              <a:spcAft>
                <a:spcPct val="0"/>
              </a:spcAft>
              <a:buClr>
                <a:schemeClr val="accent1"/>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6pPr>
            <a:lvl7pPr marL="2971800" indent="-228600" eaLnBrk="0" fontAlgn="base" hangingPunct="0">
              <a:spcBef>
                <a:spcPts val="600"/>
              </a:spcBef>
              <a:spcAft>
                <a:spcPct val="0"/>
              </a:spcAft>
              <a:buClr>
                <a:schemeClr val="accent1"/>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7pPr>
            <a:lvl8pPr marL="3429000" indent="-228600" eaLnBrk="0" fontAlgn="base" hangingPunct="0">
              <a:spcBef>
                <a:spcPts val="600"/>
              </a:spcBef>
              <a:spcAft>
                <a:spcPct val="0"/>
              </a:spcAft>
              <a:buClr>
                <a:schemeClr val="accent1"/>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8pPr>
            <a:lvl9pPr marL="3886200" indent="-228600" eaLnBrk="0" fontAlgn="base" hangingPunct="0">
              <a:spcBef>
                <a:spcPts val="600"/>
              </a:spcBef>
              <a:spcAft>
                <a:spcPct val="0"/>
              </a:spcAft>
              <a:buClr>
                <a:schemeClr val="accent1"/>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9pPr>
          </a:lstStyle>
          <a:p>
            <a:pPr algn="ctr" defTabSz="1025804" rtl="1" eaLnBrk="1" hangingPunct="1">
              <a:spcBef>
                <a:spcPct val="0"/>
              </a:spcBef>
              <a:buClrTx/>
              <a:buSzTx/>
              <a:buNone/>
            </a:pPr>
            <a:r>
              <a:rPr lang="en-GB" altLang="da-DK" sz="1571" b="1">
                <a:solidFill>
                  <a:srgbClr val="000000"/>
                </a:solidFill>
                <a:latin typeface="Arial" panose="020B0604020202020204" pitchFamily="34" charset="0"/>
              </a:rPr>
              <a:t>Social considerations in basic services and security</a:t>
            </a:r>
            <a:endParaRPr lang="en-US" altLang="da-DK" sz="1571" b="1">
              <a:solidFill>
                <a:srgbClr val="000066"/>
              </a:solidFill>
              <a:latin typeface="Arial" panose="020B0604020202020204" pitchFamily="34" charset="0"/>
            </a:endParaRPr>
          </a:p>
        </p:txBody>
      </p:sp>
      <p:pic>
        <p:nvPicPr>
          <p:cNvPr id="4" name="Afbeelding 1">
            <a:extLst>
              <a:ext uri="{FF2B5EF4-FFF2-40B4-BE49-F238E27FC236}">
                <a16:creationId xmlns:a16="http://schemas.microsoft.com/office/drawing/2014/main" id="{293614F5-DE22-DFDD-63A5-29A768AE79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72398" y="-128697"/>
            <a:ext cx="3411008" cy="2011854"/>
          </a:xfrm>
          <a:prstGeom prst="rect">
            <a:avLst/>
          </a:prstGeom>
        </p:spPr>
      </p:pic>
      <p:cxnSp>
        <p:nvCxnSpPr>
          <p:cNvPr id="6" name="Straight Connector 33">
            <a:extLst>
              <a:ext uri="{FF2B5EF4-FFF2-40B4-BE49-F238E27FC236}">
                <a16:creationId xmlns:a16="http://schemas.microsoft.com/office/drawing/2014/main" id="{984D2FAF-96E3-C37E-8332-0B7FBA581F94}"/>
              </a:ext>
            </a:extLst>
          </p:cNvPr>
          <p:cNvCxnSpPr/>
          <p:nvPr/>
        </p:nvCxnSpPr>
        <p:spPr>
          <a:xfrm>
            <a:off x="0" y="2058077"/>
            <a:ext cx="18288000" cy="0"/>
          </a:xfrm>
          <a:prstGeom prst="line">
            <a:avLst/>
          </a:prstGeom>
          <a:ln w="127000">
            <a:solidFill>
              <a:srgbClr val="02304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2885341"/>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16">
            <a:extLst>
              <a:ext uri="{FF2B5EF4-FFF2-40B4-BE49-F238E27FC236}">
                <a16:creationId xmlns:a16="http://schemas.microsoft.com/office/drawing/2014/main" id="{D954BCA1-CD79-4958-A4B1-770A20A493F8}"/>
              </a:ext>
            </a:extLst>
          </p:cNvPr>
          <p:cNvSpPr txBox="1">
            <a:spLocks noChangeArrowheads="1"/>
          </p:cNvSpPr>
          <p:nvPr/>
        </p:nvSpPr>
        <p:spPr bwMode="auto">
          <a:xfrm>
            <a:off x="7182856" y="8081708"/>
            <a:ext cx="3846803" cy="88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567" tIns="51285" rIns="102567" bIns="51285">
            <a:spAutoFit/>
          </a:bodyPr>
          <a:lstStyle>
            <a:lvl1pPr eaLnBrk="0" hangingPunct="0">
              <a:spcBef>
                <a:spcPts val="2000"/>
              </a:spcBef>
              <a:buClr>
                <a:schemeClr val="accent1"/>
              </a:buClr>
              <a:buSzPct val="75000"/>
              <a:buFont typeface="Wingdings" panose="05000000000000000000" pitchFamily="2" charset="2"/>
              <a:buChar char="n"/>
              <a:defRPr sz="2000">
                <a:solidFill>
                  <a:srgbClr val="595959"/>
                </a:solidFill>
                <a:latin typeface="Rockwell" panose="02060603020205020403" pitchFamily="18" charset="0"/>
                <a:ea typeface="ＭＳ Ｐゴシック" panose="020B0600070205080204" pitchFamily="34" charset="-128"/>
              </a:defRPr>
            </a:lvl1pPr>
            <a:lvl2pPr marL="742950" indent="-285750" eaLnBrk="0" hangingPunct="0">
              <a:spcBef>
                <a:spcPts val="600"/>
              </a:spcBef>
              <a:buClr>
                <a:srgbClr val="B870B8"/>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2pPr>
            <a:lvl3pPr marL="1143000" indent="-228600" eaLnBrk="0" hangingPunct="0">
              <a:spcBef>
                <a:spcPts val="600"/>
              </a:spcBef>
              <a:buClr>
                <a:schemeClr val="accent1"/>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3pPr>
            <a:lvl4pPr marL="1600200" indent="-228600" eaLnBrk="0" hangingPunct="0">
              <a:spcBef>
                <a:spcPts val="600"/>
              </a:spcBef>
              <a:buClr>
                <a:srgbClr val="B870B8"/>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4pPr>
            <a:lvl5pPr marL="2057400" indent="-228600" eaLnBrk="0" hangingPunct="0">
              <a:spcBef>
                <a:spcPts val="600"/>
              </a:spcBef>
              <a:buClr>
                <a:schemeClr val="accent1"/>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5pPr>
            <a:lvl6pPr marL="2514600" indent="-228600" eaLnBrk="0" fontAlgn="base" hangingPunct="0">
              <a:spcBef>
                <a:spcPts val="600"/>
              </a:spcBef>
              <a:spcAft>
                <a:spcPct val="0"/>
              </a:spcAft>
              <a:buClr>
                <a:schemeClr val="accent1"/>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6pPr>
            <a:lvl7pPr marL="2971800" indent="-228600" eaLnBrk="0" fontAlgn="base" hangingPunct="0">
              <a:spcBef>
                <a:spcPts val="600"/>
              </a:spcBef>
              <a:spcAft>
                <a:spcPct val="0"/>
              </a:spcAft>
              <a:buClr>
                <a:schemeClr val="accent1"/>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7pPr>
            <a:lvl8pPr marL="3429000" indent="-228600" eaLnBrk="0" fontAlgn="base" hangingPunct="0">
              <a:spcBef>
                <a:spcPts val="600"/>
              </a:spcBef>
              <a:spcAft>
                <a:spcPct val="0"/>
              </a:spcAft>
              <a:buClr>
                <a:schemeClr val="accent1"/>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8pPr>
            <a:lvl9pPr marL="3886200" indent="-228600" eaLnBrk="0" fontAlgn="base" hangingPunct="0">
              <a:spcBef>
                <a:spcPts val="600"/>
              </a:spcBef>
              <a:spcAft>
                <a:spcPct val="0"/>
              </a:spcAft>
              <a:buClr>
                <a:schemeClr val="accent1"/>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9pPr>
          </a:lstStyle>
          <a:p>
            <a:pPr algn="ctr" defTabSz="1025804" rtl="1" eaLnBrk="1" hangingPunct="1">
              <a:spcBef>
                <a:spcPct val="0"/>
              </a:spcBef>
              <a:buClrTx/>
              <a:buSzTx/>
              <a:buNone/>
            </a:pPr>
            <a:r>
              <a:rPr lang="en-GB" altLang="da-DK" sz="2019" b="1">
                <a:solidFill>
                  <a:srgbClr val="000000"/>
                </a:solidFill>
                <a:latin typeface="Arial" panose="020B0604020202020204" pitchFamily="34" charset="0"/>
                <a:cs typeface="Arial" panose="020B0604020202020204" pitchFamily="34" charset="0"/>
              </a:rPr>
              <a:t>Basic services and security</a:t>
            </a:r>
            <a:endParaRPr lang="en-US" altLang="da-DK" sz="2019" b="1">
              <a:solidFill>
                <a:srgbClr val="000000"/>
              </a:solidFill>
              <a:latin typeface="Arial" panose="020B0604020202020204" pitchFamily="34" charset="0"/>
              <a:cs typeface="Arial" panose="020B0604020202020204" pitchFamily="34" charset="0"/>
            </a:endParaRPr>
          </a:p>
          <a:p>
            <a:pPr defTabSz="1025804" rtl="1" eaLnBrk="1" hangingPunct="1">
              <a:spcBef>
                <a:spcPct val="50000"/>
              </a:spcBef>
              <a:buClrTx/>
              <a:buSzTx/>
              <a:buNone/>
            </a:pPr>
            <a:endParaRPr lang="en-US" altLang="da-DK" sz="2019" b="1">
              <a:solidFill>
                <a:srgbClr val="000000"/>
              </a:solidFill>
              <a:latin typeface="Arial" panose="020B0604020202020204" pitchFamily="34" charset="0"/>
              <a:cs typeface="Arial" panose="020B0604020202020204" pitchFamily="34" charset="0"/>
            </a:endParaRPr>
          </a:p>
        </p:txBody>
      </p:sp>
      <p:sp>
        <p:nvSpPr>
          <p:cNvPr id="83971" name="Text Box 17">
            <a:extLst>
              <a:ext uri="{FF2B5EF4-FFF2-40B4-BE49-F238E27FC236}">
                <a16:creationId xmlns:a16="http://schemas.microsoft.com/office/drawing/2014/main" id="{726E8940-4153-4AF1-9505-F31549FAF273}"/>
              </a:ext>
            </a:extLst>
          </p:cNvPr>
          <p:cNvSpPr txBox="1">
            <a:spLocks noChangeArrowheads="1"/>
          </p:cNvSpPr>
          <p:nvPr/>
        </p:nvSpPr>
        <p:spPr bwMode="auto">
          <a:xfrm>
            <a:off x="6926402" y="6542984"/>
            <a:ext cx="4274226" cy="414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567" tIns="51285" rIns="102567" bIns="51285">
            <a:spAutoFit/>
          </a:bodyPr>
          <a:lstStyle>
            <a:lvl1pPr eaLnBrk="0" hangingPunct="0">
              <a:spcBef>
                <a:spcPts val="2000"/>
              </a:spcBef>
              <a:buClr>
                <a:schemeClr val="accent1"/>
              </a:buClr>
              <a:buSzPct val="75000"/>
              <a:buFont typeface="Wingdings" panose="05000000000000000000" pitchFamily="2" charset="2"/>
              <a:buChar char="n"/>
              <a:defRPr sz="2000">
                <a:solidFill>
                  <a:srgbClr val="595959"/>
                </a:solidFill>
                <a:latin typeface="Rockwell" panose="02060603020205020403" pitchFamily="18" charset="0"/>
                <a:ea typeface="ＭＳ Ｐゴシック" panose="020B0600070205080204" pitchFamily="34" charset="-128"/>
              </a:defRPr>
            </a:lvl1pPr>
            <a:lvl2pPr marL="742950" indent="-285750" eaLnBrk="0" hangingPunct="0">
              <a:spcBef>
                <a:spcPts val="600"/>
              </a:spcBef>
              <a:buClr>
                <a:srgbClr val="B870B8"/>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2pPr>
            <a:lvl3pPr marL="1143000" indent="-228600" eaLnBrk="0" hangingPunct="0">
              <a:spcBef>
                <a:spcPts val="600"/>
              </a:spcBef>
              <a:buClr>
                <a:schemeClr val="accent1"/>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3pPr>
            <a:lvl4pPr marL="1600200" indent="-228600" eaLnBrk="0" hangingPunct="0">
              <a:spcBef>
                <a:spcPts val="600"/>
              </a:spcBef>
              <a:buClr>
                <a:srgbClr val="B870B8"/>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4pPr>
            <a:lvl5pPr marL="2057400" indent="-228600" eaLnBrk="0" hangingPunct="0">
              <a:spcBef>
                <a:spcPts val="600"/>
              </a:spcBef>
              <a:buClr>
                <a:schemeClr val="accent1"/>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5pPr>
            <a:lvl6pPr marL="2514600" indent="-228600" eaLnBrk="0" fontAlgn="base" hangingPunct="0">
              <a:spcBef>
                <a:spcPts val="600"/>
              </a:spcBef>
              <a:spcAft>
                <a:spcPct val="0"/>
              </a:spcAft>
              <a:buClr>
                <a:schemeClr val="accent1"/>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6pPr>
            <a:lvl7pPr marL="2971800" indent="-228600" eaLnBrk="0" fontAlgn="base" hangingPunct="0">
              <a:spcBef>
                <a:spcPts val="600"/>
              </a:spcBef>
              <a:spcAft>
                <a:spcPct val="0"/>
              </a:spcAft>
              <a:buClr>
                <a:schemeClr val="accent1"/>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7pPr>
            <a:lvl8pPr marL="3429000" indent="-228600" eaLnBrk="0" fontAlgn="base" hangingPunct="0">
              <a:spcBef>
                <a:spcPts val="600"/>
              </a:spcBef>
              <a:spcAft>
                <a:spcPct val="0"/>
              </a:spcAft>
              <a:buClr>
                <a:schemeClr val="accent1"/>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8pPr>
            <a:lvl9pPr marL="3886200" indent="-228600" eaLnBrk="0" fontAlgn="base" hangingPunct="0">
              <a:spcBef>
                <a:spcPts val="600"/>
              </a:spcBef>
              <a:spcAft>
                <a:spcPct val="0"/>
              </a:spcAft>
              <a:buClr>
                <a:schemeClr val="accent1"/>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9pPr>
          </a:lstStyle>
          <a:p>
            <a:pPr defTabSz="1025804" rtl="1" eaLnBrk="1" hangingPunct="1">
              <a:spcBef>
                <a:spcPct val="50000"/>
              </a:spcBef>
              <a:buClrTx/>
              <a:buSzTx/>
              <a:buNone/>
            </a:pPr>
            <a:r>
              <a:rPr lang="en-US" altLang="da-DK" sz="2019" b="1">
                <a:solidFill>
                  <a:srgbClr val="000000"/>
                </a:solidFill>
                <a:latin typeface="Arial" panose="020B0604020202020204" pitchFamily="34" charset="0"/>
                <a:cs typeface="Arial" panose="020B0604020202020204" pitchFamily="34" charset="0"/>
              </a:rPr>
              <a:t>Community and family supports</a:t>
            </a:r>
          </a:p>
        </p:txBody>
      </p:sp>
      <p:sp>
        <p:nvSpPr>
          <p:cNvPr id="83972" name="AutoShape 4">
            <a:extLst>
              <a:ext uri="{FF2B5EF4-FFF2-40B4-BE49-F238E27FC236}">
                <a16:creationId xmlns:a16="http://schemas.microsoft.com/office/drawing/2014/main" id="{58ADD86C-678F-49AD-9234-EBB1E7B6F929}"/>
              </a:ext>
            </a:extLst>
          </p:cNvPr>
          <p:cNvSpPr>
            <a:spLocks noChangeAspect="1" noChangeArrowheads="1"/>
          </p:cNvSpPr>
          <p:nvPr/>
        </p:nvSpPr>
        <p:spPr bwMode="auto">
          <a:xfrm>
            <a:off x="4781771" y="2690896"/>
            <a:ext cx="8462966" cy="660367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99CCFF"/>
                </a:solidFill>
              </a14:hiddenFill>
            </a:ext>
          </a:extLst>
        </p:spPr>
        <p:txBody>
          <a:bodyPr lIns="102567" tIns="51285" rIns="102567" bIns="51285"/>
          <a:lstStyle>
            <a:lvl1pPr eaLnBrk="0" hangingPunct="0">
              <a:spcBef>
                <a:spcPts val="2000"/>
              </a:spcBef>
              <a:buClr>
                <a:schemeClr val="accent1"/>
              </a:buClr>
              <a:buSzPct val="75000"/>
              <a:buFont typeface="Wingdings" panose="05000000000000000000" pitchFamily="2" charset="2"/>
              <a:buChar char="n"/>
              <a:defRPr sz="2000">
                <a:solidFill>
                  <a:srgbClr val="595959"/>
                </a:solidFill>
                <a:latin typeface="Rockwell" panose="02060603020205020403" pitchFamily="18" charset="0"/>
                <a:ea typeface="ＭＳ Ｐゴシック" panose="020B0600070205080204" pitchFamily="34" charset="-128"/>
              </a:defRPr>
            </a:lvl1pPr>
            <a:lvl2pPr marL="742950" indent="-285750" eaLnBrk="0" hangingPunct="0">
              <a:spcBef>
                <a:spcPts val="600"/>
              </a:spcBef>
              <a:buClr>
                <a:srgbClr val="B870B8"/>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2pPr>
            <a:lvl3pPr marL="1143000" indent="-228600" eaLnBrk="0" hangingPunct="0">
              <a:spcBef>
                <a:spcPts val="600"/>
              </a:spcBef>
              <a:buClr>
                <a:schemeClr val="accent1"/>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3pPr>
            <a:lvl4pPr marL="1600200" indent="-228600" eaLnBrk="0" hangingPunct="0">
              <a:spcBef>
                <a:spcPts val="600"/>
              </a:spcBef>
              <a:buClr>
                <a:srgbClr val="B870B8"/>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4pPr>
            <a:lvl5pPr marL="2057400" indent="-228600" eaLnBrk="0" hangingPunct="0">
              <a:spcBef>
                <a:spcPts val="600"/>
              </a:spcBef>
              <a:buClr>
                <a:schemeClr val="accent1"/>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5pPr>
            <a:lvl6pPr marL="2514600" indent="-228600" eaLnBrk="0" fontAlgn="base" hangingPunct="0">
              <a:spcBef>
                <a:spcPts val="600"/>
              </a:spcBef>
              <a:spcAft>
                <a:spcPct val="0"/>
              </a:spcAft>
              <a:buClr>
                <a:schemeClr val="accent1"/>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6pPr>
            <a:lvl7pPr marL="2971800" indent="-228600" eaLnBrk="0" fontAlgn="base" hangingPunct="0">
              <a:spcBef>
                <a:spcPts val="600"/>
              </a:spcBef>
              <a:spcAft>
                <a:spcPct val="0"/>
              </a:spcAft>
              <a:buClr>
                <a:schemeClr val="accent1"/>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7pPr>
            <a:lvl8pPr marL="3429000" indent="-228600" eaLnBrk="0" fontAlgn="base" hangingPunct="0">
              <a:spcBef>
                <a:spcPts val="600"/>
              </a:spcBef>
              <a:spcAft>
                <a:spcPct val="0"/>
              </a:spcAft>
              <a:buClr>
                <a:schemeClr val="accent1"/>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8pPr>
            <a:lvl9pPr marL="3886200" indent="-228600" eaLnBrk="0" fontAlgn="base" hangingPunct="0">
              <a:spcBef>
                <a:spcPts val="600"/>
              </a:spcBef>
              <a:spcAft>
                <a:spcPct val="0"/>
              </a:spcAft>
              <a:buClr>
                <a:schemeClr val="accent1"/>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9pPr>
          </a:lstStyle>
          <a:p>
            <a:pPr defTabSz="1025804" rtl="1" eaLnBrk="1" hangingPunct="1">
              <a:spcBef>
                <a:spcPct val="0"/>
              </a:spcBef>
              <a:buClrTx/>
              <a:buSzTx/>
              <a:buNone/>
            </a:pPr>
            <a:endParaRPr lang="nl-NL" altLang="da-DK" sz="4376" b="1">
              <a:solidFill>
                <a:srgbClr val="000066"/>
              </a:solidFill>
              <a:latin typeface="Times New Roman" panose="02020603050405020304" pitchFamily="18" charset="0"/>
            </a:endParaRPr>
          </a:p>
        </p:txBody>
      </p:sp>
      <p:sp>
        <p:nvSpPr>
          <p:cNvPr id="83973" name="Freeform 5">
            <a:extLst>
              <a:ext uri="{FF2B5EF4-FFF2-40B4-BE49-F238E27FC236}">
                <a16:creationId xmlns:a16="http://schemas.microsoft.com/office/drawing/2014/main" id="{592C2A70-8A3F-43D4-BFBC-99EF9F4F391D}"/>
              </a:ext>
            </a:extLst>
          </p:cNvPr>
          <p:cNvSpPr>
            <a:spLocks/>
          </p:cNvSpPr>
          <p:nvPr/>
        </p:nvSpPr>
        <p:spPr bwMode="auto">
          <a:xfrm>
            <a:off x="7968244" y="2715777"/>
            <a:ext cx="2108618" cy="1640234"/>
          </a:xfrm>
          <a:custGeom>
            <a:avLst/>
            <a:gdLst>
              <a:gd name="T0" fmla="*/ 0 w 1812"/>
              <a:gd name="T1" fmla="*/ 2147483647 h 1409"/>
              <a:gd name="T2" fmla="*/ 2147483647 w 1812"/>
              <a:gd name="T3" fmla="*/ 0 h 1409"/>
              <a:gd name="T4" fmla="*/ 2147483647 w 1812"/>
              <a:gd name="T5" fmla="*/ 0 h 1409"/>
              <a:gd name="T6" fmla="*/ 2147483647 w 1812"/>
              <a:gd name="T7" fmla="*/ 2147483647 h 1409"/>
              <a:gd name="T8" fmla="*/ 0 w 1812"/>
              <a:gd name="T9" fmla="*/ 2147483647 h 14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 h="1409">
                <a:moveTo>
                  <a:pt x="0" y="1409"/>
                </a:moveTo>
                <a:lnTo>
                  <a:pt x="906" y="0"/>
                </a:lnTo>
                <a:lnTo>
                  <a:pt x="1812" y="1409"/>
                </a:lnTo>
                <a:lnTo>
                  <a:pt x="0" y="1409"/>
                </a:lnTo>
                <a:close/>
              </a:path>
            </a:pathLst>
          </a:cu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025804"/>
            <a:endParaRPr lang="en-GB" sz="2019">
              <a:solidFill>
                <a:prstClr val="black"/>
              </a:solidFill>
              <a:latin typeface="Calibri" panose="020F0502020204030204"/>
            </a:endParaRPr>
          </a:p>
        </p:txBody>
      </p:sp>
      <p:sp>
        <p:nvSpPr>
          <p:cNvPr id="83974" name="Freeform 6">
            <a:extLst>
              <a:ext uri="{FF2B5EF4-FFF2-40B4-BE49-F238E27FC236}">
                <a16:creationId xmlns:a16="http://schemas.microsoft.com/office/drawing/2014/main" id="{ABDA37C9-7EED-47E0-9171-4C4FE8B2F349}"/>
              </a:ext>
            </a:extLst>
          </p:cNvPr>
          <p:cNvSpPr>
            <a:spLocks/>
          </p:cNvSpPr>
          <p:nvPr/>
        </p:nvSpPr>
        <p:spPr bwMode="auto">
          <a:xfrm>
            <a:off x="7968244" y="2753932"/>
            <a:ext cx="2108618" cy="1638453"/>
          </a:xfrm>
          <a:custGeom>
            <a:avLst/>
            <a:gdLst>
              <a:gd name="T0" fmla="*/ 0 w 1812"/>
              <a:gd name="T1" fmla="*/ 2147483647 h 1409"/>
              <a:gd name="T2" fmla="*/ 2147483647 w 1812"/>
              <a:gd name="T3" fmla="*/ 0 h 1409"/>
              <a:gd name="T4" fmla="*/ 2147483647 w 1812"/>
              <a:gd name="T5" fmla="*/ 0 h 1409"/>
              <a:gd name="T6" fmla="*/ 2147483647 w 1812"/>
              <a:gd name="T7" fmla="*/ 2147483647 h 1409"/>
              <a:gd name="T8" fmla="*/ 0 w 1812"/>
              <a:gd name="T9" fmla="*/ 2147483647 h 14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 h="1409">
                <a:moveTo>
                  <a:pt x="0" y="1409"/>
                </a:moveTo>
                <a:lnTo>
                  <a:pt x="906" y="0"/>
                </a:lnTo>
                <a:lnTo>
                  <a:pt x="1812" y="1409"/>
                </a:lnTo>
                <a:lnTo>
                  <a:pt x="0" y="1409"/>
                </a:lnTo>
                <a:close/>
              </a:path>
            </a:pathLst>
          </a:custGeom>
          <a:solidFill>
            <a:srgbClr val="B9DCFF"/>
          </a:solidFill>
          <a:ln w="3175">
            <a:solidFill>
              <a:srgbClr val="000000"/>
            </a:solidFill>
            <a:prstDash val="solid"/>
            <a:round/>
            <a:headEnd/>
            <a:tailEnd/>
          </a:ln>
        </p:spPr>
        <p:txBody>
          <a:bodyPr/>
          <a:lstStyle/>
          <a:p>
            <a:pPr defTabSz="1025804"/>
            <a:endParaRPr lang="en-GB" sz="2019">
              <a:solidFill>
                <a:prstClr val="black"/>
              </a:solidFill>
              <a:latin typeface="Calibri" panose="020F0502020204030204"/>
            </a:endParaRPr>
          </a:p>
        </p:txBody>
      </p:sp>
      <p:sp>
        <p:nvSpPr>
          <p:cNvPr id="83975" name="Rectangle 7">
            <a:extLst>
              <a:ext uri="{FF2B5EF4-FFF2-40B4-BE49-F238E27FC236}">
                <a16:creationId xmlns:a16="http://schemas.microsoft.com/office/drawing/2014/main" id="{2FEA92EB-6C28-4942-BDEA-8522FB4FA7B3}"/>
              </a:ext>
            </a:extLst>
          </p:cNvPr>
          <p:cNvSpPr>
            <a:spLocks noChangeArrowheads="1"/>
          </p:cNvSpPr>
          <p:nvPr/>
        </p:nvSpPr>
        <p:spPr bwMode="auto">
          <a:xfrm>
            <a:off x="8456219" y="3636512"/>
            <a:ext cx="1141574" cy="790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ts val="2000"/>
              </a:spcBef>
              <a:buClr>
                <a:schemeClr val="accent1"/>
              </a:buClr>
              <a:buSzPct val="75000"/>
              <a:buFont typeface="Wingdings" panose="05000000000000000000" pitchFamily="2" charset="2"/>
              <a:buChar char="n"/>
              <a:defRPr sz="2000">
                <a:solidFill>
                  <a:srgbClr val="595959"/>
                </a:solidFill>
                <a:latin typeface="Rockwell" panose="02060603020205020403" pitchFamily="18" charset="0"/>
                <a:ea typeface="ＭＳ Ｐゴシック" panose="020B0600070205080204" pitchFamily="34" charset="-128"/>
              </a:defRPr>
            </a:lvl1pPr>
            <a:lvl2pPr marL="742950" indent="-285750" eaLnBrk="0" hangingPunct="0">
              <a:spcBef>
                <a:spcPts val="600"/>
              </a:spcBef>
              <a:buClr>
                <a:srgbClr val="B870B8"/>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2pPr>
            <a:lvl3pPr marL="1143000" indent="-228600" eaLnBrk="0" hangingPunct="0">
              <a:spcBef>
                <a:spcPts val="600"/>
              </a:spcBef>
              <a:buClr>
                <a:schemeClr val="accent1"/>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3pPr>
            <a:lvl4pPr marL="1600200" indent="-228600" eaLnBrk="0" hangingPunct="0">
              <a:spcBef>
                <a:spcPts val="600"/>
              </a:spcBef>
              <a:buClr>
                <a:srgbClr val="B870B8"/>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4pPr>
            <a:lvl5pPr marL="2057400" indent="-228600" eaLnBrk="0" hangingPunct="0">
              <a:spcBef>
                <a:spcPts val="600"/>
              </a:spcBef>
              <a:buClr>
                <a:schemeClr val="accent1"/>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5pPr>
            <a:lvl6pPr marL="2514600" indent="-228600" eaLnBrk="0" fontAlgn="base" hangingPunct="0">
              <a:spcBef>
                <a:spcPts val="600"/>
              </a:spcBef>
              <a:spcAft>
                <a:spcPct val="0"/>
              </a:spcAft>
              <a:buClr>
                <a:schemeClr val="accent1"/>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6pPr>
            <a:lvl7pPr marL="2971800" indent="-228600" eaLnBrk="0" fontAlgn="base" hangingPunct="0">
              <a:spcBef>
                <a:spcPts val="600"/>
              </a:spcBef>
              <a:spcAft>
                <a:spcPct val="0"/>
              </a:spcAft>
              <a:buClr>
                <a:schemeClr val="accent1"/>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7pPr>
            <a:lvl8pPr marL="3429000" indent="-228600" eaLnBrk="0" fontAlgn="base" hangingPunct="0">
              <a:spcBef>
                <a:spcPts val="600"/>
              </a:spcBef>
              <a:spcAft>
                <a:spcPct val="0"/>
              </a:spcAft>
              <a:buClr>
                <a:schemeClr val="accent1"/>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8pPr>
            <a:lvl9pPr marL="3886200" indent="-228600" eaLnBrk="0" fontAlgn="base" hangingPunct="0">
              <a:spcBef>
                <a:spcPts val="600"/>
              </a:spcBef>
              <a:spcAft>
                <a:spcPct val="0"/>
              </a:spcAft>
              <a:buClr>
                <a:schemeClr val="accent1"/>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9pPr>
          </a:lstStyle>
          <a:p>
            <a:pPr algn="ctr" defTabSz="1025804" rtl="1" eaLnBrk="1" hangingPunct="1">
              <a:spcBef>
                <a:spcPct val="0"/>
              </a:spcBef>
              <a:buClrTx/>
              <a:buSzTx/>
              <a:buNone/>
            </a:pPr>
            <a:r>
              <a:rPr lang="en-US" altLang="da-DK" sz="1571" b="1">
                <a:solidFill>
                  <a:srgbClr val="000000"/>
                </a:solidFill>
                <a:latin typeface="Arial" panose="020B0604020202020204" pitchFamily="34" charset="0"/>
              </a:rPr>
              <a:t>Clinical </a:t>
            </a:r>
          </a:p>
          <a:p>
            <a:pPr algn="ctr" defTabSz="1025804" rtl="1" eaLnBrk="1" hangingPunct="1">
              <a:spcBef>
                <a:spcPct val="0"/>
              </a:spcBef>
              <a:buClrTx/>
              <a:buSzTx/>
              <a:buNone/>
            </a:pPr>
            <a:r>
              <a:rPr lang="en-US" altLang="da-DK" sz="1571" b="1">
                <a:solidFill>
                  <a:srgbClr val="000000"/>
                </a:solidFill>
                <a:latin typeface="Arial" panose="020B0604020202020204" pitchFamily="34" charset="0"/>
              </a:rPr>
              <a:t>services </a:t>
            </a:r>
            <a:endParaRPr lang="en-US" altLang="da-DK" sz="1571" b="1">
              <a:solidFill>
                <a:srgbClr val="000066"/>
              </a:solidFill>
              <a:latin typeface="Arial" panose="020B0604020202020204" pitchFamily="34" charset="0"/>
            </a:endParaRPr>
          </a:p>
        </p:txBody>
      </p:sp>
      <p:sp>
        <p:nvSpPr>
          <p:cNvPr id="83976" name="Freeform 8">
            <a:extLst>
              <a:ext uri="{FF2B5EF4-FFF2-40B4-BE49-F238E27FC236}">
                <a16:creationId xmlns:a16="http://schemas.microsoft.com/office/drawing/2014/main" id="{8A337B4B-451B-466D-9E4D-AA97302488F6}"/>
              </a:ext>
            </a:extLst>
          </p:cNvPr>
          <p:cNvSpPr>
            <a:spLocks/>
          </p:cNvSpPr>
          <p:nvPr/>
        </p:nvSpPr>
        <p:spPr bwMode="auto">
          <a:xfrm>
            <a:off x="6926403" y="4373818"/>
            <a:ext cx="4213674" cy="1636673"/>
          </a:xfrm>
          <a:custGeom>
            <a:avLst/>
            <a:gdLst>
              <a:gd name="T0" fmla="*/ 0 w 3621"/>
              <a:gd name="T1" fmla="*/ 2147483647 h 1408"/>
              <a:gd name="T2" fmla="*/ 2147483647 w 3621"/>
              <a:gd name="T3" fmla="*/ 0 h 1408"/>
              <a:gd name="T4" fmla="*/ 2147483647 w 3621"/>
              <a:gd name="T5" fmla="*/ 0 h 1408"/>
              <a:gd name="T6" fmla="*/ 2147483647 w 3621"/>
              <a:gd name="T7" fmla="*/ 2147483647 h 1408"/>
              <a:gd name="T8" fmla="*/ 0 w 3621"/>
              <a:gd name="T9" fmla="*/ 2147483647 h 14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21" h="1408">
                <a:moveTo>
                  <a:pt x="0" y="1408"/>
                </a:moveTo>
                <a:lnTo>
                  <a:pt x="906" y="0"/>
                </a:lnTo>
                <a:lnTo>
                  <a:pt x="2715" y="0"/>
                </a:lnTo>
                <a:lnTo>
                  <a:pt x="3621" y="1408"/>
                </a:lnTo>
                <a:lnTo>
                  <a:pt x="0" y="1408"/>
                </a:lnTo>
                <a:close/>
              </a:path>
            </a:pathLst>
          </a:cu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025804"/>
            <a:endParaRPr lang="en-GB" sz="2019">
              <a:solidFill>
                <a:prstClr val="black"/>
              </a:solidFill>
              <a:latin typeface="Calibri" panose="020F0502020204030204"/>
            </a:endParaRPr>
          </a:p>
        </p:txBody>
      </p:sp>
      <p:sp>
        <p:nvSpPr>
          <p:cNvPr id="83977" name="Freeform 9">
            <a:extLst>
              <a:ext uri="{FF2B5EF4-FFF2-40B4-BE49-F238E27FC236}">
                <a16:creationId xmlns:a16="http://schemas.microsoft.com/office/drawing/2014/main" id="{9E6E55DF-58E1-4109-B20B-41A28675BDB2}"/>
              </a:ext>
            </a:extLst>
          </p:cNvPr>
          <p:cNvSpPr>
            <a:spLocks/>
          </p:cNvSpPr>
          <p:nvPr/>
        </p:nvSpPr>
        <p:spPr bwMode="auto">
          <a:xfrm>
            <a:off x="6926403" y="4376356"/>
            <a:ext cx="4213674" cy="1636673"/>
          </a:xfrm>
          <a:custGeom>
            <a:avLst/>
            <a:gdLst>
              <a:gd name="T0" fmla="*/ 0 w 3621"/>
              <a:gd name="T1" fmla="*/ 2147483647 h 1408"/>
              <a:gd name="T2" fmla="*/ 2147483647 w 3621"/>
              <a:gd name="T3" fmla="*/ 0 h 1408"/>
              <a:gd name="T4" fmla="*/ 2147483647 w 3621"/>
              <a:gd name="T5" fmla="*/ 0 h 1408"/>
              <a:gd name="T6" fmla="*/ 2147483647 w 3621"/>
              <a:gd name="T7" fmla="*/ 2147483647 h 1408"/>
              <a:gd name="T8" fmla="*/ 0 w 3621"/>
              <a:gd name="T9" fmla="*/ 2147483647 h 14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21" h="1408">
                <a:moveTo>
                  <a:pt x="0" y="1408"/>
                </a:moveTo>
                <a:lnTo>
                  <a:pt x="906" y="0"/>
                </a:lnTo>
                <a:lnTo>
                  <a:pt x="2715" y="0"/>
                </a:lnTo>
                <a:lnTo>
                  <a:pt x="3621" y="1408"/>
                </a:lnTo>
                <a:lnTo>
                  <a:pt x="0" y="1408"/>
                </a:lnTo>
                <a:close/>
              </a:path>
            </a:pathLst>
          </a:custGeom>
          <a:solidFill>
            <a:srgbClr val="B9DCFF"/>
          </a:solidFill>
          <a:ln w="3175">
            <a:solidFill>
              <a:srgbClr val="000000"/>
            </a:solidFill>
            <a:prstDash val="solid"/>
            <a:round/>
            <a:headEnd/>
            <a:tailEnd/>
          </a:ln>
        </p:spPr>
        <p:txBody>
          <a:bodyPr/>
          <a:lstStyle/>
          <a:p>
            <a:pPr defTabSz="1025804"/>
            <a:endParaRPr lang="en-GB" sz="2019">
              <a:solidFill>
                <a:prstClr val="black"/>
              </a:solidFill>
              <a:latin typeface="Calibri" panose="020F0502020204030204"/>
            </a:endParaRPr>
          </a:p>
        </p:txBody>
      </p:sp>
      <p:sp>
        <p:nvSpPr>
          <p:cNvPr id="83978" name="Rectangle 10">
            <a:extLst>
              <a:ext uri="{FF2B5EF4-FFF2-40B4-BE49-F238E27FC236}">
                <a16:creationId xmlns:a16="http://schemas.microsoft.com/office/drawing/2014/main" id="{FFDA0E0D-367F-42BC-BA92-903BEE101815}"/>
              </a:ext>
            </a:extLst>
          </p:cNvPr>
          <p:cNvSpPr>
            <a:spLocks noChangeArrowheads="1"/>
          </p:cNvSpPr>
          <p:nvPr/>
        </p:nvSpPr>
        <p:spPr bwMode="auto">
          <a:xfrm>
            <a:off x="7932629" y="5086192"/>
            <a:ext cx="2548506" cy="72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ts val="2000"/>
              </a:spcBef>
              <a:buClr>
                <a:schemeClr val="accent1"/>
              </a:buClr>
              <a:buSzPct val="75000"/>
              <a:buFont typeface="Wingdings" panose="05000000000000000000" pitchFamily="2" charset="2"/>
              <a:buChar char="n"/>
              <a:defRPr sz="2000">
                <a:solidFill>
                  <a:srgbClr val="595959"/>
                </a:solidFill>
                <a:latin typeface="Rockwell" panose="02060603020205020403" pitchFamily="18" charset="0"/>
                <a:ea typeface="ＭＳ Ｐゴシック" panose="020B0600070205080204" pitchFamily="34" charset="-128"/>
              </a:defRPr>
            </a:lvl1pPr>
            <a:lvl2pPr marL="742950" indent="-285750" eaLnBrk="0" hangingPunct="0">
              <a:spcBef>
                <a:spcPts val="600"/>
              </a:spcBef>
              <a:buClr>
                <a:srgbClr val="B870B8"/>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2pPr>
            <a:lvl3pPr marL="1143000" indent="-228600" eaLnBrk="0" hangingPunct="0">
              <a:spcBef>
                <a:spcPts val="600"/>
              </a:spcBef>
              <a:buClr>
                <a:schemeClr val="accent1"/>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3pPr>
            <a:lvl4pPr marL="1600200" indent="-228600" eaLnBrk="0" hangingPunct="0">
              <a:spcBef>
                <a:spcPts val="600"/>
              </a:spcBef>
              <a:buClr>
                <a:srgbClr val="B870B8"/>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4pPr>
            <a:lvl5pPr marL="2057400" indent="-228600" eaLnBrk="0" hangingPunct="0">
              <a:spcBef>
                <a:spcPts val="600"/>
              </a:spcBef>
              <a:buClr>
                <a:schemeClr val="accent1"/>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5pPr>
            <a:lvl6pPr marL="2514600" indent="-228600" eaLnBrk="0" fontAlgn="base" hangingPunct="0">
              <a:spcBef>
                <a:spcPts val="600"/>
              </a:spcBef>
              <a:spcAft>
                <a:spcPct val="0"/>
              </a:spcAft>
              <a:buClr>
                <a:schemeClr val="accent1"/>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6pPr>
            <a:lvl7pPr marL="2971800" indent="-228600" eaLnBrk="0" fontAlgn="base" hangingPunct="0">
              <a:spcBef>
                <a:spcPts val="600"/>
              </a:spcBef>
              <a:spcAft>
                <a:spcPct val="0"/>
              </a:spcAft>
              <a:buClr>
                <a:schemeClr val="accent1"/>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7pPr>
            <a:lvl8pPr marL="3429000" indent="-228600" eaLnBrk="0" fontAlgn="base" hangingPunct="0">
              <a:spcBef>
                <a:spcPts val="600"/>
              </a:spcBef>
              <a:spcAft>
                <a:spcPct val="0"/>
              </a:spcAft>
              <a:buClr>
                <a:schemeClr val="accent1"/>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8pPr>
            <a:lvl9pPr marL="3886200" indent="-228600" eaLnBrk="0" fontAlgn="base" hangingPunct="0">
              <a:spcBef>
                <a:spcPts val="600"/>
              </a:spcBef>
              <a:spcAft>
                <a:spcPct val="0"/>
              </a:spcAft>
              <a:buClr>
                <a:schemeClr val="accent1"/>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9pPr>
          </a:lstStyle>
          <a:p>
            <a:pPr algn="ctr" defTabSz="1025804" rtl="1" eaLnBrk="1" hangingPunct="1">
              <a:spcBef>
                <a:spcPct val="0"/>
              </a:spcBef>
              <a:buClrTx/>
              <a:buSzTx/>
              <a:buNone/>
            </a:pPr>
            <a:r>
              <a:rPr lang="en-US" altLang="da-DK" sz="1571" b="1">
                <a:solidFill>
                  <a:srgbClr val="000000"/>
                </a:solidFill>
                <a:latin typeface="Arial" panose="020B0604020202020204" pitchFamily="34" charset="0"/>
              </a:rPr>
              <a:t>Focused (person-to-person) supports</a:t>
            </a:r>
            <a:endParaRPr lang="en-US" altLang="da-DK" sz="1571" b="1">
              <a:solidFill>
                <a:srgbClr val="000066"/>
              </a:solidFill>
              <a:latin typeface="Arial" panose="020B0604020202020204" pitchFamily="34" charset="0"/>
            </a:endParaRPr>
          </a:p>
        </p:txBody>
      </p:sp>
      <p:sp>
        <p:nvSpPr>
          <p:cNvPr id="83979" name="Freeform 11">
            <a:extLst>
              <a:ext uri="{FF2B5EF4-FFF2-40B4-BE49-F238E27FC236}">
                <a16:creationId xmlns:a16="http://schemas.microsoft.com/office/drawing/2014/main" id="{54142C84-BC1A-4579-A563-0AA27A74351C}"/>
              </a:ext>
            </a:extLst>
          </p:cNvPr>
          <p:cNvSpPr>
            <a:spLocks/>
          </p:cNvSpPr>
          <p:nvPr/>
        </p:nvSpPr>
        <p:spPr bwMode="auto">
          <a:xfrm>
            <a:off x="5877435" y="6069259"/>
            <a:ext cx="6318729" cy="1642016"/>
          </a:xfrm>
          <a:custGeom>
            <a:avLst/>
            <a:gdLst>
              <a:gd name="T0" fmla="*/ 0 w 5428"/>
              <a:gd name="T1" fmla="*/ 2147483647 h 1409"/>
              <a:gd name="T2" fmla="*/ 2147483647 w 5428"/>
              <a:gd name="T3" fmla="*/ 0 h 1409"/>
              <a:gd name="T4" fmla="*/ 2147483647 w 5428"/>
              <a:gd name="T5" fmla="*/ 0 h 1409"/>
              <a:gd name="T6" fmla="*/ 2147483647 w 5428"/>
              <a:gd name="T7" fmla="*/ 2147483647 h 1409"/>
              <a:gd name="T8" fmla="*/ 0 w 5428"/>
              <a:gd name="T9" fmla="*/ 2147483647 h 14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28" h="1409">
                <a:moveTo>
                  <a:pt x="0" y="1409"/>
                </a:moveTo>
                <a:lnTo>
                  <a:pt x="905" y="0"/>
                </a:lnTo>
                <a:lnTo>
                  <a:pt x="4522" y="0"/>
                </a:lnTo>
                <a:lnTo>
                  <a:pt x="5428" y="1409"/>
                </a:lnTo>
                <a:lnTo>
                  <a:pt x="0" y="1409"/>
                </a:lnTo>
                <a:close/>
              </a:path>
            </a:pathLst>
          </a:cu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025804"/>
            <a:endParaRPr lang="en-GB" sz="2019">
              <a:solidFill>
                <a:prstClr val="black"/>
              </a:solidFill>
              <a:latin typeface="Calibri" panose="020F0502020204030204"/>
            </a:endParaRPr>
          </a:p>
        </p:txBody>
      </p:sp>
      <p:sp>
        <p:nvSpPr>
          <p:cNvPr id="83980" name="Freeform 12">
            <a:extLst>
              <a:ext uri="{FF2B5EF4-FFF2-40B4-BE49-F238E27FC236}">
                <a16:creationId xmlns:a16="http://schemas.microsoft.com/office/drawing/2014/main" id="{B71199EC-7053-4197-9C98-B78969F835E4}"/>
              </a:ext>
            </a:extLst>
          </p:cNvPr>
          <p:cNvSpPr>
            <a:spLocks/>
          </p:cNvSpPr>
          <p:nvPr/>
        </p:nvSpPr>
        <p:spPr bwMode="auto">
          <a:xfrm>
            <a:off x="5874766" y="6013029"/>
            <a:ext cx="6316949" cy="1642016"/>
          </a:xfrm>
          <a:custGeom>
            <a:avLst/>
            <a:gdLst>
              <a:gd name="T0" fmla="*/ 0 w 5428"/>
              <a:gd name="T1" fmla="*/ 2147483647 h 1409"/>
              <a:gd name="T2" fmla="*/ 2147483647 w 5428"/>
              <a:gd name="T3" fmla="*/ 0 h 1409"/>
              <a:gd name="T4" fmla="*/ 2147483647 w 5428"/>
              <a:gd name="T5" fmla="*/ 0 h 1409"/>
              <a:gd name="T6" fmla="*/ 2147483647 w 5428"/>
              <a:gd name="T7" fmla="*/ 2147483647 h 1409"/>
              <a:gd name="T8" fmla="*/ 0 w 5428"/>
              <a:gd name="T9" fmla="*/ 2147483647 h 14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28" h="1409">
                <a:moveTo>
                  <a:pt x="0" y="1409"/>
                </a:moveTo>
                <a:lnTo>
                  <a:pt x="905" y="0"/>
                </a:lnTo>
                <a:lnTo>
                  <a:pt x="4522" y="0"/>
                </a:lnTo>
                <a:lnTo>
                  <a:pt x="5428" y="1409"/>
                </a:lnTo>
                <a:lnTo>
                  <a:pt x="0" y="1409"/>
                </a:lnTo>
                <a:close/>
              </a:path>
            </a:pathLst>
          </a:custGeom>
          <a:solidFill>
            <a:srgbClr val="B9DCFF"/>
          </a:solidFill>
          <a:ln w="3175">
            <a:solidFill>
              <a:srgbClr val="000000"/>
            </a:solidFill>
            <a:prstDash val="solid"/>
            <a:round/>
            <a:headEnd/>
            <a:tailEnd/>
          </a:ln>
        </p:spPr>
        <p:txBody>
          <a:bodyPr/>
          <a:lstStyle/>
          <a:p>
            <a:pPr defTabSz="1025804"/>
            <a:endParaRPr lang="en-GB" sz="2019">
              <a:solidFill>
                <a:prstClr val="black"/>
              </a:solidFill>
              <a:latin typeface="Calibri" panose="020F0502020204030204"/>
            </a:endParaRPr>
          </a:p>
        </p:txBody>
      </p:sp>
      <p:sp>
        <p:nvSpPr>
          <p:cNvPr id="83981" name="Rectangle 13">
            <a:extLst>
              <a:ext uri="{FF2B5EF4-FFF2-40B4-BE49-F238E27FC236}">
                <a16:creationId xmlns:a16="http://schemas.microsoft.com/office/drawing/2014/main" id="{2694D7CD-770E-4F36-B694-E201651DEA2C}"/>
              </a:ext>
            </a:extLst>
          </p:cNvPr>
          <p:cNvSpPr>
            <a:spLocks noChangeArrowheads="1"/>
          </p:cNvSpPr>
          <p:nvPr/>
        </p:nvSpPr>
        <p:spPr bwMode="auto">
          <a:xfrm>
            <a:off x="7596032" y="6722860"/>
            <a:ext cx="3202107" cy="48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ts val="2000"/>
              </a:spcBef>
              <a:buClr>
                <a:schemeClr val="accent1"/>
              </a:buClr>
              <a:buSzPct val="75000"/>
              <a:buFont typeface="Wingdings" panose="05000000000000000000" pitchFamily="2" charset="2"/>
              <a:buChar char="n"/>
              <a:defRPr sz="2000">
                <a:solidFill>
                  <a:srgbClr val="595959"/>
                </a:solidFill>
                <a:latin typeface="Rockwell" panose="02060603020205020403" pitchFamily="18" charset="0"/>
                <a:ea typeface="ＭＳ Ｐゴシック" panose="020B0600070205080204" pitchFamily="34" charset="-128"/>
              </a:defRPr>
            </a:lvl1pPr>
            <a:lvl2pPr marL="742950" indent="-285750" eaLnBrk="0" hangingPunct="0">
              <a:spcBef>
                <a:spcPts val="600"/>
              </a:spcBef>
              <a:buClr>
                <a:srgbClr val="B870B8"/>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2pPr>
            <a:lvl3pPr marL="1143000" indent="-228600" eaLnBrk="0" hangingPunct="0">
              <a:spcBef>
                <a:spcPts val="600"/>
              </a:spcBef>
              <a:buClr>
                <a:schemeClr val="accent1"/>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3pPr>
            <a:lvl4pPr marL="1600200" indent="-228600" eaLnBrk="0" hangingPunct="0">
              <a:spcBef>
                <a:spcPts val="600"/>
              </a:spcBef>
              <a:buClr>
                <a:srgbClr val="B870B8"/>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4pPr>
            <a:lvl5pPr marL="2057400" indent="-228600" eaLnBrk="0" hangingPunct="0">
              <a:spcBef>
                <a:spcPts val="600"/>
              </a:spcBef>
              <a:buClr>
                <a:schemeClr val="accent1"/>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5pPr>
            <a:lvl6pPr marL="2514600" indent="-228600" eaLnBrk="0" fontAlgn="base" hangingPunct="0">
              <a:spcBef>
                <a:spcPts val="600"/>
              </a:spcBef>
              <a:spcAft>
                <a:spcPct val="0"/>
              </a:spcAft>
              <a:buClr>
                <a:schemeClr val="accent1"/>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6pPr>
            <a:lvl7pPr marL="2971800" indent="-228600" eaLnBrk="0" fontAlgn="base" hangingPunct="0">
              <a:spcBef>
                <a:spcPts val="600"/>
              </a:spcBef>
              <a:spcAft>
                <a:spcPct val="0"/>
              </a:spcAft>
              <a:buClr>
                <a:schemeClr val="accent1"/>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7pPr>
            <a:lvl8pPr marL="3429000" indent="-228600" eaLnBrk="0" fontAlgn="base" hangingPunct="0">
              <a:spcBef>
                <a:spcPts val="600"/>
              </a:spcBef>
              <a:spcAft>
                <a:spcPct val="0"/>
              </a:spcAft>
              <a:buClr>
                <a:schemeClr val="accent1"/>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8pPr>
            <a:lvl9pPr marL="3886200" indent="-228600" eaLnBrk="0" fontAlgn="base" hangingPunct="0">
              <a:spcBef>
                <a:spcPts val="600"/>
              </a:spcBef>
              <a:spcAft>
                <a:spcPct val="0"/>
              </a:spcAft>
              <a:buClr>
                <a:schemeClr val="accent1"/>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9pPr>
          </a:lstStyle>
          <a:p>
            <a:pPr algn="ctr" defTabSz="1025804" rtl="1" eaLnBrk="1" hangingPunct="1">
              <a:spcBef>
                <a:spcPct val="0"/>
              </a:spcBef>
              <a:buClrTx/>
              <a:buSzTx/>
              <a:buNone/>
            </a:pPr>
            <a:r>
              <a:rPr lang="en-US" altLang="da-DK" sz="1571" b="1">
                <a:solidFill>
                  <a:srgbClr val="000000"/>
                </a:solidFill>
                <a:latin typeface="Arial" panose="020B0604020202020204" pitchFamily="34" charset="0"/>
              </a:rPr>
              <a:t>Strengthening community and family supports</a:t>
            </a:r>
            <a:endParaRPr lang="en-US" altLang="da-DK" sz="1571" b="1">
              <a:solidFill>
                <a:srgbClr val="000066"/>
              </a:solidFill>
              <a:latin typeface="Arial" panose="020B0604020202020204" pitchFamily="34" charset="0"/>
            </a:endParaRPr>
          </a:p>
        </p:txBody>
      </p:sp>
      <p:sp>
        <p:nvSpPr>
          <p:cNvPr id="83982" name="Freeform 14">
            <a:extLst>
              <a:ext uri="{FF2B5EF4-FFF2-40B4-BE49-F238E27FC236}">
                <a16:creationId xmlns:a16="http://schemas.microsoft.com/office/drawing/2014/main" id="{F51E5FA9-EB85-4A4E-B5FC-1B5851ACC1A4}"/>
              </a:ext>
            </a:extLst>
          </p:cNvPr>
          <p:cNvSpPr>
            <a:spLocks/>
          </p:cNvSpPr>
          <p:nvPr/>
        </p:nvSpPr>
        <p:spPr bwMode="auto">
          <a:xfrm>
            <a:off x="4818674" y="7656823"/>
            <a:ext cx="8427348" cy="1638453"/>
          </a:xfrm>
          <a:custGeom>
            <a:avLst/>
            <a:gdLst>
              <a:gd name="T0" fmla="*/ 0 w 7239"/>
              <a:gd name="T1" fmla="*/ 2147483647 h 1407"/>
              <a:gd name="T2" fmla="*/ 2147483647 w 7239"/>
              <a:gd name="T3" fmla="*/ 0 h 1407"/>
              <a:gd name="T4" fmla="*/ 2147483647 w 7239"/>
              <a:gd name="T5" fmla="*/ 0 h 1407"/>
              <a:gd name="T6" fmla="*/ 2147483647 w 7239"/>
              <a:gd name="T7" fmla="*/ 2147483647 h 1407"/>
              <a:gd name="T8" fmla="*/ 0 w 7239"/>
              <a:gd name="T9" fmla="*/ 2147483647 h 14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39" h="1407">
                <a:moveTo>
                  <a:pt x="0" y="1407"/>
                </a:moveTo>
                <a:lnTo>
                  <a:pt x="906" y="0"/>
                </a:lnTo>
                <a:lnTo>
                  <a:pt x="6336" y="0"/>
                </a:lnTo>
                <a:lnTo>
                  <a:pt x="7239" y="1407"/>
                </a:lnTo>
                <a:lnTo>
                  <a:pt x="0" y="1407"/>
                </a:lnTo>
                <a:close/>
              </a:path>
            </a:pathLst>
          </a:custGeom>
          <a:solidFill>
            <a:srgbClr val="B9DCFF"/>
          </a:solidFill>
          <a:ln w="3175">
            <a:solidFill>
              <a:srgbClr val="000000"/>
            </a:solidFill>
            <a:prstDash val="solid"/>
            <a:round/>
            <a:headEnd/>
            <a:tailEnd/>
          </a:ln>
        </p:spPr>
        <p:txBody>
          <a:bodyPr/>
          <a:lstStyle/>
          <a:p>
            <a:pPr defTabSz="1025804"/>
            <a:endParaRPr lang="en-GB" sz="2019">
              <a:solidFill>
                <a:prstClr val="black"/>
              </a:solidFill>
              <a:latin typeface="Calibri" panose="020F0502020204030204"/>
            </a:endParaRPr>
          </a:p>
        </p:txBody>
      </p:sp>
      <p:sp>
        <p:nvSpPr>
          <p:cNvPr id="83983" name="Rectangle 15">
            <a:extLst>
              <a:ext uri="{FF2B5EF4-FFF2-40B4-BE49-F238E27FC236}">
                <a16:creationId xmlns:a16="http://schemas.microsoft.com/office/drawing/2014/main" id="{AC9D74E8-09F5-4C7D-80F8-A4001A24BA55}"/>
              </a:ext>
            </a:extLst>
          </p:cNvPr>
          <p:cNvSpPr>
            <a:spLocks noChangeArrowheads="1"/>
          </p:cNvSpPr>
          <p:nvPr/>
        </p:nvSpPr>
        <p:spPr bwMode="auto">
          <a:xfrm>
            <a:off x="7975370" y="8366656"/>
            <a:ext cx="2747970" cy="480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ts val="2000"/>
              </a:spcBef>
              <a:buClr>
                <a:schemeClr val="accent1"/>
              </a:buClr>
              <a:buSzPct val="75000"/>
              <a:buFont typeface="Wingdings" panose="05000000000000000000" pitchFamily="2" charset="2"/>
              <a:buChar char="n"/>
              <a:defRPr sz="2000">
                <a:solidFill>
                  <a:srgbClr val="595959"/>
                </a:solidFill>
                <a:latin typeface="Rockwell" panose="02060603020205020403" pitchFamily="18" charset="0"/>
                <a:ea typeface="ＭＳ Ｐゴシック" panose="020B0600070205080204" pitchFamily="34" charset="-128"/>
              </a:defRPr>
            </a:lvl1pPr>
            <a:lvl2pPr marL="742950" indent="-285750" eaLnBrk="0" hangingPunct="0">
              <a:spcBef>
                <a:spcPts val="600"/>
              </a:spcBef>
              <a:buClr>
                <a:srgbClr val="B870B8"/>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2pPr>
            <a:lvl3pPr marL="1143000" indent="-228600" eaLnBrk="0" hangingPunct="0">
              <a:spcBef>
                <a:spcPts val="600"/>
              </a:spcBef>
              <a:buClr>
                <a:schemeClr val="accent1"/>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3pPr>
            <a:lvl4pPr marL="1600200" indent="-228600" eaLnBrk="0" hangingPunct="0">
              <a:spcBef>
                <a:spcPts val="600"/>
              </a:spcBef>
              <a:buClr>
                <a:srgbClr val="B870B8"/>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4pPr>
            <a:lvl5pPr marL="2057400" indent="-228600" eaLnBrk="0" hangingPunct="0">
              <a:spcBef>
                <a:spcPts val="600"/>
              </a:spcBef>
              <a:buClr>
                <a:schemeClr val="accent1"/>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5pPr>
            <a:lvl6pPr marL="2514600" indent="-228600" eaLnBrk="0" fontAlgn="base" hangingPunct="0">
              <a:spcBef>
                <a:spcPts val="600"/>
              </a:spcBef>
              <a:spcAft>
                <a:spcPct val="0"/>
              </a:spcAft>
              <a:buClr>
                <a:schemeClr val="accent1"/>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6pPr>
            <a:lvl7pPr marL="2971800" indent="-228600" eaLnBrk="0" fontAlgn="base" hangingPunct="0">
              <a:spcBef>
                <a:spcPts val="600"/>
              </a:spcBef>
              <a:spcAft>
                <a:spcPct val="0"/>
              </a:spcAft>
              <a:buClr>
                <a:schemeClr val="accent1"/>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7pPr>
            <a:lvl8pPr marL="3429000" indent="-228600" eaLnBrk="0" fontAlgn="base" hangingPunct="0">
              <a:spcBef>
                <a:spcPts val="600"/>
              </a:spcBef>
              <a:spcAft>
                <a:spcPct val="0"/>
              </a:spcAft>
              <a:buClr>
                <a:schemeClr val="accent1"/>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8pPr>
            <a:lvl9pPr marL="3886200" indent="-228600" eaLnBrk="0" fontAlgn="base" hangingPunct="0">
              <a:spcBef>
                <a:spcPts val="600"/>
              </a:spcBef>
              <a:spcAft>
                <a:spcPct val="0"/>
              </a:spcAft>
              <a:buClr>
                <a:schemeClr val="accent1"/>
              </a:buClr>
              <a:buSzPct val="75000"/>
              <a:buFont typeface="Wingdings" panose="05000000000000000000" pitchFamily="2" charset="2"/>
              <a:buChar char="n"/>
              <a:defRPr>
                <a:solidFill>
                  <a:srgbClr val="595959"/>
                </a:solidFill>
                <a:latin typeface="Rockwell" panose="02060603020205020403" pitchFamily="18" charset="0"/>
                <a:ea typeface="ＭＳ Ｐゴシック" panose="020B0600070205080204" pitchFamily="34" charset="-128"/>
              </a:defRPr>
            </a:lvl9pPr>
          </a:lstStyle>
          <a:p>
            <a:pPr algn="ctr" defTabSz="1025804" rtl="1" eaLnBrk="1" hangingPunct="1">
              <a:spcBef>
                <a:spcPct val="0"/>
              </a:spcBef>
              <a:buClrTx/>
              <a:buSzTx/>
              <a:buNone/>
            </a:pPr>
            <a:r>
              <a:rPr lang="en-GB" altLang="da-DK" sz="1571" b="1">
                <a:solidFill>
                  <a:srgbClr val="000000"/>
                </a:solidFill>
                <a:latin typeface="Arial" panose="020B0604020202020204" pitchFamily="34" charset="0"/>
              </a:rPr>
              <a:t>Social considerations in basic services and security</a:t>
            </a:r>
            <a:endParaRPr lang="en-US" altLang="da-DK" sz="1571" b="1">
              <a:solidFill>
                <a:srgbClr val="000066"/>
              </a:solidFill>
              <a:latin typeface="Arial" panose="020B0604020202020204" pitchFamily="34" charset="0"/>
            </a:endParaRPr>
          </a:p>
        </p:txBody>
      </p:sp>
      <p:sp>
        <p:nvSpPr>
          <p:cNvPr id="2" name="Rechthoek 1">
            <a:extLst>
              <a:ext uri="{FF2B5EF4-FFF2-40B4-BE49-F238E27FC236}">
                <a16:creationId xmlns:a16="http://schemas.microsoft.com/office/drawing/2014/main" id="{A43DBF91-4D9D-4353-AC54-F050D39F8677}"/>
              </a:ext>
            </a:extLst>
          </p:cNvPr>
          <p:cNvSpPr/>
          <p:nvPr/>
        </p:nvSpPr>
        <p:spPr>
          <a:xfrm>
            <a:off x="4819567" y="2585149"/>
            <a:ext cx="1726322" cy="1567121"/>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025804" rtl="1">
              <a:defRPr/>
            </a:pPr>
            <a:r>
              <a:rPr lang="nl-NL" sz="2693" b="1">
                <a:solidFill>
                  <a:srgbClr val="FFFFFF"/>
                </a:solidFill>
                <a:latin typeface="Calibri" panose="020F0502020204030204"/>
              </a:rPr>
              <a:t>Health  care &amp; Nutrition</a:t>
            </a:r>
          </a:p>
        </p:txBody>
      </p:sp>
      <p:sp>
        <p:nvSpPr>
          <p:cNvPr id="5" name="Pijl links 4">
            <a:extLst>
              <a:ext uri="{FF2B5EF4-FFF2-40B4-BE49-F238E27FC236}">
                <a16:creationId xmlns:a16="http://schemas.microsoft.com/office/drawing/2014/main" id="{D913CF40-4C83-467B-883C-6A4BC97FDB15}"/>
              </a:ext>
            </a:extLst>
          </p:cNvPr>
          <p:cNvSpPr/>
          <p:nvPr/>
        </p:nvSpPr>
        <p:spPr>
          <a:xfrm rot="10800000" flipH="1">
            <a:off x="6545887" y="3074715"/>
            <a:ext cx="2169137" cy="543683"/>
          </a:xfrm>
          <a:prstGeom prst="rightArrow">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025804" rtl="1">
              <a:defRPr/>
            </a:pPr>
            <a:endParaRPr lang="nl-NL" sz="4376" b="1">
              <a:solidFill>
                <a:srgbClr val="FFFFFF"/>
              </a:solidFill>
              <a:latin typeface="Calibri" panose="020F0502020204030204"/>
            </a:endParaRPr>
          </a:p>
        </p:txBody>
      </p:sp>
      <p:sp>
        <p:nvSpPr>
          <p:cNvPr id="28" name="Pijl links 27">
            <a:extLst>
              <a:ext uri="{FF2B5EF4-FFF2-40B4-BE49-F238E27FC236}">
                <a16:creationId xmlns:a16="http://schemas.microsoft.com/office/drawing/2014/main" id="{9D98FDFD-8797-4BAD-922E-0640F9A0F482}"/>
              </a:ext>
            </a:extLst>
          </p:cNvPr>
          <p:cNvSpPr/>
          <p:nvPr/>
        </p:nvSpPr>
        <p:spPr>
          <a:xfrm rot="12154269" flipH="1">
            <a:off x="6337858" y="4064750"/>
            <a:ext cx="1800590" cy="573372"/>
          </a:xfrm>
          <a:prstGeom prst="rightArrow">
            <a:avLst>
              <a:gd name="adj1" fmla="val 50000"/>
              <a:gd name="adj2" fmla="val 89305"/>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025804" rtl="1">
              <a:defRPr/>
            </a:pPr>
            <a:endParaRPr lang="nl-NL" sz="4376" b="1">
              <a:solidFill>
                <a:srgbClr val="FFFFFF"/>
              </a:solidFill>
              <a:latin typeface="Calibri" panose="020F0502020204030204"/>
            </a:endParaRPr>
          </a:p>
        </p:txBody>
      </p:sp>
      <p:sp>
        <p:nvSpPr>
          <p:cNvPr id="36" name="Rechthoek 35">
            <a:extLst>
              <a:ext uri="{FF2B5EF4-FFF2-40B4-BE49-F238E27FC236}">
                <a16:creationId xmlns:a16="http://schemas.microsoft.com/office/drawing/2014/main" id="{E13E5A47-2DD9-4DF0-AA76-E71BB5F45B56}"/>
              </a:ext>
            </a:extLst>
          </p:cNvPr>
          <p:cNvSpPr/>
          <p:nvPr/>
        </p:nvSpPr>
        <p:spPr>
          <a:xfrm>
            <a:off x="4354186" y="5574612"/>
            <a:ext cx="1758518" cy="1293539"/>
          </a:xfrm>
          <a:prstGeom prst="rect">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025804" rtl="1">
              <a:defRPr/>
            </a:pPr>
            <a:r>
              <a:rPr lang="nl-NL" sz="2019" b="1">
                <a:solidFill>
                  <a:srgbClr val="FFFFFF"/>
                </a:solidFill>
                <a:latin typeface="Calibri" panose="020F0502020204030204"/>
              </a:rPr>
              <a:t>Mine Action &amp; community based protection</a:t>
            </a:r>
          </a:p>
        </p:txBody>
      </p:sp>
      <p:sp>
        <p:nvSpPr>
          <p:cNvPr id="39" name="Pijl rechts 38">
            <a:extLst>
              <a:ext uri="{FF2B5EF4-FFF2-40B4-BE49-F238E27FC236}">
                <a16:creationId xmlns:a16="http://schemas.microsoft.com/office/drawing/2014/main" id="{AE782DFB-7C73-4230-8439-F5A32A4ABDCE}"/>
              </a:ext>
            </a:extLst>
          </p:cNvPr>
          <p:cNvSpPr/>
          <p:nvPr/>
        </p:nvSpPr>
        <p:spPr>
          <a:xfrm rot="14818641">
            <a:off x="4714025" y="7407823"/>
            <a:ext cx="1810478" cy="486683"/>
          </a:xfrm>
          <a:prstGeom prst="leftArrow">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025804" rtl="1">
              <a:defRPr/>
            </a:pPr>
            <a:endParaRPr lang="nl-NL" sz="4376" b="1">
              <a:solidFill>
                <a:srgbClr val="FFFFFF"/>
              </a:solidFill>
              <a:latin typeface="Calibri" panose="020F0502020204030204"/>
            </a:endParaRPr>
          </a:p>
        </p:txBody>
      </p:sp>
      <p:sp>
        <p:nvSpPr>
          <p:cNvPr id="41" name="Pijl rechts 40">
            <a:extLst>
              <a:ext uri="{FF2B5EF4-FFF2-40B4-BE49-F238E27FC236}">
                <a16:creationId xmlns:a16="http://schemas.microsoft.com/office/drawing/2014/main" id="{7E5C2ACE-5E71-45BB-ABEC-6D306B056F0F}"/>
              </a:ext>
            </a:extLst>
          </p:cNvPr>
          <p:cNvSpPr/>
          <p:nvPr/>
        </p:nvSpPr>
        <p:spPr>
          <a:xfrm rot="10800000">
            <a:off x="6019403" y="5831111"/>
            <a:ext cx="1810478" cy="1285455"/>
          </a:xfrm>
          <a:prstGeom prst="leftArrow">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025804" rtl="1">
              <a:defRPr/>
            </a:pPr>
            <a:endParaRPr lang="nl-NL" sz="4376" b="1">
              <a:solidFill>
                <a:srgbClr val="FFFFFF"/>
              </a:solidFill>
              <a:latin typeface="Calibri" panose="020F0502020204030204"/>
            </a:endParaRPr>
          </a:p>
        </p:txBody>
      </p:sp>
      <p:sp>
        <p:nvSpPr>
          <p:cNvPr id="42" name="Pijl rechts 41">
            <a:extLst>
              <a:ext uri="{FF2B5EF4-FFF2-40B4-BE49-F238E27FC236}">
                <a16:creationId xmlns:a16="http://schemas.microsoft.com/office/drawing/2014/main" id="{EA8E5107-94E8-4A88-BBD2-5F54A6DC1FAA}"/>
              </a:ext>
            </a:extLst>
          </p:cNvPr>
          <p:cNvSpPr/>
          <p:nvPr/>
        </p:nvSpPr>
        <p:spPr>
          <a:xfrm rot="9607127">
            <a:off x="5976604" y="5068613"/>
            <a:ext cx="2412506" cy="460512"/>
          </a:xfrm>
          <a:prstGeom prst="leftArrow">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025804" rtl="1">
              <a:defRPr/>
            </a:pPr>
            <a:endParaRPr lang="nl-NL" sz="4376" b="1">
              <a:solidFill>
                <a:srgbClr val="FFFFFF"/>
              </a:solidFill>
              <a:latin typeface="Calibri" panose="020F0502020204030204"/>
            </a:endParaRPr>
          </a:p>
        </p:txBody>
      </p:sp>
      <p:sp>
        <p:nvSpPr>
          <p:cNvPr id="43" name="Rechthoek 42">
            <a:extLst>
              <a:ext uri="{FF2B5EF4-FFF2-40B4-BE49-F238E27FC236}">
                <a16:creationId xmlns:a16="http://schemas.microsoft.com/office/drawing/2014/main" id="{80118E48-2ED3-4769-8987-E1A4EBB71D4E}"/>
              </a:ext>
            </a:extLst>
          </p:cNvPr>
          <p:cNvSpPr/>
          <p:nvPr/>
        </p:nvSpPr>
        <p:spPr>
          <a:xfrm>
            <a:off x="12490582" y="4257771"/>
            <a:ext cx="1671587" cy="1293539"/>
          </a:xfrm>
          <a:prstGeom prst="rect">
            <a:avLst/>
          </a:prstGeom>
          <a:solidFill>
            <a:srgbClr val="00CCFF"/>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025804" rtl="1">
              <a:defRPr/>
            </a:pPr>
            <a:r>
              <a:rPr lang="nl-NL" sz="2244" b="1">
                <a:solidFill>
                  <a:srgbClr val="FFFFFF"/>
                </a:solidFill>
                <a:latin typeface="Calibri" panose="020F0502020204030204"/>
              </a:rPr>
              <a:t>Child  </a:t>
            </a:r>
            <a:r>
              <a:rPr lang="nl-NL" sz="2244" b="1" err="1">
                <a:solidFill>
                  <a:srgbClr val="FFFFFF"/>
                </a:solidFill>
                <a:latin typeface="Calibri" panose="020F0502020204030204"/>
              </a:rPr>
              <a:t>Protection</a:t>
            </a:r>
            <a:r>
              <a:rPr lang="nl-NL" sz="2244" b="1">
                <a:solidFill>
                  <a:srgbClr val="FFFFFF"/>
                </a:solidFill>
                <a:latin typeface="Calibri" panose="020F0502020204030204"/>
              </a:rPr>
              <a:t> </a:t>
            </a:r>
          </a:p>
        </p:txBody>
      </p:sp>
      <p:sp>
        <p:nvSpPr>
          <p:cNvPr id="44" name="Pijl rechts 43">
            <a:extLst>
              <a:ext uri="{FF2B5EF4-FFF2-40B4-BE49-F238E27FC236}">
                <a16:creationId xmlns:a16="http://schemas.microsoft.com/office/drawing/2014/main" id="{133F1C4D-5C74-432A-BCDB-6DCC4CFE7B22}"/>
              </a:ext>
            </a:extLst>
          </p:cNvPr>
          <p:cNvSpPr/>
          <p:nvPr/>
        </p:nvSpPr>
        <p:spPr>
          <a:xfrm>
            <a:off x="10343754" y="4622443"/>
            <a:ext cx="2207382" cy="709859"/>
          </a:xfrm>
          <a:prstGeom prst="leftArrow">
            <a:avLst/>
          </a:prstGeom>
          <a:solidFill>
            <a:srgbClr val="00CCFF"/>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025804" rtl="1">
              <a:defRPr/>
            </a:pPr>
            <a:endParaRPr lang="nl-NL" sz="4376" b="1">
              <a:solidFill>
                <a:srgbClr val="FFFFFF"/>
              </a:solidFill>
              <a:latin typeface="Calibri" panose="020F0502020204030204"/>
            </a:endParaRPr>
          </a:p>
        </p:txBody>
      </p:sp>
      <p:sp>
        <p:nvSpPr>
          <p:cNvPr id="46" name="Pijl rechts 45">
            <a:extLst>
              <a:ext uri="{FF2B5EF4-FFF2-40B4-BE49-F238E27FC236}">
                <a16:creationId xmlns:a16="http://schemas.microsoft.com/office/drawing/2014/main" id="{5BB82524-2C88-441D-BE49-CED7B843B91B}"/>
              </a:ext>
            </a:extLst>
          </p:cNvPr>
          <p:cNvSpPr/>
          <p:nvPr/>
        </p:nvSpPr>
        <p:spPr>
          <a:xfrm rot="791296">
            <a:off x="9662216" y="3820142"/>
            <a:ext cx="2912972" cy="556290"/>
          </a:xfrm>
          <a:prstGeom prst="leftArrow">
            <a:avLst/>
          </a:prstGeom>
          <a:solidFill>
            <a:srgbClr val="00CCFF"/>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025804" rtl="1">
              <a:defRPr/>
            </a:pPr>
            <a:endParaRPr lang="nl-NL" sz="4376" b="1">
              <a:solidFill>
                <a:srgbClr val="FFFFFF"/>
              </a:solidFill>
              <a:latin typeface="Calibri" panose="020F0502020204030204"/>
            </a:endParaRPr>
          </a:p>
        </p:txBody>
      </p:sp>
      <p:sp>
        <p:nvSpPr>
          <p:cNvPr id="47" name="Rechthoek 46">
            <a:extLst>
              <a:ext uri="{FF2B5EF4-FFF2-40B4-BE49-F238E27FC236}">
                <a16:creationId xmlns:a16="http://schemas.microsoft.com/office/drawing/2014/main" id="{C9A05B69-8F24-4CD9-A18B-E55CBED33277}"/>
              </a:ext>
            </a:extLst>
          </p:cNvPr>
          <p:cNvSpPr/>
          <p:nvPr/>
        </p:nvSpPr>
        <p:spPr>
          <a:xfrm>
            <a:off x="12708623" y="6424720"/>
            <a:ext cx="1548692" cy="1048904"/>
          </a:xfrm>
          <a:prstGeom prst="rect">
            <a:avLst/>
          </a:prstGeom>
          <a:solidFill>
            <a:srgbClr val="666699"/>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025804" rtl="1">
              <a:defRPr/>
            </a:pPr>
            <a:r>
              <a:rPr lang="nl-NL" sz="3591" b="1">
                <a:solidFill>
                  <a:srgbClr val="FFFFFF"/>
                </a:solidFill>
                <a:latin typeface="Calibri" panose="020F0502020204030204"/>
              </a:rPr>
              <a:t>GBV</a:t>
            </a:r>
          </a:p>
        </p:txBody>
      </p:sp>
      <p:sp>
        <p:nvSpPr>
          <p:cNvPr id="48" name="Pijl rechts 47">
            <a:extLst>
              <a:ext uri="{FF2B5EF4-FFF2-40B4-BE49-F238E27FC236}">
                <a16:creationId xmlns:a16="http://schemas.microsoft.com/office/drawing/2014/main" id="{167FE269-7333-4F14-982C-42A45746A03F}"/>
              </a:ext>
            </a:extLst>
          </p:cNvPr>
          <p:cNvSpPr/>
          <p:nvPr/>
        </p:nvSpPr>
        <p:spPr>
          <a:xfrm rot="1965541">
            <a:off x="9231635" y="5059292"/>
            <a:ext cx="4431623" cy="636213"/>
          </a:xfrm>
          <a:prstGeom prst="leftArrow">
            <a:avLst/>
          </a:prstGeom>
          <a:solidFill>
            <a:srgbClr val="666699"/>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025804" rtl="1">
              <a:defRPr/>
            </a:pPr>
            <a:endParaRPr lang="nl-NL" sz="4376" b="1">
              <a:solidFill>
                <a:srgbClr val="FFFFFF"/>
              </a:solidFill>
              <a:latin typeface="Calibri" panose="020F0502020204030204"/>
            </a:endParaRPr>
          </a:p>
        </p:txBody>
      </p:sp>
      <p:sp>
        <p:nvSpPr>
          <p:cNvPr id="49" name="Pijl rechts 48">
            <a:extLst>
              <a:ext uri="{FF2B5EF4-FFF2-40B4-BE49-F238E27FC236}">
                <a16:creationId xmlns:a16="http://schemas.microsoft.com/office/drawing/2014/main" id="{C0D6B7BD-BFEC-49F8-9BBE-B7CDECB0DF05}"/>
              </a:ext>
            </a:extLst>
          </p:cNvPr>
          <p:cNvSpPr/>
          <p:nvPr/>
        </p:nvSpPr>
        <p:spPr>
          <a:xfrm rot="1545357">
            <a:off x="10419544" y="5773140"/>
            <a:ext cx="2492705" cy="662093"/>
          </a:xfrm>
          <a:prstGeom prst="leftArrow">
            <a:avLst/>
          </a:prstGeom>
          <a:solidFill>
            <a:srgbClr val="666699"/>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025804" rtl="1">
              <a:defRPr/>
            </a:pPr>
            <a:endParaRPr lang="nl-NL" sz="4376" b="1">
              <a:solidFill>
                <a:srgbClr val="FFFFFF"/>
              </a:solidFill>
              <a:latin typeface="Calibri" panose="020F0502020204030204"/>
            </a:endParaRPr>
          </a:p>
        </p:txBody>
      </p:sp>
      <p:sp>
        <p:nvSpPr>
          <p:cNvPr id="50" name="Pijl rechts 49">
            <a:extLst>
              <a:ext uri="{FF2B5EF4-FFF2-40B4-BE49-F238E27FC236}">
                <a16:creationId xmlns:a16="http://schemas.microsoft.com/office/drawing/2014/main" id="{B4851902-A482-46DE-8483-09B09EF33EDD}"/>
              </a:ext>
            </a:extLst>
          </p:cNvPr>
          <p:cNvSpPr/>
          <p:nvPr/>
        </p:nvSpPr>
        <p:spPr>
          <a:xfrm>
            <a:off x="10949168" y="6640135"/>
            <a:ext cx="1786899" cy="598926"/>
          </a:xfrm>
          <a:prstGeom prst="leftArrow">
            <a:avLst/>
          </a:prstGeom>
          <a:solidFill>
            <a:srgbClr val="666699"/>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025804" rtl="1">
              <a:defRPr/>
            </a:pPr>
            <a:endParaRPr lang="nl-NL" sz="4376" b="1">
              <a:solidFill>
                <a:srgbClr val="FFFFFF"/>
              </a:solidFill>
              <a:latin typeface="Calibri" panose="020F0502020204030204"/>
            </a:endParaRPr>
          </a:p>
        </p:txBody>
      </p:sp>
      <p:sp>
        <p:nvSpPr>
          <p:cNvPr id="51" name="Pijl rechts 50">
            <a:extLst>
              <a:ext uri="{FF2B5EF4-FFF2-40B4-BE49-F238E27FC236}">
                <a16:creationId xmlns:a16="http://schemas.microsoft.com/office/drawing/2014/main" id="{F30A9251-86B5-40A4-967C-3CC54A943914}"/>
              </a:ext>
            </a:extLst>
          </p:cNvPr>
          <p:cNvSpPr/>
          <p:nvPr/>
        </p:nvSpPr>
        <p:spPr>
          <a:xfrm rot="19978709">
            <a:off x="10551714" y="7480325"/>
            <a:ext cx="2507499" cy="593970"/>
          </a:xfrm>
          <a:prstGeom prst="leftArrow">
            <a:avLst/>
          </a:prstGeom>
          <a:solidFill>
            <a:srgbClr val="666699"/>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025804" rtl="1">
              <a:defRPr/>
            </a:pPr>
            <a:endParaRPr lang="nl-NL" sz="4376" b="1">
              <a:solidFill>
                <a:srgbClr val="FFFFFF"/>
              </a:solidFill>
              <a:latin typeface="Calibri" panose="020F0502020204030204"/>
            </a:endParaRPr>
          </a:p>
        </p:txBody>
      </p:sp>
      <p:sp>
        <p:nvSpPr>
          <p:cNvPr id="33" name="Pijl rechts 43">
            <a:extLst>
              <a:ext uri="{FF2B5EF4-FFF2-40B4-BE49-F238E27FC236}">
                <a16:creationId xmlns:a16="http://schemas.microsoft.com/office/drawing/2014/main" id="{B047AFEB-738A-4DFE-8E96-21F79BC5AA3F}"/>
              </a:ext>
            </a:extLst>
          </p:cNvPr>
          <p:cNvSpPr/>
          <p:nvPr/>
        </p:nvSpPr>
        <p:spPr>
          <a:xfrm rot="19642561">
            <a:off x="10661849" y="5676931"/>
            <a:ext cx="2207382" cy="709859"/>
          </a:xfrm>
          <a:prstGeom prst="leftArrow">
            <a:avLst/>
          </a:prstGeom>
          <a:solidFill>
            <a:srgbClr val="00CCFF"/>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025804" rtl="1">
              <a:defRPr/>
            </a:pPr>
            <a:endParaRPr lang="nl-NL" sz="4376" b="1">
              <a:solidFill>
                <a:srgbClr val="FFFFFF"/>
              </a:solidFill>
              <a:latin typeface="Calibri" panose="020F0502020204030204"/>
            </a:endParaRPr>
          </a:p>
        </p:txBody>
      </p:sp>
      <p:sp>
        <p:nvSpPr>
          <p:cNvPr id="3" name="Rechthoek 2">
            <a:extLst>
              <a:ext uri="{FF2B5EF4-FFF2-40B4-BE49-F238E27FC236}">
                <a16:creationId xmlns:a16="http://schemas.microsoft.com/office/drawing/2014/main" id="{6F6A687E-C287-4031-A906-A0E5ABB9A0D1}"/>
              </a:ext>
            </a:extLst>
          </p:cNvPr>
          <p:cNvSpPr/>
          <p:nvPr/>
        </p:nvSpPr>
        <p:spPr>
          <a:xfrm>
            <a:off x="6019127" y="4397716"/>
            <a:ext cx="6232794" cy="3502940"/>
          </a:xfrm>
          <a:prstGeom prst="rect">
            <a:avLst/>
          </a:prstGeom>
          <a:solidFill>
            <a:schemeClr val="accent4">
              <a:lumMod val="60000"/>
              <a:lumOff val="40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defTabSz="1025804" rtl="1">
              <a:defRPr/>
            </a:pPr>
            <a:r>
              <a:rPr lang="nl-NL" sz="3581" b="1">
                <a:solidFill>
                  <a:srgbClr val="262E67"/>
                </a:solidFill>
                <a:latin typeface="Open Sans" panose="020B0606030504020204" pitchFamily="34" charset="0"/>
                <a:ea typeface="Open Sans" panose="020B0606030504020204" pitchFamily="34" charset="0"/>
                <a:cs typeface="Open Sans" panose="020B0606030504020204" pitchFamily="34" charset="0"/>
              </a:rPr>
              <a:t>MHPSS sits </a:t>
            </a:r>
            <a:r>
              <a:rPr lang="nl-NL" sz="3581" b="1" err="1">
                <a:solidFill>
                  <a:srgbClr val="262E67"/>
                </a:solidFill>
                <a:latin typeface="Open Sans" panose="020B0606030504020204" pitchFamily="34" charset="0"/>
                <a:ea typeface="Open Sans" panose="020B0606030504020204" pitchFamily="34" charset="0"/>
                <a:cs typeface="Open Sans" panose="020B0606030504020204" pitchFamily="34" charset="0"/>
              </a:rPr>
              <a:t>uncomfortably</a:t>
            </a:r>
            <a:r>
              <a:rPr lang="nl-NL" sz="3581" b="1">
                <a:solidFill>
                  <a:srgbClr val="262E67"/>
                </a:solidFill>
                <a:latin typeface="Open Sans" panose="020B0606030504020204" pitchFamily="34" charset="0"/>
                <a:ea typeface="Open Sans" panose="020B0606030504020204" pitchFamily="34" charset="0"/>
                <a:cs typeface="Open Sans" panose="020B0606030504020204" pitchFamily="34" charset="0"/>
              </a:rPr>
              <a:t> in </a:t>
            </a:r>
            <a:r>
              <a:rPr lang="nl-NL" sz="3581" b="1" err="1">
                <a:solidFill>
                  <a:srgbClr val="262E67"/>
                </a:solidFill>
                <a:latin typeface="Open Sans" panose="020B0606030504020204" pitchFamily="34" charset="0"/>
                <a:ea typeface="Open Sans" panose="020B0606030504020204" pitchFamily="34" charset="0"/>
                <a:cs typeface="Open Sans" panose="020B0606030504020204" pitchFamily="34" charset="0"/>
              </a:rPr>
              <a:t>between</a:t>
            </a:r>
            <a:r>
              <a:rPr lang="nl-NL" sz="3581" b="1">
                <a:solidFill>
                  <a:srgbClr val="262E67"/>
                </a:solidFill>
                <a:latin typeface="Open Sans" panose="020B0606030504020204" pitchFamily="34" charset="0"/>
                <a:ea typeface="Open Sans" panose="020B0606030504020204" pitchFamily="34" charset="0"/>
                <a:cs typeface="Open Sans" panose="020B0606030504020204" pitchFamily="34" charset="0"/>
              </a:rPr>
              <a:t> </a:t>
            </a:r>
            <a:r>
              <a:rPr lang="nl-NL" sz="3581" b="1" err="1">
                <a:solidFill>
                  <a:srgbClr val="262E67"/>
                </a:solidFill>
                <a:latin typeface="Open Sans" panose="020B0606030504020204" pitchFamily="34" charset="0"/>
                <a:ea typeface="Open Sans" panose="020B0606030504020204" pitchFamily="34" charset="0"/>
                <a:cs typeface="Open Sans" panose="020B0606030504020204" pitchFamily="34" charset="0"/>
              </a:rPr>
              <a:t>various</a:t>
            </a:r>
            <a:r>
              <a:rPr lang="nl-NL" sz="3581" b="1">
                <a:solidFill>
                  <a:srgbClr val="262E67"/>
                </a:solidFill>
                <a:latin typeface="Open Sans" panose="020B0606030504020204" pitchFamily="34" charset="0"/>
                <a:ea typeface="Open Sans" panose="020B0606030504020204" pitchFamily="34" charset="0"/>
                <a:cs typeface="Open Sans" panose="020B0606030504020204" pitchFamily="34" charset="0"/>
              </a:rPr>
              <a:t> sectors.</a:t>
            </a:r>
          </a:p>
          <a:p>
            <a:pPr algn="ctr" defTabSz="1025804" rtl="1">
              <a:defRPr/>
            </a:pPr>
            <a:r>
              <a:rPr lang="nl-NL" sz="3581" b="1">
                <a:solidFill>
                  <a:srgbClr val="262E67"/>
                </a:solidFill>
                <a:latin typeface="Open Sans" panose="020B0606030504020204" pitchFamily="34" charset="0"/>
                <a:ea typeface="Open Sans" panose="020B0606030504020204" pitchFamily="34" charset="0"/>
                <a:cs typeface="Open Sans" panose="020B0606030504020204" pitchFamily="34" charset="0"/>
              </a:rPr>
              <a:t>COORDINATION is important</a:t>
            </a:r>
          </a:p>
        </p:txBody>
      </p:sp>
      <p:pic>
        <p:nvPicPr>
          <p:cNvPr id="4" name="Afbeelding 1">
            <a:extLst>
              <a:ext uri="{FF2B5EF4-FFF2-40B4-BE49-F238E27FC236}">
                <a16:creationId xmlns:a16="http://schemas.microsoft.com/office/drawing/2014/main" id="{293614F5-DE22-DFDD-63A5-29A768AE79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72398" y="-128697"/>
            <a:ext cx="3411008" cy="2011854"/>
          </a:xfrm>
          <a:prstGeom prst="rect">
            <a:avLst/>
          </a:prstGeom>
        </p:spPr>
      </p:pic>
      <p:cxnSp>
        <p:nvCxnSpPr>
          <p:cNvPr id="6" name="Straight Connector 33">
            <a:extLst>
              <a:ext uri="{FF2B5EF4-FFF2-40B4-BE49-F238E27FC236}">
                <a16:creationId xmlns:a16="http://schemas.microsoft.com/office/drawing/2014/main" id="{984D2FAF-96E3-C37E-8332-0B7FBA581F94}"/>
              </a:ext>
            </a:extLst>
          </p:cNvPr>
          <p:cNvCxnSpPr/>
          <p:nvPr/>
        </p:nvCxnSpPr>
        <p:spPr>
          <a:xfrm>
            <a:off x="0" y="2058077"/>
            <a:ext cx="18288000" cy="0"/>
          </a:xfrm>
          <a:prstGeom prst="line">
            <a:avLst/>
          </a:prstGeom>
          <a:ln w="127000">
            <a:solidFill>
              <a:srgbClr val="023047"/>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268371E6-54D6-BC1D-E25F-257C817E09DF}"/>
              </a:ext>
            </a:extLst>
          </p:cNvPr>
          <p:cNvSpPr>
            <a:spLocks noGrp="1"/>
          </p:cNvSpPr>
          <p:nvPr>
            <p:ph type="title"/>
          </p:nvPr>
        </p:nvSpPr>
        <p:spPr>
          <a:xfrm>
            <a:off x="1257300" y="648292"/>
            <a:ext cx="15773400" cy="1509941"/>
          </a:xfrm>
        </p:spPr>
        <p:txBody>
          <a:bodyPr>
            <a:normAutofit/>
          </a:bodyPr>
          <a:lstStyle/>
          <a:p>
            <a:pPr algn="ctr"/>
            <a:r>
              <a:rPr lang="da-DK" sz="4800" b="1" spc="-120" dirty="0" err="1">
                <a:solidFill>
                  <a:srgbClr val="FB8500"/>
                </a:solidFill>
                <a:latin typeface="Arial" panose="020B0604020202020204" pitchFamily="34" charset="0"/>
                <a:ea typeface="Open Sans Extrabold" panose="020B0906030804020204" pitchFamily="34" charset="0"/>
                <a:cs typeface="Arial" panose="020B0604020202020204" pitchFamily="34" charset="0"/>
              </a:rPr>
              <a:t>Where</a:t>
            </a:r>
            <a:r>
              <a:rPr lang="da-DK" sz="4800" b="1" spc="-120" dirty="0">
                <a:solidFill>
                  <a:srgbClr val="FB8500"/>
                </a:solidFill>
                <a:latin typeface="Arial" panose="020B0604020202020204" pitchFamily="34" charset="0"/>
                <a:ea typeface="Open Sans Extrabold" panose="020B0906030804020204" pitchFamily="34" charset="0"/>
                <a:cs typeface="Arial" panose="020B0604020202020204" pitchFamily="34" charset="0"/>
              </a:rPr>
              <a:t> do </a:t>
            </a:r>
            <a:r>
              <a:rPr lang="da-DK" sz="4800" b="1" spc="-120" dirty="0" err="1">
                <a:solidFill>
                  <a:srgbClr val="FB8500"/>
                </a:solidFill>
                <a:latin typeface="Arial" panose="020B0604020202020204" pitchFamily="34" charset="0"/>
                <a:ea typeface="Open Sans Extrabold" panose="020B0906030804020204" pitchFamily="34" charset="0"/>
                <a:cs typeface="Arial" panose="020B0604020202020204" pitchFamily="34" charset="0"/>
              </a:rPr>
              <a:t>you</a:t>
            </a:r>
            <a:r>
              <a:rPr lang="da-DK" sz="4800" b="1" spc="-120" dirty="0">
                <a:solidFill>
                  <a:srgbClr val="FB8500"/>
                </a:solidFill>
                <a:latin typeface="Arial" panose="020B0604020202020204" pitchFamily="34" charset="0"/>
                <a:ea typeface="Open Sans Extrabold" panose="020B0906030804020204" pitchFamily="34" charset="0"/>
                <a:cs typeface="Arial" panose="020B0604020202020204" pitchFamily="34" charset="0"/>
              </a:rPr>
              <a:t> </a:t>
            </a:r>
            <a:r>
              <a:rPr lang="da-DK" sz="4800" b="1" spc="-120" dirty="0" err="1">
                <a:solidFill>
                  <a:srgbClr val="FB8500"/>
                </a:solidFill>
                <a:latin typeface="Arial" panose="020B0604020202020204" pitchFamily="34" charset="0"/>
                <a:ea typeface="Open Sans Extrabold" panose="020B0906030804020204" pitchFamily="34" charset="0"/>
                <a:cs typeface="Arial" panose="020B0604020202020204" pitchFamily="34" charset="0"/>
              </a:rPr>
              <a:t>work</a:t>
            </a:r>
            <a:r>
              <a:rPr lang="da-DK" sz="4800" b="1" spc="-120" dirty="0">
                <a:solidFill>
                  <a:srgbClr val="FB8500"/>
                </a:solidFill>
                <a:latin typeface="Arial" panose="020B0604020202020204" pitchFamily="34" charset="0"/>
                <a:ea typeface="Open Sans Extrabold" panose="020B0906030804020204" pitchFamily="34" charset="0"/>
                <a:cs typeface="Arial" panose="020B0604020202020204" pitchFamily="34" charset="0"/>
              </a:rPr>
              <a:t> </a:t>
            </a:r>
            <a:r>
              <a:rPr lang="da-DK" sz="4800" b="1" spc="-120" dirty="0" err="1">
                <a:solidFill>
                  <a:srgbClr val="FB8500"/>
                </a:solidFill>
                <a:latin typeface="Arial" panose="020B0604020202020204" pitchFamily="34" charset="0"/>
                <a:ea typeface="Open Sans Extrabold" panose="020B0906030804020204" pitchFamily="34" charset="0"/>
                <a:cs typeface="Arial" panose="020B0604020202020204" pitchFamily="34" charset="0"/>
              </a:rPr>
              <a:t>if</a:t>
            </a:r>
            <a:r>
              <a:rPr lang="da-DK" sz="4800" b="1" spc="-120" dirty="0">
                <a:solidFill>
                  <a:srgbClr val="FB8500"/>
                </a:solidFill>
                <a:latin typeface="Arial" panose="020B0604020202020204" pitchFamily="34" charset="0"/>
                <a:ea typeface="Open Sans Extrabold" panose="020B0906030804020204" pitchFamily="34" charset="0"/>
                <a:cs typeface="Arial" panose="020B0604020202020204" pitchFamily="34" charset="0"/>
              </a:rPr>
              <a:t> </a:t>
            </a:r>
            <a:r>
              <a:rPr lang="da-DK" sz="4800" b="1" spc="-120" dirty="0" err="1">
                <a:solidFill>
                  <a:srgbClr val="FB8500"/>
                </a:solidFill>
                <a:latin typeface="Arial" panose="020B0604020202020204" pitchFamily="34" charset="0"/>
                <a:ea typeface="Open Sans Extrabold" panose="020B0906030804020204" pitchFamily="34" charset="0"/>
                <a:cs typeface="Arial" panose="020B0604020202020204" pitchFamily="34" charset="0"/>
              </a:rPr>
              <a:t>you</a:t>
            </a:r>
            <a:r>
              <a:rPr lang="da-DK" sz="4800" b="1" spc="-120" dirty="0">
                <a:solidFill>
                  <a:srgbClr val="FB8500"/>
                </a:solidFill>
                <a:latin typeface="Arial" panose="020B0604020202020204" pitchFamily="34" charset="0"/>
                <a:ea typeface="Open Sans Extrabold" panose="020B0906030804020204" pitchFamily="34" charset="0"/>
                <a:cs typeface="Arial" panose="020B0604020202020204" pitchFamily="34" charset="0"/>
              </a:rPr>
              <a:t> </a:t>
            </a:r>
            <a:r>
              <a:rPr lang="da-DK" sz="4800" b="1" spc="-120" dirty="0" err="1">
                <a:solidFill>
                  <a:srgbClr val="FB8500"/>
                </a:solidFill>
                <a:latin typeface="Arial" panose="020B0604020202020204" pitchFamily="34" charset="0"/>
                <a:ea typeface="Open Sans Extrabold" panose="020B0906030804020204" pitchFamily="34" charset="0"/>
                <a:cs typeface="Arial" panose="020B0604020202020204" pitchFamily="34" charset="0"/>
              </a:rPr>
              <a:t>are</a:t>
            </a:r>
            <a:r>
              <a:rPr lang="da-DK" sz="4800" b="1" spc="-120" dirty="0">
                <a:solidFill>
                  <a:srgbClr val="FB8500"/>
                </a:solidFill>
                <a:latin typeface="Arial" panose="020B0604020202020204" pitchFamily="34" charset="0"/>
                <a:ea typeface="Open Sans Extrabold" panose="020B0906030804020204" pitchFamily="34" charset="0"/>
                <a:cs typeface="Arial" panose="020B0604020202020204" pitchFamily="34" charset="0"/>
              </a:rPr>
              <a:t>…?</a:t>
            </a:r>
          </a:p>
        </p:txBody>
      </p:sp>
    </p:spTree>
    <p:extLst>
      <p:ext uri="{BB962C8B-B14F-4D97-AF65-F5344CB8AC3E}">
        <p14:creationId xmlns:p14="http://schemas.microsoft.com/office/powerpoint/2010/main" val="167358959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46"/>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48"/>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49"/>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50"/>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51"/>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0"/>
                                          </p:stCondLst>
                                        </p:cTn>
                                        <p:tgtEl>
                                          <p:spTgt spid="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4756427" y="2299222"/>
            <a:ext cx="7836497" cy="604554"/>
          </a:xfrm>
          <a:prstGeom prst="rect">
            <a:avLst/>
          </a:prstGeom>
          <a:solidFill>
            <a:srgbClr val="74C5D9"/>
          </a:solidFill>
        </p:spPr>
        <p:txBody>
          <a:bodyPr vert="horz" wrap="square" lIns="0" tIns="234915" rIns="0" bIns="0" rtlCol="0">
            <a:spAutoFit/>
          </a:bodyPr>
          <a:lstStyle/>
          <a:p>
            <a:pPr marL="477420">
              <a:spcBef>
                <a:spcPts val="1850"/>
              </a:spcBef>
            </a:pPr>
            <a:r>
              <a:rPr sz="2387" b="1">
                <a:solidFill>
                  <a:srgbClr val="262E67"/>
                </a:solidFill>
                <a:latin typeface="Arial"/>
                <a:cs typeface="Arial"/>
              </a:rPr>
              <a:t>Humanitarian</a:t>
            </a:r>
            <a:r>
              <a:rPr sz="2387" b="1" spc="304">
                <a:solidFill>
                  <a:srgbClr val="262E67"/>
                </a:solidFill>
                <a:latin typeface="Arial"/>
                <a:cs typeface="Arial"/>
              </a:rPr>
              <a:t> </a:t>
            </a:r>
            <a:r>
              <a:rPr sz="2387" b="1">
                <a:solidFill>
                  <a:srgbClr val="262E67"/>
                </a:solidFill>
                <a:latin typeface="Arial"/>
                <a:cs typeface="Arial"/>
              </a:rPr>
              <a:t>Coordinator</a:t>
            </a:r>
            <a:r>
              <a:rPr sz="2387" b="1" spc="284">
                <a:solidFill>
                  <a:srgbClr val="262E67"/>
                </a:solidFill>
                <a:latin typeface="Arial"/>
                <a:cs typeface="Arial"/>
              </a:rPr>
              <a:t> </a:t>
            </a:r>
            <a:r>
              <a:rPr sz="2387" b="1" spc="261">
                <a:solidFill>
                  <a:srgbClr val="262E67"/>
                </a:solidFill>
                <a:latin typeface="Arial"/>
                <a:cs typeface="Arial"/>
              </a:rPr>
              <a:t>/</a:t>
            </a:r>
            <a:r>
              <a:rPr sz="2387" b="1" spc="291">
                <a:solidFill>
                  <a:srgbClr val="262E67"/>
                </a:solidFill>
                <a:latin typeface="Arial"/>
                <a:cs typeface="Arial"/>
              </a:rPr>
              <a:t> </a:t>
            </a:r>
            <a:r>
              <a:rPr sz="2387" b="1">
                <a:solidFill>
                  <a:srgbClr val="262E67"/>
                </a:solidFill>
                <a:latin typeface="Arial"/>
                <a:cs typeface="Arial"/>
              </a:rPr>
              <a:t>Government</a:t>
            </a:r>
            <a:r>
              <a:rPr sz="2387" b="1" spc="304">
                <a:solidFill>
                  <a:srgbClr val="262E67"/>
                </a:solidFill>
                <a:latin typeface="Arial"/>
                <a:cs typeface="Arial"/>
              </a:rPr>
              <a:t> </a:t>
            </a:r>
            <a:r>
              <a:rPr sz="2387" b="1" spc="-15">
                <a:solidFill>
                  <a:srgbClr val="262E67"/>
                </a:solidFill>
                <a:latin typeface="Arial"/>
                <a:cs typeface="Arial"/>
              </a:rPr>
              <a:t>leader</a:t>
            </a:r>
            <a:endParaRPr sz="2387">
              <a:latin typeface="Arial"/>
              <a:cs typeface="Arial"/>
            </a:endParaRPr>
          </a:p>
        </p:txBody>
      </p:sp>
      <p:sp>
        <p:nvSpPr>
          <p:cNvPr id="6" name="object 6"/>
          <p:cNvSpPr/>
          <p:nvPr/>
        </p:nvSpPr>
        <p:spPr>
          <a:xfrm>
            <a:off x="4756427" y="3332800"/>
            <a:ext cx="7836497" cy="822203"/>
          </a:xfrm>
          <a:custGeom>
            <a:avLst/>
            <a:gdLst/>
            <a:ahLst/>
            <a:cxnLst/>
            <a:rect l="l" t="t" r="r" b="b"/>
            <a:pathLst>
              <a:path w="5253355" h="551180">
                <a:moveTo>
                  <a:pt x="5253233" y="0"/>
                </a:moveTo>
                <a:lnTo>
                  <a:pt x="0" y="0"/>
                </a:lnTo>
                <a:lnTo>
                  <a:pt x="0" y="551162"/>
                </a:lnTo>
                <a:lnTo>
                  <a:pt x="5253233" y="551162"/>
                </a:lnTo>
                <a:lnTo>
                  <a:pt x="5253233" y="0"/>
                </a:lnTo>
                <a:close/>
              </a:path>
            </a:pathLst>
          </a:custGeom>
          <a:solidFill>
            <a:srgbClr val="74C5D9"/>
          </a:solidFill>
        </p:spPr>
        <p:txBody>
          <a:bodyPr wrap="square" lIns="0" tIns="0" rIns="0" bIns="0" rtlCol="0"/>
          <a:lstStyle/>
          <a:p>
            <a:endParaRPr sz="2685"/>
          </a:p>
        </p:txBody>
      </p:sp>
      <p:sp>
        <p:nvSpPr>
          <p:cNvPr id="7" name="object 7"/>
          <p:cNvSpPr txBox="1"/>
          <p:nvPr/>
        </p:nvSpPr>
        <p:spPr>
          <a:xfrm>
            <a:off x="6402215" y="3557104"/>
            <a:ext cx="4760816" cy="386475"/>
          </a:xfrm>
          <a:prstGeom prst="rect">
            <a:avLst/>
          </a:prstGeom>
        </p:spPr>
        <p:txBody>
          <a:bodyPr vert="horz" wrap="square" lIns="0" tIns="18945" rIns="0" bIns="0" rtlCol="0">
            <a:spAutoFit/>
          </a:bodyPr>
          <a:lstStyle/>
          <a:p>
            <a:pPr marL="18945">
              <a:spcBef>
                <a:spcPts val="149"/>
              </a:spcBef>
            </a:pPr>
            <a:r>
              <a:rPr sz="2387" b="1">
                <a:solidFill>
                  <a:srgbClr val="262E67"/>
                </a:solidFill>
                <a:latin typeface="Arial"/>
                <a:cs typeface="Arial"/>
              </a:rPr>
              <a:t>Inter-sector</a:t>
            </a:r>
            <a:r>
              <a:rPr sz="2387" b="1" spc="186">
                <a:solidFill>
                  <a:srgbClr val="262E67"/>
                </a:solidFill>
                <a:latin typeface="Arial"/>
                <a:cs typeface="Arial"/>
              </a:rPr>
              <a:t> </a:t>
            </a:r>
            <a:r>
              <a:rPr sz="2387" b="1">
                <a:solidFill>
                  <a:srgbClr val="262E67"/>
                </a:solidFill>
                <a:latin typeface="Arial"/>
                <a:cs typeface="Arial"/>
              </a:rPr>
              <a:t>Coordination</a:t>
            </a:r>
            <a:r>
              <a:rPr sz="2387" b="1" spc="216">
                <a:solidFill>
                  <a:srgbClr val="262E67"/>
                </a:solidFill>
                <a:latin typeface="Arial"/>
                <a:cs typeface="Arial"/>
              </a:rPr>
              <a:t> </a:t>
            </a:r>
            <a:r>
              <a:rPr sz="2387" b="1" spc="-30">
                <a:solidFill>
                  <a:srgbClr val="262E67"/>
                </a:solidFill>
                <a:latin typeface="Arial"/>
                <a:cs typeface="Arial"/>
              </a:rPr>
              <a:t>Group</a:t>
            </a:r>
            <a:endParaRPr sz="2387">
              <a:latin typeface="Arial"/>
              <a:cs typeface="Arial"/>
            </a:endParaRPr>
          </a:p>
        </p:txBody>
      </p:sp>
      <p:sp>
        <p:nvSpPr>
          <p:cNvPr id="8" name="object 8"/>
          <p:cNvSpPr/>
          <p:nvPr/>
        </p:nvSpPr>
        <p:spPr>
          <a:xfrm>
            <a:off x="4388856" y="4543924"/>
            <a:ext cx="2410719" cy="3485835"/>
          </a:xfrm>
          <a:custGeom>
            <a:avLst/>
            <a:gdLst/>
            <a:ahLst/>
            <a:cxnLst/>
            <a:rect l="l" t="t" r="r" b="b"/>
            <a:pathLst>
              <a:path w="1616075" h="2336800">
                <a:moveTo>
                  <a:pt x="0" y="2336332"/>
                </a:moveTo>
                <a:lnTo>
                  <a:pt x="1615954" y="2336332"/>
                </a:lnTo>
                <a:lnTo>
                  <a:pt x="1615954" y="0"/>
                </a:lnTo>
                <a:lnTo>
                  <a:pt x="0" y="0"/>
                </a:lnTo>
                <a:lnTo>
                  <a:pt x="0" y="2336332"/>
                </a:lnTo>
                <a:close/>
              </a:path>
            </a:pathLst>
          </a:custGeom>
          <a:solidFill>
            <a:srgbClr val="262E67"/>
          </a:solidFill>
        </p:spPr>
        <p:txBody>
          <a:bodyPr wrap="square" lIns="0" tIns="0" rIns="0" bIns="0" rtlCol="0"/>
          <a:lstStyle/>
          <a:p>
            <a:endParaRPr sz="2685"/>
          </a:p>
        </p:txBody>
      </p:sp>
      <p:sp>
        <p:nvSpPr>
          <p:cNvPr id="9" name="object 9"/>
          <p:cNvSpPr txBox="1"/>
          <p:nvPr/>
        </p:nvSpPr>
        <p:spPr>
          <a:xfrm>
            <a:off x="4388856" y="4543925"/>
            <a:ext cx="2410719" cy="1937903"/>
          </a:xfrm>
          <a:prstGeom prst="rect">
            <a:avLst/>
          </a:prstGeom>
        </p:spPr>
        <p:txBody>
          <a:bodyPr vert="horz" wrap="square" lIns="0" tIns="0" rIns="0" bIns="0" rtlCol="0">
            <a:spAutoFit/>
          </a:bodyPr>
          <a:lstStyle/>
          <a:p>
            <a:pPr>
              <a:lnSpc>
                <a:spcPct val="100000"/>
              </a:lnSpc>
            </a:pPr>
            <a:endParaRPr sz="2835">
              <a:latin typeface="Times New Roman"/>
              <a:cs typeface="Times New Roman"/>
            </a:endParaRPr>
          </a:p>
          <a:p>
            <a:pPr>
              <a:lnSpc>
                <a:spcPct val="100000"/>
              </a:lnSpc>
            </a:pPr>
            <a:endParaRPr sz="2835">
              <a:latin typeface="Times New Roman"/>
              <a:cs typeface="Times New Roman"/>
            </a:endParaRPr>
          </a:p>
          <a:p>
            <a:pPr>
              <a:lnSpc>
                <a:spcPct val="100000"/>
              </a:lnSpc>
            </a:pPr>
            <a:endParaRPr sz="2835">
              <a:latin typeface="Times New Roman"/>
              <a:cs typeface="Times New Roman"/>
            </a:endParaRPr>
          </a:p>
          <a:p>
            <a:pPr marL="338172">
              <a:spcBef>
                <a:spcPts val="2445"/>
              </a:spcBef>
            </a:pPr>
            <a:r>
              <a:rPr sz="2088">
                <a:solidFill>
                  <a:srgbClr val="FFFFFF"/>
                </a:solidFill>
                <a:latin typeface="Trebuchet MS"/>
                <a:cs typeface="Trebuchet MS"/>
              </a:rPr>
              <a:t>Health</a:t>
            </a:r>
            <a:r>
              <a:rPr sz="2088" spc="120">
                <a:solidFill>
                  <a:srgbClr val="FFFFFF"/>
                </a:solidFill>
                <a:latin typeface="Trebuchet MS"/>
                <a:cs typeface="Trebuchet MS"/>
              </a:rPr>
              <a:t> </a:t>
            </a:r>
            <a:r>
              <a:rPr sz="2088" spc="-15">
                <a:solidFill>
                  <a:srgbClr val="FFFFFF"/>
                </a:solidFill>
                <a:latin typeface="Trebuchet MS"/>
                <a:cs typeface="Trebuchet MS"/>
              </a:rPr>
              <a:t>sector</a:t>
            </a:r>
            <a:endParaRPr sz="2088">
              <a:latin typeface="Trebuchet MS"/>
              <a:cs typeface="Trebuchet MS"/>
            </a:endParaRPr>
          </a:p>
        </p:txBody>
      </p:sp>
      <p:grpSp>
        <p:nvGrpSpPr>
          <p:cNvPr id="10" name="object 10"/>
          <p:cNvGrpSpPr/>
          <p:nvPr/>
        </p:nvGrpSpPr>
        <p:grpSpPr>
          <a:xfrm>
            <a:off x="4966994" y="4556818"/>
            <a:ext cx="5264745" cy="3472574"/>
            <a:chOff x="3327608" y="3054223"/>
            <a:chExt cx="3529329" cy="2327910"/>
          </a:xfrm>
        </p:grpSpPr>
        <p:pic>
          <p:nvPicPr>
            <p:cNvPr id="11" name="object 11"/>
            <p:cNvPicPr/>
            <p:nvPr/>
          </p:nvPicPr>
          <p:blipFill>
            <a:blip r:embed="rId2" cstate="print"/>
            <a:stretch>
              <a:fillRect/>
            </a:stretch>
          </p:blipFill>
          <p:spPr>
            <a:xfrm>
              <a:off x="3327608" y="3204229"/>
              <a:ext cx="739138" cy="733934"/>
            </a:xfrm>
            <a:prstGeom prst="rect">
              <a:avLst/>
            </a:prstGeom>
          </p:spPr>
        </p:pic>
        <p:sp>
          <p:nvSpPr>
            <p:cNvPr id="12" name="object 12"/>
            <p:cNvSpPr/>
            <p:nvPr/>
          </p:nvSpPr>
          <p:spPr>
            <a:xfrm>
              <a:off x="4888688" y="3054223"/>
              <a:ext cx="1968500" cy="2327910"/>
            </a:xfrm>
            <a:custGeom>
              <a:avLst/>
              <a:gdLst/>
              <a:ahLst/>
              <a:cxnLst/>
              <a:rect l="l" t="t" r="r" b="b"/>
              <a:pathLst>
                <a:path w="1968500" h="2327910">
                  <a:moveTo>
                    <a:pt x="0" y="2327690"/>
                  </a:moveTo>
                  <a:lnTo>
                    <a:pt x="1968125" y="2327690"/>
                  </a:lnTo>
                  <a:lnTo>
                    <a:pt x="1968125" y="0"/>
                  </a:lnTo>
                  <a:lnTo>
                    <a:pt x="0" y="0"/>
                  </a:lnTo>
                  <a:lnTo>
                    <a:pt x="0" y="2327690"/>
                  </a:lnTo>
                  <a:close/>
                </a:path>
              </a:pathLst>
            </a:custGeom>
            <a:solidFill>
              <a:srgbClr val="262E67"/>
            </a:solidFill>
          </p:spPr>
          <p:txBody>
            <a:bodyPr wrap="square" lIns="0" tIns="0" rIns="0" bIns="0" rtlCol="0"/>
            <a:lstStyle/>
            <a:p>
              <a:endParaRPr sz="2685"/>
            </a:p>
          </p:txBody>
        </p:sp>
      </p:grpSp>
      <p:sp>
        <p:nvSpPr>
          <p:cNvPr id="13" name="object 13"/>
          <p:cNvSpPr txBox="1"/>
          <p:nvPr/>
        </p:nvSpPr>
        <p:spPr>
          <a:xfrm>
            <a:off x="7295676" y="4556819"/>
            <a:ext cx="2936436" cy="3268972"/>
          </a:xfrm>
          <a:prstGeom prst="rect">
            <a:avLst/>
          </a:prstGeom>
        </p:spPr>
        <p:txBody>
          <a:bodyPr vert="horz" wrap="square" lIns="0" tIns="0" rIns="0" bIns="0" rtlCol="0">
            <a:spAutoFit/>
          </a:bodyPr>
          <a:lstStyle/>
          <a:p>
            <a:pPr>
              <a:lnSpc>
                <a:spcPct val="100000"/>
              </a:lnSpc>
            </a:pPr>
            <a:endParaRPr sz="2835">
              <a:latin typeface="Times New Roman"/>
              <a:cs typeface="Times New Roman"/>
            </a:endParaRPr>
          </a:p>
          <a:p>
            <a:pPr>
              <a:lnSpc>
                <a:spcPct val="100000"/>
              </a:lnSpc>
            </a:pPr>
            <a:endParaRPr sz="2835">
              <a:latin typeface="Times New Roman"/>
              <a:cs typeface="Times New Roman"/>
            </a:endParaRPr>
          </a:p>
          <a:p>
            <a:pPr>
              <a:lnSpc>
                <a:spcPct val="100000"/>
              </a:lnSpc>
            </a:pPr>
            <a:endParaRPr sz="2835">
              <a:latin typeface="Times New Roman"/>
              <a:cs typeface="Times New Roman"/>
            </a:endParaRPr>
          </a:p>
          <a:p>
            <a:pPr>
              <a:spcBef>
                <a:spcPts val="68"/>
              </a:spcBef>
            </a:pPr>
            <a:endParaRPr sz="2238">
              <a:latin typeface="Times New Roman"/>
              <a:cs typeface="Times New Roman"/>
            </a:endParaRPr>
          </a:p>
          <a:p>
            <a:pPr marL="258603" marR="248183" algn="ctr">
              <a:lnSpc>
                <a:spcPct val="101099"/>
              </a:lnSpc>
            </a:pPr>
            <a:r>
              <a:rPr sz="2088">
                <a:solidFill>
                  <a:srgbClr val="FFFFFF"/>
                </a:solidFill>
                <a:latin typeface="Trebuchet MS"/>
                <a:cs typeface="Trebuchet MS"/>
              </a:rPr>
              <a:t>Protection</a:t>
            </a:r>
            <a:r>
              <a:rPr sz="2088" spc="141">
                <a:solidFill>
                  <a:srgbClr val="FFFFFF"/>
                </a:solidFill>
                <a:latin typeface="Trebuchet MS"/>
                <a:cs typeface="Trebuchet MS"/>
              </a:rPr>
              <a:t> </a:t>
            </a:r>
            <a:r>
              <a:rPr sz="2088" spc="-15">
                <a:solidFill>
                  <a:srgbClr val="FFFFFF"/>
                </a:solidFill>
                <a:latin typeface="Trebuchet MS"/>
                <a:cs typeface="Trebuchet MS"/>
              </a:rPr>
              <a:t>sector (with</a:t>
            </a:r>
            <a:r>
              <a:rPr sz="2088" spc="-127">
                <a:solidFill>
                  <a:srgbClr val="FFFFFF"/>
                </a:solidFill>
                <a:latin typeface="Trebuchet MS"/>
                <a:cs typeface="Trebuchet MS"/>
              </a:rPr>
              <a:t> </a:t>
            </a:r>
            <a:r>
              <a:rPr sz="2088" spc="-15">
                <a:solidFill>
                  <a:srgbClr val="FFFFFF"/>
                </a:solidFill>
                <a:latin typeface="Trebuchet MS"/>
                <a:cs typeface="Trebuchet MS"/>
              </a:rPr>
              <a:t>Child </a:t>
            </a:r>
            <a:r>
              <a:rPr sz="2088">
                <a:solidFill>
                  <a:srgbClr val="FFFFFF"/>
                </a:solidFill>
                <a:latin typeface="Trebuchet MS"/>
                <a:cs typeface="Trebuchet MS"/>
              </a:rPr>
              <a:t>Protection,</a:t>
            </a:r>
            <a:r>
              <a:rPr sz="2088" spc="-113">
                <a:solidFill>
                  <a:srgbClr val="FFFFFF"/>
                </a:solidFill>
                <a:latin typeface="Trebuchet MS"/>
                <a:cs typeface="Trebuchet MS"/>
              </a:rPr>
              <a:t> </a:t>
            </a:r>
            <a:r>
              <a:rPr sz="2088" spc="-15">
                <a:solidFill>
                  <a:srgbClr val="FFFFFF"/>
                </a:solidFill>
                <a:latin typeface="Trebuchet MS"/>
                <a:cs typeface="Trebuchet MS"/>
              </a:rPr>
              <a:t>Gender </a:t>
            </a:r>
            <a:r>
              <a:rPr sz="2088" spc="98">
                <a:solidFill>
                  <a:srgbClr val="FFFFFF"/>
                </a:solidFill>
                <a:latin typeface="Trebuchet MS"/>
                <a:cs typeface="Trebuchet MS"/>
              </a:rPr>
              <a:t>Based</a:t>
            </a:r>
            <a:r>
              <a:rPr sz="2088" spc="-15">
                <a:solidFill>
                  <a:srgbClr val="FFFFFF"/>
                </a:solidFill>
                <a:latin typeface="Trebuchet MS"/>
                <a:cs typeface="Trebuchet MS"/>
              </a:rPr>
              <a:t> </a:t>
            </a:r>
            <a:r>
              <a:rPr sz="2088">
                <a:solidFill>
                  <a:srgbClr val="FFFFFF"/>
                </a:solidFill>
                <a:latin typeface="Trebuchet MS"/>
                <a:cs typeface="Trebuchet MS"/>
              </a:rPr>
              <a:t>Violence</a:t>
            </a:r>
            <a:r>
              <a:rPr sz="2088" spc="-15">
                <a:solidFill>
                  <a:srgbClr val="FFFFFF"/>
                </a:solidFill>
                <a:latin typeface="Trebuchet MS"/>
                <a:cs typeface="Trebuchet MS"/>
              </a:rPr>
              <a:t> </a:t>
            </a:r>
            <a:r>
              <a:rPr sz="2088" spc="60">
                <a:solidFill>
                  <a:srgbClr val="FFFFFF"/>
                </a:solidFill>
                <a:latin typeface="Trebuchet MS"/>
                <a:cs typeface="Trebuchet MS"/>
              </a:rPr>
              <a:t>and </a:t>
            </a:r>
            <a:r>
              <a:rPr sz="2088" spc="120">
                <a:solidFill>
                  <a:srgbClr val="FFFFFF"/>
                </a:solidFill>
                <a:latin typeface="Trebuchet MS"/>
                <a:cs typeface="Trebuchet MS"/>
              </a:rPr>
              <a:t>Mine</a:t>
            </a:r>
            <a:r>
              <a:rPr sz="2088">
                <a:solidFill>
                  <a:srgbClr val="FFFFFF"/>
                </a:solidFill>
                <a:latin typeface="Trebuchet MS"/>
                <a:cs typeface="Trebuchet MS"/>
              </a:rPr>
              <a:t> Action</a:t>
            </a:r>
            <a:r>
              <a:rPr sz="2088" spc="8">
                <a:solidFill>
                  <a:srgbClr val="FFFFFF"/>
                </a:solidFill>
                <a:latin typeface="Trebuchet MS"/>
                <a:cs typeface="Trebuchet MS"/>
              </a:rPr>
              <a:t> </a:t>
            </a:r>
            <a:r>
              <a:rPr sz="2088" spc="-30">
                <a:solidFill>
                  <a:srgbClr val="FFFFFF"/>
                </a:solidFill>
                <a:latin typeface="Trebuchet MS"/>
                <a:cs typeface="Trebuchet MS"/>
              </a:rPr>
              <a:t>AoRs)</a:t>
            </a:r>
            <a:endParaRPr sz="2088">
              <a:latin typeface="Trebuchet MS"/>
              <a:cs typeface="Trebuchet MS"/>
            </a:endParaRPr>
          </a:p>
        </p:txBody>
      </p:sp>
      <p:grpSp>
        <p:nvGrpSpPr>
          <p:cNvPr id="14" name="object 14"/>
          <p:cNvGrpSpPr/>
          <p:nvPr/>
        </p:nvGrpSpPr>
        <p:grpSpPr>
          <a:xfrm>
            <a:off x="5530124" y="4024852"/>
            <a:ext cx="7550430" cy="4449176"/>
            <a:chOff x="3705114" y="2697609"/>
            <a:chExt cx="5061585" cy="2982595"/>
          </a:xfrm>
        </p:grpSpPr>
        <p:pic>
          <p:nvPicPr>
            <p:cNvPr id="15" name="object 15"/>
            <p:cNvPicPr/>
            <p:nvPr/>
          </p:nvPicPr>
          <p:blipFill>
            <a:blip r:embed="rId3" cstate="print"/>
            <a:stretch>
              <a:fillRect/>
            </a:stretch>
          </p:blipFill>
          <p:spPr>
            <a:xfrm>
              <a:off x="5486095" y="3177847"/>
              <a:ext cx="739139" cy="733934"/>
            </a:xfrm>
            <a:prstGeom prst="rect">
              <a:avLst/>
            </a:prstGeom>
          </p:spPr>
        </p:pic>
        <p:sp>
          <p:nvSpPr>
            <p:cNvPr id="16" name="object 16"/>
            <p:cNvSpPr/>
            <p:nvPr/>
          </p:nvSpPr>
          <p:spPr>
            <a:xfrm>
              <a:off x="7994231" y="2790525"/>
              <a:ext cx="0" cy="264160"/>
            </a:xfrm>
            <a:custGeom>
              <a:avLst/>
              <a:gdLst/>
              <a:ahLst/>
              <a:cxnLst/>
              <a:rect l="l" t="t" r="r" b="b"/>
              <a:pathLst>
                <a:path h="264160">
                  <a:moveTo>
                    <a:pt x="0" y="0"/>
                  </a:moveTo>
                  <a:lnTo>
                    <a:pt x="1" y="263699"/>
                  </a:lnTo>
                </a:path>
              </a:pathLst>
            </a:custGeom>
            <a:ln w="76200">
              <a:solidFill>
                <a:srgbClr val="262E67"/>
              </a:solidFill>
            </a:ln>
          </p:spPr>
          <p:txBody>
            <a:bodyPr wrap="square" lIns="0" tIns="0" rIns="0" bIns="0" rtlCol="0"/>
            <a:lstStyle/>
            <a:p>
              <a:endParaRPr sz="2685"/>
            </a:p>
          </p:txBody>
        </p:sp>
        <p:sp>
          <p:nvSpPr>
            <p:cNvPr id="17" name="object 17"/>
            <p:cNvSpPr/>
            <p:nvPr/>
          </p:nvSpPr>
          <p:spPr>
            <a:xfrm>
              <a:off x="5831991" y="2790525"/>
              <a:ext cx="0" cy="264160"/>
            </a:xfrm>
            <a:custGeom>
              <a:avLst/>
              <a:gdLst/>
              <a:ahLst/>
              <a:cxnLst/>
              <a:rect l="l" t="t" r="r" b="b"/>
              <a:pathLst>
                <a:path h="264160">
                  <a:moveTo>
                    <a:pt x="0" y="0"/>
                  </a:moveTo>
                  <a:lnTo>
                    <a:pt x="1" y="263699"/>
                  </a:lnTo>
                </a:path>
              </a:pathLst>
            </a:custGeom>
            <a:ln w="76200">
              <a:solidFill>
                <a:srgbClr val="262E67"/>
              </a:solidFill>
            </a:ln>
          </p:spPr>
          <p:txBody>
            <a:bodyPr wrap="square" lIns="0" tIns="0" rIns="0" bIns="0" rtlCol="0"/>
            <a:lstStyle/>
            <a:p>
              <a:endParaRPr sz="2685"/>
            </a:p>
          </p:txBody>
        </p:sp>
        <p:sp>
          <p:nvSpPr>
            <p:cNvPr id="18" name="object 18"/>
            <p:cNvSpPr/>
            <p:nvPr/>
          </p:nvSpPr>
          <p:spPr>
            <a:xfrm>
              <a:off x="4711716" y="2735709"/>
              <a:ext cx="5715" cy="2906395"/>
            </a:xfrm>
            <a:custGeom>
              <a:avLst/>
              <a:gdLst/>
              <a:ahLst/>
              <a:cxnLst/>
              <a:rect l="l" t="t" r="r" b="b"/>
              <a:pathLst>
                <a:path w="5714" h="2906395">
                  <a:moveTo>
                    <a:pt x="0" y="0"/>
                  </a:moveTo>
                  <a:lnTo>
                    <a:pt x="5661" y="2906319"/>
                  </a:lnTo>
                </a:path>
              </a:pathLst>
            </a:custGeom>
            <a:ln w="76200">
              <a:solidFill>
                <a:srgbClr val="74C5D9"/>
              </a:solidFill>
            </a:ln>
          </p:spPr>
          <p:txBody>
            <a:bodyPr wrap="square" lIns="0" tIns="0" rIns="0" bIns="0" rtlCol="0"/>
            <a:lstStyle/>
            <a:p>
              <a:endParaRPr sz="2685"/>
            </a:p>
          </p:txBody>
        </p:sp>
        <p:sp>
          <p:nvSpPr>
            <p:cNvPr id="19" name="object 19"/>
            <p:cNvSpPr/>
            <p:nvPr/>
          </p:nvSpPr>
          <p:spPr>
            <a:xfrm>
              <a:off x="3743214" y="2780751"/>
              <a:ext cx="0" cy="264160"/>
            </a:xfrm>
            <a:custGeom>
              <a:avLst/>
              <a:gdLst/>
              <a:ahLst/>
              <a:cxnLst/>
              <a:rect l="l" t="t" r="r" b="b"/>
              <a:pathLst>
                <a:path h="264160">
                  <a:moveTo>
                    <a:pt x="0" y="0"/>
                  </a:moveTo>
                  <a:lnTo>
                    <a:pt x="1" y="263699"/>
                  </a:lnTo>
                </a:path>
              </a:pathLst>
            </a:custGeom>
            <a:ln w="76200">
              <a:solidFill>
                <a:srgbClr val="262E67"/>
              </a:solidFill>
            </a:ln>
          </p:spPr>
          <p:txBody>
            <a:bodyPr wrap="square" lIns="0" tIns="0" rIns="0" bIns="0" rtlCol="0"/>
            <a:lstStyle/>
            <a:p>
              <a:endParaRPr sz="2685"/>
            </a:p>
          </p:txBody>
        </p:sp>
        <p:sp>
          <p:nvSpPr>
            <p:cNvPr id="20" name="object 20"/>
            <p:cNvSpPr/>
            <p:nvPr/>
          </p:nvSpPr>
          <p:spPr>
            <a:xfrm>
              <a:off x="7158433" y="3055501"/>
              <a:ext cx="1607820" cy="2326640"/>
            </a:xfrm>
            <a:custGeom>
              <a:avLst/>
              <a:gdLst/>
              <a:ahLst/>
              <a:cxnLst/>
              <a:rect l="l" t="t" r="r" b="b"/>
              <a:pathLst>
                <a:path w="1607820" h="2326640">
                  <a:moveTo>
                    <a:pt x="0" y="2326411"/>
                  </a:moveTo>
                  <a:lnTo>
                    <a:pt x="1607657" y="2326411"/>
                  </a:lnTo>
                  <a:lnTo>
                    <a:pt x="1607657" y="0"/>
                  </a:lnTo>
                  <a:lnTo>
                    <a:pt x="0" y="0"/>
                  </a:lnTo>
                  <a:lnTo>
                    <a:pt x="0" y="2326411"/>
                  </a:lnTo>
                  <a:close/>
                </a:path>
              </a:pathLst>
            </a:custGeom>
            <a:solidFill>
              <a:srgbClr val="262E67"/>
            </a:solidFill>
          </p:spPr>
          <p:txBody>
            <a:bodyPr wrap="square" lIns="0" tIns="0" rIns="0" bIns="0" rtlCol="0"/>
            <a:lstStyle/>
            <a:p>
              <a:endParaRPr sz="2685"/>
            </a:p>
          </p:txBody>
        </p:sp>
      </p:grpSp>
      <p:sp>
        <p:nvSpPr>
          <p:cNvPr id="21" name="object 21"/>
          <p:cNvSpPr txBox="1"/>
          <p:nvPr/>
        </p:nvSpPr>
        <p:spPr>
          <a:xfrm>
            <a:off x="10681484" y="4558724"/>
            <a:ext cx="2398406" cy="3011978"/>
          </a:xfrm>
          <a:prstGeom prst="rect">
            <a:avLst/>
          </a:prstGeom>
        </p:spPr>
        <p:txBody>
          <a:bodyPr vert="horz" wrap="square" lIns="0" tIns="0" rIns="0" bIns="0" rtlCol="0">
            <a:spAutoFit/>
          </a:bodyPr>
          <a:lstStyle/>
          <a:p>
            <a:pPr>
              <a:lnSpc>
                <a:spcPct val="100000"/>
              </a:lnSpc>
            </a:pPr>
            <a:endParaRPr sz="2835">
              <a:latin typeface="Times New Roman"/>
              <a:cs typeface="Times New Roman"/>
            </a:endParaRPr>
          </a:p>
          <a:p>
            <a:pPr>
              <a:lnSpc>
                <a:spcPct val="100000"/>
              </a:lnSpc>
            </a:pPr>
            <a:endParaRPr sz="2835">
              <a:latin typeface="Times New Roman"/>
              <a:cs typeface="Times New Roman"/>
            </a:endParaRPr>
          </a:p>
          <a:p>
            <a:pPr>
              <a:lnSpc>
                <a:spcPct val="100000"/>
              </a:lnSpc>
            </a:pPr>
            <a:endParaRPr sz="2835">
              <a:latin typeface="Times New Roman"/>
              <a:cs typeface="Times New Roman"/>
            </a:endParaRPr>
          </a:p>
          <a:p>
            <a:pPr>
              <a:spcBef>
                <a:spcPts val="23"/>
              </a:spcBef>
            </a:pPr>
            <a:endParaRPr sz="2760">
              <a:latin typeface="Times New Roman"/>
              <a:cs typeface="Times New Roman"/>
            </a:endParaRPr>
          </a:p>
          <a:p>
            <a:pPr marL="167666" marR="230184" indent="948" algn="ctr">
              <a:lnSpc>
                <a:spcPct val="101000"/>
              </a:lnSpc>
            </a:pPr>
            <a:r>
              <a:rPr sz="2088" spc="-15">
                <a:solidFill>
                  <a:srgbClr val="FFFFFF"/>
                </a:solidFill>
                <a:latin typeface="Trebuchet MS"/>
                <a:cs typeface="Trebuchet MS"/>
              </a:rPr>
              <a:t>Education, </a:t>
            </a:r>
            <a:r>
              <a:rPr sz="2088">
                <a:solidFill>
                  <a:srgbClr val="FFFFFF"/>
                </a:solidFill>
                <a:latin typeface="Trebuchet MS"/>
                <a:cs typeface="Trebuchet MS"/>
              </a:rPr>
              <a:t>Nutrition,</a:t>
            </a:r>
            <a:r>
              <a:rPr sz="2088" spc="23">
                <a:solidFill>
                  <a:srgbClr val="FFFFFF"/>
                </a:solidFill>
                <a:latin typeface="Trebuchet MS"/>
                <a:cs typeface="Trebuchet MS"/>
              </a:rPr>
              <a:t> </a:t>
            </a:r>
            <a:r>
              <a:rPr sz="2088" spc="98">
                <a:solidFill>
                  <a:srgbClr val="FFFFFF"/>
                </a:solidFill>
                <a:latin typeface="Trebuchet MS"/>
                <a:cs typeface="Trebuchet MS"/>
              </a:rPr>
              <a:t>CCCM </a:t>
            </a:r>
            <a:r>
              <a:rPr sz="2088" spc="105">
                <a:solidFill>
                  <a:srgbClr val="FFFFFF"/>
                </a:solidFill>
                <a:latin typeface="Trebuchet MS"/>
                <a:cs typeface="Trebuchet MS"/>
              </a:rPr>
              <a:t>and</a:t>
            </a:r>
            <a:r>
              <a:rPr sz="2088" spc="-83">
                <a:solidFill>
                  <a:srgbClr val="FFFFFF"/>
                </a:solidFill>
                <a:latin typeface="Trebuchet MS"/>
                <a:cs typeface="Trebuchet MS"/>
              </a:rPr>
              <a:t> </a:t>
            </a:r>
            <a:r>
              <a:rPr sz="2088" spc="-15">
                <a:solidFill>
                  <a:srgbClr val="FFFFFF"/>
                </a:solidFill>
                <a:latin typeface="Trebuchet MS"/>
                <a:cs typeface="Trebuchet MS"/>
              </a:rPr>
              <a:t>other sectors</a:t>
            </a:r>
            <a:endParaRPr sz="2088">
              <a:latin typeface="Trebuchet MS"/>
              <a:cs typeface="Trebuchet MS"/>
            </a:endParaRPr>
          </a:p>
        </p:txBody>
      </p:sp>
      <p:grpSp>
        <p:nvGrpSpPr>
          <p:cNvPr id="22" name="object 22"/>
          <p:cNvGrpSpPr/>
          <p:nvPr/>
        </p:nvGrpSpPr>
        <p:grpSpPr>
          <a:xfrm>
            <a:off x="4388856" y="4781836"/>
            <a:ext cx="8690904" cy="5088560"/>
            <a:chOff x="2940042" y="3205068"/>
            <a:chExt cx="5826125" cy="3411220"/>
          </a:xfrm>
        </p:grpSpPr>
        <p:pic>
          <p:nvPicPr>
            <p:cNvPr id="23" name="object 23"/>
            <p:cNvPicPr/>
            <p:nvPr/>
          </p:nvPicPr>
          <p:blipFill>
            <a:blip r:embed="rId4" cstate="print"/>
            <a:stretch>
              <a:fillRect/>
            </a:stretch>
          </p:blipFill>
          <p:spPr>
            <a:xfrm>
              <a:off x="7574667" y="3205068"/>
              <a:ext cx="739139" cy="733934"/>
            </a:xfrm>
            <a:prstGeom prst="rect">
              <a:avLst/>
            </a:prstGeom>
          </p:spPr>
        </p:pic>
        <p:sp>
          <p:nvSpPr>
            <p:cNvPr id="24" name="object 24"/>
            <p:cNvSpPr/>
            <p:nvPr/>
          </p:nvSpPr>
          <p:spPr>
            <a:xfrm>
              <a:off x="2940042" y="5381913"/>
              <a:ext cx="5826125" cy="1234440"/>
            </a:xfrm>
            <a:custGeom>
              <a:avLst/>
              <a:gdLst/>
              <a:ahLst/>
              <a:cxnLst/>
              <a:rect l="l" t="t" r="r" b="b"/>
              <a:pathLst>
                <a:path w="5826125" h="1234440">
                  <a:moveTo>
                    <a:pt x="5826048" y="0"/>
                  </a:moveTo>
                  <a:lnTo>
                    <a:pt x="0" y="0"/>
                  </a:lnTo>
                  <a:lnTo>
                    <a:pt x="0" y="1234335"/>
                  </a:lnTo>
                  <a:lnTo>
                    <a:pt x="5826048" y="1234335"/>
                  </a:lnTo>
                  <a:lnTo>
                    <a:pt x="5826048" y="0"/>
                  </a:lnTo>
                  <a:close/>
                </a:path>
              </a:pathLst>
            </a:custGeom>
            <a:solidFill>
              <a:srgbClr val="74C5D9"/>
            </a:solidFill>
          </p:spPr>
          <p:txBody>
            <a:bodyPr wrap="square" lIns="0" tIns="0" rIns="0" bIns="0" rtlCol="0"/>
            <a:lstStyle/>
            <a:p>
              <a:endParaRPr sz="2685"/>
            </a:p>
          </p:txBody>
        </p:sp>
      </p:grpSp>
      <p:sp>
        <p:nvSpPr>
          <p:cNvPr id="25" name="object 25"/>
          <p:cNvSpPr txBox="1"/>
          <p:nvPr/>
        </p:nvSpPr>
        <p:spPr>
          <a:xfrm>
            <a:off x="5016755" y="8290259"/>
            <a:ext cx="7515383" cy="1395019"/>
          </a:xfrm>
          <a:prstGeom prst="rect">
            <a:avLst/>
          </a:prstGeom>
        </p:spPr>
        <p:txBody>
          <a:bodyPr vert="horz" wrap="square" lIns="0" tIns="18945" rIns="0" bIns="0" rtlCol="0">
            <a:spAutoFit/>
          </a:bodyPr>
          <a:lstStyle/>
          <a:p>
            <a:pPr marR="948" algn="ctr">
              <a:spcBef>
                <a:spcPts val="149"/>
              </a:spcBef>
            </a:pPr>
            <a:r>
              <a:rPr sz="2387" b="1" spc="-75">
                <a:solidFill>
                  <a:srgbClr val="262E67"/>
                </a:solidFill>
                <a:latin typeface="Arial"/>
                <a:cs typeface="Arial"/>
              </a:rPr>
              <a:t>MHPSS</a:t>
            </a:r>
            <a:r>
              <a:rPr sz="2387" b="1" spc="-30">
                <a:solidFill>
                  <a:srgbClr val="262E67"/>
                </a:solidFill>
                <a:latin typeface="Arial"/>
                <a:cs typeface="Arial"/>
              </a:rPr>
              <a:t> </a:t>
            </a:r>
            <a:r>
              <a:rPr sz="2387" b="1" spc="-98">
                <a:solidFill>
                  <a:srgbClr val="262E67"/>
                </a:solidFill>
                <a:latin typeface="Arial"/>
                <a:cs typeface="Arial"/>
              </a:rPr>
              <a:t>Cross-</a:t>
            </a:r>
            <a:r>
              <a:rPr sz="2387" b="1">
                <a:solidFill>
                  <a:srgbClr val="262E67"/>
                </a:solidFill>
                <a:latin typeface="Arial"/>
                <a:cs typeface="Arial"/>
              </a:rPr>
              <a:t>sectoral</a:t>
            </a:r>
            <a:r>
              <a:rPr sz="2387" b="1" spc="-38">
                <a:solidFill>
                  <a:srgbClr val="262E67"/>
                </a:solidFill>
                <a:latin typeface="Arial"/>
                <a:cs typeface="Arial"/>
              </a:rPr>
              <a:t> </a:t>
            </a:r>
            <a:r>
              <a:rPr sz="2387" b="1">
                <a:solidFill>
                  <a:srgbClr val="262E67"/>
                </a:solidFill>
                <a:latin typeface="Arial"/>
                <a:cs typeface="Arial"/>
              </a:rPr>
              <a:t>Working</a:t>
            </a:r>
            <a:r>
              <a:rPr sz="2387" b="1" spc="-30">
                <a:solidFill>
                  <a:srgbClr val="262E67"/>
                </a:solidFill>
                <a:latin typeface="Arial"/>
                <a:cs typeface="Arial"/>
              </a:rPr>
              <a:t> </a:t>
            </a:r>
            <a:r>
              <a:rPr sz="2387" b="1" spc="-15">
                <a:solidFill>
                  <a:srgbClr val="262E67"/>
                </a:solidFill>
                <a:latin typeface="Arial"/>
                <a:cs typeface="Arial"/>
              </a:rPr>
              <a:t>Group</a:t>
            </a:r>
            <a:endParaRPr sz="2387">
              <a:latin typeface="Arial"/>
              <a:cs typeface="Arial"/>
            </a:endParaRPr>
          </a:p>
          <a:p>
            <a:pPr marL="18945" marR="7578" indent="-1895" algn="ctr">
              <a:lnSpc>
                <a:spcPct val="100800"/>
              </a:lnSpc>
              <a:spcBef>
                <a:spcPts val="1470"/>
              </a:spcBef>
            </a:pPr>
            <a:r>
              <a:rPr sz="1790" spc="-45">
                <a:solidFill>
                  <a:srgbClr val="262E67"/>
                </a:solidFill>
                <a:latin typeface="Lucida Sans"/>
                <a:cs typeface="Lucida Sans"/>
              </a:rPr>
              <a:t>(with</a:t>
            </a:r>
            <a:r>
              <a:rPr sz="1790" spc="-83">
                <a:solidFill>
                  <a:srgbClr val="262E67"/>
                </a:solidFill>
                <a:latin typeface="Lucida Sans"/>
                <a:cs typeface="Lucida Sans"/>
              </a:rPr>
              <a:t> </a:t>
            </a:r>
            <a:r>
              <a:rPr sz="1790" spc="-45">
                <a:solidFill>
                  <a:srgbClr val="262E67"/>
                </a:solidFill>
                <a:latin typeface="Lucida Sans"/>
                <a:cs typeface="Lucida Sans"/>
              </a:rPr>
              <a:t>focal</a:t>
            </a:r>
            <a:r>
              <a:rPr sz="1790" spc="-83">
                <a:solidFill>
                  <a:srgbClr val="262E67"/>
                </a:solidFill>
                <a:latin typeface="Lucida Sans"/>
                <a:cs typeface="Lucida Sans"/>
              </a:rPr>
              <a:t> </a:t>
            </a:r>
            <a:r>
              <a:rPr sz="1790" spc="-45">
                <a:solidFill>
                  <a:srgbClr val="262E67"/>
                </a:solidFill>
                <a:latin typeface="Lucida Sans"/>
                <a:cs typeface="Lucida Sans"/>
              </a:rPr>
              <a:t>points</a:t>
            </a:r>
            <a:r>
              <a:rPr sz="1790" spc="-75">
                <a:solidFill>
                  <a:srgbClr val="262E67"/>
                </a:solidFill>
                <a:latin typeface="Lucida Sans"/>
                <a:cs typeface="Lucida Sans"/>
              </a:rPr>
              <a:t> </a:t>
            </a:r>
            <a:r>
              <a:rPr sz="1790" spc="-60">
                <a:solidFill>
                  <a:srgbClr val="262E67"/>
                </a:solidFill>
                <a:latin typeface="Lucida Sans"/>
                <a:cs typeface="Lucida Sans"/>
              </a:rPr>
              <a:t>in</a:t>
            </a:r>
            <a:r>
              <a:rPr sz="1790" spc="-83">
                <a:solidFill>
                  <a:srgbClr val="262E67"/>
                </a:solidFill>
                <a:latin typeface="Lucida Sans"/>
                <a:cs typeface="Lucida Sans"/>
              </a:rPr>
              <a:t> </a:t>
            </a:r>
            <a:r>
              <a:rPr sz="1790" spc="-30">
                <a:solidFill>
                  <a:srgbClr val="262E67"/>
                </a:solidFill>
                <a:latin typeface="Lucida Sans"/>
                <a:cs typeface="Lucida Sans"/>
              </a:rPr>
              <a:t>each</a:t>
            </a:r>
            <a:r>
              <a:rPr sz="1790" spc="-75">
                <a:solidFill>
                  <a:srgbClr val="262E67"/>
                </a:solidFill>
                <a:latin typeface="Lucida Sans"/>
                <a:cs typeface="Lucida Sans"/>
              </a:rPr>
              <a:t> </a:t>
            </a:r>
            <a:r>
              <a:rPr sz="1790" spc="-45">
                <a:solidFill>
                  <a:srgbClr val="262E67"/>
                </a:solidFill>
                <a:latin typeface="Lucida Sans"/>
                <a:cs typeface="Lucida Sans"/>
              </a:rPr>
              <a:t>of</a:t>
            </a:r>
            <a:r>
              <a:rPr sz="1790" spc="-68">
                <a:solidFill>
                  <a:srgbClr val="262E67"/>
                </a:solidFill>
                <a:latin typeface="Lucida Sans"/>
                <a:cs typeface="Lucida Sans"/>
              </a:rPr>
              <a:t> </a:t>
            </a:r>
            <a:r>
              <a:rPr sz="1790" spc="-15">
                <a:solidFill>
                  <a:srgbClr val="262E67"/>
                </a:solidFill>
                <a:latin typeface="Lucida Sans"/>
                <a:cs typeface="Lucida Sans"/>
              </a:rPr>
              <a:t>the</a:t>
            </a:r>
            <a:r>
              <a:rPr sz="1790" spc="-75">
                <a:solidFill>
                  <a:srgbClr val="262E67"/>
                </a:solidFill>
                <a:latin typeface="Lucida Sans"/>
                <a:cs typeface="Lucida Sans"/>
              </a:rPr>
              <a:t> </a:t>
            </a:r>
            <a:r>
              <a:rPr sz="1790" spc="-45">
                <a:solidFill>
                  <a:srgbClr val="262E67"/>
                </a:solidFill>
                <a:latin typeface="Lucida Sans"/>
                <a:cs typeface="Lucida Sans"/>
              </a:rPr>
              <a:t>sectors</a:t>
            </a:r>
            <a:r>
              <a:rPr sz="1790" spc="-83">
                <a:solidFill>
                  <a:srgbClr val="262E67"/>
                </a:solidFill>
                <a:latin typeface="Lucida Sans"/>
                <a:cs typeface="Lucida Sans"/>
              </a:rPr>
              <a:t> </a:t>
            </a:r>
            <a:r>
              <a:rPr sz="1790" spc="-15">
                <a:solidFill>
                  <a:srgbClr val="262E67"/>
                </a:solidFill>
                <a:latin typeface="Lucida Sans"/>
                <a:cs typeface="Lucida Sans"/>
              </a:rPr>
              <a:t>and</a:t>
            </a:r>
            <a:r>
              <a:rPr sz="1790" spc="-75">
                <a:solidFill>
                  <a:srgbClr val="262E67"/>
                </a:solidFill>
                <a:latin typeface="Lucida Sans"/>
                <a:cs typeface="Lucida Sans"/>
              </a:rPr>
              <a:t> </a:t>
            </a:r>
            <a:r>
              <a:rPr sz="1790" spc="-38">
                <a:solidFill>
                  <a:srgbClr val="262E67"/>
                </a:solidFill>
                <a:latin typeface="Lucida Sans"/>
                <a:cs typeface="Lucida Sans"/>
              </a:rPr>
              <a:t>with</a:t>
            </a:r>
            <a:r>
              <a:rPr sz="1790" spc="-75">
                <a:solidFill>
                  <a:srgbClr val="262E67"/>
                </a:solidFill>
                <a:latin typeface="Lucida Sans"/>
                <a:cs typeface="Lucida Sans"/>
              </a:rPr>
              <a:t> </a:t>
            </a:r>
            <a:r>
              <a:rPr sz="1790" spc="-53">
                <a:solidFill>
                  <a:srgbClr val="262E67"/>
                </a:solidFill>
                <a:latin typeface="Lucida Sans"/>
                <a:cs typeface="Lucida Sans"/>
              </a:rPr>
              <a:t>accountability</a:t>
            </a:r>
            <a:r>
              <a:rPr sz="1790" spc="-60">
                <a:solidFill>
                  <a:srgbClr val="262E67"/>
                </a:solidFill>
                <a:latin typeface="Lucida Sans"/>
                <a:cs typeface="Lucida Sans"/>
              </a:rPr>
              <a:t> </a:t>
            </a:r>
            <a:r>
              <a:rPr sz="1790" spc="-38">
                <a:solidFill>
                  <a:srgbClr val="262E67"/>
                </a:solidFill>
                <a:latin typeface="Lucida Sans"/>
                <a:cs typeface="Lucida Sans"/>
              </a:rPr>
              <a:t>in </a:t>
            </a:r>
            <a:r>
              <a:rPr sz="1790" spc="-53">
                <a:solidFill>
                  <a:srgbClr val="262E67"/>
                </a:solidFill>
                <a:latin typeface="Lucida Sans"/>
                <a:cs typeface="Lucida Sans"/>
              </a:rPr>
              <a:t>sectors.</a:t>
            </a:r>
            <a:r>
              <a:rPr sz="1790" spc="-60">
                <a:solidFill>
                  <a:srgbClr val="262E67"/>
                </a:solidFill>
                <a:latin typeface="Lucida Sans"/>
                <a:cs typeface="Lucida Sans"/>
              </a:rPr>
              <a:t> </a:t>
            </a:r>
            <a:r>
              <a:rPr sz="1790">
                <a:solidFill>
                  <a:srgbClr val="262E67"/>
                </a:solidFill>
                <a:latin typeface="Lucida Sans"/>
                <a:cs typeface="Lucida Sans"/>
              </a:rPr>
              <a:t>MHPSS</a:t>
            </a:r>
            <a:r>
              <a:rPr sz="1790" spc="-60">
                <a:solidFill>
                  <a:srgbClr val="262E67"/>
                </a:solidFill>
                <a:latin typeface="Lucida Sans"/>
                <a:cs typeface="Lucida Sans"/>
              </a:rPr>
              <a:t> </a:t>
            </a:r>
            <a:r>
              <a:rPr sz="1790" spc="-53">
                <a:solidFill>
                  <a:srgbClr val="262E67"/>
                </a:solidFill>
                <a:latin typeface="Lucida Sans"/>
                <a:cs typeface="Lucida Sans"/>
              </a:rPr>
              <a:t>activities </a:t>
            </a:r>
            <a:r>
              <a:rPr sz="1790" spc="-30">
                <a:solidFill>
                  <a:srgbClr val="262E67"/>
                </a:solidFill>
                <a:latin typeface="Lucida Sans"/>
                <a:cs typeface="Lucida Sans"/>
              </a:rPr>
              <a:t>to</a:t>
            </a:r>
            <a:r>
              <a:rPr sz="1790" spc="-68">
                <a:solidFill>
                  <a:srgbClr val="262E67"/>
                </a:solidFill>
                <a:latin typeface="Lucida Sans"/>
                <a:cs typeface="Lucida Sans"/>
              </a:rPr>
              <a:t> </a:t>
            </a:r>
            <a:r>
              <a:rPr sz="1790" spc="-15">
                <a:solidFill>
                  <a:srgbClr val="262E67"/>
                </a:solidFill>
                <a:latin typeface="Lucida Sans"/>
                <a:cs typeface="Lucida Sans"/>
              </a:rPr>
              <a:t>appear</a:t>
            </a:r>
            <a:r>
              <a:rPr sz="1790" spc="-68">
                <a:solidFill>
                  <a:srgbClr val="262E67"/>
                </a:solidFill>
                <a:latin typeface="Lucida Sans"/>
                <a:cs typeface="Lucida Sans"/>
              </a:rPr>
              <a:t> </a:t>
            </a:r>
            <a:r>
              <a:rPr sz="1790" spc="-15">
                <a:solidFill>
                  <a:srgbClr val="262E67"/>
                </a:solidFill>
                <a:latin typeface="Lucida Sans"/>
                <a:cs typeface="Lucida Sans"/>
              </a:rPr>
              <a:t>as</a:t>
            </a:r>
            <a:r>
              <a:rPr sz="1790" spc="-53">
                <a:solidFill>
                  <a:srgbClr val="262E67"/>
                </a:solidFill>
                <a:latin typeface="Lucida Sans"/>
                <a:cs typeface="Lucida Sans"/>
              </a:rPr>
              <a:t> </a:t>
            </a:r>
            <a:r>
              <a:rPr sz="1790" spc="-38">
                <a:solidFill>
                  <a:srgbClr val="262E67"/>
                </a:solidFill>
                <a:latin typeface="Lucida Sans"/>
                <a:cs typeface="Lucida Sans"/>
              </a:rPr>
              <a:t>relevant</a:t>
            </a:r>
            <a:r>
              <a:rPr sz="1790" spc="-68">
                <a:solidFill>
                  <a:srgbClr val="262E67"/>
                </a:solidFill>
                <a:latin typeface="Lucida Sans"/>
                <a:cs typeface="Lucida Sans"/>
              </a:rPr>
              <a:t> </a:t>
            </a:r>
            <a:r>
              <a:rPr sz="1790" spc="-45">
                <a:solidFill>
                  <a:srgbClr val="262E67"/>
                </a:solidFill>
                <a:latin typeface="Lucida Sans"/>
                <a:cs typeface="Lucida Sans"/>
              </a:rPr>
              <a:t>within</a:t>
            </a:r>
            <a:r>
              <a:rPr sz="1790" spc="-68">
                <a:solidFill>
                  <a:srgbClr val="262E67"/>
                </a:solidFill>
                <a:latin typeface="Lucida Sans"/>
                <a:cs typeface="Lucida Sans"/>
              </a:rPr>
              <a:t> </a:t>
            </a:r>
            <a:r>
              <a:rPr sz="1790" spc="-45">
                <a:solidFill>
                  <a:srgbClr val="262E67"/>
                </a:solidFill>
                <a:latin typeface="Lucida Sans"/>
                <a:cs typeface="Lucida Sans"/>
              </a:rPr>
              <a:t>Appeal</a:t>
            </a:r>
            <a:r>
              <a:rPr sz="1790" spc="-68">
                <a:solidFill>
                  <a:srgbClr val="262E67"/>
                </a:solidFill>
                <a:latin typeface="Lucida Sans"/>
                <a:cs typeface="Lucida Sans"/>
              </a:rPr>
              <a:t> </a:t>
            </a:r>
            <a:r>
              <a:rPr sz="1790" spc="-15">
                <a:solidFill>
                  <a:srgbClr val="262E67"/>
                </a:solidFill>
                <a:latin typeface="Lucida Sans"/>
                <a:cs typeface="Lucida Sans"/>
              </a:rPr>
              <a:t>chapters, rather</a:t>
            </a:r>
            <a:r>
              <a:rPr sz="1790" spc="-83">
                <a:solidFill>
                  <a:srgbClr val="262E67"/>
                </a:solidFill>
                <a:latin typeface="Lucida Sans"/>
                <a:cs typeface="Lucida Sans"/>
              </a:rPr>
              <a:t> </a:t>
            </a:r>
            <a:r>
              <a:rPr sz="1790" spc="-15">
                <a:solidFill>
                  <a:srgbClr val="262E67"/>
                </a:solidFill>
                <a:latin typeface="Lucida Sans"/>
                <a:cs typeface="Lucida Sans"/>
              </a:rPr>
              <a:t>than</a:t>
            </a:r>
            <a:r>
              <a:rPr sz="1790" spc="-75">
                <a:solidFill>
                  <a:srgbClr val="262E67"/>
                </a:solidFill>
                <a:latin typeface="Lucida Sans"/>
                <a:cs typeface="Lucida Sans"/>
              </a:rPr>
              <a:t> </a:t>
            </a:r>
            <a:r>
              <a:rPr sz="1790" spc="-60">
                <a:solidFill>
                  <a:srgbClr val="262E67"/>
                </a:solidFill>
                <a:latin typeface="Lucida Sans"/>
                <a:cs typeface="Lucida Sans"/>
              </a:rPr>
              <a:t>in</a:t>
            </a:r>
            <a:r>
              <a:rPr sz="1790" spc="-75">
                <a:solidFill>
                  <a:srgbClr val="262E67"/>
                </a:solidFill>
                <a:latin typeface="Lucida Sans"/>
                <a:cs typeface="Lucida Sans"/>
              </a:rPr>
              <a:t> </a:t>
            </a:r>
            <a:r>
              <a:rPr sz="1790">
                <a:solidFill>
                  <a:srgbClr val="262E67"/>
                </a:solidFill>
                <a:latin typeface="Lucida Sans"/>
                <a:cs typeface="Lucida Sans"/>
              </a:rPr>
              <a:t>a</a:t>
            </a:r>
            <a:r>
              <a:rPr sz="1790" spc="-68">
                <a:solidFill>
                  <a:srgbClr val="262E67"/>
                </a:solidFill>
                <a:latin typeface="Lucida Sans"/>
                <a:cs typeface="Lucida Sans"/>
              </a:rPr>
              <a:t> </a:t>
            </a:r>
            <a:r>
              <a:rPr sz="1790" spc="-30">
                <a:solidFill>
                  <a:srgbClr val="262E67"/>
                </a:solidFill>
                <a:latin typeface="Lucida Sans"/>
                <a:cs typeface="Lucida Sans"/>
              </a:rPr>
              <a:t>separate</a:t>
            </a:r>
            <a:r>
              <a:rPr sz="1790" spc="-75">
                <a:solidFill>
                  <a:srgbClr val="262E67"/>
                </a:solidFill>
                <a:latin typeface="Lucida Sans"/>
                <a:cs typeface="Lucida Sans"/>
              </a:rPr>
              <a:t> </a:t>
            </a:r>
            <a:r>
              <a:rPr sz="1790" spc="-38">
                <a:solidFill>
                  <a:srgbClr val="262E67"/>
                </a:solidFill>
                <a:latin typeface="Lucida Sans"/>
                <a:cs typeface="Lucida Sans"/>
              </a:rPr>
              <a:t>stand-</a:t>
            </a:r>
            <a:r>
              <a:rPr sz="1790" spc="-30">
                <a:solidFill>
                  <a:srgbClr val="262E67"/>
                </a:solidFill>
                <a:latin typeface="Lucida Sans"/>
                <a:cs typeface="Lucida Sans"/>
              </a:rPr>
              <a:t>alone</a:t>
            </a:r>
            <a:r>
              <a:rPr sz="1790" spc="-75">
                <a:solidFill>
                  <a:srgbClr val="262E67"/>
                </a:solidFill>
                <a:latin typeface="Lucida Sans"/>
                <a:cs typeface="Lucida Sans"/>
              </a:rPr>
              <a:t> </a:t>
            </a:r>
            <a:r>
              <a:rPr sz="1790" spc="-45">
                <a:solidFill>
                  <a:srgbClr val="262E67"/>
                </a:solidFill>
                <a:latin typeface="Lucida Sans"/>
                <a:cs typeface="Lucida Sans"/>
              </a:rPr>
              <a:t>Appeal</a:t>
            </a:r>
            <a:r>
              <a:rPr sz="1790" spc="-83">
                <a:solidFill>
                  <a:srgbClr val="262E67"/>
                </a:solidFill>
                <a:latin typeface="Lucida Sans"/>
                <a:cs typeface="Lucida Sans"/>
              </a:rPr>
              <a:t> </a:t>
            </a:r>
            <a:r>
              <a:rPr sz="1790" spc="-15">
                <a:solidFill>
                  <a:srgbClr val="262E67"/>
                </a:solidFill>
                <a:latin typeface="Lucida Sans"/>
                <a:cs typeface="Lucida Sans"/>
              </a:rPr>
              <a:t>chapter)</a:t>
            </a:r>
            <a:endParaRPr sz="1790">
              <a:latin typeface="Lucida Sans"/>
              <a:cs typeface="Lucida Sans"/>
            </a:endParaRPr>
          </a:p>
        </p:txBody>
      </p:sp>
      <p:sp>
        <p:nvSpPr>
          <p:cNvPr id="26" name="Title 1">
            <a:extLst>
              <a:ext uri="{FF2B5EF4-FFF2-40B4-BE49-F238E27FC236}">
                <a16:creationId xmlns:a16="http://schemas.microsoft.com/office/drawing/2014/main" id="{BCC9A1E0-E9D8-4ED8-8E73-9916597F4027}"/>
              </a:ext>
            </a:extLst>
          </p:cNvPr>
          <p:cNvSpPr>
            <a:spLocks noGrp="1"/>
          </p:cNvSpPr>
          <p:nvPr>
            <p:ph type="title"/>
          </p:nvPr>
        </p:nvSpPr>
        <p:spPr>
          <a:xfrm>
            <a:off x="1504950" y="313348"/>
            <a:ext cx="16306800" cy="1485900"/>
          </a:xfrm>
          <a:noFill/>
        </p:spPr>
        <p:txBody>
          <a:bodyPr vert="horz" wrap="square" lIns="137160" tIns="68580" rIns="137160" bIns="68580" rtlCol="0" anchor="ctr">
            <a:spAutoFit/>
          </a:bodyPr>
          <a:lstStyle/>
          <a:p>
            <a:pPr>
              <a:spcAft>
                <a:spcPts val="900"/>
              </a:spcAft>
            </a:pPr>
            <a:r>
              <a:rPr lang="en-US" sz="4800" b="1" spc="-120" dirty="0">
                <a:solidFill>
                  <a:srgbClr val="FB8500"/>
                </a:solidFill>
                <a:latin typeface="Arial" panose="020B0604020202020204" pitchFamily="34" charset="0"/>
                <a:ea typeface="Open Sans Extrabold" panose="020B0906030804020204" pitchFamily="34" charset="0"/>
                <a:cs typeface="Arial" panose="020B0604020202020204" pitchFamily="34" charset="0"/>
              </a:rPr>
              <a:t>Reaching agreement on a model for </a:t>
            </a:r>
            <a:br>
              <a:rPr lang="en-US" sz="4800" b="1" spc="-120" dirty="0">
                <a:solidFill>
                  <a:srgbClr val="FB8500"/>
                </a:solidFill>
                <a:latin typeface="Arial" panose="020B0604020202020204" pitchFamily="34" charset="0"/>
                <a:ea typeface="Open Sans Extrabold" panose="020B0906030804020204" pitchFamily="34" charset="0"/>
                <a:cs typeface="Arial" panose="020B0604020202020204" pitchFamily="34" charset="0"/>
              </a:rPr>
            </a:br>
            <a:r>
              <a:rPr lang="en-US" sz="4800" b="1" spc="-120" dirty="0">
                <a:solidFill>
                  <a:srgbClr val="FB8500"/>
                </a:solidFill>
                <a:latin typeface="Arial" panose="020B0604020202020204" pitchFamily="34" charset="0"/>
                <a:ea typeface="Open Sans Extrabold" panose="020B0906030804020204" pitchFamily="34" charset="0"/>
                <a:cs typeface="Arial" panose="020B0604020202020204" pitchFamily="34" charset="0"/>
              </a:rPr>
              <a:t>MHPSS coordinating in Emergencies</a:t>
            </a:r>
            <a:endParaRPr lang="da-DK" sz="4800" b="1" spc="-120" dirty="0">
              <a:solidFill>
                <a:srgbClr val="FB8500"/>
              </a:solidFill>
              <a:latin typeface="Arial" panose="020B0604020202020204" pitchFamily="34" charset="0"/>
              <a:ea typeface="Open Sans Extrabold" panose="020B0906030804020204" pitchFamily="34" charset="0"/>
              <a:cs typeface="Arial" panose="020B0604020202020204" pitchFamily="34" charset="0"/>
            </a:endParaRPr>
          </a:p>
        </p:txBody>
      </p:sp>
      <p:pic>
        <p:nvPicPr>
          <p:cNvPr id="2" name="Afbeelding 1">
            <a:extLst>
              <a:ext uri="{FF2B5EF4-FFF2-40B4-BE49-F238E27FC236}">
                <a16:creationId xmlns:a16="http://schemas.microsoft.com/office/drawing/2014/main" id="{92056BB0-1DEB-0F9E-722A-7CBF85A476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72398" y="-128697"/>
            <a:ext cx="3411008" cy="2011854"/>
          </a:xfrm>
          <a:prstGeom prst="rect">
            <a:avLst/>
          </a:prstGeom>
        </p:spPr>
      </p:pic>
      <p:cxnSp>
        <p:nvCxnSpPr>
          <p:cNvPr id="3" name="Straight Connector 33">
            <a:extLst>
              <a:ext uri="{FF2B5EF4-FFF2-40B4-BE49-F238E27FC236}">
                <a16:creationId xmlns:a16="http://schemas.microsoft.com/office/drawing/2014/main" id="{16BE00D8-307C-CD93-CE3E-ABE06BCE564A}"/>
              </a:ext>
            </a:extLst>
          </p:cNvPr>
          <p:cNvCxnSpPr/>
          <p:nvPr/>
        </p:nvCxnSpPr>
        <p:spPr>
          <a:xfrm>
            <a:off x="0" y="2058077"/>
            <a:ext cx="18288000" cy="0"/>
          </a:xfrm>
          <a:prstGeom prst="line">
            <a:avLst/>
          </a:prstGeom>
          <a:ln w="127000">
            <a:solidFill>
              <a:srgbClr val="02304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75159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37EBE-5120-452A-A8DC-8FF132E912D7}"/>
              </a:ext>
            </a:extLst>
          </p:cNvPr>
          <p:cNvSpPr>
            <a:spLocks noGrp="1"/>
          </p:cNvSpPr>
          <p:nvPr>
            <p:ph type="title"/>
          </p:nvPr>
        </p:nvSpPr>
        <p:spPr>
          <a:xfrm>
            <a:off x="1257300" y="169888"/>
            <a:ext cx="15773400" cy="1988345"/>
          </a:xfrm>
        </p:spPr>
        <p:txBody>
          <a:bodyPr>
            <a:normAutofit/>
          </a:bodyPr>
          <a:lstStyle/>
          <a:p>
            <a:pPr algn="ctr"/>
            <a:r>
              <a:rPr lang="da-DK" sz="4800" b="1" spc="-120" dirty="0">
                <a:solidFill>
                  <a:srgbClr val="FB8500"/>
                </a:solidFill>
                <a:latin typeface="Arial" panose="020B0604020202020204" pitchFamily="34" charset="0"/>
                <a:ea typeface="Open Sans Extrabold" panose="020B0906030804020204" pitchFamily="34" charset="0"/>
                <a:cs typeface="Arial" panose="020B0604020202020204" pitchFamily="34" charset="0"/>
              </a:rPr>
              <a:t>Mental Health and Psychosocial Support (MHPSS)</a:t>
            </a:r>
          </a:p>
        </p:txBody>
      </p:sp>
      <p:sp>
        <p:nvSpPr>
          <p:cNvPr id="3" name="Slide Number Placeholder 2">
            <a:extLst>
              <a:ext uri="{FF2B5EF4-FFF2-40B4-BE49-F238E27FC236}">
                <a16:creationId xmlns:a16="http://schemas.microsoft.com/office/drawing/2014/main" id="{96691180-0D8B-4B29-850C-58AA87909F59}"/>
              </a:ext>
            </a:extLst>
          </p:cNvPr>
          <p:cNvSpPr>
            <a:spLocks noGrp="1"/>
          </p:cNvSpPr>
          <p:nvPr>
            <p:ph type="sldNum" sz="quarter" idx="12"/>
          </p:nvPr>
        </p:nvSpPr>
        <p:spPr/>
        <p:txBody>
          <a:bodyPr>
            <a:normAutofit fontScale="25000" lnSpcReduction="20000"/>
          </a:bodyPr>
          <a:lstStyle/>
          <a:p>
            <a:fld id="{0305A21E-E4D4-46D1-A126-7E535594AFDF}" type="slidenum">
              <a:rPr lang="en-US" smtClean="0"/>
              <a:pPr/>
              <a:t>54</a:t>
            </a:fld>
            <a:endParaRPr lang="en-US"/>
          </a:p>
        </p:txBody>
      </p:sp>
      <p:cxnSp>
        <p:nvCxnSpPr>
          <p:cNvPr id="26" name="Straight Connector 25">
            <a:extLst>
              <a:ext uri="{FF2B5EF4-FFF2-40B4-BE49-F238E27FC236}">
                <a16:creationId xmlns:a16="http://schemas.microsoft.com/office/drawing/2014/main" id="{A0A11073-48E9-4DFF-892E-9AB271ED29B4}"/>
              </a:ext>
            </a:extLst>
          </p:cNvPr>
          <p:cNvCxnSpPr/>
          <p:nvPr/>
        </p:nvCxnSpPr>
        <p:spPr>
          <a:xfrm>
            <a:off x="2" y="2075327"/>
            <a:ext cx="18288000" cy="0"/>
          </a:xfrm>
          <a:prstGeom prst="line">
            <a:avLst/>
          </a:prstGeom>
          <a:ln w="127000">
            <a:solidFill>
              <a:srgbClr val="023047"/>
            </a:solidFill>
          </a:ln>
        </p:spPr>
        <p:style>
          <a:lnRef idx="1">
            <a:schemeClr val="accent1"/>
          </a:lnRef>
          <a:fillRef idx="0">
            <a:schemeClr val="accent1"/>
          </a:fillRef>
          <a:effectRef idx="0">
            <a:schemeClr val="accent1"/>
          </a:effectRef>
          <a:fontRef idx="minor">
            <a:schemeClr val="tx1"/>
          </a:fontRef>
        </p:style>
      </p:cxnSp>
      <p:sp>
        <p:nvSpPr>
          <p:cNvPr id="4" name="Google Shape;534;p27">
            <a:extLst>
              <a:ext uri="{FF2B5EF4-FFF2-40B4-BE49-F238E27FC236}">
                <a16:creationId xmlns:a16="http://schemas.microsoft.com/office/drawing/2014/main" id="{60ACF53C-A3DE-7912-BCCE-D5ABDE8C7AC9}"/>
              </a:ext>
            </a:extLst>
          </p:cNvPr>
          <p:cNvSpPr/>
          <p:nvPr/>
        </p:nvSpPr>
        <p:spPr>
          <a:xfrm>
            <a:off x="2306030" y="3501986"/>
            <a:ext cx="13675940" cy="5125452"/>
          </a:xfrm>
          <a:prstGeom prst="roundRect">
            <a:avLst>
              <a:gd name="adj" fmla="val 18094"/>
            </a:avLst>
          </a:prstGeom>
          <a:solidFill>
            <a:schemeClr val="bg2"/>
          </a:solidFill>
          <a:ln w="28575">
            <a:solidFill>
              <a:srgbClr val="023047"/>
            </a:solidFill>
          </a:ln>
        </p:spPr>
        <p:txBody>
          <a:bodyPr spcFirstLastPara="1" wrap="square" lIns="68570" tIns="32400" rIns="68570" bIns="34275" anchor="ctr" anchorCtr="0">
            <a:noAutofit/>
          </a:bodyPr>
          <a:lstStyle/>
          <a:p>
            <a:pPr marL="396479" lvl="1" defTabSz="685800">
              <a:lnSpc>
                <a:spcPct val="200000"/>
              </a:lnSpc>
              <a:spcBef>
                <a:spcPct val="80000"/>
              </a:spcBef>
              <a:buClr>
                <a:srgbClr val="3D1957"/>
              </a:buClr>
              <a:buSzPts val="2400"/>
              <a:defRPr/>
            </a:pPr>
            <a:r>
              <a:rPr lang="en-US" altLang="da-DK" sz="3000" kern="0">
                <a:solidFill>
                  <a:srgbClr val="000000"/>
                </a:solidFill>
                <a:latin typeface="Open Sans"/>
                <a:ea typeface="Open Sans"/>
                <a:cs typeface="Open Sans"/>
              </a:rPr>
              <a:t>Umbrella term used in humanitarian and emergency contexts for mental health and psychosocial interventions that includes any </a:t>
            </a:r>
            <a:r>
              <a:rPr lang="en-US" altLang="da-DK" sz="3000" b="1" kern="0">
                <a:solidFill>
                  <a:srgbClr val="000000"/>
                </a:solidFill>
                <a:latin typeface="Open Sans"/>
                <a:ea typeface="Open Sans"/>
                <a:cs typeface="Open Sans"/>
              </a:rPr>
              <a:t>support</a:t>
            </a:r>
            <a:r>
              <a:rPr lang="en-US" altLang="da-DK" sz="3000" kern="0">
                <a:solidFill>
                  <a:srgbClr val="000000"/>
                </a:solidFill>
                <a:latin typeface="Open Sans"/>
                <a:ea typeface="Open Sans"/>
                <a:cs typeface="Open Sans"/>
              </a:rPr>
              <a:t> which people receive </a:t>
            </a:r>
            <a:r>
              <a:rPr lang="en-US" altLang="da-DK" sz="3000" b="1" kern="0">
                <a:solidFill>
                  <a:srgbClr val="000000"/>
                </a:solidFill>
                <a:latin typeface="Open Sans"/>
                <a:ea typeface="Open Sans"/>
                <a:cs typeface="Open Sans"/>
              </a:rPr>
              <a:t>to protect and promote </a:t>
            </a:r>
            <a:r>
              <a:rPr lang="en-US" altLang="da-DK" sz="3000" kern="0">
                <a:solidFill>
                  <a:srgbClr val="000000"/>
                </a:solidFill>
                <a:latin typeface="Open Sans"/>
                <a:ea typeface="Open Sans"/>
                <a:cs typeface="Open Sans"/>
              </a:rPr>
              <a:t>their </a:t>
            </a:r>
            <a:r>
              <a:rPr lang="en-US" altLang="da-DK" sz="3000" b="1" kern="0">
                <a:solidFill>
                  <a:srgbClr val="000000"/>
                </a:solidFill>
                <a:latin typeface="Open Sans"/>
                <a:ea typeface="Open Sans"/>
                <a:cs typeface="Open Sans"/>
              </a:rPr>
              <a:t>well-being</a:t>
            </a:r>
            <a:r>
              <a:rPr lang="en-US" altLang="da-DK" sz="3000" kern="0">
                <a:solidFill>
                  <a:srgbClr val="000000"/>
                </a:solidFill>
                <a:latin typeface="Open Sans"/>
                <a:ea typeface="Open Sans"/>
                <a:cs typeface="Open Sans"/>
              </a:rPr>
              <a:t> </a:t>
            </a:r>
            <a:r>
              <a:rPr lang="en-US" altLang="da-DK" sz="3000" b="1" kern="0">
                <a:solidFill>
                  <a:srgbClr val="000000"/>
                </a:solidFill>
                <a:latin typeface="Open Sans"/>
                <a:ea typeface="Open Sans"/>
                <a:cs typeface="Open Sans"/>
              </a:rPr>
              <a:t>and prevent and treat mental health conditions</a:t>
            </a:r>
          </a:p>
          <a:p>
            <a:pPr marL="396479" lvl="1" defTabSz="685800">
              <a:lnSpc>
                <a:spcPct val="200000"/>
              </a:lnSpc>
              <a:spcBef>
                <a:spcPct val="80000"/>
              </a:spcBef>
              <a:buClr>
                <a:srgbClr val="3D1957"/>
              </a:buClr>
              <a:buSzPts val="2400"/>
              <a:defRPr/>
            </a:pPr>
            <a:endParaRPr lang="en-US" altLang="da-DK" sz="3000" b="1" kern="0">
              <a:solidFill>
                <a:srgbClr val="000000"/>
              </a:solidFill>
              <a:latin typeface="Open Sans"/>
              <a:ea typeface="Open Sans"/>
              <a:cs typeface="Open Sans"/>
            </a:endParaRPr>
          </a:p>
        </p:txBody>
      </p:sp>
    </p:spTree>
    <p:extLst>
      <p:ext uri="{BB962C8B-B14F-4D97-AF65-F5344CB8AC3E}">
        <p14:creationId xmlns:p14="http://schemas.microsoft.com/office/powerpoint/2010/main" val="1682846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8" name="Afbeelding 7">
            <a:extLst>
              <a:ext uri="{FF2B5EF4-FFF2-40B4-BE49-F238E27FC236}">
                <a16:creationId xmlns:a16="http://schemas.microsoft.com/office/drawing/2014/main" id="{1D4D1FC7-DE5E-1910-8549-6DC5C18D943E}"/>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r="-15523"/>
          <a:stretch/>
        </p:blipFill>
        <p:spPr>
          <a:xfrm>
            <a:off x="1861256" y="2321012"/>
            <a:ext cx="17378583" cy="7672338"/>
          </a:xfrm>
          <a:prstGeom prst="rect">
            <a:avLst/>
          </a:prstGeom>
        </p:spPr>
      </p:pic>
      <p:sp>
        <p:nvSpPr>
          <p:cNvPr id="194" name="Google Shape;194;p4"/>
          <p:cNvSpPr txBox="1"/>
          <p:nvPr/>
        </p:nvSpPr>
        <p:spPr>
          <a:xfrm>
            <a:off x="380114" y="7287520"/>
            <a:ext cx="4641219" cy="1177215"/>
          </a:xfrm>
          <a:prstGeom prst="rect">
            <a:avLst/>
          </a:prstGeom>
          <a:noFill/>
          <a:ln>
            <a:noFill/>
          </a:ln>
        </p:spPr>
        <p:txBody>
          <a:bodyPr spcFirstLastPara="1" wrap="square" lIns="68570" tIns="34275" rIns="68570" bIns="34275" anchor="t" anchorCtr="0">
            <a:spAutoFit/>
          </a:bodyPr>
          <a:lstStyle/>
          <a:p>
            <a:pPr defTabSz="685800" eaLnBrk="1" fontAlgn="auto" hangingPunct="1">
              <a:spcBef>
                <a:spcPts val="0"/>
              </a:spcBef>
              <a:spcAft>
                <a:spcPts val="0"/>
              </a:spcAft>
              <a:defRPr/>
            </a:pPr>
            <a:r>
              <a:rPr lang="en-GB" sz="5400" b="1">
                <a:solidFill>
                  <a:prstClr val="black"/>
                </a:solidFill>
                <a:latin typeface="Open Sans"/>
                <a:ea typeface="Open Sans"/>
                <a:cs typeface="Open Sans"/>
                <a:sym typeface="Open Sans"/>
              </a:rPr>
              <a:t>23</a:t>
            </a:r>
            <a:endParaRPr lang="en-GB" sz="3000">
              <a:solidFill>
                <a:prstClr val="black"/>
              </a:solidFill>
              <a:latin typeface="Open Sans"/>
              <a:ea typeface="Open Sans"/>
              <a:cs typeface="Open Sans"/>
              <a:sym typeface="Open Sans"/>
            </a:endParaRPr>
          </a:p>
          <a:p>
            <a:pPr defTabSz="685800" eaLnBrk="1" fontAlgn="auto" hangingPunct="1">
              <a:spcBef>
                <a:spcPts val="0"/>
              </a:spcBef>
              <a:spcAft>
                <a:spcPts val="0"/>
              </a:spcAft>
              <a:defRPr/>
            </a:pPr>
            <a:r>
              <a:rPr lang="en-GB">
                <a:solidFill>
                  <a:prstClr val="black"/>
                </a:solidFill>
                <a:latin typeface="Open Sans"/>
                <a:ea typeface="Open Sans"/>
                <a:cs typeface="Open Sans"/>
                <a:sym typeface="Open Sans"/>
              </a:rPr>
              <a:t>Functional MHPSS TWGs</a:t>
            </a:r>
            <a:endParaRPr>
              <a:solidFill>
                <a:prstClr val="black"/>
              </a:solidFill>
              <a:latin typeface="Open Sans"/>
              <a:ea typeface="Open Sans"/>
              <a:cs typeface="Open Sans"/>
              <a:sym typeface="Open Sans"/>
            </a:endParaRPr>
          </a:p>
        </p:txBody>
      </p:sp>
      <p:sp>
        <p:nvSpPr>
          <p:cNvPr id="196" name="Google Shape;196;p4"/>
          <p:cNvSpPr/>
          <p:nvPr/>
        </p:nvSpPr>
        <p:spPr>
          <a:xfrm>
            <a:off x="-1898360" y="-4769209"/>
            <a:ext cx="1730121" cy="1454246"/>
          </a:xfrm>
          <a:prstGeom prst="rect">
            <a:avLst/>
          </a:prstGeom>
          <a:noFill/>
          <a:ln>
            <a:noFill/>
          </a:ln>
        </p:spPr>
        <p:txBody>
          <a:bodyPr spcFirstLastPara="1" wrap="square" lIns="68570" tIns="34275" rIns="68570" bIns="34275" anchor="t" anchorCtr="0">
            <a:noAutofit/>
          </a:bodyPr>
          <a:lstStyle/>
          <a:p>
            <a:pPr algn="ctr" defTabSz="685800" eaLnBrk="1" fontAlgn="auto" hangingPunct="1">
              <a:spcBef>
                <a:spcPts val="0"/>
              </a:spcBef>
              <a:spcAft>
                <a:spcPts val="0"/>
              </a:spcAft>
              <a:buClr>
                <a:srgbClr val="000000"/>
              </a:buClr>
              <a:buSzPts val="6000"/>
              <a:defRPr/>
            </a:pPr>
            <a:r>
              <a:rPr lang="en-GB" sz="4500" b="1">
                <a:solidFill>
                  <a:prstClr val="black"/>
                </a:solidFill>
                <a:latin typeface="Open Sans SemiBold"/>
                <a:ea typeface="Open Sans SemiBold"/>
                <a:cs typeface="Open Sans SemiBold"/>
                <a:sym typeface="Open Sans SemiBold"/>
              </a:rPr>
              <a:t>2021</a:t>
            </a:r>
            <a:endParaRPr sz="1050">
              <a:solidFill>
                <a:prstClr val="black"/>
              </a:solidFill>
              <a:latin typeface="Arial"/>
              <a:ea typeface="Arial"/>
              <a:cs typeface="Arial"/>
              <a:sym typeface="Arial"/>
            </a:endParaRPr>
          </a:p>
        </p:txBody>
      </p:sp>
      <p:sp>
        <p:nvSpPr>
          <p:cNvPr id="16" name="Rectangle 1">
            <a:extLst>
              <a:ext uri="{FF2B5EF4-FFF2-40B4-BE49-F238E27FC236}">
                <a16:creationId xmlns:a16="http://schemas.microsoft.com/office/drawing/2014/main" id="{065648B9-6E30-85F5-2688-31C0583BE24F}"/>
              </a:ext>
            </a:extLst>
          </p:cNvPr>
          <p:cNvSpPr/>
          <p:nvPr/>
        </p:nvSpPr>
        <p:spPr>
          <a:xfrm>
            <a:off x="0" y="796"/>
            <a:ext cx="18288000" cy="20572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a:solidFill>
                <a:prstClr val="white"/>
              </a:solidFill>
              <a:latin typeface="Calibri" panose="020F0502020204030204"/>
            </a:endParaRPr>
          </a:p>
        </p:txBody>
      </p:sp>
      <p:sp>
        <p:nvSpPr>
          <p:cNvPr id="17" name="TextBox 2">
            <a:extLst>
              <a:ext uri="{FF2B5EF4-FFF2-40B4-BE49-F238E27FC236}">
                <a16:creationId xmlns:a16="http://schemas.microsoft.com/office/drawing/2014/main" id="{30CD6E5C-6359-5A08-FE06-1318673EC165}"/>
              </a:ext>
            </a:extLst>
          </p:cNvPr>
          <p:cNvSpPr txBox="1"/>
          <p:nvPr/>
        </p:nvSpPr>
        <p:spPr>
          <a:xfrm>
            <a:off x="337994" y="438650"/>
            <a:ext cx="12941589" cy="1408078"/>
          </a:xfrm>
          <a:prstGeom prst="rect">
            <a:avLst/>
          </a:prstGeom>
          <a:noFill/>
        </p:spPr>
        <p:txBody>
          <a:bodyPr wrap="square" rtlCol="0">
            <a:spAutoFit/>
          </a:bodyPr>
          <a:lstStyle>
            <a:defPPr>
              <a:defRPr lang="en-US"/>
            </a:defPPr>
            <a:lvl1pPr>
              <a:defRPr sz="8800">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defTabSz="685800" eaLnBrk="1" fontAlgn="auto" hangingPunct="1">
              <a:spcBef>
                <a:spcPts val="0"/>
              </a:spcBef>
              <a:spcAft>
                <a:spcPts val="900"/>
              </a:spcAft>
              <a:defRPr/>
            </a:pPr>
            <a:r>
              <a:rPr lang="en-US" sz="4800" b="1" spc="-120">
                <a:solidFill>
                  <a:srgbClr val="FB8500"/>
                </a:solidFill>
                <a:latin typeface="Arial" panose="020B0604020202020204" pitchFamily="34" charset="0"/>
                <a:cs typeface="Arial" panose="020B0604020202020204" pitchFamily="34" charset="0"/>
              </a:rPr>
              <a:t>MHPSS Technical Working Groups (TWGs)</a:t>
            </a:r>
          </a:p>
          <a:p>
            <a:pPr defTabSz="685800" eaLnBrk="1" fontAlgn="auto" hangingPunct="1">
              <a:spcBef>
                <a:spcPts val="0"/>
              </a:spcBef>
              <a:spcAft>
                <a:spcPts val="900"/>
              </a:spcAft>
              <a:defRPr/>
            </a:pPr>
            <a:r>
              <a:rPr lang="en-US" sz="3000" b="1" spc="-120">
                <a:solidFill>
                  <a:prstClr val="black"/>
                </a:solidFill>
                <a:latin typeface="Arial" panose="020B0604020202020204" pitchFamily="34" charset="0"/>
                <a:ea typeface="Open Sans" panose="020B0606030504020204" pitchFamily="34" charset="0"/>
                <a:cs typeface="Arial" panose="020B0604020202020204" pitchFamily="34" charset="0"/>
              </a:rPr>
              <a:t>Inter-agency coordination groups at country-level</a:t>
            </a:r>
            <a:endParaRPr lang="en-GB" sz="3000" b="1">
              <a:solidFill>
                <a:prstClr val="black"/>
              </a:solidFill>
              <a:latin typeface="Arial" panose="020B0604020202020204" pitchFamily="34" charset="0"/>
              <a:ea typeface="Open Sans" panose="020B0606030504020204" pitchFamily="34" charset="0"/>
              <a:cs typeface="Arial" panose="020B0604020202020204" pitchFamily="34" charset="0"/>
            </a:endParaRPr>
          </a:p>
        </p:txBody>
      </p:sp>
      <p:sp>
        <p:nvSpPr>
          <p:cNvPr id="20" name="Tekstvak 19">
            <a:extLst>
              <a:ext uri="{FF2B5EF4-FFF2-40B4-BE49-F238E27FC236}">
                <a16:creationId xmlns:a16="http://schemas.microsoft.com/office/drawing/2014/main" id="{C15BE74F-49F8-4CA9-BA60-4FEF9A6BC96C}"/>
              </a:ext>
            </a:extLst>
          </p:cNvPr>
          <p:cNvSpPr txBox="1"/>
          <p:nvPr/>
        </p:nvSpPr>
        <p:spPr>
          <a:xfrm>
            <a:off x="308549" y="6157181"/>
            <a:ext cx="1993268" cy="923330"/>
          </a:xfrm>
          <a:prstGeom prst="rect">
            <a:avLst/>
          </a:prstGeom>
          <a:noFill/>
        </p:spPr>
        <p:txBody>
          <a:bodyPr wrap="square" rtlCol="0">
            <a:spAutoFit/>
          </a:bodyPr>
          <a:lstStyle/>
          <a:p>
            <a:pPr defTabSz="685800" eaLnBrk="1" fontAlgn="auto" hangingPunct="1">
              <a:spcBef>
                <a:spcPts val="0"/>
              </a:spcBef>
              <a:spcAft>
                <a:spcPts val="0"/>
              </a:spcAft>
              <a:defRPr/>
            </a:pPr>
            <a:r>
              <a:rPr lang="nl-NL" sz="5400">
                <a:solidFill>
                  <a:prstClr val="black"/>
                </a:solidFill>
                <a:latin typeface="Calibri" panose="020F0502020204030204"/>
              </a:rPr>
              <a:t>2020</a:t>
            </a:r>
          </a:p>
        </p:txBody>
      </p:sp>
      <p:pic>
        <p:nvPicPr>
          <p:cNvPr id="2" name="Afbeelding 1">
            <a:extLst>
              <a:ext uri="{FF2B5EF4-FFF2-40B4-BE49-F238E27FC236}">
                <a16:creationId xmlns:a16="http://schemas.microsoft.com/office/drawing/2014/main" id="{D4B3BEA2-4AA8-1B99-BA26-293D9EBCD6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72398" y="-128697"/>
            <a:ext cx="3411008" cy="2011854"/>
          </a:xfrm>
          <a:prstGeom prst="rect">
            <a:avLst/>
          </a:prstGeom>
        </p:spPr>
      </p:pic>
      <p:cxnSp>
        <p:nvCxnSpPr>
          <p:cNvPr id="3" name="Straight Connector 33">
            <a:extLst>
              <a:ext uri="{FF2B5EF4-FFF2-40B4-BE49-F238E27FC236}">
                <a16:creationId xmlns:a16="http://schemas.microsoft.com/office/drawing/2014/main" id="{04214516-7B41-B3E3-D363-BFDC83DB246F}"/>
              </a:ext>
            </a:extLst>
          </p:cNvPr>
          <p:cNvCxnSpPr/>
          <p:nvPr/>
        </p:nvCxnSpPr>
        <p:spPr>
          <a:xfrm>
            <a:off x="0" y="2058077"/>
            <a:ext cx="18288000" cy="0"/>
          </a:xfrm>
          <a:prstGeom prst="line">
            <a:avLst/>
          </a:prstGeom>
          <a:ln w="127000">
            <a:solidFill>
              <a:srgbClr val="023047"/>
            </a:solidFill>
          </a:ln>
        </p:spPr>
        <p:style>
          <a:lnRef idx="1">
            <a:schemeClr val="accent1"/>
          </a:lnRef>
          <a:fillRef idx="0">
            <a:schemeClr val="accent1"/>
          </a:fillRef>
          <a:effectRef idx="0">
            <a:schemeClr val="accent1"/>
          </a:effectRef>
          <a:fontRef idx="minor">
            <a:schemeClr val="tx1"/>
          </a:fontRef>
        </p:style>
      </p:cxnSp>
      <p:grpSp>
        <p:nvGrpSpPr>
          <p:cNvPr id="13" name="Groep 12">
            <a:extLst>
              <a:ext uri="{FF2B5EF4-FFF2-40B4-BE49-F238E27FC236}">
                <a16:creationId xmlns:a16="http://schemas.microsoft.com/office/drawing/2014/main" id="{9DDE15BE-FADF-95D1-4519-6B68E3C8F67C}"/>
              </a:ext>
            </a:extLst>
          </p:cNvPr>
          <p:cNvGrpSpPr/>
          <p:nvPr/>
        </p:nvGrpSpPr>
        <p:grpSpPr>
          <a:xfrm>
            <a:off x="1215875" y="2257986"/>
            <a:ext cx="15296595" cy="7798391"/>
            <a:chOff x="-13308227" y="-5198927"/>
            <a:chExt cx="10197730" cy="5198927"/>
          </a:xfrm>
          <a:solidFill>
            <a:schemeClr val="bg2"/>
          </a:solidFill>
        </p:grpSpPr>
        <p:sp>
          <p:nvSpPr>
            <p:cNvPr id="10" name="Rechthoek 9">
              <a:extLst>
                <a:ext uri="{FF2B5EF4-FFF2-40B4-BE49-F238E27FC236}">
                  <a16:creationId xmlns:a16="http://schemas.microsoft.com/office/drawing/2014/main" id="{5FF70A28-3C9A-0E87-3341-1624F06533DD}"/>
                </a:ext>
              </a:extLst>
            </p:cNvPr>
            <p:cNvSpPr/>
            <p:nvPr/>
          </p:nvSpPr>
          <p:spPr>
            <a:xfrm>
              <a:off x="-13308227" y="-5198927"/>
              <a:ext cx="10107826" cy="5198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nl-NL" sz="2700">
                <a:solidFill>
                  <a:prstClr val="white"/>
                </a:solidFill>
                <a:latin typeface="Calibri" panose="020F0502020204030204"/>
              </a:endParaRPr>
            </a:p>
          </p:txBody>
        </p:sp>
        <p:pic>
          <p:nvPicPr>
            <p:cNvPr id="4" name="Afbeelding 3">
              <a:extLst>
                <a:ext uri="{FF2B5EF4-FFF2-40B4-BE49-F238E27FC236}">
                  <a16:creationId xmlns:a16="http://schemas.microsoft.com/office/drawing/2014/main" id="{A911F6A0-A019-7373-9BD7-747C4D35F3C5}"/>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12914115" y="-5005509"/>
              <a:ext cx="9803618" cy="5005509"/>
            </a:xfrm>
            <a:prstGeom prst="rect">
              <a:avLst/>
            </a:prstGeom>
            <a:grpFill/>
          </p:spPr>
        </p:pic>
      </p:grpSp>
      <p:grpSp>
        <p:nvGrpSpPr>
          <p:cNvPr id="15" name="Groep 14">
            <a:extLst>
              <a:ext uri="{FF2B5EF4-FFF2-40B4-BE49-F238E27FC236}">
                <a16:creationId xmlns:a16="http://schemas.microsoft.com/office/drawing/2014/main" id="{08BC4A2D-284B-3251-5A51-13643D52E65D}"/>
              </a:ext>
            </a:extLst>
          </p:cNvPr>
          <p:cNvGrpSpPr/>
          <p:nvPr/>
        </p:nvGrpSpPr>
        <p:grpSpPr>
          <a:xfrm>
            <a:off x="-411761" y="2269427"/>
            <a:ext cx="17378583" cy="7798391"/>
            <a:chOff x="-17742322" y="4328440"/>
            <a:chExt cx="11585722" cy="5198927"/>
          </a:xfrm>
          <a:solidFill>
            <a:schemeClr val="bg2"/>
          </a:solidFill>
        </p:grpSpPr>
        <p:sp>
          <p:nvSpPr>
            <p:cNvPr id="14" name="Rechthoek 13">
              <a:extLst>
                <a:ext uri="{FF2B5EF4-FFF2-40B4-BE49-F238E27FC236}">
                  <a16:creationId xmlns:a16="http://schemas.microsoft.com/office/drawing/2014/main" id="{10F7B0CB-BBC6-2195-8602-AAA6C43BE77F}"/>
                </a:ext>
              </a:extLst>
            </p:cNvPr>
            <p:cNvSpPr/>
            <p:nvPr/>
          </p:nvSpPr>
          <p:spPr>
            <a:xfrm>
              <a:off x="-16853854" y="4328440"/>
              <a:ext cx="10107826" cy="5198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nl-NL" sz="2700">
                <a:solidFill>
                  <a:prstClr val="white"/>
                </a:solidFill>
                <a:latin typeface="Calibri" panose="020F0502020204030204"/>
              </a:endParaRPr>
            </a:p>
          </p:txBody>
        </p:sp>
        <p:pic>
          <p:nvPicPr>
            <p:cNvPr id="6" name="Afbeelding 5">
              <a:extLst>
                <a:ext uri="{FF2B5EF4-FFF2-40B4-BE49-F238E27FC236}">
                  <a16:creationId xmlns:a16="http://schemas.microsoft.com/office/drawing/2014/main" id="{D47FCE24-ADBE-4118-875A-1ED0837DB6D5}"/>
                </a:ext>
              </a:extLst>
            </p:cNvPr>
            <p:cNvPicPr>
              <a:picLocks noChangeAspect="1"/>
            </p:cNvPicPr>
            <p:nvPr/>
          </p:nvPicPr>
          <p:blipFill rotWithShape="1">
            <a:blip r:embed="rId6" cstate="screen">
              <a:extLst>
                <a:ext uri="{28A0092B-C50C-407E-A947-70E740481C1C}">
                  <a14:useLocalDpi xmlns:a14="http://schemas.microsoft.com/office/drawing/2010/main" val="0"/>
                </a:ext>
              </a:extLst>
            </a:blip>
            <a:srcRect/>
            <a:stretch/>
          </p:blipFill>
          <p:spPr>
            <a:xfrm>
              <a:off x="-17742322" y="4328440"/>
              <a:ext cx="11585722" cy="5059120"/>
            </a:xfrm>
            <a:prstGeom prst="rect">
              <a:avLst/>
            </a:prstGeom>
            <a:grpFill/>
          </p:spPr>
        </p:pic>
      </p:grpSp>
      <p:sp>
        <p:nvSpPr>
          <p:cNvPr id="19" name="Google Shape;194;p4">
            <a:extLst>
              <a:ext uri="{FF2B5EF4-FFF2-40B4-BE49-F238E27FC236}">
                <a16:creationId xmlns:a16="http://schemas.microsoft.com/office/drawing/2014/main" id="{DB8DD62F-E44C-C66F-9F42-EA266637DCED}"/>
              </a:ext>
            </a:extLst>
          </p:cNvPr>
          <p:cNvSpPr txBox="1"/>
          <p:nvPr/>
        </p:nvSpPr>
        <p:spPr>
          <a:xfrm>
            <a:off x="380114" y="7282845"/>
            <a:ext cx="3778470" cy="1177215"/>
          </a:xfrm>
          <a:prstGeom prst="rect">
            <a:avLst/>
          </a:prstGeom>
          <a:solidFill>
            <a:schemeClr val="bg2"/>
          </a:solidFill>
          <a:ln>
            <a:noFill/>
          </a:ln>
        </p:spPr>
        <p:txBody>
          <a:bodyPr spcFirstLastPara="1" wrap="square" lIns="68570" tIns="34275" rIns="68570" bIns="34275" anchor="t" anchorCtr="0">
            <a:spAutoFit/>
          </a:bodyPr>
          <a:lstStyle/>
          <a:p>
            <a:pPr defTabSz="685800" eaLnBrk="1" fontAlgn="auto" hangingPunct="1">
              <a:spcBef>
                <a:spcPts val="0"/>
              </a:spcBef>
              <a:spcAft>
                <a:spcPts val="0"/>
              </a:spcAft>
              <a:defRPr/>
            </a:pPr>
            <a:r>
              <a:rPr lang="en-GB" sz="5400" b="1">
                <a:solidFill>
                  <a:prstClr val="black"/>
                </a:solidFill>
                <a:latin typeface="Open Sans"/>
                <a:ea typeface="Open Sans"/>
                <a:cs typeface="Open Sans"/>
                <a:sym typeface="Open Sans"/>
              </a:rPr>
              <a:t>48</a:t>
            </a:r>
            <a:r>
              <a:rPr lang="en-GB" sz="3000">
                <a:solidFill>
                  <a:prstClr val="black"/>
                </a:solidFill>
                <a:latin typeface="Open Sans"/>
                <a:ea typeface="Open Sans"/>
                <a:cs typeface="Open Sans"/>
                <a:sym typeface="Open Sans"/>
              </a:rPr>
              <a:t> </a:t>
            </a:r>
          </a:p>
          <a:p>
            <a:pPr defTabSz="685800" eaLnBrk="1" fontAlgn="auto" hangingPunct="1">
              <a:spcBef>
                <a:spcPts val="0"/>
              </a:spcBef>
              <a:spcAft>
                <a:spcPts val="0"/>
              </a:spcAft>
              <a:defRPr/>
            </a:pPr>
            <a:r>
              <a:rPr lang="en-GB">
                <a:solidFill>
                  <a:prstClr val="black"/>
                </a:solidFill>
                <a:latin typeface="Open Sans"/>
                <a:ea typeface="Open Sans"/>
                <a:cs typeface="Open Sans"/>
                <a:sym typeface="Open Sans"/>
              </a:rPr>
              <a:t>Functional MHPSS TWGs</a:t>
            </a:r>
            <a:endParaRPr>
              <a:solidFill>
                <a:prstClr val="black"/>
              </a:solidFill>
              <a:latin typeface="Open Sans"/>
              <a:ea typeface="Open Sans"/>
              <a:cs typeface="Open Sans"/>
              <a:sym typeface="Open Sans"/>
            </a:endParaRPr>
          </a:p>
        </p:txBody>
      </p:sp>
      <p:sp>
        <p:nvSpPr>
          <p:cNvPr id="18" name="Tekstvak 17">
            <a:extLst>
              <a:ext uri="{FF2B5EF4-FFF2-40B4-BE49-F238E27FC236}">
                <a16:creationId xmlns:a16="http://schemas.microsoft.com/office/drawing/2014/main" id="{23F12EE7-C0D4-6902-616D-FEB36D9B3D31}"/>
              </a:ext>
            </a:extLst>
          </p:cNvPr>
          <p:cNvSpPr txBox="1"/>
          <p:nvPr/>
        </p:nvSpPr>
        <p:spPr>
          <a:xfrm>
            <a:off x="308549" y="6157181"/>
            <a:ext cx="2085537" cy="923330"/>
          </a:xfrm>
          <a:prstGeom prst="rect">
            <a:avLst/>
          </a:prstGeom>
          <a:solidFill>
            <a:schemeClr val="bg2"/>
          </a:solidFill>
        </p:spPr>
        <p:txBody>
          <a:bodyPr wrap="square" rtlCol="0">
            <a:spAutoFit/>
          </a:bodyPr>
          <a:lstStyle/>
          <a:p>
            <a:pPr defTabSz="685800" eaLnBrk="1" fontAlgn="auto" hangingPunct="1">
              <a:spcBef>
                <a:spcPts val="0"/>
              </a:spcBef>
              <a:spcAft>
                <a:spcPts val="0"/>
              </a:spcAft>
              <a:defRPr/>
            </a:pPr>
            <a:r>
              <a:rPr lang="nl-NL" sz="5400">
                <a:solidFill>
                  <a:prstClr val="black"/>
                </a:solidFill>
                <a:latin typeface="Calibri" panose="020F0502020204030204"/>
              </a:rPr>
              <a:t>2021</a:t>
            </a:r>
          </a:p>
        </p:txBody>
      </p:sp>
      <p:sp>
        <p:nvSpPr>
          <p:cNvPr id="198" name="Google Shape;198;p4"/>
          <p:cNvSpPr txBox="1"/>
          <p:nvPr/>
        </p:nvSpPr>
        <p:spPr>
          <a:xfrm>
            <a:off x="308549" y="7331375"/>
            <a:ext cx="3400617" cy="1177215"/>
          </a:xfrm>
          <a:prstGeom prst="rect">
            <a:avLst/>
          </a:prstGeom>
          <a:solidFill>
            <a:schemeClr val="bg2"/>
          </a:solidFill>
          <a:ln>
            <a:noFill/>
          </a:ln>
        </p:spPr>
        <p:txBody>
          <a:bodyPr spcFirstLastPara="1" wrap="square" lIns="68570" tIns="34275" rIns="68570" bIns="34275" anchor="t" anchorCtr="0">
            <a:spAutoFit/>
          </a:bodyPr>
          <a:lstStyle/>
          <a:p>
            <a:pPr defTabSz="685800" eaLnBrk="1" fontAlgn="auto" hangingPunct="1">
              <a:spcBef>
                <a:spcPts val="0"/>
              </a:spcBef>
              <a:spcAft>
                <a:spcPts val="0"/>
              </a:spcAft>
              <a:buClr>
                <a:srgbClr val="000000"/>
              </a:buClr>
              <a:buSzPts val="1800"/>
              <a:defRPr/>
            </a:pPr>
            <a:r>
              <a:rPr lang="en-GB" sz="5400" b="1">
                <a:solidFill>
                  <a:prstClr val="black"/>
                </a:solidFill>
                <a:latin typeface="Open Sans"/>
                <a:ea typeface="Open Sans"/>
                <a:cs typeface="Open Sans"/>
                <a:sym typeface="Open Sans"/>
              </a:rPr>
              <a:t>58</a:t>
            </a:r>
            <a:r>
              <a:rPr lang="en-GB" b="1">
                <a:solidFill>
                  <a:prstClr val="black"/>
                </a:solidFill>
                <a:latin typeface="Open Sans"/>
                <a:ea typeface="Open Sans"/>
                <a:cs typeface="Open Sans"/>
                <a:sym typeface="Open Sans"/>
              </a:rPr>
              <a:t> </a:t>
            </a:r>
          </a:p>
          <a:p>
            <a:pPr defTabSz="685800" eaLnBrk="1" fontAlgn="auto" hangingPunct="1">
              <a:spcBef>
                <a:spcPts val="0"/>
              </a:spcBef>
              <a:spcAft>
                <a:spcPts val="0"/>
              </a:spcAft>
              <a:buClr>
                <a:srgbClr val="000000"/>
              </a:buClr>
              <a:buSzPts val="1800"/>
              <a:defRPr/>
            </a:pPr>
            <a:r>
              <a:rPr lang="en-GB">
                <a:solidFill>
                  <a:prstClr val="black"/>
                </a:solidFill>
                <a:latin typeface="Open Sans"/>
                <a:ea typeface="Open Sans"/>
                <a:cs typeface="Open Sans"/>
                <a:sym typeface="Open Sans"/>
              </a:rPr>
              <a:t>Functional MHPSS TWGs</a:t>
            </a:r>
            <a:endParaRPr>
              <a:solidFill>
                <a:prstClr val="black"/>
              </a:solidFill>
              <a:latin typeface="Arial"/>
              <a:ea typeface="Arial"/>
              <a:cs typeface="Arial"/>
              <a:sym typeface="Arial"/>
            </a:endParaRPr>
          </a:p>
        </p:txBody>
      </p:sp>
      <p:sp>
        <p:nvSpPr>
          <p:cNvPr id="23" name="Tekstvak 22">
            <a:extLst>
              <a:ext uri="{FF2B5EF4-FFF2-40B4-BE49-F238E27FC236}">
                <a16:creationId xmlns:a16="http://schemas.microsoft.com/office/drawing/2014/main" id="{6D8F7BA7-B361-DAEB-470A-8C78BF780C07}"/>
              </a:ext>
            </a:extLst>
          </p:cNvPr>
          <p:cNvSpPr txBox="1"/>
          <p:nvPr/>
        </p:nvSpPr>
        <p:spPr>
          <a:xfrm>
            <a:off x="119783" y="6056687"/>
            <a:ext cx="2085537" cy="923330"/>
          </a:xfrm>
          <a:prstGeom prst="rect">
            <a:avLst/>
          </a:prstGeom>
          <a:solidFill>
            <a:schemeClr val="bg2"/>
          </a:solidFill>
        </p:spPr>
        <p:txBody>
          <a:bodyPr wrap="square" rtlCol="0">
            <a:spAutoFit/>
          </a:bodyPr>
          <a:lstStyle/>
          <a:p>
            <a:pPr defTabSz="685800" eaLnBrk="1" fontAlgn="auto" hangingPunct="1">
              <a:spcBef>
                <a:spcPts val="0"/>
              </a:spcBef>
              <a:spcAft>
                <a:spcPts val="0"/>
              </a:spcAft>
              <a:defRPr/>
            </a:pPr>
            <a:endParaRPr lang="nl-NL" sz="5400">
              <a:latin typeface="Calibri" panose="020F0502020204030204"/>
            </a:endParaRPr>
          </a:p>
        </p:txBody>
      </p:sp>
      <p:sp>
        <p:nvSpPr>
          <p:cNvPr id="22" name="object 12">
            <a:extLst>
              <a:ext uri="{FF2B5EF4-FFF2-40B4-BE49-F238E27FC236}">
                <a16:creationId xmlns:a16="http://schemas.microsoft.com/office/drawing/2014/main" id="{00846F74-D1BB-0736-6063-42C6FC94E0F4}"/>
              </a:ext>
            </a:extLst>
          </p:cNvPr>
          <p:cNvSpPr/>
          <p:nvPr/>
        </p:nvSpPr>
        <p:spPr>
          <a:xfrm>
            <a:off x="11533727" y="7444088"/>
            <a:ext cx="6502683" cy="2465604"/>
          </a:xfrm>
          <a:custGeom>
            <a:avLst/>
            <a:gdLst/>
            <a:ahLst/>
            <a:cxnLst/>
            <a:rect l="l" t="t" r="r" b="b"/>
            <a:pathLst>
              <a:path w="8554719" h="2641600">
                <a:moveTo>
                  <a:pt x="8114030" y="0"/>
                </a:moveTo>
                <a:lnTo>
                  <a:pt x="440181" y="0"/>
                </a:lnTo>
                <a:lnTo>
                  <a:pt x="392224" y="2583"/>
                </a:lnTo>
                <a:lnTo>
                  <a:pt x="345760" y="10153"/>
                </a:lnTo>
                <a:lnTo>
                  <a:pt x="301061" y="22443"/>
                </a:lnTo>
                <a:lnTo>
                  <a:pt x="258393" y="39182"/>
                </a:lnTo>
                <a:lnTo>
                  <a:pt x="218026" y="60103"/>
                </a:lnTo>
                <a:lnTo>
                  <a:pt x="180228" y="84937"/>
                </a:lnTo>
                <a:lnTo>
                  <a:pt x="145268" y="113415"/>
                </a:lnTo>
                <a:lnTo>
                  <a:pt x="113415" y="145268"/>
                </a:lnTo>
                <a:lnTo>
                  <a:pt x="84937" y="180228"/>
                </a:lnTo>
                <a:lnTo>
                  <a:pt x="60103" y="218026"/>
                </a:lnTo>
                <a:lnTo>
                  <a:pt x="39182" y="258393"/>
                </a:lnTo>
                <a:lnTo>
                  <a:pt x="22443" y="301061"/>
                </a:lnTo>
                <a:lnTo>
                  <a:pt x="10153" y="345760"/>
                </a:lnTo>
                <a:lnTo>
                  <a:pt x="2583" y="392224"/>
                </a:lnTo>
                <a:lnTo>
                  <a:pt x="0" y="440181"/>
                </a:lnTo>
                <a:lnTo>
                  <a:pt x="0" y="2200897"/>
                </a:lnTo>
                <a:lnTo>
                  <a:pt x="2583" y="2248861"/>
                </a:lnTo>
                <a:lnTo>
                  <a:pt x="10153" y="2295330"/>
                </a:lnTo>
                <a:lnTo>
                  <a:pt x="22443" y="2340034"/>
                </a:lnTo>
                <a:lnTo>
                  <a:pt x="39182" y="2382704"/>
                </a:lnTo>
                <a:lnTo>
                  <a:pt x="60103" y="2423073"/>
                </a:lnTo>
                <a:lnTo>
                  <a:pt x="84937" y="2460871"/>
                </a:lnTo>
                <a:lnTo>
                  <a:pt x="113415" y="2495831"/>
                </a:lnTo>
                <a:lnTo>
                  <a:pt x="145268" y="2527684"/>
                </a:lnTo>
                <a:lnTo>
                  <a:pt x="180228" y="2556160"/>
                </a:lnTo>
                <a:lnTo>
                  <a:pt x="218026" y="2580993"/>
                </a:lnTo>
                <a:lnTo>
                  <a:pt x="258393" y="2601912"/>
                </a:lnTo>
                <a:lnTo>
                  <a:pt x="301061" y="2618650"/>
                </a:lnTo>
                <a:lnTo>
                  <a:pt x="345760" y="2630939"/>
                </a:lnTo>
                <a:lnTo>
                  <a:pt x="392224" y="2638509"/>
                </a:lnTo>
                <a:lnTo>
                  <a:pt x="440181" y="2641091"/>
                </a:lnTo>
                <a:lnTo>
                  <a:pt x="8114030" y="2641091"/>
                </a:lnTo>
                <a:lnTo>
                  <a:pt x="8161987" y="2638509"/>
                </a:lnTo>
                <a:lnTo>
                  <a:pt x="8208451" y="2630939"/>
                </a:lnTo>
                <a:lnTo>
                  <a:pt x="8253150" y="2618650"/>
                </a:lnTo>
                <a:lnTo>
                  <a:pt x="8295818" y="2601912"/>
                </a:lnTo>
                <a:lnTo>
                  <a:pt x="8336185" y="2580993"/>
                </a:lnTo>
                <a:lnTo>
                  <a:pt x="8373983" y="2556160"/>
                </a:lnTo>
                <a:lnTo>
                  <a:pt x="8408943" y="2527684"/>
                </a:lnTo>
                <a:lnTo>
                  <a:pt x="8440796" y="2495831"/>
                </a:lnTo>
                <a:lnTo>
                  <a:pt x="8469274" y="2460871"/>
                </a:lnTo>
                <a:lnTo>
                  <a:pt x="8494108" y="2423073"/>
                </a:lnTo>
                <a:lnTo>
                  <a:pt x="8515029" y="2382704"/>
                </a:lnTo>
                <a:lnTo>
                  <a:pt x="8531768" y="2340034"/>
                </a:lnTo>
                <a:lnTo>
                  <a:pt x="8544058" y="2295330"/>
                </a:lnTo>
                <a:lnTo>
                  <a:pt x="8551628" y="2248861"/>
                </a:lnTo>
                <a:lnTo>
                  <a:pt x="8554212" y="2200897"/>
                </a:lnTo>
                <a:lnTo>
                  <a:pt x="8554212" y="440181"/>
                </a:lnTo>
                <a:lnTo>
                  <a:pt x="8551628" y="392224"/>
                </a:lnTo>
                <a:lnTo>
                  <a:pt x="8544058" y="345760"/>
                </a:lnTo>
                <a:lnTo>
                  <a:pt x="8531768" y="301061"/>
                </a:lnTo>
                <a:lnTo>
                  <a:pt x="8515029" y="258393"/>
                </a:lnTo>
                <a:lnTo>
                  <a:pt x="8494108" y="218026"/>
                </a:lnTo>
                <a:lnTo>
                  <a:pt x="8469274" y="180228"/>
                </a:lnTo>
                <a:lnTo>
                  <a:pt x="8440796" y="145268"/>
                </a:lnTo>
                <a:lnTo>
                  <a:pt x="8408943" y="113415"/>
                </a:lnTo>
                <a:lnTo>
                  <a:pt x="8373983" y="84937"/>
                </a:lnTo>
                <a:lnTo>
                  <a:pt x="8336185" y="60103"/>
                </a:lnTo>
                <a:lnTo>
                  <a:pt x="8295818" y="39182"/>
                </a:lnTo>
                <a:lnTo>
                  <a:pt x="8253150" y="22443"/>
                </a:lnTo>
                <a:lnTo>
                  <a:pt x="8208451" y="10153"/>
                </a:lnTo>
                <a:lnTo>
                  <a:pt x="8161987" y="2583"/>
                </a:lnTo>
                <a:lnTo>
                  <a:pt x="8114030" y="0"/>
                </a:lnTo>
                <a:close/>
              </a:path>
            </a:pathLst>
          </a:custGeom>
          <a:solidFill>
            <a:schemeClr val="bg2"/>
          </a:solidFill>
        </p:spPr>
        <p:txBody>
          <a:bodyPr wrap="square" lIns="0" tIns="0" rIns="0" bIns="0" rtlCol="0"/>
          <a:lstStyle/>
          <a:p>
            <a:pPr defTabSz="685800" eaLnBrk="1" fontAlgn="auto" hangingPunct="1">
              <a:spcBef>
                <a:spcPts val="0"/>
              </a:spcBef>
              <a:spcAft>
                <a:spcPts val="0"/>
              </a:spcAft>
              <a:defRPr/>
            </a:pPr>
            <a:endParaRPr>
              <a:solidFill>
                <a:prstClr val="black"/>
              </a:solidFill>
              <a:latin typeface="Segoe UI" panose="020B0502040204020203" pitchFamily="34" charset="0"/>
              <a:cs typeface="Segoe UI" panose="020B0502040204020203" pitchFamily="34" charset="0"/>
            </a:endParaRPr>
          </a:p>
        </p:txBody>
      </p:sp>
      <p:sp>
        <p:nvSpPr>
          <p:cNvPr id="24" name="object 10">
            <a:extLst>
              <a:ext uri="{FF2B5EF4-FFF2-40B4-BE49-F238E27FC236}">
                <a16:creationId xmlns:a16="http://schemas.microsoft.com/office/drawing/2014/main" id="{1F2C3746-712D-845A-D581-DDC2EFEEFBD6}"/>
              </a:ext>
            </a:extLst>
          </p:cNvPr>
          <p:cNvSpPr txBox="1"/>
          <p:nvPr/>
        </p:nvSpPr>
        <p:spPr>
          <a:xfrm>
            <a:off x="15283584" y="7747807"/>
            <a:ext cx="2493981" cy="1885132"/>
          </a:xfrm>
          <a:prstGeom prst="rect">
            <a:avLst/>
          </a:prstGeom>
        </p:spPr>
        <p:txBody>
          <a:bodyPr vert="horz" wrap="square" lIns="0" tIns="12701" rIns="0" bIns="0" rtlCol="0">
            <a:spAutoFit/>
          </a:bodyPr>
          <a:lstStyle/>
          <a:p>
            <a:pPr marL="12701" marR="5081" indent="-1905" defTabSz="685800" eaLnBrk="1" fontAlgn="auto" hangingPunct="1">
              <a:spcBef>
                <a:spcPts val="100"/>
              </a:spcBef>
              <a:spcAft>
                <a:spcPts val="0"/>
              </a:spcAft>
              <a:defRPr/>
            </a:pPr>
            <a:r>
              <a:rPr lang="nl-NL" sz="2400" b="1" err="1">
                <a:solidFill>
                  <a:srgbClr val="205868"/>
                </a:solidFill>
                <a:latin typeface="Segoe UI" panose="020B0502040204020203" pitchFamily="34" charset="0"/>
                <a:cs typeface="Segoe UI" panose="020B0502040204020203" pitchFamily="34" charset="0"/>
              </a:rPr>
              <a:t>All</a:t>
            </a:r>
            <a:r>
              <a:rPr lang="nl-NL" sz="2400" b="1">
                <a:solidFill>
                  <a:srgbClr val="205868"/>
                </a:solidFill>
                <a:latin typeface="Segoe UI" panose="020B0502040204020203" pitchFamily="34" charset="0"/>
                <a:cs typeface="Segoe UI" panose="020B0502040204020203" pitchFamily="34" charset="0"/>
              </a:rPr>
              <a:t> </a:t>
            </a:r>
            <a:r>
              <a:rPr lang="nl-NL" sz="2400" err="1">
                <a:solidFill>
                  <a:srgbClr val="205868"/>
                </a:solidFill>
                <a:latin typeface="Segoe UI" panose="020B0502040204020203" pitchFamily="34" charset="0"/>
                <a:cs typeface="Segoe UI" panose="020B0502040204020203" pitchFamily="34" charset="0"/>
              </a:rPr>
              <a:t>TWGs</a:t>
            </a:r>
            <a:r>
              <a:rPr lang="nl-NL" sz="2400">
                <a:solidFill>
                  <a:srgbClr val="205868"/>
                </a:solidFill>
                <a:latin typeface="Segoe UI" panose="020B0502040204020203" pitchFamily="34" charset="0"/>
                <a:cs typeface="Segoe UI" panose="020B0502040204020203" pitchFamily="34" charset="0"/>
              </a:rPr>
              <a:t> are g</a:t>
            </a:r>
            <a:r>
              <a:rPr sz="2400" err="1">
                <a:solidFill>
                  <a:srgbClr val="205868"/>
                </a:solidFill>
                <a:latin typeface="Segoe UI" panose="020B0502040204020203" pitchFamily="34" charset="0"/>
                <a:cs typeface="Segoe UI" panose="020B0502040204020203" pitchFamily="34" charset="0"/>
              </a:rPr>
              <a:t>uided</a:t>
            </a:r>
            <a:r>
              <a:rPr lang="nl-NL" sz="2400">
                <a:solidFill>
                  <a:srgbClr val="205868"/>
                </a:solidFill>
                <a:latin typeface="Segoe UI" panose="020B0502040204020203" pitchFamily="34" charset="0"/>
                <a:cs typeface="Segoe UI" panose="020B0502040204020203" pitchFamily="34" charset="0"/>
              </a:rPr>
              <a:t> </a:t>
            </a:r>
            <a:r>
              <a:rPr sz="2400" spc="-11">
                <a:solidFill>
                  <a:srgbClr val="205868"/>
                </a:solidFill>
                <a:latin typeface="Segoe UI" panose="020B0502040204020203" pitchFamily="34" charset="0"/>
                <a:cs typeface="Segoe UI" panose="020B0502040204020203" pitchFamily="34" charset="0"/>
              </a:rPr>
              <a:t>by </a:t>
            </a:r>
            <a:r>
              <a:rPr sz="2400">
                <a:solidFill>
                  <a:srgbClr val="205868"/>
                </a:solidFill>
                <a:latin typeface="Segoe UI" panose="020B0502040204020203" pitchFamily="34" charset="0"/>
                <a:cs typeface="Segoe UI" panose="020B0502040204020203" pitchFamily="34" charset="0"/>
              </a:rPr>
              <a:t>the </a:t>
            </a:r>
            <a:endParaRPr lang="en-US" sz="2400">
              <a:solidFill>
                <a:srgbClr val="205868"/>
              </a:solidFill>
              <a:latin typeface="Segoe UI" panose="020B0502040204020203" pitchFamily="34" charset="0"/>
              <a:cs typeface="Segoe UI" panose="020B0502040204020203" pitchFamily="34" charset="0"/>
            </a:endParaRPr>
          </a:p>
          <a:p>
            <a:pPr marL="12701" marR="5081" indent="-1905" defTabSz="685800" eaLnBrk="1" fontAlgn="auto" hangingPunct="1">
              <a:spcBef>
                <a:spcPts val="100"/>
              </a:spcBef>
              <a:spcAft>
                <a:spcPts val="0"/>
              </a:spcAft>
              <a:defRPr/>
            </a:pPr>
            <a:r>
              <a:rPr lang="en-US" sz="2400" spc="-5">
                <a:solidFill>
                  <a:srgbClr val="205868"/>
                </a:solidFill>
                <a:latin typeface="Segoe UI" panose="020B0502040204020203" pitchFamily="34" charset="0"/>
                <a:cs typeface="Segoe UI" panose="020B0502040204020203" pitchFamily="34" charset="0"/>
              </a:rPr>
              <a:t>Global</a:t>
            </a:r>
          </a:p>
          <a:p>
            <a:pPr marL="12701" marR="5081" indent="-1905" defTabSz="685800" eaLnBrk="1" fontAlgn="auto" hangingPunct="1">
              <a:spcBef>
                <a:spcPts val="100"/>
              </a:spcBef>
              <a:spcAft>
                <a:spcPts val="0"/>
              </a:spcAft>
              <a:defRPr/>
            </a:pPr>
            <a:r>
              <a:rPr lang="en-US" sz="2400">
                <a:solidFill>
                  <a:srgbClr val="205868"/>
                </a:solidFill>
                <a:latin typeface="Segoe UI" panose="020B0502040204020203" pitchFamily="34" charset="0"/>
                <a:cs typeface="Segoe UI" panose="020B0502040204020203" pitchFamily="34" charset="0"/>
              </a:rPr>
              <a:t>IASC </a:t>
            </a:r>
            <a:r>
              <a:rPr lang="en-US" sz="2400" spc="-5">
                <a:solidFill>
                  <a:srgbClr val="205868"/>
                </a:solidFill>
                <a:latin typeface="Segoe UI" panose="020B0502040204020203" pitchFamily="34" charset="0"/>
                <a:cs typeface="Segoe UI" panose="020B0502040204020203" pitchFamily="34" charset="0"/>
              </a:rPr>
              <a:t>MHPSS</a:t>
            </a:r>
            <a:r>
              <a:rPr lang="en-US" sz="2400" spc="-56">
                <a:solidFill>
                  <a:srgbClr val="205868"/>
                </a:solidFill>
                <a:latin typeface="Segoe UI" panose="020B0502040204020203" pitchFamily="34" charset="0"/>
                <a:cs typeface="Segoe UI" panose="020B0502040204020203" pitchFamily="34" charset="0"/>
              </a:rPr>
              <a:t> </a:t>
            </a:r>
            <a:r>
              <a:rPr lang="en-US" sz="2400" spc="-26">
                <a:solidFill>
                  <a:srgbClr val="205868"/>
                </a:solidFill>
                <a:latin typeface="Segoe UI" panose="020B0502040204020203" pitchFamily="34" charset="0"/>
                <a:cs typeface="Segoe UI" panose="020B0502040204020203" pitchFamily="34" charset="0"/>
              </a:rPr>
              <a:t>Reference </a:t>
            </a:r>
            <a:r>
              <a:rPr lang="en-US" sz="2400" spc="-15">
                <a:solidFill>
                  <a:srgbClr val="205868"/>
                </a:solidFill>
                <a:latin typeface="Segoe UI" panose="020B0502040204020203" pitchFamily="34" charset="0"/>
                <a:cs typeface="Segoe UI" panose="020B0502040204020203" pitchFamily="34" charset="0"/>
              </a:rPr>
              <a:t>Group</a:t>
            </a:r>
            <a:endParaRPr lang="en-US" sz="2400">
              <a:solidFill>
                <a:srgbClr val="205868"/>
              </a:solidFill>
              <a:latin typeface="Segoe UI" panose="020B0502040204020203" pitchFamily="34" charset="0"/>
              <a:cs typeface="Segoe UI" panose="020B0502040204020203" pitchFamily="34" charset="0"/>
            </a:endParaRPr>
          </a:p>
        </p:txBody>
      </p:sp>
      <p:sp>
        <p:nvSpPr>
          <p:cNvPr id="29" name="Tekstvak 28">
            <a:extLst>
              <a:ext uri="{FF2B5EF4-FFF2-40B4-BE49-F238E27FC236}">
                <a16:creationId xmlns:a16="http://schemas.microsoft.com/office/drawing/2014/main" id="{F2AE3111-B159-28C2-051A-DC1255887A0F}"/>
              </a:ext>
            </a:extLst>
          </p:cNvPr>
          <p:cNvSpPr txBox="1"/>
          <p:nvPr/>
        </p:nvSpPr>
        <p:spPr>
          <a:xfrm>
            <a:off x="12591921" y="8321977"/>
            <a:ext cx="2691663" cy="1061829"/>
          </a:xfrm>
          <a:prstGeom prst="rect">
            <a:avLst/>
          </a:prstGeom>
          <a:noFill/>
        </p:spPr>
        <p:txBody>
          <a:bodyPr wrap="square">
            <a:spAutoFit/>
          </a:bodyPr>
          <a:lstStyle/>
          <a:p>
            <a:pPr defTabSz="685800" eaLnBrk="1" fontAlgn="auto" hangingPunct="1">
              <a:spcBef>
                <a:spcPts val="0"/>
              </a:spcBef>
              <a:spcAft>
                <a:spcPts val="0"/>
              </a:spcAft>
              <a:defRPr/>
            </a:pPr>
            <a:r>
              <a:rPr lang="en-US" sz="2100">
                <a:solidFill>
                  <a:srgbClr val="205868"/>
                </a:solidFill>
                <a:latin typeface="Segoe UI" panose="020B0502040204020203" pitchFamily="34" charset="0"/>
                <a:cs typeface="Segoe UI" panose="020B0502040204020203" pitchFamily="34" charset="0"/>
              </a:rPr>
              <a:t>are co-led by local </a:t>
            </a:r>
            <a:r>
              <a:rPr lang="en-US" sz="2100" err="1">
                <a:solidFill>
                  <a:srgbClr val="205868"/>
                </a:solidFill>
                <a:latin typeface="Segoe UI" panose="020B0502040204020203" pitchFamily="34" charset="0"/>
                <a:cs typeface="Segoe UI" panose="020B0502040204020203" pitchFamily="34" charset="0"/>
              </a:rPr>
              <a:t>organisations</a:t>
            </a:r>
            <a:r>
              <a:rPr lang="en-US" sz="2100">
                <a:solidFill>
                  <a:srgbClr val="205868"/>
                </a:solidFill>
                <a:latin typeface="Segoe UI" panose="020B0502040204020203" pitchFamily="34" charset="0"/>
                <a:cs typeface="Segoe UI" panose="020B0502040204020203" pitchFamily="34" charset="0"/>
              </a:rPr>
              <a:t> and/or local government</a:t>
            </a:r>
            <a:endParaRPr lang="nl-NL" sz="2100">
              <a:solidFill>
                <a:srgbClr val="205868"/>
              </a:solidFill>
              <a:latin typeface="Segoe UI" panose="020B0502040204020203" pitchFamily="34" charset="0"/>
              <a:cs typeface="Segoe UI" panose="020B0502040204020203" pitchFamily="34" charset="0"/>
            </a:endParaRPr>
          </a:p>
        </p:txBody>
      </p:sp>
      <p:sp>
        <p:nvSpPr>
          <p:cNvPr id="30" name="object 14">
            <a:extLst>
              <a:ext uri="{FF2B5EF4-FFF2-40B4-BE49-F238E27FC236}">
                <a16:creationId xmlns:a16="http://schemas.microsoft.com/office/drawing/2014/main" id="{408E75EC-4298-4848-17CD-41D1388F9F39}"/>
              </a:ext>
            </a:extLst>
          </p:cNvPr>
          <p:cNvSpPr txBox="1"/>
          <p:nvPr/>
        </p:nvSpPr>
        <p:spPr>
          <a:xfrm>
            <a:off x="12550456" y="7601656"/>
            <a:ext cx="1890935" cy="797653"/>
          </a:xfrm>
          <a:prstGeom prst="rect">
            <a:avLst/>
          </a:prstGeom>
        </p:spPr>
        <p:txBody>
          <a:bodyPr vert="horz" wrap="square" lIns="0" tIns="58419" rIns="0" bIns="0" rtlCol="0">
            <a:spAutoFit/>
          </a:bodyPr>
          <a:lstStyle/>
          <a:p>
            <a:pPr marL="163203" defTabSz="685800" eaLnBrk="1" fontAlgn="auto" hangingPunct="1">
              <a:spcBef>
                <a:spcPts val="459"/>
              </a:spcBef>
              <a:spcAft>
                <a:spcPts val="0"/>
              </a:spcAft>
              <a:defRPr/>
            </a:pPr>
            <a:r>
              <a:rPr lang="nl-NL" sz="4800" b="1" spc="-5">
                <a:solidFill>
                  <a:srgbClr val="205868"/>
                </a:solidFill>
                <a:latin typeface="Segoe UI" panose="020B0502040204020203" pitchFamily="34" charset="0"/>
                <a:cs typeface="Segoe UI" panose="020B0502040204020203" pitchFamily="34" charset="0"/>
              </a:rPr>
              <a:t>~60%</a:t>
            </a:r>
            <a:endParaRPr lang="nl-NL" sz="4800">
              <a:solidFill>
                <a:srgbClr val="205868"/>
              </a:solidFill>
              <a:latin typeface="Segoe UI" panose="020B0502040204020203" pitchFamily="34" charset="0"/>
              <a:cs typeface="Segoe UI" panose="020B0502040204020203" pitchFamily="34" charset="0"/>
            </a:endParaRPr>
          </a:p>
        </p:txBody>
      </p:sp>
      <p:cxnSp>
        <p:nvCxnSpPr>
          <p:cNvPr id="32" name="Rechte verbindingslijn 31">
            <a:extLst>
              <a:ext uri="{FF2B5EF4-FFF2-40B4-BE49-F238E27FC236}">
                <a16:creationId xmlns:a16="http://schemas.microsoft.com/office/drawing/2014/main" id="{4363A670-A5AE-E527-24CE-52A4CBF66DB2}"/>
              </a:ext>
            </a:extLst>
          </p:cNvPr>
          <p:cNvCxnSpPr>
            <a:cxnSpLocks/>
          </p:cNvCxnSpPr>
          <p:nvPr/>
        </p:nvCxnSpPr>
        <p:spPr>
          <a:xfrm>
            <a:off x="14971455" y="7408669"/>
            <a:ext cx="0" cy="248213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Tekstvak 33">
            <a:extLst>
              <a:ext uri="{FF2B5EF4-FFF2-40B4-BE49-F238E27FC236}">
                <a16:creationId xmlns:a16="http://schemas.microsoft.com/office/drawing/2014/main" id="{6292B967-1E0E-0FBC-E64B-8B5FAE2A5BE7}"/>
              </a:ext>
            </a:extLst>
          </p:cNvPr>
          <p:cNvSpPr txBox="1"/>
          <p:nvPr/>
        </p:nvSpPr>
        <p:spPr>
          <a:xfrm>
            <a:off x="14971456" y="4562210"/>
            <a:ext cx="3187004" cy="843821"/>
          </a:xfrm>
          <a:prstGeom prst="rect">
            <a:avLst/>
          </a:prstGeom>
          <a:noFill/>
        </p:spPr>
        <p:txBody>
          <a:bodyPr wrap="square">
            <a:spAutoFit/>
          </a:bodyPr>
          <a:lstStyle/>
          <a:p>
            <a:pPr marL="12701" defTabSz="685800" eaLnBrk="1" fontAlgn="auto" hangingPunct="1">
              <a:spcBef>
                <a:spcPts val="95"/>
              </a:spcBef>
              <a:spcAft>
                <a:spcPts val="0"/>
              </a:spcAft>
              <a:defRPr/>
            </a:pPr>
            <a:r>
              <a:rPr lang="nl-NL" sz="2400" b="1" spc="-11">
                <a:solidFill>
                  <a:srgbClr val="1F3850"/>
                </a:solidFill>
                <a:latin typeface="Segoe UI" panose="020B0502040204020203" pitchFamily="34" charset="0"/>
                <a:cs typeface="Segoe UI" panose="020B0502040204020203" pitchFamily="34" charset="0"/>
              </a:rPr>
              <a:t>Ukraine</a:t>
            </a:r>
          </a:p>
          <a:p>
            <a:pPr marL="12701" defTabSz="685800" eaLnBrk="1" fontAlgn="auto" hangingPunct="1">
              <a:spcBef>
                <a:spcPts val="95"/>
              </a:spcBef>
              <a:spcAft>
                <a:spcPts val="0"/>
              </a:spcAft>
              <a:defRPr/>
            </a:pPr>
            <a:r>
              <a:rPr lang="nl-NL" sz="2400" spc="-11">
                <a:solidFill>
                  <a:srgbClr val="1F3850"/>
                </a:solidFill>
                <a:latin typeface="Segoe UI" panose="020B0502040204020203" pitchFamily="34" charset="0"/>
                <a:cs typeface="Segoe UI" panose="020B0502040204020203" pitchFamily="34" charset="0"/>
              </a:rPr>
              <a:t>5 new </a:t>
            </a:r>
            <a:r>
              <a:rPr lang="nl-NL" sz="2400" spc="-11" err="1">
                <a:solidFill>
                  <a:srgbClr val="1F3850"/>
                </a:solidFill>
                <a:latin typeface="Segoe UI" panose="020B0502040204020203" pitchFamily="34" charset="0"/>
                <a:cs typeface="Segoe UI" panose="020B0502040204020203" pitchFamily="34" charset="0"/>
              </a:rPr>
              <a:t>regional</a:t>
            </a:r>
            <a:r>
              <a:rPr lang="nl-NL" sz="2400" spc="-11">
                <a:solidFill>
                  <a:srgbClr val="1F3850"/>
                </a:solidFill>
                <a:latin typeface="Segoe UI" panose="020B0502040204020203" pitchFamily="34" charset="0"/>
                <a:cs typeface="Segoe UI" panose="020B0502040204020203" pitchFamily="34" charset="0"/>
              </a:rPr>
              <a:t> </a:t>
            </a:r>
            <a:r>
              <a:rPr lang="nl-NL" sz="2400" spc="-11" err="1">
                <a:solidFill>
                  <a:srgbClr val="1F3850"/>
                </a:solidFill>
                <a:latin typeface="Segoe UI" panose="020B0502040204020203" pitchFamily="34" charset="0"/>
                <a:cs typeface="Segoe UI" panose="020B0502040204020203" pitchFamily="34" charset="0"/>
              </a:rPr>
              <a:t>TWGs</a:t>
            </a:r>
            <a:endParaRPr lang="nl-NL" sz="2400" spc="-11">
              <a:solidFill>
                <a:srgbClr val="1F3850"/>
              </a:solidFill>
              <a:latin typeface="Segoe UI" panose="020B0502040204020203" pitchFamily="34" charset="0"/>
              <a:cs typeface="Segoe UI" panose="020B0502040204020203" pitchFamily="34" charset="0"/>
            </a:endParaRPr>
          </a:p>
        </p:txBody>
      </p:sp>
      <p:cxnSp>
        <p:nvCxnSpPr>
          <p:cNvPr id="28" name="Rechte verbindingslijn 27">
            <a:extLst>
              <a:ext uri="{FF2B5EF4-FFF2-40B4-BE49-F238E27FC236}">
                <a16:creationId xmlns:a16="http://schemas.microsoft.com/office/drawing/2014/main" id="{ED1FD723-0444-FB3E-C821-F2F92CB3A426}"/>
              </a:ext>
            </a:extLst>
          </p:cNvPr>
          <p:cNvCxnSpPr>
            <a:cxnSpLocks/>
            <a:endCxn id="34" idx="1"/>
          </p:cNvCxnSpPr>
          <p:nvPr/>
        </p:nvCxnSpPr>
        <p:spPr>
          <a:xfrm>
            <a:off x="9616440" y="4163531"/>
            <a:ext cx="5355016" cy="820590"/>
          </a:xfrm>
          <a:prstGeom prst="line">
            <a:avLst/>
          </a:prstGeom>
        </p:spPr>
        <p:style>
          <a:lnRef idx="1">
            <a:schemeClr val="accent1"/>
          </a:lnRef>
          <a:fillRef idx="0">
            <a:schemeClr val="accent1"/>
          </a:fillRef>
          <a:effectRef idx="0">
            <a:schemeClr val="accent1"/>
          </a:effectRef>
          <a:fontRef idx="minor">
            <a:schemeClr val="tx1"/>
          </a:fontRef>
        </p:style>
      </p:cxnSp>
      <p:sp>
        <p:nvSpPr>
          <p:cNvPr id="36" name="Rechthoek 35">
            <a:extLst>
              <a:ext uri="{FF2B5EF4-FFF2-40B4-BE49-F238E27FC236}">
                <a16:creationId xmlns:a16="http://schemas.microsoft.com/office/drawing/2014/main" id="{FD6830BA-3908-A024-D912-D395F6709B27}"/>
              </a:ext>
            </a:extLst>
          </p:cNvPr>
          <p:cNvSpPr/>
          <p:nvPr/>
        </p:nvSpPr>
        <p:spPr>
          <a:xfrm>
            <a:off x="451556" y="8811418"/>
            <a:ext cx="304115" cy="360948"/>
          </a:xfrm>
          <a:prstGeom prst="rect">
            <a:avLst/>
          </a:prstGeom>
          <a:solidFill>
            <a:srgbClr val="8ECAE6"/>
          </a:solidFill>
          <a:ln>
            <a:solidFill>
              <a:srgbClr val="8ECA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nl-NL" sz="2700">
              <a:solidFill>
                <a:prstClr val="white"/>
              </a:solidFill>
              <a:latin typeface="Calibri" panose="020F0502020204030204"/>
            </a:endParaRPr>
          </a:p>
        </p:txBody>
      </p:sp>
      <p:sp>
        <p:nvSpPr>
          <p:cNvPr id="37" name="Rechthoek 36">
            <a:extLst>
              <a:ext uri="{FF2B5EF4-FFF2-40B4-BE49-F238E27FC236}">
                <a16:creationId xmlns:a16="http://schemas.microsoft.com/office/drawing/2014/main" id="{7795D7C9-2912-2F78-F0EF-A8F3B718DD81}"/>
              </a:ext>
            </a:extLst>
          </p:cNvPr>
          <p:cNvSpPr/>
          <p:nvPr/>
        </p:nvSpPr>
        <p:spPr>
          <a:xfrm>
            <a:off x="451555" y="9234482"/>
            <a:ext cx="304115" cy="360948"/>
          </a:xfrm>
          <a:prstGeom prst="rect">
            <a:avLst/>
          </a:prstGeom>
          <a:solidFill>
            <a:srgbClr val="00B050"/>
          </a:solidFill>
          <a:ln>
            <a:solidFill>
              <a:srgbClr val="8ECA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nl-NL" sz="2700">
              <a:solidFill>
                <a:prstClr val="white"/>
              </a:solidFill>
              <a:latin typeface="Calibri" panose="020F0502020204030204"/>
            </a:endParaRPr>
          </a:p>
        </p:txBody>
      </p:sp>
      <p:sp>
        <p:nvSpPr>
          <p:cNvPr id="38" name="Rechthoek 37">
            <a:extLst>
              <a:ext uri="{FF2B5EF4-FFF2-40B4-BE49-F238E27FC236}">
                <a16:creationId xmlns:a16="http://schemas.microsoft.com/office/drawing/2014/main" id="{8691DF90-AA3F-3249-D8C1-668B67EDB351}"/>
              </a:ext>
            </a:extLst>
          </p:cNvPr>
          <p:cNvSpPr/>
          <p:nvPr/>
        </p:nvSpPr>
        <p:spPr>
          <a:xfrm>
            <a:off x="451553" y="9689038"/>
            <a:ext cx="304115" cy="360948"/>
          </a:xfrm>
          <a:prstGeom prst="rect">
            <a:avLst/>
          </a:prstGeom>
          <a:solidFill>
            <a:srgbClr val="F3A447"/>
          </a:solidFill>
          <a:ln>
            <a:solidFill>
              <a:srgbClr val="8ECA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nl-NL" sz="2700">
              <a:solidFill>
                <a:prstClr val="white"/>
              </a:solidFill>
              <a:latin typeface="Calibri" panose="020F0502020204030204"/>
            </a:endParaRPr>
          </a:p>
        </p:txBody>
      </p:sp>
      <p:sp>
        <p:nvSpPr>
          <p:cNvPr id="40" name="Tekstvak 39">
            <a:extLst>
              <a:ext uri="{FF2B5EF4-FFF2-40B4-BE49-F238E27FC236}">
                <a16:creationId xmlns:a16="http://schemas.microsoft.com/office/drawing/2014/main" id="{6B625CE5-78E5-C91B-0CA1-59ED1FAC8A66}"/>
              </a:ext>
            </a:extLst>
          </p:cNvPr>
          <p:cNvSpPr txBox="1"/>
          <p:nvPr/>
        </p:nvSpPr>
        <p:spPr>
          <a:xfrm>
            <a:off x="732815" y="9217957"/>
            <a:ext cx="3659640" cy="415498"/>
          </a:xfrm>
          <a:prstGeom prst="rect">
            <a:avLst/>
          </a:prstGeom>
          <a:noFill/>
        </p:spPr>
        <p:txBody>
          <a:bodyPr wrap="square" rtlCol="0">
            <a:spAutoFit/>
          </a:bodyPr>
          <a:lstStyle/>
          <a:p>
            <a:pPr defTabSz="685800" eaLnBrk="1" fontAlgn="auto" hangingPunct="1">
              <a:spcBef>
                <a:spcPts val="0"/>
              </a:spcBef>
              <a:spcAft>
                <a:spcPts val="0"/>
              </a:spcAft>
              <a:defRPr/>
            </a:pPr>
            <a:r>
              <a:rPr lang="nl-NL" sz="2100">
                <a:solidFill>
                  <a:prstClr val="black"/>
                </a:solidFill>
                <a:latin typeface="Calibri" panose="020F0502020204030204"/>
              </a:rPr>
              <a:t>New </a:t>
            </a:r>
            <a:r>
              <a:rPr lang="nl-NL" sz="2100" err="1">
                <a:solidFill>
                  <a:prstClr val="black"/>
                </a:solidFill>
                <a:latin typeface="Calibri" panose="020F0502020204030204"/>
              </a:rPr>
              <a:t>TWGs</a:t>
            </a:r>
            <a:r>
              <a:rPr lang="nl-NL" sz="2100">
                <a:solidFill>
                  <a:prstClr val="black"/>
                </a:solidFill>
                <a:latin typeface="Calibri" panose="020F0502020204030204"/>
              </a:rPr>
              <a:t> in 2021, 48 in </a:t>
            </a:r>
            <a:r>
              <a:rPr lang="nl-NL" sz="2100" err="1">
                <a:solidFill>
                  <a:prstClr val="black"/>
                </a:solidFill>
                <a:latin typeface="Calibri" panose="020F0502020204030204"/>
              </a:rPr>
              <a:t>total</a:t>
            </a:r>
            <a:endParaRPr lang="nl-NL" sz="2100">
              <a:solidFill>
                <a:prstClr val="black"/>
              </a:solidFill>
              <a:latin typeface="Calibri" panose="020F0502020204030204"/>
            </a:endParaRPr>
          </a:p>
        </p:txBody>
      </p:sp>
      <p:sp>
        <p:nvSpPr>
          <p:cNvPr id="41" name="Tekstvak 40">
            <a:extLst>
              <a:ext uri="{FF2B5EF4-FFF2-40B4-BE49-F238E27FC236}">
                <a16:creationId xmlns:a16="http://schemas.microsoft.com/office/drawing/2014/main" id="{F6747736-01B0-C37E-5BC9-8A8187871FB8}"/>
              </a:ext>
            </a:extLst>
          </p:cNvPr>
          <p:cNvSpPr txBox="1"/>
          <p:nvPr/>
        </p:nvSpPr>
        <p:spPr>
          <a:xfrm>
            <a:off x="732815" y="9682996"/>
            <a:ext cx="3659640" cy="415498"/>
          </a:xfrm>
          <a:prstGeom prst="rect">
            <a:avLst/>
          </a:prstGeom>
          <a:noFill/>
        </p:spPr>
        <p:txBody>
          <a:bodyPr wrap="square" rtlCol="0">
            <a:spAutoFit/>
          </a:bodyPr>
          <a:lstStyle/>
          <a:p>
            <a:pPr defTabSz="685800" eaLnBrk="1" fontAlgn="auto" hangingPunct="1">
              <a:spcBef>
                <a:spcPts val="0"/>
              </a:spcBef>
              <a:spcAft>
                <a:spcPts val="0"/>
              </a:spcAft>
              <a:defRPr/>
            </a:pPr>
            <a:r>
              <a:rPr lang="nl-NL" sz="2100">
                <a:solidFill>
                  <a:prstClr val="black"/>
                </a:solidFill>
                <a:latin typeface="Calibri" panose="020F0502020204030204"/>
              </a:rPr>
              <a:t>New </a:t>
            </a:r>
            <a:r>
              <a:rPr lang="nl-NL" sz="2100" err="1">
                <a:solidFill>
                  <a:prstClr val="black"/>
                </a:solidFill>
                <a:latin typeface="Calibri" panose="020F0502020204030204"/>
              </a:rPr>
              <a:t>TWGs</a:t>
            </a:r>
            <a:r>
              <a:rPr lang="nl-NL" sz="2100">
                <a:solidFill>
                  <a:prstClr val="black"/>
                </a:solidFill>
                <a:latin typeface="Calibri" panose="020F0502020204030204"/>
              </a:rPr>
              <a:t> in 2022, 58 in </a:t>
            </a:r>
            <a:r>
              <a:rPr lang="nl-NL" sz="2100" err="1">
                <a:solidFill>
                  <a:prstClr val="black"/>
                </a:solidFill>
                <a:latin typeface="Calibri" panose="020F0502020204030204"/>
              </a:rPr>
              <a:t>total</a:t>
            </a:r>
            <a:endParaRPr lang="nl-NL" sz="2100">
              <a:solidFill>
                <a:prstClr val="black"/>
              </a:solidFill>
              <a:latin typeface="Calibri" panose="020F0502020204030204"/>
            </a:endParaRPr>
          </a:p>
        </p:txBody>
      </p:sp>
      <p:sp>
        <p:nvSpPr>
          <p:cNvPr id="42" name="Tekstvak 41">
            <a:extLst>
              <a:ext uri="{FF2B5EF4-FFF2-40B4-BE49-F238E27FC236}">
                <a16:creationId xmlns:a16="http://schemas.microsoft.com/office/drawing/2014/main" id="{A27D640F-B2B5-54D4-AFD4-3B781B7B0A5A}"/>
              </a:ext>
            </a:extLst>
          </p:cNvPr>
          <p:cNvSpPr txBox="1"/>
          <p:nvPr/>
        </p:nvSpPr>
        <p:spPr>
          <a:xfrm>
            <a:off x="732815" y="8752919"/>
            <a:ext cx="3659640" cy="415498"/>
          </a:xfrm>
          <a:prstGeom prst="rect">
            <a:avLst/>
          </a:prstGeom>
          <a:noFill/>
        </p:spPr>
        <p:txBody>
          <a:bodyPr wrap="square" rtlCol="0">
            <a:spAutoFit/>
          </a:bodyPr>
          <a:lstStyle/>
          <a:p>
            <a:pPr defTabSz="685800" eaLnBrk="1" fontAlgn="auto" hangingPunct="1">
              <a:spcBef>
                <a:spcPts val="0"/>
              </a:spcBef>
              <a:spcAft>
                <a:spcPts val="0"/>
              </a:spcAft>
              <a:defRPr/>
            </a:pPr>
            <a:r>
              <a:rPr lang="nl-NL" sz="2100" err="1">
                <a:solidFill>
                  <a:prstClr val="black"/>
                </a:solidFill>
                <a:latin typeface="Calibri" panose="020F0502020204030204"/>
              </a:rPr>
              <a:t>TWGs</a:t>
            </a:r>
            <a:r>
              <a:rPr lang="nl-NL" sz="2100">
                <a:solidFill>
                  <a:prstClr val="black"/>
                </a:solidFill>
                <a:latin typeface="Calibri" panose="020F0502020204030204"/>
              </a:rPr>
              <a:t> in 2020, 23 in </a:t>
            </a:r>
            <a:r>
              <a:rPr lang="nl-NL" sz="2100" err="1">
                <a:solidFill>
                  <a:prstClr val="black"/>
                </a:solidFill>
                <a:latin typeface="Calibri" panose="020F0502020204030204"/>
              </a:rPr>
              <a:t>total</a:t>
            </a:r>
            <a:endParaRPr lang="nl-NL" sz="2100">
              <a:solidFill>
                <a:prstClr val="black"/>
              </a:solidFill>
              <a:latin typeface="Calibri" panose="020F0502020204030204"/>
            </a:endParaRPr>
          </a:p>
        </p:txBody>
      </p:sp>
      <p:pic>
        <p:nvPicPr>
          <p:cNvPr id="44" name="Afbeelding 43">
            <a:extLst>
              <a:ext uri="{FF2B5EF4-FFF2-40B4-BE49-F238E27FC236}">
                <a16:creationId xmlns:a16="http://schemas.microsoft.com/office/drawing/2014/main" id="{474D7257-449A-AE94-2E74-DCE1EA0562AD}"/>
              </a:ext>
            </a:extLst>
          </p:cNvPr>
          <p:cNvPicPr>
            <a:picLocks noChangeAspect="1"/>
          </p:cNvPicPr>
          <p:nvPr/>
        </p:nvPicPr>
        <p:blipFill>
          <a:blip r:embed="rId7" cstate="screen">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1495223" y="8070755"/>
            <a:ext cx="1244517" cy="1244517"/>
          </a:xfrm>
          <a:prstGeom prst="rect">
            <a:avLst/>
          </a:prstGeom>
        </p:spPr>
      </p:pic>
    </p:spTree>
    <p:extLst>
      <p:ext uri="{BB962C8B-B14F-4D97-AF65-F5344CB8AC3E}">
        <p14:creationId xmlns:p14="http://schemas.microsoft.com/office/powerpoint/2010/main" val="1322509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98" grpId="0" animBg="1"/>
      <p:bldP spid="23" grpId="0" animBg="1"/>
      <p:bldP spid="22" grpId="0" animBg="1"/>
      <p:bldP spid="24" grpId="0"/>
      <p:bldP spid="29" grpId="0"/>
      <p:bldP spid="30" grpId="0"/>
      <p:bldP spid="34" grpId="0"/>
      <p:bldP spid="37" grpId="0" animBg="1"/>
      <p:bldP spid="38" grpId="0" animBg="1"/>
      <p:bldP spid="40" grpId="0"/>
      <p:bldP spid="41"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31" name="Google Shape;531;p27"/>
          <p:cNvSpPr txBox="1"/>
          <p:nvPr/>
        </p:nvSpPr>
        <p:spPr>
          <a:xfrm>
            <a:off x="640298" y="692712"/>
            <a:ext cx="14405981" cy="1500380"/>
          </a:xfrm>
          <a:prstGeom prst="rect">
            <a:avLst/>
          </a:prstGeom>
          <a:noFill/>
          <a:ln>
            <a:noFill/>
          </a:ln>
        </p:spPr>
        <p:txBody>
          <a:bodyPr spcFirstLastPara="1" wrap="square" lIns="68570" tIns="34275" rIns="68570" bIns="34275" anchor="t" anchorCtr="0">
            <a:spAutoFit/>
          </a:bodyPr>
          <a:lstStyle/>
          <a:p>
            <a:pPr defTabSz="685800">
              <a:buClr>
                <a:srgbClr val="000000"/>
              </a:buClr>
            </a:pPr>
            <a:r>
              <a:rPr lang="en-US" sz="4800" b="1" spc="-120">
                <a:solidFill>
                  <a:srgbClr val="FB8500"/>
                </a:solidFill>
                <a:latin typeface="Arial" panose="020B0604020202020204" pitchFamily="34" charset="0"/>
                <a:ea typeface="Open Sans Extrabold" panose="020B0906030804020204" pitchFamily="34" charset="0"/>
                <a:cs typeface="Arial" panose="020B0604020202020204" pitchFamily="34" charset="0"/>
                <a:sym typeface="Open Sans"/>
              </a:rPr>
              <a:t>Main actions of MHPSS</a:t>
            </a:r>
            <a:r>
              <a:rPr lang="en-US" sz="4500" b="1" kern="0">
                <a:solidFill>
                  <a:srgbClr val="3D1957"/>
                </a:solidFill>
                <a:latin typeface="Open Sans"/>
                <a:ea typeface="Open Sans"/>
                <a:cs typeface="Open Sans"/>
                <a:sym typeface="Open Sans"/>
              </a:rPr>
              <a:t>
</a:t>
            </a:r>
            <a:endParaRPr sz="1050" kern="0">
              <a:solidFill>
                <a:srgbClr val="000000"/>
              </a:solidFill>
              <a:latin typeface="Arial"/>
              <a:cs typeface="Arial"/>
              <a:sym typeface="Arial"/>
            </a:endParaRPr>
          </a:p>
        </p:txBody>
      </p:sp>
      <p:pic>
        <p:nvPicPr>
          <p:cNvPr id="532" name="Google Shape;532;p27"/>
          <p:cNvPicPr preferRelativeResize="0"/>
          <p:nvPr/>
        </p:nvPicPr>
        <p:blipFill rotWithShape="1">
          <a:blip r:embed="rId3">
            <a:alphaModFix/>
          </a:blip>
          <a:srcRect t="26904" r="30258" b="26423"/>
          <a:stretch/>
        </p:blipFill>
        <p:spPr>
          <a:xfrm>
            <a:off x="13917605" y="676"/>
            <a:ext cx="4370397" cy="2057400"/>
          </a:xfrm>
          <a:prstGeom prst="rect">
            <a:avLst/>
          </a:prstGeom>
          <a:noFill/>
          <a:ln>
            <a:noFill/>
          </a:ln>
        </p:spPr>
      </p:pic>
      <p:sp>
        <p:nvSpPr>
          <p:cNvPr id="2" name="Rectangle: Rounded Corners 1">
            <a:extLst>
              <a:ext uri="{FF2B5EF4-FFF2-40B4-BE49-F238E27FC236}">
                <a16:creationId xmlns:a16="http://schemas.microsoft.com/office/drawing/2014/main" id="{C4774205-259C-4451-97B0-860E5AB8429D}"/>
              </a:ext>
            </a:extLst>
          </p:cNvPr>
          <p:cNvSpPr/>
          <p:nvPr/>
        </p:nvSpPr>
        <p:spPr>
          <a:xfrm>
            <a:off x="2822314" y="2555092"/>
            <a:ext cx="3238959" cy="3635567"/>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Rectangle: Rounded Corners 7">
            <a:extLst>
              <a:ext uri="{FF2B5EF4-FFF2-40B4-BE49-F238E27FC236}">
                <a16:creationId xmlns:a16="http://schemas.microsoft.com/office/drawing/2014/main" id="{ACF6D0A6-1D5F-4D3B-8B69-D2B2A04510BB}"/>
              </a:ext>
            </a:extLst>
          </p:cNvPr>
          <p:cNvSpPr/>
          <p:nvPr/>
        </p:nvSpPr>
        <p:spPr>
          <a:xfrm>
            <a:off x="7760720" y="2479792"/>
            <a:ext cx="3238959" cy="3635567"/>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ctangle: Rounded Corners 8">
            <a:extLst>
              <a:ext uri="{FF2B5EF4-FFF2-40B4-BE49-F238E27FC236}">
                <a16:creationId xmlns:a16="http://schemas.microsoft.com/office/drawing/2014/main" id="{9D6330B1-FE8E-437B-B4DA-595175170E7B}"/>
              </a:ext>
            </a:extLst>
          </p:cNvPr>
          <p:cNvSpPr/>
          <p:nvPr/>
        </p:nvSpPr>
        <p:spPr>
          <a:xfrm>
            <a:off x="12071507" y="2497291"/>
            <a:ext cx="3238959" cy="3635567"/>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Rectangle: Rounded Corners 9">
            <a:extLst>
              <a:ext uri="{FF2B5EF4-FFF2-40B4-BE49-F238E27FC236}">
                <a16:creationId xmlns:a16="http://schemas.microsoft.com/office/drawing/2014/main" id="{E084CF08-B78F-47D3-AECB-D0D0AB36CB27}"/>
              </a:ext>
            </a:extLst>
          </p:cNvPr>
          <p:cNvSpPr/>
          <p:nvPr/>
        </p:nvSpPr>
        <p:spPr>
          <a:xfrm>
            <a:off x="476923" y="6327228"/>
            <a:ext cx="3238959" cy="3635567"/>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ectangle: Rounded Corners 10">
            <a:extLst>
              <a:ext uri="{FF2B5EF4-FFF2-40B4-BE49-F238E27FC236}">
                <a16:creationId xmlns:a16="http://schemas.microsoft.com/office/drawing/2014/main" id="{0926BE97-D8CB-4AC5-9E95-EF56B0D2F6C5}"/>
              </a:ext>
            </a:extLst>
          </p:cNvPr>
          <p:cNvSpPr/>
          <p:nvPr/>
        </p:nvSpPr>
        <p:spPr>
          <a:xfrm>
            <a:off x="5413473" y="6327229"/>
            <a:ext cx="3238959" cy="3635567"/>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Rectangle: Rounded Corners 11">
            <a:extLst>
              <a:ext uri="{FF2B5EF4-FFF2-40B4-BE49-F238E27FC236}">
                <a16:creationId xmlns:a16="http://schemas.microsoft.com/office/drawing/2014/main" id="{51ED15E5-C7FB-4D2C-AEA5-7DDDEDA25173}"/>
              </a:ext>
            </a:extLst>
          </p:cNvPr>
          <p:cNvSpPr/>
          <p:nvPr/>
        </p:nvSpPr>
        <p:spPr>
          <a:xfrm>
            <a:off x="10057082" y="6462796"/>
            <a:ext cx="3238959" cy="3635567"/>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Rectangle: Rounded Corners 12">
            <a:extLst>
              <a:ext uri="{FF2B5EF4-FFF2-40B4-BE49-F238E27FC236}">
                <a16:creationId xmlns:a16="http://schemas.microsoft.com/office/drawing/2014/main" id="{FFDC3833-A90F-4E7D-AEEA-D7C2618255F8}"/>
              </a:ext>
            </a:extLst>
          </p:cNvPr>
          <p:cNvSpPr/>
          <p:nvPr/>
        </p:nvSpPr>
        <p:spPr>
          <a:xfrm>
            <a:off x="14408744" y="6432499"/>
            <a:ext cx="3238959" cy="3635567"/>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4" name="Picture 3" descr="A picture containing text&#10;&#10;Description automatically generated">
            <a:extLst>
              <a:ext uri="{FF2B5EF4-FFF2-40B4-BE49-F238E27FC236}">
                <a16:creationId xmlns:a16="http://schemas.microsoft.com/office/drawing/2014/main" id="{20DDBF71-0CF4-4B17-947E-D578A95AA7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2101" y="2726341"/>
            <a:ext cx="1688250" cy="20910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descr="A picture containing logo&#10;&#10;Description automatically generated">
            <a:extLst>
              <a:ext uri="{FF2B5EF4-FFF2-40B4-BE49-F238E27FC236}">
                <a16:creationId xmlns:a16="http://schemas.microsoft.com/office/drawing/2014/main" id="{0AC512C3-190D-491B-9E5C-3CB90C5D5A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92966" y="2669571"/>
            <a:ext cx="1781403" cy="22340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13" descr="A picture containing text, businesscard, vector graphics, sign&#10;&#10;Description automatically generated">
            <a:extLst>
              <a:ext uri="{FF2B5EF4-FFF2-40B4-BE49-F238E27FC236}">
                <a16:creationId xmlns:a16="http://schemas.microsoft.com/office/drawing/2014/main" id="{03718FF5-E284-487C-B754-C494C39217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01907" y="2660239"/>
            <a:ext cx="1694483" cy="20233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Picture 15" descr="Logo&#10;&#10;Description automatically generated">
            <a:extLst>
              <a:ext uri="{FF2B5EF4-FFF2-40B4-BE49-F238E27FC236}">
                <a16:creationId xmlns:a16="http://schemas.microsoft.com/office/drawing/2014/main" id="{F3160725-D0EF-49AF-A14C-37DF2AC2994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8289" y="6499729"/>
            <a:ext cx="1797662" cy="21390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8" name="Picture 17" descr="A picture containing graphical user interface&#10;&#10;Description automatically generated">
            <a:extLst>
              <a:ext uri="{FF2B5EF4-FFF2-40B4-BE49-F238E27FC236}">
                <a16:creationId xmlns:a16="http://schemas.microsoft.com/office/drawing/2014/main" id="{2C4C30C4-057F-4097-A6B1-DF8E6E41BBD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40152" y="6503984"/>
            <a:ext cx="1862448" cy="21347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 name="Picture 19" descr="A picture containing text, sign&#10;&#10;Description automatically generated">
            <a:extLst>
              <a:ext uri="{FF2B5EF4-FFF2-40B4-BE49-F238E27FC236}">
                <a16:creationId xmlns:a16="http://schemas.microsoft.com/office/drawing/2014/main" id="{35DF9C24-96E1-4103-A90B-F41A5218DA3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85412" y="6593757"/>
            <a:ext cx="1786095" cy="21509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2" name="Picture 21" descr="A picture containing logo&#10;&#10;Description automatically generated">
            <a:extLst>
              <a:ext uri="{FF2B5EF4-FFF2-40B4-BE49-F238E27FC236}">
                <a16:creationId xmlns:a16="http://schemas.microsoft.com/office/drawing/2014/main" id="{E85844F2-9002-40B3-80F4-141C7FAAA72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637645" y="6553293"/>
            <a:ext cx="1806312" cy="22318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3" name="TextBox 22">
            <a:extLst>
              <a:ext uri="{FF2B5EF4-FFF2-40B4-BE49-F238E27FC236}">
                <a16:creationId xmlns:a16="http://schemas.microsoft.com/office/drawing/2014/main" id="{DA9CB45A-7FA8-4186-B69C-941854B81D40}"/>
              </a:ext>
            </a:extLst>
          </p:cNvPr>
          <p:cNvSpPr txBox="1"/>
          <p:nvPr/>
        </p:nvSpPr>
        <p:spPr>
          <a:xfrm>
            <a:off x="2904296" y="4990330"/>
            <a:ext cx="3188052" cy="1200329"/>
          </a:xfrm>
          <a:prstGeom prst="rect">
            <a:avLst/>
          </a:prstGeom>
          <a:noFill/>
        </p:spPr>
        <p:txBody>
          <a:bodyPr wrap="square" rtlCol="0">
            <a:spAutoFit/>
          </a:bodyPr>
          <a:lstStyle/>
          <a:p>
            <a:r>
              <a:rPr lang="en-US" sz="2400" b="1">
                <a:latin typeface="Open Sans" panose="020B0606030504020204" pitchFamily="34" charset="0"/>
                <a:ea typeface="Open Sans" panose="020B0606030504020204" pitchFamily="34" charset="0"/>
                <a:cs typeface="Open Sans" panose="020B0606030504020204" pitchFamily="34" charset="0"/>
              </a:rPr>
              <a:t>(Re) establish and maintain TWG
</a:t>
            </a:r>
            <a:endParaRPr lang="da-DK" sz="2400" b="1">
              <a:latin typeface="Open Sans" panose="020B0606030504020204" pitchFamily="34" charset="0"/>
              <a:ea typeface="Open Sans" panose="020B0606030504020204" pitchFamily="34" charset="0"/>
              <a:cs typeface="Open Sans" panose="020B0606030504020204" pitchFamily="34" charset="0"/>
            </a:endParaRPr>
          </a:p>
        </p:txBody>
      </p:sp>
      <p:sp>
        <p:nvSpPr>
          <p:cNvPr id="29" name="TextBox 28">
            <a:extLst>
              <a:ext uri="{FF2B5EF4-FFF2-40B4-BE49-F238E27FC236}">
                <a16:creationId xmlns:a16="http://schemas.microsoft.com/office/drawing/2014/main" id="{A1CDD7FD-A0F6-4053-AC32-73FFF7993447}"/>
              </a:ext>
            </a:extLst>
          </p:cNvPr>
          <p:cNvSpPr txBox="1"/>
          <p:nvPr/>
        </p:nvSpPr>
        <p:spPr>
          <a:xfrm>
            <a:off x="7901071" y="5043092"/>
            <a:ext cx="2738909" cy="1200329"/>
          </a:xfrm>
          <a:prstGeom prst="rect">
            <a:avLst/>
          </a:prstGeom>
          <a:noFill/>
        </p:spPr>
        <p:txBody>
          <a:bodyPr wrap="square" rtlCol="0">
            <a:spAutoFit/>
          </a:bodyPr>
          <a:lstStyle/>
          <a:p>
            <a:r>
              <a:rPr lang="da-DK" sz="2400" b="1">
                <a:latin typeface="Open Sans" panose="020B0606030504020204" pitchFamily="34" charset="0"/>
                <a:ea typeface="Open Sans" panose="020B0606030504020204" pitchFamily="34" charset="0"/>
                <a:cs typeface="Open Sans" panose="020B0606030504020204" pitchFamily="34" charset="0"/>
              </a:rPr>
              <a:t>Information management
</a:t>
            </a:r>
          </a:p>
        </p:txBody>
      </p:sp>
      <p:sp>
        <p:nvSpPr>
          <p:cNvPr id="30" name="TextBox 29">
            <a:extLst>
              <a:ext uri="{FF2B5EF4-FFF2-40B4-BE49-F238E27FC236}">
                <a16:creationId xmlns:a16="http://schemas.microsoft.com/office/drawing/2014/main" id="{66C76FD4-498B-4C77-B74C-76F689C13718}"/>
              </a:ext>
            </a:extLst>
          </p:cNvPr>
          <p:cNvSpPr txBox="1"/>
          <p:nvPr/>
        </p:nvSpPr>
        <p:spPr>
          <a:xfrm>
            <a:off x="12195654" y="4850344"/>
            <a:ext cx="3142353" cy="1569660"/>
          </a:xfrm>
          <a:prstGeom prst="rect">
            <a:avLst/>
          </a:prstGeom>
          <a:noFill/>
        </p:spPr>
        <p:txBody>
          <a:bodyPr wrap="square" rtlCol="0">
            <a:spAutoFit/>
          </a:bodyPr>
          <a:lstStyle/>
          <a:p>
            <a:r>
              <a:rPr lang="en-US" sz="2400" b="1">
                <a:latin typeface="Open Sans" panose="020B0606030504020204" pitchFamily="34" charset="0"/>
                <a:ea typeface="Open Sans" panose="020B0606030504020204" pitchFamily="34" charset="0"/>
                <a:cs typeface="Open Sans" panose="020B0606030504020204" pitchFamily="34" charset="0"/>
              </a:rPr>
              <a:t>Networks and links between stakeholders
</a:t>
            </a:r>
            <a:endParaRPr lang="da-DK" sz="2400" b="1">
              <a:latin typeface="Open Sans" panose="020B0606030504020204" pitchFamily="34" charset="0"/>
              <a:ea typeface="Open Sans" panose="020B0606030504020204" pitchFamily="34" charset="0"/>
              <a:cs typeface="Open Sans" panose="020B0606030504020204" pitchFamily="34" charset="0"/>
            </a:endParaRPr>
          </a:p>
        </p:txBody>
      </p:sp>
      <p:sp>
        <p:nvSpPr>
          <p:cNvPr id="31" name="TextBox 30">
            <a:extLst>
              <a:ext uri="{FF2B5EF4-FFF2-40B4-BE49-F238E27FC236}">
                <a16:creationId xmlns:a16="http://schemas.microsoft.com/office/drawing/2014/main" id="{DA652FEF-ADFF-461B-A072-B066C1C73731}"/>
              </a:ext>
            </a:extLst>
          </p:cNvPr>
          <p:cNvSpPr txBox="1"/>
          <p:nvPr/>
        </p:nvSpPr>
        <p:spPr>
          <a:xfrm>
            <a:off x="599102" y="8846693"/>
            <a:ext cx="2738909" cy="1200329"/>
          </a:xfrm>
          <a:prstGeom prst="rect">
            <a:avLst/>
          </a:prstGeom>
          <a:noFill/>
        </p:spPr>
        <p:txBody>
          <a:bodyPr wrap="square" rtlCol="0">
            <a:spAutoFit/>
          </a:bodyPr>
          <a:lstStyle/>
          <a:p>
            <a:r>
              <a:rPr lang="da-DK" sz="2400" b="1" err="1">
                <a:latin typeface="Open Sans" panose="020B0606030504020204" pitchFamily="34" charset="0"/>
                <a:ea typeface="Open Sans" panose="020B0606030504020204" pitchFamily="34" charset="0"/>
                <a:cs typeface="Open Sans" panose="020B0606030504020204" pitchFamily="34" charset="0"/>
              </a:rPr>
              <a:t>Capacity</a:t>
            </a:r>
            <a:r>
              <a:rPr lang="da-DK" sz="2400" b="1">
                <a:latin typeface="Open Sans" panose="020B0606030504020204" pitchFamily="34" charset="0"/>
                <a:ea typeface="Open Sans" panose="020B0606030504020204" pitchFamily="34" charset="0"/>
                <a:cs typeface="Open Sans" panose="020B0606030504020204" pitchFamily="34" charset="0"/>
              </a:rPr>
              <a:t> </a:t>
            </a:r>
            <a:r>
              <a:rPr lang="da-DK" sz="2400" b="1" err="1">
                <a:latin typeface="Open Sans" panose="020B0606030504020204" pitchFamily="34" charset="0"/>
                <a:ea typeface="Open Sans" panose="020B0606030504020204" pitchFamily="34" charset="0"/>
                <a:cs typeface="Open Sans" panose="020B0606030504020204" pitchFamily="34" charset="0"/>
              </a:rPr>
              <a:t>Strengthening</a:t>
            </a:r>
            <a:r>
              <a:rPr lang="da-DK" sz="2400" b="1">
                <a:latin typeface="Open Sans" panose="020B0606030504020204" pitchFamily="34" charset="0"/>
                <a:ea typeface="Open Sans" panose="020B0606030504020204" pitchFamily="34" charset="0"/>
                <a:cs typeface="Open Sans" panose="020B0606030504020204" pitchFamily="34" charset="0"/>
              </a:rPr>
              <a:t>
</a:t>
            </a:r>
          </a:p>
        </p:txBody>
      </p:sp>
      <p:sp>
        <p:nvSpPr>
          <p:cNvPr id="32" name="TextBox 31">
            <a:extLst>
              <a:ext uri="{FF2B5EF4-FFF2-40B4-BE49-F238E27FC236}">
                <a16:creationId xmlns:a16="http://schemas.microsoft.com/office/drawing/2014/main" id="{FFA29EA9-5275-44F5-86A5-81D61CFE5E95}"/>
              </a:ext>
            </a:extLst>
          </p:cNvPr>
          <p:cNvSpPr txBox="1"/>
          <p:nvPr/>
        </p:nvSpPr>
        <p:spPr>
          <a:xfrm>
            <a:off x="5663498" y="8846693"/>
            <a:ext cx="2738909" cy="1200329"/>
          </a:xfrm>
          <a:prstGeom prst="rect">
            <a:avLst/>
          </a:prstGeom>
          <a:noFill/>
        </p:spPr>
        <p:txBody>
          <a:bodyPr wrap="square" rtlCol="0">
            <a:spAutoFit/>
          </a:bodyPr>
          <a:lstStyle/>
          <a:p>
            <a:r>
              <a:rPr lang="da-DK" sz="2400" b="1" err="1">
                <a:latin typeface="Open Sans" panose="020B0606030504020204" pitchFamily="34" charset="0"/>
                <a:ea typeface="Open Sans" panose="020B0606030504020204" pitchFamily="34" charset="0"/>
                <a:cs typeface="Open Sans" panose="020B0606030504020204" pitchFamily="34" charset="0"/>
              </a:rPr>
              <a:t>Monitoring</a:t>
            </a:r>
            <a:r>
              <a:rPr lang="da-DK" sz="2400" b="1">
                <a:latin typeface="Open Sans" panose="020B0606030504020204" pitchFamily="34" charset="0"/>
                <a:ea typeface="Open Sans" panose="020B0606030504020204" pitchFamily="34" charset="0"/>
                <a:cs typeface="Open Sans" panose="020B0606030504020204" pitchFamily="34" charset="0"/>
              </a:rPr>
              <a:t> and </a:t>
            </a:r>
            <a:r>
              <a:rPr lang="da-DK" sz="2400" b="1" err="1">
                <a:latin typeface="Open Sans" panose="020B0606030504020204" pitchFamily="34" charset="0"/>
                <a:ea typeface="Open Sans" panose="020B0606030504020204" pitchFamily="34" charset="0"/>
                <a:cs typeface="Open Sans" panose="020B0606030504020204" pitchFamily="34" charset="0"/>
              </a:rPr>
              <a:t>evaluation</a:t>
            </a:r>
            <a:r>
              <a:rPr lang="da-DK" sz="2400" b="1">
                <a:latin typeface="Open Sans" panose="020B0606030504020204" pitchFamily="34" charset="0"/>
                <a:ea typeface="Open Sans" panose="020B0606030504020204" pitchFamily="34" charset="0"/>
                <a:cs typeface="Open Sans" panose="020B0606030504020204" pitchFamily="34" charset="0"/>
              </a:rPr>
              <a:t>
</a:t>
            </a:r>
          </a:p>
        </p:txBody>
      </p:sp>
      <p:sp>
        <p:nvSpPr>
          <p:cNvPr id="33" name="TextBox 32">
            <a:extLst>
              <a:ext uri="{FF2B5EF4-FFF2-40B4-BE49-F238E27FC236}">
                <a16:creationId xmlns:a16="http://schemas.microsoft.com/office/drawing/2014/main" id="{7367D227-B463-419A-9F17-BCFAE5CE06F0}"/>
              </a:ext>
            </a:extLst>
          </p:cNvPr>
          <p:cNvSpPr txBox="1"/>
          <p:nvPr/>
        </p:nvSpPr>
        <p:spPr>
          <a:xfrm>
            <a:off x="10243460" y="8875667"/>
            <a:ext cx="2738909" cy="1200329"/>
          </a:xfrm>
          <a:prstGeom prst="rect">
            <a:avLst/>
          </a:prstGeom>
          <a:noFill/>
        </p:spPr>
        <p:txBody>
          <a:bodyPr wrap="square" rtlCol="0">
            <a:spAutoFit/>
          </a:bodyPr>
          <a:lstStyle/>
          <a:p>
            <a:r>
              <a:rPr lang="da-DK" sz="2400" b="1" err="1">
                <a:latin typeface="Open Sans" panose="020B0606030504020204" pitchFamily="34" charset="0"/>
                <a:ea typeface="Open Sans" panose="020B0606030504020204" pitchFamily="34" charset="0"/>
                <a:cs typeface="Open Sans" panose="020B0606030504020204" pitchFamily="34" charset="0"/>
              </a:rPr>
              <a:t>Promoting</a:t>
            </a:r>
            <a:r>
              <a:rPr lang="da-DK" sz="2400" b="1">
                <a:latin typeface="Open Sans" panose="020B0606030504020204" pitchFamily="34" charset="0"/>
                <a:ea typeface="Open Sans" panose="020B0606030504020204" pitchFamily="34" charset="0"/>
                <a:cs typeface="Open Sans" panose="020B0606030504020204" pitchFamily="34" charset="0"/>
              </a:rPr>
              <a:t> </a:t>
            </a:r>
            <a:r>
              <a:rPr lang="da-DK" sz="2400" b="1" err="1">
                <a:latin typeface="Open Sans" panose="020B0606030504020204" pitchFamily="34" charset="0"/>
                <a:ea typeface="Open Sans" panose="020B0606030504020204" pitchFamily="34" charset="0"/>
                <a:cs typeface="Open Sans" panose="020B0606030504020204" pitchFamily="34" charset="0"/>
              </a:rPr>
              <a:t>sustainability</a:t>
            </a:r>
            <a:r>
              <a:rPr lang="da-DK" sz="2400" b="1">
                <a:latin typeface="Open Sans" panose="020B0606030504020204" pitchFamily="34" charset="0"/>
                <a:ea typeface="Open Sans" panose="020B0606030504020204" pitchFamily="34" charset="0"/>
                <a:cs typeface="Open Sans" panose="020B0606030504020204" pitchFamily="34" charset="0"/>
              </a:rPr>
              <a:t>
</a:t>
            </a:r>
          </a:p>
        </p:txBody>
      </p:sp>
      <p:sp>
        <p:nvSpPr>
          <p:cNvPr id="34" name="TextBox 33">
            <a:extLst>
              <a:ext uri="{FF2B5EF4-FFF2-40B4-BE49-F238E27FC236}">
                <a16:creationId xmlns:a16="http://schemas.microsoft.com/office/drawing/2014/main" id="{366A32CC-2429-44CA-A70C-5D337F0C0418}"/>
              </a:ext>
            </a:extLst>
          </p:cNvPr>
          <p:cNvSpPr txBox="1"/>
          <p:nvPr/>
        </p:nvSpPr>
        <p:spPr>
          <a:xfrm>
            <a:off x="14522588" y="8988039"/>
            <a:ext cx="2855202" cy="830997"/>
          </a:xfrm>
          <a:prstGeom prst="rect">
            <a:avLst/>
          </a:prstGeom>
          <a:noFill/>
        </p:spPr>
        <p:txBody>
          <a:bodyPr wrap="square" rtlCol="0">
            <a:spAutoFit/>
          </a:bodyPr>
          <a:lstStyle/>
          <a:p>
            <a:r>
              <a:rPr lang="da-DK" sz="2400" b="1" err="1">
                <a:latin typeface="Open Sans" panose="020B0606030504020204" pitchFamily="34" charset="0"/>
                <a:ea typeface="Open Sans" panose="020B0606030504020204" pitchFamily="34" charset="0"/>
                <a:cs typeface="Open Sans" panose="020B0606030504020204" pitchFamily="34" charset="0"/>
              </a:rPr>
              <a:t>Advocacy</a:t>
            </a:r>
            <a:r>
              <a:rPr lang="da-DK" sz="2400" b="1">
                <a:latin typeface="Open Sans" panose="020B0606030504020204" pitchFamily="34" charset="0"/>
                <a:ea typeface="Open Sans" panose="020B0606030504020204" pitchFamily="34" charset="0"/>
                <a:cs typeface="Open Sans" panose="020B0606030504020204" pitchFamily="34" charset="0"/>
              </a:rPr>
              <a:t>
</a:t>
            </a:r>
          </a:p>
        </p:txBody>
      </p:sp>
      <p:cxnSp>
        <p:nvCxnSpPr>
          <p:cNvPr id="35" name="Straight Connector 33">
            <a:extLst>
              <a:ext uri="{FF2B5EF4-FFF2-40B4-BE49-F238E27FC236}">
                <a16:creationId xmlns:a16="http://schemas.microsoft.com/office/drawing/2014/main" id="{6C0314C5-6F82-4B34-BF17-6858C2DDAEE7}"/>
              </a:ext>
            </a:extLst>
          </p:cNvPr>
          <p:cNvCxnSpPr/>
          <p:nvPr/>
        </p:nvCxnSpPr>
        <p:spPr>
          <a:xfrm>
            <a:off x="0" y="2058077"/>
            <a:ext cx="18288000" cy="0"/>
          </a:xfrm>
          <a:prstGeom prst="line">
            <a:avLst/>
          </a:prstGeom>
          <a:ln w="127000">
            <a:solidFill>
              <a:srgbClr val="023047"/>
            </a:solidFill>
          </a:ln>
        </p:spPr>
        <p:style>
          <a:lnRef idx="1">
            <a:schemeClr val="accent1"/>
          </a:lnRef>
          <a:fillRef idx="0">
            <a:schemeClr val="accent1"/>
          </a:fillRef>
          <a:effectRef idx="0">
            <a:schemeClr val="accent1"/>
          </a:effectRef>
          <a:fontRef idx="minor">
            <a:schemeClr val="tx1"/>
          </a:fontRef>
        </p:style>
      </p:cxnSp>
      <p:pic>
        <p:nvPicPr>
          <p:cNvPr id="3" name="Google Shape;533;p27" descr="A picture containing drawing&#10;&#10;Description automatically generated">
            <a:extLst>
              <a:ext uri="{FF2B5EF4-FFF2-40B4-BE49-F238E27FC236}">
                <a16:creationId xmlns:a16="http://schemas.microsoft.com/office/drawing/2014/main" id="{A2996573-77B6-BD5B-2F12-C7B6C1AE780F}"/>
              </a:ext>
            </a:extLst>
          </p:cNvPr>
          <p:cNvPicPr preferRelativeResize="0"/>
          <p:nvPr/>
        </p:nvPicPr>
        <p:blipFill rotWithShape="1">
          <a:blip r:embed="rId11">
            <a:alphaModFix/>
          </a:blip>
          <a:srcRect/>
          <a:stretch/>
        </p:blipFill>
        <p:spPr>
          <a:xfrm>
            <a:off x="15493562" y="333511"/>
            <a:ext cx="2607000" cy="1454246"/>
          </a:xfrm>
          <a:prstGeom prst="rect">
            <a:avLst/>
          </a:prstGeom>
          <a:noFill/>
          <a:ln>
            <a:noFill/>
          </a:ln>
        </p:spPr>
      </p:pic>
    </p:spTree>
    <p:extLst>
      <p:ext uri="{BB962C8B-B14F-4D97-AF65-F5344CB8AC3E}">
        <p14:creationId xmlns:p14="http://schemas.microsoft.com/office/powerpoint/2010/main" val="32926890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BE91EE-5312-4605-9419-8A21C1280650}"/>
              </a:ext>
            </a:extLst>
          </p:cNvPr>
          <p:cNvPicPr>
            <a:picLocks noChangeAspect="1"/>
          </p:cNvPicPr>
          <p:nvPr/>
        </p:nvPicPr>
        <p:blipFill>
          <a:blip r:embed="rId2"/>
          <a:stretch>
            <a:fillRect/>
          </a:stretch>
        </p:blipFill>
        <p:spPr>
          <a:xfrm>
            <a:off x="3629507" y="2929619"/>
            <a:ext cx="11028985" cy="6537471"/>
          </a:xfrm>
          <a:prstGeom prst="rect">
            <a:avLst/>
          </a:prstGeom>
        </p:spPr>
      </p:pic>
      <p:sp>
        <p:nvSpPr>
          <p:cNvPr id="2" name="Title 2">
            <a:extLst>
              <a:ext uri="{FF2B5EF4-FFF2-40B4-BE49-F238E27FC236}">
                <a16:creationId xmlns:a16="http://schemas.microsoft.com/office/drawing/2014/main" id="{907209D3-5435-B57D-ACC0-ED81E247907C}"/>
              </a:ext>
            </a:extLst>
          </p:cNvPr>
          <p:cNvSpPr>
            <a:spLocks noGrp="1"/>
          </p:cNvSpPr>
          <p:nvPr>
            <p:ph type="ctrTitle"/>
          </p:nvPr>
        </p:nvSpPr>
        <p:spPr>
          <a:xfrm>
            <a:off x="2065283" y="1389722"/>
            <a:ext cx="14157434" cy="768786"/>
          </a:xfrm>
        </p:spPr>
        <p:txBody>
          <a:bodyPr/>
          <a:lstStyle/>
          <a:p>
            <a:r>
              <a:rPr lang="da-DK"/>
              <a:t>IASC MHPSS Intervention </a:t>
            </a:r>
            <a:r>
              <a:rPr lang="da-DK" err="1"/>
              <a:t>Pyramid</a:t>
            </a:r>
            <a:endParaRPr lang="en-GB"/>
          </a:p>
        </p:txBody>
      </p:sp>
    </p:spTree>
    <p:extLst>
      <p:ext uri="{BB962C8B-B14F-4D97-AF65-F5344CB8AC3E}">
        <p14:creationId xmlns:p14="http://schemas.microsoft.com/office/powerpoint/2010/main" val="5183897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F9FC4-A906-4A9F-927D-4E43D7C76AFD}"/>
              </a:ext>
            </a:extLst>
          </p:cNvPr>
          <p:cNvSpPr>
            <a:spLocks noGrp="1"/>
          </p:cNvSpPr>
          <p:nvPr>
            <p:ph type="title"/>
          </p:nvPr>
        </p:nvSpPr>
        <p:spPr>
          <a:xfrm>
            <a:off x="8397240" y="6446520"/>
            <a:ext cx="8777059" cy="228799"/>
          </a:xfrm>
        </p:spPr>
        <p:txBody>
          <a:bodyPr/>
          <a:lstStyle/>
          <a:p>
            <a:r>
              <a:rPr lang="da-DK" err="1"/>
              <a:t>Module</a:t>
            </a:r>
            <a:r>
              <a:rPr lang="da-DK"/>
              <a:t> 3: </a:t>
            </a:r>
            <a:br>
              <a:rPr lang="da-DK"/>
            </a:br>
            <a:r>
              <a:rPr lang="da-DK"/>
              <a:t>MHPSS </a:t>
            </a:r>
            <a:r>
              <a:rPr lang="da-DK" err="1"/>
              <a:t>assessment</a:t>
            </a:r>
            <a:r>
              <a:rPr lang="da-DK"/>
              <a:t> and </a:t>
            </a:r>
            <a:r>
              <a:rPr lang="da-DK" err="1"/>
              <a:t>coordination</a:t>
            </a:r>
            <a:endParaRPr lang="en-GB"/>
          </a:p>
        </p:txBody>
      </p:sp>
    </p:spTree>
    <p:extLst>
      <p:ext uri="{BB962C8B-B14F-4D97-AF65-F5344CB8AC3E}">
        <p14:creationId xmlns:p14="http://schemas.microsoft.com/office/powerpoint/2010/main" val="30997103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71592498-F9A2-647B-9974-8925950D85A3}"/>
              </a:ext>
            </a:extLst>
          </p:cNvPr>
          <p:cNvSpPr>
            <a:spLocks noGrp="1"/>
          </p:cNvSpPr>
          <p:nvPr>
            <p:ph type="ctrTitle"/>
          </p:nvPr>
        </p:nvSpPr>
        <p:spPr>
          <a:xfrm>
            <a:off x="2065283" y="1805074"/>
            <a:ext cx="14157434" cy="768786"/>
          </a:xfrm>
        </p:spPr>
        <p:txBody>
          <a:bodyPr>
            <a:normAutofit/>
          </a:bodyPr>
          <a:lstStyle/>
          <a:p>
            <a:pPr algn="l"/>
            <a:r>
              <a:rPr lang="en-GB"/>
              <a:t>Project/program cycle</a:t>
            </a:r>
          </a:p>
        </p:txBody>
      </p:sp>
      <p:pic>
        <p:nvPicPr>
          <p:cNvPr id="8" name="Picture 7">
            <a:extLst>
              <a:ext uri="{FF2B5EF4-FFF2-40B4-BE49-F238E27FC236}">
                <a16:creationId xmlns:a16="http://schemas.microsoft.com/office/drawing/2014/main" id="{5F35F3B6-76F7-2BCE-5201-0C0E4D3115B7}"/>
              </a:ext>
            </a:extLst>
          </p:cNvPr>
          <p:cNvPicPr>
            <a:picLocks noChangeAspect="1"/>
          </p:cNvPicPr>
          <p:nvPr/>
        </p:nvPicPr>
        <p:blipFill>
          <a:blip r:embed="rId2"/>
          <a:stretch>
            <a:fillRect/>
          </a:stretch>
        </p:blipFill>
        <p:spPr>
          <a:xfrm>
            <a:off x="1881921" y="4106500"/>
            <a:ext cx="7541074" cy="3608229"/>
          </a:xfrm>
          <a:prstGeom prst="rect">
            <a:avLst/>
          </a:prstGeom>
        </p:spPr>
      </p:pic>
      <p:pic>
        <p:nvPicPr>
          <p:cNvPr id="10" name="Picture 9">
            <a:extLst>
              <a:ext uri="{FF2B5EF4-FFF2-40B4-BE49-F238E27FC236}">
                <a16:creationId xmlns:a16="http://schemas.microsoft.com/office/drawing/2014/main" id="{D156299C-E38A-5A33-A0D9-74CB2F7AB577}"/>
              </a:ext>
            </a:extLst>
          </p:cNvPr>
          <p:cNvPicPr>
            <a:picLocks noChangeAspect="1"/>
          </p:cNvPicPr>
          <p:nvPr/>
        </p:nvPicPr>
        <p:blipFill>
          <a:blip r:embed="rId3"/>
          <a:stretch>
            <a:fillRect/>
          </a:stretch>
        </p:blipFill>
        <p:spPr>
          <a:xfrm>
            <a:off x="9817417" y="2573860"/>
            <a:ext cx="7541074" cy="6412084"/>
          </a:xfrm>
          <a:prstGeom prst="rect">
            <a:avLst/>
          </a:prstGeom>
        </p:spPr>
      </p:pic>
    </p:spTree>
    <p:extLst>
      <p:ext uri="{BB962C8B-B14F-4D97-AF65-F5344CB8AC3E}">
        <p14:creationId xmlns:p14="http://schemas.microsoft.com/office/powerpoint/2010/main" val="435398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EB2E56-35D9-4F1E-B467-2DC1D90BCA80}"/>
              </a:ext>
            </a:extLst>
          </p:cNvPr>
          <p:cNvSpPr>
            <a:spLocks noGrp="1"/>
          </p:cNvSpPr>
          <p:nvPr>
            <p:ph type="ctrTitle"/>
          </p:nvPr>
        </p:nvSpPr>
        <p:spPr>
          <a:xfrm>
            <a:off x="2065283" y="1389722"/>
            <a:ext cx="14157434" cy="768786"/>
          </a:xfrm>
        </p:spPr>
        <p:txBody>
          <a:bodyPr/>
          <a:lstStyle/>
          <a:p>
            <a:r>
              <a:rPr lang="da-DK"/>
              <a:t>Buddy check in: </a:t>
            </a:r>
            <a:r>
              <a:rPr lang="da-DK" err="1"/>
              <a:t>During</a:t>
            </a:r>
            <a:endParaRPr lang="en-GB"/>
          </a:p>
        </p:txBody>
      </p:sp>
      <p:sp>
        <p:nvSpPr>
          <p:cNvPr id="4" name="Subtitle 1">
            <a:extLst>
              <a:ext uri="{FF2B5EF4-FFF2-40B4-BE49-F238E27FC236}">
                <a16:creationId xmlns:a16="http://schemas.microsoft.com/office/drawing/2014/main" id="{5EB6D4F2-3BAA-42B3-A6A6-718B9D3A8DA8}"/>
              </a:ext>
            </a:extLst>
          </p:cNvPr>
          <p:cNvSpPr>
            <a:spLocks noGrp="1"/>
          </p:cNvSpPr>
          <p:nvPr>
            <p:ph type="subTitle" idx="1"/>
          </p:nvPr>
        </p:nvSpPr>
        <p:spPr>
          <a:xfrm>
            <a:off x="2065283" y="2400299"/>
            <a:ext cx="15083728" cy="5299911"/>
          </a:xfrm>
        </p:spPr>
        <p:txBody>
          <a:bodyPr>
            <a:normAutofit/>
          </a:bodyPr>
          <a:lstStyle/>
          <a:p>
            <a:pPr marL="342900" indent="-342900" algn="l">
              <a:lnSpc>
                <a:spcPct val="100000"/>
              </a:lnSpc>
              <a:buFont typeface="Arial" panose="020B0604020202020204" pitchFamily="34" charset="0"/>
              <a:buChar char="•"/>
            </a:pPr>
            <a:r>
              <a:rPr lang="en-GB" sz="3200"/>
              <a:t>The questions focus on how the buddy is doing, how the buddy is dealing with the situation. </a:t>
            </a:r>
          </a:p>
          <a:p>
            <a:pPr marL="342900" indent="-342900" algn="l">
              <a:lnSpc>
                <a:spcPct val="100000"/>
              </a:lnSpc>
              <a:buFont typeface="Arial" panose="020B0604020202020204" pitchFamily="34" charset="0"/>
              <a:buChar char="•"/>
            </a:pPr>
            <a:endParaRPr lang="en-GB"/>
          </a:p>
        </p:txBody>
      </p:sp>
      <p:graphicFrame>
        <p:nvGraphicFramePr>
          <p:cNvPr id="5" name="Table 5">
            <a:extLst>
              <a:ext uri="{FF2B5EF4-FFF2-40B4-BE49-F238E27FC236}">
                <a16:creationId xmlns:a16="http://schemas.microsoft.com/office/drawing/2014/main" id="{4CAFEE66-2030-4894-28E9-B97EB37B4046}"/>
              </a:ext>
            </a:extLst>
          </p:cNvPr>
          <p:cNvGraphicFramePr>
            <a:graphicFrameLocks noGrp="1"/>
          </p:cNvGraphicFramePr>
          <p:nvPr>
            <p:extLst>
              <p:ext uri="{D42A27DB-BD31-4B8C-83A1-F6EECF244321}">
                <p14:modId xmlns:p14="http://schemas.microsoft.com/office/powerpoint/2010/main" val="4267161634"/>
              </p:ext>
            </p:extLst>
          </p:nvPr>
        </p:nvGraphicFramePr>
        <p:xfrm>
          <a:off x="5390147" y="3857681"/>
          <a:ext cx="8213558" cy="4084320"/>
        </p:xfrm>
        <a:graphic>
          <a:graphicData uri="http://schemas.openxmlformats.org/drawingml/2006/table">
            <a:tbl>
              <a:tblPr firstRow="1" bandRow="1">
                <a:tableStyleId>{5C22544A-7EE6-4342-B048-85BDC9FD1C3A}</a:tableStyleId>
              </a:tblPr>
              <a:tblGrid>
                <a:gridCol w="8213558">
                  <a:extLst>
                    <a:ext uri="{9D8B030D-6E8A-4147-A177-3AD203B41FA5}">
                      <a16:colId xmlns:a16="http://schemas.microsoft.com/office/drawing/2014/main" val="277802791"/>
                    </a:ext>
                  </a:extLst>
                </a:gridCol>
              </a:tblGrid>
              <a:tr h="370840">
                <a:tc>
                  <a:txBody>
                    <a:bodyPr/>
                    <a:lstStyle/>
                    <a:p>
                      <a:r>
                        <a:rPr lang="da-DK" sz="3200">
                          <a:solidFill>
                            <a:schemeClr val="bg2"/>
                          </a:solidFill>
                        </a:rPr>
                        <a:t>Check in </a:t>
                      </a:r>
                      <a:r>
                        <a:rPr lang="da-DK" sz="3200" err="1">
                          <a:solidFill>
                            <a:schemeClr val="bg2"/>
                          </a:solidFill>
                        </a:rPr>
                        <a:t>questions</a:t>
                      </a:r>
                      <a:endParaRPr lang="en-GB" sz="3200">
                        <a:solidFill>
                          <a:schemeClr val="bg2"/>
                        </a:solidFill>
                      </a:endParaRPr>
                    </a:p>
                  </a:txBody>
                  <a:tcPr/>
                </a:tc>
                <a:extLst>
                  <a:ext uri="{0D108BD9-81ED-4DB2-BD59-A6C34878D82A}">
                    <a16:rowId xmlns:a16="http://schemas.microsoft.com/office/drawing/2014/main" val="2549383778"/>
                  </a:ext>
                </a:extLst>
              </a:tr>
              <a:tr h="370840">
                <a:tc>
                  <a:txBody>
                    <a:bodyPr/>
                    <a:lstStyle/>
                    <a:p>
                      <a:pPr marL="457200" indent="-457200">
                        <a:buFont typeface="Arial" panose="020B0604020202020204" pitchFamily="34" charset="0"/>
                        <a:buChar char="•"/>
                      </a:pPr>
                      <a:r>
                        <a:rPr lang="en-GB" sz="3200"/>
                        <a:t>How are you doing? </a:t>
                      </a:r>
                    </a:p>
                    <a:p>
                      <a:pPr marL="457200" indent="-457200">
                        <a:buFont typeface="Arial" panose="020B0604020202020204" pitchFamily="34" charset="0"/>
                        <a:buChar char="•"/>
                      </a:pPr>
                      <a:r>
                        <a:rPr lang="en-GB" sz="3200"/>
                        <a:t>Are you hydrated, did you eat, and have you had breaks?</a:t>
                      </a:r>
                    </a:p>
                    <a:p>
                      <a:pPr marL="457200" indent="-457200">
                        <a:buFont typeface="Arial" panose="020B0604020202020204" pitchFamily="34" charset="0"/>
                        <a:buChar char="•"/>
                      </a:pPr>
                      <a:r>
                        <a:rPr lang="en-GB" sz="3200"/>
                        <a:t>What has happened until now? </a:t>
                      </a:r>
                    </a:p>
                    <a:p>
                      <a:pPr marL="457200" indent="-457200">
                        <a:buFont typeface="Arial" panose="020B0604020202020204" pitchFamily="34" charset="0"/>
                        <a:buChar char="•"/>
                      </a:pPr>
                      <a:r>
                        <a:rPr lang="en-GB" sz="3200"/>
                        <a:t>Should anything have happened: Do you want to tell me what happened now or maybe later?</a:t>
                      </a:r>
                    </a:p>
                  </a:txBody>
                  <a:tcPr/>
                </a:tc>
                <a:extLst>
                  <a:ext uri="{0D108BD9-81ED-4DB2-BD59-A6C34878D82A}">
                    <a16:rowId xmlns:a16="http://schemas.microsoft.com/office/drawing/2014/main" val="1695817047"/>
                  </a:ext>
                </a:extLst>
              </a:tr>
            </a:tbl>
          </a:graphicData>
        </a:graphic>
      </p:graphicFrame>
    </p:spTree>
    <p:extLst>
      <p:ext uri="{BB962C8B-B14F-4D97-AF65-F5344CB8AC3E}">
        <p14:creationId xmlns:p14="http://schemas.microsoft.com/office/powerpoint/2010/main" val="30560741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C9FA08-24C9-948A-B2FF-4DE73A3BA7DC}"/>
              </a:ext>
            </a:extLst>
          </p:cNvPr>
          <p:cNvPicPr>
            <a:picLocks noChangeAspect="1"/>
          </p:cNvPicPr>
          <p:nvPr/>
        </p:nvPicPr>
        <p:blipFill>
          <a:blip r:embed="rId2"/>
          <a:stretch>
            <a:fillRect/>
          </a:stretch>
        </p:blipFill>
        <p:spPr>
          <a:xfrm>
            <a:off x="1138237" y="2696369"/>
            <a:ext cx="16011525" cy="4895850"/>
          </a:xfrm>
          <a:prstGeom prst="rect">
            <a:avLst/>
          </a:prstGeom>
        </p:spPr>
      </p:pic>
      <p:sp>
        <p:nvSpPr>
          <p:cNvPr id="6" name="Title 2">
            <a:extLst>
              <a:ext uri="{FF2B5EF4-FFF2-40B4-BE49-F238E27FC236}">
                <a16:creationId xmlns:a16="http://schemas.microsoft.com/office/drawing/2014/main" id="{71592498-F9A2-647B-9974-8925950D85A3}"/>
              </a:ext>
            </a:extLst>
          </p:cNvPr>
          <p:cNvSpPr>
            <a:spLocks noGrp="1"/>
          </p:cNvSpPr>
          <p:nvPr>
            <p:ph type="ctrTitle"/>
          </p:nvPr>
        </p:nvSpPr>
        <p:spPr>
          <a:xfrm>
            <a:off x="2065283" y="1805074"/>
            <a:ext cx="14157434" cy="768786"/>
          </a:xfrm>
        </p:spPr>
        <p:txBody>
          <a:bodyPr>
            <a:normAutofit/>
          </a:bodyPr>
          <a:lstStyle/>
          <a:p>
            <a:pPr algn="l"/>
            <a:r>
              <a:rPr lang="en-GB"/>
              <a:t>IFRC phases of emergency assessment</a:t>
            </a:r>
          </a:p>
        </p:txBody>
      </p:sp>
    </p:spTree>
    <p:extLst>
      <p:ext uri="{BB962C8B-B14F-4D97-AF65-F5344CB8AC3E}">
        <p14:creationId xmlns:p14="http://schemas.microsoft.com/office/powerpoint/2010/main" val="22632887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EB2E56-35D9-4F1E-B467-2DC1D90BCA80}"/>
              </a:ext>
            </a:extLst>
          </p:cNvPr>
          <p:cNvSpPr>
            <a:spLocks noGrp="1"/>
          </p:cNvSpPr>
          <p:nvPr>
            <p:ph type="ctrTitle"/>
          </p:nvPr>
        </p:nvSpPr>
        <p:spPr>
          <a:xfrm>
            <a:off x="2065283" y="1805074"/>
            <a:ext cx="14157434" cy="768786"/>
          </a:xfrm>
        </p:spPr>
        <p:txBody>
          <a:bodyPr>
            <a:normAutofit/>
          </a:bodyPr>
          <a:lstStyle/>
          <a:p>
            <a:pPr algn="l"/>
            <a:r>
              <a:rPr lang="en-GB"/>
              <a:t>Why do we undertake assessments</a:t>
            </a:r>
          </a:p>
        </p:txBody>
      </p:sp>
      <p:sp>
        <p:nvSpPr>
          <p:cNvPr id="4" name="Subtitle 1">
            <a:extLst>
              <a:ext uri="{FF2B5EF4-FFF2-40B4-BE49-F238E27FC236}">
                <a16:creationId xmlns:a16="http://schemas.microsoft.com/office/drawing/2014/main" id="{5EB6D4F2-3BAA-42B3-A6A6-718B9D3A8DA8}"/>
              </a:ext>
            </a:extLst>
          </p:cNvPr>
          <p:cNvSpPr>
            <a:spLocks noGrp="1"/>
          </p:cNvSpPr>
          <p:nvPr>
            <p:ph type="subTitle" idx="1"/>
          </p:nvPr>
        </p:nvSpPr>
        <p:spPr>
          <a:xfrm>
            <a:off x="2065283" y="2849880"/>
            <a:ext cx="14157434" cy="6048986"/>
          </a:xfrm>
        </p:spPr>
        <p:txBody>
          <a:bodyPr>
            <a:normAutofit/>
          </a:bodyPr>
          <a:lstStyle/>
          <a:p>
            <a:pPr marL="571500" indent="-571500" algn="l">
              <a:lnSpc>
                <a:spcPct val="100000"/>
              </a:lnSpc>
              <a:buFont typeface="Arial" panose="020B0604020202020204" pitchFamily="34" charset="0"/>
              <a:buChar char="•"/>
            </a:pPr>
            <a:r>
              <a:rPr lang="en-GB" sz="4000"/>
              <a:t>Create a broad and immediate picture of a population’s well-being</a:t>
            </a:r>
          </a:p>
          <a:p>
            <a:pPr marL="571500" indent="-571500" algn="l">
              <a:lnSpc>
                <a:spcPct val="100000"/>
              </a:lnSpc>
              <a:buFont typeface="Arial" panose="020B0604020202020204" pitchFamily="34" charset="0"/>
              <a:buChar char="•"/>
            </a:pPr>
            <a:r>
              <a:rPr lang="en-GB" sz="4000"/>
              <a:t>Identify emergency issues requiring immediate follow up</a:t>
            </a:r>
          </a:p>
          <a:p>
            <a:pPr marL="571500" indent="-571500" algn="l">
              <a:lnSpc>
                <a:spcPct val="100000"/>
              </a:lnSpc>
              <a:buFont typeface="Arial" panose="020B0604020202020204" pitchFamily="34" charset="0"/>
              <a:buChar char="•"/>
            </a:pPr>
            <a:r>
              <a:rPr lang="en-GB" sz="4000"/>
              <a:t>Provide information and recommendations to aid survivors and their families during the recovery process</a:t>
            </a:r>
          </a:p>
          <a:p>
            <a:pPr marL="571500" indent="-571500" algn="l">
              <a:lnSpc>
                <a:spcPct val="100000"/>
              </a:lnSpc>
              <a:buFont typeface="Arial" panose="020B0604020202020204" pitchFamily="34" charset="0"/>
              <a:buChar char="•"/>
            </a:pPr>
            <a:r>
              <a:rPr lang="en-GB" sz="4000"/>
              <a:t>Inform the development of appropriate policy and practice.</a:t>
            </a:r>
          </a:p>
          <a:p>
            <a:pPr algn="l">
              <a:lnSpc>
                <a:spcPct val="100000"/>
              </a:lnSpc>
            </a:pPr>
            <a:endParaRPr lang="en-GB" sz="4000" i="1"/>
          </a:p>
        </p:txBody>
      </p:sp>
    </p:spTree>
    <p:extLst>
      <p:ext uri="{BB962C8B-B14F-4D97-AF65-F5344CB8AC3E}">
        <p14:creationId xmlns:p14="http://schemas.microsoft.com/office/powerpoint/2010/main" val="24340352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EB2E56-35D9-4F1E-B467-2DC1D90BCA80}"/>
              </a:ext>
            </a:extLst>
          </p:cNvPr>
          <p:cNvSpPr>
            <a:spLocks noGrp="1"/>
          </p:cNvSpPr>
          <p:nvPr>
            <p:ph type="ctrTitle"/>
          </p:nvPr>
        </p:nvSpPr>
        <p:spPr>
          <a:xfrm>
            <a:off x="2065283" y="1805074"/>
            <a:ext cx="14157434" cy="768786"/>
          </a:xfrm>
        </p:spPr>
        <p:txBody>
          <a:bodyPr>
            <a:normAutofit/>
          </a:bodyPr>
          <a:lstStyle/>
          <a:p>
            <a:pPr algn="l"/>
            <a:r>
              <a:rPr lang="da-DK" err="1"/>
              <a:t>Assessments</a:t>
            </a:r>
            <a:r>
              <a:rPr lang="da-DK"/>
              <a:t> </a:t>
            </a:r>
            <a:r>
              <a:rPr lang="da-DK" err="1"/>
              <a:t>help</a:t>
            </a:r>
            <a:r>
              <a:rPr lang="da-DK"/>
              <a:t> </a:t>
            </a:r>
            <a:r>
              <a:rPr lang="da-DK" err="1"/>
              <a:t>us</a:t>
            </a:r>
            <a:r>
              <a:rPr lang="da-DK"/>
              <a:t> to </a:t>
            </a:r>
            <a:r>
              <a:rPr lang="da-DK" err="1"/>
              <a:t>build</a:t>
            </a:r>
            <a:r>
              <a:rPr lang="da-DK"/>
              <a:t>:</a:t>
            </a:r>
            <a:endParaRPr lang="en-GB"/>
          </a:p>
        </p:txBody>
      </p:sp>
      <p:sp>
        <p:nvSpPr>
          <p:cNvPr id="4" name="Subtitle 1">
            <a:extLst>
              <a:ext uri="{FF2B5EF4-FFF2-40B4-BE49-F238E27FC236}">
                <a16:creationId xmlns:a16="http://schemas.microsoft.com/office/drawing/2014/main" id="{5EB6D4F2-3BAA-42B3-A6A6-718B9D3A8DA8}"/>
              </a:ext>
            </a:extLst>
          </p:cNvPr>
          <p:cNvSpPr>
            <a:spLocks noGrp="1"/>
          </p:cNvSpPr>
          <p:nvPr>
            <p:ph type="subTitle" idx="1"/>
          </p:nvPr>
        </p:nvSpPr>
        <p:spPr>
          <a:xfrm>
            <a:off x="2065283" y="2849880"/>
            <a:ext cx="14157434" cy="6048986"/>
          </a:xfrm>
        </p:spPr>
        <p:txBody>
          <a:bodyPr>
            <a:normAutofit/>
          </a:bodyPr>
          <a:lstStyle/>
          <a:p>
            <a:pPr marL="571500" indent="-571500" algn="l">
              <a:lnSpc>
                <a:spcPct val="100000"/>
              </a:lnSpc>
              <a:buFont typeface="Arial" panose="020B0604020202020204" pitchFamily="34" charset="0"/>
              <a:buChar char="•"/>
            </a:pPr>
            <a:r>
              <a:rPr lang="en-GB" sz="4000"/>
              <a:t>An understanding of the emergency situation</a:t>
            </a:r>
          </a:p>
          <a:p>
            <a:pPr marL="571500" indent="-571500" algn="l">
              <a:lnSpc>
                <a:spcPct val="100000"/>
              </a:lnSpc>
              <a:buFont typeface="Arial" panose="020B0604020202020204" pitchFamily="34" charset="0"/>
              <a:buChar char="•"/>
            </a:pPr>
            <a:r>
              <a:rPr lang="en-GB" sz="4000"/>
              <a:t>An analysis of threats to and capacities for mental health and psychosocial well-being</a:t>
            </a:r>
          </a:p>
          <a:p>
            <a:pPr marL="571500" indent="-571500" algn="l">
              <a:lnSpc>
                <a:spcPct val="100000"/>
              </a:lnSpc>
              <a:buFont typeface="Arial" panose="020B0604020202020204" pitchFamily="34" charset="0"/>
              <a:buChar char="•"/>
            </a:pPr>
            <a:r>
              <a:rPr lang="en-GB" sz="4000"/>
              <a:t>An analysis of relevant resources to determine, in consultation with stakeholders, whether a response is required and, if so, the nature of the response. </a:t>
            </a:r>
          </a:p>
        </p:txBody>
      </p:sp>
    </p:spTree>
    <p:extLst>
      <p:ext uri="{BB962C8B-B14F-4D97-AF65-F5344CB8AC3E}">
        <p14:creationId xmlns:p14="http://schemas.microsoft.com/office/powerpoint/2010/main" val="23268812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EB2E56-35D9-4F1E-B467-2DC1D90BCA80}"/>
              </a:ext>
            </a:extLst>
          </p:cNvPr>
          <p:cNvSpPr>
            <a:spLocks noGrp="1"/>
          </p:cNvSpPr>
          <p:nvPr>
            <p:ph type="ctrTitle"/>
          </p:nvPr>
        </p:nvSpPr>
        <p:spPr>
          <a:xfrm>
            <a:off x="2065283" y="5838548"/>
            <a:ext cx="14157434" cy="768786"/>
          </a:xfrm>
        </p:spPr>
        <p:txBody>
          <a:bodyPr>
            <a:noAutofit/>
          </a:bodyPr>
          <a:lstStyle/>
          <a:p>
            <a:r>
              <a:rPr lang="da-DK" sz="6000"/>
              <a:t>M</a:t>
            </a:r>
            <a:r>
              <a:rPr lang="en-GB" sz="6000"/>
              <a:t>HPSS assessment vs psychological assessment</a:t>
            </a:r>
            <a:br>
              <a:rPr lang="en-GB" sz="6000"/>
            </a:br>
            <a:r>
              <a:rPr lang="en-GB" sz="6000"/>
              <a:t>?</a:t>
            </a:r>
          </a:p>
        </p:txBody>
      </p:sp>
    </p:spTree>
    <p:extLst>
      <p:ext uri="{BB962C8B-B14F-4D97-AF65-F5344CB8AC3E}">
        <p14:creationId xmlns:p14="http://schemas.microsoft.com/office/powerpoint/2010/main" val="15301398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EB2E56-35D9-4F1E-B467-2DC1D90BCA80}"/>
              </a:ext>
            </a:extLst>
          </p:cNvPr>
          <p:cNvSpPr>
            <a:spLocks noGrp="1"/>
          </p:cNvSpPr>
          <p:nvPr>
            <p:ph type="ctrTitle"/>
          </p:nvPr>
        </p:nvSpPr>
        <p:spPr>
          <a:xfrm>
            <a:off x="2065283" y="1389722"/>
            <a:ext cx="14157434" cy="768786"/>
          </a:xfrm>
        </p:spPr>
        <p:txBody>
          <a:bodyPr>
            <a:normAutofit/>
          </a:bodyPr>
          <a:lstStyle/>
          <a:p>
            <a:pPr algn="l"/>
            <a:r>
              <a:rPr lang="en-GB"/>
              <a:t>Planning assessments</a:t>
            </a:r>
          </a:p>
        </p:txBody>
      </p:sp>
      <p:sp>
        <p:nvSpPr>
          <p:cNvPr id="4" name="Subtitle 1">
            <a:extLst>
              <a:ext uri="{FF2B5EF4-FFF2-40B4-BE49-F238E27FC236}">
                <a16:creationId xmlns:a16="http://schemas.microsoft.com/office/drawing/2014/main" id="{5EB6D4F2-3BAA-42B3-A6A6-718B9D3A8DA8}"/>
              </a:ext>
            </a:extLst>
          </p:cNvPr>
          <p:cNvSpPr>
            <a:spLocks noGrp="1"/>
          </p:cNvSpPr>
          <p:nvPr>
            <p:ph type="subTitle" idx="1"/>
          </p:nvPr>
        </p:nvSpPr>
        <p:spPr>
          <a:xfrm>
            <a:off x="2065283" y="3505200"/>
            <a:ext cx="14157434" cy="5393666"/>
          </a:xfrm>
        </p:spPr>
        <p:txBody>
          <a:bodyPr>
            <a:normAutofit/>
          </a:bodyPr>
          <a:lstStyle/>
          <a:p>
            <a:pPr>
              <a:lnSpc>
                <a:spcPct val="100000"/>
              </a:lnSpc>
            </a:pPr>
            <a:r>
              <a:rPr lang="en-GB" sz="4000" i="1"/>
              <a:t>Your task coming up is to prepare and conduct an MHPSS needs assessment. You will be part of the MHPSS team supporting the local Red Cross branch/chapter.  The assessment will be used to inform further activities that Red Cross will undertake for the next 6 months. </a:t>
            </a:r>
          </a:p>
          <a:p>
            <a:pPr>
              <a:lnSpc>
                <a:spcPct val="100000"/>
              </a:lnSpc>
            </a:pPr>
            <a:r>
              <a:rPr lang="en-GB" sz="4000" i="1"/>
              <a:t>You will need to be ready to present your plans for the assessment to the Emergency Coordinator for approval.</a:t>
            </a:r>
          </a:p>
          <a:p>
            <a:pPr>
              <a:lnSpc>
                <a:spcPct val="100000"/>
              </a:lnSpc>
            </a:pPr>
            <a:endParaRPr lang="en-GB" sz="4000" i="1"/>
          </a:p>
        </p:txBody>
      </p:sp>
      <p:pic>
        <p:nvPicPr>
          <p:cNvPr id="6" name="Picture Placeholder 8" descr="Diagram&#10;&#10;Description automatically generated">
            <a:extLst>
              <a:ext uri="{FF2B5EF4-FFF2-40B4-BE49-F238E27FC236}">
                <a16:creationId xmlns:a16="http://schemas.microsoft.com/office/drawing/2014/main" id="{F2E1A4E4-9417-DE96-C2A4-CEC5D5090870}"/>
              </a:ext>
            </a:extLst>
          </p:cNvPr>
          <p:cNvPicPr>
            <a:picLocks noGrp="1" noChangeAspect="1"/>
          </p:cNvPicPr>
          <p:nvPr>
            <p:ph type="pic" sz="quarter" idx="11"/>
          </p:nvPr>
        </p:nvPicPr>
        <p:blipFill rotWithShape="1">
          <a:blip r:embed="rId2" cstate="print">
            <a:extLst>
              <a:ext uri="{28A0092B-C50C-407E-A947-70E740481C1C}">
                <a14:useLocalDpi xmlns:a14="http://schemas.microsoft.com/office/drawing/2010/main" val="0"/>
              </a:ext>
            </a:extLst>
          </a:blip>
          <a:srcRect l="390" t="673" r="-3375" b="-2355"/>
          <a:stretch/>
        </p:blipFill>
        <p:spPr>
          <a:xfrm>
            <a:off x="9992719" y="2573860"/>
            <a:ext cx="6650654" cy="6566798"/>
          </a:xfrm>
        </p:spPr>
      </p:pic>
    </p:spTree>
    <p:extLst>
      <p:ext uri="{BB962C8B-B14F-4D97-AF65-F5344CB8AC3E}">
        <p14:creationId xmlns:p14="http://schemas.microsoft.com/office/powerpoint/2010/main" val="33646252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EB2E56-35D9-4F1E-B467-2DC1D90BCA80}"/>
              </a:ext>
            </a:extLst>
          </p:cNvPr>
          <p:cNvSpPr>
            <a:spLocks noGrp="1"/>
          </p:cNvSpPr>
          <p:nvPr>
            <p:ph type="ctrTitle"/>
          </p:nvPr>
        </p:nvSpPr>
        <p:spPr>
          <a:xfrm>
            <a:off x="2065283" y="1389722"/>
            <a:ext cx="14157434" cy="768786"/>
          </a:xfrm>
        </p:spPr>
        <p:txBody>
          <a:bodyPr>
            <a:normAutofit/>
          </a:bodyPr>
          <a:lstStyle/>
          <a:p>
            <a:pPr algn="l"/>
            <a:r>
              <a:rPr lang="en-GB"/>
              <a:t>Analysing assessment results</a:t>
            </a:r>
          </a:p>
        </p:txBody>
      </p:sp>
      <p:sp>
        <p:nvSpPr>
          <p:cNvPr id="4" name="Subtitle 1">
            <a:extLst>
              <a:ext uri="{FF2B5EF4-FFF2-40B4-BE49-F238E27FC236}">
                <a16:creationId xmlns:a16="http://schemas.microsoft.com/office/drawing/2014/main" id="{5EB6D4F2-3BAA-42B3-A6A6-718B9D3A8DA8}"/>
              </a:ext>
            </a:extLst>
          </p:cNvPr>
          <p:cNvSpPr>
            <a:spLocks noGrp="1"/>
          </p:cNvSpPr>
          <p:nvPr>
            <p:ph type="subTitle" idx="1"/>
          </p:nvPr>
        </p:nvSpPr>
        <p:spPr>
          <a:xfrm>
            <a:off x="2065283" y="3505200"/>
            <a:ext cx="14157434" cy="5393666"/>
          </a:xfrm>
        </p:spPr>
        <p:txBody>
          <a:bodyPr>
            <a:normAutofit/>
          </a:bodyPr>
          <a:lstStyle/>
          <a:p>
            <a:pPr>
              <a:lnSpc>
                <a:spcPct val="100000"/>
              </a:lnSpc>
            </a:pPr>
            <a:r>
              <a:rPr lang="en-GB" sz="4000" i="1" err="1"/>
              <a:t>Analyze</a:t>
            </a:r>
            <a:r>
              <a:rPr lang="en-GB" sz="4000" i="1"/>
              <a:t> the results of the assessment and prepare a brief assessment report and briefing notes to inform your presentation to the upcoming Coordination meeting. </a:t>
            </a:r>
          </a:p>
        </p:txBody>
      </p:sp>
      <p:pic>
        <p:nvPicPr>
          <p:cNvPr id="6" name="Picture Placeholder 8" descr="Diagram&#10;&#10;Description automatically generated">
            <a:extLst>
              <a:ext uri="{FF2B5EF4-FFF2-40B4-BE49-F238E27FC236}">
                <a16:creationId xmlns:a16="http://schemas.microsoft.com/office/drawing/2014/main" id="{F2E1A4E4-9417-DE96-C2A4-CEC5D5090870}"/>
              </a:ext>
            </a:extLst>
          </p:cNvPr>
          <p:cNvPicPr>
            <a:picLocks noGrp="1" noChangeAspect="1"/>
          </p:cNvPicPr>
          <p:nvPr>
            <p:ph type="pic" sz="quarter" idx="11"/>
          </p:nvPr>
        </p:nvPicPr>
        <p:blipFill rotWithShape="1">
          <a:blip r:embed="rId2" cstate="print">
            <a:extLst>
              <a:ext uri="{28A0092B-C50C-407E-A947-70E740481C1C}">
                <a14:useLocalDpi xmlns:a14="http://schemas.microsoft.com/office/drawing/2010/main" val="0"/>
              </a:ext>
            </a:extLst>
          </a:blip>
          <a:srcRect l="390" t="673" r="-3375" b="-2355"/>
          <a:stretch/>
        </p:blipFill>
        <p:spPr>
          <a:xfrm>
            <a:off x="9992719" y="2573860"/>
            <a:ext cx="6650654" cy="6566798"/>
          </a:xfrm>
        </p:spPr>
      </p:pic>
    </p:spTree>
    <p:extLst>
      <p:ext uri="{BB962C8B-B14F-4D97-AF65-F5344CB8AC3E}">
        <p14:creationId xmlns:p14="http://schemas.microsoft.com/office/powerpoint/2010/main" val="33045436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6F4A0-FABC-4A79-B232-FF76976D3D07}"/>
              </a:ext>
            </a:extLst>
          </p:cNvPr>
          <p:cNvSpPr>
            <a:spLocks noGrp="1"/>
          </p:cNvSpPr>
          <p:nvPr>
            <p:ph type="title"/>
          </p:nvPr>
        </p:nvSpPr>
        <p:spPr>
          <a:xfrm>
            <a:off x="6974958" y="5669280"/>
            <a:ext cx="10167255" cy="2626293"/>
          </a:xfrm>
        </p:spPr>
        <p:txBody>
          <a:bodyPr/>
          <a:lstStyle/>
          <a:p>
            <a:r>
              <a:rPr lang="da-DK" err="1"/>
              <a:t>Module</a:t>
            </a:r>
            <a:r>
              <a:rPr lang="da-DK"/>
              <a:t> 4:</a:t>
            </a:r>
            <a:br>
              <a:rPr lang="da-DK"/>
            </a:br>
            <a:r>
              <a:rPr lang="da-DK"/>
              <a:t>MHPSS </a:t>
            </a:r>
            <a:r>
              <a:rPr lang="da-DK" err="1"/>
              <a:t>approaches</a:t>
            </a:r>
            <a:r>
              <a:rPr lang="da-DK"/>
              <a:t> and interventions in </a:t>
            </a:r>
            <a:r>
              <a:rPr lang="da-DK" err="1"/>
              <a:t>emergencies</a:t>
            </a:r>
            <a:endParaRPr lang="en-GB"/>
          </a:p>
        </p:txBody>
      </p:sp>
    </p:spTree>
    <p:extLst>
      <p:ext uri="{BB962C8B-B14F-4D97-AF65-F5344CB8AC3E}">
        <p14:creationId xmlns:p14="http://schemas.microsoft.com/office/powerpoint/2010/main" val="35386265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EB2E56-35D9-4F1E-B467-2DC1D90BCA80}"/>
              </a:ext>
            </a:extLst>
          </p:cNvPr>
          <p:cNvSpPr>
            <a:spLocks noGrp="1"/>
          </p:cNvSpPr>
          <p:nvPr>
            <p:ph type="ctrTitle"/>
          </p:nvPr>
        </p:nvSpPr>
        <p:spPr>
          <a:xfrm>
            <a:off x="2065283" y="1389722"/>
            <a:ext cx="14157434" cy="768786"/>
          </a:xfrm>
        </p:spPr>
        <p:txBody>
          <a:bodyPr/>
          <a:lstStyle/>
          <a:p>
            <a:r>
              <a:rPr lang="da-DK" err="1"/>
              <a:t>Psychoeducation</a:t>
            </a:r>
            <a:endParaRPr lang="en-GB"/>
          </a:p>
        </p:txBody>
      </p:sp>
      <p:sp>
        <p:nvSpPr>
          <p:cNvPr id="4" name="Subtitle 1">
            <a:extLst>
              <a:ext uri="{FF2B5EF4-FFF2-40B4-BE49-F238E27FC236}">
                <a16:creationId xmlns:a16="http://schemas.microsoft.com/office/drawing/2014/main" id="{5EB6D4F2-3BAA-42B3-A6A6-718B9D3A8DA8}"/>
              </a:ext>
            </a:extLst>
          </p:cNvPr>
          <p:cNvSpPr>
            <a:spLocks noGrp="1"/>
          </p:cNvSpPr>
          <p:nvPr>
            <p:ph type="subTitle" idx="1"/>
          </p:nvPr>
        </p:nvSpPr>
        <p:spPr>
          <a:xfrm>
            <a:off x="2065283" y="2400300"/>
            <a:ext cx="14157434" cy="6498566"/>
          </a:xfrm>
        </p:spPr>
        <p:txBody>
          <a:bodyPr>
            <a:normAutofit/>
          </a:bodyPr>
          <a:lstStyle/>
          <a:p>
            <a:pPr>
              <a:lnSpc>
                <a:spcPct val="100000"/>
              </a:lnSpc>
            </a:pPr>
            <a:r>
              <a:rPr lang="en-GB" sz="3600" i="1"/>
              <a:t>Providing people with information that helps them to better understand their own behaviour and feelings, and those of people around them. An important psychological first aid skill is having knowledge of common reactions to stressful events and the ability to explain these reactions to someone who is in distress. This can help reassure the person that what they are feeling is normal and is not a sign of mental illness. Providing information on stress and coping can also help people prepare for possible reactions that may follow in the days and weeks to come.</a:t>
            </a:r>
          </a:p>
        </p:txBody>
      </p:sp>
    </p:spTree>
    <p:extLst>
      <p:ext uri="{BB962C8B-B14F-4D97-AF65-F5344CB8AC3E}">
        <p14:creationId xmlns:p14="http://schemas.microsoft.com/office/powerpoint/2010/main" val="5684327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EB2E56-35D9-4F1E-B467-2DC1D90BCA80}"/>
              </a:ext>
            </a:extLst>
          </p:cNvPr>
          <p:cNvSpPr>
            <a:spLocks noGrp="1"/>
          </p:cNvSpPr>
          <p:nvPr>
            <p:ph type="ctrTitle"/>
          </p:nvPr>
        </p:nvSpPr>
        <p:spPr>
          <a:xfrm>
            <a:off x="2065283" y="1389722"/>
            <a:ext cx="14157434" cy="768786"/>
          </a:xfrm>
        </p:spPr>
        <p:txBody>
          <a:bodyPr/>
          <a:lstStyle/>
          <a:p>
            <a:r>
              <a:rPr lang="da-DK"/>
              <a:t>Common </a:t>
            </a:r>
            <a:r>
              <a:rPr lang="da-DK" err="1"/>
              <a:t>consequences</a:t>
            </a:r>
            <a:r>
              <a:rPr lang="da-DK"/>
              <a:t> of </a:t>
            </a:r>
            <a:r>
              <a:rPr lang="da-DK" err="1"/>
              <a:t>crisis</a:t>
            </a:r>
            <a:r>
              <a:rPr lang="da-DK"/>
              <a:t> events</a:t>
            </a:r>
            <a:endParaRPr lang="en-GB"/>
          </a:p>
        </p:txBody>
      </p:sp>
      <p:sp>
        <p:nvSpPr>
          <p:cNvPr id="4" name="Subtitle 1">
            <a:extLst>
              <a:ext uri="{FF2B5EF4-FFF2-40B4-BE49-F238E27FC236}">
                <a16:creationId xmlns:a16="http://schemas.microsoft.com/office/drawing/2014/main" id="{5EB6D4F2-3BAA-42B3-A6A6-718B9D3A8DA8}"/>
              </a:ext>
            </a:extLst>
          </p:cNvPr>
          <p:cNvSpPr>
            <a:spLocks noGrp="1"/>
          </p:cNvSpPr>
          <p:nvPr>
            <p:ph type="subTitle" idx="1"/>
          </p:nvPr>
        </p:nvSpPr>
        <p:spPr>
          <a:xfrm>
            <a:off x="2065283" y="2400300"/>
            <a:ext cx="14157434" cy="6498566"/>
          </a:xfrm>
        </p:spPr>
        <p:txBody>
          <a:bodyPr>
            <a:normAutofit/>
          </a:bodyPr>
          <a:lstStyle/>
          <a:p>
            <a:pPr marL="342900" indent="-342900" algn="l">
              <a:lnSpc>
                <a:spcPct val="100000"/>
              </a:lnSpc>
              <a:buFont typeface="Arial" panose="020B0604020202020204" pitchFamily="34" charset="0"/>
              <a:buChar char="•"/>
            </a:pPr>
            <a:r>
              <a:rPr lang="en-GB" sz="3200"/>
              <a:t>Social regulations break down</a:t>
            </a:r>
          </a:p>
          <a:p>
            <a:pPr marL="342900" indent="-342900" algn="l">
              <a:lnSpc>
                <a:spcPct val="100000"/>
              </a:lnSpc>
              <a:buFont typeface="Arial" panose="020B0604020202020204" pitchFamily="34" charset="0"/>
              <a:buChar char="•"/>
            </a:pPr>
            <a:r>
              <a:rPr lang="en-GB" sz="3200"/>
              <a:t>The community reacts with signs of mistrust, fear and insecurity</a:t>
            </a:r>
          </a:p>
          <a:p>
            <a:pPr marL="342900" indent="-342900" algn="l">
              <a:lnSpc>
                <a:spcPct val="100000"/>
              </a:lnSpc>
              <a:buFont typeface="Arial" panose="020B0604020202020204" pitchFamily="34" charset="0"/>
              <a:buChar char="•"/>
            </a:pPr>
            <a:r>
              <a:rPr lang="en-GB" sz="3200"/>
              <a:t>Religious and moral confusion</a:t>
            </a:r>
          </a:p>
          <a:p>
            <a:pPr marL="342900" indent="-342900" algn="l">
              <a:lnSpc>
                <a:spcPct val="100000"/>
              </a:lnSpc>
              <a:buFont typeface="Arial" panose="020B0604020202020204" pitchFamily="34" charset="0"/>
              <a:buChar char="•"/>
            </a:pPr>
            <a:r>
              <a:rPr lang="en-GB" sz="3200"/>
              <a:t>Absence of respected leadership</a:t>
            </a:r>
          </a:p>
          <a:p>
            <a:pPr marL="342900" indent="-342900" algn="l">
              <a:lnSpc>
                <a:spcPct val="100000"/>
              </a:lnSpc>
              <a:buFont typeface="Arial" panose="020B0604020202020204" pitchFamily="34" charset="0"/>
              <a:buChar char="•"/>
            </a:pPr>
            <a:r>
              <a:rPr lang="en-GB" sz="3200"/>
              <a:t>Social uprooting and destructive </a:t>
            </a:r>
            <a:r>
              <a:rPr lang="en-GB" sz="3200" err="1"/>
              <a:t>behavior</a:t>
            </a:r>
            <a:endParaRPr lang="en-GB" sz="3200"/>
          </a:p>
          <a:p>
            <a:pPr marL="342900" indent="-342900" algn="l">
              <a:lnSpc>
                <a:spcPct val="100000"/>
              </a:lnSpc>
              <a:buFont typeface="Arial" panose="020B0604020202020204" pitchFamily="34" charset="0"/>
              <a:buChar char="•"/>
            </a:pPr>
            <a:r>
              <a:rPr lang="en-GB" sz="3200"/>
              <a:t>Social apathy and loss of trust and hope </a:t>
            </a:r>
          </a:p>
          <a:p>
            <a:pPr marL="342900" indent="-342900" algn="l">
              <a:lnSpc>
                <a:spcPct val="100000"/>
              </a:lnSpc>
              <a:buFont typeface="Arial" panose="020B0604020202020204" pitchFamily="34" charset="0"/>
              <a:buChar char="•"/>
            </a:pPr>
            <a:r>
              <a:rPr lang="en-GB" sz="3200"/>
              <a:t>Protection systems break down</a:t>
            </a:r>
          </a:p>
        </p:txBody>
      </p:sp>
    </p:spTree>
    <p:extLst>
      <p:ext uri="{BB962C8B-B14F-4D97-AF65-F5344CB8AC3E}">
        <p14:creationId xmlns:p14="http://schemas.microsoft.com/office/powerpoint/2010/main" val="28235185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1BC0B-74A4-416A-9BC5-7C86792339E5}"/>
              </a:ext>
            </a:extLst>
          </p:cNvPr>
          <p:cNvSpPr>
            <a:spLocks noGrp="1"/>
          </p:cNvSpPr>
          <p:nvPr>
            <p:ph type="title"/>
          </p:nvPr>
        </p:nvSpPr>
        <p:spPr>
          <a:xfrm>
            <a:off x="6974958" y="6537960"/>
            <a:ext cx="10167255" cy="1757613"/>
          </a:xfrm>
        </p:spPr>
        <p:txBody>
          <a:bodyPr/>
          <a:lstStyle/>
          <a:p>
            <a:r>
              <a:rPr lang="da-DK" err="1"/>
              <a:t>Module</a:t>
            </a:r>
            <a:r>
              <a:rPr lang="da-DK"/>
              <a:t> 5: </a:t>
            </a:r>
            <a:r>
              <a:rPr lang="da-DK" err="1"/>
              <a:t>Preparedness</a:t>
            </a:r>
            <a:r>
              <a:rPr lang="da-DK"/>
              <a:t> for MHPSS </a:t>
            </a:r>
            <a:r>
              <a:rPr lang="da-DK" err="1"/>
              <a:t>responses</a:t>
            </a:r>
            <a:endParaRPr lang="en-GB"/>
          </a:p>
        </p:txBody>
      </p:sp>
    </p:spTree>
    <p:extLst>
      <p:ext uri="{BB962C8B-B14F-4D97-AF65-F5344CB8AC3E}">
        <p14:creationId xmlns:p14="http://schemas.microsoft.com/office/powerpoint/2010/main" val="3094721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EB2E56-35D9-4F1E-B467-2DC1D90BCA80}"/>
              </a:ext>
            </a:extLst>
          </p:cNvPr>
          <p:cNvSpPr>
            <a:spLocks noGrp="1"/>
          </p:cNvSpPr>
          <p:nvPr>
            <p:ph type="ctrTitle"/>
          </p:nvPr>
        </p:nvSpPr>
        <p:spPr>
          <a:xfrm>
            <a:off x="2065283" y="1389722"/>
            <a:ext cx="14157434" cy="768786"/>
          </a:xfrm>
        </p:spPr>
        <p:txBody>
          <a:bodyPr/>
          <a:lstStyle/>
          <a:p>
            <a:r>
              <a:rPr lang="da-DK"/>
              <a:t>Buddy check in: </a:t>
            </a:r>
            <a:r>
              <a:rPr lang="da-DK" err="1"/>
              <a:t>After</a:t>
            </a:r>
            <a:endParaRPr lang="en-GB"/>
          </a:p>
        </p:txBody>
      </p:sp>
      <p:sp>
        <p:nvSpPr>
          <p:cNvPr id="4" name="Subtitle 1">
            <a:extLst>
              <a:ext uri="{FF2B5EF4-FFF2-40B4-BE49-F238E27FC236}">
                <a16:creationId xmlns:a16="http://schemas.microsoft.com/office/drawing/2014/main" id="{5EB6D4F2-3BAA-42B3-A6A6-718B9D3A8DA8}"/>
              </a:ext>
            </a:extLst>
          </p:cNvPr>
          <p:cNvSpPr>
            <a:spLocks noGrp="1"/>
          </p:cNvSpPr>
          <p:nvPr>
            <p:ph type="subTitle" idx="1"/>
          </p:nvPr>
        </p:nvSpPr>
        <p:spPr>
          <a:xfrm>
            <a:off x="2065283" y="2400299"/>
            <a:ext cx="14157434" cy="5299911"/>
          </a:xfrm>
        </p:spPr>
        <p:txBody>
          <a:bodyPr>
            <a:normAutofit/>
          </a:bodyPr>
          <a:lstStyle/>
          <a:p>
            <a:pPr marL="342900" indent="-342900" algn="l">
              <a:lnSpc>
                <a:spcPct val="100000"/>
              </a:lnSpc>
              <a:buFont typeface="Arial" panose="020B0604020202020204" pitchFamily="34" charset="0"/>
              <a:buChar char="•"/>
            </a:pPr>
            <a:r>
              <a:rPr lang="en-GB" sz="3200"/>
              <a:t>The question focus on how the buddy has been doing, which challenges arose and how to change to an after work mode.</a:t>
            </a:r>
          </a:p>
        </p:txBody>
      </p:sp>
      <p:graphicFrame>
        <p:nvGraphicFramePr>
          <p:cNvPr id="5" name="Table 5">
            <a:extLst>
              <a:ext uri="{FF2B5EF4-FFF2-40B4-BE49-F238E27FC236}">
                <a16:creationId xmlns:a16="http://schemas.microsoft.com/office/drawing/2014/main" id="{4CAFEE66-2030-4894-28E9-B97EB37B4046}"/>
              </a:ext>
            </a:extLst>
          </p:cNvPr>
          <p:cNvGraphicFramePr>
            <a:graphicFrameLocks noGrp="1"/>
          </p:cNvGraphicFramePr>
          <p:nvPr>
            <p:extLst>
              <p:ext uri="{D42A27DB-BD31-4B8C-83A1-F6EECF244321}">
                <p14:modId xmlns:p14="http://schemas.microsoft.com/office/powerpoint/2010/main" val="3175924018"/>
              </p:ext>
            </p:extLst>
          </p:nvPr>
        </p:nvGraphicFramePr>
        <p:xfrm>
          <a:off x="5390147" y="3857681"/>
          <a:ext cx="8213558" cy="4084320"/>
        </p:xfrm>
        <a:graphic>
          <a:graphicData uri="http://schemas.openxmlformats.org/drawingml/2006/table">
            <a:tbl>
              <a:tblPr firstRow="1" bandRow="1">
                <a:tableStyleId>{5C22544A-7EE6-4342-B048-85BDC9FD1C3A}</a:tableStyleId>
              </a:tblPr>
              <a:tblGrid>
                <a:gridCol w="8213558">
                  <a:extLst>
                    <a:ext uri="{9D8B030D-6E8A-4147-A177-3AD203B41FA5}">
                      <a16:colId xmlns:a16="http://schemas.microsoft.com/office/drawing/2014/main" val="277802791"/>
                    </a:ext>
                  </a:extLst>
                </a:gridCol>
              </a:tblGrid>
              <a:tr h="370840">
                <a:tc>
                  <a:txBody>
                    <a:bodyPr/>
                    <a:lstStyle/>
                    <a:p>
                      <a:r>
                        <a:rPr lang="da-DK" sz="3200">
                          <a:solidFill>
                            <a:schemeClr val="bg2"/>
                          </a:solidFill>
                        </a:rPr>
                        <a:t>Check in </a:t>
                      </a:r>
                      <a:r>
                        <a:rPr lang="da-DK" sz="3200" err="1">
                          <a:solidFill>
                            <a:schemeClr val="bg2"/>
                          </a:solidFill>
                        </a:rPr>
                        <a:t>questions</a:t>
                      </a:r>
                      <a:endParaRPr lang="en-GB" sz="3200">
                        <a:solidFill>
                          <a:schemeClr val="bg2"/>
                        </a:solidFill>
                      </a:endParaRPr>
                    </a:p>
                  </a:txBody>
                  <a:tcPr/>
                </a:tc>
                <a:extLst>
                  <a:ext uri="{0D108BD9-81ED-4DB2-BD59-A6C34878D82A}">
                    <a16:rowId xmlns:a16="http://schemas.microsoft.com/office/drawing/2014/main" val="2549383778"/>
                  </a:ext>
                </a:extLst>
              </a:tr>
              <a:tr h="370840">
                <a:tc>
                  <a:txBody>
                    <a:bodyPr/>
                    <a:lstStyle/>
                    <a:p>
                      <a:pPr marL="457200" indent="-457200">
                        <a:buFont typeface="Arial" panose="020B0604020202020204" pitchFamily="34" charset="0"/>
                        <a:buChar char="•"/>
                      </a:pPr>
                      <a:r>
                        <a:rPr lang="en-GB" sz="3200"/>
                        <a:t>How was the day?</a:t>
                      </a:r>
                    </a:p>
                    <a:p>
                      <a:pPr marL="457200" indent="-457200">
                        <a:buFont typeface="Arial" panose="020B0604020202020204" pitchFamily="34" charset="0"/>
                        <a:buChar char="•"/>
                      </a:pPr>
                      <a:r>
                        <a:rPr lang="en-GB" sz="3200"/>
                        <a:t>Are you ready to move on and finish the shift/session?</a:t>
                      </a:r>
                    </a:p>
                    <a:p>
                      <a:pPr marL="457200" indent="-457200">
                        <a:buFont typeface="Arial" panose="020B0604020202020204" pitchFamily="34" charset="0"/>
                        <a:buChar char="•"/>
                      </a:pPr>
                      <a:r>
                        <a:rPr lang="en-GB" sz="3200"/>
                        <a:t>What would you like to do now? </a:t>
                      </a:r>
                    </a:p>
                    <a:p>
                      <a:pPr marL="457200" indent="-457200">
                        <a:buFont typeface="Arial" panose="020B0604020202020204" pitchFamily="34" charset="0"/>
                        <a:buChar char="•"/>
                      </a:pPr>
                      <a:r>
                        <a:rPr lang="en-GB" sz="3200"/>
                        <a:t>Anything else you should or can do to cool down?</a:t>
                      </a:r>
                    </a:p>
                    <a:p>
                      <a:pPr marL="457200" indent="-457200">
                        <a:buFont typeface="Arial" panose="020B0604020202020204" pitchFamily="34" charset="0"/>
                        <a:buChar char="•"/>
                      </a:pPr>
                      <a:r>
                        <a:rPr lang="en-GB" sz="3200"/>
                        <a:t>Any self-care plans for the rest of the day?</a:t>
                      </a:r>
                    </a:p>
                  </a:txBody>
                  <a:tcPr/>
                </a:tc>
                <a:extLst>
                  <a:ext uri="{0D108BD9-81ED-4DB2-BD59-A6C34878D82A}">
                    <a16:rowId xmlns:a16="http://schemas.microsoft.com/office/drawing/2014/main" val="1695817047"/>
                  </a:ext>
                </a:extLst>
              </a:tr>
            </a:tbl>
          </a:graphicData>
        </a:graphic>
      </p:graphicFrame>
    </p:spTree>
    <p:extLst>
      <p:ext uri="{BB962C8B-B14F-4D97-AF65-F5344CB8AC3E}">
        <p14:creationId xmlns:p14="http://schemas.microsoft.com/office/powerpoint/2010/main" val="374960344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0BE0A-D59B-4DC7-9980-9B4CB52C2590}"/>
              </a:ext>
            </a:extLst>
          </p:cNvPr>
          <p:cNvSpPr>
            <a:spLocks noGrp="1"/>
          </p:cNvSpPr>
          <p:nvPr>
            <p:ph type="title"/>
          </p:nvPr>
        </p:nvSpPr>
        <p:spPr>
          <a:xfrm>
            <a:off x="1400175" y="1584325"/>
            <a:ext cx="15487650" cy="1071193"/>
          </a:xfrm>
        </p:spPr>
        <p:txBody>
          <a:bodyPr>
            <a:normAutofit/>
          </a:bodyPr>
          <a:lstStyle/>
          <a:p>
            <a:r>
              <a:rPr lang="da-DK" sz="6000" b="1"/>
              <a:t>Planning MHPSS </a:t>
            </a:r>
            <a:r>
              <a:rPr lang="da-DK" sz="6000" b="1" err="1"/>
              <a:t>responses</a:t>
            </a:r>
            <a:endParaRPr lang="en-GB" sz="6000" b="1"/>
          </a:p>
        </p:txBody>
      </p:sp>
      <p:pic>
        <p:nvPicPr>
          <p:cNvPr id="7" name="Picture 6">
            <a:extLst>
              <a:ext uri="{FF2B5EF4-FFF2-40B4-BE49-F238E27FC236}">
                <a16:creationId xmlns:a16="http://schemas.microsoft.com/office/drawing/2014/main" id="{1BB8D1D8-A138-93E2-009F-1F006041135A}"/>
              </a:ext>
            </a:extLst>
          </p:cNvPr>
          <p:cNvPicPr>
            <a:picLocks noChangeAspect="1"/>
          </p:cNvPicPr>
          <p:nvPr/>
        </p:nvPicPr>
        <p:blipFill>
          <a:blip r:embed="rId2"/>
          <a:stretch>
            <a:fillRect/>
          </a:stretch>
        </p:blipFill>
        <p:spPr>
          <a:xfrm>
            <a:off x="1624012" y="2655518"/>
            <a:ext cx="15039975" cy="6467475"/>
          </a:xfrm>
          <a:prstGeom prst="rect">
            <a:avLst/>
          </a:prstGeom>
        </p:spPr>
      </p:pic>
    </p:spTree>
    <p:extLst>
      <p:ext uri="{BB962C8B-B14F-4D97-AF65-F5344CB8AC3E}">
        <p14:creationId xmlns:p14="http://schemas.microsoft.com/office/powerpoint/2010/main" val="37868030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0BE0A-D59B-4DC7-9980-9B4CB52C2590}"/>
              </a:ext>
            </a:extLst>
          </p:cNvPr>
          <p:cNvSpPr>
            <a:spLocks noGrp="1"/>
          </p:cNvSpPr>
          <p:nvPr>
            <p:ph type="title"/>
          </p:nvPr>
        </p:nvSpPr>
        <p:spPr>
          <a:xfrm>
            <a:off x="1400175" y="1584325"/>
            <a:ext cx="15487650" cy="1071193"/>
          </a:xfrm>
        </p:spPr>
        <p:txBody>
          <a:bodyPr>
            <a:normAutofit/>
          </a:bodyPr>
          <a:lstStyle/>
          <a:p>
            <a:r>
              <a:rPr lang="da-DK" sz="6000" b="1" err="1"/>
              <a:t>Why</a:t>
            </a:r>
            <a:r>
              <a:rPr lang="da-DK" sz="6000" b="1"/>
              <a:t> M&amp;E?</a:t>
            </a:r>
            <a:endParaRPr lang="en-GB" sz="6000" b="1"/>
          </a:p>
        </p:txBody>
      </p:sp>
      <p:sp>
        <p:nvSpPr>
          <p:cNvPr id="3" name="Content Placeholder 2">
            <a:extLst>
              <a:ext uri="{FF2B5EF4-FFF2-40B4-BE49-F238E27FC236}">
                <a16:creationId xmlns:a16="http://schemas.microsoft.com/office/drawing/2014/main" id="{24B7ABCF-8206-47A8-837A-051FE1BA4BAD}"/>
              </a:ext>
            </a:extLst>
          </p:cNvPr>
          <p:cNvSpPr>
            <a:spLocks noGrp="1"/>
          </p:cNvSpPr>
          <p:nvPr>
            <p:ph idx="1"/>
          </p:nvPr>
        </p:nvSpPr>
        <p:spPr>
          <a:xfrm>
            <a:off x="1400175" y="2909888"/>
            <a:ext cx="15487650" cy="6457785"/>
          </a:xfrm>
        </p:spPr>
        <p:txBody>
          <a:bodyPr>
            <a:normAutofit fontScale="85000" lnSpcReduction="10000"/>
          </a:bodyPr>
          <a:lstStyle/>
          <a:p>
            <a:pPr>
              <a:lnSpc>
                <a:spcPct val="100000"/>
              </a:lnSpc>
            </a:pPr>
            <a:r>
              <a:rPr lang="en-GB" sz="4000" b="1" dirty="0"/>
              <a:t>Support project/programme implementation </a:t>
            </a:r>
            <a:r>
              <a:rPr lang="en-GB" sz="4000" dirty="0"/>
              <a:t>with accurate, evidence-based reporting to guide and improve project/programme performance.</a:t>
            </a:r>
          </a:p>
          <a:p>
            <a:pPr>
              <a:lnSpc>
                <a:spcPct val="100000"/>
              </a:lnSpc>
            </a:pPr>
            <a:r>
              <a:rPr lang="en-GB" sz="4000" b="1" dirty="0"/>
              <a:t>Contribute to organizational learning and knowledge sharing </a:t>
            </a:r>
            <a:r>
              <a:rPr lang="en-GB" sz="4000" dirty="0"/>
              <a:t>by reflecting upon and sharing experiences and lessons.</a:t>
            </a:r>
          </a:p>
          <a:p>
            <a:pPr>
              <a:lnSpc>
                <a:spcPct val="100000"/>
              </a:lnSpc>
            </a:pPr>
            <a:r>
              <a:rPr lang="en-GB" sz="4000" b="1" dirty="0"/>
              <a:t>Uphold accountability and compliance </a:t>
            </a:r>
            <a:r>
              <a:rPr lang="en-GB" sz="4000" dirty="0"/>
              <a:t>by demonstrating whether or not our work has been carried out as agreed and in compliance with established standards and with any other donor requirements.</a:t>
            </a:r>
          </a:p>
          <a:p>
            <a:pPr>
              <a:lnSpc>
                <a:spcPct val="100000"/>
              </a:lnSpc>
            </a:pPr>
            <a:r>
              <a:rPr lang="en-GB" sz="4000" b="1" dirty="0"/>
              <a:t>Provide opportunities for stakeholder feedback</a:t>
            </a:r>
            <a:r>
              <a:rPr lang="en-GB" sz="4000" dirty="0"/>
              <a:t>, especially beneficiaries, to provide input into and perceptions of our work. </a:t>
            </a:r>
          </a:p>
          <a:p>
            <a:pPr>
              <a:lnSpc>
                <a:spcPct val="100000"/>
              </a:lnSpc>
            </a:pPr>
            <a:r>
              <a:rPr lang="en-GB" sz="4000" b="1" dirty="0"/>
              <a:t>Promote and celebrate our work </a:t>
            </a:r>
            <a:r>
              <a:rPr lang="en-GB" sz="4000" dirty="0"/>
              <a:t>by highlighting our accomplishments and achievements, building morale and contributing to resource mobilization.</a:t>
            </a:r>
          </a:p>
        </p:txBody>
      </p:sp>
    </p:spTree>
    <p:extLst>
      <p:ext uri="{BB962C8B-B14F-4D97-AF65-F5344CB8AC3E}">
        <p14:creationId xmlns:p14="http://schemas.microsoft.com/office/powerpoint/2010/main" val="29189440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0BE0A-D59B-4DC7-9980-9B4CB52C2590}"/>
              </a:ext>
            </a:extLst>
          </p:cNvPr>
          <p:cNvSpPr>
            <a:spLocks noGrp="1"/>
          </p:cNvSpPr>
          <p:nvPr>
            <p:ph type="title"/>
          </p:nvPr>
        </p:nvSpPr>
        <p:spPr>
          <a:xfrm>
            <a:off x="1634122" y="1761343"/>
            <a:ext cx="15487650" cy="1071193"/>
          </a:xfrm>
        </p:spPr>
        <p:txBody>
          <a:bodyPr>
            <a:normAutofit/>
          </a:bodyPr>
          <a:lstStyle/>
          <a:p>
            <a:r>
              <a:rPr lang="da-DK" sz="6000" b="1" err="1"/>
              <a:t>Monitoring</a:t>
            </a:r>
            <a:r>
              <a:rPr lang="da-DK" sz="6000" b="1"/>
              <a:t> and </a:t>
            </a:r>
            <a:r>
              <a:rPr lang="da-DK" sz="6000" b="1" err="1"/>
              <a:t>evaluation</a:t>
            </a:r>
            <a:r>
              <a:rPr lang="da-DK" sz="6000" b="1"/>
              <a:t> definitions</a:t>
            </a:r>
            <a:endParaRPr lang="en-GB" sz="6000" b="1"/>
          </a:p>
        </p:txBody>
      </p:sp>
      <p:sp>
        <p:nvSpPr>
          <p:cNvPr id="7" name="Content Placeholder 2">
            <a:extLst>
              <a:ext uri="{FF2B5EF4-FFF2-40B4-BE49-F238E27FC236}">
                <a16:creationId xmlns:a16="http://schemas.microsoft.com/office/drawing/2014/main" id="{4299FAFD-C871-4B0B-9F5C-DF34B777D193}"/>
              </a:ext>
            </a:extLst>
          </p:cNvPr>
          <p:cNvSpPr txBox="1">
            <a:spLocks/>
          </p:cNvSpPr>
          <p:nvPr/>
        </p:nvSpPr>
        <p:spPr bwMode="auto">
          <a:xfrm>
            <a:off x="1634124" y="3372051"/>
            <a:ext cx="14350743" cy="2281268"/>
          </a:xfrm>
          <a:prstGeom prst="rect">
            <a:avLst/>
          </a:prstGeom>
          <a:solidFill>
            <a:srgbClr val="B2B2B2"/>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cs typeface="+mn-cs"/>
              </a:defRPr>
            </a:lvl2pPr>
            <a:lvl3pPr marL="1143000" indent="-228600" algn="l" rtl="0" eaLnBrk="1" fontAlgn="base" hangingPunct="1">
              <a:spcBef>
                <a:spcPct val="20000"/>
              </a:spcBef>
              <a:spcAft>
                <a:spcPct val="0"/>
              </a:spcAft>
              <a:buChar char="•"/>
              <a:defRPr sz="1600">
                <a:solidFill>
                  <a:schemeClr val="tx1"/>
                </a:solidFill>
                <a:latin typeface="+mn-lt"/>
                <a:cs typeface="+mn-cs"/>
              </a:defRPr>
            </a:lvl3pPr>
            <a:lvl4pPr marL="1600200" indent="-228600" algn="l" rtl="0" eaLnBrk="1" fontAlgn="base" hangingPunct="1">
              <a:spcBef>
                <a:spcPct val="20000"/>
              </a:spcBef>
              <a:spcAft>
                <a:spcPct val="0"/>
              </a:spcAft>
              <a:buChar char="–"/>
              <a:defRPr sz="1400">
                <a:solidFill>
                  <a:schemeClr val="tx1"/>
                </a:solidFill>
                <a:latin typeface="+mn-lt"/>
                <a:cs typeface="+mn-cs"/>
              </a:defRPr>
            </a:lvl4pPr>
            <a:lvl5pPr marL="2057400" indent="-228600" algn="l" rtl="0" eaLnBrk="1" fontAlgn="base" hangingPunct="1">
              <a:spcBef>
                <a:spcPct val="20000"/>
              </a:spcBef>
              <a:spcAft>
                <a:spcPct val="0"/>
              </a:spcAft>
              <a:buChar char="»"/>
              <a:defRPr sz="12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buNone/>
            </a:pPr>
            <a:r>
              <a:rPr lang="en-GB" sz="2800" b="1">
                <a:latin typeface="Open Sans" panose="020B0606030504020204" pitchFamily="34" charset="0"/>
                <a:ea typeface="Open Sans" panose="020B0606030504020204" pitchFamily="34" charset="0"/>
                <a:cs typeface="Open Sans" panose="020B0606030504020204" pitchFamily="34" charset="0"/>
              </a:rPr>
              <a:t>Monitoring </a:t>
            </a:r>
            <a:r>
              <a:rPr lang="en-GB" sz="2400">
                <a:latin typeface="Open Sans" panose="020B0606030504020204" pitchFamily="34" charset="0"/>
                <a:ea typeface="Open Sans" panose="020B0606030504020204" pitchFamily="34" charset="0"/>
                <a:cs typeface="Open Sans" panose="020B0606030504020204" pitchFamily="34" charset="0"/>
              </a:rPr>
              <a:t>is a continuous process of collecting and analysing information to compare how well a project or programme is being implemented against expected results. Monitoring aims at providing managers and other stakeholders with regular feedback and early indications of progress or lack thereof in the achievement of intended results. It generally involves collecting and analysing data on implementation processes, strategies and results, and recommending corrective measures. </a:t>
            </a:r>
            <a:endParaRPr lang="da-DK" sz="2400">
              <a:latin typeface="Open Sans" panose="020B0606030504020204" pitchFamily="34" charset="0"/>
              <a:ea typeface="Open Sans" panose="020B0606030504020204" pitchFamily="34" charset="0"/>
              <a:cs typeface="Open Sans" panose="020B0606030504020204" pitchFamily="34" charset="0"/>
            </a:endParaRPr>
          </a:p>
        </p:txBody>
      </p:sp>
      <p:sp>
        <p:nvSpPr>
          <p:cNvPr id="8" name="Content Placeholder 2">
            <a:extLst>
              <a:ext uri="{FF2B5EF4-FFF2-40B4-BE49-F238E27FC236}">
                <a16:creationId xmlns:a16="http://schemas.microsoft.com/office/drawing/2014/main" id="{F2713DCA-C639-4583-B1D0-CB5F229EE7B6}"/>
              </a:ext>
            </a:extLst>
          </p:cNvPr>
          <p:cNvSpPr txBox="1">
            <a:spLocks/>
          </p:cNvSpPr>
          <p:nvPr/>
        </p:nvSpPr>
        <p:spPr bwMode="auto">
          <a:xfrm>
            <a:off x="1634122" y="6192834"/>
            <a:ext cx="14350745" cy="2281268"/>
          </a:xfrm>
          <a:prstGeom prst="rect">
            <a:avLst/>
          </a:prstGeom>
          <a:solidFill>
            <a:schemeClr val="bg2">
              <a:lumMod val="95000"/>
            </a:schemeClr>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cs typeface="+mn-cs"/>
              </a:defRPr>
            </a:lvl2pPr>
            <a:lvl3pPr marL="1143000" indent="-228600" algn="l" rtl="0" eaLnBrk="1" fontAlgn="base" hangingPunct="1">
              <a:spcBef>
                <a:spcPct val="20000"/>
              </a:spcBef>
              <a:spcAft>
                <a:spcPct val="0"/>
              </a:spcAft>
              <a:buChar char="•"/>
              <a:defRPr sz="1600">
                <a:solidFill>
                  <a:schemeClr val="tx1"/>
                </a:solidFill>
                <a:latin typeface="+mn-lt"/>
                <a:cs typeface="+mn-cs"/>
              </a:defRPr>
            </a:lvl3pPr>
            <a:lvl4pPr marL="1600200" indent="-228600" algn="l" rtl="0" eaLnBrk="1" fontAlgn="base" hangingPunct="1">
              <a:spcBef>
                <a:spcPct val="20000"/>
              </a:spcBef>
              <a:spcAft>
                <a:spcPct val="0"/>
              </a:spcAft>
              <a:buChar char="–"/>
              <a:defRPr sz="1400">
                <a:solidFill>
                  <a:schemeClr val="tx1"/>
                </a:solidFill>
                <a:latin typeface="+mn-lt"/>
                <a:cs typeface="+mn-cs"/>
              </a:defRPr>
            </a:lvl4pPr>
            <a:lvl5pPr marL="2057400" indent="-228600" algn="l" rtl="0" eaLnBrk="1" fontAlgn="base" hangingPunct="1">
              <a:spcBef>
                <a:spcPct val="20000"/>
              </a:spcBef>
              <a:spcAft>
                <a:spcPct val="0"/>
              </a:spcAft>
              <a:buChar char="»"/>
              <a:defRPr sz="12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buNone/>
            </a:pPr>
            <a:r>
              <a:rPr lang="en-GB" sz="2800" b="1">
                <a:latin typeface="Open Sans" panose="020B0606030504020204" pitchFamily="34" charset="0"/>
                <a:ea typeface="Open Sans" panose="020B0606030504020204" pitchFamily="34" charset="0"/>
                <a:cs typeface="Open Sans" panose="020B0606030504020204" pitchFamily="34" charset="0"/>
              </a:rPr>
              <a:t>Evaluation </a:t>
            </a:r>
            <a:r>
              <a:rPr lang="en-GB" sz="2400">
                <a:latin typeface="Open Sans" panose="020B0606030504020204" pitchFamily="34" charset="0"/>
                <a:ea typeface="Open Sans" panose="020B0606030504020204" pitchFamily="34" charset="0"/>
                <a:cs typeface="Open Sans" panose="020B0606030504020204" pitchFamily="34" charset="0"/>
              </a:rPr>
              <a:t>is the systematic and objective assessment of an ongoing or completed project or programme, its design, implementation and results. Evaluation determines the relevance and fulfilment of objectives, efficiency, effectiveness, impact and sustainability. An evaluation should provide information that is credible and useful, enabling incorporation of lessons learned into the decision making process of both recipients and donors.</a:t>
            </a:r>
            <a:r>
              <a:rPr lang="en-GB" sz="2800">
                <a:latin typeface="Open Sans" panose="020B0606030504020204" pitchFamily="34" charset="0"/>
                <a:ea typeface="Open Sans" panose="020B0606030504020204" pitchFamily="34" charset="0"/>
                <a:cs typeface="Open Sans" panose="020B0606030504020204" pitchFamily="34" charset="0"/>
              </a:rPr>
              <a:t> </a:t>
            </a:r>
          </a:p>
          <a:p>
            <a:pPr marL="0" indent="0">
              <a:buNone/>
            </a:pPr>
            <a:endParaRPr lang="en-GB" sz="280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da-DK" sz="28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7927229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0BE0A-D59B-4DC7-9980-9B4CB52C2590}"/>
              </a:ext>
            </a:extLst>
          </p:cNvPr>
          <p:cNvSpPr>
            <a:spLocks noGrp="1"/>
          </p:cNvSpPr>
          <p:nvPr>
            <p:ph type="title"/>
          </p:nvPr>
        </p:nvSpPr>
        <p:spPr>
          <a:xfrm>
            <a:off x="1400175" y="1584325"/>
            <a:ext cx="15487650" cy="1071193"/>
          </a:xfrm>
        </p:spPr>
        <p:txBody>
          <a:bodyPr>
            <a:normAutofit fontScale="90000"/>
          </a:bodyPr>
          <a:lstStyle/>
          <a:p>
            <a:r>
              <a:rPr lang="da-DK" sz="6000" b="1"/>
              <a:t>Difference </a:t>
            </a:r>
            <a:r>
              <a:rPr lang="da-DK" sz="6000" b="1" err="1"/>
              <a:t>between</a:t>
            </a:r>
            <a:r>
              <a:rPr lang="da-DK" sz="6000" b="1"/>
              <a:t> </a:t>
            </a:r>
            <a:r>
              <a:rPr lang="da-DK" sz="6000" b="1" err="1"/>
              <a:t>monitoring</a:t>
            </a:r>
            <a:r>
              <a:rPr lang="da-DK" sz="6000" b="1"/>
              <a:t> and </a:t>
            </a:r>
            <a:r>
              <a:rPr lang="da-DK" sz="6000" b="1" err="1"/>
              <a:t>evaluation</a:t>
            </a:r>
            <a:endParaRPr lang="en-GB" sz="6000" b="1"/>
          </a:p>
        </p:txBody>
      </p:sp>
      <p:graphicFrame>
        <p:nvGraphicFramePr>
          <p:cNvPr id="3" name="Table 3">
            <a:extLst>
              <a:ext uri="{FF2B5EF4-FFF2-40B4-BE49-F238E27FC236}">
                <a16:creationId xmlns:a16="http://schemas.microsoft.com/office/drawing/2014/main" id="{32F87DAB-7DF2-42DA-B357-FB6223E65AC8}"/>
              </a:ext>
            </a:extLst>
          </p:cNvPr>
          <p:cNvGraphicFramePr>
            <a:graphicFrameLocks noGrp="1"/>
          </p:cNvGraphicFramePr>
          <p:nvPr/>
        </p:nvGraphicFramePr>
        <p:xfrm>
          <a:off x="1542757" y="3384074"/>
          <a:ext cx="14789834" cy="6492240"/>
        </p:xfrm>
        <a:graphic>
          <a:graphicData uri="http://schemas.openxmlformats.org/drawingml/2006/table">
            <a:tbl>
              <a:tblPr firstRow="1" bandRow="1">
                <a:tableStyleId>{5C22544A-7EE6-4342-B048-85BDC9FD1C3A}</a:tableStyleId>
              </a:tblPr>
              <a:tblGrid>
                <a:gridCol w="7394917">
                  <a:extLst>
                    <a:ext uri="{9D8B030D-6E8A-4147-A177-3AD203B41FA5}">
                      <a16:colId xmlns:a16="http://schemas.microsoft.com/office/drawing/2014/main" val="72078490"/>
                    </a:ext>
                  </a:extLst>
                </a:gridCol>
                <a:gridCol w="7394917">
                  <a:extLst>
                    <a:ext uri="{9D8B030D-6E8A-4147-A177-3AD203B41FA5}">
                      <a16:colId xmlns:a16="http://schemas.microsoft.com/office/drawing/2014/main" val="3183764576"/>
                    </a:ext>
                  </a:extLst>
                </a:gridCol>
              </a:tblGrid>
              <a:tr h="370840">
                <a:tc>
                  <a:txBody>
                    <a:bodyPr/>
                    <a:lstStyle/>
                    <a:p>
                      <a:r>
                        <a:rPr lang="da-DK" sz="2400" err="1">
                          <a:solidFill>
                            <a:schemeClr val="bg2"/>
                          </a:solidFill>
                          <a:latin typeface="Open Sans" panose="020B0606030504020204" pitchFamily="34" charset="0"/>
                          <a:ea typeface="Open Sans" panose="020B0606030504020204" pitchFamily="34" charset="0"/>
                          <a:cs typeface="Open Sans" panose="020B0606030504020204" pitchFamily="34" charset="0"/>
                        </a:rPr>
                        <a:t>Monitoring</a:t>
                      </a:r>
                      <a:endParaRPr lang="en-GB" sz="2400">
                        <a:solidFill>
                          <a:schemeClr val="bg2"/>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da-DK" sz="2400">
                          <a:solidFill>
                            <a:schemeClr val="bg2"/>
                          </a:solidFill>
                          <a:latin typeface="Open Sans" panose="020B0606030504020204" pitchFamily="34" charset="0"/>
                          <a:ea typeface="Open Sans" panose="020B0606030504020204" pitchFamily="34" charset="0"/>
                          <a:cs typeface="Open Sans" panose="020B0606030504020204" pitchFamily="34" charset="0"/>
                        </a:rPr>
                        <a:t>Evaluation</a:t>
                      </a:r>
                      <a:endParaRPr lang="en-GB" sz="2400">
                        <a:solidFill>
                          <a:schemeClr val="bg2"/>
                        </a:solidFill>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783023883"/>
                  </a:ext>
                </a:extLst>
              </a:tr>
              <a:tr h="370840">
                <a:tc>
                  <a:txBody>
                    <a:bodyPr/>
                    <a:lstStyle/>
                    <a:p>
                      <a:r>
                        <a:rPr lang="da-DK" sz="2400">
                          <a:latin typeface="Open Sans" panose="020B0606030504020204" pitchFamily="34" charset="0"/>
                          <a:ea typeface="Open Sans" panose="020B0606030504020204" pitchFamily="34" charset="0"/>
                          <a:cs typeface="Open Sans" panose="020B0606030504020204" pitchFamily="34" charset="0"/>
                        </a:rPr>
                        <a:t>…is </a:t>
                      </a:r>
                      <a:r>
                        <a:rPr lang="da-DK" sz="2400" err="1">
                          <a:latin typeface="Open Sans" panose="020B0606030504020204" pitchFamily="34" charset="0"/>
                          <a:ea typeface="Open Sans" panose="020B0606030504020204" pitchFamily="34" charset="0"/>
                          <a:cs typeface="Open Sans" panose="020B0606030504020204" pitchFamily="34" charset="0"/>
                        </a:rPr>
                        <a:t>ongoing</a:t>
                      </a:r>
                      <a:endParaRPr lang="en-GB" sz="240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da-DK" sz="2400">
                          <a:latin typeface="Open Sans" panose="020B0606030504020204" pitchFamily="34" charset="0"/>
                          <a:ea typeface="Open Sans" panose="020B0606030504020204" pitchFamily="34" charset="0"/>
                          <a:cs typeface="Open Sans" panose="020B0606030504020204" pitchFamily="34" charset="0"/>
                        </a:rPr>
                        <a:t>…is </a:t>
                      </a:r>
                      <a:r>
                        <a:rPr lang="da-DK" sz="2400" err="1">
                          <a:latin typeface="Open Sans" panose="020B0606030504020204" pitchFamily="34" charset="0"/>
                          <a:ea typeface="Open Sans" panose="020B0606030504020204" pitchFamily="34" charset="0"/>
                          <a:cs typeface="Open Sans" panose="020B0606030504020204" pitchFamily="34" charset="0"/>
                        </a:rPr>
                        <a:t>periodical</a:t>
                      </a:r>
                      <a:endParaRPr lang="en-GB" sz="240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070475399"/>
                  </a:ext>
                </a:extLst>
              </a:tr>
              <a:tr h="370840">
                <a:tc>
                  <a:txBody>
                    <a:bodyPr/>
                    <a:lstStyle/>
                    <a:p>
                      <a:r>
                        <a:rPr lang="en-GB" sz="2400">
                          <a:latin typeface="Open Sans" panose="020B0606030504020204" pitchFamily="34" charset="0"/>
                          <a:ea typeface="Open Sans" panose="020B0606030504020204" pitchFamily="34" charset="0"/>
                          <a:cs typeface="Open Sans" panose="020B0606030504020204" pitchFamily="34" charset="0"/>
                        </a:rPr>
                        <a:t>Answers questions like:</a:t>
                      </a:r>
                    </a:p>
                    <a:p>
                      <a:pPr marL="457200" indent="-457200">
                        <a:buFont typeface="Arial" panose="020B0604020202020204" pitchFamily="34" charset="0"/>
                        <a:buChar char="•"/>
                      </a:pPr>
                      <a:r>
                        <a:rPr lang="en-GB" sz="2400">
                          <a:latin typeface="Open Sans" panose="020B0606030504020204" pitchFamily="34" charset="0"/>
                          <a:ea typeface="Open Sans" panose="020B0606030504020204" pitchFamily="34" charset="0"/>
                          <a:cs typeface="Open Sans" panose="020B0606030504020204" pitchFamily="34" charset="0"/>
                        </a:rPr>
                        <a:t>Is the project on track?</a:t>
                      </a:r>
                    </a:p>
                    <a:p>
                      <a:pPr marL="457200" indent="-457200">
                        <a:buFont typeface="Arial" panose="020B0604020202020204" pitchFamily="34" charset="0"/>
                        <a:buChar char="•"/>
                      </a:pPr>
                      <a:r>
                        <a:rPr lang="en-GB" sz="2400">
                          <a:latin typeface="Open Sans" panose="020B0606030504020204" pitchFamily="34" charset="0"/>
                          <a:ea typeface="Open Sans" panose="020B0606030504020204" pitchFamily="34" charset="0"/>
                          <a:cs typeface="Open Sans" panose="020B0606030504020204" pitchFamily="34" charset="0"/>
                        </a:rPr>
                        <a:t>What do I need to adjust and how to improve it?</a:t>
                      </a:r>
                    </a:p>
                    <a:p>
                      <a:pPr marL="457200" indent="-457200">
                        <a:buFont typeface="Arial" panose="020B0604020202020204" pitchFamily="34" charset="0"/>
                        <a:buChar char="•"/>
                      </a:pPr>
                      <a:r>
                        <a:rPr lang="en-GB" sz="2400">
                          <a:latin typeface="Open Sans" panose="020B0606030504020204" pitchFamily="34" charset="0"/>
                          <a:ea typeface="Open Sans" panose="020B0606030504020204" pitchFamily="34" charset="0"/>
                          <a:cs typeface="Open Sans" panose="020B0606030504020204" pitchFamily="34" charset="0"/>
                        </a:rPr>
                        <a:t>What is causing delays or unexpected results? </a:t>
                      </a:r>
                    </a:p>
                  </a:txBody>
                  <a:tcPr/>
                </a:tc>
                <a:tc>
                  <a:txBody>
                    <a:bodyPr/>
                    <a:lstStyle/>
                    <a:p>
                      <a:r>
                        <a:rPr lang="en-GB" sz="2400">
                          <a:latin typeface="Open Sans" panose="020B0606030504020204" pitchFamily="34" charset="0"/>
                          <a:ea typeface="Open Sans" panose="020B0606030504020204" pitchFamily="34" charset="0"/>
                          <a:cs typeface="Open Sans" panose="020B0606030504020204" pitchFamily="34" charset="0"/>
                        </a:rPr>
                        <a:t>Answers questions like:</a:t>
                      </a:r>
                    </a:p>
                    <a:p>
                      <a:pPr marL="457200" indent="-457200">
                        <a:buFont typeface="Arial" panose="020B0604020202020204" pitchFamily="34" charset="0"/>
                        <a:buChar char="•"/>
                      </a:pPr>
                      <a:r>
                        <a:rPr lang="en-GB" sz="2400">
                          <a:latin typeface="Open Sans" panose="020B0606030504020204" pitchFamily="34" charset="0"/>
                          <a:ea typeface="Open Sans" panose="020B0606030504020204" pitchFamily="34" charset="0"/>
                          <a:cs typeface="Open Sans" panose="020B0606030504020204" pitchFamily="34" charset="0"/>
                        </a:rPr>
                        <a:t>What changes did the project bring about?</a:t>
                      </a:r>
                    </a:p>
                    <a:p>
                      <a:pPr marL="457200" indent="-457200">
                        <a:buFont typeface="Arial" panose="020B0604020202020204" pitchFamily="34" charset="0"/>
                        <a:buChar char="•"/>
                      </a:pPr>
                      <a:r>
                        <a:rPr lang="en-GB" sz="2400">
                          <a:latin typeface="Open Sans" panose="020B0606030504020204" pitchFamily="34" charset="0"/>
                          <a:ea typeface="Open Sans" panose="020B0606030504020204" pitchFamily="34" charset="0"/>
                          <a:cs typeface="Open Sans" panose="020B0606030504020204" pitchFamily="34" charset="0"/>
                        </a:rPr>
                        <a:t>Were there any unplanned or unintended changes?</a:t>
                      </a:r>
                    </a:p>
                    <a:p>
                      <a:pPr marL="457200" indent="-457200">
                        <a:buFont typeface="Arial" panose="020B0604020202020204" pitchFamily="34" charset="0"/>
                        <a:buChar char="•"/>
                      </a:pPr>
                      <a:r>
                        <a:rPr lang="en-GB" sz="2400">
                          <a:latin typeface="Open Sans" panose="020B0606030504020204" pitchFamily="34" charset="0"/>
                          <a:ea typeface="Open Sans" panose="020B0606030504020204" pitchFamily="34" charset="0"/>
                          <a:cs typeface="Open Sans" panose="020B0606030504020204" pitchFamily="34" charset="0"/>
                        </a:rPr>
                        <a:t>Were the operation’s objectives consistent with beneficiaries’ needs </a:t>
                      </a:r>
                    </a:p>
                  </a:txBody>
                  <a:tcPr/>
                </a:tc>
                <a:extLst>
                  <a:ext uri="{0D108BD9-81ED-4DB2-BD59-A6C34878D82A}">
                    <a16:rowId xmlns:a16="http://schemas.microsoft.com/office/drawing/2014/main" val="2518411826"/>
                  </a:ext>
                </a:extLst>
              </a:tr>
              <a:tr h="370840">
                <a:tc>
                  <a:txBody>
                    <a:bodyPr/>
                    <a:lstStyle/>
                    <a:p>
                      <a:r>
                        <a:rPr lang="en-GB" sz="2400">
                          <a:latin typeface="Open Sans" panose="020B0606030504020204" pitchFamily="34" charset="0"/>
                          <a:ea typeface="Open Sans" panose="020B0606030504020204" pitchFamily="34" charset="0"/>
                          <a:cs typeface="Open Sans" panose="020B0606030504020204" pitchFamily="34" charset="0"/>
                        </a:rPr>
                        <a:t>Mainly refers to activities, outputs and intermediate outcomes</a:t>
                      </a:r>
                    </a:p>
                  </a:txBody>
                  <a:tcPr/>
                </a:tc>
                <a:tc>
                  <a:txBody>
                    <a:bodyPr/>
                    <a:lstStyle/>
                    <a:p>
                      <a:r>
                        <a:rPr lang="en-GB" sz="2400">
                          <a:latin typeface="Open Sans" panose="020B0606030504020204" pitchFamily="34" charset="0"/>
                          <a:ea typeface="Open Sans" panose="020B0606030504020204" pitchFamily="34" charset="0"/>
                          <a:cs typeface="Open Sans" panose="020B0606030504020204" pitchFamily="34" charset="0"/>
                        </a:rPr>
                        <a:t>Mainly refers intermediate and key outcomes as well as goal (in case of impact study)</a:t>
                      </a:r>
                    </a:p>
                  </a:txBody>
                  <a:tcPr/>
                </a:tc>
                <a:extLst>
                  <a:ext uri="{0D108BD9-81ED-4DB2-BD59-A6C34878D82A}">
                    <a16:rowId xmlns:a16="http://schemas.microsoft.com/office/drawing/2014/main" val="927190815"/>
                  </a:ext>
                </a:extLst>
              </a:tr>
              <a:tr h="370840">
                <a:tc>
                  <a:txBody>
                    <a:bodyPr/>
                    <a:lstStyle/>
                    <a:p>
                      <a:r>
                        <a:rPr lang="en-GB" sz="2400">
                          <a:latin typeface="Open Sans" panose="020B0606030504020204" pitchFamily="34" charset="0"/>
                          <a:ea typeface="Open Sans" panose="020B0606030504020204" pitchFamily="34" charset="0"/>
                          <a:cs typeface="Open Sans" panose="020B0606030504020204" pitchFamily="34" charset="0"/>
                        </a:rPr>
                        <a:t>Fosters informed re-design of project methodology</a:t>
                      </a:r>
                    </a:p>
                  </a:txBody>
                  <a:tcPr/>
                </a:tc>
                <a:tc>
                  <a:txBody>
                    <a:bodyPr/>
                    <a:lstStyle/>
                    <a:p>
                      <a:r>
                        <a:rPr lang="en-GB" sz="2400">
                          <a:latin typeface="Open Sans" panose="020B0606030504020204" pitchFamily="34" charset="0"/>
                          <a:ea typeface="Open Sans" panose="020B0606030504020204" pitchFamily="34" charset="0"/>
                          <a:cs typeface="Open Sans" panose="020B0606030504020204" pitchFamily="34" charset="0"/>
                        </a:rPr>
                        <a:t>Fosters informed design of new projects</a:t>
                      </a:r>
                    </a:p>
                    <a:p>
                      <a:endParaRPr lang="en-GB" sz="240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2815678794"/>
                  </a:ext>
                </a:extLst>
              </a:tr>
              <a:tr h="370840">
                <a:tc>
                  <a:txBody>
                    <a:bodyPr/>
                    <a:lstStyle/>
                    <a:p>
                      <a:r>
                        <a:rPr lang="en-GB" sz="2400">
                          <a:latin typeface="Open Sans" panose="020B0606030504020204" pitchFamily="34" charset="0"/>
                          <a:ea typeface="Open Sans" panose="020B0606030504020204" pitchFamily="34" charset="0"/>
                          <a:cs typeface="Open Sans" panose="020B0606030504020204" pitchFamily="34" charset="0"/>
                        </a:rPr>
                        <a:t>Uses data on output indicators on regular basis</a:t>
                      </a:r>
                    </a:p>
                  </a:txBody>
                  <a:tcPr/>
                </a:tc>
                <a:tc>
                  <a:txBody>
                    <a:bodyPr/>
                    <a:lstStyle/>
                    <a:p>
                      <a:r>
                        <a:rPr lang="en-GB" sz="2400">
                          <a:latin typeface="Open Sans" panose="020B0606030504020204" pitchFamily="34" charset="0"/>
                          <a:ea typeface="Open Sans" panose="020B0606030504020204" pitchFamily="34" charset="0"/>
                          <a:cs typeface="Open Sans" panose="020B0606030504020204" pitchFamily="34" charset="0"/>
                        </a:rPr>
                        <a:t>Assess all data related to project indicators collected throughout the project</a:t>
                      </a:r>
                    </a:p>
                  </a:txBody>
                  <a:tcPr/>
                </a:tc>
                <a:extLst>
                  <a:ext uri="{0D108BD9-81ED-4DB2-BD59-A6C34878D82A}">
                    <a16:rowId xmlns:a16="http://schemas.microsoft.com/office/drawing/2014/main" val="1850817534"/>
                  </a:ext>
                </a:extLst>
              </a:tr>
              <a:tr h="370840">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GB" sz="2400">
                          <a:latin typeface="Open Sans" panose="020B0606030504020204" pitchFamily="34" charset="0"/>
                          <a:ea typeface="Open Sans" panose="020B0606030504020204" pitchFamily="34" charset="0"/>
                          <a:cs typeface="Open Sans" panose="020B0606030504020204" pitchFamily="34" charset="0"/>
                        </a:rPr>
                        <a:t>Performed by project staff</a:t>
                      </a:r>
                    </a:p>
                    <a:p>
                      <a:endParaRPr lang="en-GB" sz="240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GB" sz="2400">
                          <a:latin typeface="Open Sans" panose="020B0606030504020204" pitchFamily="34" charset="0"/>
                          <a:ea typeface="Open Sans" panose="020B0606030504020204" pitchFamily="34" charset="0"/>
                          <a:cs typeface="Open Sans" panose="020B0606030504020204" pitchFamily="34" charset="0"/>
                        </a:rPr>
                        <a:t>Performed by an evaluator “external” to the context, project or organisation</a:t>
                      </a:r>
                    </a:p>
                  </a:txBody>
                  <a:tcPr/>
                </a:tc>
                <a:extLst>
                  <a:ext uri="{0D108BD9-81ED-4DB2-BD59-A6C34878D82A}">
                    <a16:rowId xmlns:a16="http://schemas.microsoft.com/office/drawing/2014/main" val="3609834584"/>
                  </a:ext>
                </a:extLst>
              </a:tr>
            </a:tbl>
          </a:graphicData>
        </a:graphic>
      </p:graphicFrame>
    </p:spTree>
    <p:extLst>
      <p:ext uri="{BB962C8B-B14F-4D97-AF65-F5344CB8AC3E}">
        <p14:creationId xmlns:p14="http://schemas.microsoft.com/office/powerpoint/2010/main" val="271885153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0BE0A-D59B-4DC7-9980-9B4CB52C2590}"/>
              </a:ext>
            </a:extLst>
          </p:cNvPr>
          <p:cNvSpPr>
            <a:spLocks noGrp="1"/>
          </p:cNvSpPr>
          <p:nvPr>
            <p:ph type="title"/>
          </p:nvPr>
        </p:nvSpPr>
        <p:spPr>
          <a:xfrm>
            <a:off x="1400175" y="1584325"/>
            <a:ext cx="15487650" cy="1071193"/>
          </a:xfrm>
        </p:spPr>
        <p:txBody>
          <a:bodyPr>
            <a:normAutofit/>
          </a:bodyPr>
          <a:lstStyle/>
          <a:p>
            <a:r>
              <a:rPr lang="da-DK" sz="6000" b="1"/>
              <a:t>M&amp;E Framework content</a:t>
            </a:r>
            <a:endParaRPr lang="en-GB" sz="6000" b="1"/>
          </a:p>
        </p:txBody>
      </p:sp>
      <p:graphicFrame>
        <p:nvGraphicFramePr>
          <p:cNvPr id="6" name="Table 6">
            <a:extLst>
              <a:ext uri="{FF2B5EF4-FFF2-40B4-BE49-F238E27FC236}">
                <a16:creationId xmlns:a16="http://schemas.microsoft.com/office/drawing/2014/main" id="{C93F0146-0452-4852-B004-AAF94709A35D}"/>
              </a:ext>
            </a:extLst>
          </p:cNvPr>
          <p:cNvGraphicFramePr>
            <a:graphicFrameLocks noGrp="1"/>
          </p:cNvGraphicFramePr>
          <p:nvPr/>
        </p:nvGraphicFramePr>
        <p:xfrm>
          <a:off x="1544876" y="2746256"/>
          <a:ext cx="15039585" cy="6141720"/>
        </p:xfrm>
        <a:graphic>
          <a:graphicData uri="http://schemas.openxmlformats.org/drawingml/2006/table">
            <a:tbl>
              <a:tblPr firstRow="1" bandRow="1">
                <a:tableStyleId>{5C22544A-7EE6-4342-B048-85BDC9FD1C3A}</a:tableStyleId>
              </a:tblPr>
              <a:tblGrid>
                <a:gridCol w="5013195">
                  <a:extLst>
                    <a:ext uri="{9D8B030D-6E8A-4147-A177-3AD203B41FA5}">
                      <a16:colId xmlns:a16="http://schemas.microsoft.com/office/drawing/2014/main" val="2220715769"/>
                    </a:ext>
                  </a:extLst>
                </a:gridCol>
                <a:gridCol w="5013195">
                  <a:extLst>
                    <a:ext uri="{9D8B030D-6E8A-4147-A177-3AD203B41FA5}">
                      <a16:colId xmlns:a16="http://schemas.microsoft.com/office/drawing/2014/main" val="2527374733"/>
                    </a:ext>
                  </a:extLst>
                </a:gridCol>
                <a:gridCol w="5013195">
                  <a:extLst>
                    <a:ext uri="{9D8B030D-6E8A-4147-A177-3AD203B41FA5}">
                      <a16:colId xmlns:a16="http://schemas.microsoft.com/office/drawing/2014/main" val="2473502718"/>
                    </a:ext>
                  </a:extLst>
                </a:gridCol>
              </a:tblGrid>
              <a:tr h="370840">
                <a:tc>
                  <a:txBody>
                    <a:bodyPr/>
                    <a:lstStyle/>
                    <a:p>
                      <a:r>
                        <a:rPr lang="da-DK">
                          <a:solidFill>
                            <a:schemeClr val="bg2"/>
                          </a:solidFill>
                          <a:latin typeface="Open Sans" panose="020B0606030504020204" pitchFamily="34" charset="0"/>
                          <a:ea typeface="Open Sans" panose="020B0606030504020204" pitchFamily="34" charset="0"/>
                          <a:cs typeface="Open Sans" panose="020B0606030504020204" pitchFamily="34" charset="0"/>
                        </a:rPr>
                        <a:t>Guidance note</a:t>
                      </a:r>
                      <a:endParaRPr lang="en-GB">
                        <a:solidFill>
                          <a:schemeClr val="bg2"/>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da-DK" err="1">
                          <a:solidFill>
                            <a:schemeClr val="bg2"/>
                          </a:solidFill>
                          <a:latin typeface="Open Sans" panose="020B0606030504020204" pitchFamily="34" charset="0"/>
                          <a:ea typeface="Open Sans" panose="020B0606030504020204" pitchFamily="34" charset="0"/>
                          <a:cs typeface="Open Sans" panose="020B0606030504020204" pitchFamily="34" charset="0"/>
                        </a:rPr>
                        <a:t>Indicator</a:t>
                      </a:r>
                      <a:r>
                        <a:rPr lang="da-DK">
                          <a:solidFill>
                            <a:schemeClr val="bg2"/>
                          </a:solidFill>
                          <a:latin typeface="Open Sans" panose="020B0606030504020204" pitchFamily="34" charset="0"/>
                          <a:ea typeface="Open Sans" panose="020B0606030504020204" pitchFamily="34" charset="0"/>
                          <a:cs typeface="Open Sans" panose="020B0606030504020204" pitchFamily="34" charset="0"/>
                        </a:rPr>
                        <a:t> guide</a:t>
                      </a:r>
                      <a:endParaRPr lang="en-GB">
                        <a:solidFill>
                          <a:schemeClr val="bg2"/>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da-DK">
                          <a:solidFill>
                            <a:schemeClr val="bg2"/>
                          </a:solidFill>
                          <a:latin typeface="Open Sans" panose="020B0606030504020204" pitchFamily="34" charset="0"/>
                          <a:ea typeface="Open Sans" panose="020B0606030504020204" pitchFamily="34" charset="0"/>
                          <a:cs typeface="Open Sans" panose="020B0606030504020204" pitchFamily="34" charset="0"/>
                        </a:rPr>
                        <a:t>Data </a:t>
                      </a:r>
                      <a:r>
                        <a:rPr lang="da-DK" err="1">
                          <a:solidFill>
                            <a:schemeClr val="bg2"/>
                          </a:solidFill>
                          <a:latin typeface="Open Sans" panose="020B0606030504020204" pitchFamily="34" charset="0"/>
                          <a:ea typeface="Open Sans" panose="020B0606030504020204" pitchFamily="34" charset="0"/>
                          <a:cs typeface="Open Sans" panose="020B0606030504020204" pitchFamily="34" charset="0"/>
                        </a:rPr>
                        <a:t>collection</a:t>
                      </a:r>
                      <a:r>
                        <a:rPr lang="da-DK">
                          <a:solidFill>
                            <a:schemeClr val="bg2"/>
                          </a:solidFill>
                          <a:latin typeface="Open Sans" panose="020B0606030504020204" pitchFamily="34" charset="0"/>
                          <a:ea typeface="Open Sans" panose="020B0606030504020204" pitchFamily="34" charset="0"/>
                          <a:cs typeface="Open Sans" panose="020B0606030504020204" pitchFamily="34" charset="0"/>
                        </a:rPr>
                        <a:t> </a:t>
                      </a:r>
                      <a:r>
                        <a:rPr lang="da-DK" err="1">
                          <a:solidFill>
                            <a:schemeClr val="bg2"/>
                          </a:solidFill>
                          <a:latin typeface="Open Sans" panose="020B0606030504020204" pitchFamily="34" charset="0"/>
                          <a:ea typeface="Open Sans" panose="020B0606030504020204" pitchFamily="34" charset="0"/>
                          <a:cs typeface="Open Sans" panose="020B0606030504020204" pitchFamily="34" charset="0"/>
                        </a:rPr>
                        <a:t>tools</a:t>
                      </a:r>
                      <a:endParaRPr lang="en-GB">
                        <a:solidFill>
                          <a:schemeClr val="bg2"/>
                        </a:solidFill>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947392069"/>
                  </a:ext>
                </a:extLst>
              </a:tr>
              <a:tr h="370840">
                <a:tc>
                  <a:txBody>
                    <a:bodyPr/>
                    <a:lstStyle/>
                    <a:p>
                      <a:pPr marL="457200" indent="-457200">
                        <a:buFont typeface="Arial" panose="020B0604020202020204" pitchFamily="34" charset="0"/>
                        <a:buChar char="•"/>
                      </a:pPr>
                      <a:r>
                        <a:rPr lang="en-GB" sz="2800">
                          <a:latin typeface="Open Sans" panose="020B0606030504020204" pitchFamily="34" charset="0"/>
                          <a:ea typeface="Open Sans" panose="020B0606030504020204" pitchFamily="34" charset="0"/>
                          <a:cs typeface="Open Sans" panose="020B0606030504020204" pitchFamily="34" charset="0"/>
                        </a:rPr>
                        <a:t>Psychosocial Concepts and Approaches</a:t>
                      </a:r>
                    </a:p>
                    <a:p>
                      <a:pPr marL="457200" indent="-457200">
                        <a:buFont typeface="Arial" panose="020B0604020202020204" pitchFamily="34" charset="0"/>
                        <a:buChar char="•"/>
                      </a:pPr>
                      <a:r>
                        <a:rPr lang="en-GB" sz="2800">
                          <a:latin typeface="Open Sans" panose="020B0606030504020204" pitchFamily="34" charset="0"/>
                          <a:ea typeface="Open Sans" panose="020B0606030504020204" pitchFamily="34" charset="0"/>
                          <a:cs typeface="Open Sans" panose="020B0606030504020204" pitchFamily="34" charset="0"/>
                        </a:rPr>
                        <a:t>Why M&amp;E?</a:t>
                      </a:r>
                    </a:p>
                    <a:p>
                      <a:pPr marL="457200" indent="-457200">
                        <a:buFont typeface="Arial" panose="020B0604020202020204" pitchFamily="34" charset="0"/>
                        <a:buChar char="•"/>
                      </a:pPr>
                      <a:r>
                        <a:rPr lang="en-GB" sz="2800">
                          <a:latin typeface="Open Sans" panose="020B0606030504020204" pitchFamily="34" charset="0"/>
                          <a:ea typeface="Open Sans" panose="020B0606030504020204" pitchFamily="34" charset="0"/>
                          <a:cs typeface="Open Sans" panose="020B0606030504020204" pitchFamily="34" charset="0"/>
                        </a:rPr>
                        <a:t>M&amp;E and the Programme Cycle Management</a:t>
                      </a:r>
                    </a:p>
                    <a:p>
                      <a:pPr marL="457200" indent="-457200">
                        <a:buFont typeface="Arial" panose="020B0604020202020204" pitchFamily="34" charset="0"/>
                        <a:buChar char="•"/>
                      </a:pPr>
                      <a:r>
                        <a:rPr lang="en-GB" sz="2800">
                          <a:latin typeface="Open Sans" panose="020B0606030504020204" pitchFamily="34" charset="0"/>
                          <a:ea typeface="Open Sans" panose="020B0606030504020204" pitchFamily="34" charset="0"/>
                          <a:cs typeface="Open Sans" panose="020B0606030504020204" pitchFamily="34" charset="0"/>
                        </a:rPr>
                        <a:t>Psychosocial Programme Objectives</a:t>
                      </a:r>
                    </a:p>
                    <a:p>
                      <a:pPr marL="457200" indent="-457200">
                        <a:buFont typeface="Arial" panose="020B0604020202020204" pitchFamily="34" charset="0"/>
                        <a:buChar char="•"/>
                      </a:pPr>
                      <a:r>
                        <a:rPr lang="en-GB" sz="2800">
                          <a:latin typeface="Open Sans" panose="020B0606030504020204" pitchFamily="34" charset="0"/>
                          <a:ea typeface="Open Sans" panose="020B0606030504020204" pitchFamily="34" charset="0"/>
                          <a:cs typeface="Open Sans" panose="020B0606030504020204" pitchFamily="34" charset="0"/>
                        </a:rPr>
                        <a:t>About Indicators</a:t>
                      </a:r>
                    </a:p>
                    <a:p>
                      <a:pPr marL="457200" indent="-457200">
                        <a:buFont typeface="Arial" panose="020B0604020202020204" pitchFamily="34" charset="0"/>
                        <a:buChar char="•"/>
                      </a:pPr>
                      <a:r>
                        <a:rPr lang="en-GB" sz="2800">
                          <a:latin typeface="Open Sans" panose="020B0606030504020204" pitchFamily="34" charset="0"/>
                          <a:ea typeface="Open Sans" panose="020B0606030504020204" pitchFamily="34" charset="0"/>
                          <a:cs typeface="Open Sans" panose="020B0606030504020204" pitchFamily="34" charset="0"/>
                        </a:rPr>
                        <a:t>Planning for M&amp;E</a:t>
                      </a:r>
                    </a:p>
                    <a:p>
                      <a:pPr marL="457200" indent="-457200">
                        <a:buFont typeface="Arial" panose="020B0604020202020204" pitchFamily="34" charset="0"/>
                        <a:buChar char="•"/>
                      </a:pPr>
                      <a:r>
                        <a:rPr lang="en-GB" sz="2800">
                          <a:latin typeface="Open Sans" panose="020B0606030504020204" pitchFamily="34" charset="0"/>
                          <a:ea typeface="Open Sans" panose="020B0606030504020204" pitchFamily="34" charset="0"/>
                          <a:cs typeface="Open Sans" panose="020B0606030504020204" pitchFamily="34" charset="0"/>
                        </a:rPr>
                        <a:t>Key considerations in M&amp;E with children</a:t>
                      </a:r>
                    </a:p>
                  </a:txBody>
                  <a:tcPr/>
                </a:tc>
                <a:tc>
                  <a:txBody>
                    <a:bodyPr/>
                    <a:lstStyle/>
                    <a:p>
                      <a:pPr marL="457200" indent="-457200">
                        <a:buFont typeface="Arial" panose="020B0604020202020204" pitchFamily="34" charset="0"/>
                        <a:buChar char="•"/>
                      </a:pPr>
                      <a:r>
                        <a:rPr lang="en-GB" sz="2800">
                          <a:latin typeface="Open Sans" panose="020B0606030504020204" pitchFamily="34" charset="0"/>
                          <a:ea typeface="Open Sans" panose="020B0606030504020204" pitchFamily="34" charset="0"/>
                          <a:cs typeface="Open Sans" panose="020B0606030504020204" pitchFamily="34" charset="0"/>
                        </a:rPr>
                        <a:t>Goal Indicator Table</a:t>
                      </a:r>
                    </a:p>
                    <a:p>
                      <a:pPr marL="457200" indent="-457200">
                        <a:buFont typeface="Arial" panose="020B0604020202020204" pitchFamily="34" charset="0"/>
                        <a:buChar char="•"/>
                      </a:pPr>
                      <a:r>
                        <a:rPr lang="en-GB" sz="2800">
                          <a:latin typeface="Open Sans" panose="020B0606030504020204" pitchFamily="34" charset="0"/>
                          <a:ea typeface="Open Sans" panose="020B0606030504020204" pitchFamily="34" charset="0"/>
                          <a:cs typeface="Open Sans" panose="020B0606030504020204" pitchFamily="34" charset="0"/>
                        </a:rPr>
                        <a:t>Outcomes Indicators Table</a:t>
                      </a:r>
                    </a:p>
                    <a:p>
                      <a:pPr marL="457200" indent="-457200">
                        <a:buFont typeface="Arial" panose="020B0604020202020204" pitchFamily="34" charset="0"/>
                        <a:buChar char="•"/>
                      </a:pPr>
                      <a:r>
                        <a:rPr lang="en-GB" sz="2800">
                          <a:latin typeface="Open Sans" panose="020B0606030504020204" pitchFamily="34" charset="0"/>
                          <a:ea typeface="Open Sans" panose="020B0606030504020204" pitchFamily="34" charset="0"/>
                          <a:cs typeface="Open Sans" panose="020B0606030504020204" pitchFamily="34" charset="0"/>
                        </a:rPr>
                        <a:t>Outputs Indicators Table</a:t>
                      </a:r>
                    </a:p>
                    <a:p>
                      <a:pPr marL="457200" indent="-457200">
                        <a:buFont typeface="Arial" panose="020B0604020202020204" pitchFamily="34" charset="0"/>
                        <a:buChar char="•"/>
                      </a:pPr>
                      <a:r>
                        <a:rPr lang="en-GB" sz="2800">
                          <a:latin typeface="Open Sans" panose="020B0606030504020204" pitchFamily="34" charset="0"/>
                          <a:ea typeface="Open Sans" panose="020B0606030504020204" pitchFamily="34" charset="0"/>
                          <a:cs typeface="Open Sans" panose="020B0606030504020204" pitchFamily="34" charset="0"/>
                        </a:rPr>
                        <a:t>Goal and outcomes indicators have  references to complimentary Means of Verification (data collection tools)</a:t>
                      </a:r>
                    </a:p>
                    <a:p>
                      <a:endParaRPr lang="en-GB" sz="2800"/>
                    </a:p>
                  </a:txBody>
                  <a:tcPr/>
                </a:tc>
                <a:tc>
                  <a:txBody>
                    <a:bodyPr/>
                    <a:lstStyle/>
                    <a:p>
                      <a:pPr marL="457200" indent="-457200">
                        <a:buFont typeface="Arial" panose="020B0604020202020204" pitchFamily="34" charset="0"/>
                        <a:buChar char="•"/>
                      </a:pPr>
                      <a:r>
                        <a:rPr lang="en-GB" sz="2800">
                          <a:latin typeface="Open Sans" panose="020B0606030504020204" pitchFamily="34" charset="0"/>
                          <a:ea typeface="Open Sans" panose="020B0606030504020204" pitchFamily="34" charset="0"/>
                          <a:cs typeface="Open Sans" panose="020B0606030504020204" pitchFamily="34" charset="0"/>
                        </a:rPr>
                        <a:t>Programme management cycle tools</a:t>
                      </a:r>
                    </a:p>
                    <a:p>
                      <a:pPr marL="457200" indent="-457200">
                        <a:buFont typeface="Arial" panose="020B0604020202020204" pitchFamily="34" charset="0"/>
                        <a:buChar char="•"/>
                      </a:pPr>
                      <a:r>
                        <a:rPr lang="en-GB" sz="2800">
                          <a:latin typeface="Open Sans" panose="020B0606030504020204" pitchFamily="34" charset="0"/>
                          <a:ea typeface="Open Sans" panose="020B0606030504020204" pitchFamily="34" charset="0"/>
                          <a:cs typeface="Open Sans" panose="020B0606030504020204" pitchFamily="34" charset="0"/>
                        </a:rPr>
                        <a:t>Community and stakeholder survey tools</a:t>
                      </a:r>
                    </a:p>
                    <a:p>
                      <a:pPr marL="457200" indent="-457200">
                        <a:buFont typeface="Arial" panose="020B0604020202020204" pitchFamily="34" charset="0"/>
                        <a:buChar char="•"/>
                      </a:pPr>
                      <a:r>
                        <a:rPr lang="en-GB" sz="2800">
                          <a:latin typeface="Open Sans" panose="020B0606030504020204" pitchFamily="34" charset="0"/>
                          <a:ea typeface="Open Sans" panose="020B0606030504020204" pitchFamily="34" charset="0"/>
                          <a:cs typeface="Open Sans" panose="020B0606030504020204" pitchFamily="34" charset="0"/>
                        </a:rPr>
                        <a:t>Wellbeing measurement tools</a:t>
                      </a:r>
                    </a:p>
                    <a:p>
                      <a:pPr marL="457200" indent="-457200">
                        <a:buFont typeface="Arial" panose="020B0604020202020204" pitchFamily="34" charset="0"/>
                        <a:buChar char="•"/>
                      </a:pPr>
                      <a:r>
                        <a:rPr lang="en-GB" sz="2800">
                          <a:latin typeface="Open Sans" panose="020B0606030504020204" pitchFamily="34" charset="0"/>
                          <a:ea typeface="Open Sans" panose="020B0606030504020204" pitchFamily="34" charset="0"/>
                          <a:cs typeface="Open Sans" panose="020B0606030504020204" pitchFamily="34" charset="0"/>
                        </a:rPr>
                        <a:t>Qualitative methods</a:t>
                      </a:r>
                    </a:p>
                    <a:p>
                      <a:pPr marL="457200" indent="-457200">
                        <a:buFont typeface="Arial" panose="020B0604020202020204" pitchFamily="34" charset="0"/>
                        <a:buChar char="•"/>
                      </a:pPr>
                      <a:r>
                        <a:rPr lang="en-GB" sz="2800">
                          <a:latin typeface="Open Sans" panose="020B0606030504020204" pitchFamily="34" charset="0"/>
                          <a:ea typeface="Open Sans" panose="020B0606030504020204" pitchFamily="34" charset="0"/>
                          <a:cs typeface="Open Sans" panose="020B0606030504020204" pitchFamily="34" charset="0"/>
                        </a:rPr>
                        <a:t>Quality standards tools</a:t>
                      </a:r>
                    </a:p>
                    <a:p>
                      <a:pPr marL="457200" indent="-457200">
                        <a:buFont typeface="Arial" panose="020B0604020202020204" pitchFamily="34" charset="0"/>
                        <a:buChar char="•"/>
                      </a:pPr>
                      <a:r>
                        <a:rPr lang="en-GB" sz="2800">
                          <a:latin typeface="Open Sans" panose="020B0606030504020204" pitchFamily="34" charset="0"/>
                          <a:ea typeface="Open Sans" panose="020B0606030504020204" pitchFamily="34" charset="0"/>
                          <a:cs typeface="Open Sans" panose="020B0606030504020204" pitchFamily="34" charset="0"/>
                        </a:rPr>
                        <a:t>Supervision tools</a:t>
                      </a:r>
                    </a:p>
                    <a:p>
                      <a:pPr marL="457200" indent="-457200">
                        <a:buFont typeface="Arial" panose="020B0604020202020204" pitchFamily="34" charset="0"/>
                        <a:buChar char="•"/>
                      </a:pPr>
                      <a:r>
                        <a:rPr lang="en-GB" sz="2800">
                          <a:latin typeface="Open Sans" panose="020B0606030504020204" pitchFamily="34" charset="0"/>
                          <a:ea typeface="Open Sans" panose="020B0606030504020204" pitchFamily="34" charset="0"/>
                          <a:cs typeface="Open Sans" panose="020B0606030504020204" pitchFamily="34" charset="0"/>
                        </a:rPr>
                        <a:t>Training report tools</a:t>
                      </a:r>
                    </a:p>
                    <a:p>
                      <a:pPr marL="457200" indent="-457200">
                        <a:buFont typeface="Arial" panose="020B0604020202020204" pitchFamily="34" charset="0"/>
                        <a:buChar char="•"/>
                      </a:pPr>
                      <a:r>
                        <a:rPr lang="en-GB" sz="2800">
                          <a:latin typeface="Open Sans" panose="020B0606030504020204" pitchFamily="34" charset="0"/>
                          <a:ea typeface="Open Sans" panose="020B0606030504020204" pitchFamily="34" charset="0"/>
                          <a:cs typeface="Open Sans" panose="020B0606030504020204" pitchFamily="34" charset="0"/>
                        </a:rPr>
                        <a:t>Referral tools</a:t>
                      </a:r>
                    </a:p>
                    <a:p>
                      <a:pPr marL="457200" indent="-457200">
                        <a:buFont typeface="Arial" panose="020B0604020202020204" pitchFamily="34" charset="0"/>
                        <a:buChar char="•"/>
                      </a:pPr>
                      <a:r>
                        <a:rPr lang="en-GB" sz="2800">
                          <a:latin typeface="Open Sans" panose="020B0606030504020204" pitchFamily="34" charset="0"/>
                          <a:ea typeface="Open Sans" panose="020B0606030504020204" pitchFamily="34" charset="0"/>
                          <a:cs typeface="Open Sans" panose="020B0606030504020204" pitchFamily="34" charset="0"/>
                        </a:rPr>
                        <a:t>Caring for volunteers tools</a:t>
                      </a:r>
                    </a:p>
                  </a:txBody>
                  <a:tcPr/>
                </a:tc>
                <a:extLst>
                  <a:ext uri="{0D108BD9-81ED-4DB2-BD59-A6C34878D82A}">
                    <a16:rowId xmlns:a16="http://schemas.microsoft.com/office/drawing/2014/main" val="2142385949"/>
                  </a:ext>
                </a:extLst>
              </a:tr>
            </a:tbl>
          </a:graphicData>
        </a:graphic>
      </p:graphicFrame>
    </p:spTree>
    <p:extLst>
      <p:ext uri="{BB962C8B-B14F-4D97-AF65-F5344CB8AC3E}">
        <p14:creationId xmlns:p14="http://schemas.microsoft.com/office/powerpoint/2010/main" val="138281717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0BE0A-D59B-4DC7-9980-9B4CB52C2590}"/>
              </a:ext>
            </a:extLst>
          </p:cNvPr>
          <p:cNvSpPr>
            <a:spLocks noGrp="1"/>
          </p:cNvSpPr>
          <p:nvPr>
            <p:ph type="title"/>
          </p:nvPr>
        </p:nvSpPr>
        <p:spPr>
          <a:xfrm>
            <a:off x="1400175" y="1584325"/>
            <a:ext cx="15487650" cy="1071193"/>
          </a:xfrm>
        </p:spPr>
        <p:txBody>
          <a:bodyPr>
            <a:normAutofit/>
          </a:bodyPr>
          <a:lstStyle/>
          <a:p>
            <a:r>
              <a:rPr lang="da-DK" sz="6000" b="1"/>
              <a:t>Logframe</a:t>
            </a:r>
            <a:endParaRPr lang="en-GB" sz="6000" b="1"/>
          </a:p>
        </p:txBody>
      </p:sp>
      <p:pic>
        <p:nvPicPr>
          <p:cNvPr id="5" name="Picture 4">
            <a:extLst>
              <a:ext uri="{FF2B5EF4-FFF2-40B4-BE49-F238E27FC236}">
                <a16:creationId xmlns:a16="http://schemas.microsoft.com/office/drawing/2014/main" id="{148E744A-5084-B29D-9AB9-F871788A8914}"/>
              </a:ext>
            </a:extLst>
          </p:cNvPr>
          <p:cNvPicPr>
            <a:picLocks noChangeAspect="1"/>
          </p:cNvPicPr>
          <p:nvPr/>
        </p:nvPicPr>
        <p:blipFill>
          <a:blip r:embed="rId3"/>
          <a:stretch>
            <a:fillRect/>
          </a:stretch>
        </p:blipFill>
        <p:spPr>
          <a:xfrm>
            <a:off x="3021016" y="2655518"/>
            <a:ext cx="12245967" cy="5994241"/>
          </a:xfrm>
          <a:prstGeom prst="rect">
            <a:avLst/>
          </a:prstGeom>
        </p:spPr>
      </p:pic>
    </p:spTree>
    <p:extLst>
      <p:ext uri="{BB962C8B-B14F-4D97-AF65-F5344CB8AC3E}">
        <p14:creationId xmlns:p14="http://schemas.microsoft.com/office/powerpoint/2010/main" val="104291621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0BE0A-D59B-4DC7-9980-9B4CB52C2590}"/>
              </a:ext>
            </a:extLst>
          </p:cNvPr>
          <p:cNvSpPr>
            <a:spLocks noGrp="1"/>
          </p:cNvSpPr>
          <p:nvPr>
            <p:ph type="title"/>
          </p:nvPr>
        </p:nvSpPr>
        <p:spPr>
          <a:xfrm>
            <a:off x="1400175" y="1584325"/>
            <a:ext cx="15487650" cy="1071193"/>
          </a:xfrm>
        </p:spPr>
        <p:txBody>
          <a:bodyPr>
            <a:normAutofit/>
          </a:bodyPr>
          <a:lstStyle/>
          <a:p>
            <a:r>
              <a:rPr lang="da-DK" sz="6000" b="1"/>
              <a:t>M&amp;E </a:t>
            </a:r>
            <a:r>
              <a:rPr lang="da-DK" sz="6000" b="1" err="1"/>
              <a:t>activity</a:t>
            </a:r>
            <a:endParaRPr lang="en-GB" sz="6000" b="1"/>
          </a:p>
        </p:txBody>
      </p:sp>
      <p:sp>
        <p:nvSpPr>
          <p:cNvPr id="3" name="Content Placeholder 2">
            <a:extLst>
              <a:ext uri="{FF2B5EF4-FFF2-40B4-BE49-F238E27FC236}">
                <a16:creationId xmlns:a16="http://schemas.microsoft.com/office/drawing/2014/main" id="{24B7ABCF-8206-47A8-837A-051FE1BA4BAD}"/>
              </a:ext>
            </a:extLst>
          </p:cNvPr>
          <p:cNvSpPr>
            <a:spLocks noGrp="1"/>
          </p:cNvSpPr>
          <p:nvPr>
            <p:ph idx="1"/>
          </p:nvPr>
        </p:nvSpPr>
        <p:spPr>
          <a:xfrm>
            <a:off x="1400175" y="2909888"/>
            <a:ext cx="15487650" cy="6457785"/>
          </a:xfrm>
        </p:spPr>
        <p:txBody>
          <a:bodyPr>
            <a:normAutofit/>
          </a:bodyPr>
          <a:lstStyle/>
          <a:p>
            <a:pPr marL="0" indent="0" algn="ctr">
              <a:lnSpc>
                <a:spcPct val="100000"/>
              </a:lnSpc>
              <a:buNone/>
            </a:pPr>
            <a:r>
              <a:rPr lang="da-DK" sz="4000" i="1" err="1"/>
              <a:t>Based</a:t>
            </a:r>
            <a:r>
              <a:rPr lang="da-DK" sz="4000" i="1"/>
              <a:t> on </a:t>
            </a:r>
            <a:r>
              <a:rPr lang="da-DK" sz="4000" i="1" err="1"/>
              <a:t>your</a:t>
            </a:r>
            <a:r>
              <a:rPr lang="da-DK" sz="4000" i="1"/>
              <a:t> </a:t>
            </a:r>
            <a:r>
              <a:rPr lang="da-DK" sz="4000" i="1" err="1"/>
              <a:t>project</a:t>
            </a:r>
            <a:r>
              <a:rPr lang="da-DK" sz="4000" i="1"/>
              <a:t> </a:t>
            </a:r>
            <a:r>
              <a:rPr lang="da-DK" sz="4000" i="1" err="1"/>
              <a:t>planning</a:t>
            </a:r>
            <a:r>
              <a:rPr lang="da-DK" sz="4000" i="1"/>
              <a:t> </a:t>
            </a:r>
            <a:r>
              <a:rPr lang="da-DK" sz="4000" i="1" err="1"/>
              <a:t>prepare</a:t>
            </a:r>
            <a:r>
              <a:rPr lang="da-DK" sz="4000" i="1"/>
              <a:t> a logframe. </a:t>
            </a:r>
          </a:p>
          <a:p>
            <a:pPr marL="0" indent="0" algn="ctr">
              <a:lnSpc>
                <a:spcPct val="100000"/>
              </a:lnSpc>
              <a:buNone/>
            </a:pPr>
            <a:r>
              <a:rPr lang="da-DK" sz="4000" i="1" err="1"/>
              <a:t>Determine</a:t>
            </a:r>
            <a:r>
              <a:rPr lang="da-DK" sz="4000" i="1"/>
              <a:t> </a:t>
            </a:r>
            <a:r>
              <a:rPr lang="da-DK" sz="4000" i="1" err="1"/>
              <a:t>one</a:t>
            </a:r>
            <a:r>
              <a:rPr lang="da-DK" sz="4000" i="1"/>
              <a:t> or </a:t>
            </a:r>
            <a:r>
              <a:rPr lang="da-DK" sz="4000" i="1" err="1"/>
              <a:t>two</a:t>
            </a:r>
            <a:r>
              <a:rPr lang="da-DK" sz="4000" i="1"/>
              <a:t> </a:t>
            </a:r>
            <a:r>
              <a:rPr lang="da-DK" sz="4000" i="1" err="1"/>
              <a:t>outcomes</a:t>
            </a:r>
            <a:r>
              <a:rPr lang="da-DK" sz="4000" i="1"/>
              <a:t> for </a:t>
            </a:r>
            <a:r>
              <a:rPr lang="da-DK" sz="4000" i="1" err="1"/>
              <a:t>your</a:t>
            </a:r>
            <a:r>
              <a:rPr lang="da-DK" sz="4000" i="1"/>
              <a:t> MHPSS </a:t>
            </a:r>
            <a:r>
              <a:rPr lang="da-DK" sz="4000" i="1" err="1"/>
              <a:t>response</a:t>
            </a:r>
            <a:r>
              <a:rPr lang="da-DK" sz="4000" i="1"/>
              <a:t>. </a:t>
            </a:r>
          </a:p>
          <a:p>
            <a:pPr marL="0" indent="0" algn="ctr">
              <a:lnSpc>
                <a:spcPct val="100000"/>
              </a:lnSpc>
              <a:buNone/>
            </a:pPr>
            <a:r>
              <a:rPr lang="da-DK" sz="4000" i="1"/>
              <a:t>Complete the </a:t>
            </a:r>
            <a:r>
              <a:rPr lang="da-DK" sz="4000" i="1" err="1"/>
              <a:t>indicators</a:t>
            </a:r>
            <a:r>
              <a:rPr lang="da-DK" sz="4000" i="1"/>
              <a:t>, </a:t>
            </a:r>
            <a:r>
              <a:rPr lang="da-DK" sz="4000" i="1" err="1"/>
              <a:t>means</a:t>
            </a:r>
            <a:r>
              <a:rPr lang="da-DK" sz="4000" i="1"/>
              <a:t> of </a:t>
            </a:r>
            <a:r>
              <a:rPr lang="da-DK" sz="4000" i="1" err="1"/>
              <a:t>verification</a:t>
            </a:r>
            <a:r>
              <a:rPr lang="da-DK" sz="4000" i="1"/>
              <a:t> and </a:t>
            </a:r>
            <a:r>
              <a:rPr lang="da-DK" sz="4000" i="1" err="1"/>
              <a:t>assumptions</a:t>
            </a:r>
            <a:r>
              <a:rPr lang="da-DK" sz="4000" i="1"/>
              <a:t> for </a:t>
            </a:r>
            <a:r>
              <a:rPr lang="da-DK" sz="4000" i="1" err="1"/>
              <a:t>your</a:t>
            </a:r>
            <a:r>
              <a:rPr lang="da-DK" sz="4000" i="1"/>
              <a:t> </a:t>
            </a:r>
            <a:r>
              <a:rPr lang="da-DK" sz="4000" i="1" err="1"/>
              <a:t>outcomes</a:t>
            </a:r>
            <a:r>
              <a:rPr lang="da-DK" sz="4000" i="1"/>
              <a:t>.  </a:t>
            </a:r>
            <a:endParaRPr lang="en-GB" sz="4000" i="1"/>
          </a:p>
        </p:txBody>
      </p:sp>
    </p:spTree>
    <p:extLst>
      <p:ext uri="{BB962C8B-B14F-4D97-AF65-F5344CB8AC3E}">
        <p14:creationId xmlns:p14="http://schemas.microsoft.com/office/powerpoint/2010/main" val="41897872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4683EC3-4698-485C-A27A-1FF0CC8C7F1C}"/>
              </a:ext>
            </a:extLst>
          </p:cNvPr>
          <p:cNvSpPr>
            <a:spLocks noGrp="1"/>
          </p:cNvSpPr>
          <p:nvPr/>
        </p:nvSpPr>
        <p:spPr>
          <a:xfrm>
            <a:off x="4060372" y="2330138"/>
            <a:ext cx="10167255" cy="1494723"/>
          </a:xfrm>
          <a:prstGeom prst="rect">
            <a:avLst/>
          </a:prstGeom>
        </p:spPr>
        <p:txBody>
          <a:bodyPr/>
          <a:lstStyle>
            <a:lvl1pPr algn="r" defTabSz="1371600" rtl="0" eaLnBrk="1" latinLnBrk="0" hangingPunct="1">
              <a:lnSpc>
                <a:spcPct val="80000"/>
              </a:lnSpc>
              <a:spcBef>
                <a:spcPct val="0"/>
              </a:spcBef>
              <a:buNone/>
              <a:defRPr sz="6600" b="1" i="0" kern="1200" spc="0">
                <a:solidFill>
                  <a:srgbClr val="F5333F"/>
                </a:solidFill>
                <a:latin typeface="Montserrat" pitchFamily="2" charset="77"/>
                <a:ea typeface="+mj-ea"/>
                <a:cs typeface="+mj-cs"/>
              </a:defRPr>
            </a:lvl1pPr>
          </a:lstStyle>
          <a:p>
            <a:pPr algn="ctr">
              <a:lnSpc>
                <a:spcPct val="150000"/>
              </a:lnSpc>
            </a:pPr>
            <a:r>
              <a:rPr lang="da-DK" err="1"/>
              <a:t>Thank</a:t>
            </a:r>
            <a:r>
              <a:rPr lang="da-DK"/>
              <a:t> </a:t>
            </a:r>
            <a:r>
              <a:rPr lang="da-DK" err="1"/>
              <a:t>you</a:t>
            </a:r>
            <a:endParaRPr lang="da-DK"/>
          </a:p>
          <a:p>
            <a:pPr algn="ctr">
              <a:lnSpc>
                <a:spcPct val="150000"/>
              </a:lnSpc>
            </a:pPr>
            <a:r>
              <a:rPr lang="en-GB" err="1"/>
              <a:t>Muchas</a:t>
            </a:r>
            <a:r>
              <a:rPr lang="en-GB"/>
              <a:t> gracias</a:t>
            </a:r>
          </a:p>
          <a:p>
            <a:pPr algn="ctr">
              <a:lnSpc>
                <a:spcPct val="150000"/>
              </a:lnSpc>
            </a:pPr>
            <a:r>
              <a:rPr lang="en-GB"/>
              <a:t>Merci beaucoup</a:t>
            </a:r>
          </a:p>
          <a:p>
            <a:pPr algn="ctr">
              <a:lnSpc>
                <a:spcPct val="150000"/>
              </a:lnSpc>
            </a:pPr>
            <a:r>
              <a:rPr lang="ar-AE"/>
              <a:t>شكرا لك</a:t>
            </a:r>
            <a:endParaRPr lang="da-DK"/>
          </a:p>
          <a:p>
            <a:pPr algn="ctr"/>
            <a:endParaRPr lang="en-GB"/>
          </a:p>
        </p:txBody>
      </p:sp>
    </p:spTree>
    <p:extLst>
      <p:ext uri="{BB962C8B-B14F-4D97-AF65-F5344CB8AC3E}">
        <p14:creationId xmlns:p14="http://schemas.microsoft.com/office/powerpoint/2010/main" val="337146644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388A31-AEA6-D538-52A9-4D2595C96D34}"/>
              </a:ext>
            </a:extLst>
          </p:cNvPr>
          <p:cNvSpPr>
            <a:spLocks noGrp="1"/>
          </p:cNvSpPr>
          <p:nvPr>
            <p:ph type="ctrTitle"/>
          </p:nvPr>
        </p:nvSpPr>
        <p:spPr>
          <a:xfrm>
            <a:off x="2065283" y="3721265"/>
            <a:ext cx="14157434" cy="2846058"/>
          </a:xfrm>
        </p:spPr>
        <p:txBody>
          <a:bodyPr>
            <a:normAutofit fontScale="90000"/>
          </a:bodyPr>
          <a:lstStyle/>
          <a:p>
            <a:r>
              <a:rPr lang="da-DK" sz="11500"/>
              <a:t>ADDITIONAL SLIDES</a:t>
            </a:r>
            <a:endParaRPr lang="en-GB" sz="11500"/>
          </a:p>
        </p:txBody>
      </p:sp>
    </p:spTree>
    <p:extLst>
      <p:ext uri="{BB962C8B-B14F-4D97-AF65-F5344CB8AC3E}">
        <p14:creationId xmlns:p14="http://schemas.microsoft.com/office/powerpoint/2010/main" val="276399748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EB2E56-35D9-4F1E-B467-2DC1D90BCA80}"/>
              </a:ext>
            </a:extLst>
          </p:cNvPr>
          <p:cNvSpPr>
            <a:spLocks noGrp="1"/>
          </p:cNvSpPr>
          <p:nvPr>
            <p:ph type="ctrTitle"/>
          </p:nvPr>
        </p:nvSpPr>
        <p:spPr>
          <a:xfrm>
            <a:off x="2065283" y="1389722"/>
            <a:ext cx="14157434" cy="768786"/>
          </a:xfrm>
        </p:spPr>
        <p:txBody>
          <a:bodyPr/>
          <a:lstStyle/>
          <a:p>
            <a:r>
              <a:rPr lang="da-DK" err="1"/>
              <a:t>Psychosocial</a:t>
            </a:r>
            <a:r>
              <a:rPr lang="da-DK"/>
              <a:t> </a:t>
            </a:r>
            <a:r>
              <a:rPr lang="da-DK" err="1"/>
              <a:t>principles</a:t>
            </a:r>
            <a:endParaRPr lang="en-GB"/>
          </a:p>
        </p:txBody>
      </p:sp>
      <p:sp>
        <p:nvSpPr>
          <p:cNvPr id="4" name="Subtitle 1">
            <a:extLst>
              <a:ext uri="{FF2B5EF4-FFF2-40B4-BE49-F238E27FC236}">
                <a16:creationId xmlns:a16="http://schemas.microsoft.com/office/drawing/2014/main" id="{5EB6D4F2-3BAA-42B3-A6A6-718B9D3A8DA8}"/>
              </a:ext>
            </a:extLst>
          </p:cNvPr>
          <p:cNvSpPr>
            <a:spLocks noGrp="1"/>
          </p:cNvSpPr>
          <p:nvPr>
            <p:ph type="subTitle" idx="1"/>
          </p:nvPr>
        </p:nvSpPr>
        <p:spPr>
          <a:xfrm>
            <a:off x="2065283" y="2400300"/>
            <a:ext cx="14157434" cy="6498566"/>
          </a:xfrm>
        </p:spPr>
        <p:txBody>
          <a:bodyPr>
            <a:normAutofit/>
          </a:bodyPr>
          <a:lstStyle/>
          <a:p>
            <a:pPr marL="342900" indent="-342900" algn="l">
              <a:lnSpc>
                <a:spcPct val="120000"/>
              </a:lnSpc>
              <a:buFont typeface="Arial" panose="020B0604020202020204" pitchFamily="34" charset="0"/>
              <a:buChar char="•"/>
            </a:pPr>
            <a:r>
              <a:rPr lang="en-GB" sz="3200"/>
              <a:t>Safety</a:t>
            </a:r>
          </a:p>
          <a:p>
            <a:pPr marL="342900" indent="-342900" algn="l">
              <a:lnSpc>
                <a:spcPct val="120000"/>
              </a:lnSpc>
              <a:buFont typeface="Arial" panose="020B0604020202020204" pitchFamily="34" charset="0"/>
              <a:buChar char="•"/>
            </a:pPr>
            <a:r>
              <a:rPr lang="en-GB" sz="3200"/>
              <a:t>Calm</a:t>
            </a:r>
          </a:p>
          <a:p>
            <a:pPr marL="342900" indent="-342900" algn="l">
              <a:lnSpc>
                <a:spcPct val="120000"/>
              </a:lnSpc>
              <a:buFont typeface="Arial" panose="020B0604020202020204" pitchFamily="34" charset="0"/>
              <a:buChar char="•"/>
            </a:pPr>
            <a:r>
              <a:rPr lang="en-GB" sz="3200"/>
              <a:t>Self / community efficacy</a:t>
            </a:r>
          </a:p>
          <a:p>
            <a:pPr marL="342900" indent="-342900" algn="l">
              <a:lnSpc>
                <a:spcPct val="120000"/>
              </a:lnSpc>
              <a:buFont typeface="Arial" panose="020B0604020202020204" pitchFamily="34" charset="0"/>
              <a:buChar char="•"/>
            </a:pPr>
            <a:r>
              <a:rPr lang="en-GB" sz="3200"/>
              <a:t>Connectedness</a:t>
            </a:r>
          </a:p>
          <a:p>
            <a:pPr marL="342900" indent="-342900" algn="l">
              <a:lnSpc>
                <a:spcPct val="120000"/>
              </a:lnSpc>
              <a:buFont typeface="Arial" panose="020B0604020202020204" pitchFamily="34" charset="0"/>
              <a:buChar char="•"/>
            </a:pPr>
            <a:r>
              <a:rPr lang="en-GB" sz="3200"/>
              <a:t>Hope</a:t>
            </a:r>
          </a:p>
        </p:txBody>
      </p:sp>
    </p:spTree>
    <p:extLst>
      <p:ext uri="{BB962C8B-B14F-4D97-AF65-F5344CB8AC3E}">
        <p14:creationId xmlns:p14="http://schemas.microsoft.com/office/powerpoint/2010/main" val="3794550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EB2E56-35D9-4F1E-B467-2DC1D90BCA80}"/>
              </a:ext>
            </a:extLst>
          </p:cNvPr>
          <p:cNvSpPr>
            <a:spLocks noGrp="1"/>
          </p:cNvSpPr>
          <p:nvPr>
            <p:ph type="ctrTitle"/>
          </p:nvPr>
        </p:nvSpPr>
        <p:spPr>
          <a:xfrm>
            <a:off x="2065283" y="1389722"/>
            <a:ext cx="14157434" cy="768786"/>
          </a:xfrm>
        </p:spPr>
        <p:txBody>
          <a:bodyPr>
            <a:normAutofit fontScale="90000"/>
          </a:bodyPr>
          <a:lstStyle/>
          <a:p>
            <a:r>
              <a:rPr lang="da-DK" sz="5400" dirty="0"/>
              <a:t>+ &amp; -</a:t>
            </a:r>
            <a:endParaRPr lang="en-GB" sz="5400" dirty="0"/>
          </a:p>
        </p:txBody>
      </p:sp>
      <p:sp>
        <p:nvSpPr>
          <p:cNvPr id="4" name="Subtitle 1">
            <a:extLst>
              <a:ext uri="{FF2B5EF4-FFF2-40B4-BE49-F238E27FC236}">
                <a16:creationId xmlns:a16="http://schemas.microsoft.com/office/drawing/2014/main" id="{5EB6D4F2-3BAA-42B3-A6A6-718B9D3A8DA8}"/>
              </a:ext>
            </a:extLst>
          </p:cNvPr>
          <p:cNvSpPr>
            <a:spLocks noGrp="1"/>
          </p:cNvSpPr>
          <p:nvPr>
            <p:ph type="subTitle" idx="1"/>
          </p:nvPr>
        </p:nvSpPr>
        <p:spPr>
          <a:xfrm>
            <a:off x="2065283" y="2400299"/>
            <a:ext cx="14157434" cy="5299911"/>
          </a:xfrm>
        </p:spPr>
        <p:txBody>
          <a:bodyPr>
            <a:normAutofit/>
          </a:bodyPr>
          <a:lstStyle/>
          <a:p>
            <a:pPr marL="342900" indent="-342900" algn="l">
              <a:lnSpc>
                <a:spcPct val="100000"/>
              </a:lnSpc>
              <a:buFont typeface="Arial" panose="020B0604020202020204" pitchFamily="34" charset="0"/>
              <a:buChar char="•"/>
            </a:pPr>
            <a:r>
              <a:rPr lang="en-GB" sz="4400" dirty="0"/>
              <a:t>On post it notes write your plusses and minuses for the day. </a:t>
            </a:r>
          </a:p>
          <a:p>
            <a:pPr marL="342900" indent="-342900" algn="l">
              <a:lnSpc>
                <a:spcPct val="100000"/>
              </a:lnSpc>
              <a:buFont typeface="Arial" panose="020B0604020202020204" pitchFamily="34" charset="0"/>
              <a:buChar char="•"/>
            </a:pPr>
            <a:r>
              <a:rPr lang="en-GB" sz="4400" dirty="0"/>
              <a:t>You can write as many as you like.</a:t>
            </a:r>
          </a:p>
          <a:p>
            <a:pPr marL="800100" lvl="1" indent="-342900" algn="l">
              <a:lnSpc>
                <a:spcPct val="100000"/>
              </a:lnSpc>
              <a:buFont typeface="Arial" panose="020B0604020202020204" pitchFamily="34" charset="0"/>
              <a:buChar char="•"/>
            </a:pPr>
            <a:r>
              <a:rPr lang="en-GB" sz="4000" dirty="0"/>
              <a:t>Plus: What went well? What did you like about the training today?</a:t>
            </a:r>
          </a:p>
          <a:p>
            <a:pPr marL="800100" lvl="1" indent="-342900" algn="l">
              <a:lnSpc>
                <a:spcPct val="100000"/>
              </a:lnSpc>
              <a:buFont typeface="Arial" panose="020B0604020202020204" pitchFamily="34" charset="0"/>
              <a:buChar char="•"/>
            </a:pPr>
            <a:r>
              <a:rPr lang="en-GB" sz="4000" dirty="0"/>
              <a:t>Minus: What could be changed? What could we improve? </a:t>
            </a:r>
          </a:p>
        </p:txBody>
      </p:sp>
    </p:spTree>
    <p:extLst>
      <p:ext uri="{BB962C8B-B14F-4D97-AF65-F5344CB8AC3E}">
        <p14:creationId xmlns:p14="http://schemas.microsoft.com/office/powerpoint/2010/main" val="333692895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EB2E56-35D9-4F1E-B467-2DC1D90BCA80}"/>
              </a:ext>
            </a:extLst>
          </p:cNvPr>
          <p:cNvSpPr>
            <a:spLocks noGrp="1"/>
          </p:cNvSpPr>
          <p:nvPr>
            <p:ph type="ctrTitle"/>
          </p:nvPr>
        </p:nvSpPr>
        <p:spPr>
          <a:xfrm>
            <a:off x="2065283" y="1389722"/>
            <a:ext cx="14157434" cy="768786"/>
          </a:xfrm>
        </p:spPr>
        <p:txBody>
          <a:bodyPr>
            <a:normAutofit/>
          </a:bodyPr>
          <a:lstStyle/>
          <a:p>
            <a:r>
              <a:rPr lang="da-DK"/>
              <a:t>Emergency scenario</a:t>
            </a:r>
            <a:endParaRPr lang="en-GB"/>
          </a:p>
        </p:txBody>
      </p:sp>
      <p:sp>
        <p:nvSpPr>
          <p:cNvPr id="4" name="Subtitle 1">
            <a:extLst>
              <a:ext uri="{FF2B5EF4-FFF2-40B4-BE49-F238E27FC236}">
                <a16:creationId xmlns:a16="http://schemas.microsoft.com/office/drawing/2014/main" id="{5EB6D4F2-3BAA-42B3-A6A6-718B9D3A8DA8}"/>
              </a:ext>
            </a:extLst>
          </p:cNvPr>
          <p:cNvSpPr>
            <a:spLocks noGrp="1"/>
          </p:cNvSpPr>
          <p:nvPr>
            <p:ph type="subTitle" idx="1"/>
          </p:nvPr>
        </p:nvSpPr>
        <p:spPr>
          <a:xfrm>
            <a:off x="2065283" y="2400300"/>
            <a:ext cx="14157434" cy="6498566"/>
          </a:xfrm>
        </p:spPr>
        <p:txBody>
          <a:bodyPr>
            <a:normAutofit/>
          </a:bodyPr>
          <a:lstStyle/>
          <a:p>
            <a:pPr marL="342900" indent="-342900" algn="l">
              <a:lnSpc>
                <a:spcPct val="120000"/>
              </a:lnSpc>
              <a:buFont typeface="Arial" panose="020B0604020202020204" pitchFamily="34" charset="0"/>
              <a:buChar char="•"/>
            </a:pPr>
            <a:r>
              <a:rPr lang="en-GB" sz="3200"/>
              <a:t>Discuss in your groups</a:t>
            </a:r>
          </a:p>
          <a:p>
            <a:pPr marL="800100" lvl="1" indent="-342900" algn="l">
              <a:lnSpc>
                <a:spcPct val="120000"/>
              </a:lnSpc>
              <a:buFont typeface="Arial" panose="020B0604020202020204" pitchFamily="34" charset="0"/>
              <a:buChar char="•"/>
            </a:pPr>
            <a:r>
              <a:rPr lang="en-GB" sz="3200"/>
              <a:t>What is the context and setting?</a:t>
            </a:r>
          </a:p>
          <a:p>
            <a:pPr marL="800100" lvl="1" indent="-342900" algn="l">
              <a:lnSpc>
                <a:spcPct val="120000"/>
              </a:lnSpc>
              <a:buFont typeface="Arial" panose="020B0604020202020204" pitchFamily="34" charset="0"/>
              <a:buChar char="•"/>
            </a:pPr>
            <a:r>
              <a:rPr lang="en-GB" sz="3200"/>
              <a:t>What do you know about the affected population?</a:t>
            </a:r>
          </a:p>
          <a:p>
            <a:pPr marL="800100" lvl="1" indent="-342900" algn="l">
              <a:lnSpc>
                <a:spcPct val="120000"/>
              </a:lnSpc>
              <a:buFont typeface="Arial" panose="020B0604020202020204" pitchFamily="34" charset="0"/>
              <a:buChar char="•"/>
            </a:pPr>
            <a:r>
              <a:rPr lang="en-GB" sz="3200"/>
              <a:t>What do you know about different losses?</a:t>
            </a:r>
          </a:p>
          <a:p>
            <a:pPr marL="800100" lvl="1" indent="-342900" algn="l">
              <a:lnSpc>
                <a:spcPct val="120000"/>
              </a:lnSpc>
              <a:buFont typeface="Arial" panose="020B0604020202020204" pitchFamily="34" charset="0"/>
              <a:buChar char="•"/>
            </a:pPr>
            <a:r>
              <a:rPr lang="en-GB" sz="3200"/>
              <a:t>What do you know about different emotional reactions?</a:t>
            </a:r>
          </a:p>
          <a:p>
            <a:pPr marL="800100" lvl="1" indent="-342900" algn="l">
              <a:lnSpc>
                <a:spcPct val="120000"/>
              </a:lnSpc>
              <a:buFont typeface="Arial" panose="020B0604020202020204" pitchFamily="34" charset="0"/>
              <a:buChar char="•"/>
            </a:pPr>
            <a:r>
              <a:rPr lang="en-GB" sz="3200"/>
              <a:t>How will the NS usually respond to such a crisis event?</a:t>
            </a:r>
          </a:p>
          <a:p>
            <a:pPr marL="800100" lvl="1" indent="-342900" algn="l">
              <a:lnSpc>
                <a:spcPct val="120000"/>
              </a:lnSpc>
              <a:buFont typeface="Arial" panose="020B0604020202020204" pitchFamily="34" charset="0"/>
              <a:buChar char="•"/>
            </a:pPr>
            <a:r>
              <a:rPr lang="en-GB" sz="3200"/>
              <a:t>Who are the other actors at the scene? </a:t>
            </a:r>
          </a:p>
        </p:txBody>
      </p:sp>
    </p:spTree>
    <p:extLst>
      <p:ext uri="{BB962C8B-B14F-4D97-AF65-F5344CB8AC3E}">
        <p14:creationId xmlns:p14="http://schemas.microsoft.com/office/powerpoint/2010/main" val="276515997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EB2E56-35D9-4F1E-B467-2DC1D90BCA80}"/>
              </a:ext>
            </a:extLst>
          </p:cNvPr>
          <p:cNvSpPr>
            <a:spLocks noGrp="1"/>
          </p:cNvSpPr>
          <p:nvPr>
            <p:ph type="ctrTitle"/>
          </p:nvPr>
        </p:nvSpPr>
        <p:spPr>
          <a:xfrm>
            <a:off x="2065283" y="1389722"/>
            <a:ext cx="14157434" cy="768786"/>
          </a:xfrm>
        </p:spPr>
        <p:txBody>
          <a:bodyPr>
            <a:normAutofit/>
          </a:bodyPr>
          <a:lstStyle/>
          <a:p>
            <a:r>
              <a:rPr lang="da-DK"/>
              <a:t>How to </a:t>
            </a:r>
            <a:r>
              <a:rPr lang="da-DK" err="1"/>
              <a:t>ensure</a:t>
            </a:r>
            <a:r>
              <a:rPr lang="da-DK"/>
              <a:t> </a:t>
            </a:r>
            <a:r>
              <a:rPr lang="da-DK" err="1"/>
              <a:t>your</a:t>
            </a:r>
            <a:r>
              <a:rPr lang="da-DK"/>
              <a:t> </a:t>
            </a:r>
            <a:r>
              <a:rPr lang="da-DK" err="1"/>
              <a:t>own</a:t>
            </a:r>
            <a:r>
              <a:rPr lang="da-DK"/>
              <a:t> </a:t>
            </a:r>
            <a:r>
              <a:rPr lang="da-DK" err="1"/>
              <a:t>wellbeing</a:t>
            </a:r>
            <a:r>
              <a:rPr lang="da-DK"/>
              <a:t>?</a:t>
            </a:r>
            <a:endParaRPr lang="en-GB"/>
          </a:p>
        </p:txBody>
      </p:sp>
      <p:sp>
        <p:nvSpPr>
          <p:cNvPr id="4" name="Subtitle 1">
            <a:extLst>
              <a:ext uri="{FF2B5EF4-FFF2-40B4-BE49-F238E27FC236}">
                <a16:creationId xmlns:a16="http://schemas.microsoft.com/office/drawing/2014/main" id="{5EB6D4F2-3BAA-42B3-A6A6-718B9D3A8DA8}"/>
              </a:ext>
            </a:extLst>
          </p:cNvPr>
          <p:cNvSpPr>
            <a:spLocks noGrp="1"/>
          </p:cNvSpPr>
          <p:nvPr>
            <p:ph type="subTitle" idx="1"/>
          </p:nvPr>
        </p:nvSpPr>
        <p:spPr>
          <a:xfrm>
            <a:off x="2065283" y="2400300"/>
            <a:ext cx="14157434" cy="6498566"/>
          </a:xfrm>
        </p:spPr>
        <p:txBody>
          <a:bodyPr>
            <a:normAutofit fontScale="92500" lnSpcReduction="20000"/>
          </a:bodyPr>
          <a:lstStyle/>
          <a:p>
            <a:pPr marL="342900" indent="-342900" algn="l">
              <a:lnSpc>
                <a:spcPct val="120000"/>
              </a:lnSpc>
              <a:buFont typeface="Arial" panose="020B0604020202020204" pitchFamily="34" charset="0"/>
              <a:buChar char="•"/>
            </a:pPr>
            <a:r>
              <a:rPr lang="en-GB" sz="3200"/>
              <a:t>Discuss in your groups</a:t>
            </a:r>
          </a:p>
          <a:p>
            <a:pPr marL="800100" lvl="1" indent="-342900" algn="l">
              <a:lnSpc>
                <a:spcPct val="120000"/>
              </a:lnSpc>
              <a:buFont typeface="Arial" panose="020B0604020202020204" pitchFamily="34" charset="0"/>
              <a:buChar char="•"/>
            </a:pPr>
            <a:r>
              <a:rPr lang="en-GB" sz="3200"/>
              <a:t>Share any work-related experiences the group members have that are relevant to the responding to the scenario.</a:t>
            </a:r>
          </a:p>
          <a:p>
            <a:pPr marL="800100" lvl="1" indent="-342900" algn="l">
              <a:lnSpc>
                <a:spcPct val="120000"/>
              </a:lnSpc>
              <a:buFont typeface="Arial" panose="020B0604020202020204" pitchFamily="34" charset="0"/>
              <a:buChar char="•"/>
            </a:pPr>
            <a:r>
              <a:rPr lang="en-GB" sz="3200"/>
              <a:t>How will you prepare mentally for the psychosocial work?</a:t>
            </a:r>
          </a:p>
          <a:p>
            <a:pPr marL="800100" lvl="1" indent="-342900" algn="l">
              <a:lnSpc>
                <a:spcPct val="120000"/>
              </a:lnSpc>
              <a:buFont typeface="Arial" panose="020B0604020202020204" pitchFamily="34" charset="0"/>
              <a:buChar char="•"/>
            </a:pPr>
            <a:r>
              <a:rPr lang="en-GB" sz="3200"/>
              <a:t>What kind of stress reaction could you expect to have yourself or experience in the team? Ask the participants to refer back to the activity they did on stress reactions. Also point out that responders in national emergencies are often impacted by the emergency themselves directly or indirectly.</a:t>
            </a:r>
          </a:p>
          <a:p>
            <a:pPr marL="800100" lvl="1" indent="-342900" algn="l">
              <a:lnSpc>
                <a:spcPct val="120000"/>
              </a:lnSpc>
              <a:buFont typeface="Arial" panose="020B0604020202020204" pitchFamily="34" charset="0"/>
              <a:buChar char="•"/>
            </a:pPr>
            <a:r>
              <a:rPr lang="en-GB" sz="3200"/>
              <a:t>If you start to feel stressed during the response what kind of calming strategies can you use?</a:t>
            </a:r>
          </a:p>
          <a:p>
            <a:pPr marL="800100" lvl="1" indent="-342900" algn="l">
              <a:lnSpc>
                <a:spcPct val="120000"/>
              </a:lnSpc>
              <a:buFont typeface="Arial" panose="020B0604020202020204" pitchFamily="34" charset="0"/>
              <a:buChar char="•"/>
            </a:pPr>
            <a:r>
              <a:rPr lang="en-GB" sz="3200"/>
              <a:t>Who do you have that they can call if things are overwhelming or you just need to talk to a fellow human being?</a:t>
            </a:r>
          </a:p>
        </p:txBody>
      </p:sp>
    </p:spTree>
    <p:extLst>
      <p:ext uri="{BB962C8B-B14F-4D97-AF65-F5344CB8AC3E}">
        <p14:creationId xmlns:p14="http://schemas.microsoft.com/office/powerpoint/2010/main" val="101391524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EB2E56-35D9-4F1E-B467-2DC1D90BCA80}"/>
              </a:ext>
            </a:extLst>
          </p:cNvPr>
          <p:cNvSpPr>
            <a:spLocks noGrp="1"/>
          </p:cNvSpPr>
          <p:nvPr>
            <p:ph type="ctrTitle"/>
          </p:nvPr>
        </p:nvSpPr>
        <p:spPr>
          <a:xfrm>
            <a:off x="2065283" y="1389722"/>
            <a:ext cx="14157434" cy="768786"/>
          </a:xfrm>
        </p:spPr>
        <p:txBody>
          <a:bodyPr>
            <a:normAutofit/>
          </a:bodyPr>
          <a:lstStyle/>
          <a:p>
            <a:r>
              <a:rPr lang="da-DK" err="1"/>
              <a:t>What</a:t>
            </a:r>
            <a:r>
              <a:rPr lang="da-DK"/>
              <a:t> is PFA?</a:t>
            </a:r>
            <a:endParaRPr lang="en-GB"/>
          </a:p>
        </p:txBody>
      </p:sp>
      <p:sp>
        <p:nvSpPr>
          <p:cNvPr id="6" name="Content Placeholder 2">
            <a:extLst>
              <a:ext uri="{FF2B5EF4-FFF2-40B4-BE49-F238E27FC236}">
                <a16:creationId xmlns:a16="http://schemas.microsoft.com/office/drawing/2014/main" id="{C1E66377-E776-46EE-BE04-6592458B44D2}"/>
              </a:ext>
            </a:extLst>
          </p:cNvPr>
          <p:cNvSpPr txBox="1">
            <a:spLocks/>
          </p:cNvSpPr>
          <p:nvPr/>
        </p:nvSpPr>
        <p:spPr>
          <a:xfrm>
            <a:off x="1897692" y="2712068"/>
            <a:ext cx="6762485" cy="5692896"/>
          </a:xfrm>
          <a:prstGeom prst="rect">
            <a:avLst/>
          </a:prstGeom>
          <a:ln>
            <a:solidFill>
              <a:schemeClr val="tx1">
                <a:lumMod val="65000"/>
                <a:lumOff val="35000"/>
              </a:schemeClr>
            </a:solidFill>
          </a:ln>
        </p:spPr>
        <p:txBody>
          <a:bodyPr>
            <a:normAutofit/>
          </a:bodyPr>
          <a:lstStyle>
            <a:lvl1pPr marL="0" indent="0" algn="ctr" defTabSz="1371600" rtl="0" eaLnBrk="1" latinLnBrk="0" hangingPunct="1">
              <a:lnSpc>
                <a:spcPct val="90000"/>
              </a:lnSpc>
              <a:spcBef>
                <a:spcPts val="1500"/>
              </a:spcBef>
              <a:buFont typeface="Arial" panose="020B0604020202020204" pitchFamily="34" charset="0"/>
              <a:buNone/>
              <a:defRPr sz="2400" kern="1200">
                <a:solidFill>
                  <a:srgbClr val="323232"/>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defTabSz="1371600" rtl="0" eaLnBrk="1" latinLnBrk="0" hangingPunct="1">
              <a:lnSpc>
                <a:spcPct val="90000"/>
              </a:lnSpc>
              <a:spcBef>
                <a:spcPts val="750"/>
              </a:spcBef>
              <a:buFont typeface="Arial" panose="020B0604020202020204" pitchFamily="34" charset="0"/>
              <a:buNone/>
              <a:defRPr sz="2000" kern="1200">
                <a:solidFill>
                  <a:schemeClr val="tx1"/>
                </a:solidFill>
                <a:latin typeface="+mn-lt"/>
                <a:ea typeface="+mn-ea"/>
                <a:cs typeface="+mn-cs"/>
              </a:defRPr>
            </a:lvl2pPr>
            <a:lvl3pPr marL="914400" indent="0" algn="ctr" defTabSz="13716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3pPr>
            <a:lvl4pPr marL="1371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4pPr>
            <a:lvl5pPr marL="18288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5pPr>
            <a:lvl6pPr marL="22860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6pPr>
            <a:lvl7pPr marL="27432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7pPr>
            <a:lvl8pPr marL="32004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8pPr>
            <a:lvl9pPr marL="3657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pPr>
            <a:r>
              <a:rPr lang="en-US" b="1"/>
              <a:t>PFA is…</a:t>
            </a:r>
            <a:endParaRPr lang="da-DK"/>
          </a:p>
          <a:p>
            <a:pPr marL="285750" indent="-285750" algn="l" fontAlgn="auto">
              <a:spcAft>
                <a:spcPts val="0"/>
              </a:spcAft>
              <a:buFont typeface="Arial" panose="020B0604020202020204" pitchFamily="34" charset="0"/>
              <a:buChar char="•"/>
            </a:pPr>
            <a:r>
              <a:rPr lang="en-GB"/>
              <a:t>comforting someone who in distress </a:t>
            </a:r>
            <a:endParaRPr lang="da-DK"/>
          </a:p>
          <a:p>
            <a:pPr marL="285750" indent="-285750" algn="l" fontAlgn="auto">
              <a:spcAft>
                <a:spcPts val="0"/>
              </a:spcAft>
              <a:buFont typeface="Arial" panose="020B0604020202020204" pitchFamily="34" charset="0"/>
              <a:buChar char="•"/>
            </a:pPr>
            <a:r>
              <a:rPr lang="en-GB"/>
              <a:t>helping them feel safe and calm </a:t>
            </a:r>
            <a:endParaRPr lang="da-DK"/>
          </a:p>
          <a:p>
            <a:pPr marL="285750" indent="-285750" algn="l" fontAlgn="auto">
              <a:spcAft>
                <a:spcPts val="0"/>
              </a:spcAft>
              <a:buFont typeface="Arial" panose="020B0604020202020204" pitchFamily="34" charset="0"/>
              <a:buChar char="•"/>
            </a:pPr>
            <a:r>
              <a:rPr lang="en-GB"/>
              <a:t>assessing needs and concerns</a:t>
            </a:r>
            <a:endParaRPr lang="da-DK"/>
          </a:p>
          <a:p>
            <a:pPr marL="285750" indent="-285750" algn="l" fontAlgn="auto">
              <a:spcAft>
                <a:spcPts val="0"/>
              </a:spcAft>
              <a:buFont typeface="Arial" panose="020B0604020202020204" pitchFamily="34" charset="0"/>
              <a:buChar char="•"/>
            </a:pPr>
            <a:r>
              <a:rPr lang="en-GB"/>
              <a:t>protecting people from further harm </a:t>
            </a:r>
            <a:endParaRPr lang="da-DK"/>
          </a:p>
          <a:p>
            <a:pPr marL="285750" indent="-285750" algn="l" fontAlgn="auto">
              <a:spcAft>
                <a:spcPts val="0"/>
              </a:spcAft>
              <a:buFont typeface="Arial" panose="020B0604020202020204" pitchFamily="34" charset="0"/>
              <a:buChar char="•"/>
            </a:pPr>
            <a:r>
              <a:rPr lang="en-GB"/>
              <a:t>providing emotional support</a:t>
            </a:r>
            <a:endParaRPr lang="da-DK"/>
          </a:p>
          <a:p>
            <a:pPr marL="285750" indent="-285750" algn="l" fontAlgn="auto">
              <a:spcAft>
                <a:spcPts val="0"/>
              </a:spcAft>
              <a:buFont typeface="Arial" panose="020B0604020202020204" pitchFamily="34" charset="0"/>
              <a:buChar char="•"/>
            </a:pPr>
            <a:r>
              <a:rPr lang="en-GB"/>
              <a:t>helping to address immediate basic needs (e.g. food, water, a blanket or shelter)</a:t>
            </a:r>
            <a:endParaRPr lang="da-DK"/>
          </a:p>
          <a:p>
            <a:pPr marL="285750" indent="-285750" algn="l" fontAlgn="auto">
              <a:spcAft>
                <a:spcPts val="0"/>
              </a:spcAft>
              <a:buFont typeface="Arial" panose="020B0604020202020204" pitchFamily="34" charset="0"/>
              <a:buChar char="•"/>
            </a:pPr>
            <a:r>
              <a:rPr lang="en-GB"/>
              <a:t>listening to people but not pressuring them to talk</a:t>
            </a:r>
            <a:endParaRPr lang="da-DK"/>
          </a:p>
          <a:p>
            <a:pPr marL="285750" indent="-285750" algn="l" fontAlgn="auto">
              <a:spcAft>
                <a:spcPts val="0"/>
              </a:spcAft>
              <a:buFont typeface="Arial" panose="020B0604020202020204" pitchFamily="34" charset="0"/>
              <a:buChar char="•"/>
            </a:pPr>
            <a:r>
              <a:rPr lang="en-GB"/>
              <a:t>helping people access information, services and social supports.</a:t>
            </a:r>
            <a:endParaRPr lang="da-DK"/>
          </a:p>
          <a:p>
            <a:pPr fontAlgn="auto">
              <a:spcAft>
                <a:spcPts val="0"/>
              </a:spcAft>
            </a:pPr>
            <a:endParaRPr lang="da-DK"/>
          </a:p>
          <a:p>
            <a:pPr fontAlgn="auto">
              <a:spcAft>
                <a:spcPts val="0"/>
              </a:spcAft>
            </a:pPr>
            <a:endParaRPr lang="en-US"/>
          </a:p>
        </p:txBody>
      </p:sp>
      <p:sp>
        <p:nvSpPr>
          <p:cNvPr id="7" name="Content Placeholder 2">
            <a:extLst>
              <a:ext uri="{FF2B5EF4-FFF2-40B4-BE49-F238E27FC236}">
                <a16:creationId xmlns:a16="http://schemas.microsoft.com/office/drawing/2014/main" id="{13BAE856-751D-4795-BB5E-17B88C760EBB}"/>
              </a:ext>
            </a:extLst>
          </p:cNvPr>
          <p:cNvSpPr txBox="1">
            <a:spLocks/>
          </p:cNvSpPr>
          <p:nvPr/>
        </p:nvSpPr>
        <p:spPr bwMode="auto">
          <a:xfrm>
            <a:off x="9460231" y="2712068"/>
            <a:ext cx="6762485" cy="5692896"/>
          </a:xfrm>
          <a:prstGeom prst="rect">
            <a:avLst/>
          </a:prstGeom>
          <a:noFill/>
          <a:ln w="9525">
            <a:solidFill>
              <a:schemeClr val="tx1">
                <a:lumMod val="65000"/>
                <a:lumOff val="35000"/>
              </a:schemeClr>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cs typeface="+mn-cs"/>
              </a:defRPr>
            </a:lvl2pPr>
            <a:lvl3pPr marL="1143000" indent="-228600" algn="l" rtl="0" eaLnBrk="1" fontAlgn="base" hangingPunct="1">
              <a:spcBef>
                <a:spcPct val="20000"/>
              </a:spcBef>
              <a:spcAft>
                <a:spcPct val="0"/>
              </a:spcAft>
              <a:buChar char="•"/>
              <a:defRPr sz="1600">
                <a:solidFill>
                  <a:schemeClr val="tx1"/>
                </a:solidFill>
                <a:latin typeface="+mn-lt"/>
                <a:cs typeface="+mn-cs"/>
              </a:defRPr>
            </a:lvl3pPr>
            <a:lvl4pPr marL="1600200" indent="-228600" algn="l" rtl="0" eaLnBrk="1" fontAlgn="base" hangingPunct="1">
              <a:spcBef>
                <a:spcPct val="20000"/>
              </a:spcBef>
              <a:spcAft>
                <a:spcPct val="0"/>
              </a:spcAft>
              <a:buChar char="–"/>
              <a:defRPr sz="1400">
                <a:solidFill>
                  <a:schemeClr val="tx1"/>
                </a:solidFill>
                <a:latin typeface="+mn-lt"/>
                <a:cs typeface="+mn-cs"/>
              </a:defRPr>
            </a:lvl4pPr>
            <a:lvl5pPr marL="2057400" indent="-228600" algn="l" rtl="0" eaLnBrk="1" fontAlgn="base" hangingPunct="1">
              <a:spcBef>
                <a:spcPct val="20000"/>
              </a:spcBef>
              <a:spcAft>
                <a:spcPct val="0"/>
              </a:spcAft>
              <a:buChar char="»"/>
              <a:defRPr sz="12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buNone/>
            </a:pPr>
            <a:r>
              <a:rPr lang="en-US" sz="2400" b="1">
                <a:latin typeface="Open Sans" panose="020B0606030504020204" pitchFamily="34" charset="0"/>
                <a:ea typeface="Open Sans" panose="020B0606030504020204" pitchFamily="34" charset="0"/>
                <a:cs typeface="Open Sans" panose="020B0606030504020204" pitchFamily="34" charset="0"/>
              </a:rPr>
              <a:t>PFA is not…</a:t>
            </a:r>
            <a:endParaRPr lang="da-DK" sz="2400">
              <a:latin typeface="Open Sans" panose="020B0606030504020204" pitchFamily="34" charset="0"/>
              <a:ea typeface="Open Sans" panose="020B0606030504020204" pitchFamily="34" charset="0"/>
              <a:cs typeface="Open Sans" panose="020B0606030504020204" pitchFamily="34" charset="0"/>
            </a:endParaRPr>
          </a:p>
          <a:p>
            <a:pPr lvl="0"/>
            <a:r>
              <a:rPr lang="en-GB" sz="2400">
                <a:latin typeface="Open Sans" panose="020B0606030504020204" pitchFamily="34" charset="0"/>
                <a:ea typeface="Open Sans" panose="020B0606030504020204" pitchFamily="34" charset="0"/>
                <a:cs typeface="Open Sans" panose="020B0606030504020204" pitchFamily="34" charset="0"/>
              </a:rPr>
              <a:t>something only professionals do</a:t>
            </a:r>
            <a:endParaRPr lang="da-DK" sz="2400">
              <a:latin typeface="Open Sans" panose="020B0606030504020204" pitchFamily="34" charset="0"/>
              <a:ea typeface="Open Sans" panose="020B0606030504020204" pitchFamily="34" charset="0"/>
              <a:cs typeface="Open Sans" panose="020B0606030504020204" pitchFamily="34" charset="0"/>
            </a:endParaRPr>
          </a:p>
          <a:p>
            <a:pPr lvl="0"/>
            <a:r>
              <a:rPr lang="en-GB" sz="2400">
                <a:latin typeface="Open Sans" panose="020B0606030504020204" pitchFamily="34" charset="0"/>
                <a:ea typeface="Open Sans" panose="020B0606030504020204" pitchFamily="34" charset="0"/>
                <a:cs typeface="Open Sans" panose="020B0606030504020204" pitchFamily="34" charset="0"/>
              </a:rPr>
              <a:t>professional counselling or therapy</a:t>
            </a:r>
            <a:endParaRPr lang="da-DK" sz="2400">
              <a:latin typeface="Open Sans" panose="020B0606030504020204" pitchFamily="34" charset="0"/>
              <a:ea typeface="Open Sans" panose="020B0606030504020204" pitchFamily="34" charset="0"/>
              <a:cs typeface="Open Sans" panose="020B0606030504020204" pitchFamily="34" charset="0"/>
            </a:endParaRPr>
          </a:p>
          <a:p>
            <a:pPr lvl="0"/>
            <a:r>
              <a:rPr lang="en-GB" sz="2400">
                <a:latin typeface="Open Sans" panose="020B0606030504020204" pitchFamily="34" charset="0"/>
                <a:ea typeface="Open Sans" panose="020B0606030504020204" pitchFamily="34" charset="0"/>
                <a:cs typeface="Open Sans" panose="020B0606030504020204" pitchFamily="34" charset="0"/>
              </a:rPr>
              <a:t>encouraging a detailed discussion of the distressing event</a:t>
            </a:r>
            <a:endParaRPr lang="da-DK" sz="2400">
              <a:latin typeface="Open Sans" panose="020B0606030504020204" pitchFamily="34" charset="0"/>
              <a:ea typeface="Open Sans" panose="020B0606030504020204" pitchFamily="34" charset="0"/>
              <a:cs typeface="Open Sans" panose="020B0606030504020204" pitchFamily="34" charset="0"/>
            </a:endParaRPr>
          </a:p>
          <a:p>
            <a:pPr lvl="0"/>
            <a:r>
              <a:rPr lang="en-GB" sz="2400">
                <a:latin typeface="Open Sans" panose="020B0606030504020204" pitchFamily="34" charset="0"/>
                <a:ea typeface="Open Sans" panose="020B0606030504020204" pitchFamily="34" charset="0"/>
                <a:cs typeface="Open Sans" panose="020B0606030504020204" pitchFamily="34" charset="0"/>
              </a:rPr>
              <a:t>asking someone to </a:t>
            </a:r>
            <a:r>
              <a:rPr lang="en-GB" sz="2400" err="1">
                <a:latin typeface="Open Sans" panose="020B0606030504020204" pitchFamily="34" charset="0"/>
                <a:ea typeface="Open Sans" panose="020B0606030504020204" pitchFamily="34" charset="0"/>
                <a:cs typeface="Open Sans" panose="020B0606030504020204" pitchFamily="34" charset="0"/>
              </a:rPr>
              <a:t>analyze</a:t>
            </a:r>
            <a:r>
              <a:rPr lang="en-GB" sz="2400">
                <a:latin typeface="Open Sans" panose="020B0606030504020204" pitchFamily="34" charset="0"/>
                <a:ea typeface="Open Sans" panose="020B0606030504020204" pitchFamily="34" charset="0"/>
                <a:cs typeface="Open Sans" panose="020B0606030504020204" pitchFamily="34" charset="0"/>
              </a:rPr>
              <a:t> what has happened to them</a:t>
            </a:r>
            <a:endParaRPr lang="da-DK" sz="2400">
              <a:latin typeface="Open Sans" panose="020B0606030504020204" pitchFamily="34" charset="0"/>
              <a:ea typeface="Open Sans" panose="020B0606030504020204" pitchFamily="34" charset="0"/>
              <a:cs typeface="Open Sans" panose="020B0606030504020204" pitchFamily="34" charset="0"/>
            </a:endParaRPr>
          </a:p>
          <a:p>
            <a:pPr lvl="0"/>
            <a:r>
              <a:rPr lang="en-GB" sz="2400">
                <a:latin typeface="Open Sans" panose="020B0606030504020204" pitchFamily="34" charset="0"/>
                <a:ea typeface="Open Sans" panose="020B0606030504020204" pitchFamily="34" charset="0"/>
                <a:cs typeface="Open Sans" panose="020B0606030504020204" pitchFamily="34" charset="0"/>
              </a:rPr>
              <a:t>pressing someone for details on what happened </a:t>
            </a:r>
            <a:endParaRPr lang="da-DK" sz="2400">
              <a:latin typeface="Open Sans" panose="020B0606030504020204" pitchFamily="34" charset="0"/>
              <a:ea typeface="Open Sans" panose="020B0606030504020204" pitchFamily="34" charset="0"/>
              <a:cs typeface="Open Sans" panose="020B0606030504020204" pitchFamily="34" charset="0"/>
            </a:endParaRPr>
          </a:p>
          <a:p>
            <a:pPr lvl="0"/>
            <a:r>
              <a:rPr lang="en-GB" sz="2400">
                <a:latin typeface="Open Sans" panose="020B0606030504020204" pitchFamily="34" charset="0"/>
                <a:ea typeface="Open Sans" panose="020B0606030504020204" pitchFamily="34" charset="0"/>
                <a:cs typeface="Open Sans" panose="020B0606030504020204" pitchFamily="34" charset="0"/>
              </a:rPr>
              <a:t>pressuring people to share their feelings and reactions. </a:t>
            </a:r>
            <a:endParaRPr lang="da-DK" sz="24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4018658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EB2E56-35D9-4F1E-B467-2DC1D90BCA80}"/>
              </a:ext>
            </a:extLst>
          </p:cNvPr>
          <p:cNvSpPr>
            <a:spLocks noGrp="1"/>
          </p:cNvSpPr>
          <p:nvPr>
            <p:ph type="ctrTitle"/>
          </p:nvPr>
        </p:nvSpPr>
        <p:spPr>
          <a:xfrm>
            <a:off x="2065283" y="1389722"/>
            <a:ext cx="14157434" cy="768786"/>
          </a:xfrm>
        </p:spPr>
        <p:txBody>
          <a:bodyPr>
            <a:normAutofit/>
          </a:bodyPr>
          <a:lstStyle/>
          <a:p>
            <a:r>
              <a:rPr lang="da-DK" err="1"/>
              <a:t>Backpack</a:t>
            </a:r>
            <a:endParaRPr lang="en-GB"/>
          </a:p>
        </p:txBody>
      </p:sp>
      <p:sp>
        <p:nvSpPr>
          <p:cNvPr id="4" name="Subtitle 1">
            <a:extLst>
              <a:ext uri="{FF2B5EF4-FFF2-40B4-BE49-F238E27FC236}">
                <a16:creationId xmlns:a16="http://schemas.microsoft.com/office/drawing/2014/main" id="{5EB6D4F2-3BAA-42B3-A6A6-718B9D3A8DA8}"/>
              </a:ext>
            </a:extLst>
          </p:cNvPr>
          <p:cNvSpPr>
            <a:spLocks noGrp="1"/>
          </p:cNvSpPr>
          <p:nvPr>
            <p:ph type="subTitle" idx="1"/>
          </p:nvPr>
        </p:nvSpPr>
        <p:spPr>
          <a:xfrm>
            <a:off x="2065283" y="2400300"/>
            <a:ext cx="14157434" cy="6498566"/>
          </a:xfrm>
        </p:spPr>
        <p:txBody>
          <a:bodyPr>
            <a:normAutofit fontScale="85000" lnSpcReduction="10000"/>
          </a:bodyPr>
          <a:lstStyle/>
          <a:p>
            <a:pPr marL="342900" indent="-342900" algn="l">
              <a:lnSpc>
                <a:spcPct val="120000"/>
              </a:lnSpc>
              <a:buFont typeface="Arial" panose="020B0604020202020204" pitchFamily="34" charset="0"/>
              <a:buChar char="•"/>
            </a:pPr>
            <a:r>
              <a:rPr lang="en-GB" sz="3200"/>
              <a:t>Crayons and colouring paper for children</a:t>
            </a:r>
          </a:p>
          <a:p>
            <a:pPr marL="342900" indent="-342900" algn="l">
              <a:lnSpc>
                <a:spcPct val="120000"/>
              </a:lnSpc>
              <a:buFont typeface="Arial" panose="020B0604020202020204" pitchFamily="34" charset="0"/>
              <a:buChar char="•"/>
            </a:pPr>
            <a:r>
              <a:rPr lang="en-GB" sz="3200"/>
              <a:t>Small stuffed animals</a:t>
            </a:r>
          </a:p>
          <a:p>
            <a:pPr marL="342900" indent="-342900" algn="l">
              <a:lnSpc>
                <a:spcPct val="120000"/>
              </a:lnSpc>
              <a:buFont typeface="Arial" panose="020B0604020202020204" pitchFamily="34" charset="0"/>
              <a:buChar char="•"/>
            </a:pPr>
            <a:r>
              <a:rPr lang="en-GB" sz="3200"/>
              <a:t>Blowing bubbles/soap bubbles</a:t>
            </a:r>
          </a:p>
          <a:p>
            <a:pPr marL="342900" indent="-342900" algn="l">
              <a:lnSpc>
                <a:spcPct val="120000"/>
              </a:lnSpc>
              <a:buFont typeface="Arial" panose="020B0604020202020204" pitchFamily="34" charset="0"/>
              <a:buChar char="•"/>
            </a:pPr>
            <a:r>
              <a:rPr lang="en-GB" sz="3200"/>
              <a:t>Water and crackers.</a:t>
            </a:r>
          </a:p>
          <a:p>
            <a:pPr marL="342900" indent="-342900" algn="l">
              <a:lnSpc>
                <a:spcPct val="120000"/>
              </a:lnSpc>
              <a:buFont typeface="Arial" panose="020B0604020202020204" pitchFamily="34" charset="0"/>
              <a:buChar char="•"/>
            </a:pPr>
            <a:r>
              <a:rPr lang="en-GB" sz="3200"/>
              <a:t>Ear plugs</a:t>
            </a:r>
          </a:p>
          <a:p>
            <a:pPr marL="342900" indent="-342900" algn="l">
              <a:lnSpc>
                <a:spcPct val="120000"/>
              </a:lnSpc>
              <a:buFont typeface="Arial" panose="020B0604020202020204" pitchFamily="34" charset="0"/>
              <a:buChar char="•"/>
            </a:pPr>
            <a:r>
              <a:rPr lang="en-GB" sz="3200"/>
              <a:t>Small first aid kit</a:t>
            </a:r>
          </a:p>
          <a:p>
            <a:pPr marL="342900" indent="-342900" algn="l">
              <a:lnSpc>
                <a:spcPct val="120000"/>
              </a:lnSpc>
              <a:buFont typeface="Arial" panose="020B0604020202020204" pitchFamily="34" charset="0"/>
              <a:buChar char="•"/>
            </a:pPr>
            <a:r>
              <a:rPr lang="en-GB" sz="3200"/>
              <a:t>Wet wipes</a:t>
            </a:r>
          </a:p>
          <a:p>
            <a:pPr marL="342900" indent="-342900" algn="l">
              <a:lnSpc>
                <a:spcPct val="120000"/>
              </a:lnSpc>
              <a:buFont typeface="Arial" panose="020B0604020202020204" pitchFamily="34" charset="0"/>
              <a:buChar char="•"/>
            </a:pPr>
            <a:r>
              <a:rPr lang="en-GB" sz="3200"/>
              <a:t>Aromatic smells Sim card and phone to assist people in finding lost relatives as a form of pre-emptive RFL</a:t>
            </a:r>
          </a:p>
          <a:p>
            <a:pPr marL="342900" indent="-342900" algn="l">
              <a:lnSpc>
                <a:spcPct val="120000"/>
              </a:lnSpc>
              <a:buFont typeface="Arial" panose="020B0604020202020204" pitchFamily="34" charset="0"/>
              <a:buChar char="•"/>
            </a:pPr>
            <a:r>
              <a:rPr lang="en-GB" sz="3200"/>
              <a:t>Psycho-educational material in relevant languages on coping and managing stress</a:t>
            </a:r>
          </a:p>
        </p:txBody>
      </p:sp>
    </p:spTree>
    <p:extLst>
      <p:ext uri="{BB962C8B-B14F-4D97-AF65-F5344CB8AC3E}">
        <p14:creationId xmlns:p14="http://schemas.microsoft.com/office/powerpoint/2010/main" val="369990769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EB2E56-35D9-4F1E-B467-2DC1D90BCA80}"/>
              </a:ext>
            </a:extLst>
          </p:cNvPr>
          <p:cNvSpPr>
            <a:spLocks noGrp="1"/>
          </p:cNvSpPr>
          <p:nvPr>
            <p:ph type="ctrTitle"/>
          </p:nvPr>
        </p:nvSpPr>
        <p:spPr>
          <a:xfrm>
            <a:off x="2065283" y="1389722"/>
            <a:ext cx="14157434" cy="768786"/>
          </a:xfrm>
        </p:spPr>
        <p:txBody>
          <a:bodyPr>
            <a:normAutofit/>
          </a:bodyPr>
          <a:lstStyle/>
          <a:p>
            <a:r>
              <a:rPr lang="da-DK"/>
              <a:t>Look, Listen, Link</a:t>
            </a:r>
            <a:endParaRPr lang="en-GB"/>
          </a:p>
        </p:txBody>
      </p:sp>
      <p:sp>
        <p:nvSpPr>
          <p:cNvPr id="4" name="Subtitle 1">
            <a:extLst>
              <a:ext uri="{FF2B5EF4-FFF2-40B4-BE49-F238E27FC236}">
                <a16:creationId xmlns:a16="http://schemas.microsoft.com/office/drawing/2014/main" id="{5EB6D4F2-3BAA-42B3-A6A6-718B9D3A8DA8}"/>
              </a:ext>
            </a:extLst>
          </p:cNvPr>
          <p:cNvSpPr>
            <a:spLocks noGrp="1"/>
          </p:cNvSpPr>
          <p:nvPr>
            <p:ph type="subTitle" idx="1"/>
          </p:nvPr>
        </p:nvSpPr>
        <p:spPr>
          <a:xfrm>
            <a:off x="2065283" y="2400300"/>
            <a:ext cx="14157434" cy="6498566"/>
          </a:xfrm>
        </p:spPr>
        <p:txBody>
          <a:bodyPr>
            <a:normAutofit/>
          </a:bodyPr>
          <a:lstStyle/>
          <a:p>
            <a:pPr marL="342900" indent="-342900" algn="l">
              <a:lnSpc>
                <a:spcPct val="120000"/>
              </a:lnSpc>
              <a:buFont typeface="Arial" panose="020B0604020202020204" pitchFamily="34" charset="0"/>
              <a:buChar char="•"/>
            </a:pPr>
            <a:r>
              <a:rPr lang="en-GB" sz="3200"/>
              <a:t>Different models are used by different organizations</a:t>
            </a:r>
          </a:p>
          <a:p>
            <a:pPr marL="342900" indent="-342900" algn="l">
              <a:lnSpc>
                <a:spcPct val="120000"/>
              </a:lnSpc>
              <a:buFont typeface="Arial" panose="020B0604020202020204" pitchFamily="34" charset="0"/>
              <a:buChar char="•"/>
            </a:pPr>
            <a:r>
              <a:rPr lang="en-GB" sz="3200"/>
              <a:t>But the aim of PFA is the same, to empower you with the knowledge and skills to be able to provide PFA to people in distress.</a:t>
            </a:r>
          </a:p>
          <a:p>
            <a:pPr marL="342900" indent="-342900" algn="l">
              <a:lnSpc>
                <a:spcPct val="120000"/>
              </a:lnSpc>
              <a:buFont typeface="Arial" panose="020B0604020202020204" pitchFamily="34" charset="0"/>
              <a:buChar char="•"/>
            </a:pPr>
            <a:r>
              <a:rPr lang="en-GB" sz="3200"/>
              <a:t>They also all follow the same basic principles of approaching someone in distress, assessing what help the person needs together with him or her, and helping them access this help.  </a:t>
            </a:r>
          </a:p>
          <a:p>
            <a:pPr marL="342900" indent="-342900" algn="l">
              <a:lnSpc>
                <a:spcPct val="120000"/>
              </a:lnSpc>
              <a:buFont typeface="Arial" panose="020B0604020202020204" pitchFamily="34" charset="0"/>
              <a:buChar char="•"/>
            </a:pPr>
            <a:r>
              <a:rPr lang="en-GB" sz="3200"/>
              <a:t>We will use the Look, listen, link model</a:t>
            </a:r>
          </a:p>
        </p:txBody>
      </p:sp>
    </p:spTree>
    <p:extLst>
      <p:ext uri="{BB962C8B-B14F-4D97-AF65-F5344CB8AC3E}">
        <p14:creationId xmlns:p14="http://schemas.microsoft.com/office/powerpoint/2010/main" val="249086345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EB2E56-35D9-4F1E-B467-2DC1D90BCA80}"/>
              </a:ext>
            </a:extLst>
          </p:cNvPr>
          <p:cNvSpPr>
            <a:spLocks noGrp="1"/>
          </p:cNvSpPr>
          <p:nvPr>
            <p:ph type="ctrTitle"/>
          </p:nvPr>
        </p:nvSpPr>
        <p:spPr>
          <a:xfrm>
            <a:off x="2065283" y="1389722"/>
            <a:ext cx="14157434" cy="768786"/>
          </a:xfrm>
        </p:spPr>
        <p:txBody>
          <a:bodyPr>
            <a:normAutofit/>
          </a:bodyPr>
          <a:lstStyle/>
          <a:p>
            <a:r>
              <a:rPr lang="da-DK"/>
              <a:t>Look</a:t>
            </a:r>
            <a:endParaRPr lang="en-GB"/>
          </a:p>
        </p:txBody>
      </p:sp>
      <p:sp>
        <p:nvSpPr>
          <p:cNvPr id="4" name="Subtitle 1">
            <a:extLst>
              <a:ext uri="{FF2B5EF4-FFF2-40B4-BE49-F238E27FC236}">
                <a16:creationId xmlns:a16="http://schemas.microsoft.com/office/drawing/2014/main" id="{5EB6D4F2-3BAA-42B3-A6A6-718B9D3A8DA8}"/>
              </a:ext>
            </a:extLst>
          </p:cNvPr>
          <p:cNvSpPr>
            <a:spLocks noGrp="1"/>
          </p:cNvSpPr>
          <p:nvPr>
            <p:ph type="subTitle" idx="1"/>
          </p:nvPr>
        </p:nvSpPr>
        <p:spPr>
          <a:xfrm>
            <a:off x="2065283" y="2400300"/>
            <a:ext cx="14157434" cy="6498566"/>
          </a:xfrm>
        </p:spPr>
        <p:txBody>
          <a:bodyPr>
            <a:normAutofit/>
          </a:bodyPr>
          <a:lstStyle/>
          <a:p>
            <a:pPr marL="342900" indent="-342900" algn="l">
              <a:lnSpc>
                <a:spcPct val="120000"/>
              </a:lnSpc>
              <a:buFont typeface="Arial" panose="020B0604020202020204" pitchFamily="34" charset="0"/>
              <a:buChar char="•"/>
            </a:pPr>
            <a:r>
              <a:rPr lang="en-GB" sz="3200"/>
              <a:t>information on what has happened and is happening</a:t>
            </a:r>
          </a:p>
          <a:p>
            <a:pPr marL="342900" indent="-342900" algn="l">
              <a:lnSpc>
                <a:spcPct val="120000"/>
              </a:lnSpc>
              <a:buFont typeface="Arial" panose="020B0604020202020204" pitchFamily="34" charset="0"/>
              <a:buChar char="•"/>
            </a:pPr>
            <a:r>
              <a:rPr lang="en-GB" sz="3200"/>
              <a:t>who needs help</a:t>
            </a:r>
          </a:p>
          <a:p>
            <a:pPr marL="342900" indent="-342900" algn="l">
              <a:lnSpc>
                <a:spcPct val="120000"/>
              </a:lnSpc>
              <a:buFont typeface="Arial" panose="020B0604020202020204" pitchFamily="34" charset="0"/>
              <a:buChar char="•"/>
            </a:pPr>
            <a:r>
              <a:rPr lang="en-GB" sz="3200"/>
              <a:t>safety and security risks</a:t>
            </a:r>
          </a:p>
          <a:p>
            <a:pPr marL="342900" indent="-342900" algn="l">
              <a:lnSpc>
                <a:spcPct val="120000"/>
              </a:lnSpc>
              <a:buFont typeface="Arial" panose="020B0604020202020204" pitchFamily="34" charset="0"/>
              <a:buChar char="•"/>
            </a:pPr>
            <a:r>
              <a:rPr lang="en-GB" sz="3200"/>
              <a:t>physical injuries </a:t>
            </a:r>
          </a:p>
          <a:p>
            <a:pPr marL="342900" indent="-342900" algn="l">
              <a:lnSpc>
                <a:spcPct val="120000"/>
              </a:lnSpc>
              <a:buFont typeface="Arial" panose="020B0604020202020204" pitchFamily="34" charset="0"/>
              <a:buChar char="•"/>
            </a:pPr>
            <a:r>
              <a:rPr lang="en-GB" sz="3200"/>
              <a:t>observe/identify immediate basic and practical needs </a:t>
            </a:r>
          </a:p>
          <a:p>
            <a:pPr marL="342900" indent="-342900" algn="l">
              <a:lnSpc>
                <a:spcPct val="120000"/>
              </a:lnSpc>
              <a:buFont typeface="Arial" panose="020B0604020202020204" pitchFamily="34" charset="0"/>
              <a:buChar char="•"/>
            </a:pPr>
            <a:r>
              <a:rPr lang="en-GB" sz="3200"/>
              <a:t>emotional reactions</a:t>
            </a:r>
          </a:p>
          <a:p>
            <a:pPr algn="l">
              <a:lnSpc>
                <a:spcPct val="120000"/>
              </a:lnSpc>
            </a:pPr>
            <a:endParaRPr lang="en-GB" sz="3200"/>
          </a:p>
        </p:txBody>
      </p:sp>
    </p:spTree>
    <p:extLst>
      <p:ext uri="{BB962C8B-B14F-4D97-AF65-F5344CB8AC3E}">
        <p14:creationId xmlns:p14="http://schemas.microsoft.com/office/powerpoint/2010/main" val="318297372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EB2E56-35D9-4F1E-B467-2DC1D90BCA80}"/>
              </a:ext>
            </a:extLst>
          </p:cNvPr>
          <p:cNvSpPr>
            <a:spLocks noGrp="1"/>
          </p:cNvSpPr>
          <p:nvPr>
            <p:ph type="ctrTitle"/>
          </p:nvPr>
        </p:nvSpPr>
        <p:spPr>
          <a:xfrm>
            <a:off x="2065283" y="1389722"/>
            <a:ext cx="14157434" cy="768786"/>
          </a:xfrm>
        </p:spPr>
        <p:txBody>
          <a:bodyPr>
            <a:normAutofit/>
          </a:bodyPr>
          <a:lstStyle/>
          <a:p>
            <a:r>
              <a:rPr lang="da-DK"/>
              <a:t>Listen</a:t>
            </a:r>
            <a:endParaRPr lang="en-GB"/>
          </a:p>
        </p:txBody>
      </p:sp>
      <p:sp>
        <p:nvSpPr>
          <p:cNvPr id="4" name="Subtitle 1">
            <a:extLst>
              <a:ext uri="{FF2B5EF4-FFF2-40B4-BE49-F238E27FC236}">
                <a16:creationId xmlns:a16="http://schemas.microsoft.com/office/drawing/2014/main" id="{5EB6D4F2-3BAA-42B3-A6A6-718B9D3A8DA8}"/>
              </a:ext>
            </a:extLst>
          </p:cNvPr>
          <p:cNvSpPr>
            <a:spLocks noGrp="1"/>
          </p:cNvSpPr>
          <p:nvPr>
            <p:ph type="subTitle" idx="1"/>
          </p:nvPr>
        </p:nvSpPr>
        <p:spPr>
          <a:xfrm>
            <a:off x="2065283" y="2400300"/>
            <a:ext cx="14157434" cy="6498566"/>
          </a:xfrm>
        </p:spPr>
        <p:txBody>
          <a:bodyPr>
            <a:normAutofit/>
          </a:bodyPr>
          <a:lstStyle/>
          <a:p>
            <a:pPr marL="342900" indent="-342900" algn="l">
              <a:lnSpc>
                <a:spcPct val="120000"/>
              </a:lnSpc>
              <a:buFont typeface="Arial" panose="020B0604020202020204" pitchFamily="34" charset="0"/>
              <a:buChar char="•"/>
            </a:pPr>
            <a:r>
              <a:rPr lang="en-GB" sz="3200"/>
              <a:t>approach someone</a:t>
            </a:r>
          </a:p>
          <a:p>
            <a:pPr marL="342900" indent="-342900" algn="l">
              <a:lnSpc>
                <a:spcPct val="120000"/>
              </a:lnSpc>
              <a:buFont typeface="Arial" panose="020B0604020202020204" pitchFamily="34" charset="0"/>
              <a:buChar char="•"/>
            </a:pPr>
            <a:r>
              <a:rPr lang="en-GB" sz="3200"/>
              <a:t>introduce oneself</a:t>
            </a:r>
          </a:p>
          <a:p>
            <a:pPr marL="342900" indent="-342900" algn="l">
              <a:lnSpc>
                <a:spcPct val="120000"/>
              </a:lnSpc>
              <a:buFont typeface="Arial" panose="020B0604020202020204" pitchFamily="34" charset="0"/>
              <a:buChar char="•"/>
            </a:pPr>
            <a:r>
              <a:rPr lang="en-GB" sz="3200"/>
              <a:t>pay attention and listens actively </a:t>
            </a:r>
          </a:p>
          <a:p>
            <a:pPr marL="342900" indent="-342900" algn="l">
              <a:lnSpc>
                <a:spcPct val="120000"/>
              </a:lnSpc>
              <a:buFont typeface="Arial" panose="020B0604020202020204" pitchFamily="34" charset="0"/>
              <a:buChar char="•"/>
            </a:pPr>
            <a:r>
              <a:rPr lang="en-GB" sz="3200"/>
              <a:t>accept others’ feelings</a:t>
            </a:r>
          </a:p>
          <a:p>
            <a:pPr marL="342900" indent="-342900" algn="l">
              <a:lnSpc>
                <a:spcPct val="120000"/>
              </a:lnSpc>
              <a:buFont typeface="Arial" panose="020B0604020202020204" pitchFamily="34" charset="0"/>
              <a:buChar char="•"/>
            </a:pPr>
            <a:r>
              <a:rPr lang="en-GB" sz="3200"/>
              <a:t>calm the person in distress</a:t>
            </a:r>
          </a:p>
          <a:p>
            <a:pPr marL="342900" indent="-342900" algn="l">
              <a:lnSpc>
                <a:spcPct val="120000"/>
              </a:lnSpc>
              <a:buFont typeface="Arial" panose="020B0604020202020204" pitchFamily="34" charset="0"/>
              <a:buChar char="•"/>
            </a:pPr>
            <a:r>
              <a:rPr lang="en-GB" sz="3200"/>
              <a:t>ask about needs and concerns </a:t>
            </a:r>
          </a:p>
          <a:p>
            <a:pPr marL="342900" indent="-342900" algn="l">
              <a:lnSpc>
                <a:spcPct val="120000"/>
              </a:lnSpc>
              <a:buFont typeface="Arial" panose="020B0604020202020204" pitchFamily="34" charset="0"/>
              <a:buChar char="•"/>
            </a:pPr>
            <a:r>
              <a:rPr lang="en-GB" sz="3200"/>
              <a:t>help the person(s) in distress find solutions to their immediate needs and problems</a:t>
            </a:r>
          </a:p>
        </p:txBody>
      </p:sp>
    </p:spTree>
    <p:extLst>
      <p:ext uri="{BB962C8B-B14F-4D97-AF65-F5344CB8AC3E}">
        <p14:creationId xmlns:p14="http://schemas.microsoft.com/office/powerpoint/2010/main" val="273708326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EB2E56-35D9-4F1E-B467-2DC1D90BCA80}"/>
              </a:ext>
            </a:extLst>
          </p:cNvPr>
          <p:cNvSpPr>
            <a:spLocks noGrp="1"/>
          </p:cNvSpPr>
          <p:nvPr>
            <p:ph type="ctrTitle"/>
          </p:nvPr>
        </p:nvSpPr>
        <p:spPr>
          <a:xfrm>
            <a:off x="2065283" y="1389722"/>
            <a:ext cx="14157434" cy="768786"/>
          </a:xfrm>
        </p:spPr>
        <p:txBody>
          <a:bodyPr>
            <a:normAutofit/>
          </a:bodyPr>
          <a:lstStyle/>
          <a:p>
            <a:r>
              <a:rPr lang="da-DK" err="1"/>
              <a:t>Introductions</a:t>
            </a:r>
            <a:endParaRPr lang="en-GB"/>
          </a:p>
        </p:txBody>
      </p:sp>
      <p:sp>
        <p:nvSpPr>
          <p:cNvPr id="4" name="Subtitle 1">
            <a:extLst>
              <a:ext uri="{FF2B5EF4-FFF2-40B4-BE49-F238E27FC236}">
                <a16:creationId xmlns:a16="http://schemas.microsoft.com/office/drawing/2014/main" id="{5EB6D4F2-3BAA-42B3-A6A6-718B9D3A8DA8}"/>
              </a:ext>
            </a:extLst>
          </p:cNvPr>
          <p:cNvSpPr>
            <a:spLocks noGrp="1"/>
          </p:cNvSpPr>
          <p:nvPr>
            <p:ph type="subTitle" idx="1"/>
          </p:nvPr>
        </p:nvSpPr>
        <p:spPr>
          <a:xfrm>
            <a:off x="2065283" y="2400300"/>
            <a:ext cx="14157434" cy="6498566"/>
          </a:xfrm>
        </p:spPr>
        <p:txBody>
          <a:bodyPr>
            <a:normAutofit/>
          </a:bodyPr>
          <a:lstStyle/>
          <a:p>
            <a:pPr marL="342900" indent="-342900" algn="l">
              <a:lnSpc>
                <a:spcPct val="120000"/>
              </a:lnSpc>
              <a:buFont typeface="Arial" panose="020B0604020202020204" pitchFamily="34" charset="0"/>
              <a:buChar char="•"/>
            </a:pPr>
            <a:r>
              <a:rPr lang="en-GB" sz="3200"/>
              <a:t>How do you approach someone and introduces yourself?</a:t>
            </a:r>
          </a:p>
        </p:txBody>
      </p:sp>
    </p:spTree>
    <p:extLst>
      <p:ext uri="{BB962C8B-B14F-4D97-AF65-F5344CB8AC3E}">
        <p14:creationId xmlns:p14="http://schemas.microsoft.com/office/powerpoint/2010/main" val="261668440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EB2E56-35D9-4F1E-B467-2DC1D90BCA80}"/>
              </a:ext>
            </a:extLst>
          </p:cNvPr>
          <p:cNvSpPr>
            <a:spLocks noGrp="1"/>
          </p:cNvSpPr>
          <p:nvPr>
            <p:ph type="ctrTitle"/>
          </p:nvPr>
        </p:nvSpPr>
        <p:spPr>
          <a:xfrm>
            <a:off x="2065283" y="1389722"/>
            <a:ext cx="14157434" cy="768786"/>
          </a:xfrm>
        </p:spPr>
        <p:txBody>
          <a:bodyPr>
            <a:normAutofit/>
          </a:bodyPr>
          <a:lstStyle/>
          <a:p>
            <a:r>
              <a:rPr lang="da-DK"/>
              <a:t>Active </a:t>
            </a:r>
            <a:r>
              <a:rPr lang="da-DK" err="1"/>
              <a:t>listening</a:t>
            </a:r>
            <a:endParaRPr lang="en-GB"/>
          </a:p>
        </p:txBody>
      </p:sp>
      <p:sp>
        <p:nvSpPr>
          <p:cNvPr id="4" name="Subtitle 1">
            <a:extLst>
              <a:ext uri="{FF2B5EF4-FFF2-40B4-BE49-F238E27FC236}">
                <a16:creationId xmlns:a16="http://schemas.microsoft.com/office/drawing/2014/main" id="{5EB6D4F2-3BAA-42B3-A6A6-718B9D3A8DA8}"/>
              </a:ext>
            </a:extLst>
          </p:cNvPr>
          <p:cNvSpPr>
            <a:spLocks noGrp="1"/>
          </p:cNvSpPr>
          <p:nvPr>
            <p:ph type="subTitle" idx="1"/>
          </p:nvPr>
        </p:nvSpPr>
        <p:spPr>
          <a:xfrm>
            <a:off x="2065283" y="2400300"/>
            <a:ext cx="14157434" cy="6498566"/>
          </a:xfrm>
        </p:spPr>
        <p:txBody>
          <a:bodyPr>
            <a:normAutofit/>
          </a:bodyPr>
          <a:lstStyle/>
          <a:p>
            <a:pPr marL="342900" indent="-342900" algn="l">
              <a:lnSpc>
                <a:spcPct val="120000"/>
              </a:lnSpc>
              <a:buFont typeface="Arial" panose="020B0604020202020204" pitchFamily="34" charset="0"/>
              <a:buChar char="•"/>
            </a:pPr>
            <a:r>
              <a:rPr lang="en-GB" sz="3200"/>
              <a:t>Verbal</a:t>
            </a:r>
          </a:p>
          <a:p>
            <a:pPr marL="342900" indent="-342900" algn="l">
              <a:lnSpc>
                <a:spcPct val="120000"/>
              </a:lnSpc>
              <a:buFont typeface="Arial" panose="020B0604020202020204" pitchFamily="34" charset="0"/>
              <a:buChar char="•"/>
            </a:pPr>
            <a:r>
              <a:rPr lang="en-GB" sz="3200"/>
              <a:t>Non-verbal</a:t>
            </a:r>
          </a:p>
        </p:txBody>
      </p:sp>
    </p:spTree>
    <p:extLst>
      <p:ext uri="{BB962C8B-B14F-4D97-AF65-F5344CB8AC3E}">
        <p14:creationId xmlns:p14="http://schemas.microsoft.com/office/powerpoint/2010/main" val="266768884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EB2E56-35D9-4F1E-B467-2DC1D90BCA80}"/>
              </a:ext>
            </a:extLst>
          </p:cNvPr>
          <p:cNvSpPr>
            <a:spLocks noGrp="1"/>
          </p:cNvSpPr>
          <p:nvPr>
            <p:ph type="ctrTitle"/>
          </p:nvPr>
        </p:nvSpPr>
        <p:spPr>
          <a:xfrm>
            <a:off x="2065283" y="1389722"/>
            <a:ext cx="14157434" cy="768786"/>
          </a:xfrm>
        </p:spPr>
        <p:txBody>
          <a:bodyPr>
            <a:normAutofit/>
          </a:bodyPr>
          <a:lstStyle/>
          <a:p>
            <a:r>
              <a:rPr lang="da-DK"/>
              <a:t>Active </a:t>
            </a:r>
            <a:r>
              <a:rPr lang="da-DK" err="1"/>
              <a:t>listening</a:t>
            </a:r>
            <a:endParaRPr lang="en-GB"/>
          </a:p>
        </p:txBody>
      </p:sp>
      <p:sp>
        <p:nvSpPr>
          <p:cNvPr id="4" name="Subtitle 1">
            <a:extLst>
              <a:ext uri="{FF2B5EF4-FFF2-40B4-BE49-F238E27FC236}">
                <a16:creationId xmlns:a16="http://schemas.microsoft.com/office/drawing/2014/main" id="{5EB6D4F2-3BAA-42B3-A6A6-718B9D3A8DA8}"/>
              </a:ext>
            </a:extLst>
          </p:cNvPr>
          <p:cNvSpPr>
            <a:spLocks noGrp="1"/>
          </p:cNvSpPr>
          <p:nvPr>
            <p:ph type="subTitle" idx="1"/>
          </p:nvPr>
        </p:nvSpPr>
        <p:spPr>
          <a:xfrm>
            <a:off x="2065283" y="2400300"/>
            <a:ext cx="14157434" cy="6498566"/>
          </a:xfrm>
        </p:spPr>
        <p:txBody>
          <a:bodyPr>
            <a:normAutofit fontScale="85000" lnSpcReduction="20000"/>
          </a:bodyPr>
          <a:lstStyle/>
          <a:p>
            <a:pPr marL="342900" indent="-342900" algn="l">
              <a:lnSpc>
                <a:spcPct val="120000"/>
              </a:lnSpc>
              <a:buFont typeface="Arial" panose="020B0604020202020204" pitchFamily="34" charset="0"/>
              <a:buChar char="•"/>
            </a:pPr>
            <a:r>
              <a:rPr lang="en-GB" sz="3200" dirty="0"/>
              <a:t>Think a problem you feel comfortable talking about. It should not be a big or complicated problem, or one that refers to a traumatic experience, as you will only have a few minutes each to talk about it. If you prefer, you can make something up. </a:t>
            </a:r>
          </a:p>
          <a:p>
            <a:pPr marL="342900" indent="-342900" algn="l">
              <a:lnSpc>
                <a:spcPct val="120000"/>
              </a:lnSpc>
              <a:buFont typeface="Arial" panose="020B0604020202020204" pitchFamily="34" charset="0"/>
              <a:buChar char="•"/>
            </a:pPr>
            <a:endParaRPr lang="en-GB" sz="3200" dirty="0"/>
          </a:p>
          <a:p>
            <a:pPr marL="342900" indent="-342900" algn="l">
              <a:lnSpc>
                <a:spcPct val="120000"/>
              </a:lnSpc>
              <a:buFont typeface="Arial" panose="020B0604020202020204" pitchFamily="34" charset="0"/>
              <a:buChar char="•"/>
            </a:pPr>
            <a:r>
              <a:rPr lang="en-GB" sz="3200" dirty="0"/>
              <a:t>Examples of problems one could talk about are:</a:t>
            </a:r>
          </a:p>
          <a:p>
            <a:pPr marL="342900" indent="-342900" algn="l">
              <a:lnSpc>
                <a:spcPct val="120000"/>
              </a:lnSpc>
              <a:buFont typeface="Arial" panose="020B0604020202020204" pitchFamily="34" charset="0"/>
              <a:buChar char="•"/>
            </a:pPr>
            <a:endParaRPr lang="en-GB" sz="3200" dirty="0"/>
          </a:p>
          <a:p>
            <a:pPr marL="342900" indent="-342900" algn="l">
              <a:lnSpc>
                <a:spcPct val="120000"/>
              </a:lnSpc>
              <a:buFont typeface="Arial" panose="020B0604020202020204" pitchFamily="34" charset="0"/>
              <a:buChar char="•"/>
            </a:pPr>
            <a:r>
              <a:rPr lang="en-GB" sz="3200" dirty="0"/>
              <a:t>An argument with a colleague</a:t>
            </a:r>
          </a:p>
          <a:p>
            <a:pPr marL="342900" indent="-342900" algn="l">
              <a:lnSpc>
                <a:spcPct val="120000"/>
              </a:lnSpc>
              <a:buFont typeface="Arial" panose="020B0604020202020204" pitchFamily="34" charset="0"/>
              <a:buChar char="•"/>
            </a:pPr>
            <a:r>
              <a:rPr lang="en-GB" sz="3200" dirty="0"/>
              <a:t>Finding it difficult to balance responsibilities at work and at home</a:t>
            </a:r>
          </a:p>
          <a:p>
            <a:pPr marL="342900" indent="-342900" algn="l">
              <a:lnSpc>
                <a:spcPct val="120000"/>
              </a:lnSpc>
              <a:buFont typeface="Arial" panose="020B0604020202020204" pitchFamily="34" charset="0"/>
              <a:buChar char="•"/>
            </a:pPr>
            <a:r>
              <a:rPr lang="en-GB" sz="3200" dirty="0"/>
              <a:t>Living far from work and having to travel long distances every day</a:t>
            </a:r>
          </a:p>
          <a:p>
            <a:pPr marL="342900" indent="-342900" algn="l">
              <a:lnSpc>
                <a:spcPct val="120000"/>
              </a:lnSpc>
              <a:buFont typeface="Arial" panose="020B0604020202020204" pitchFamily="34" charset="0"/>
              <a:buChar char="•"/>
            </a:pPr>
            <a:endParaRPr lang="en-GB" sz="3200" dirty="0"/>
          </a:p>
          <a:p>
            <a:pPr marL="342900" indent="-342900" algn="l">
              <a:lnSpc>
                <a:spcPct val="120000"/>
              </a:lnSpc>
              <a:buFont typeface="Arial" panose="020B0604020202020204" pitchFamily="34" charset="0"/>
              <a:buChar char="•"/>
            </a:pPr>
            <a:r>
              <a:rPr lang="en-GB" sz="3200" dirty="0"/>
              <a:t>Go in pairs and take turns using your active listening skills</a:t>
            </a:r>
          </a:p>
        </p:txBody>
      </p:sp>
    </p:spTree>
    <p:extLst>
      <p:ext uri="{BB962C8B-B14F-4D97-AF65-F5344CB8AC3E}">
        <p14:creationId xmlns:p14="http://schemas.microsoft.com/office/powerpoint/2010/main" val="1551789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234F4-FBCA-46F6-9F67-24292B96381E}"/>
              </a:ext>
            </a:extLst>
          </p:cNvPr>
          <p:cNvSpPr>
            <a:spLocks noGrp="1"/>
          </p:cNvSpPr>
          <p:nvPr>
            <p:ph type="title"/>
          </p:nvPr>
        </p:nvSpPr>
        <p:spPr>
          <a:xfrm>
            <a:off x="6918960" y="5699760"/>
            <a:ext cx="10180391" cy="3038727"/>
          </a:xfrm>
        </p:spPr>
        <p:txBody>
          <a:bodyPr/>
          <a:lstStyle/>
          <a:p>
            <a:r>
              <a:rPr lang="en-GB" dirty="0"/>
              <a:t>Module 1: </a:t>
            </a:r>
            <a:br>
              <a:rPr lang="en-GB" dirty="0"/>
            </a:br>
            <a:r>
              <a:rPr lang="en-GB" dirty="0"/>
              <a:t>Mental health and psychosocial impacts of emergencies</a:t>
            </a:r>
            <a:br>
              <a:rPr lang="en-GB" dirty="0"/>
            </a:br>
            <a:endParaRPr lang="en-GB" dirty="0"/>
          </a:p>
        </p:txBody>
      </p:sp>
    </p:spTree>
    <p:extLst>
      <p:ext uri="{BB962C8B-B14F-4D97-AF65-F5344CB8AC3E}">
        <p14:creationId xmlns:p14="http://schemas.microsoft.com/office/powerpoint/2010/main" val="360131594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EB2E56-35D9-4F1E-B467-2DC1D90BCA80}"/>
              </a:ext>
            </a:extLst>
          </p:cNvPr>
          <p:cNvSpPr>
            <a:spLocks noGrp="1"/>
          </p:cNvSpPr>
          <p:nvPr>
            <p:ph type="ctrTitle"/>
          </p:nvPr>
        </p:nvSpPr>
        <p:spPr>
          <a:xfrm>
            <a:off x="2065283" y="1389722"/>
            <a:ext cx="14157434" cy="768786"/>
          </a:xfrm>
        </p:spPr>
        <p:txBody>
          <a:bodyPr>
            <a:normAutofit/>
          </a:bodyPr>
          <a:lstStyle/>
          <a:p>
            <a:r>
              <a:rPr lang="da-DK" err="1"/>
              <a:t>Calming</a:t>
            </a:r>
            <a:r>
              <a:rPr lang="da-DK"/>
              <a:t> </a:t>
            </a:r>
            <a:r>
              <a:rPr lang="da-DK" err="1"/>
              <a:t>someone</a:t>
            </a:r>
            <a:r>
              <a:rPr lang="da-DK"/>
              <a:t> in </a:t>
            </a:r>
            <a:r>
              <a:rPr lang="da-DK" err="1"/>
              <a:t>distress</a:t>
            </a:r>
            <a:endParaRPr lang="en-GB"/>
          </a:p>
        </p:txBody>
      </p:sp>
      <p:sp>
        <p:nvSpPr>
          <p:cNvPr id="4" name="Subtitle 1">
            <a:extLst>
              <a:ext uri="{FF2B5EF4-FFF2-40B4-BE49-F238E27FC236}">
                <a16:creationId xmlns:a16="http://schemas.microsoft.com/office/drawing/2014/main" id="{5EB6D4F2-3BAA-42B3-A6A6-718B9D3A8DA8}"/>
              </a:ext>
            </a:extLst>
          </p:cNvPr>
          <p:cNvSpPr>
            <a:spLocks noGrp="1"/>
          </p:cNvSpPr>
          <p:nvPr>
            <p:ph type="subTitle" idx="1"/>
          </p:nvPr>
        </p:nvSpPr>
        <p:spPr>
          <a:xfrm>
            <a:off x="2065283" y="2400300"/>
            <a:ext cx="14157434" cy="6498566"/>
          </a:xfrm>
        </p:spPr>
        <p:txBody>
          <a:bodyPr>
            <a:normAutofit fontScale="92500" lnSpcReduction="10000"/>
          </a:bodyPr>
          <a:lstStyle/>
          <a:p>
            <a:pPr marL="342900" indent="-342900" algn="l">
              <a:lnSpc>
                <a:spcPct val="120000"/>
              </a:lnSpc>
              <a:buFont typeface="Arial" panose="020B0604020202020204" pitchFamily="34" charset="0"/>
              <a:buChar char="•"/>
            </a:pPr>
            <a:r>
              <a:rPr lang="en-GB" sz="3200"/>
              <a:t>keeping one’s tone of voice calm and soft</a:t>
            </a:r>
          </a:p>
          <a:p>
            <a:pPr marL="342900" indent="-342900" algn="l">
              <a:lnSpc>
                <a:spcPct val="120000"/>
              </a:lnSpc>
              <a:buFont typeface="Arial" panose="020B0604020202020204" pitchFamily="34" charset="0"/>
              <a:buChar char="•"/>
            </a:pPr>
            <a:r>
              <a:rPr lang="en-GB" sz="3200"/>
              <a:t>trying to stay calm, as that will have a calming effect on the person in distress.</a:t>
            </a:r>
          </a:p>
          <a:p>
            <a:pPr marL="342900" indent="-342900" algn="l">
              <a:lnSpc>
                <a:spcPct val="120000"/>
              </a:lnSpc>
              <a:buFont typeface="Arial" panose="020B0604020202020204" pitchFamily="34" charset="0"/>
              <a:buChar char="•"/>
            </a:pPr>
            <a:r>
              <a:rPr lang="en-GB" sz="3200"/>
              <a:t>if culturally appropriate, trying to maintain eye contact (without staring) with the person whilst talking with them, or place a hand on his or her shoulder to connect with them.</a:t>
            </a:r>
          </a:p>
          <a:p>
            <a:pPr marL="342900" indent="-342900" algn="l">
              <a:lnSpc>
                <a:spcPct val="120000"/>
              </a:lnSpc>
              <a:buFont typeface="Arial" panose="020B0604020202020204" pitchFamily="34" charset="0"/>
              <a:buChar char="•"/>
            </a:pPr>
            <a:r>
              <a:rPr lang="en-GB" sz="3200"/>
              <a:t>reminding the person of the intention to help, and that they are safe, if it is true.</a:t>
            </a:r>
          </a:p>
          <a:p>
            <a:pPr marL="342900" indent="-342900" algn="l">
              <a:lnSpc>
                <a:spcPct val="120000"/>
              </a:lnSpc>
              <a:buFont typeface="Arial" panose="020B0604020202020204" pitchFamily="34" charset="0"/>
              <a:buChar char="•"/>
            </a:pPr>
            <a:r>
              <a:rPr lang="en-GB" sz="3200"/>
              <a:t>ask the person to feel the bench or chair they are sitting on, or their feet against the floor to make them feel connected to the ground. This can make someone feel calmer in their body. </a:t>
            </a:r>
          </a:p>
        </p:txBody>
      </p:sp>
    </p:spTree>
    <p:extLst>
      <p:ext uri="{BB962C8B-B14F-4D97-AF65-F5344CB8AC3E}">
        <p14:creationId xmlns:p14="http://schemas.microsoft.com/office/powerpoint/2010/main" val="71381310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EB2E56-35D9-4F1E-B467-2DC1D90BCA80}"/>
              </a:ext>
            </a:extLst>
          </p:cNvPr>
          <p:cNvSpPr>
            <a:spLocks noGrp="1"/>
          </p:cNvSpPr>
          <p:nvPr>
            <p:ph type="ctrTitle"/>
          </p:nvPr>
        </p:nvSpPr>
        <p:spPr>
          <a:xfrm>
            <a:off x="2065283" y="1389722"/>
            <a:ext cx="14157434" cy="768786"/>
          </a:xfrm>
        </p:spPr>
        <p:txBody>
          <a:bodyPr>
            <a:normAutofit/>
          </a:bodyPr>
          <a:lstStyle/>
          <a:p>
            <a:r>
              <a:rPr lang="da-DK"/>
              <a:t>Referral </a:t>
            </a:r>
            <a:r>
              <a:rPr lang="da-DK" err="1"/>
              <a:t>when</a:t>
            </a:r>
            <a:r>
              <a:rPr lang="da-DK"/>
              <a:t> </a:t>
            </a:r>
            <a:r>
              <a:rPr lang="da-DK" err="1"/>
              <a:t>providing</a:t>
            </a:r>
            <a:r>
              <a:rPr lang="da-DK"/>
              <a:t> PFA</a:t>
            </a:r>
            <a:endParaRPr lang="en-GB"/>
          </a:p>
        </p:txBody>
      </p:sp>
      <p:sp>
        <p:nvSpPr>
          <p:cNvPr id="4" name="Subtitle 1">
            <a:extLst>
              <a:ext uri="{FF2B5EF4-FFF2-40B4-BE49-F238E27FC236}">
                <a16:creationId xmlns:a16="http://schemas.microsoft.com/office/drawing/2014/main" id="{5EB6D4F2-3BAA-42B3-A6A6-718B9D3A8DA8}"/>
              </a:ext>
            </a:extLst>
          </p:cNvPr>
          <p:cNvSpPr>
            <a:spLocks noGrp="1"/>
          </p:cNvSpPr>
          <p:nvPr>
            <p:ph type="subTitle" idx="1"/>
          </p:nvPr>
        </p:nvSpPr>
        <p:spPr>
          <a:xfrm>
            <a:off x="2065283" y="2400300"/>
            <a:ext cx="14157434" cy="6498566"/>
          </a:xfrm>
        </p:spPr>
        <p:txBody>
          <a:bodyPr>
            <a:normAutofit/>
          </a:bodyPr>
          <a:lstStyle/>
          <a:p>
            <a:pPr marL="342900" indent="-342900" algn="l">
              <a:lnSpc>
                <a:spcPct val="120000"/>
              </a:lnSpc>
              <a:buFont typeface="Arial" panose="020B0604020202020204" pitchFamily="34" charset="0"/>
              <a:buChar char="•"/>
            </a:pPr>
            <a:r>
              <a:rPr lang="en-GB" sz="3200"/>
              <a:t>This could be if someone:</a:t>
            </a:r>
          </a:p>
          <a:p>
            <a:pPr marL="800100" lvl="1" indent="-342900" algn="l">
              <a:lnSpc>
                <a:spcPct val="120000"/>
              </a:lnSpc>
              <a:buFont typeface="Arial" panose="020B0604020202020204" pitchFamily="34" charset="0"/>
              <a:buChar char="•"/>
            </a:pPr>
            <a:r>
              <a:rPr lang="en-GB" sz="2800"/>
              <a:t>has not been able to sleep for the last week and is confused and disorientated</a:t>
            </a:r>
          </a:p>
          <a:p>
            <a:pPr marL="800100" lvl="1" indent="-342900" algn="l">
              <a:lnSpc>
                <a:spcPct val="120000"/>
              </a:lnSpc>
              <a:buFont typeface="Arial" panose="020B0604020202020204" pitchFamily="34" charset="0"/>
              <a:buChar char="•"/>
            </a:pPr>
            <a:r>
              <a:rPr lang="en-GB" sz="2800"/>
              <a:t>is so distressed that they are unable to function normally and care for themselves or their dependants (e.g., mother not attending to her infant child) by, for example, not eating or keeping clean despite food and washrooms available</a:t>
            </a:r>
          </a:p>
          <a:p>
            <a:pPr marL="800100" lvl="1" indent="-342900" algn="l">
              <a:lnSpc>
                <a:spcPct val="120000"/>
              </a:lnSpc>
              <a:buFont typeface="Arial" panose="020B0604020202020204" pitchFamily="34" charset="0"/>
              <a:buChar char="•"/>
            </a:pPr>
            <a:r>
              <a:rPr lang="en-GB" sz="2800"/>
              <a:t>loses control over their behaviour and behaves in an unpredictable or destructive manner</a:t>
            </a:r>
          </a:p>
          <a:p>
            <a:pPr marL="800100" lvl="1" indent="-342900" algn="l">
              <a:lnSpc>
                <a:spcPct val="120000"/>
              </a:lnSpc>
              <a:buFont typeface="Arial" panose="020B0604020202020204" pitchFamily="34" charset="0"/>
              <a:buChar char="•"/>
            </a:pPr>
            <a:r>
              <a:rPr lang="en-GB" sz="2800"/>
              <a:t>threatens harm to themselves or others</a:t>
            </a:r>
          </a:p>
          <a:p>
            <a:pPr marL="800100" lvl="1" indent="-342900" algn="l">
              <a:lnSpc>
                <a:spcPct val="120000"/>
              </a:lnSpc>
              <a:buFont typeface="Arial" panose="020B0604020202020204" pitchFamily="34" charset="0"/>
              <a:buChar char="•"/>
            </a:pPr>
            <a:r>
              <a:rPr lang="en-GB" sz="2800"/>
              <a:t>starts excessive and out-of-the-ordinary use of drugs, alcohol or medicines.</a:t>
            </a:r>
          </a:p>
          <a:p>
            <a:pPr marL="800100" lvl="1" indent="-342900" algn="l">
              <a:lnSpc>
                <a:spcPct val="120000"/>
              </a:lnSpc>
              <a:buFont typeface="Arial" panose="020B0604020202020204" pitchFamily="34" charset="0"/>
              <a:buChar char="•"/>
            </a:pPr>
            <a:r>
              <a:rPr lang="en-GB" sz="2800"/>
              <a:t>If someone shows signs that they might suffer from complex reactions such as severe anxiety, depression or they already have a severe mental health disorder such as psychosis or autism spectrum disorder.</a:t>
            </a:r>
          </a:p>
        </p:txBody>
      </p:sp>
    </p:spTree>
    <p:extLst>
      <p:ext uri="{BB962C8B-B14F-4D97-AF65-F5344CB8AC3E}">
        <p14:creationId xmlns:p14="http://schemas.microsoft.com/office/powerpoint/2010/main" val="294815791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EB2E56-35D9-4F1E-B467-2DC1D90BCA80}"/>
              </a:ext>
            </a:extLst>
          </p:cNvPr>
          <p:cNvSpPr>
            <a:spLocks noGrp="1"/>
          </p:cNvSpPr>
          <p:nvPr>
            <p:ph type="ctrTitle"/>
          </p:nvPr>
        </p:nvSpPr>
        <p:spPr>
          <a:xfrm>
            <a:off x="2065283" y="1389722"/>
            <a:ext cx="14157434" cy="768786"/>
          </a:xfrm>
        </p:spPr>
        <p:txBody>
          <a:bodyPr>
            <a:normAutofit/>
          </a:bodyPr>
          <a:lstStyle/>
          <a:p>
            <a:r>
              <a:rPr lang="da-DK"/>
              <a:t>Practice PFA</a:t>
            </a:r>
            <a:endParaRPr lang="en-GB"/>
          </a:p>
        </p:txBody>
      </p:sp>
      <p:sp>
        <p:nvSpPr>
          <p:cNvPr id="4" name="Subtitle 1">
            <a:extLst>
              <a:ext uri="{FF2B5EF4-FFF2-40B4-BE49-F238E27FC236}">
                <a16:creationId xmlns:a16="http://schemas.microsoft.com/office/drawing/2014/main" id="{5EB6D4F2-3BAA-42B3-A6A6-718B9D3A8DA8}"/>
              </a:ext>
            </a:extLst>
          </p:cNvPr>
          <p:cNvSpPr>
            <a:spLocks noGrp="1"/>
          </p:cNvSpPr>
          <p:nvPr>
            <p:ph type="subTitle" idx="1"/>
          </p:nvPr>
        </p:nvSpPr>
        <p:spPr>
          <a:xfrm>
            <a:off x="2065283" y="2400300"/>
            <a:ext cx="14157434" cy="6498566"/>
          </a:xfrm>
        </p:spPr>
        <p:txBody>
          <a:bodyPr>
            <a:normAutofit/>
          </a:bodyPr>
          <a:lstStyle/>
          <a:p>
            <a:pPr marL="342900" indent="-342900" algn="l">
              <a:lnSpc>
                <a:spcPct val="120000"/>
              </a:lnSpc>
              <a:buFont typeface="Arial" panose="020B0604020202020204" pitchFamily="34" charset="0"/>
              <a:buChar char="•"/>
            </a:pPr>
            <a:r>
              <a:rPr lang="en-GB" sz="3200"/>
              <a:t>Go into groups of three</a:t>
            </a:r>
          </a:p>
          <a:p>
            <a:pPr marL="342900" indent="-342900" algn="l">
              <a:lnSpc>
                <a:spcPct val="120000"/>
              </a:lnSpc>
              <a:buFont typeface="Arial" panose="020B0604020202020204" pitchFamily="34" charset="0"/>
              <a:buChar char="•"/>
            </a:pPr>
            <a:r>
              <a:rPr lang="en-GB" sz="3200"/>
              <a:t>1 PFA responder (focus on look, listen, link)</a:t>
            </a:r>
          </a:p>
          <a:p>
            <a:pPr marL="342900" indent="-342900" algn="l">
              <a:lnSpc>
                <a:spcPct val="120000"/>
              </a:lnSpc>
              <a:buFont typeface="Arial" panose="020B0604020202020204" pitchFamily="34" charset="0"/>
              <a:buChar char="•"/>
            </a:pPr>
            <a:r>
              <a:rPr lang="en-GB" sz="3200"/>
              <a:t>1 affected person (use the case story for inspiration)</a:t>
            </a:r>
          </a:p>
          <a:p>
            <a:pPr marL="342900" indent="-342900" algn="l">
              <a:lnSpc>
                <a:spcPct val="120000"/>
              </a:lnSpc>
              <a:buFont typeface="Arial" panose="020B0604020202020204" pitchFamily="34" charset="0"/>
              <a:buChar char="•"/>
            </a:pPr>
            <a:r>
              <a:rPr lang="en-GB" sz="3200"/>
              <a:t>1 observer (use the observation sheet)</a:t>
            </a:r>
          </a:p>
          <a:p>
            <a:pPr marL="342900" indent="-342900" algn="l">
              <a:lnSpc>
                <a:spcPct val="120000"/>
              </a:lnSpc>
              <a:buFont typeface="Arial" panose="020B0604020202020204" pitchFamily="34" charset="0"/>
              <a:buChar char="•"/>
            </a:pPr>
            <a:endParaRPr lang="en-GB" sz="3200"/>
          </a:p>
          <a:p>
            <a:pPr marL="342900" indent="-342900" algn="l">
              <a:lnSpc>
                <a:spcPct val="120000"/>
              </a:lnSpc>
              <a:buFont typeface="Arial" panose="020B0604020202020204" pitchFamily="34" charset="0"/>
              <a:buChar char="•"/>
            </a:pPr>
            <a:r>
              <a:rPr lang="en-GB" sz="3200"/>
              <a:t>Role play using the case story as inspiration.</a:t>
            </a:r>
          </a:p>
        </p:txBody>
      </p:sp>
    </p:spTree>
    <p:extLst>
      <p:ext uri="{BB962C8B-B14F-4D97-AF65-F5344CB8AC3E}">
        <p14:creationId xmlns:p14="http://schemas.microsoft.com/office/powerpoint/2010/main" val="12272630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EB2E56-35D9-4F1E-B467-2DC1D90BCA80}"/>
              </a:ext>
            </a:extLst>
          </p:cNvPr>
          <p:cNvSpPr>
            <a:spLocks noGrp="1"/>
          </p:cNvSpPr>
          <p:nvPr>
            <p:ph type="ctrTitle"/>
          </p:nvPr>
        </p:nvSpPr>
        <p:spPr>
          <a:xfrm>
            <a:off x="2065283" y="1389722"/>
            <a:ext cx="14157434" cy="768786"/>
          </a:xfrm>
        </p:spPr>
        <p:txBody>
          <a:bodyPr>
            <a:normAutofit/>
          </a:bodyPr>
          <a:lstStyle/>
          <a:p>
            <a:r>
              <a:rPr lang="da-DK"/>
              <a:t>Emergency </a:t>
            </a:r>
            <a:r>
              <a:rPr lang="da-DK" err="1"/>
              <a:t>safe</a:t>
            </a:r>
            <a:r>
              <a:rPr lang="da-DK"/>
              <a:t> </a:t>
            </a:r>
            <a:r>
              <a:rPr lang="da-DK" err="1"/>
              <a:t>space</a:t>
            </a:r>
            <a:endParaRPr lang="en-GB"/>
          </a:p>
        </p:txBody>
      </p:sp>
      <p:sp>
        <p:nvSpPr>
          <p:cNvPr id="4" name="Subtitle 1">
            <a:extLst>
              <a:ext uri="{FF2B5EF4-FFF2-40B4-BE49-F238E27FC236}">
                <a16:creationId xmlns:a16="http://schemas.microsoft.com/office/drawing/2014/main" id="{5EB6D4F2-3BAA-42B3-A6A6-718B9D3A8DA8}"/>
              </a:ext>
            </a:extLst>
          </p:cNvPr>
          <p:cNvSpPr>
            <a:spLocks noGrp="1"/>
          </p:cNvSpPr>
          <p:nvPr>
            <p:ph type="subTitle" idx="1"/>
          </p:nvPr>
        </p:nvSpPr>
        <p:spPr>
          <a:xfrm>
            <a:off x="2065283" y="2400300"/>
            <a:ext cx="14157434" cy="6498566"/>
          </a:xfrm>
        </p:spPr>
        <p:txBody>
          <a:bodyPr>
            <a:normAutofit/>
          </a:bodyPr>
          <a:lstStyle/>
          <a:p>
            <a:pPr marL="342900" indent="-342900" algn="l">
              <a:lnSpc>
                <a:spcPct val="120000"/>
              </a:lnSpc>
              <a:buFont typeface="Arial" panose="020B0604020202020204" pitchFamily="34" charset="0"/>
              <a:buChar char="•"/>
            </a:pPr>
            <a:r>
              <a:rPr lang="en-GB" sz="3200"/>
              <a:t>5 groups and a target group for each of the groups (Children, youth, elderly, woman, men). </a:t>
            </a:r>
          </a:p>
          <a:p>
            <a:pPr marL="342900" indent="-342900" algn="l">
              <a:lnSpc>
                <a:spcPct val="120000"/>
              </a:lnSpc>
              <a:buFont typeface="Arial" panose="020B0604020202020204" pitchFamily="34" charset="0"/>
              <a:buChar char="•"/>
            </a:pPr>
            <a:r>
              <a:rPr lang="en-GB" sz="3200"/>
              <a:t>Discuss the following questions for 10 minutes. Each group should prepare a poster/flip chart with the answers:</a:t>
            </a:r>
          </a:p>
          <a:p>
            <a:pPr marL="800100" lvl="1" indent="-342900" algn="l">
              <a:lnSpc>
                <a:spcPct val="120000"/>
              </a:lnSpc>
              <a:buFont typeface="Arial" panose="020B0604020202020204" pitchFamily="34" charset="0"/>
              <a:buChar char="•"/>
            </a:pPr>
            <a:r>
              <a:rPr lang="en-GB" sz="2800"/>
              <a:t>Which type of functions or activities should be available in the safe space for your target group? Think about </a:t>
            </a:r>
            <a:r>
              <a:rPr lang="en-GB" sz="2800" err="1"/>
              <a:t>Hobfolls</a:t>
            </a:r>
            <a:r>
              <a:rPr lang="en-GB" sz="2800"/>
              <a:t> 5 intervention principles when answering the question (the activities should increase safety, calm, connectedness, efficacy and hope)</a:t>
            </a:r>
          </a:p>
          <a:p>
            <a:pPr marL="800100" lvl="1" indent="-342900" algn="l">
              <a:lnSpc>
                <a:spcPct val="120000"/>
              </a:lnSpc>
              <a:buFont typeface="Arial" panose="020B0604020202020204" pitchFamily="34" charset="0"/>
              <a:buChar char="•"/>
            </a:pPr>
            <a:r>
              <a:rPr lang="en-GB" sz="2800"/>
              <a:t>How you will ensure access and relevance for people in your target group who might have a disability or other specific needs</a:t>
            </a:r>
          </a:p>
        </p:txBody>
      </p:sp>
    </p:spTree>
    <p:extLst>
      <p:ext uri="{BB962C8B-B14F-4D97-AF65-F5344CB8AC3E}">
        <p14:creationId xmlns:p14="http://schemas.microsoft.com/office/powerpoint/2010/main" val="15820323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02363-2644-4425-87D9-5F29A0E46863}"/>
              </a:ext>
            </a:extLst>
          </p:cNvPr>
          <p:cNvSpPr>
            <a:spLocks noGrp="1"/>
          </p:cNvSpPr>
          <p:nvPr>
            <p:ph type="title"/>
          </p:nvPr>
        </p:nvSpPr>
        <p:spPr>
          <a:xfrm>
            <a:off x="9945666" y="6851737"/>
            <a:ext cx="7196547" cy="1443836"/>
          </a:xfrm>
        </p:spPr>
        <p:txBody>
          <a:bodyPr/>
          <a:lstStyle/>
          <a:p>
            <a:r>
              <a:rPr lang="da-DK" err="1"/>
              <a:t>Restoring</a:t>
            </a:r>
            <a:r>
              <a:rPr lang="da-DK"/>
              <a:t> Family Links</a:t>
            </a:r>
            <a:endParaRPr lang="en-GB"/>
          </a:p>
        </p:txBody>
      </p:sp>
    </p:spTree>
    <p:extLst>
      <p:ext uri="{BB962C8B-B14F-4D97-AF65-F5344CB8AC3E}">
        <p14:creationId xmlns:p14="http://schemas.microsoft.com/office/powerpoint/2010/main" val="204804900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EB2E56-35D9-4F1E-B467-2DC1D90BCA80}"/>
              </a:ext>
            </a:extLst>
          </p:cNvPr>
          <p:cNvSpPr>
            <a:spLocks noGrp="1"/>
          </p:cNvSpPr>
          <p:nvPr>
            <p:ph type="ctrTitle"/>
          </p:nvPr>
        </p:nvSpPr>
        <p:spPr>
          <a:xfrm>
            <a:off x="2065283" y="1389722"/>
            <a:ext cx="14157434" cy="768786"/>
          </a:xfrm>
        </p:spPr>
        <p:txBody>
          <a:bodyPr>
            <a:normAutofit/>
          </a:bodyPr>
          <a:lstStyle/>
          <a:p>
            <a:r>
              <a:rPr lang="da-DK" err="1"/>
              <a:t>Restoring</a:t>
            </a:r>
            <a:r>
              <a:rPr lang="da-DK"/>
              <a:t> Family Links </a:t>
            </a:r>
            <a:r>
              <a:rPr lang="da-DK" err="1"/>
              <a:t>activities</a:t>
            </a:r>
            <a:endParaRPr lang="en-GB"/>
          </a:p>
        </p:txBody>
      </p:sp>
      <p:sp>
        <p:nvSpPr>
          <p:cNvPr id="4" name="Subtitle 1">
            <a:extLst>
              <a:ext uri="{FF2B5EF4-FFF2-40B4-BE49-F238E27FC236}">
                <a16:creationId xmlns:a16="http://schemas.microsoft.com/office/drawing/2014/main" id="{5EB6D4F2-3BAA-42B3-A6A6-718B9D3A8DA8}"/>
              </a:ext>
            </a:extLst>
          </p:cNvPr>
          <p:cNvSpPr>
            <a:spLocks noGrp="1"/>
          </p:cNvSpPr>
          <p:nvPr>
            <p:ph type="subTitle" idx="1"/>
          </p:nvPr>
        </p:nvSpPr>
        <p:spPr>
          <a:xfrm>
            <a:off x="2065283" y="2400300"/>
            <a:ext cx="14157434" cy="6498566"/>
          </a:xfrm>
        </p:spPr>
        <p:txBody>
          <a:bodyPr>
            <a:normAutofit/>
          </a:bodyPr>
          <a:lstStyle/>
          <a:p>
            <a:pPr marL="342900" indent="-342900" algn="l">
              <a:lnSpc>
                <a:spcPct val="120000"/>
              </a:lnSpc>
              <a:buFont typeface="Arial" panose="020B0604020202020204" pitchFamily="34" charset="0"/>
              <a:buChar char="•"/>
            </a:pPr>
            <a:r>
              <a:rPr lang="en-GB" sz="3200"/>
              <a:t>registering and keeping track of individuals – identification and accurate documentation help prevent separation</a:t>
            </a:r>
          </a:p>
          <a:p>
            <a:pPr marL="342900" indent="-342900" algn="l">
              <a:lnSpc>
                <a:spcPct val="120000"/>
              </a:lnSpc>
              <a:buFont typeface="Arial" panose="020B0604020202020204" pitchFamily="34" charset="0"/>
              <a:buChar char="•"/>
            </a:pPr>
            <a:r>
              <a:rPr lang="en-GB" sz="3200"/>
              <a:t>organizing the exchange of family news</a:t>
            </a:r>
          </a:p>
          <a:p>
            <a:pPr marL="342900" indent="-342900" algn="l">
              <a:lnSpc>
                <a:spcPct val="120000"/>
              </a:lnSpc>
              <a:buFont typeface="Arial" panose="020B0604020202020204" pitchFamily="34" charset="0"/>
              <a:buChar char="•"/>
            </a:pPr>
            <a:r>
              <a:rPr lang="en-GB" sz="3200"/>
              <a:t>tracing lost individuals </a:t>
            </a:r>
          </a:p>
          <a:p>
            <a:pPr marL="342900" indent="-342900" algn="l">
              <a:lnSpc>
                <a:spcPct val="120000"/>
              </a:lnSpc>
              <a:buFont typeface="Arial" panose="020B0604020202020204" pitchFamily="34" charset="0"/>
              <a:buChar char="•"/>
            </a:pPr>
            <a:r>
              <a:rPr lang="en-GB" sz="3200"/>
              <a:t>reuniting and repatriating families</a:t>
            </a:r>
          </a:p>
          <a:p>
            <a:pPr marL="342900" indent="-342900" algn="l">
              <a:lnSpc>
                <a:spcPct val="120000"/>
              </a:lnSpc>
              <a:buFont typeface="Arial" panose="020B0604020202020204" pitchFamily="34" charset="0"/>
              <a:buChar char="•"/>
            </a:pPr>
            <a:r>
              <a:rPr lang="en-GB" sz="3200"/>
              <a:t>supporting the authorities in managing dead bodies and tracing family members to inform them of the death</a:t>
            </a:r>
          </a:p>
          <a:p>
            <a:pPr marL="342900" indent="-342900" algn="l">
              <a:lnSpc>
                <a:spcPct val="120000"/>
              </a:lnSpc>
              <a:buFont typeface="Arial" panose="020B0604020202020204" pitchFamily="34" charset="0"/>
              <a:buChar char="•"/>
            </a:pPr>
            <a:r>
              <a:rPr lang="en-GB" sz="3200"/>
              <a:t>establishing mechanisms to clarify the fate those who are missing</a:t>
            </a:r>
          </a:p>
        </p:txBody>
      </p:sp>
    </p:spTree>
    <p:extLst>
      <p:ext uri="{BB962C8B-B14F-4D97-AF65-F5344CB8AC3E}">
        <p14:creationId xmlns:p14="http://schemas.microsoft.com/office/powerpoint/2010/main" val="421526543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EB2E56-35D9-4F1E-B467-2DC1D90BCA80}"/>
              </a:ext>
            </a:extLst>
          </p:cNvPr>
          <p:cNvSpPr>
            <a:spLocks noGrp="1"/>
          </p:cNvSpPr>
          <p:nvPr>
            <p:ph type="ctrTitle"/>
          </p:nvPr>
        </p:nvSpPr>
        <p:spPr>
          <a:xfrm>
            <a:off x="2065283" y="1389722"/>
            <a:ext cx="14157434" cy="768786"/>
          </a:xfrm>
        </p:spPr>
        <p:txBody>
          <a:bodyPr>
            <a:normAutofit/>
          </a:bodyPr>
          <a:lstStyle/>
          <a:p>
            <a:r>
              <a:rPr lang="da-DK" err="1"/>
              <a:t>Cooperation</a:t>
            </a:r>
            <a:r>
              <a:rPr lang="da-DK"/>
              <a:t> with RFL</a:t>
            </a:r>
            <a:endParaRPr lang="en-GB"/>
          </a:p>
        </p:txBody>
      </p:sp>
      <p:sp>
        <p:nvSpPr>
          <p:cNvPr id="4" name="Subtitle 1">
            <a:extLst>
              <a:ext uri="{FF2B5EF4-FFF2-40B4-BE49-F238E27FC236}">
                <a16:creationId xmlns:a16="http://schemas.microsoft.com/office/drawing/2014/main" id="{5EB6D4F2-3BAA-42B3-A6A6-718B9D3A8DA8}"/>
              </a:ext>
            </a:extLst>
          </p:cNvPr>
          <p:cNvSpPr>
            <a:spLocks noGrp="1"/>
          </p:cNvSpPr>
          <p:nvPr>
            <p:ph type="subTitle" idx="1"/>
          </p:nvPr>
        </p:nvSpPr>
        <p:spPr>
          <a:xfrm>
            <a:off x="2065283" y="2400300"/>
            <a:ext cx="14157434" cy="6498566"/>
          </a:xfrm>
        </p:spPr>
        <p:txBody>
          <a:bodyPr>
            <a:normAutofit/>
          </a:bodyPr>
          <a:lstStyle/>
          <a:p>
            <a:pPr marL="342900" indent="-342900" algn="l">
              <a:lnSpc>
                <a:spcPct val="120000"/>
              </a:lnSpc>
              <a:buFont typeface="Arial" panose="020B0604020202020204" pitchFamily="34" charset="0"/>
              <a:buChar char="•"/>
            </a:pPr>
            <a:r>
              <a:rPr lang="en-GB" sz="3200"/>
              <a:t>During your deployment you are meeting up with the RFL team. Before the meeting you and the PS team has some time to discuss how you will explain to the RFL team what you can do in terms of supporting them and on what areas you can work together/complement each other.</a:t>
            </a:r>
          </a:p>
          <a:p>
            <a:pPr marL="342900" indent="-342900" algn="l">
              <a:lnSpc>
                <a:spcPct val="120000"/>
              </a:lnSpc>
              <a:buFont typeface="Arial" panose="020B0604020202020204" pitchFamily="34" charset="0"/>
              <a:buChar char="•"/>
            </a:pPr>
            <a:r>
              <a:rPr lang="en-GB" sz="3200"/>
              <a:t>Go back to your groups discuss what you think a role of a PS responder could be in relation to RFL services as a preparation for the up-coming meeting</a:t>
            </a:r>
          </a:p>
        </p:txBody>
      </p:sp>
    </p:spTree>
    <p:extLst>
      <p:ext uri="{BB962C8B-B14F-4D97-AF65-F5344CB8AC3E}">
        <p14:creationId xmlns:p14="http://schemas.microsoft.com/office/powerpoint/2010/main" val="55310848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EB2E56-35D9-4F1E-B467-2DC1D90BCA80}"/>
              </a:ext>
            </a:extLst>
          </p:cNvPr>
          <p:cNvSpPr>
            <a:spLocks noGrp="1"/>
          </p:cNvSpPr>
          <p:nvPr>
            <p:ph type="ctrTitle"/>
          </p:nvPr>
        </p:nvSpPr>
        <p:spPr>
          <a:xfrm>
            <a:off x="2065283" y="1389722"/>
            <a:ext cx="14157434" cy="768786"/>
          </a:xfrm>
        </p:spPr>
        <p:txBody>
          <a:bodyPr>
            <a:normAutofit/>
          </a:bodyPr>
          <a:lstStyle/>
          <a:p>
            <a:r>
              <a:rPr lang="da-DK"/>
              <a:t>PSS/RFL</a:t>
            </a:r>
            <a:endParaRPr lang="en-GB"/>
          </a:p>
        </p:txBody>
      </p:sp>
      <p:sp>
        <p:nvSpPr>
          <p:cNvPr id="4" name="Subtitle 1">
            <a:extLst>
              <a:ext uri="{FF2B5EF4-FFF2-40B4-BE49-F238E27FC236}">
                <a16:creationId xmlns:a16="http://schemas.microsoft.com/office/drawing/2014/main" id="{5EB6D4F2-3BAA-42B3-A6A6-718B9D3A8DA8}"/>
              </a:ext>
            </a:extLst>
          </p:cNvPr>
          <p:cNvSpPr>
            <a:spLocks noGrp="1"/>
          </p:cNvSpPr>
          <p:nvPr>
            <p:ph type="subTitle" idx="1"/>
          </p:nvPr>
        </p:nvSpPr>
        <p:spPr>
          <a:xfrm>
            <a:off x="2065283" y="2400300"/>
            <a:ext cx="14157434" cy="6498566"/>
          </a:xfrm>
        </p:spPr>
        <p:txBody>
          <a:bodyPr>
            <a:normAutofit fontScale="92500" lnSpcReduction="20000"/>
          </a:bodyPr>
          <a:lstStyle/>
          <a:p>
            <a:pPr marL="342900" indent="-342900" algn="l">
              <a:lnSpc>
                <a:spcPct val="120000"/>
              </a:lnSpc>
              <a:buFont typeface="Arial" panose="020B0604020202020204" pitchFamily="34" charset="0"/>
              <a:buChar char="•"/>
            </a:pPr>
            <a:r>
              <a:rPr lang="en-GB" sz="3200"/>
              <a:t>Sensitization of RFL personnel in relation to PS issues; consequences of loss, ambiguous loss, communication with people in distress</a:t>
            </a:r>
          </a:p>
          <a:p>
            <a:pPr marL="342900" indent="-342900" algn="l">
              <a:lnSpc>
                <a:spcPct val="120000"/>
              </a:lnSpc>
              <a:buFont typeface="Arial" panose="020B0604020202020204" pitchFamily="34" charset="0"/>
              <a:buChar char="•"/>
            </a:pPr>
            <a:r>
              <a:rPr lang="en-GB" sz="3200"/>
              <a:t>Support RFL personal in how to deliver distressing news in a sensitive and supportive manner</a:t>
            </a:r>
          </a:p>
          <a:p>
            <a:pPr marL="342900" indent="-342900" algn="l">
              <a:lnSpc>
                <a:spcPct val="120000"/>
              </a:lnSpc>
              <a:buFont typeface="Arial" panose="020B0604020202020204" pitchFamily="34" charset="0"/>
              <a:buChar char="•"/>
            </a:pPr>
            <a:r>
              <a:rPr lang="en-GB" sz="3200"/>
              <a:t>Sensitization of RFL personnel in relation to child protection when they are managing cases with separated and unaccompanied children</a:t>
            </a:r>
          </a:p>
          <a:p>
            <a:pPr marL="342900" indent="-342900" algn="l">
              <a:lnSpc>
                <a:spcPct val="120000"/>
              </a:lnSpc>
              <a:buFont typeface="Arial" panose="020B0604020202020204" pitchFamily="34" charset="0"/>
              <a:buChar char="•"/>
            </a:pPr>
            <a:r>
              <a:rPr lang="en-GB" sz="3200"/>
              <a:t>Support “rapid connections” between family members and loved ones</a:t>
            </a:r>
          </a:p>
          <a:p>
            <a:pPr marL="342900" indent="-342900" algn="l">
              <a:lnSpc>
                <a:spcPct val="120000"/>
              </a:lnSpc>
              <a:buFont typeface="Arial" panose="020B0604020202020204" pitchFamily="34" charset="0"/>
              <a:buChar char="•"/>
            </a:pPr>
            <a:r>
              <a:rPr lang="en-GB" sz="3200"/>
              <a:t>Providing psychological first aid and general care and support to people who are looking for loved ones or have lost loved ones.</a:t>
            </a:r>
          </a:p>
          <a:p>
            <a:pPr marL="342900" indent="-342900" algn="l">
              <a:lnSpc>
                <a:spcPct val="120000"/>
              </a:lnSpc>
              <a:buFont typeface="Arial" panose="020B0604020202020204" pitchFamily="34" charset="0"/>
              <a:buChar char="•"/>
            </a:pPr>
            <a:r>
              <a:rPr lang="en-GB" sz="3200"/>
              <a:t>Knowing who/where to refer to if you as PS responders comes across cases that needs referral for RFL. </a:t>
            </a:r>
          </a:p>
        </p:txBody>
      </p:sp>
    </p:spTree>
    <p:extLst>
      <p:ext uri="{BB962C8B-B14F-4D97-AF65-F5344CB8AC3E}">
        <p14:creationId xmlns:p14="http://schemas.microsoft.com/office/powerpoint/2010/main" val="325306095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E2EB2-A5ED-4C8E-9562-3DBB8F223B72}"/>
              </a:ext>
            </a:extLst>
          </p:cNvPr>
          <p:cNvSpPr>
            <a:spLocks noGrp="1"/>
          </p:cNvSpPr>
          <p:nvPr>
            <p:ph type="title"/>
          </p:nvPr>
        </p:nvSpPr>
        <p:spPr>
          <a:xfrm>
            <a:off x="6974958" y="6801633"/>
            <a:ext cx="10167255" cy="1493940"/>
          </a:xfrm>
        </p:spPr>
        <p:txBody>
          <a:bodyPr/>
          <a:lstStyle/>
          <a:p>
            <a:r>
              <a:rPr lang="da-DK" err="1"/>
              <a:t>Monitoring</a:t>
            </a:r>
            <a:r>
              <a:rPr lang="da-DK"/>
              <a:t> and </a:t>
            </a:r>
            <a:r>
              <a:rPr lang="da-DK" err="1"/>
              <a:t>evaluation</a:t>
            </a:r>
            <a:endParaRPr lang="en-GB"/>
          </a:p>
        </p:txBody>
      </p:sp>
    </p:spTree>
    <p:extLst>
      <p:ext uri="{BB962C8B-B14F-4D97-AF65-F5344CB8AC3E}">
        <p14:creationId xmlns:p14="http://schemas.microsoft.com/office/powerpoint/2010/main" val="84851181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EB2E56-35D9-4F1E-B467-2DC1D90BCA80}"/>
              </a:ext>
            </a:extLst>
          </p:cNvPr>
          <p:cNvSpPr>
            <a:spLocks noGrp="1"/>
          </p:cNvSpPr>
          <p:nvPr>
            <p:ph type="ctrTitle"/>
          </p:nvPr>
        </p:nvSpPr>
        <p:spPr>
          <a:xfrm>
            <a:off x="2065283" y="1389722"/>
            <a:ext cx="14157434" cy="768786"/>
          </a:xfrm>
        </p:spPr>
        <p:txBody>
          <a:bodyPr>
            <a:normAutofit/>
          </a:bodyPr>
          <a:lstStyle/>
          <a:p>
            <a:r>
              <a:rPr lang="da-DK"/>
              <a:t>M &amp; E</a:t>
            </a:r>
            <a:endParaRPr lang="en-GB"/>
          </a:p>
        </p:txBody>
      </p:sp>
      <p:sp>
        <p:nvSpPr>
          <p:cNvPr id="4" name="Subtitle 1">
            <a:extLst>
              <a:ext uri="{FF2B5EF4-FFF2-40B4-BE49-F238E27FC236}">
                <a16:creationId xmlns:a16="http://schemas.microsoft.com/office/drawing/2014/main" id="{5EB6D4F2-3BAA-42B3-A6A6-718B9D3A8DA8}"/>
              </a:ext>
            </a:extLst>
          </p:cNvPr>
          <p:cNvSpPr>
            <a:spLocks noGrp="1"/>
          </p:cNvSpPr>
          <p:nvPr>
            <p:ph type="subTitle" idx="1"/>
          </p:nvPr>
        </p:nvSpPr>
        <p:spPr>
          <a:xfrm>
            <a:off x="2065283" y="2400300"/>
            <a:ext cx="14157434" cy="6498566"/>
          </a:xfrm>
        </p:spPr>
        <p:txBody>
          <a:bodyPr>
            <a:normAutofit fontScale="85000" lnSpcReduction="20000"/>
          </a:bodyPr>
          <a:lstStyle/>
          <a:p>
            <a:pPr marL="342900" indent="-342900" algn="l">
              <a:lnSpc>
                <a:spcPct val="120000"/>
              </a:lnSpc>
              <a:buFont typeface="Arial" panose="020B0604020202020204" pitchFamily="34" charset="0"/>
              <a:buChar char="•"/>
            </a:pPr>
            <a:r>
              <a:rPr lang="en-GB" sz="3200"/>
              <a:t>Monitoring is a continuous process of collecting and analysing information to compare how well a project or programme is being implemented against expected results. Monitoring aims at providing managers and other stakeholders with regular feedback and early indications of progress or lack thereof in the achievement of intended results. It generally involves collecting and analysing data on implementation processes, strategies and results, and recommending corrective measures.</a:t>
            </a:r>
          </a:p>
          <a:p>
            <a:pPr marL="342900" indent="-342900" algn="l">
              <a:lnSpc>
                <a:spcPct val="120000"/>
              </a:lnSpc>
              <a:buFont typeface="Arial" panose="020B0604020202020204" pitchFamily="34" charset="0"/>
              <a:buChar char="•"/>
            </a:pPr>
            <a:endParaRPr lang="en-GB" sz="3200"/>
          </a:p>
          <a:p>
            <a:pPr marL="342900" indent="-342900" algn="l">
              <a:lnSpc>
                <a:spcPct val="120000"/>
              </a:lnSpc>
              <a:buFont typeface="Arial" panose="020B0604020202020204" pitchFamily="34" charset="0"/>
              <a:buChar char="•"/>
            </a:pPr>
            <a:r>
              <a:rPr lang="en-GB" sz="3200"/>
              <a:t>Evaluations is the systematic and objective assessment of an ongoing or completed project or programme, its design, implementation and results. Evaluation determines the relevance and fulfilment of objectives, efficiency, effectiveness, impact and sustainability. An evaluation should provide information that is credible and useful, enabling incorporation of lessons learned into the decision-making process of both recipients and donors.</a:t>
            </a:r>
          </a:p>
        </p:txBody>
      </p:sp>
    </p:spTree>
    <p:extLst>
      <p:ext uri="{BB962C8B-B14F-4D97-AF65-F5344CB8AC3E}">
        <p14:creationId xmlns:p14="http://schemas.microsoft.com/office/powerpoint/2010/main" val="14099807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UNIQUEID" val="62"/>
</p:tagLst>
</file>

<file path=ppt/theme/theme1.xml><?xml version="1.0" encoding="utf-8"?>
<a:theme xmlns:a="http://schemas.openxmlformats.org/drawingml/2006/main" name="Office Theme">
  <a:themeElements>
    <a:clrScheme name="Custom 1">
      <a:dk1>
        <a:srgbClr val="000000"/>
      </a:dk1>
      <a:lt1>
        <a:srgbClr val="3F3F3F"/>
      </a:lt1>
      <a:dk2>
        <a:srgbClr val="33394B"/>
      </a:dk2>
      <a:lt2>
        <a:srgbClr val="FFFFFF"/>
      </a:lt2>
      <a:accent1>
        <a:srgbClr val="001D41"/>
      </a:accent1>
      <a:accent2>
        <a:srgbClr val="E8E8E8"/>
      </a:accent2>
      <a:accent3>
        <a:srgbClr val="F5333F"/>
      </a:accent3>
      <a:accent4>
        <a:srgbClr val="F5333F"/>
      </a:accent4>
      <a:accent5>
        <a:srgbClr val="001D41"/>
      </a:accent5>
      <a:accent6>
        <a:srgbClr val="FF4E51"/>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32B36"/>
        </a:solidFill>
        <a:ln>
          <a:noFill/>
        </a:ln>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FAF2D43E-5665-4E85-B3BD-8C6FEBBA64AB}" vid="{5089A45E-ED2A-4F29-B006-5629280DCC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RK Document" ma:contentTypeID="0x010100BAF7254234723E48BEAA5279D19E83B800F973C3A2F56C61458193AF76272AD270" ma:contentTypeVersion="28" ma:contentTypeDescription="Create a new document." ma:contentTypeScope="" ma:versionID="7184162223be08165d36a40e07bcaad3">
  <xsd:schema xmlns:xsd="http://www.w3.org/2001/XMLSchema" xmlns:xs="http://www.w3.org/2001/XMLSchema" xmlns:p="http://schemas.microsoft.com/office/2006/metadata/properties" xmlns:ns2="d04ac8df-6fd2-482f-b819-b97b1136af7f" xmlns:ns3="0d32debe-45c8-4d10-9ef2-dd88a95b3a4e" xmlns:ns4="abbeec68-b05e-4e2e-88e5-2ac3e13fe809" xmlns:ns5="869124fb-5706-453c-8f3e-f05d9669f37f" xmlns:ns6="14bfd2bb-3d4a-4549-9197-f3410a8da64b" xmlns:ns7="76ac43d3-1eee-4641-a568-633ce8a07b86" targetNamespace="http://schemas.microsoft.com/office/2006/metadata/properties" ma:root="true" ma:fieldsID="6896d694cbaefcfa3cde2384c430c1bd" ns2:_="" ns3:_="" ns4:_="" ns5:_="" ns6:_="" ns7:_="">
    <xsd:import namespace="d04ac8df-6fd2-482f-b819-b97b1136af7f"/>
    <xsd:import namespace="0d32debe-45c8-4d10-9ef2-dd88a95b3a4e"/>
    <xsd:import namespace="abbeec68-b05e-4e2e-88e5-2ac3e13fe809"/>
    <xsd:import namespace="869124fb-5706-453c-8f3e-f05d9669f37f"/>
    <xsd:import namespace="14bfd2bb-3d4a-4549-9197-f3410a8da64b"/>
    <xsd:import namespace="76ac43d3-1eee-4641-a568-633ce8a07b86"/>
    <xsd:element name="properties">
      <xsd:complexType>
        <xsd:sequence>
          <xsd:element name="documentManagement">
            <xsd:complexType>
              <xsd:all>
                <xsd:element ref="ns2:rkActDate" minOccurs="0"/>
                <xsd:element ref="ns2:rkDeletionDate" minOccurs="0"/>
                <xsd:element ref="ns2:rkYellowNoteDoc" minOccurs="0"/>
                <xsd:element ref="ns2:rkDocumentAdvis" minOccurs="0"/>
                <xsd:element ref="ns2:rkArchivingPeriod" minOccurs="0"/>
                <xsd:element ref="ns4:wp_tag" minOccurs="0"/>
                <xsd:element ref="ns4:wpDocumentId" minOccurs="0"/>
                <xsd:element ref="ns5:wp_entitynamefield" minOccurs="0"/>
                <xsd:element ref="ns2:wpBusinessModule" minOccurs="0"/>
                <xsd:element ref="ns2:rkProjectNumber" minOccurs="0"/>
                <xsd:element ref="ns2:rkCaseID" minOccurs="0"/>
                <xsd:element ref="ns5:rkParentCase" minOccurs="0"/>
                <xsd:element ref="ns6:wpItemlocation" minOccurs="0"/>
                <xsd:element ref="ns7:rkRelatedDoc" minOccurs="0"/>
                <xsd:element ref="ns2:rkConfidential" minOccurs="0"/>
                <xsd:element ref="ns5:zpaGDPR_Sag_Beregnet" minOccurs="0"/>
                <xsd:element ref="ns5:i9095b1d2b1e432bbb0521ed1dc95853" minOccurs="0"/>
                <xsd:element ref="ns2:e5404abefda04403849637b8b186ca8b" minOccurs="0"/>
                <xsd:element ref="ns2:a30301ec14f1485491da311a88d487d0" minOccurs="0"/>
                <xsd:element ref="ns5:b63279294b464e62b16b3a415a66fad7" minOccurs="0"/>
                <xsd:element ref="ns2:p8b010f7df5842dca681a0912c2bcab2" minOccurs="0"/>
                <xsd:element ref="ns3:TaxCatchAllLabel" minOccurs="0"/>
                <xsd:element ref="ns5:n4fc63a3d0eb4cdda994ee1d4d4f36b6" minOccurs="0"/>
                <xsd:element ref="ns3:TaxCatchAll" minOccurs="0"/>
                <xsd:element ref="ns5:MediaServiceMetadata" minOccurs="0"/>
                <xsd:element ref="ns5:MediaServiceFastMetadata" minOccurs="0"/>
                <xsd:element ref="ns5:MediaServiceSearchProperties" minOccurs="0"/>
                <xsd:element ref="ns5:MediaServiceObjectDetectorVersions" minOccurs="0"/>
                <xsd:element ref="ns7:SharedWithUsers" minOccurs="0"/>
                <xsd:element ref="ns7:SharedWithDetails" minOccurs="0"/>
                <xsd:element ref="ns5:lcf76f155ced4ddcb4097134ff3c332f" minOccurs="0"/>
                <xsd:element ref="ns5:MediaServiceGenerationTime" minOccurs="0"/>
                <xsd:element ref="ns5: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4ac8df-6fd2-482f-b819-b97b1136af7f" elementFormDefault="qualified">
    <xsd:import namespace="http://schemas.microsoft.com/office/2006/documentManagement/types"/>
    <xsd:import namespace="http://schemas.microsoft.com/office/infopath/2007/PartnerControls"/>
    <xsd:element name="rkActDate" ma:index="2" nillable="true" ma:displayName="Date of document creation" ma:description="If you upload an already existing document, you can use this field to note the original date of creating the document." ma:format="DateOnly" ma:internalName="rkActDate" ma:readOnly="false">
      <xsd:simpleType>
        <xsd:restriction base="dms:DateTime"/>
      </xsd:simpleType>
    </xsd:element>
    <xsd:element name="rkDeletionDate" ma:index="3" nillable="true" ma:displayName="Deletion Date" ma:description="" ma:format="DateOnly" ma:internalName="rkDeletionDate" ma:readOnly="false">
      <xsd:simpleType>
        <xsd:restriction base="dms:DateTime"/>
      </xsd:simpleType>
    </xsd:element>
    <xsd:element name="rkYellowNoteDoc" ma:index="4" nillable="true" ma:displayName="Yellow Note Doc" ma:internalName="rkYellowNoteDoc" ma:readOnly="false">
      <xsd:simpleType>
        <xsd:restriction base="dms:Note">
          <xsd:maxLength value="255"/>
        </xsd:restriction>
      </xsd:simpleType>
    </xsd:element>
    <xsd:element name="rkDocumentAdvis" ma:index="7" nillable="true" ma:displayName="Document Advis" ma:hidden="true" ma:internalName="rkDocumentAdvis" ma:readOnly="false">
      <xsd:simpleType>
        <xsd:restriction base="dms:Note"/>
      </xsd:simpleType>
    </xsd:element>
    <xsd:element name="rkArchivingPeriod" ma:index="8" nillable="true" ma:displayName="Archiving Period" ma:default="2019-2024" ma:hidden="true" ma:internalName="rkArchivingPeriod" ma:readOnly="false">
      <xsd:simpleType>
        <xsd:restriction base="dms:Text">
          <xsd:maxLength value="255"/>
        </xsd:restriction>
      </xsd:simpleType>
    </xsd:element>
    <xsd:element name="wpBusinessModule" ma:index="12" nillable="true" ma:displayName="Business Module" ma:default="LK Sager" ma:hidden="true" ma:internalName="wpBusinessModule" ma:readOnly="false">
      <xsd:simpleType>
        <xsd:restriction base="dms:Text"/>
      </xsd:simpleType>
    </xsd:element>
    <xsd:element name="rkProjectNumber" ma:index="13" nillable="true" ma:displayName="Project Number" ma:default="" ma:hidden="true" ma:internalName="rkProjectNumber" ma:readOnly="false">
      <xsd:simpleType>
        <xsd:restriction base="dms:Text">
          <xsd:maxLength value="255"/>
        </xsd:restriction>
      </xsd:simpleType>
    </xsd:element>
    <xsd:element name="rkCaseID" ma:index="16" nillable="true" ma:displayName="Case ID" ma:default="LK-2022-001869" ma:hidden="true" ma:internalName="rkCaseID" ma:readOnly="false">
      <xsd:simpleType>
        <xsd:restriction base="dms:Text">
          <xsd:maxLength value="255"/>
        </xsd:restriction>
      </xsd:simpleType>
    </xsd:element>
    <xsd:element name="rkConfidential" ma:index="25" nillable="true" ma:displayName="Confidential" ma:default="False" ma:description="" ma:internalName="rkConfidential" ma:readOnly="false">
      <xsd:simpleType>
        <xsd:restriction base="dms:Boolean"/>
      </xsd:simpleType>
    </xsd:element>
    <xsd:element name="e5404abefda04403849637b8b186ca8b" ma:index="28" nillable="true" ma:taxonomy="true" ma:internalName="e5404abefda04403849637b8b186ca8b" ma:taxonomyFieldName="rkDocumentStatus" ma:displayName="Document Status" ma:readOnly="false" ma:default="2;#Final|9ae6fcd9-b451-46c0-9019-188a10b11456" ma:fieldId="{e5404abe-fda0-4403-8496-37b8b186ca8b}" ma:sspId="a6bba7c3-5107-49f1-abb3-1b46ebc15f72" ma:termSetId="78361e7a-d923-40e8-a730-0048d23b6454" ma:anchorId="a29111a7-f711-4224-8350-0bd8393b3a0f" ma:open="false" ma:isKeyword="false">
      <xsd:complexType>
        <xsd:sequence>
          <xsd:element ref="pc:Terms" minOccurs="0" maxOccurs="1"/>
        </xsd:sequence>
      </xsd:complexType>
    </xsd:element>
    <xsd:element name="a30301ec14f1485491da311a88d487d0" ma:index="29" nillable="true" ma:taxonomy="true" ma:internalName="a30301ec14f1485491da311a88d487d0" ma:taxonomyFieldName="rkOpenConfidential" ma:displayName="Open/Confidential" ma:readOnly="false" ma:default="" ma:fieldId="{a30301ec-14f1-4854-91da-311a88d487d0}" ma:sspId="a6bba7c3-5107-49f1-abb3-1b46ebc15f72" ma:termSetId="a89445e1-73f4-4940-9c6c-20c6e19149d6" ma:anchorId="38c548bf-e54a-488a-9205-2631695ae108" ma:open="false" ma:isKeyword="false">
      <xsd:complexType>
        <xsd:sequence>
          <xsd:element ref="pc:Terms" minOccurs="0" maxOccurs="1"/>
        </xsd:sequence>
      </xsd:complexType>
    </xsd:element>
    <xsd:element name="p8b010f7df5842dca681a0912c2bcab2" ma:index="31" nillable="true" ma:taxonomy="true" ma:internalName="p8b010f7df5842dca681a0912c2bcab2" ma:taxonomyFieldName="rkDocDirection" ma:displayName="Document Direction" ma:readOnly="false" ma:default="1;#Internal|bf6bc60c-60b7-4f48-b412-c18e1ee58d20" ma:fieldId="{98b010f7-df58-42dc-a681-a0912c2bcab2}" ma:sspId="a6bba7c3-5107-49f1-abb3-1b46ebc15f72" ma:termSetId="79fb452f-4e81-49d7-bc6b-6702f6ca3880" ma:anchorId="ff9dba2f-780a-414f-8471-20c97a51bfc6"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d32debe-45c8-4d10-9ef2-dd88a95b3a4e" elementFormDefault="qualified">
    <xsd:import namespace="http://schemas.microsoft.com/office/2006/documentManagement/types"/>
    <xsd:import namespace="http://schemas.microsoft.com/office/infopath/2007/PartnerControls"/>
    <xsd:element name="TaxCatchAllLabel" ma:index="32" nillable="true" ma:displayName="Taxonomy Catch All Column1" ma:hidden="true" ma:list="{ff2a8314-d549-464c-ac41-952dbf4e527b}" ma:internalName="TaxCatchAllLabel" ma:readOnly="true" ma:showField="CatchAllDataLabel" ma:web="0d32debe-45c8-4d10-9ef2-dd88a95b3a4e">
      <xsd:complexType>
        <xsd:complexContent>
          <xsd:extension base="dms:MultiChoiceLookup">
            <xsd:sequence>
              <xsd:element name="Value" type="dms:Lookup" maxOccurs="unbounded" minOccurs="0" nillable="true"/>
            </xsd:sequence>
          </xsd:extension>
        </xsd:complexContent>
      </xsd:complexType>
    </xsd:element>
    <xsd:element name="TaxCatchAll" ma:index="35" nillable="true" ma:displayName="Taxonomy Catch All Column" ma:hidden="true" ma:list="{ff2a8314-d549-464c-ac41-952dbf4e527b}" ma:internalName="TaxCatchAll" ma:showField="CatchAllData" ma:web="0d32debe-45c8-4d10-9ef2-dd88a95b3a4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bbeec68-b05e-4e2e-88e5-2ac3e13fe809" elementFormDefault="qualified">
    <xsd:import namespace="http://schemas.microsoft.com/office/2006/documentManagement/types"/>
    <xsd:import namespace="http://schemas.microsoft.com/office/infopath/2007/PartnerControls"/>
    <xsd:element name="wp_tag" ma:index="9" nillable="true" ma:displayName="Stage tag" ma:default="Open" ma:internalName="wp_tag" ma:readOnly="false">
      <xsd:simpleType>
        <xsd:restriction base="dms:Text"/>
      </xsd:simpleType>
    </xsd:element>
    <xsd:element name="wpDocumentId" ma:index="10" nillable="true" ma:displayName="Document ID" ma:description="This field is can be used as a unique Document ID set by the WorkPoint Numerator Service" ma:hidden="true" ma:internalName="wpDocumentId"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9124fb-5706-453c-8f3e-f05d9669f37f" elementFormDefault="qualified">
    <xsd:import namespace="http://schemas.microsoft.com/office/2006/documentManagement/types"/>
    <xsd:import namespace="http://schemas.microsoft.com/office/infopath/2007/PartnerControls"/>
    <xsd:element name="wp_entitynamefield" ma:index="11" nillable="true" ma:displayName="Case name" ma:default="PS Centre - MHPSS in Emergencies" ma:hidden="true" ma:internalName="wp_entitynamefield" ma:readOnly="false">
      <xsd:simpleType>
        <xsd:restriction base="dms:Text"/>
      </xsd:simpleType>
    </xsd:element>
    <xsd:element name="rkParentCase" ma:index="18" nillable="true" ma:displayName="Parent Case ID" ma:default="LK-2022-001403" ma:hidden="true" ma:internalName="rkParentCase" ma:readOnly="false">
      <xsd:simpleType>
        <xsd:restriction base="dms:Text"/>
      </xsd:simpleType>
    </xsd:element>
    <xsd:element name="zpaGDPR_Sag_Beregnet" ma:index="26" nillable="true" ma:displayName="GDPR_Sag_Beregnet" ma:default="" ma:internalName="zpaGDPR_Sag_Beregnet" ma:readOnly="false">
      <xsd:simpleType>
        <xsd:restriction base="dms:Text"/>
      </xsd:simpleType>
    </xsd:element>
    <xsd:element name="i9095b1d2b1e432bbb0521ed1dc95853" ma:index="27" nillable="true" ma:taxonomy="true" ma:internalName="i9095b1d2b1e432bbb0521ed1dc95853" ma:taxonomyFieldName="rkProcess" ma:displayName="Process" ma:readOnly="false" ma:default="" ma:fieldId="{29095b1d-2b1e-432b-bb05-21ed1dc95853}" ma:sspId="a6bba7c3-5107-49f1-abb3-1b46ebc15f72" ma:termSetId="00571633-8780-43e7-b6b1-637829dbeb78" ma:anchorId="22bfe7ec-e31c-43a5-822a-3141cd045829" ma:open="false" ma:isKeyword="false">
      <xsd:complexType>
        <xsd:sequence>
          <xsd:element ref="pc:Terms" minOccurs="0" maxOccurs="1"/>
        </xsd:sequence>
      </xsd:complexType>
    </xsd:element>
    <xsd:element name="b63279294b464e62b16b3a415a66fad7" ma:index="30" nillable="true" ma:taxonomy="true" ma:internalName="b63279294b464e62b16b3a415a66fad7" ma:taxonomyFieldName="rkCaseRespUnit" ma:displayName="Case Responsible Unit" ma:readOnly="false" ma:default="50;#Psykosociale Referencecenter:PSP Technical Advisors|1e7eda7f-cfdf-429b-b274-886cef9fb245" ma:fieldId="{b6327929-4b46-4e62-b16b-3a415a66fad7}" ma:sspId="a6bba7c3-5107-49f1-abb3-1b46ebc15f72" ma:termSetId="8e0c7b93-44db-40e5-8783-45b8f0433ae4" ma:anchorId="00000000-0000-0000-0000-000000000000" ma:open="false" ma:isKeyword="false">
      <xsd:complexType>
        <xsd:sequence>
          <xsd:element ref="pc:Terms" minOccurs="0" maxOccurs="1"/>
        </xsd:sequence>
      </xsd:complexType>
    </xsd:element>
    <xsd:element name="n4fc63a3d0eb4cdda994ee1d4d4f36b6" ma:index="34" nillable="true" ma:taxonomy="true" ma:internalName="n4fc63a3d0eb4cdda994ee1d4d4f36b6" ma:taxonomyFieldName="rkSubject" ma:displayName="Subject" ma:readOnly="false" ma:default="33;#Project Development|ea95ca56-4593-4ddf-bb44-4d625fd703e5;#37;##Competence development - staff|2c612044-4a9e-456d-b728-9e1102152de6;#39;##Capacity Building|598d68aa-623d-45ec-bceb-d205edf42155;#44;##Mental Health and Psychosocial Support|c3d237ec-4728-4433-8c55-55bdd81b6d7c;#49;##Disaster Management|b1267a9c-f6f2-432a-8830-65e5cbc9fd96" ma:fieldId="{74fc63a3-d0eb-4cdd-a994-ee1d4d4f36b6}" ma:taxonomyMulti="true" ma:sspId="a6bba7c3-5107-49f1-abb3-1b46ebc15f72" ma:termSetId="c39bd6dd-8752-448c-817a-60b94217b09a" ma:anchorId="877d3b0b-78a5-436d-b780-b7d2507d4384" ma:open="false" ma:isKeyword="false">
      <xsd:complexType>
        <xsd:sequence>
          <xsd:element ref="pc:Terms" minOccurs="0" maxOccurs="1"/>
        </xsd:sequence>
      </xsd:complexType>
    </xsd:element>
    <xsd:element name="MediaServiceMetadata" ma:index="38" nillable="true" ma:displayName="MediaServiceMetadata" ma:hidden="true" ma:internalName="MediaServiceMetadata" ma:readOnly="true">
      <xsd:simpleType>
        <xsd:restriction base="dms:Note"/>
      </xsd:simpleType>
    </xsd:element>
    <xsd:element name="MediaServiceFastMetadata" ma:index="39" nillable="true" ma:displayName="MediaServiceFastMetadata" ma:hidden="true" ma:internalName="MediaServiceFastMetadata" ma:readOnly="true">
      <xsd:simpleType>
        <xsd:restriction base="dms:Note"/>
      </xsd:simpleType>
    </xsd:element>
    <xsd:element name="MediaServiceSearchProperties" ma:index="40" nillable="true" ma:displayName="MediaServiceSearchProperties" ma:hidden="true" ma:internalName="MediaServiceSearchProperties" ma:readOnly="true">
      <xsd:simpleType>
        <xsd:restriction base="dms:Note"/>
      </xsd:simpleType>
    </xsd:element>
    <xsd:element name="MediaServiceObjectDetectorVersions" ma:index="41" nillable="true" ma:displayName="MediaServiceObjectDetectorVersions" ma:hidden="true" ma:indexed="true" ma:internalName="MediaServiceObjectDetectorVersions" ma:readOnly="true">
      <xsd:simpleType>
        <xsd:restriction base="dms:Text"/>
      </xsd:simpleType>
    </xsd:element>
    <xsd:element name="lcf76f155ced4ddcb4097134ff3c332f" ma:index="45" nillable="true" ma:taxonomy="true" ma:internalName="lcf76f155ced4ddcb4097134ff3c332f" ma:taxonomyFieldName="MediaServiceImageTags" ma:displayName="Billedmærker" ma:readOnly="false" ma:fieldId="{5cf76f15-5ced-4ddc-b409-7134ff3c332f}" ma:taxonomyMulti="true" ma:sspId="a6bba7c3-5107-49f1-abb3-1b46ebc15f72" ma:termSetId="09814cd3-568e-fe90-9814-8d621ff8fb84" ma:anchorId="fba54fb3-c3e1-fe81-a776-ca4b69148c4d" ma:open="true" ma:isKeyword="false">
      <xsd:complexType>
        <xsd:sequence>
          <xsd:element ref="pc:Terms" minOccurs="0" maxOccurs="1"/>
        </xsd:sequence>
      </xsd:complexType>
    </xsd:element>
    <xsd:element name="MediaServiceGenerationTime" ma:index="46" nillable="true" ma:displayName="MediaServiceGenerationTime" ma:hidden="true" ma:internalName="MediaServiceGenerationTime" ma:readOnly="true">
      <xsd:simpleType>
        <xsd:restriction base="dms:Text"/>
      </xsd:simpleType>
    </xsd:element>
    <xsd:element name="MediaServiceEventHashCode" ma:index="4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4bfd2bb-3d4a-4549-9197-f3410a8da64b" elementFormDefault="qualified">
    <xsd:import namespace="http://schemas.microsoft.com/office/2006/documentManagement/types"/>
    <xsd:import namespace="http://schemas.microsoft.com/office/infopath/2007/PartnerControls"/>
    <xsd:element name="wpItemlocation" ma:index="21" nillable="true" ma:displayName="wpItemLocation" ma:default="52f89f3b39354c7c9851847cb57fcabb;4a4729547dea44959d8bce78817e3c8e;10025;" ma:internalName="wpItem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6ac43d3-1eee-4641-a568-633ce8a07b86" elementFormDefault="qualified">
    <xsd:import namespace="http://schemas.microsoft.com/office/2006/documentManagement/types"/>
    <xsd:import namespace="http://schemas.microsoft.com/office/infopath/2007/PartnerControls"/>
    <xsd:element name="rkRelatedDoc" ma:index="24" nillable="true" ma:displayName="Related document" ma:hidden="true" ma:list="{869124fb-5706-453c-8f3e-f05d9669f37f}" ma:internalName="rkRelatedDoc" ma:readOnly="false" ma:showField="Title">
      <xsd:simpleType>
        <xsd:restriction base="dms:Lookup"/>
      </xsd:simpleType>
    </xsd:element>
    <xsd:element name="SharedWithUsers" ma:index="42"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43"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Indholdstype"/>
        <xsd:element ref="dc:title" minOccurs="0" maxOccurs="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rkYellowNoteDoc xmlns="d04ac8df-6fd2-482f-b819-b97b1136af7f" xsi:nil="true"/>
    <rkDocumentAdvis xmlns="d04ac8df-6fd2-482f-b819-b97b1136af7f" xsi:nil="true"/>
    <p8b010f7df5842dca681a0912c2bcab2 xmlns="d04ac8df-6fd2-482f-b819-b97b1136af7f">
      <Terms xmlns="http://schemas.microsoft.com/office/infopath/2007/PartnerControls">
        <TermInfo xmlns="http://schemas.microsoft.com/office/infopath/2007/PartnerControls">
          <TermName xmlns="http://schemas.microsoft.com/office/infopath/2007/PartnerControls">Internal</TermName>
          <TermId xmlns="http://schemas.microsoft.com/office/infopath/2007/PartnerControls">bf6bc60c-60b7-4f48-b412-c18e1ee58d20</TermId>
        </TermInfo>
      </Terms>
    </p8b010f7df5842dca681a0912c2bcab2>
    <wpBusinessModule xmlns="d04ac8df-6fd2-482f-b819-b97b1136af7f">LK Sager</wpBusinessModule>
    <rkConfidential xmlns="d04ac8df-6fd2-482f-b819-b97b1136af7f">false</rkConfidential>
    <wp_tag xmlns="abbeec68-b05e-4e2e-88e5-2ac3e13fe809">Open</wp_tag>
    <rkCaseID xmlns="d04ac8df-6fd2-482f-b819-b97b1136af7f">LK-2022-001869</rkCaseID>
    <wpDocumentId xmlns="abbeec68-b05e-4e2e-88e5-2ac3e13fe809">2024-39279</wpDocumentId>
    <e5404abefda04403849637b8b186ca8b xmlns="d04ac8df-6fd2-482f-b819-b97b1136af7f">
      <Terms xmlns="http://schemas.microsoft.com/office/infopath/2007/PartnerControls">
        <TermInfo xmlns="http://schemas.microsoft.com/office/infopath/2007/PartnerControls">
          <TermName xmlns="http://schemas.microsoft.com/office/infopath/2007/PartnerControls">Final</TermName>
          <TermId xmlns="http://schemas.microsoft.com/office/infopath/2007/PartnerControls">9ae6fcd9-b451-46c0-9019-188a10b11456</TermId>
        </TermInfo>
      </Terms>
    </e5404abefda04403849637b8b186ca8b>
    <rkActDate xmlns="d04ac8df-6fd2-482f-b819-b97b1136af7f" xsi:nil="true"/>
    <rkProjectNumber xmlns="d04ac8df-6fd2-482f-b819-b97b1136af7f" xsi:nil="true"/>
    <rkArchivingPeriod xmlns="d04ac8df-6fd2-482f-b819-b97b1136af7f">2019-2024</rkArchivingPeriod>
    <rkDeletionDate xmlns="d04ac8df-6fd2-482f-b819-b97b1136af7f">2030-10-04T00:00:00+00:00</rkDeletionDate>
    <a30301ec14f1485491da311a88d487d0 xmlns="d04ac8df-6fd2-482f-b819-b97b1136af7f">
      <Terms xmlns="http://schemas.microsoft.com/office/infopath/2007/PartnerControls">
        <TermInfo xmlns="http://schemas.microsoft.com/office/infopath/2007/PartnerControls">
          <TermName xmlns="http://schemas.microsoft.com/office/infopath/2007/PartnerControls">Open</TermName>
          <TermId xmlns="http://schemas.microsoft.com/office/infopath/2007/PartnerControls">5b634c15-81a0-4474-a1b9-c7fcf95d35c4</TermId>
        </TermInfo>
      </Terms>
    </a30301ec14f1485491da311a88d487d0>
    <wpItemlocation xmlns="14bfd2bb-3d4a-4549-9197-f3410a8da64b">52f89f3b39354c7c9851847cb57fcabb;4a4729547dea44959d8bce78817e3c8e;8557;</wpItemlocation>
    <rkParentCase xmlns="869124fb-5706-453c-8f3e-f05d9669f37f">LK-2022-001403</rkParentCase>
    <rkRelatedDoc xmlns="76ac43d3-1eee-4641-a568-633ce8a07b86" xsi:nil="true"/>
    <wp_entitynamefield xmlns="869124fb-5706-453c-8f3e-f05d9669f37f">PS Centre - MHPSS in Emergencies</wp_entitynamefield>
    <TaxCatchAll xmlns="0d32debe-45c8-4d10-9ef2-dd88a95b3a4e">
      <Value>33</Value>
      <Value>49</Value>
      <Value>44</Value>
      <Value>8</Value>
      <Value>7</Value>
      <Value>6</Value>
      <Value>39</Value>
      <Value>50</Value>
      <Value>37</Value>
    </TaxCatchAll>
    <zpaGDPR_Sag_Beregnet xmlns="869124fb-5706-453c-8f3e-f05d9669f37f" xsi:nil="true"/>
    <b63279294b464e62b16b3a415a66fad7 xmlns="869124fb-5706-453c-8f3e-f05d9669f37f">
      <Terms xmlns="http://schemas.microsoft.com/office/infopath/2007/PartnerControls">
        <TermInfo xmlns="http://schemas.microsoft.com/office/infopath/2007/PartnerControls">
          <TermName xmlns="http://schemas.microsoft.com/office/infopath/2007/PartnerControls">Psykosociale Referencecenter:PSP Technical Advisors</TermName>
          <TermId xmlns="http://schemas.microsoft.com/office/infopath/2007/PartnerControls">1e7eda7f-cfdf-429b-b274-886cef9fb245</TermId>
        </TermInfo>
      </Terms>
    </b63279294b464e62b16b3a415a66fad7>
    <i9095b1d2b1e432bbb0521ed1dc95853 xmlns="869124fb-5706-453c-8f3e-f05d9669f37f">
      <Terms xmlns="http://schemas.microsoft.com/office/infopath/2007/PartnerControls"/>
    </i9095b1d2b1e432bbb0521ed1dc95853>
    <n4fc63a3d0eb4cdda994ee1d4d4f36b6 xmlns="869124fb-5706-453c-8f3e-f05d9669f37f">
      <Terms xmlns="http://schemas.microsoft.com/office/infopath/2007/PartnerControls">
        <TermInfo xmlns="http://schemas.microsoft.com/office/infopath/2007/PartnerControls">
          <TermName xmlns="http://schemas.microsoft.com/office/infopath/2007/PartnerControls">Project Development</TermName>
          <TermId xmlns="http://schemas.microsoft.com/office/infopath/2007/PartnerControls">ea95ca56-4593-4ddf-bb44-4d625fd703e5</TermId>
        </TermInfo>
        <TermInfo xmlns="http://schemas.microsoft.com/office/infopath/2007/PartnerControls">
          <TermName xmlns="http://schemas.microsoft.com/office/infopath/2007/PartnerControls">#Competence development - staff</TermName>
          <TermId xmlns="http://schemas.microsoft.com/office/infopath/2007/PartnerControls">2c612044-4a9e-456d-b728-9e1102152de6</TermId>
        </TermInfo>
        <TermInfo xmlns="http://schemas.microsoft.com/office/infopath/2007/PartnerControls">
          <TermName xmlns="http://schemas.microsoft.com/office/infopath/2007/PartnerControls">#Capacity Building</TermName>
          <TermId xmlns="http://schemas.microsoft.com/office/infopath/2007/PartnerControls">598d68aa-623d-45ec-bceb-d205edf42155</TermId>
        </TermInfo>
        <TermInfo xmlns="http://schemas.microsoft.com/office/infopath/2007/PartnerControls">
          <TermName xmlns="http://schemas.microsoft.com/office/infopath/2007/PartnerControls">#Mental Health and Psychosocial Support</TermName>
          <TermId xmlns="http://schemas.microsoft.com/office/infopath/2007/PartnerControls">c3d237ec-4728-4433-8c55-55bdd81b6d7c</TermId>
        </TermInfo>
        <TermInfo xmlns="http://schemas.microsoft.com/office/infopath/2007/PartnerControls">
          <TermName xmlns="http://schemas.microsoft.com/office/infopath/2007/PartnerControls">#Disaster Management</TermName>
          <TermId xmlns="http://schemas.microsoft.com/office/infopath/2007/PartnerControls">b1267a9c-f6f2-432a-8830-65e5cbc9fd96</TermId>
        </TermInfo>
      </Terms>
    </n4fc63a3d0eb4cdda994ee1d4d4f36b6>
    <lcf76f155ced4ddcb4097134ff3c332f xmlns="869124fb-5706-453c-8f3e-f05d9669f37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3E6F00C-9BFF-4B5C-AC17-950BEE840964}">
  <ds:schemaRefs>
    <ds:schemaRef ds:uri="http://schemas.microsoft.com/sharepoint/v3/contenttype/forms"/>
  </ds:schemaRefs>
</ds:datastoreItem>
</file>

<file path=customXml/itemProps2.xml><?xml version="1.0" encoding="utf-8"?>
<ds:datastoreItem xmlns:ds="http://schemas.openxmlformats.org/officeDocument/2006/customXml" ds:itemID="{8A7AD09E-D042-46AE-B628-94CE379D3D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4ac8df-6fd2-482f-b819-b97b1136af7f"/>
    <ds:schemaRef ds:uri="0d32debe-45c8-4d10-9ef2-dd88a95b3a4e"/>
    <ds:schemaRef ds:uri="abbeec68-b05e-4e2e-88e5-2ac3e13fe809"/>
    <ds:schemaRef ds:uri="869124fb-5706-453c-8f3e-f05d9669f37f"/>
    <ds:schemaRef ds:uri="14bfd2bb-3d4a-4549-9197-f3410a8da64b"/>
    <ds:schemaRef ds:uri="76ac43d3-1eee-4641-a568-633ce8a07b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EBD396-4C28-413D-BCC9-B0F8204F37BC}">
  <ds:schemaRefs>
    <ds:schemaRef ds:uri="0d32debe-45c8-4d10-9ef2-dd88a95b3a4e"/>
    <ds:schemaRef ds:uri="14bfd2bb-3d4a-4549-9197-f3410a8da64b"/>
    <ds:schemaRef ds:uri="76ac43d3-1eee-4641-a568-633ce8a07b86"/>
    <ds:schemaRef ds:uri="869124fb-5706-453c-8f3e-f05d9669f37f"/>
    <ds:schemaRef ds:uri="abbeec68-b05e-4e2e-88e5-2ac3e13fe809"/>
    <ds:schemaRef ds:uri="d04ac8df-6fd2-482f-b819-b97b1136af7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ps_centre_presentation_master</Template>
  <TotalTime>1535</TotalTime>
  <Words>7155</Words>
  <Application>Microsoft Office PowerPoint</Application>
  <PresentationFormat>Custom</PresentationFormat>
  <Paragraphs>769</Paragraphs>
  <Slides>129</Slides>
  <Notes>12</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129</vt:i4>
      </vt:variant>
    </vt:vector>
  </HeadingPairs>
  <TitlesOfParts>
    <vt:vector size="148" baseType="lpstr">
      <vt:lpstr>Montserrat SemiBold</vt:lpstr>
      <vt:lpstr>Calibri Light</vt:lpstr>
      <vt:lpstr>Open Sans Light</vt:lpstr>
      <vt:lpstr>Sora</vt:lpstr>
      <vt:lpstr>Open Sans SemiBold</vt:lpstr>
      <vt:lpstr>Open Sans</vt:lpstr>
      <vt:lpstr>Arial</vt:lpstr>
      <vt:lpstr>Courier New</vt:lpstr>
      <vt:lpstr>Montserrat</vt:lpstr>
      <vt:lpstr>Times New Roman</vt:lpstr>
      <vt:lpstr>Bebas</vt:lpstr>
      <vt:lpstr>Trebuchet MS</vt:lpstr>
      <vt:lpstr>Wingdings</vt:lpstr>
      <vt:lpstr>Symbol</vt:lpstr>
      <vt:lpstr>Segoe UI</vt:lpstr>
      <vt:lpstr>Garamond</vt:lpstr>
      <vt:lpstr>Lucida Sans</vt:lpstr>
      <vt:lpstr>Calibri</vt:lpstr>
      <vt:lpstr>Office Theme</vt:lpstr>
      <vt:lpstr>NOTE FOR FACILITATORS</vt:lpstr>
      <vt:lpstr>Mental health and psychosocial support in emergencies</vt:lpstr>
      <vt:lpstr>Training modules</vt:lpstr>
      <vt:lpstr>Buddy systems</vt:lpstr>
      <vt:lpstr>Buddy check in: Before</vt:lpstr>
      <vt:lpstr>Buddy check in: During</vt:lpstr>
      <vt:lpstr>Buddy check in: After</vt:lpstr>
      <vt:lpstr>+ &amp; -</vt:lpstr>
      <vt:lpstr>Module 1:  Mental health and psychosocial impacts of emergencies </vt:lpstr>
      <vt:lpstr>PowerPoint Presentation</vt:lpstr>
      <vt:lpstr>Quiz</vt:lpstr>
      <vt:lpstr>Quiz</vt:lpstr>
      <vt:lpstr>Quiz</vt:lpstr>
      <vt:lpstr>Quiz</vt:lpstr>
      <vt:lpstr>Quiz</vt:lpstr>
      <vt:lpstr>PowerPoint Presentation</vt:lpstr>
      <vt:lpstr>PowerPoint Presentation</vt:lpstr>
      <vt:lpstr>PowerPoint Presentation</vt:lpstr>
      <vt:lpstr>Discussion</vt:lpstr>
      <vt:lpstr>Reactions change</vt:lpstr>
      <vt:lpstr>Reactions change</vt:lpstr>
      <vt:lpstr>Common trajectories after distressful reactions</vt:lpstr>
      <vt:lpstr>But what are the MH conditions?</vt:lpstr>
      <vt:lpstr>And is it the same for all?</vt:lpstr>
      <vt:lpstr>So we are talking about the risk and protective factors in MHPSS</vt:lpstr>
      <vt:lpstr>So we are talking about the risk and protective factors in MHPSS</vt:lpstr>
      <vt:lpstr>Different losses</vt:lpstr>
      <vt:lpstr>The grieving process</vt:lpstr>
      <vt:lpstr>Different losses</vt:lpstr>
      <vt:lpstr>Q&amp;As </vt:lpstr>
      <vt:lpstr>Caring for staff and volunteers</vt:lpstr>
      <vt:lpstr>Self care in emergencies</vt:lpstr>
      <vt:lpstr>Module 2:  Responding to MHPSS needs</vt:lpstr>
      <vt:lpstr>PowerPoint Presentation</vt:lpstr>
      <vt:lpstr>PowerPoint Presentation</vt:lpstr>
      <vt:lpstr>PowerPoint Presentation</vt:lpstr>
      <vt:lpstr>PowerPoint Presentation</vt:lpstr>
      <vt:lpstr>PowerPoint Presentation</vt:lpstr>
      <vt:lpstr>What is protection?</vt:lpstr>
      <vt:lpstr>Variables that increase protection risks in emergencies</vt:lpstr>
      <vt:lpstr>Protection in relation to gender based violence</vt:lpstr>
      <vt:lpstr>Minimum standards for protection, gender and inclusion in emergencies</vt:lpstr>
      <vt:lpstr>Child protection in emergencies</vt:lpstr>
      <vt:lpstr>RCRC Movement MHPSS policy statements</vt:lpstr>
      <vt:lpstr>RCRC Movement MHPSS policy</vt:lpstr>
      <vt:lpstr>PowerPoint Presentation</vt:lpstr>
      <vt:lpstr>A timeline of humanitarian coordination </vt:lpstr>
      <vt:lpstr>PowerPoint Presentation</vt:lpstr>
      <vt:lpstr>PowerPoint Presentation</vt:lpstr>
      <vt:lpstr>PowerPoint Presentation</vt:lpstr>
      <vt:lpstr>PowerPoint Presentation</vt:lpstr>
      <vt:lpstr>Where do you work if you are…?</vt:lpstr>
      <vt:lpstr>Reaching agreement on a model for  MHPSS coordinating in Emergencies</vt:lpstr>
      <vt:lpstr>Mental Health and Psychosocial Support (MHPSS)</vt:lpstr>
      <vt:lpstr>PowerPoint Presentation</vt:lpstr>
      <vt:lpstr>PowerPoint Presentation</vt:lpstr>
      <vt:lpstr>IASC MHPSS Intervention Pyramid</vt:lpstr>
      <vt:lpstr>Module 3:  MHPSS assessment and coordination</vt:lpstr>
      <vt:lpstr>Project/program cycle</vt:lpstr>
      <vt:lpstr>IFRC phases of emergency assessment</vt:lpstr>
      <vt:lpstr>Why do we undertake assessments</vt:lpstr>
      <vt:lpstr>Assessments help us to build:</vt:lpstr>
      <vt:lpstr>MHPSS assessment vs psychological assessment ?</vt:lpstr>
      <vt:lpstr>Planning assessments</vt:lpstr>
      <vt:lpstr>Analysing assessment results</vt:lpstr>
      <vt:lpstr>Module 4: MHPSS approaches and interventions in emergencies</vt:lpstr>
      <vt:lpstr>Psychoeducation</vt:lpstr>
      <vt:lpstr>Common consequences of crisis events</vt:lpstr>
      <vt:lpstr>Module 5: Preparedness for MHPSS responses</vt:lpstr>
      <vt:lpstr>Planning MHPSS responses</vt:lpstr>
      <vt:lpstr>Why M&amp;E?</vt:lpstr>
      <vt:lpstr>Monitoring and evaluation definitions</vt:lpstr>
      <vt:lpstr>Difference between monitoring and evaluation</vt:lpstr>
      <vt:lpstr>M&amp;E Framework content</vt:lpstr>
      <vt:lpstr>Logframe</vt:lpstr>
      <vt:lpstr>M&amp;E activity</vt:lpstr>
      <vt:lpstr>PowerPoint Presentation</vt:lpstr>
      <vt:lpstr>ADDITIONAL SLIDES</vt:lpstr>
      <vt:lpstr>Psychosocial principles</vt:lpstr>
      <vt:lpstr>Emergency scenario</vt:lpstr>
      <vt:lpstr>How to ensure your own wellbeing?</vt:lpstr>
      <vt:lpstr>What is PFA?</vt:lpstr>
      <vt:lpstr>Backpack</vt:lpstr>
      <vt:lpstr>Look, Listen, Link</vt:lpstr>
      <vt:lpstr>Look</vt:lpstr>
      <vt:lpstr>Listen</vt:lpstr>
      <vt:lpstr>Introductions</vt:lpstr>
      <vt:lpstr>Active listening</vt:lpstr>
      <vt:lpstr>Active listening</vt:lpstr>
      <vt:lpstr>Calming someone in distress</vt:lpstr>
      <vt:lpstr>Referral when providing PFA</vt:lpstr>
      <vt:lpstr>Practice PFA</vt:lpstr>
      <vt:lpstr>Emergency safe space</vt:lpstr>
      <vt:lpstr>Restoring Family Links</vt:lpstr>
      <vt:lpstr>Restoring Family Links activities</vt:lpstr>
      <vt:lpstr>Cooperation with RFL</vt:lpstr>
      <vt:lpstr>PSS/RFL</vt:lpstr>
      <vt:lpstr>Monitoring and evaluation</vt:lpstr>
      <vt:lpstr>M &amp; E</vt:lpstr>
      <vt:lpstr>Outcomes and outputs</vt:lpstr>
      <vt:lpstr>Indicator</vt:lpstr>
      <vt:lpstr>Developing a plan of action</vt:lpstr>
      <vt:lpstr>Plan of action</vt:lpstr>
      <vt:lpstr>When developing your plan of action remember</vt:lpstr>
      <vt:lpstr>Coordination and cooperation</vt:lpstr>
      <vt:lpstr>Stakeholders</vt:lpstr>
      <vt:lpstr>Group work</vt:lpstr>
      <vt:lpstr>Referrals</vt:lpstr>
      <vt:lpstr>A functioning referral system</vt:lpstr>
      <vt:lpstr>Steps in referral</vt:lpstr>
      <vt:lpstr>IASC referral form</vt:lpstr>
      <vt:lpstr>Confidentiality</vt:lpstr>
      <vt:lpstr>Training of volunteers</vt:lpstr>
      <vt:lpstr>Training agenda for volunteers</vt:lpstr>
      <vt:lpstr>Caring for volunteers</vt:lpstr>
      <vt:lpstr>Support systems</vt:lpstr>
      <vt:lpstr>Volunter managers/leaders</vt:lpstr>
      <vt:lpstr>Self care</vt:lpstr>
      <vt:lpstr>Peer to peer support</vt:lpstr>
      <vt:lpstr>Peer support</vt:lpstr>
      <vt:lpstr>Peer support meetings</vt:lpstr>
      <vt:lpstr>Key elements for peer support</vt:lpstr>
      <vt:lpstr>Organising peer support meetings</vt:lpstr>
      <vt:lpstr>Peer support meeting topics</vt:lpstr>
      <vt:lpstr>Peer support meeting topics</vt:lpstr>
      <vt:lpstr>Hobfoll principles</vt:lpstr>
      <vt:lpstr>Disaster scenario discussion</vt:lpstr>
      <vt:lpstr>Child protection in emergencies</vt:lpstr>
      <vt:lpstr>Child friendly spaces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HEADLINE FOR THIS TEMPLATE</dc:title>
  <dc:creator>Shona Whitton</dc:creator>
  <cp:lastModifiedBy>Villads Zahle</cp:lastModifiedBy>
  <cp:revision>9</cp:revision>
  <dcterms:created xsi:type="dcterms:W3CDTF">2022-09-22T08:34:08Z</dcterms:created>
  <dcterms:modified xsi:type="dcterms:W3CDTF">2024-04-26T11:00:11Z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0x010100BAF7254234723E48BEAA5279D19E83B800F973C3A2F56C61458193AF76272AD270</vt:lpwstr>
  </property>
  <property fmtid="{D5CDD505-2E9C-101B-9397-08002B2CF9AE}" pid="3" name="rkSubject">
    <vt:lpwstr>33;#Project Development|ea95ca56-4593-4ddf-bb44-4d625fd703e5;#37;##Competence development - staff|2c612044-4a9e-456d-b728-9e1102152de6;#39;##Capacity Building|598d68aa-623d-45ec-bceb-d205edf42155;#44;##Mental Health and Psychosocial Support|c3d237ec-4728-4433-8c55-55bdd81b6d7c;#49;##Disaster Management|b1267a9c-f6f2-432a-8830-65e5cbc9fd96</vt:lpwstr>
  </property>
  <property fmtid="{D5CDD505-2E9C-101B-9397-08002B2CF9AE}" pid="4" name="MediaServiceImageTags">
    <vt:lpwstr/>
  </property>
  <property fmtid="{D5CDD505-2E9C-101B-9397-08002B2CF9AE}" pid="5" name="rkCaseRespUnit">
    <vt:lpwstr>50;#Psykosociale Referencecenter:PSP Technical Advisors|1e7eda7f-cfdf-429b-b274-886cef9fb245</vt:lpwstr>
  </property>
  <property fmtid="{D5CDD505-2E9C-101B-9397-08002B2CF9AE}" pid="6" name="rkProcess">
    <vt:lpwstr/>
  </property>
  <property fmtid="{D5CDD505-2E9C-101B-9397-08002B2CF9AE}" pid="7" name="rkOpenConfidential">
    <vt:lpwstr>6;#Open|5b634c15-81a0-4474-a1b9-c7fcf95d35c4</vt:lpwstr>
  </property>
  <property fmtid="{D5CDD505-2E9C-101B-9397-08002B2CF9AE}" pid="8" name="rkDocDirection">
    <vt:lpwstr>7;#Internal|bf6bc60c-60b7-4f48-b412-c18e1ee58d20</vt:lpwstr>
  </property>
  <property fmtid="{D5CDD505-2E9C-101B-9397-08002B2CF9AE}" pid="9" name="rkDocumentStatus">
    <vt:lpwstr>8;#Final|9ae6fcd9-b451-46c0-9019-188a10b11456</vt:lpwstr>
  </property>
</Properties>
</file>