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86FCE1-9368-441C-89F1-EDF54A13D1A1}" v="4" dt="2021-04-23T09:34:04.8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84" autoAdjust="0"/>
    <p:restoredTop sz="46645" autoAdjust="0"/>
  </p:normalViewPr>
  <p:slideViewPr>
    <p:cSldViewPr snapToGrid="0" showGuides="1">
      <p:cViewPr varScale="1">
        <p:scale>
          <a:sx n="57" d="100"/>
          <a:sy n="57" d="100"/>
        </p:scale>
        <p:origin x="274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per Guhle" userId="c4eeef05-5b40-4cf2-929e-a5e0a64d3c1b" providerId="ADAL" clId="{FF86FCE1-9368-441C-89F1-EDF54A13D1A1}"/>
    <pc:docChg chg="undo custSel modSld">
      <pc:chgData name="Jesper Guhle" userId="c4eeef05-5b40-4cf2-929e-a5e0a64d3c1b" providerId="ADAL" clId="{FF86FCE1-9368-441C-89F1-EDF54A13D1A1}" dt="2021-04-23T09:34:16.759" v="42" actId="207"/>
      <pc:docMkLst>
        <pc:docMk/>
      </pc:docMkLst>
      <pc:sldChg chg="modNotesTx">
        <pc:chgData name="Jesper Guhle" userId="c4eeef05-5b40-4cf2-929e-a5e0a64d3c1b" providerId="ADAL" clId="{FF86FCE1-9368-441C-89F1-EDF54A13D1A1}" dt="2021-04-23T09:23:09.683" v="11" actId="207"/>
        <pc:sldMkLst>
          <pc:docMk/>
          <pc:sldMk cId="3759106630" sldId="257"/>
        </pc:sldMkLst>
      </pc:sldChg>
      <pc:sldChg chg="modSp mod modNotesTx">
        <pc:chgData name="Jesper Guhle" userId="c4eeef05-5b40-4cf2-929e-a5e0a64d3c1b" providerId="ADAL" clId="{FF86FCE1-9368-441C-89F1-EDF54A13D1A1}" dt="2021-04-23T09:25:01.514" v="22" actId="3626"/>
        <pc:sldMkLst>
          <pc:docMk/>
          <pc:sldMk cId="3983097659" sldId="260"/>
        </pc:sldMkLst>
        <pc:spChg chg="mod">
          <ac:chgData name="Jesper Guhle" userId="c4eeef05-5b40-4cf2-929e-a5e0a64d3c1b" providerId="ADAL" clId="{FF86FCE1-9368-441C-89F1-EDF54A13D1A1}" dt="2021-04-23T09:25:01.514" v="22" actId="3626"/>
          <ac:spMkLst>
            <pc:docMk/>
            <pc:sldMk cId="3983097659" sldId="260"/>
            <ac:spMk id="9" creationId="{720E366A-3AA9-4A53-AFC1-B9FE76926769}"/>
          </ac:spMkLst>
        </pc:spChg>
      </pc:sldChg>
      <pc:sldChg chg="modSp mod modNotesTx">
        <pc:chgData name="Jesper Guhle" userId="c4eeef05-5b40-4cf2-929e-a5e0a64d3c1b" providerId="ADAL" clId="{FF86FCE1-9368-441C-89F1-EDF54A13D1A1}" dt="2021-04-23T09:28:06.834" v="30" actId="207"/>
        <pc:sldMkLst>
          <pc:docMk/>
          <pc:sldMk cId="1470149374" sldId="262"/>
        </pc:sldMkLst>
        <pc:spChg chg="mod">
          <ac:chgData name="Jesper Guhle" userId="c4eeef05-5b40-4cf2-929e-a5e0a64d3c1b" providerId="ADAL" clId="{FF86FCE1-9368-441C-89F1-EDF54A13D1A1}" dt="2021-04-23T09:28:06.834" v="30" actId="207"/>
          <ac:spMkLst>
            <pc:docMk/>
            <pc:sldMk cId="1470149374" sldId="262"/>
            <ac:spMk id="4" creationId="{210DAA81-05E3-4B46-898F-265FB6A19868}"/>
          </ac:spMkLst>
        </pc:spChg>
      </pc:sldChg>
      <pc:sldChg chg="modSp mod modNotesTx">
        <pc:chgData name="Jesper Guhle" userId="c4eeef05-5b40-4cf2-929e-a5e0a64d3c1b" providerId="ADAL" clId="{FF86FCE1-9368-441C-89F1-EDF54A13D1A1}" dt="2021-04-23T09:34:16.759" v="42" actId="207"/>
        <pc:sldMkLst>
          <pc:docMk/>
          <pc:sldMk cId="2997927003" sldId="264"/>
        </pc:sldMkLst>
        <pc:spChg chg="mod">
          <ac:chgData name="Jesper Guhle" userId="c4eeef05-5b40-4cf2-929e-a5e0a64d3c1b" providerId="ADAL" clId="{FF86FCE1-9368-441C-89F1-EDF54A13D1A1}" dt="2021-04-23T09:34:16.759" v="42" actId="207"/>
          <ac:spMkLst>
            <pc:docMk/>
            <pc:sldMk cId="2997927003" sldId="264"/>
            <ac:spMk id="4" creationId="{6795B21B-55B1-4E02-A0D4-BEF702A1896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C9F631-9295-4164-BE7C-4ED226002EE8}" type="datetimeFigureOut">
              <a:rPr lang="en-GB" smtClean="0"/>
              <a:t>23/04/2021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2641A-B3CC-487B-ADBB-88958F0DFD7D}" type="slidenum">
              <a:rPr lang="en-GB" smtClean="0"/>
              <a:t>‹#›</a:t>
            </a:fld>
            <a:endParaRPr lang="en-GB"/>
          </a:p>
        </p:txBody>
      </p:sp>
    </p:spTree>
    <p:extLst>
      <p:ext uri="{BB962C8B-B14F-4D97-AF65-F5344CB8AC3E}">
        <p14:creationId xmlns:p14="http://schemas.microsoft.com/office/powerpoint/2010/main" val="1782882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icrc.org/es/publication/guia-de-salud-mental-y-apoyo-psicosocial"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pscentre.org/spanish/"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youtu.be/FDKnxU7BkG4"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youtu.be/-I_12qZd4gM"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youtu.be/3jrgzGlt0yE"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scentre.org/movement-resource-room-mhpss-policy-and-resolutio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youtu.be/jV8Sc552g1Q"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youtu.be/e_bkzT67W3g" TargetMode="External"/><Relationship Id="rId5" Type="http://schemas.openxmlformats.org/officeDocument/2006/relationships/hyperlink" Target="https://youtu.be/AZjo2zhDkcM" TargetMode="External"/><Relationship Id="rId4" Type="http://schemas.openxmlformats.org/officeDocument/2006/relationships/hyperlink" Target="https://youtu.be/zAHD8CEWuXU"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youtu.be/G6cYbOIUlFA"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sz="1200" i="1" kern="1200" dirty="0">
                <a:solidFill>
                  <a:schemeClr val="tx1"/>
                </a:solidFill>
                <a:effectLst/>
                <a:latin typeface="+mn-lt"/>
                <a:ea typeface="+mn-ea"/>
                <a:cs typeface="+mn-cs"/>
              </a:rPr>
              <a:t>DIAPOSITIVA 1. Objetivo de la diapositiva. i) Introducción. </a:t>
            </a:r>
            <a:endParaRPr lang="en-SE" sz="1200" kern="1200" dirty="0">
              <a:solidFill>
                <a:schemeClr val="tx1"/>
              </a:solidFill>
              <a:effectLst/>
              <a:latin typeface="+mn-lt"/>
              <a:ea typeface="+mn-ea"/>
              <a:cs typeface="+mn-cs"/>
            </a:endParaRPr>
          </a:p>
          <a:p>
            <a:endParaRPr lang="da-DK" sz="1200" kern="1200" dirty="0">
              <a:solidFill>
                <a:schemeClr val="tx1"/>
              </a:solidFill>
              <a:effectLst/>
              <a:latin typeface="+mn-lt"/>
              <a:ea typeface="+mn-ea"/>
              <a:cs typeface="+mn-cs"/>
            </a:endParaRPr>
          </a:p>
          <a:p>
            <a:r>
              <a:rPr lang="es-CO" sz="1200" b="1" kern="1200" dirty="0">
                <a:solidFill>
                  <a:schemeClr val="tx1"/>
                </a:solidFill>
                <a:effectLst/>
                <a:latin typeface="+mn-lt"/>
                <a:ea typeface="+mn-ea"/>
                <a:cs typeface="+mn-cs"/>
              </a:rPr>
              <a:t>Objetivo de la presentación de PowerPoint</a:t>
            </a:r>
            <a:endParaRPr lang="en-SE" sz="1200" kern="1200" dirty="0">
              <a:solidFill>
                <a:schemeClr val="tx1"/>
              </a:solidFill>
              <a:effectLst/>
              <a:latin typeface="+mn-lt"/>
              <a:ea typeface="+mn-ea"/>
              <a:cs typeface="+mn-cs"/>
            </a:endParaRPr>
          </a:p>
          <a:p>
            <a:r>
              <a:rPr lang="es-CO" sz="1200" i="1" kern="1200" dirty="0">
                <a:solidFill>
                  <a:schemeClr val="tx1"/>
                </a:solidFill>
                <a:effectLst/>
                <a:latin typeface="+mn-lt"/>
                <a:ea typeface="+mn-ea"/>
                <a:cs typeface="+mn-cs"/>
              </a:rPr>
              <a:t>[Esta presentación de PowerPoint se ha diseñado para ayudar a las Sociedades Nacionales a explicar la política de la Cruz Roja y de la Media Luna Roja, la resolución y el plan de acción sobre la salud mental y el apoyo psicosocial. Las Sociedades Nacionales pueden editar o adaptar cualquiera de las imágenes o texto para que se adapten a su contexto específico. Se recomienda utilizar fotos y ejemplos de sus propios contextos específicos para hacerla lo más relevante posible.]</a:t>
            </a:r>
            <a:endParaRPr lang="en-SE" sz="1200" kern="1200" dirty="0">
              <a:solidFill>
                <a:schemeClr val="tx1"/>
              </a:solidFill>
              <a:effectLst/>
              <a:latin typeface="+mn-lt"/>
              <a:ea typeface="+mn-ea"/>
              <a:cs typeface="+mn-cs"/>
            </a:endParaRPr>
          </a:p>
          <a:p>
            <a:endParaRPr lang="da-DK" sz="1200" kern="1200" dirty="0">
              <a:solidFill>
                <a:schemeClr val="tx1"/>
              </a:solidFill>
              <a:effectLst/>
              <a:latin typeface="+mn-lt"/>
              <a:ea typeface="+mn-ea"/>
              <a:cs typeface="+mn-cs"/>
            </a:endParaRPr>
          </a:p>
          <a:p>
            <a:r>
              <a:rPr lang="es-CO" sz="1200" b="1" kern="1200" dirty="0">
                <a:solidFill>
                  <a:schemeClr val="tx1"/>
                </a:solidFill>
                <a:effectLst/>
                <a:latin typeface="+mn-lt"/>
                <a:ea typeface="+mn-ea"/>
                <a:cs typeface="+mn-cs"/>
              </a:rPr>
              <a:t>Título y subtítulo. </a:t>
            </a:r>
            <a:r>
              <a:rPr lang="es-CO" sz="1200" kern="1200" dirty="0">
                <a:solidFill>
                  <a:schemeClr val="tx1"/>
                </a:solidFill>
                <a:effectLst/>
                <a:latin typeface="+mn-lt"/>
                <a:ea typeface="+mn-ea"/>
                <a:cs typeface="+mn-cs"/>
              </a:rPr>
              <a:t>La salud mental es importante</a:t>
            </a:r>
            <a:r>
              <a:rPr lang="en-SE" dirty="0">
                <a:effectLst/>
              </a:rPr>
              <a:t> </a:t>
            </a:r>
          </a:p>
          <a:p>
            <a:r>
              <a:rPr lang="es-CO" sz="1200" kern="1200" dirty="0">
                <a:solidFill>
                  <a:schemeClr val="tx1"/>
                </a:solidFill>
                <a:effectLst/>
                <a:latin typeface="+mn-lt"/>
                <a:ea typeface="+mn-ea"/>
                <a:cs typeface="+mn-cs"/>
              </a:rPr>
              <a:t>[</a:t>
            </a:r>
            <a:r>
              <a:rPr lang="es-CO" sz="1200" i="1" kern="1200" dirty="0">
                <a:solidFill>
                  <a:schemeClr val="tx1"/>
                </a:solidFill>
                <a:effectLst/>
                <a:latin typeface="+mn-lt"/>
                <a:ea typeface="+mn-ea"/>
                <a:cs typeface="+mn-cs"/>
              </a:rPr>
              <a:t>También puede incluir otros detalles como los siguientes: un subtítulo como "Salud mental, apoyo psicosocial y el Movimiento de la Cruz Roja y de la Media Luna Roja", el nombre y logotipo de su organización, su cargo o los temas específicos que analizará: la política, la resolución o el plan de acción</a:t>
            </a:r>
            <a:r>
              <a:rPr lang="es-CO" sz="1200" kern="1200" dirty="0">
                <a:solidFill>
                  <a:schemeClr val="tx1"/>
                </a:solidFill>
                <a:effectLst/>
                <a:latin typeface="+mn-lt"/>
                <a:ea typeface="+mn-ea"/>
                <a:cs typeface="+mn-cs"/>
              </a:rPr>
              <a:t>.]</a:t>
            </a:r>
            <a:endParaRPr lang="en-SE" sz="1200" kern="1200" dirty="0">
              <a:solidFill>
                <a:schemeClr val="tx1"/>
              </a:solidFill>
              <a:effectLst/>
              <a:latin typeface="+mn-lt"/>
              <a:ea typeface="+mn-ea"/>
              <a:cs typeface="+mn-cs"/>
            </a:endParaRPr>
          </a:p>
          <a:p>
            <a:endParaRPr lang="da-DK" sz="1200" kern="1200" dirty="0">
              <a:solidFill>
                <a:schemeClr val="tx1"/>
              </a:solidFill>
              <a:effectLst/>
              <a:latin typeface="+mn-lt"/>
              <a:ea typeface="+mn-ea"/>
              <a:cs typeface="+mn-cs"/>
            </a:endParaRPr>
          </a:p>
          <a:p>
            <a:r>
              <a:rPr lang="es-CO" sz="1200" b="1" kern="1200" dirty="0">
                <a:solidFill>
                  <a:schemeClr val="tx1"/>
                </a:solidFill>
                <a:effectLst/>
                <a:latin typeface="+mn-lt"/>
                <a:ea typeface="+mn-ea"/>
                <a:cs typeface="+mn-cs"/>
              </a:rPr>
              <a:t>Notas para exposición oral. Preséntese y presente a su organización, su cargo y el tema. </a:t>
            </a:r>
            <a:r>
              <a:rPr lang="en-AU" sz="1200" b="1" kern="1200" dirty="0" err="1">
                <a:solidFill>
                  <a:schemeClr val="tx1"/>
                </a:solidFill>
                <a:effectLst/>
                <a:latin typeface="+mn-lt"/>
                <a:ea typeface="+mn-ea"/>
                <a:cs typeface="+mn-cs"/>
              </a:rPr>
              <a:t>Vea</a:t>
            </a:r>
            <a:r>
              <a:rPr lang="en-AU" sz="1200" b="1" kern="1200" dirty="0">
                <a:solidFill>
                  <a:schemeClr val="tx1"/>
                </a:solidFill>
                <a:effectLst/>
                <a:latin typeface="+mn-lt"/>
                <a:ea typeface="+mn-ea"/>
                <a:cs typeface="+mn-cs"/>
              </a:rPr>
              <a:t> el </a:t>
            </a:r>
            <a:r>
              <a:rPr lang="en-AU" sz="1200" b="1" kern="1200" dirty="0" err="1">
                <a:solidFill>
                  <a:schemeClr val="tx1"/>
                </a:solidFill>
                <a:effectLst/>
                <a:latin typeface="+mn-lt"/>
                <a:ea typeface="+mn-ea"/>
                <a:cs typeface="+mn-cs"/>
              </a:rPr>
              <a:t>siguiente</a:t>
            </a:r>
            <a:r>
              <a:rPr lang="en-AU" sz="1200" b="1" kern="1200" dirty="0">
                <a:solidFill>
                  <a:schemeClr val="tx1"/>
                </a:solidFill>
                <a:effectLst/>
                <a:latin typeface="+mn-lt"/>
                <a:ea typeface="+mn-ea"/>
                <a:cs typeface="+mn-cs"/>
              </a:rPr>
              <a:t> </a:t>
            </a:r>
            <a:r>
              <a:rPr lang="en-AU" sz="1200" b="1" kern="1200" dirty="0" err="1">
                <a:solidFill>
                  <a:schemeClr val="tx1"/>
                </a:solidFill>
                <a:effectLst/>
                <a:latin typeface="+mn-lt"/>
                <a:ea typeface="+mn-ea"/>
                <a:cs typeface="+mn-cs"/>
              </a:rPr>
              <a:t>ejemplo</a:t>
            </a:r>
            <a:r>
              <a:rPr lang="en-AU" sz="1200" b="1" kern="1200" dirty="0">
                <a:solidFill>
                  <a:schemeClr val="tx1"/>
                </a:solidFill>
                <a:effectLst/>
                <a:latin typeface="+mn-lt"/>
                <a:ea typeface="+mn-ea"/>
                <a:cs typeface="+mn-cs"/>
              </a:rPr>
              <a:t>. </a:t>
            </a:r>
            <a:r>
              <a:rPr lang="en-AU" sz="1200" b="1" kern="1200" dirty="0" err="1">
                <a:solidFill>
                  <a:schemeClr val="tx1"/>
                </a:solidFill>
                <a:effectLst/>
                <a:latin typeface="+mn-lt"/>
                <a:ea typeface="+mn-ea"/>
                <a:cs typeface="+mn-cs"/>
              </a:rPr>
              <a:t>Adapte</a:t>
            </a:r>
            <a:r>
              <a:rPr lang="en-AU" sz="1200" b="1" kern="1200" dirty="0">
                <a:solidFill>
                  <a:schemeClr val="tx1"/>
                </a:solidFill>
                <a:effectLst/>
                <a:latin typeface="+mn-lt"/>
                <a:ea typeface="+mn-ea"/>
                <a:cs typeface="+mn-cs"/>
              </a:rPr>
              <a:t> los </a:t>
            </a:r>
            <a:r>
              <a:rPr lang="en-AU" sz="1200" b="1" kern="1200" dirty="0" err="1">
                <a:solidFill>
                  <a:schemeClr val="tx1"/>
                </a:solidFill>
                <a:effectLst/>
                <a:latin typeface="+mn-lt"/>
                <a:ea typeface="+mn-ea"/>
                <a:cs typeface="+mn-cs"/>
              </a:rPr>
              <a:t>detalles</a:t>
            </a:r>
            <a:r>
              <a:rPr lang="en-AU" sz="1200" b="1" kern="1200" dirty="0">
                <a:solidFill>
                  <a:schemeClr val="tx1"/>
                </a:solidFill>
                <a:effectLst/>
                <a:latin typeface="+mn-lt"/>
                <a:ea typeface="+mn-ea"/>
                <a:cs typeface="+mn-cs"/>
              </a:rPr>
              <a:t>.</a:t>
            </a:r>
            <a:endParaRPr lang="en-SE" sz="1200" kern="1200" dirty="0">
              <a:solidFill>
                <a:schemeClr val="tx1"/>
              </a:solidFill>
              <a:effectLst/>
              <a:latin typeface="+mn-lt"/>
              <a:ea typeface="+mn-ea"/>
              <a:cs typeface="+mn-cs"/>
            </a:endParaRPr>
          </a:p>
          <a:p>
            <a:pPr lvl="0"/>
            <a:r>
              <a:rPr lang="es-CO" sz="1200" kern="1200" dirty="0">
                <a:solidFill>
                  <a:schemeClr val="tx1"/>
                </a:solidFill>
                <a:effectLst/>
                <a:latin typeface="+mn-lt"/>
                <a:ea typeface="+mn-ea"/>
                <a:cs typeface="+mn-cs"/>
              </a:rPr>
              <a:t>Bienvenidos y gracias por estar aquí y participar en esta sesión de aprendizaje sobre la política de salud mental y apoyo psicosocial de la Cruz Roja y la Media Luna Roja, su resolución y el plan de acción. </a:t>
            </a:r>
            <a:endParaRPr lang="en-SE" sz="1200" kern="1200" dirty="0">
              <a:solidFill>
                <a:schemeClr val="tx1"/>
              </a:solidFill>
              <a:effectLst/>
              <a:latin typeface="+mn-lt"/>
              <a:ea typeface="+mn-ea"/>
              <a:cs typeface="+mn-cs"/>
            </a:endParaRPr>
          </a:p>
          <a:p>
            <a:pPr lvl="0"/>
            <a:endParaRPr lang="es-CO" sz="1200" kern="1200" dirty="0">
              <a:solidFill>
                <a:schemeClr val="tx1"/>
              </a:solidFill>
              <a:effectLst/>
              <a:latin typeface="+mn-lt"/>
              <a:ea typeface="+mn-ea"/>
              <a:cs typeface="+mn-cs"/>
            </a:endParaRPr>
          </a:p>
          <a:p>
            <a:pPr lvl="0"/>
            <a:r>
              <a:rPr lang="es-CO" sz="1200" kern="1200" dirty="0">
                <a:solidFill>
                  <a:schemeClr val="tx1"/>
                </a:solidFill>
                <a:effectLst/>
                <a:latin typeface="+mn-lt"/>
                <a:ea typeface="+mn-ea"/>
                <a:cs typeface="+mn-cs"/>
              </a:rPr>
              <a:t>Mi nombre es Mel Powell. Soy psicólogo en la Cruz Roja Islandesa, y tengo experiencia y conocimientos en salud mental y apoyo psicosocial. También soy el referente en la Cruz Roja Islandesa en torno a la política de salud mental y apoyo psicosocial del Movimiento. </a:t>
            </a:r>
            <a:endParaRPr lang="en-SE"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pPr lvl="0"/>
            <a:r>
              <a:rPr lang="es-CO" sz="1200" kern="1200" dirty="0">
                <a:solidFill>
                  <a:schemeClr val="tx1"/>
                </a:solidFill>
                <a:effectLst/>
                <a:latin typeface="+mn-lt"/>
                <a:ea typeface="+mn-ea"/>
                <a:cs typeface="+mn-cs"/>
              </a:rPr>
              <a:t>Hoy llevaré a cabo la sesión y durará </a:t>
            </a:r>
            <a:r>
              <a:rPr lang="es-CO" sz="1200" i="1" kern="1200" dirty="0">
                <a:solidFill>
                  <a:schemeClr val="tx1"/>
                </a:solidFill>
                <a:effectLst/>
                <a:latin typeface="+mn-lt"/>
                <a:ea typeface="+mn-ea"/>
                <a:cs typeface="+mn-cs"/>
              </a:rPr>
              <a:t>aproximadamente 30 minutos. </a:t>
            </a:r>
            <a:r>
              <a:rPr lang="es-CO" sz="1200" b="1" kern="1200" dirty="0">
                <a:solidFill>
                  <a:schemeClr val="tx1"/>
                </a:solidFill>
                <a:effectLst/>
                <a:latin typeface="+mn-lt"/>
                <a:ea typeface="+mn-ea"/>
                <a:cs typeface="+mn-cs"/>
              </a:rPr>
              <a:t>[Adapte el horario según cuánto tiempo planea utilizar]. </a:t>
            </a:r>
            <a:r>
              <a:rPr lang="es-CO" sz="1200" kern="1200" dirty="0">
                <a:solidFill>
                  <a:schemeClr val="tx1"/>
                </a:solidFill>
                <a:effectLst/>
                <a:latin typeface="+mn-lt"/>
                <a:ea typeface="+mn-ea"/>
                <a:cs typeface="+mn-cs"/>
              </a:rPr>
              <a:t>Tendremos tiempo para que hagan preguntas durante la sesión y una vez que finalice.</a:t>
            </a:r>
            <a:endParaRPr lang="en-SE"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942641A-B3CC-487B-ADBB-88958F0DFD7D}" type="slidenum">
              <a:rPr lang="en-GB" smtClean="0"/>
              <a:t>1</a:t>
            </a:fld>
            <a:endParaRPr lang="en-GB"/>
          </a:p>
        </p:txBody>
      </p:sp>
    </p:spTree>
    <p:extLst>
      <p:ext uri="{BB962C8B-B14F-4D97-AF65-F5344CB8AC3E}">
        <p14:creationId xmlns:p14="http://schemas.microsoft.com/office/powerpoint/2010/main" val="2932627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sz="1200" i="1" kern="1200" dirty="0">
                <a:solidFill>
                  <a:schemeClr val="tx1"/>
                </a:solidFill>
                <a:effectLst/>
                <a:latin typeface="+mn-lt"/>
                <a:ea typeface="+mn-ea"/>
                <a:cs typeface="+mn-cs"/>
              </a:rPr>
              <a:t>DIAPOSITIVA 10. Objetivo de la diapositiva: i) Presentar el plan de acción, y explicar su objetivo y sus áreas de enfoque</a:t>
            </a:r>
          </a:p>
          <a:p>
            <a:endParaRPr lang="en-SE" sz="1200" kern="1200" dirty="0">
              <a:solidFill>
                <a:schemeClr val="tx1"/>
              </a:solidFill>
              <a:effectLst/>
              <a:latin typeface="+mn-lt"/>
              <a:ea typeface="+mn-ea"/>
              <a:cs typeface="+mn-cs"/>
            </a:endParaRPr>
          </a:p>
          <a:p>
            <a:r>
              <a:rPr lang="en-AU" sz="1200" b="1" kern="1200" dirty="0" err="1">
                <a:solidFill>
                  <a:schemeClr val="tx1"/>
                </a:solidFill>
                <a:effectLst/>
                <a:latin typeface="+mn-lt"/>
                <a:ea typeface="+mn-ea"/>
                <a:cs typeface="+mn-cs"/>
              </a:rPr>
              <a:t>Notas</a:t>
            </a:r>
            <a:r>
              <a:rPr lang="en-AU" sz="1200" b="1" kern="1200" dirty="0">
                <a:solidFill>
                  <a:schemeClr val="tx1"/>
                </a:solidFill>
                <a:effectLst/>
                <a:latin typeface="+mn-lt"/>
                <a:ea typeface="+mn-ea"/>
                <a:cs typeface="+mn-cs"/>
              </a:rPr>
              <a:t> para </a:t>
            </a:r>
            <a:r>
              <a:rPr lang="en-AU" sz="1200" b="1" kern="1200" dirty="0" err="1">
                <a:solidFill>
                  <a:schemeClr val="tx1"/>
                </a:solidFill>
                <a:effectLst/>
                <a:latin typeface="+mn-lt"/>
                <a:ea typeface="+mn-ea"/>
                <a:cs typeface="+mn-cs"/>
              </a:rPr>
              <a:t>exposición</a:t>
            </a:r>
            <a:r>
              <a:rPr lang="en-AU" sz="1200" b="1" kern="1200" dirty="0">
                <a:solidFill>
                  <a:schemeClr val="tx1"/>
                </a:solidFill>
                <a:effectLst/>
                <a:latin typeface="+mn-lt"/>
                <a:ea typeface="+mn-ea"/>
                <a:cs typeface="+mn-cs"/>
              </a:rPr>
              <a:t> oral</a:t>
            </a:r>
            <a:br>
              <a:rPr lang="en-AU" sz="1200" b="1" kern="1200" dirty="0">
                <a:solidFill>
                  <a:schemeClr val="tx1"/>
                </a:solidFill>
                <a:effectLst/>
                <a:latin typeface="+mn-lt"/>
                <a:ea typeface="+mn-ea"/>
                <a:cs typeface="+mn-cs"/>
              </a:rPr>
            </a:br>
            <a:endParaRPr lang="en-SE"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es-CO" sz="1200" kern="1200" dirty="0">
                <a:solidFill>
                  <a:schemeClr val="tx1"/>
                </a:solidFill>
                <a:effectLst/>
                <a:latin typeface="+mn-lt"/>
                <a:ea typeface="+mn-ea"/>
                <a:cs typeface="+mn-cs"/>
              </a:rPr>
              <a:t>En 2020, la IFRC, el CICR y las Sociedades Nacionales desarrollaron un plan de acción conjunto como una manera para que el Movimiento implemente la política y la resolución. </a:t>
            </a:r>
            <a:endParaRPr lang="en-SE" sz="1200" kern="1200" dirty="0">
              <a:solidFill>
                <a:schemeClr val="tx1"/>
              </a:solidFill>
              <a:effectLst/>
              <a:latin typeface="+mn-lt"/>
              <a:ea typeface="+mn-ea"/>
              <a:cs typeface="+mn-cs"/>
            </a:endParaRPr>
          </a:p>
          <a:p>
            <a:pPr marL="540000" indent="0">
              <a:buFontTx/>
              <a:buNone/>
            </a:pPr>
            <a:r>
              <a:rPr lang="es-CO"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es-CO" sz="1200" kern="1200" dirty="0">
                <a:solidFill>
                  <a:schemeClr val="tx1"/>
                </a:solidFill>
                <a:effectLst/>
                <a:latin typeface="+mn-lt"/>
                <a:ea typeface="+mn-ea"/>
                <a:cs typeface="+mn-cs"/>
              </a:rPr>
              <a:t>El plan de acción apoya un enfoque estratégico y coordinado para la implementación de la política y la resolución; además, identifica seis áreas de acción prioritarias, según se muestra en la diapositiva de PowerPoint. Estas áreas fueron seleccionadas como áreas en las que todos los componentes del Movimiento podrían trabajar y mostrar un impacto colectivo, además de destacar a SMAPS como parte de nuestra identidad y marca centrales. </a:t>
            </a:r>
            <a:endParaRPr lang="en-SE" sz="1200" kern="1200" dirty="0">
              <a:solidFill>
                <a:schemeClr val="tx1"/>
              </a:solidFill>
              <a:effectLst/>
              <a:latin typeface="+mn-lt"/>
              <a:ea typeface="+mn-ea"/>
              <a:cs typeface="+mn-cs"/>
            </a:endParaRPr>
          </a:p>
          <a:p>
            <a:pPr marL="540000" indent="0">
              <a:buFontTx/>
              <a:buNone/>
            </a:pPr>
            <a:r>
              <a:rPr lang="es-CO"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es-CO" sz="1200" kern="1200" dirty="0">
                <a:solidFill>
                  <a:schemeClr val="tx1"/>
                </a:solidFill>
                <a:effectLst/>
                <a:latin typeface="+mn-lt"/>
                <a:ea typeface="+mn-ea"/>
                <a:cs typeface="+mn-cs"/>
              </a:rPr>
              <a:t>Establece actividades clave para las Sociedades Nacionales, la IFRC y el CICR y para el Movimiento en su conjunto, y describe los resultados y efectos esperados para 2023. </a:t>
            </a:r>
            <a:endParaRPr lang="en-SE" sz="1200" kern="1200" dirty="0">
              <a:solidFill>
                <a:schemeClr val="tx1"/>
              </a:solidFill>
              <a:effectLst/>
              <a:latin typeface="+mn-lt"/>
              <a:ea typeface="+mn-ea"/>
              <a:cs typeface="+mn-cs"/>
            </a:endParaRPr>
          </a:p>
          <a:p>
            <a:pPr marL="540000" indent="0">
              <a:buFontTx/>
              <a:buNone/>
            </a:pPr>
            <a:r>
              <a:rPr lang="es-CO"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es-CO" sz="1200" kern="1200" dirty="0">
                <a:solidFill>
                  <a:schemeClr val="tx1"/>
                </a:solidFill>
                <a:effectLst/>
                <a:latin typeface="+mn-lt"/>
                <a:ea typeface="+mn-ea"/>
                <a:cs typeface="+mn-cs"/>
              </a:rPr>
              <a:t>El plan de acción no está diseñado como un documento independiente, pero se debe leer junto con la política y la resolución. </a:t>
            </a:r>
            <a:endParaRPr lang="en-SE" sz="1200" kern="1200" dirty="0">
              <a:solidFill>
                <a:schemeClr val="tx1"/>
              </a:solidFill>
              <a:effectLst/>
              <a:latin typeface="+mn-lt"/>
              <a:ea typeface="+mn-ea"/>
              <a:cs typeface="+mn-cs"/>
            </a:endParaRPr>
          </a:p>
          <a:p>
            <a:pPr marL="540000" indent="0">
              <a:buFontTx/>
              <a:buNone/>
            </a:pPr>
            <a:r>
              <a:rPr lang="es-CO"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es-CO" sz="1200" kern="1200" dirty="0">
                <a:solidFill>
                  <a:schemeClr val="tx1"/>
                </a:solidFill>
                <a:effectLst/>
                <a:latin typeface="+mn-lt"/>
                <a:ea typeface="+mn-ea"/>
                <a:cs typeface="+mn-cs"/>
              </a:rPr>
              <a:t>La IFRC, el CICR y las Sociedades Nacionales apoyan y coordinan la implementación del plan de acción en 6 grupos de trabajo, una para cada área de acción prioritaria. </a:t>
            </a:r>
            <a:endParaRPr lang="en-SE" sz="1200" kern="1200" dirty="0">
              <a:solidFill>
                <a:schemeClr val="tx1"/>
              </a:solidFill>
              <a:effectLst/>
              <a:latin typeface="+mn-lt"/>
              <a:ea typeface="+mn-ea"/>
              <a:cs typeface="+mn-cs"/>
            </a:endParaRPr>
          </a:p>
          <a:p>
            <a:pPr marL="540000" indent="0">
              <a:buFontTx/>
              <a:buNone/>
            </a:pPr>
            <a:r>
              <a:rPr lang="es-CO"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pPr marL="540000" indent="-171450">
              <a:buFont typeface="Arial" panose="020B0604020202020204" pitchFamily="34" charset="0"/>
              <a:buChar char="•"/>
            </a:pPr>
            <a:r>
              <a:rPr lang="es-CO" sz="1200" kern="1200" dirty="0">
                <a:solidFill>
                  <a:schemeClr val="tx1"/>
                </a:solidFill>
                <a:effectLst/>
                <a:latin typeface="+mn-lt"/>
                <a:ea typeface="+mn-ea"/>
                <a:cs typeface="+mn-cs"/>
              </a:rPr>
              <a:t>Aún es posible unir uno de los grupos de trabajo. El compromiso requerido es para un año calendario. Si tienen preguntas sobre cómo unirse a un grupo de trabajo, envíenlas a</a:t>
            </a:r>
            <a:r>
              <a:rPr lang="en-SE" dirty="0">
                <a:effectLst/>
              </a:rPr>
              <a:t> </a:t>
            </a:r>
            <a:endParaRPr lang="en-GB" dirty="0"/>
          </a:p>
        </p:txBody>
      </p:sp>
      <p:sp>
        <p:nvSpPr>
          <p:cNvPr id="4" name="Slide Number Placeholder 3"/>
          <p:cNvSpPr>
            <a:spLocks noGrp="1"/>
          </p:cNvSpPr>
          <p:nvPr>
            <p:ph type="sldNum" sz="quarter" idx="5"/>
          </p:nvPr>
        </p:nvSpPr>
        <p:spPr/>
        <p:txBody>
          <a:bodyPr/>
          <a:lstStyle/>
          <a:p>
            <a:fld id="{7942641A-B3CC-487B-ADBB-88958F0DFD7D}" type="slidenum">
              <a:rPr lang="en-GB" smtClean="0"/>
              <a:t>10</a:t>
            </a:fld>
            <a:endParaRPr lang="en-GB"/>
          </a:p>
        </p:txBody>
      </p:sp>
    </p:spTree>
    <p:extLst>
      <p:ext uri="{BB962C8B-B14F-4D97-AF65-F5344CB8AC3E}">
        <p14:creationId xmlns:p14="http://schemas.microsoft.com/office/powerpoint/2010/main" val="3505478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sz="1200" i="1" kern="1200" dirty="0">
                <a:solidFill>
                  <a:schemeClr val="tx1"/>
                </a:solidFill>
                <a:effectLst/>
                <a:latin typeface="+mn-lt"/>
                <a:ea typeface="+mn-ea"/>
                <a:cs typeface="+mn-cs"/>
              </a:rPr>
              <a:t>DIAPOSITIVA 11. Objetivo de la diapositiva: i) Ofrecer un enlace a recursos sobre la política, la resolución y el plan de acción</a:t>
            </a:r>
            <a:endParaRPr lang="en-SE" sz="1200" kern="1200" dirty="0">
              <a:solidFill>
                <a:schemeClr val="tx1"/>
              </a:solidFill>
              <a:effectLst/>
              <a:latin typeface="+mn-lt"/>
              <a:ea typeface="+mn-ea"/>
              <a:cs typeface="+mn-cs"/>
            </a:endParaRPr>
          </a:p>
          <a:p>
            <a:endParaRPr lang="es-CO" sz="1200" b="1" kern="1200" dirty="0">
              <a:solidFill>
                <a:schemeClr val="tx1"/>
              </a:solidFill>
              <a:effectLst/>
              <a:latin typeface="+mn-lt"/>
              <a:ea typeface="+mn-ea"/>
              <a:cs typeface="+mn-cs"/>
            </a:endParaRPr>
          </a:p>
          <a:p>
            <a:r>
              <a:rPr lang="es-CO" sz="1200" b="1" kern="1200" dirty="0">
                <a:solidFill>
                  <a:schemeClr val="tx1"/>
                </a:solidFill>
                <a:effectLst/>
                <a:latin typeface="+mn-lt"/>
                <a:ea typeface="+mn-ea"/>
                <a:cs typeface="+mn-cs"/>
              </a:rPr>
              <a:t>Notas para exposición oral</a:t>
            </a:r>
            <a:endParaRPr lang="en-SE" sz="1200" kern="1200" dirty="0">
              <a:solidFill>
                <a:schemeClr val="tx1"/>
              </a:solidFill>
              <a:effectLst/>
              <a:latin typeface="+mn-lt"/>
              <a:ea typeface="+mn-ea"/>
              <a:cs typeface="+mn-cs"/>
            </a:endParaRPr>
          </a:p>
          <a:p>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Antes de finalizar con nuestra charla del día de hoy, quería informarles sobre dónde pueden encontrar más recursos para la programación en SMAPS, en la política y en la resolución. </a:t>
            </a:r>
            <a:endParaRPr lang="en-SE" sz="1200" kern="1200" dirty="0">
              <a:solidFill>
                <a:schemeClr val="tx1"/>
              </a:solidFill>
              <a:effectLst/>
              <a:latin typeface="+mn-lt"/>
              <a:ea typeface="+mn-ea"/>
              <a:cs typeface="+mn-cs"/>
            </a:endParaRPr>
          </a:p>
          <a:p>
            <a:r>
              <a:rPr lang="es-CO" sz="1200" b="1" kern="1200" dirty="0">
                <a:solidFill>
                  <a:schemeClr val="tx1"/>
                </a:solidFill>
                <a:effectLst/>
                <a:latin typeface="+mn-lt"/>
                <a:ea typeface="+mn-ea"/>
                <a:cs typeface="+mn-cs"/>
              </a:rPr>
              <a:t>Los Lineamientos de SMAPS del CICR </a:t>
            </a:r>
            <a:r>
              <a:rPr lang="es-CO" sz="1200" kern="1200" dirty="0">
                <a:solidFill>
                  <a:schemeClr val="tx1"/>
                </a:solidFill>
                <a:effectLst/>
                <a:latin typeface="+mn-lt"/>
                <a:ea typeface="+mn-ea"/>
                <a:cs typeface="+mn-cs"/>
              </a:rPr>
              <a:t>(en inglés, francés, portugués, árabe y español) se pueden encontrar en esta dirección web: </a:t>
            </a:r>
            <a:r>
              <a:rPr lang="es-CO" sz="1200" u="sng" kern="1200" dirty="0">
                <a:solidFill>
                  <a:schemeClr val="tx1"/>
                </a:solidFill>
                <a:effectLst/>
                <a:latin typeface="+mn-lt"/>
                <a:ea typeface="+mn-ea"/>
                <a:cs typeface="+mn-cs"/>
                <a:hlinkClick r:id="rId3"/>
              </a:rPr>
              <a:t>https://www.icrc.org/es/publication/guia-de-salud-mental-y-apoyo-psicosocial</a:t>
            </a:r>
            <a:r>
              <a:rPr lang="en-SE" sz="1200" u="sng" kern="1200" dirty="0">
                <a:solidFill>
                  <a:schemeClr val="tx1"/>
                </a:solidFill>
                <a:effectLst/>
                <a:latin typeface="+mn-lt"/>
                <a:ea typeface="+mn-ea"/>
                <a:cs typeface="+mn-cs"/>
              </a:rPr>
              <a:t> </a:t>
            </a:r>
            <a:r>
              <a:rPr lang="es-CO" sz="1200" kern="1200" dirty="0">
                <a:solidFill>
                  <a:schemeClr val="tx1"/>
                </a:solidFill>
                <a:effectLst/>
                <a:latin typeface="+mn-lt"/>
                <a:ea typeface="+mn-ea"/>
                <a:cs typeface="+mn-cs"/>
              </a:rPr>
              <a:t>o si busca en Internet</a:t>
            </a:r>
            <a:br>
              <a:rPr lang="es-CO" sz="1200" kern="1200" dirty="0">
                <a:solidFill>
                  <a:schemeClr val="tx1"/>
                </a:solidFill>
                <a:effectLst/>
                <a:latin typeface="+mn-lt"/>
                <a:ea typeface="+mn-ea"/>
                <a:cs typeface="+mn-cs"/>
              </a:rPr>
            </a:br>
            <a:endParaRPr lang="en-SE"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es-CO" sz="1200" kern="1200" dirty="0">
                <a:solidFill>
                  <a:schemeClr val="tx1"/>
                </a:solidFill>
                <a:effectLst/>
                <a:latin typeface="+mn-lt"/>
                <a:ea typeface="+mn-ea"/>
                <a:cs typeface="+mn-cs"/>
              </a:rPr>
              <a:t>La política y la resolución se pueden encontrar en el sitio web del Centro PS de la IFRC visitando la página de inicio y utilizando el motor de búsqueda (hagan clic en la lupa)</a:t>
            </a:r>
            <a:br>
              <a:rPr lang="es-CO" sz="1200" kern="1200" dirty="0">
                <a:solidFill>
                  <a:schemeClr val="tx1"/>
                </a:solidFill>
                <a:effectLst/>
                <a:latin typeface="+mn-lt"/>
                <a:ea typeface="+mn-ea"/>
                <a:cs typeface="+mn-cs"/>
              </a:rPr>
            </a:br>
            <a:endParaRPr lang="en-SE" sz="1200" kern="1200" dirty="0">
              <a:solidFill>
                <a:schemeClr val="tx1"/>
              </a:solidFill>
              <a:effectLst/>
              <a:latin typeface="+mn-lt"/>
              <a:ea typeface="+mn-ea"/>
              <a:cs typeface="+mn-cs"/>
            </a:endParaRPr>
          </a:p>
          <a:p>
            <a:pPr marL="54000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200" kern="1200" dirty="0">
                <a:solidFill>
                  <a:schemeClr val="tx1"/>
                </a:solidFill>
                <a:effectLst/>
                <a:latin typeface="+mn-lt"/>
                <a:ea typeface="+mn-ea"/>
                <a:cs typeface="+mn-cs"/>
              </a:rPr>
              <a:t>A su vez, el Centro PS de la IFRC aloja un sitio web dedicado a recursos que ayudarán con la implementación de la política de SMAPS, la resolución y en plan de acción. Muchos de los videos que mostré hoy se encuentran en este sitio web, junto con documentos clave de referencia, podcasts, seminarios web, entre otros materiales que ayudan con la implementación de la política, la resolución y el plan de acción. </a:t>
            </a:r>
            <a:r>
              <a:rPr lang="en-AU" sz="1200" kern="1200" dirty="0">
                <a:solidFill>
                  <a:schemeClr val="tx1"/>
                </a:solidFill>
                <a:effectLst/>
                <a:latin typeface="+mn-lt"/>
                <a:ea typeface="+mn-ea"/>
                <a:cs typeface="+mn-cs"/>
              </a:rPr>
              <a:t>Los </a:t>
            </a:r>
            <a:r>
              <a:rPr lang="en-AU" sz="1200" kern="1200" dirty="0" err="1">
                <a:solidFill>
                  <a:schemeClr val="tx1"/>
                </a:solidFill>
                <a:effectLst/>
                <a:latin typeface="+mn-lt"/>
                <a:ea typeface="+mn-ea"/>
                <a:cs typeface="+mn-cs"/>
              </a:rPr>
              <a:t>pueden</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encontrar</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aquí</a:t>
            </a:r>
            <a:r>
              <a:rPr lang="en-AU" sz="1200" kern="1200" dirty="0">
                <a:solidFill>
                  <a:schemeClr val="tx1"/>
                </a:solidFill>
                <a:effectLst/>
                <a:latin typeface="+mn-lt"/>
                <a:ea typeface="+mn-ea"/>
                <a:cs typeface="+mn-cs"/>
              </a:rPr>
              <a:t>: </a:t>
            </a:r>
            <a:r>
              <a:rPr lang="es-CO" sz="1200" u="sng" kern="1200" dirty="0">
                <a:solidFill>
                  <a:schemeClr val="tx1"/>
                </a:solidFill>
                <a:effectLst/>
                <a:latin typeface="+mn-lt"/>
                <a:ea typeface="+mn-ea"/>
                <a:cs typeface="+mn-cs"/>
                <a:hlinkClick r:id="rId4"/>
              </a:rPr>
              <a:t>https://pscentre.org</a:t>
            </a:r>
            <a:br>
              <a:rPr lang="es-CO" sz="1200" u="sng" kern="1200" dirty="0">
                <a:solidFill>
                  <a:schemeClr val="tx1"/>
                </a:solidFill>
                <a:effectLst/>
                <a:latin typeface="+mn-lt"/>
                <a:ea typeface="+mn-ea"/>
                <a:cs typeface="+mn-cs"/>
              </a:rPr>
            </a:br>
            <a:endParaRPr lang="en-SE"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es-CO" sz="1200" kern="1200" dirty="0">
                <a:solidFill>
                  <a:schemeClr val="tx1"/>
                </a:solidFill>
                <a:effectLst/>
                <a:latin typeface="+mn-lt"/>
                <a:ea typeface="+mn-ea"/>
                <a:cs typeface="+mn-cs"/>
              </a:rPr>
              <a:t>Gracias por su atención y espero sus preguntas. </a:t>
            </a:r>
            <a:endParaRPr lang="en-SE" sz="1200" kern="1200" dirty="0">
              <a:solidFill>
                <a:schemeClr val="tx1"/>
              </a:solidFill>
              <a:effectLst/>
              <a:latin typeface="+mn-lt"/>
              <a:ea typeface="+mn-ea"/>
              <a:cs typeface="+mn-cs"/>
            </a:endParaRPr>
          </a:p>
          <a:p>
            <a:pPr marL="0" lvl="0" indent="0">
              <a:buFont typeface="Arial" panose="020B0604020202020204" pitchFamily="34" charset="0"/>
              <a:buNone/>
            </a:pPr>
            <a:endParaRPr lang="da-DK"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7942641A-B3CC-487B-ADBB-88958F0DFD7D}" type="slidenum">
              <a:rPr lang="en-GB" smtClean="0"/>
              <a:t>11</a:t>
            </a:fld>
            <a:endParaRPr lang="en-GB"/>
          </a:p>
        </p:txBody>
      </p:sp>
    </p:spTree>
    <p:extLst>
      <p:ext uri="{BB962C8B-B14F-4D97-AF65-F5344CB8AC3E}">
        <p14:creationId xmlns:p14="http://schemas.microsoft.com/office/powerpoint/2010/main" val="1859747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sz="1200" i="1" kern="1200" dirty="0">
                <a:solidFill>
                  <a:schemeClr val="tx1"/>
                </a:solidFill>
                <a:effectLst/>
                <a:latin typeface="+mn-lt"/>
                <a:ea typeface="+mn-ea"/>
                <a:cs typeface="+mn-cs"/>
              </a:rPr>
              <a:t>DIAPOSITIVA 2. Objetivo de la diapositiva: i) Generar concientización sobre las necesidades de salud mental y psicosociales no cubiertas; ii) Generar una sensación de urgencia, y iii) Utilizar estadísticas y gráficos que sirvan de apoyo</a:t>
            </a:r>
            <a:endParaRPr lang="en-SE" sz="1200" kern="1200" dirty="0">
              <a:solidFill>
                <a:schemeClr val="tx1"/>
              </a:solidFill>
              <a:effectLst/>
              <a:latin typeface="+mn-lt"/>
              <a:ea typeface="+mn-ea"/>
              <a:cs typeface="+mn-cs"/>
            </a:endParaRPr>
          </a:p>
          <a:p>
            <a:pPr lvl="0"/>
            <a:endParaRPr lang="en-GB" sz="1200" b="1" u="none" kern="1200" dirty="0">
              <a:solidFill>
                <a:schemeClr val="tx1"/>
              </a:solidFill>
              <a:effectLst/>
              <a:latin typeface="+mn-lt"/>
              <a:ea typeface="+mn-ea"/>
              <a:cs typeface="+mn-cs"/>
            </a:endParaRPr>
          </a:p>
          <a:p>
            <a:r>
              <a:rPr lang="es-CO" sz="1200" b="1" kern="1200" dirty="0">
                <a:solidFill>
                  <a:schemeClr val="tx1"/>
                </a:solidFill>
                <a:effectLst/>
                <a:latin typeface="+mn-lt"/>
                <a:ea typeface="+mn-ea"/>
                <a:cs typeface="+mn-cs"/>
              </a:rPr>
              <a:t>Opciones de video</a:t>
            </a:r>
            <a:endParaRPr lang="en-SE" sz="1200" kern="1200" dirty="0">
              <a:solidFill>
                <a:schemeClr val="tx1"/>
              </a:solidFill>
              <a:effectLst/>
              <a:latin typeface="+mn-lt"/>
              <a:ea typeface="+mn-ea"/>
              <a:cs typeface="+mn-cs"/>
            </a:endParaRPr>
          </a:p>
          <a:p>
            <a:pPr lvl="0">
              <a:buFontTx/>
              <a:buNone/>
            </a:pPr>
            <a:r>
              <a:rPr lang="es-CO" sz="1200" kern="1200" dirty="0">
                <a:solidFill>
                  <a:schemeClr val="tx1"/>
                </a:solidFill>
                <a:effectLst/>
                <a:latin typeface="+mn-lt"/>
                <a:ea typeface="+mn-ea"/>
                <a:cs typeface="+mn-cs"/>
              </a:rPr>
              <a:t>Puede mostrar un video. A continuación se mencionan dos opciones desarrolladas por y para el Movimiento de la Cruz Roja y de la Media Luna Roja sobre la importancia de la salud mental y el apoyo psicosocial. </a:t>
            </a:r>
            <a:r>
              <a:rPr lang="en-AU" sz="1200" kern="1200" dirty="0">
                <a:solidFill>
                  <a:schemeClr val="tx1"/>
                </a:solidFill>
                <a:effectLst/>
                <a:latin typeface="+mn-lt"/>
                <a:ea typeface="+mn-ea"/>
                <a:cs typeface="+mn-cs"/>
              </a:rPr>
              <a:t>O </a:t>
            </a:r>
            <a:r>
              <a:rPr lang="en-AU" sz="1200" kern="1200" dirty="0" err="1">
                <a:solidFill>
                  <a:schemeClr val="tx1"/>
                </a:solidFill>
                <a:effectLst/>
                <a:latin typeface="+mn-lt"/>
                <a:ea typeface="+mn-ea"/>
                <a:cs typeface="+mn-cs"/>
              </a:rPr>
              <a:t>puede</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utilizar</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su</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propio</a:t>
            </a:r>
            <a:r>
              <a:rPr lang="en-AU" sz="1200" kern="1200" dirty="0">
                <a:solidFill>
                  <a:schemeClr val="tx1"/>
                </a:solidFill>
                <a:effectLst/>
                <a:latin typeface="+mn-lt"/>
                <a:ea typeface="+mn-ea"/>
                <a:cs typeface="+mn-cs"/>
              </a:rPr>
              <a:t> video </a:t>
            </a:r>
            <a:r>
              <a:rPr lang="en-AU" sz="1200" kern="1200" dirty="0" err="1">
                <a:solidFill>
                  <a:schemeClr val="tx1"/>
                </a:solidFill>
                <a:effectLst/>
                <a:latin typeface="+mn-lt"/>
                <a:ea typeface="+mn-ea"/>
                <a:cs typeface="+mn-cs"/>
              </a:rPr>
              <a:t>sobre</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este</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tema</a:t>
            </a:r>
            <a:r>
              <a:rPr lang="en-AU" sz="1200" kern="1200" dirty="0">
                <a:solidFill>
                  <a:schemeClr val="tx1"/>
                </a:solidFill>
                <a:effectLst/>
                <a:latin typeface="+mn-lt"/>
                <a:ea typeface="+mn-ea"/>
                <a:cs typeface="+mn-cs"/>
              </a:rPr>
              <a:t>. </a:t>
            </a:r>
            <a:r>
              <a:rPr lang="en-GB" dirty="0">
                <a:hlinkClick r:id="rId3"/>
              </a:rPr>
              <a:t>https://youtu.be/FDKnxU7BkG4</a:t>
            </a:r>
            <a:r>
              <a:rPr lang="en-GB" dirty="0"/>
              <a:t> </a:t>
            </a:r>
            <a:r>
              <a:rPr lang="en-AU" sz="1200" kern="1200" dirty="0">
                <a:solidFill>
                  <a:schemeClr val="tx1"/>
                </a:solidFill>
                <a:effectLst/>
                <a:latin typeface="+mn-lt"/>
                <a:ea typeface="+mn-ea"/>
                <a:cs typeface="+mn-cs"/>
              </a:rPr>
              <a:t>"</a:t>
            </a:r>
            <a:r>
              <a:rPr lang="en-AU" sz="1200" kern="1200" dirty="0" err="1">
                <a:solidFill>
                  <a:schemeClr val="tx1"/>
                </a:solidFill>
                <a:effectLst/>
                <a:latin typeface="+mn-lt"/>
                <a:ea typeface="+mn-ea"/>
                <a:cs typeface="+mn-cs"/>
              </a:rPr>
              <a:t>Actuemos</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juntos</a:t>
            </a:r>
            <a:r>
              <a:rPr lang="en-AU" sz="1200" kern="1200" dirty="0">
                <a:solidFill>
                  <a:schemeClr val="tx1"/>
                </a:solidFill>
                <a:effectLst/>
                <a:latin typeface="+mn-lt"/>
                <a:ea typeface="+mn-ea"/>
                <a:cs typeface="+mn-cs"/>
              </a:rPr>
              <a:t>" 3 </a:t>
            </a:r>
            <a:r>
              <a:rPr lang="en-AU" sz="1200" kern="1200" dirty="0" err="1">
                <a:solidFill>
                  <a:schemeClr val="tx1"/>
                </a:solidFill>
                <a:effectLst/>
                <a:latin typeface="+mn-lt"/>
                <a:ea typeface="+mn-ea"/>
                <a:cs typeface="+mn-cs"/>
              </a:rPr>
              <a:t>minutos</a:t>
            </a:r>
            <a:endParaRPr lang="en-SE" sz="1200" kern="1200" dirty="0">
              <a:solidFill>
                <a:schemeClr val="tx1"/>
              </a:solidFill>
              <a:effectLst/>
              <a:latin typeface="+mn-lt"/>
              <a:ea typeface="+mn-ea"/>
              <a:cs typeface="+mn-cs"/>
            </a:endParaRPr>
          </a:p>
          <a:p>
            <a:pPr marL="0" lvl="0" indent="0">
              <a:buFontTx/>
              <a:buNone/>
            </a:pPr>
            <a:r>
              <a:rPr lang="en-GB" sz="1200" b="0" i="0" u="sng" kern="1200" dirty="0">
                <a:solidFill>
                  <a:schemeClr val="accent1"/>
                </a:solidFill>
                <a:effectLst/>
                <a:latin typeface="+mn-lt"/>
                <a:ea typeface="+mn-ea"/>
                <a:cs typeface="+mn-cs"/>
              </a:rPr>
              <a:t>https://youtu.be/jFxEZApYfEw</a:t>
            </a:r>
            <a:r>
              <a:rPr lang="en-GB" sz="1200" b="0" i="0" u="none" kern="1200" dirty="0">
                <a:solidFill>
                  <a:schemeClr val="accent1"/>
                </a:solidFill>
                <a:effectLst/>
                <a:latin typeface="+mn-lt"/>
                <a:ea typeface="+mn-ea"/>
                <a:cs typeface="+mn-cs"/>
              </a:rPr>
              <a:t> </a:t>
            </a:r>
            <a:r>
              <a:rPr lang="es-CO" sz="1200" kern="1200" dirty="0">
                <a:solidFill>
                  <a:schemeClr val="tx1"/>
                </a:solidFill>
                <a:effectLst/>
                <a:latin typeface="+mn-lt"/>
                <a:ea typeface="+mn-ea"/>
                <a:cs typeface="+mn-cs"/>
              </a:rPr>
              <a:t>"Los compromisos del Movimiento Internacional de la Cruz Roja y de la Media Luna Roja en cuanto a las necesidades de salud mental y psicosociales" 3 minutos</a:t>
            </a:r>
            <a:endParaRPr lang="en-SE"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p>
          <a:p>
            <a:r>
              <a:rPr lang="es-CO" sz="1200" b="1" kern="1200" dirty="0">
                <a:solidFill>
                  <a:schemeClr val="tx1"/>
                </a:solidFill>
                <a:effectLst/>
                <a:latin typeface="+mn-lt"/>
                <a:ea typeface="+mn-ea"/>
                <a:cs typeface="+mn-cs"/>
              </a:rPr>
              <a:t>Notas para exposición oral. Adáptela a su contexto y elija los puntos más relevantes. También puede mostrar un video y luego abreviar las notas para exposición oral.</a:t>
            </a:r>
            <a:br>
              <a:rPr lang="es-CO" sz="1200" b="1" kern="1200" dirty="0">
                <a:solidFill>
                  <a:schemeClr val="tx1"/>
                </a:solidFill>
                <a:effectLst/>
                <a:latin typeface="+mn-lt"/>
                <a:ea typeface="+mn-ea"/>
                <a:cs typeface="+mn-cs"/>
              </a:rPr>
            </a:br>
            <a:r>
              <a:rPr lang="es-CO" sz="1200" b="1"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es-CO" sz="1200" kern="1200" dirty="0">
                <a:solidFill>
                  <a:schemeClr val="tx1"/>
                </a:solidFill>
                <a:effectLst/>
                <a:latin typeface="+mn-lt"/>
                <a:ea typeface="+mn-ea"/>
                <a:cs typeface="+mn-cs"/>
              </a:rPr>
              <a:t>Las necesidades de salud mental y apoyo psicosocial son reales, urgentes y potencialmente fatales.</a:t>
            </a:r>
            <a:br>
              <a:rPr lang="es-CO" sz="1200" kern="1200" dirty="0">
                <a:solidFill>
                  <a:schemeClr val="tx1"/>
                </a:solidFill>
                <a:effectLst/>
                <a:latin typeface="+mn-lt"/>
                <a:ea typeface="+mn-ea"/>
                <a:cs typeface="+mn-cs"/>
              </a:rPr>
            </a:br>
            <a:r>
              <a:rPr lang="es-CO"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es-CO" sz="1200" kern="1200" dirty="0">
                <a:solidFill>
                  <a:schemeClr val="tx1"/>
                </a:solidFill>
                <a:effectLst/>
                <a:latin typeface="+mn-lt"/>
                <a:ea typeface="+mn-ea"/>
                <a:cs typeface="+mn-cs"/>
              </a:rPr>
              <a:t>Se encuentran entre las principales causas de discapacidad y problemas de salud a nivel mundial.</a:t>
            </a:r>
            <a:br>
              <a:rPr lang="es-CO" sz="1200" kern="1200" dirty="0">
                <a:solidFill>
                  <a:schemeClr val="tx1"/>
                </a:solidFill>
                <a:effectLst/>
                <a:latin typeface="+mn-lt"/>
                <a:ea typeface="+mn-ea"/>
                <a:cs typeface="+mn-cs"/>
              </a:rPr>
            </a:br>
            <a:r>
              <a:rPr lang="es-CO"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es-CO" sz="1200" kern="1200" dirty="0">
                <a:solidFill>
                  <a:schemeClr val="tx1"/>
                </a:solidFill>
                <a:effectLst/>
                <a:latin typeface="+mn-lt"/>
                <a:ea typeface="+mn-ea"/>
                <a:cs typeface="+mn-cs"/>
              </a:rPr>
              <a:t>Además, casi dos tercios de las personas con necesidades reconocidas de salud mental y psicosociales nunca buscan ayuda, debido a la falta de acceso a atención y tratamiento, y la estigmatización que existe en torno a ese problema.</a:t>
            </a:r>
            <a:br>
              <a:rPr lang="es-CO" sz="1200" kern="1200" dirty="0">
                <a:solidFill>
                  <a:schemeClr val="tx1"/>
                </a:solidFill>
                <a:effectLst/>
                <a:latin typeface="+mn-lt"/>
                <a:ea typeface="+mn-ea"/>
                <a:cs typeface="+mn-cs"/>
              </a:rPr>
            </a:br>
            <a:endParaRPr lang="en-SE"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es-CO" sz="1200" kern="1200" dirty="0">
                <a:solidFill>
                  <a:schemeClr val="tx1"/>
                </a:solidFill>
                <a:effectLst/>
                <a:latin typeface="+mn-lt"/>
                <a:ea typeface="+mn-ea"/>
                <a:cs typeface="+mn-cs"/>
              </a:rPr>
              <a:t>En 2019, la OMS estimó que más del 80 % de las personas con trastornos mentales no recibe ningún tipo de atención de salud mental accesible y de calidad.</a:t>
            </a:r>
            <a:br>
              <a:rPr lang="es-CO" sz="1200" kern="1200" dirty="0">
                <a:solidFill>
                  <a:schemeClr val="tx1"/>
                </a:solidFill>
                <a:effectLst/>
                <a:latin typeface="+mn-lt"/>
                <a:ea typeface="+mn-ea"/>
                <a:cs typeface="+mn-cs"/>
              </a:rPr>
            </a:br>
            <a:r>
              <a:rPr lang="es-CO"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es-CO" sz="1200" kern="1200" dirty="0">
                <a:solidFill>
                  <a:schemeClr val="tx1"/>
                </a:solidFill>
                <a:effectLst/>
                <a:latin typeface="+mn-lt"/>
                <a:ea typeface="+mn-ea"/>
                <a:cs typeface="+mn-cs"/>
              </a:rPr>
              <a:t>Al mismo tiempo, 800.000 personas mueren a causa de suicidios todos los años, y es la segunda causa principal de muerte entre los jóvenes.</a:t>
            </a:r>
            <a:br>
              <a:rPr lang="es-CO" sz="1200" kern="1200" dirty="0">
                <a:solidFill>
                  <a:schemeClr val="tx1"/>
                </a:solidFill>
                <a:effectLst/>
                <a:latin typeface="+mn-lt"/>
                <a:ea typeface="+mn-ea"/>
                <a:cs typeface="+mn-cs"/>
              </a:rPr>
            </a:br>
            <a:endParaRPr lang="en-SE"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es-CO" sz="1200" kern="1200" dirty="0">
                <a:solidFill>
                  <a:schemeClr val="tx1"/>
                </a:solidFill>
                <a:effectLst/>
                <a:latin typeface="+mn-lt"/>
                <a:ea typeface="+mn-ea"/>
                <a:cs typeface="+mn-cs"/>
              </a:rPr>
              <a:t>Los conflictos armados, los desastres naturales y otras emergencias generan un enorme impacto a largo plazo en la salud mental y bienestar psicosocial. </a:t>
            </a:r>
            <a:endParaRPr lang="en-SE" sz="1200" kern="1200" dirty="0">
              <a:solidFill>
                <a:schemeClr val="tx1"/>
              </a:solidFill>
              <a:effectLst/>
              <a:latin typeface="+mn-lt"/>
              <a:ea typeface="+mn-ea"/>
              <a:cs typeface="+mn-cs"/>
            </a:endParaRPr>
          </a:p>
          <a:p>
            <a:pPr marL="900000" lvl="1" indent="-171450">
              <a:buFont typeface="Courier New" panose="02070309020205020404" pitchFamily="49" charset="0"/>
              <a:buChar char="o"/>
            </a:pPr>
            <a:r>
              <a:rPr lang="es-CO" sz="1200" kern="1200" dirty="0">
                <a:solidFill>
                  <a:schemeClr val="tx1"/>
                </a:solidFill>
                <a:effectLst/>
                <a:latin typeface="+mn-lt"/>
                <a:ea typeface="+mn-ea"/>
                <a:cs typeface="+mn-cs"/>
              </a:rPr>
              <a:t>Los índices de trastornos mentales aumentan significativamente después de emergencias y, en especial, en situaciones de conflicto armado. </a:t>
            </a:r>
            <a:endParaRPr lang="en-SE" sz="1200" kern="1200" dirty="0">
              <a:solidFill>
                <a:schemeClr val="tx1"/>
              </a:solidFill>
              <a:effectLst/>
              <a:latin typeface="+mn-lt"/>
              <a:ea typeface="+mn-ea"/>
              <a:cs typeface="+mn-cs"/>
            </a:endParaRPr>
          </a:p>
          <a:p>
            <a:pPr marL="900000" lvl="1" indent="-171450">
              <a:buFont typeface="Courier New" panose="02070309020205020404" pitchFamily="49" charset="0"/>
              <a:buChar char="o"/>
            </a:pPr>
            <a:r>
              <a:rPr lang="es-CO" sz="1200" kern="1200" dirty="0">
                <a:solidFill>
                  <a:schemeClr val="tx1"/>
                </a:solidFill>
                <a:effectLst/>
                <a:latin typeface="+mn-lt"/>
                <a:ea typeface="+mn-ea"/>
                <a:cs typeface="+mn-cs"/>
              </a:rPr>
              <a:t>Las emergencias afectan o destruyen los recursos comunitarios y familiares, y debilitan las estrategias de superación personales y las conexiones sociales, las cuales normalmente ayudan a las personas. </a:t>
            </a:r>
            <a:endParaRPr lang="en-SE" sz="1200" kern="1200" dirty="0">
              <a:solidFill>
                <a:schemeClr val="tx1"/>
              </a:solidFill>
              <a:effectLst/>
              <a:latin typeface="+mn-lt"/>
              <a:ea typeface="+mn-ea"/>
              <a:cs typeface="+mn-cs"/>
            </a:endParaRPr>
          </a:p>
          <a:p>
            <a:pPr marL="900000" lvl="1" indent="-171450">
              <a:buFont typeface="Courier New" panose="02070309020205020404" pitchFamily="49" charset="0"/>
              <a:buChar char="o"/>
            </a:pPr>
            <a:r>
              <a:rPr lang="es-CO" sz="1200" kern="1200" dirty="0">
                <a:solidFill>
                  <a:schemeClr val="tx1"/>
                </a:solidFill>
                <a:effectLst/>
                <a:latin typeface="+mn-lt"/>
                <a:ea typeface="+mn-ea"/>
                <a:cs typeface="+mn-cs"/>
              </a:rPr>
              <a:t>A su vez, aumentan las dificultades psicosociales cuando, por ejemplo, las personas son separadas o pierden miembros de sus familias o amigos, las condiciones de vida se tornan muy difíciles y las personas son expuestas a la violencia o no pueden acceder a asistencia.</a:t>
            </a:r>
            <a:br>
              <a:rPr lang="es-CO" sz="1200" kern="1200" dirty="0">
                <a:solidFill>
                  <a:schemeClr val="tx1"/>
                </a:solidFill>
                <a:effectLst/>
                <a:latin typeface="+mn-lt"/>
                <a:ea typeface="+mn-ea"/>
                <a:cs typeface="+mn-cs"/>
              </a:rPr>
            </a:br>
            <a:r>
              <a:rPr lang="es-CO"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es-CO" sz="1200" kern="1200" dirty="0">
                <a:solidFill>
                  <a:schemeClr val="tx1"/>
                </a:solidFill>
                <a:effectLst/>
                <a:latin typeface="+mn-lt"/>
                <a:ea typeface="+mn-ea"/>
                <a:cs typeface="+mn-cs"/>
              </a:rPr>
              <a:t>Está demostrado que las necesidades de salud mental y psicosociales no cubiertas generan un impacto humano, social y económico de gran alcance y a largo plazo.</a:t>
            </a:r>
            <a:br>
              <a:rPr lang="es-CO" sz="1200" kern="1200" dirty="0">
                <a:solidFill>
                  <a:schemeClr val="tx1"/>
                </a:solidFill>
                <a:effectLst/>
                <a:latin typeface="+mn-lt"/>
                <a:ea typeface="+mn-ea"/>
                <a:cs typeface="+mn-cs"/>
              </a:rPr>
            </a:br>
            <a:endParaRPr lang="es-CO"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es-CO" sz="1200" kern="1200" dirty="0">
                <a:solidFill>
                  <a:schemeClr val="tx1"/>
                </a:solidFill>
                <a:effectLst/>
                <a:latin typeface="+mn-lt"/>
                <a:ea typeface="+mn-ea"/>
                <a:cs typeface="+mn-cs"/>
              </a:rPr>
              <a:t>Las necesidades psicosociales y de salud mental siguen sin cubrirse por diferentes razones, como las siguientes:</a:t>
            </a:r>
            <a:endParaRPr lang="en-SE" sz="1200" kern="1200" dirty="0">
              <a:solidFill>
                <a:schemeClr val="tx1"/>
              </a:solidFill>
              <a:effectLst/>
              <a:latin typeface="+mn-lt"/>
              <a:ea typeface="+mn-ea"/>
              <a:cs typeface="+mn-cs"/>
            </a:endParaRPr>
          </a:p>
          <a:p>
            <a:pPr marL="900000" lvl="2" indent="-171450">
              <a:buFont typeface="Courier New" panose="02070309020205020404" pitchFamily="49" charset="0"/>
              <a:buChar char="o"/>
            </a:pPr>
            <a:r>
              <a:rPr lang="es-CO" sz="1200" kern="1200" dirty="0">
                <a:solidFill>
                  <a:schemeClr val="tx1"/>
                </a:solidFill>
                <a:effectLst/>
                <a:latin typeface="+mn-lt"/>
                <a:ea typeface="+mn-ea"/>
                <a:cs typeface="+mn-cs"/>
              </a:rPr>
              <a:t>la fuerte estigmatización en torno a la salud mental </a:t>
            </a:r>
            <a:endParaRPr lang="en-SE" sz="1200" kern="1200" dirty="0">
              <a:solidFill>
                <a:schemeClr val="tx1"/>
              </a:solidFill>
              <a:effectLst/>
              <a:latin typeface="+mn-lt"/>
              <a:ea typeface="+mn-ea"/>
              <a:cs typeface="+mn-cs"/>
            </a:endParaRPr>
          </a:p>
          <a:p>
            <a:pPr marL="900000" lvl="2" indent="-171450">
              <a:buFont typeface="Courier New" panose="02070309020205020404" pitchFamily="49" charset="0"/>
              <a:buChar char="o"/>
            </a:pPr>
            <a:r>
              <a:rPr lang="es-CO" sz="1200" kern="1200" dirty="0">
                <a:solidFill>
                  <a:schemeClr val="tx1"/>
                </a:solidFill>
                <a:effectLst/>
                <a:latin typeface="+mn-lt"/>
                <a:ea typeface="+mn-ea"/>
                <a:cs typeface="+mn-cs"/>
              </a:rPr>
              <a:t>la falta de protección de las personas afectadas </a:t>
            </a:r>
            <a:endParaRPr lang="en-SE" sz="1200" kern="1200" dirty="0">
              <a:solidFill>
                <a:schemeClr val="tx1"/>
              </a:solidFill>
              <a:effectLst/>
              <a:latin typeface="+mn-lt"/>
              <a:ea typeface="+mn-ea"/>
              <a:cs typeface="+mn-cs"/>
            </a:endParaRPr>
          </a:p>
          <a:p>
            <a:pPr marL="900000" lvl="2" indent="-171450">
              <a:buFont typeface="Courier New" panose="02070309020205020404" pitchFamily="49" charset="0"/>
              <a:buChar char="o"/>
            </a:pPr>
            <a:r>
              <a:rPr lang="es-CO" sz="1200" kern="1200" dirty="0">
                <a:solidFill>
                  <a:schemeClr val="tx1"/>
                </a:solidFill>
                <a:effectLst/>
                <a:latin typeface="+mn-lt"/>
                <a:ea typeface="+mn-ea"/>
                <a:cs typeface="+mn-cs"/>
              </a:rPr>
              <a:t>acceso limitado a servicios de atención</a:t>
            </a:r>
            <a:endParaRPr lang="en-SE" sz="1200" kern="1200" dirty="0">
              <a:solidFill>
                <a:schemeClr val="tx1"/>
              </a:solidFill>
              <a:effectLst/>
              <a:latin typeface="+mn-lt"/>
              <a:ea typeface="+mn-ea"/>
              <a:cs typeface="+mn-cs"/>
            </a:endParaRPr>
          </a:p>
          <a:p>
            <a:pPr marL="900000" lvl="2" indent="-171450">
              <a:buFont typeface="Courier New" panose="02070309020205020404" pitchFamily="49" charset="0"/>
              <a:buChar char="o"/>
            </a:pPr>
            <a:r>
              <a:rPr lang="es-CO" sz="1200" kern="1200" dirty="0">
                <a:solidFill>
                  <a:schemeClr val="tx1"/>
                </a:solidFill>
                <a:effectLst/>
                <a:latin typeface="+mn-lt"/>
                <a:ea typeface="+mn-ea"/>
                <a:cs typeface="+mn-cs"/>
              </a:rPr>
              <a:t>falta de capacidad de la fuerza laboral profesional, o </a:t>
            </a:r>
            <a:endParaRPr lang="en-SE" sz="1200" kern="1200" dirty="0">
              <a:solidFill>
                <a:schemeClr val="tx1"/>
              </a:solidFill>
              <a:effectLst/>
              <a:latin typeface="+mn-lt"/>
              <a:ea typeface="+mn-ea"/>
              <a:cs typeface="+mn-cs"/>
            </a:endParaRPr>
          </a:p>
          <a:p>
            <a:pPr marL="900000" lvl="2" indent="-171450">
              <a:buFont typeface="Courier New" panose="02070309020205020404" pitchFamily="49" charset="0"/>
              <a:buChar char="o"/>
            </a:pPr>
            <a:r>
              <a:rPr lang="es-CO" sz="1200" kern="1200" dirty="0">
                <a:solidFill>
                  <a:schemeClr val="tx1"/>
                </a:solidFill>
                <a:effectLst/>
                <a:latin typeface="+mn-lt"/>
                <a:ea typeface="+mn-ea"/>
                <a:cs typeface="+mn-cs"/>
              </a:rPr>
              <a:t>recursos insuficientes para las necesidades psicosociales y de salud mental, y falta de priorización de esas necesidades.</a:t>
            </a:r>
            <a:endParaRPr lang="en-GB" dirty="0"/>
          </a:p>
        </p:txBody>
      </p:sp>
      <p:sp>
        <p:nvSpPr>
          <p:cNvPr id="4" name="Slide Number Placeholder 3"/>
          <p:cNvSpPr>
            <a:spLocks noGrp="1"/>
          </p:cNvSpPr>
          <p:nvPr>
            <p:ph type="sldNum" sz="quarter" idx="5"/>
          </p:nvPr>
        </p:nvSpPr>
        <p:spPr/>
        <p:txBody>
          <a:bodyPr/>
          <a:lstStyle/>
          <a:p>
            <a:fld id="{7942641A-B3CC-487B-ADBB-88958F0DFD7D}" type="slidenum">
              <a:rPr lang="en-GB" smtClean="0"/>
              <a:t>2</a:t>
            </a:fld>
            <a:endParaRPr lang="en-GB"/>
          </a:p>
        </p:txBody>
      </p:sp>
    </p:spTree>
    <p:extLst>
      <p:ext uri="{BB962C8B-B14F-4D97-AF65-F5344CB8AC3E}">
        <p14:creationId xmlns:p14="http://schemas.microsoft.com/office/powerpoint/2010/main" val="3402077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sz="1200" i="1" kern="1200" dirty="0">
                <a:solidFill>
                  <a:schemeClr val="tx1"/>
                </a:solidFill>
                <a:effectLst/>
                <a:latin typeface="+mn-lt"/>
                <a:ea typeface="+mn-ea"/>
                <a:cs typeface="+mn-cs"/>
              </a:rPr>
              <a:t>DIAPOSITIVA 3. Objetivo de la diapositiva: i) Explicar las razones para desarrollar la Política y Resolución de SMAPS, y ii) Proporcionar una breve introducción sobre el proceso de desarrollo de la Política y Resolución de salud mental y apoyo psicosocial</a:t>
            </a:r>
            <a:endParaRPr lang="en-SE"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s-CO" sz="1200" b="1" kern="1200" dirty="0">
                <a:solidFill>
                  <a:schemeClr val="tx1"/>
                </a:solidFill>
                <a:effectLst/>
                <a:latin typeface="+mn-lt"/>
                <a:ea typeface="+mn-ea"/>
                <a:cs typeface="+mn-cs"/>
              </a:rPr>
              <a:t>Notas para exposición oral. Adáptelas a su contexto.</a:t>
            </a:r>
            <a:br>
              <a:rPr lang="es-CO" sz="1200" b="1" kern="1200" dirty="0">
                <a:solidFill>
                  <a:schemeClr val="tx1"/>
                </a:solidFill>
                <a:effectLst/>
                <a:latin typeface="+mn-lt"/>
                <a:ea typeface="+mn-ea"/>
                <a:cs typeface="+mn-cs"/>
              </a:rPr>
            </a:br>
            <a:r>
              <a:rPr lang="es-CO" sz="1200" b="1"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es-CO" sz="1200" kern="1200" dirty="0">
                <a:solidFill>
                  <a:schemeClr val="tx1"/>
                </a:solidFill>
                <a:effectLst/>
                <a:latin typeface="+mn-lt"/>
                <a:ea typeface="+mn-ea"/>
                <a:cs typeface="+mn-cs"/>
              </a:rPr>
              <a:t>Abordar las necesidades psicosociales y de salud mental es una parte central de los objetivos más generales del Movimiento para evitar y aliviar el sufrimiento humano, proteger la vida, la salud y la dignidad, y promover el bienestar sanitario y social entre las personas y las comunidades.</a:t>
            </a:r>
            <a:br>
              <a:rPr lang="es-CO" sz="1200" kern="1200" dirty="0">
                <a:solidFill>
                  <a:schemeClr val="tx1"/>
                </a:solidFill>
                <a:effectLst/>
                <a:latin typeface="+mn-lt"/>
                <a:ea typeface="+mn-ea"/>
                <a:cs typeface="+mn-cs"/>
              </a:rPr>
            </a:br>
            <a:r>
              <a:rPr lang="es-CO"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es-CO" sz="1200" kern="1200" dirty="0">
                <a:solidFill>
                  <a:schemeClr val="tx1"/>
                </a:solidFill>
                <a:effectLst/>
                <a:latin typeface="+mn-lt"/>
                <a:ea typeface="+mn-ea"/>
                <a:cs typeface="+mn-cs"/>
              </a:rPr>
              <a:t>Todos los días, los voluntarios y el personal apoyan a las comunidades y personas al ofrecer apoyo psicológico y psicosocial, promover mecanismos existentes de superación individuales y de la comunidad, generar resiliencia y derivar (u ofrecer) a las personas servicios de salud mental cuando sea necesario.</a:t>
            </a:r>
            <a:br>
              <a:rPr lang="es-CO" sz="1200" kern="1200" dirty="0">
                <a:solidFill>
                  <a:schemeClr val="tx1"/>
                </a:solidFill>
                <a:effectLst/>
                <a:latin typeface="+mn-lt"/>
                <a:ea typeface="+mn-ea"/>
                <a:cs typeface="+mn-cs"/>
              </a:rPr>
            </a:br>
            <a:endParaRPr lang="en-SE"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es-CO" sz="1200" kern="1200" dirty="0">
                <a:solidFill>
                  <a:schemeClr val="tx1"/>
                </a:solidFill>
                <a:effectLst/>
                <a:latin typeface="+mn-lt"/>
                <a:ea typeface="+mn-ea"/>
                <a:cs typeface="+mn-cs"/>
              </a:rPr>
              <a:t>El Movimiento observó una necesidad urgente de </a:t>
            </a:r>
            <a:r>
              <a:rPr lang="es-CO" sz="1200" b="1" kern="1200" dirty="0">
                <a:solidFill>
                  <a:schemeClr val="tx1"/>
                </a:solidFill>
                <a:effectLst/>
                <a:latin typeface="+mn-lt"/>
                <a:ea typeface="+mn-ea"/>
                <a:cs typeface="+mn-cs"/>
              </a:rPr>
              <a:t>aumentar los esfuerzos</a:t>
            </a:r>
            <a:r>
              <a:rPr lang="es-CO" sz="1200" kern="1200" dirty="0">
                <a:solidFill>
                  <a:schemeClr val="tx1"/>
                </a:solidFill>
                <a:effectLst/>
                <a:latin typeface="+mn-lt"/>
                <a:ea typeface="+mn-ea"/>
                <a:cs typeface="+mn-cs"/>
              </a:rPr>
              <a:t> para abordar las necesidades de salud mental y apoyo psicosocial que no fueron cubiertas; por lo tanto, en diciembre de 2019, el Movimiento asumió compromisos históricos y adoptó una política conjunta sobre las necesidades psicosociales y de salud mental en todos los contextos. A su vez, junto con 196 Estados (los Estados firmantes de los Convenios de Ginebra), el Movimiento adoptó una resolución para abordar las necesidades de salud mental y psicosociales de las personas afectadas por conflictos armados, desastres naturales y otras emergencias.</a:t>
            </a:r>
            <a:br>
              <a:rPr lang="es-CO" sz="1200" kern="1200" dirty="0">
                <a:solidFill>
                  <a:schemeClr val="tx1"/>
                </a:solidFill>
                <a:effectLst/>
                <a:latin typeface="+mn-lt"/>
                <a:ea typeface="+mn-ea"/>
                <a:cs typeface="+mn-cs"/>
              </a:rPr>
            </a:br>
            <a:r>
              <a:rPr lang="es-CO"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es-CO" sz="1200" kern="1200" dirty="0">
                <a:solidFill>
                  <a:schemeClr val="tx1"/>
                </a:solidFill>
                <a:effectLst/>
                <a:latin typeface="+mn-lt"/>
                <a:ea typeface="+mn-ea"/>
                <a:cs typeface="+mn-cs"/>
              </a:rPr>
              <a:t>Ambos documentos se han desarrollado a través de un proceso inclusivo de preparación y revisión en el que participaron la secretaría de la IFRC, el Centro PS de la IFRC, el CICR y más de 25 Sociedades Nacionales.</a:t>
            </a:r>
            <a:br>
              <a:rPr lang="es-CO" sz="1200" kern="1200" dirty="0">
                <a:solidFill>
                  <a:schemeClr val="tx1"/>
                </a:solidFill>
                <a:effectLst/>
                <a:latin typeface="+mn-lt"/>
                <a:ea typeface="+mn-ea"/>
                <a:cs typeface="+mn-cs"/>
              </a:rPr>
            </a:br>
            <a:r>
              <a:rPr lang="es-CO"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es-CO" sz="1200" b="1" kern="1200" dirty="0">
                <a:solidFill>
                  <a:schemeClr val="tx1"/>
                </a:solidFill>
                <a:effectLst/>
                <a:latin typeface="+mn-lt"/>
                <a:ea typeface="+mn-ea"/>
                <a:cs typeface="+mn-cs"/>
              </a:rPr>
              <a:t>El objetivo de la política </a:t>
            </a:r>
            <a:r>
              <a:rPr lang="es-CO" sz="1200" kern="1200" dirty="0">
                <a:solidFill>
                  <a:schemeClr val="tx1"/>
                </a:solidFill>
                <a:effectLst/>
                <a:latin typeface="+mn-lt"/>
                <a:ea typeface="+mn-ea"/>
                <a:cs typeface="+mn-cs"/>
              </a:rPr>
              <a:t>es colaborar con una mejor respuesta del Movimiento al ofrecer lineamientos generales a las Sociedades Nacionales, a la Federación Internacional de la Cruz Roja y al Comité Internacional de la Cruz Roja sobre cómo generar una respuesta más armoniosa, integrada, holística y adecuada según el contexto a las necesidades de salud mental y psicosociales.</a:t>
            </a:r>
            <a:br>
              <a:rPr lang="es-CO" sz="1200" kern="1200" dirty="0">
                <a:solidFill>
                  <a:schemeClr val="tx1"/>
                </a:solidFill>
                <a:effectLst/>
                <a:latin typeface="+mn-lt"/>
                <a:ea typeface="+mn-ea"/>
                <a:cs typeface="+mn-cs"/>
              </a:rPr>
            </a:br>
            <a:r>
              <a:rPr lang="es-CO"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pPr marL="540000" indent="-171450">
              <a:buFont typeface="Arial" panose="020B0604020202020204" pitchFamily="34" charset="0"/>
              <a:buChar char="•"/>
            </a:pPr>
            <a:r>
              <a:rPr lang="es-CO" sz="1200" b="1" kern="1200" dirty="0">
                <a:solidFill>
                  <a:schemeClr val="tx1"/>
                </a:solidFill>
                <a:effectLst/>
                <a:latin typeface="+mn-lt"/>
                <a:ea typeface="+mn-ea"/>
                <a:cs typeface="+mn-cs"/>
              </a:rPr>
              <a:t>El objetivo de la resolución </a:t>
            </a:r>
            <a:r>
              <a:rPr lang="es-CO" sz="1200" kern="1200" dirty="0">
                <a:solidFill>
                  <a:schemeClr val="tx1"/>
                </a:solidFill>
                <a:effectLst/>
                <a:latin typeface="+mn-lt"/>
                <a:ea typeface="+mn-ea"/>
                <a:cs typeface="+mn-cs"/>
              </a:rPr>
              <a:t>es reconocer la necesidad urgente de ampliar la respuesta colectiva a las necesidades de salud mental y psicosociales de las personas afectadas por conflictos armados, desastres naturales y otras emergencias. Otro objetivo es apoyar los esfuerzos conjuntos y unidos con los Estados y otras partes interesadas para abordar las brechas que existen en los servicios de salud mental y apoyo psicosocial.</a:t>
            </a:r>
            <a:r>
              <a:rPr lang="en-SE" dirty="0">
                <a:effectLst/>
              </a:rPr>
              <a:t> </a:t>
            </a:r>
            <a:endParaRPr lang="en-GB" dirty="0"/>
          </a:p>
        </p:txBody>
      </p:sp>
      <p:sp>
        <p:nvSpPr>
          <p:cNvPr id="4" name="Slide Number Placeholder 3"/>
          <p:cNvSpPr>
            <a:spLocks noGrp="1"/>
          </p:cNvSpPr>
          <p:nvPr>
            <p:ph type="sldNum" sz="quarter" idx="5"/>
          </p:nvPr>
        </p:nvSpPr>
        <p:spPr/>
        <p:txBody>
          <a:bodyPr/>
          <a:lstStyle/>
          <a:p>
            <a:fld id="{7942641A-B3CC-487B-ADBB-88958F0DFD7D}" type="slidenum">
              <a:rPr lang="en-GB" smtClean="0"/>
              <a:t>3</a:t>
            </a:fld>
            <a:endParaRPr lang="en-GB"/>
          </a:p>
        </p:txBody>
      </p:sp>
    </p:spTree>
    <p:extLst>
      <p:ext uri="{BB962C8B-B14F-4D97-AF65-F5344CB8AC3E}">
        <p14:creationId xmlns:p14="http://schemas.microsoft.com/office/powerpoint/2010/main" val="3085905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sz="1200" i="1" kern="1200" dirty="0">
                <a:solidFill>
                  <a:schemeClr val="tx1"/>
                </a:solidFill>
                <a:effectLst/>
                <a:latin typeface="+mn-lt"/>
                <a:ea typeface="+mn-ea"/>
                <a:cs typeface="+mn-cs"/>
              </a:rPr>
              <a:t>DIAPOSITIVA 4. Objetivo de la diapositiva: i) Brindar una descripción general de la Política de SMAPS y la Resolución 33IC; ii) Describir las principales similitudes y diferencias entre la política de SMAPS y la resolución</a:t>
            </a:r>
            <a:endParaRPr lang="en-SE"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AU" sz="1200" b="1" kern="1200" dirty="0" err="1">
                <a:solidFill>
                  <a:schemeClr val="tx1"/>
                </a:solidFill>
                <a:effectLst/>
                <a:latin typeface="+mn-lt"/>
                <a:ea typeface="+mn-ea"/>
                <a:cs typeface="+mn-cs"/>
              </a:rPr>
              <a:t>Notas</a:t>
            </a:r>
            <a:r>
              <a:rPr lang="en-AU" sz="1200" b="1" kern="1200" dirty="0">
                <a:solidFill>
                  <a:schemeClr val="tx1"/>
                </a:solidFill>
                <a:effectLst/>
                <a:latin typeface="+mn-lt"/>
                <a:ea typeface="+mn-ea"/>
                <a:cs typeface="+mn-cs"/>
              </a:rPr>
              <a:t> para </a:t>
            </a:r>
            <a:r>
              <a:rPr lang="en-AU" sz="1200" b="1" kern="1200" dirty="0" err="1">
                <a:solidFill>
                  <a:schemeClr val="tx1"/>
                </a:solidFill>
                <a:effectLst/>
                <a:latin typeface="+mn-lt"/>
                <a:ea typeface="+mn-ea"/>
                <a:cs typeface="+mn-cs"/>
              </a:rPr>
              <a:t>exposición</a:t>
            </a:r>
            <a:r>
              <a:rPr lang="en-AU" sz="1200" b="1" kern="1200" dirty="0">
                <a:solidFill>
                  <a:schemeClr val="tx1"/>
                </a:solidFill>
                <a:effectLst/>
                <a:latin typeface="+mn-lt"/>
                <a:ea typeface="+mn-ea"/>
                <a:cs typeface="+mn-cs"/>
              </a:rPr>
              <a:t> oral. </a:t>
            </a:r>
            <a:endParaRPr lang="en-SE" sz="1200" kern="1200" dirty="0">
              <a:solidFill>
                <a:schemeClr val="tx1"/>
              </a:solidFill>
              <a:effectLst/>
              <a:latin typeface="+mn-lt"/>
              <a:ea typeface="+mn-ea"/>
              <a:cs typeface="+mn-cs"/>
            </a:endParaRPr>
          </a:p>
          <a:p>
            <a:pPr lvl="0"/>
            <a:r>
              <a:rPr lang="es-CO" sz="1200" kern="1200" dirty="0">
                <a:solidFill>
                  <a:schemeClr val="tx1"/>
                </a:solidFill>
                <a:effectLst/>
                <a:latin typeface="+mn-lt"/>
                <a:ea typeface="+mn-ea"/>
                <a:cs typeface="+mn-cs"/>
              </a:rPr>
              <a:t>La política y la resolución tienen el objetivo de mejorar la salud mental y el apoyo psicosocial. No obstante, tienen un enfoque, un público objetivo y contenido algo diferentes.</a:t>
            </a:r>
            <a:br>
              <a:rPr lang="es-CO" sz="1200" kern="1200" dirty="0">
                <a:solidFill>
                  <a:schemeClr val="tx1"/>
                </a:solidFill>
                <a:effectLst/>
                <a:latin typeface="+mn-lt"/>
                <a:ea typeface="+mn-ea"/>
                <a:cs typeface="+mn-cs"/>
              </a:rPr>
            </a:br>
            <a:endParaRPr lang="en-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i="1" kern="1200" dirty="0">
                <a:solidFill>
                  <a:schemeClr val="tx1"/>
                </a:solidFill>
                <a:effectLst/>
                <a:latin typeface="+mn-lt"/>
                <a:ea typeface="+mn-ea"/>
                <a:cs typeface="+mn-cs"/>
              </a:rPr>
              <a:t>¿Para </a:t>
            </a:r>
            <a:r>
              <a:rPr lang="en-AU" sz="1200" i="1" kern="1200" dirty="0" err="1">
                <a:solidFill>
                  <a:schemeClr val="tx1"/>
                </a:solidFill>
                <a:effectLst/>
                <a:latin typeface="+mn-lt"/>
                <a:ea typeface="+mn-ea"/>
                <a:cs typeface="+mn-cs"/>
              </a:rPr>
              <a:t>quiénes</a:t>
            </a:r>
            <a:r>
              <a:rPr lang="en-AU" sz="1200" i="1"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s-CO" sz="1200" kern="1200" dirty="0">
                <a:solidFill>
                  <a:schemeClr val="tx1"/>
                </a:solidFill>
                <a:effectLst/>
                <a:latin typeface="+mn-lt"/>
                <a:ea typeface="+mn-ea"/>
                <a:cs typeface="+mn-cs"/>
              </a:rPr>
              <a:t>La política se ha desarrollado por y para todas las Sociedades Nacionales</a:t>
            </a:r>
            <a:r>
              <a:rPr lang="es-CO" sz="1200" i="1" kern="1200" dirty="0">
                <a:solidFill>
                  <a:schemeClr val="tx1"/>
                </a:solidFill>
                <a:effectLst/>
                <a:latin typeface="+mn-lt"/>
                <a:ea typeface="+mn-ea"/>
                <a:cs typeface="+mn-cs"/>
              </a:rPr>
              <a:t>, </a:t>
            </a:r>
            <a:r>
              <a:rPr lang="es-CO" sz="1200" kern="1200" dirty="0">
                <a:solidFill>
                  <a:schemeClr val="tx1"/>
                </a:solidFill>
                <a:effectLst/>
                <a:latin typeface="+mn-lt"/>
                <a:ea typeface="+mn-ea"/>
                <a:cs typeface="+mn-cs"/>
              </a:rPr>
              <a:t>la IFRC y el CICR.</a:t>
            </a:r>
            <a:br>
              <a:rPr lang="es-CO" sz="1200" kern="1200" dirty="0">
                <a:solidFill>
                  <a:schemeClr val="tx1"/>
                </a:solidFill>
                <a:effectLst/>
                <a:latin typeface="+mn-lt"/>
                <a:ea typeface="+mn-ea"/>
                <a:cs typeface="+mn-cs"/>
              </a:rPr>
            </a:br>
            <a:r>
              <a:rPr lang="es-CO"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s-CO" sz="1200" kern="1200" dirty="0">
                <a:solidFill>
                  <a:schemeClr val="tx1"/>
                </a:solidFill>
                <a:effectLst/>
                <a:latin typeface="+mn-lt"/>
                <a:ea typeface="+mn-ea"/>
                <a:cs typeface="+mn-cs"/>
              </a:rPr>
              <a:t>La Resolución (en cuanto a abordar las necesidades de salud mental y psicosociales de las personas afectadas por conflictos armados, desastres naturales y otras emergencias) fue adoptada de manera conjunta por los Estados y el Movimiento. </a:t>
            </a:r>
            <a:r>
              <a:rPr lang="es-CO" sz="1200" i="1" kern="1200" dirty="0">
                <a:solidFill>
                  <a:schemeClr val="tx1"/>
                </a:solidFill>
                <a:effectLst/>
                <a:latin typeface="+mn-lt"/>
                <a:ea typeface="+mn-ea"/>
                <a:cs typeface="+mn-cs"/>
              </a:rPr>
              <a:t>[también puede mencionar aquí que su propio Estado y Sociedad Nacional firmaron la resolución]</a:t>
            </a:r>
            <a:br>
              <a:rPr lang="es-CO" sz="1200" i="1" kern="1200" dirty="0">
                <a:solidFill>
                  <a:schemeClr val="tx1"/>
                </a:solidFill>
                <a:effectLst/>
                <a:latin typeface="+mn-lt"/>
                <a:ea typeface="+mn-ea"/>
                <a:cs typeface="+mn-cs"/>
              </a:rPr>
            </a:br>
            <a:endParaRPr lang="en-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s-CO" sz="1200" i="1" kern="1200" dirty="0">
                <a:solidFill>
                  <a:schemeClr val="tx1"/>
                </a:solidFill>
                <a:effectLst/>
                <a:latin typeface="+mn-lt"/>
                <a:ea typeface="+mn-ea"/>
                <a:cs typeface="+mn-cs"/>
              </a:rPr>
              <a:t>¿En qué contextos operativos está enfocada? </a:t>
            </a:r>
            <a:endParaRPr lang="en-SE"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s-CO" sz="1200" kern="1200" dirty="0">
                <a:solidFill>
                  <a:schemeClr val="tx1"/>
                </a:solidFill>
                <a:effectLst/>
                <a:latin typeface="+mn-lt"/>
                <a:ea typeface="+mn-ea"/>
                <a:cs typeface="+mn-cs"/>
              </a:rPr>
              <a:t>La política se refiere al trabajo realizado en </a:t>
            </a:r>
            <a:r>
              <a:rPr lang="es-CO" sz="1200" b="1" kern="1200" dirty="0">
                <a:solidFill>
                  <a:schemeClr val="tx1"/>
                </a:solidFill>
                <a:effectLst/>
                <a:latin typeface="+mn-lt"/>
                <a:ea typeface="+mn-ea"/>
                <a:cs typeface="+mn-cs"/>
              </a:rPr>
              <a:t>todos los contextos </a:t>
            </a:r>
            <a:r>
              <a:rPr lang="es-CO" sz="1200" kern="1200" dirty="0">
                <a:solidFill>
                  <a:schemeClr val="tx1"/>
                </a:solidFill>
                <a:effectLst/>
                <a:latin typeface="+mn-lt"/>
                <a:ea typeface="+mn-ea"/>
                <a:cs typeface="+mn-cs"/>
              </a:rPr>
              <a:t>por los componentes del Movimiento.</a:t>
            </a:r>
            <a:br>
              <a:rPr lang="es-CO" sz="1200" kern="1200" dirty="0">
                <a:solidFill>
                  <a:schemeClr val="tx1"/>
                </a:solidFill>
                <a:effectLst/>
                <a:latin typeface="+mn-lt"/>
                <a:ea typeface="+mn-ea"/>
                <a:cs typeface="+mn-cs"/>
              </a:rPr>
            </a:br>
            <a:r>
              <a:rPr lang="es-CO"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s-CO" sz="1200" kern="1200" dirty="0">
                <a:solidFill>
                  <a:schemeClr val="tx1"/>
                </a:solidFill>
                <a:effectLst/>
                <a:latin typeface="+mn-lt"/>
                <a:ea typeface="+mn-ea"/>
                <a:cs typeface="+mn-cs"/>
              </a:rPr>
              <a:t>La resolución de enfoca </a:t>
            </a:r>
            <a:r>
              <a:rPr lang="es-CO" sz="1200" b="1" kern="1200" dirty="0">
                <a:solidFill>
                  <a:schemeClr val="tx1"/>
                </a:solidFill>
                <a:effectLst/>
                <a:latin typeface="+mn-lt"/>
                <a:ea typeface="+mn-ea"/>
                <a:cs typeface="+mn-cs"/>
              </a:rPr>
              <a:t>específicamente en</a:t>
            </a:r>
            <a:r>
              <a:rPr lang="es-CO" sz="1200" kern="1200" dirty="0">
                <a:solidFill>
                  <a:schemeClr val="tx1"/>
                </a:solidFill>
                <a:effectLst/>
                <a:latin typeface="+mn-lt"/>
                <a:ea typeface="+mn-ea"/>
                <a:cs typeface="+mn-cs"/>
              </a:rPr>
              <a:t> conflictos armados, desastres naturales y otras emergencias, incluso aquellas que surgen en el contexto migratorio.</a:t>
            </a:r>
            <a:br>
              <a:rPr lang="es-CO" sz="1200" kern="1200" dirty="0">
                <a:solidFill>
                  <a:schemeClr val="tx1"/>
                </a:solidFill>
                <a:effectLst/>
                <a:latin typeface="+mn-lt"/>
                <a:ea typeface="+mn-ea"/>
                <a:cs typeface="+mn-cs"/>
              </a:rPr>
            </a:br>
            <a:endParaRPr lang="en-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s-CO" sz="1200" i="1" kern="1200" dirty="0">
                <a:solidFill>
                  <a:schemeClr val="tx1"/>
                </a:solidFill>
                <a:effectLst/>
                <a:latin typeface="+mn-lt"/>
                <a:ea typeface="+mn-ea"/>
                <a:cs typeface="+mn-cs"/>
              </a:rPr>
              <a:t>¿Qués es lo que incluyen los documentos o los contenidos? </a:t>
            </a:r>
            <a:endParaRPr lang="en-SE"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s-CO" sz="1200" kern="1200" dirty="0">
                <a:solidFill>
                  <a:schemeClr val="tx1"/>
                </a:solidFill>
                <a:effectLst/>
                <a:latin typeface="+mn-lt"/>
                <a:ea typeface="+mn-ea"/>
                <a:cs typeface="+mn-cs"/>
              </a:rPr>
              <a:t>La política proporciona un marco de salud mental y apoyo psicosocial, y presenta ocho declaraciones de la política para apoyar a todas las Sociedades Nacionales, la IFRC y el CICR en cuanto a garantizar la calidad de las respuestas a la salud mental y apoyo psicosocial. </a:t>
            </a:r>
            <a:br>
              <a:rPr lang="es-CO" sz="1200" kern="1200" dirty="0">
                <a:solidFill>
                  <a:schemeClr val="tx1"/>
                </a:solidFill>
                <a:effectLst/>
                <a:latin typeface="+mn-lt"/>
                <a:ea typeface="+mn-ea"/>
                <a:cs typeface="+mn-cs"/>
              </a:rPr>
            </a:br>
            <a:endParaRPr lang="en-SE"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s-CO" sz="1200" kern="1200" dirty="0">
                <a:solidFill>
                  <a:schemeClr val="tx1"/>
                </a:solidFill>
                <a:effectLst/>
                <a:latin typeface="+mn-lt"/>
                <a:ea typeface="+mn-ea"/>
                <a:cs typeface="+mn-cs"/>
              </a:rPr>
              <a:t>La resolución es un pedido de esfuerzos conjuntos y unidos entre el Movimiento, los Estados y otras partes interesadas para abordar las brechas críticas que existen en la salud mental y apoyo psicosocial para las personas afectadas por conflictos armados, desastres naturales y otras emergencias. También destaca las medidas que deben tomar los Estados </a:t>
            </a:r>
            <a:r>
              <a:rPr lang="es-CO" sz="1200" b="1" kern="1200" dirty="0">
                <a:solidFill>
                  <a:schemeClr val="tx1"/>
                </a:solidFill>
                <a:effectLst/>
                <a:latin typeface="+mn-lt"/>
                <a:ea typeface="+mn-ea"/>
                <a:cs typeface="+mn-cs"/>
              </a:rPr>
              <a:t>y</a:t>
            </a:r>
            <a:r>
              <a:rPr lang="es-CO" sz="1200" kern="1200" dirty="0">
                <a:solidFill>
                  <a:schemeClr val="tx1"/>
                </a:solidFill>
                <a:effectLst/>
                <a:latin typeface="+mn-lt"/>
                <a:ea typeface="+mn-ea"/>
                <a:cs typeface="+mn-cs"/>
              </a:rPr>
              <a:t> el Movimiento.</a:t>
            </a:r>
            <a:endParaRPr lang="en-SE"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7942641A-B3CC-487B-ADBB-88958F0DFD7D}" type="slidenum">
              <a:rPr lang="en-GB" smtClean="0"/>
              <a:t>4</a:t>
            </a:fld>
            <a:endParaRPr lang="en-GB"/>
          </a:p>
        </p:txBody>
      </p:sp>
    </p:spTree>
    <p:extLst>
      <p:ext uri="{BB962C8B-B14F-4D97-AF65-F5344CB8AC3E}">
        <p14:creationId xmlns:p14="http://schemas.microsoft.com/office/powerpoint/2010/main" val="2254629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sz="1200" i="1" kern="1200" dirty="0">
                <a:solidFill>
                  <a:schemeClr val="tx1"/>
                </a:solidFill>
                <a:effectLst/>
                <a:latin typeface="+mn-lt"/>
                <a:ea typeface="+mn-ea"/>
                <a:cs typeface="+mn-cs"/>
              </a:rPr>
              <a:t>DIAPOSITIVA 5. Objetivo de la diapositiva: i) Replantear el objetivo de la política, y ii) Explicar la política con mayor profundidad</a:t>
            </a:r>
            <a:endParaRPr lang="en-SE" sz="1200" kern="1200" dirty="0">
              <a:solidFill>
                <a:schemeClr val="tx1"/>
              </a:solidFill>
              <a:effectLst/>
              <a:latin typeface="+mn-lt"/>
              <a:ea typeface="+mn-ea"/>
              <a:cs typeface="+mn-cs"/>
            </a:endParaRPr>
          </a:p>
          <a:p>
            <a:endParaRPr lang="es-CO" sz="1200" b="1" kern="1200" dirty="0">
              <a:solidFill>
                <a:schemeClr val="tx1"/>
              </a:solidFill>
              <a:effectLst/>
              <a:latin typeface="+mn-lt"/>
              <a:ea typeface="+mn-ea"/>
              <a:cs typeface="+mn-cs"/>
            </a:endParaRPr>
          </a:p>
          <a:p>
            <a:r>
              <a:rPr lang="es-CO" sz="1200" b="1" kern="1200" dirty="0">
                <a:solidFill>
                  <a:schemeClr val="tx1"/>
                </a:solidFill>
                <a:effectLst/>
                <a:latin typeface="+mn-lt"/>
                <a:ea typeface="+mn-ea"/>
                <a:cs typeface="+mn-cs"/>
              </a:rPr>
              <a:t>Opción de video</a:t>
            </a:r>
            <a:r>
              <a:rPr lang="es-CO" sz="1200" kern="1200" dirty="0">
                <a:solidFill>
                  <a:schemeClr val="tx1"/>
                </a:solidFill>
                <a:effectLst/>
                <a:latin typeface="+mn-lt"/>
                <a:ea typeface="+mn-ea"/>
                <a:cs typeface="+mn-cs"/>
              </a:rPr>
              <a:t>: Puede mostrar un video de 2 ½ minutos que explique la política. Se encuentra disponible en los cuatro idiomas de la IFRC: </a:t>
            </a:r>
            <a:endParaRPr lang="en-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err="1">
                <a:solidFill>
                  <a:schemeClr val="tx1"/>
                </a:solidFill>
                <a:effectLst/>
                <a:latin typeface="+mn-lt"/>
                <a:ea typeface="+mn-ea"/>
                <a:cs typeface="+mn-cs"/>
              </a:rPr>
              <a:t>Árabe</a:t>
            </a:r>
            <a:r>
              <a:rPr lang="en-AU" sz="1200" kern="1200" dirty="0">
                <a:solidFill>
                  <a:schemeClr val="tx1"/>
                </a:solidFill>
                <a:effectLst/>
                <a:latin typeface="+mn-lt"/>
                <a:ea typeface="+mn-ea"/>
                <a:cs typeface="+mn-cs"/>
              </a:rPr>
              <a:t>: </a:t>
            </a:r>
            <a:r>
              <a:rPr lang="en-GB" sz="1200" b="0" i="0" u="sng" kern="1200" dirty="0">
                <a:solidFill>
                  <a:schemeClr val="tx1"/>
                </a:solidFill>
                <a:effectLst/>
                <a:latin typeface="+mn-lt"/>
                <a:ea typeface="+mn-ea"/>
                <a:cs typeface="+mn-cs"/>
                <a:hlinkClick r:id="rId3"/>
              </a:rPr>
              <a:t>https://youtu.be/eaNuU44TCHM</a:t>
            </a:r>
            <a:endParaRPr lang="en-SE" sz="1200" kern="1200" dirty="0">
              <a:solidFill>
                <a:schemeClr val="tx1"/>
              </a:solidFill>
              <a:effectLst/>
              <a:latin typeface="+mn-lt"/>
              <a:ea typeface="+mn-ea"/>
              <a:cs typeface="+mn-cs"/>
            </a:endParaRPr>
          </a:p>
          <a:p>
            <a:pPr lvl="0"/>
            <a:r>
              <a:rPr lang="en-AU" sz="1200" kern="1200" dirty="0" err="1">
                <a:solidFill>
                  <a:schemeClr val="tx1"/>
                </a:solidFill>
                <a:effectLst/>
                <a:latin typeface="+mn-lt"/>
                <a:ea typeface="+mn-ea"/>
                <a:cs typeface="+mn-cs"/>
              </a:rPr>
              <a:t>Inglés</a:t>
            </a:r>
            <a:r>
              <a:rPr lang="en-GB" sz="1200" kern="1200" dirty="0">
                <a:solidFill>
                  <a:schemeClr val="tx1"/>
                </a:solidFill>
                <a:effectLst/>
                <a:latin typeface="+mn-lt"/>
                <a:ea typeface="+mn-ea"/>
                <a:cs typeface="+mn-cs"/>
              </a:rPr>
              <a:t>: </a:t>
            </a:r>
            <a:r>
              <a:rPr lang="en-GB" sz="1200" b="0" i="0" u="sng" kern="1200" dirty="0">
                <a:solidFill>
                  <a:schemeClr val="tx1"/>
                </a:solidFill>
                <a:effectLst/>
                <a:latin typeface="+mn-lt"/>
                <a:ea typeface="+mn-ea"/>
                <a:cs typeface="+mn-cs"/>
                <a:hlinkClick r:id="rId3"/>
              </a:rPr>
              <a:t>https://youtu.be/-I_12qZd4gM</a:t>
            </a:r>
            <a:endParaRPr lang="en-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err="1">
                <a:solidFill>
                  <a:schemeClr val="tx1"/>
                </a:solidFill>
                <a:effectLst/>
                <a:latin typeface="+mn-lt"/>
                <a:ea typeface="+mn-ea"/>
                <a:cs typeface="+mn-cs"/>
              </a:rPr>
              <a:t>Francés</a:t>
            </a:r>
            <a:r>
              <a:rPr lang="en-AU" sz="1200" kern="1200" dirty="0">
                <a:solidFill>
                  <a:schemeClr val="tx1"/>
                </a:solidFill>
                <a:effectLst/>
                <a:latin typeface="+mn-lt"/>
                <a:ea typeface="+mn-ea"/>
                <a:cs typeface="+mn-cs"/>
              </a:rPr>
              <a:t>: </a:t>
            </a:r>
            <a:r>
              <a:rPr lang="en-GB" sz="1200" b="0" i="0" u="sng" kern="1200" dirty="0">
                <a:solidFill>
                  <a:schemeClr val="tx1"/>
                </a:solidFill>
                <a:effectLst/>
                <a:latin typeface="+mn-lt"/>
                <a:ea typeface="+mn-ea"/>
                <a:cs typeface="+mn-cs"/>
                <a:hlinkClick r:id="rId4"/>
              </a:rPr>
              <a:t>https://youtu.be/3jrgzGlt0yE</a:t>
            </a:r>
            <a:endParaRPr lang="en-GB" sz="1200" u="sng" kern="1200" baseline="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err="1">
                <a:solidFill>
                  <a:schemeClr val="tx1"/>
                </a:solidFill>
                <a:effectLst/>
                <a:latin typeface="+mn-lt"/>
                <a:ea typeface="+mn-ea"/>
                <a:cs typeface="+mn-cs"/>
              </a:rPr>
              <a:t>Español</a:t>
            </a:r>
            <a:r>
              <a:rPr lang="en-AU" sz="1200" kern="1200" dirty="0">
                <a:solidFill>
                  <a:schemeClr val="tx1"/>
                </a:solidFill>
                <a:effectLst/>
                <a:latin typeface="+mn-lt"/>
                <a:ea typeface="+mn-ea"/>
                <a:cs typeface="+mn-cs"/>
              </a:rPr>
              <a:t>: </a:t>
            </a:r>
            <a:r>
              <a:rPr lang="en-GB" sz="1200" b="0" i="0" u="sng" kern="1200" dirty="0">
                <a:solidFill>
                  <a:schemeClr val="tx1"/>
                </a:solidFill>
                <a:effectLst/>
                <a:latin typeface="+mn-lt"/>
                <a:ea typeface="+mn-ea"/>
                <a:cs typeface="+mn-cs"/>
                <a:hlinkClick r:id="rId4"/>
              </a:rPr>
              <a:t>https://youtu.be/kNFXSRsT5Uw</a:t>
            </a:r>
            <a:endParaRPr lang="en-SE" sz="1200" kern="1200" dirty="0">
              <a:solidFill>
                <a:schemeClr val="tx1"/>
              </a:solidFill>
              <a:effectLst/>
              <a:latin typeface="+mn-lt"/>
              <a:ea typeface="+mn-ea"/>
              <a:cs typeface="+mn-cs"/>
            </a:endParaRPr>
          </a:p>
          <a:p>
            <a:endParaRPr lang="es-CO" sz="1200" b="1" kern="1200" dirty="0">
              <a:solidFill>
                <a:schemeClr val="tx1"/>
              </a:solidFill>
              <a:effectLst/>
              <a:latin typeface="+mn-lt"/>
              <a:ea typeface="+mn-ea"/>
              <a:cs typeface="+mn-cs"/>
            </a:endParaRPr>
          </a:p>
          <a:p>
            <a:r>
              <a:rPr lang="es-CO" sz="1200" b="1" kern="1200" dirty="0">
                <a:solidFill>
                  <a:schemeClr val="tx1"/>
                </a:solidFill>
                <a:effectLst/>
                <a:latin typeface="+mn-lt"/>
                <a:ea typeface="+mn-ea"/>
                <a:cs typeface="+mn-cs"/>
              </a:rPr>
              <a:t>Notas para exposición oral [también puede mencionar directamente por su nombre a su propia Sociedad Nacional] </a:t>
            </a:r>
            <a:br>
              <a:rPr lang="es-CO" sz="1200" b="1" kern="1200" dirty="0">
                <a:solidFill>
                  <a:schemeClr val="tx1"/>
                </a:solidFill>
                <a:effectLst/>
                <a:latin typeface="+mn-lt"/>
                <a:ea typeface="+mn-ea"/>
                <a:cs typeface="+mn-cs"/>
              </a:rPr>
            </a:br>
            <a:endParaRPr lang="en-SE"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es-CO" sz="1200" kern="1200" dirty="0">
                <a:solidFill>
                  <a:schemeClr val="tx1"/>
                </a:solidFill>
                <a:effectLst/>
                <a:latin typeface="+mn-lt"/>
                <a:ea typeface="+mn-ea"/>
                <a:cs typeface="+mn-cs"/>
              </a:rPr>
              <a:t>Como ya mencioné anteriormente, el objetivo de la política es colaborar con una mejor respuesta del Movimiento a las necesidades de salud mental y psicosociales. </a:t>
            </a:r>
            <a:r>
              <a:rPr lang="en-AU" sz="1200" kern="1200" dirty="0" err="1">
                <a:solidFill>
                  <a:schemeClr val="tx1"/>
                </a:solidFill>
                <a:effectLst/>
                <a:latin typeface="+mn-lt"/>
                <a:ea typeface="+mn-ea"/>
                <a:cs typeface="+mn-cs"/>
              </a:rPr>
              <a:t>Busca</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garantizar</a:t>
            </a:r>
            <a:r>
              <a:rPr lang="en-AU" sz="1200" kern="1200" dirty="0">
                <a:solidFill>
                  <a:schemeClr val="tx1"/>
                </a:solidFill>
                <a:effectLst/>
                <a:latin typeface="+mn-lt"/>
                <a:ea typeface="+mn-ea"/>
                <a:cs typeface="+mn-cs"/>
              </a:rPr>
              <a:t> la </a:t>
            </a:r>
            <a:r>
              <a:rPr lang="en-AU" sz="1200" kern="1200" dirty="0" err="1">
                <a:solidFill>
                  <a:schemeClr val="tx1"/>
                </a:solidFill>
                <a:effectLst/>
                <a:latin typeface="+mn-lt"/>
                <a:ea typeface="+mn-ea"/>
                <a:cs typeface="+mn-cs"/>
              </a:rPr>
              <a:t>calidad</a:t>
            </a:r>
            <a:r>
              <a:rPr lang="en-AU" sz="1200" kern="1200" dirty="0">
                <a:solidFill>
                  <a:schemeClr val="tx1"/>
                </a:solidFill>
                <a:effectLst/>
                <a:latin typeface="+mn-lt"/>
                <a:ea typeface="+mn-ea"/>
                <a:cs typeface="+mn-cs"/>
              </a:rPr>
              <a:t> y </a:t>
            </a:r>
            <a:r>
              <a:rPr lang="en-AU" sz="1200" kern="1200" dirty="0" err="1">
                <a:solidFill>
                  <a:schemeClr val="tx1"/>
                </a:solidFill>
                <a:effectLst/>
                <a:latin typeface="+mn-lt"/>
                <a:ea typeface="+mn-ea"/>
                <a:cs typeface="+mn-cs"/>
              </a:rPr>
              <a:t>ofrece</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lineamientos</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generales</a:t>
            </a:r>
            <a:r>
              <a:rPr lang="en-AU" sz="1200" kern="1200" dirty="0">
                <a:solidFill>
                  <a:schemeClr val="tx1"/>
                </a:solidFill>
                <a:effectLst/>
                <a:latin typeface="+mn-lt"/>
                <a:ea typeface="+mn-ea"/>
                <a:cs typeface="+mn-cs"/>
              </a:rPr>
              <a:t>.</a:t>
            </a:r>
            <a:br>
              <a:rPr lang="en-AU" sz="1200" kern="1200" dirty="0">
                <a:solidFill>
                  <a:schemeClr val="tx1"/>
                </a:solidFill>
                <a:effectLst/>
                <a:latin typeface="+mn-lt"/>
                <a:ea typeface="+mn-ea"/>
                <a:cs typeface="+mn-cs"/>
              </a:rPr>
            </a:br>
            <a:endParaRPr lang="en-SE"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es-CO" sz="1200" kern="1200" dirty="0">
                <a:solidFill>
                  <a:schemeClr val="tx1"/>
                </a:solidFill>
                <a:effectLst/>
                <a:latin typeface="+mn-lt"/>
                <a:ea typeface="+mn-ea"/>
                <a:cs typeface="+mn-cs"/>
              </a:rPr>
              <a:t>La política ayuda a los componentes del Movimiento (las Sociedades Nacionales, la IFRC y el CICR) a trabajar juntos con mayor eficacia y coherencia para garantizar la calidad de los servicios de SMAPS a nivel mundial. </a:t>
            </a:r>
            <a:br>
              <a:rPr lang="es-CO" sz="1200" kern="1200" dirty="0">
                <a:solidFill>
                  <a:schemeClr val="tx1"/>
                </a:solidFill>
                <a:effectLst/>
                <a:latin typeface="+mn-lt"/>
                <a:ea typeface="+mn-ea"/>
                <a:cs typeface="+mn-cs"/>
              </a:rPr>
            </a:br>
            <a:endParaRPr lang="en-SE"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es-CO" sz="1200" kern="1200" dirty="0">
                <a:solidFill>
                  <a:schemeClr val="tx1"/>
                </a:solidFill>
                <a:effectLst/>
                <a:latin typeface="+mn-lt"/>
                <a:ea typeface="+mn-ea"/>
                <a:cs typeface="+mn-cs"/>
              </a:rPr>
              <a:t>A través de la política, el Movimiento [</a:t>
            </a:r>
            <a:r>
              <a:rPr lang="es-CO" sz="1200" i="1" kern="1200" dirty="0">
                <a:solidFill>
                  <a:schemeClr val="tx1"/>
                </a:solidFill>
                <a:effectLst/>
                <a:latin typeface="+mn-lt"/>
                <a:ea typeface="+mn-ea"/>
                <a:cs typeface="+mn-cs"/>
              </a:rPr>
              <a:t>incluso su propia Sociedad Nacional</a:t>
            </a:r>
            <a:r>
              <a:rPr lang="es-CO" sz="1200" kern="1200" dirty="0">
                <a:solidFill>
                  <a:schemeClr val="tx1"/>
                </a:solidFill>
                <a:effectLst/>
                <a:latin typeface="+mn-lt"/>
                <a:ea typeface="+mn-ea"/>
                <a:cs typeface="+mn-cs"/>
              </a:rPr>
              <a:t>]</a:t>
            </a:r>
            <a:r>
              <a:rPr lang="es-CO" sz="1200" i="1" kern="1200" dirty="0">
                <a:solidFill>
                  <a:schemeClr val="tx1"/>
                </a:solidFill>
                <a:effectLst/>
                <a:latin typeface="+mn-lt"/>
                <a:ea typeface="+mn-ea"/>
                <a:cs typeface="+mn-cs"/>
              </a:rPr>
              <a:t>, </a:t>
            </a:r>
            <a:r>
              <a:rPr lang="es-CO" sz="1200" kern="1200" dirty="0">
                <a:solidFill>
                  <a:schemeClr val="tx1"/>
                </a:solidFill>
                <a:effectLst/>
                <a:latin typeface="+mn-lt"/>
                <a:ea typeface="+mn-ea"/>
                <a:cs typeface="+mn-cs"/>
              </a:rPr>
              <a:t>se compromete a ofrecer apoyo psicosocial básico e integrar SMAPS a todas sus actividades humanitarias.</a:t>
            </a:r>
            <a:br>
              <a:rPr lang="es-CO" sz="1200" kern="1200" dirty="0">
                <a:solidFill>
                  <a:schemeClr val="tx1"/>
                </a:solidFill>
                <a:effectLst/>
                <a:latin typeface="+mn-lt"/>
                <a:ea typeface="+mn-ea"/>
                <a:cs typeface="+mn-cs"/>
              </a:rPr>
            </a:br>
            <a:r>
              <a:rPr lang="es-CO"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es-CO" sz="1200" kern="1200" dirty="0">
                <a:solidFill>
                  <a:schemeClr val="tx1"/>
                </a:solidFill>
                <a:effectLst/>
                <a:latin typeface="+mn-lt"/>
                <a:ea typeface="+mn-ea"/>
                <a:cs typeface="+mn-cs"/>
              </a:rPr>
              <a:t>También incluye un compromiso de desarrollar la capacidad del Movimiento </a:t>
            </a:r>
            <a:r>
              <a:rPr lang="es-CO" sz="1200" i="1" kern="1200" dirty="0">
                <a:solidFill>
                  <a:schemeClr val="tx1"/>
                </a:solidFill>
                <a:effectLst/>
                <a:latin typeface="+mn-lt"/>
                <a:ea typeface="+mn-ea"/>
                <a:cs typeface="+mn-cs"/>
              </a:rPr>
              <a:t>[y la de nuestra propia Sociedad Nacional</a:t>
            </a:r>
            <a:r>
              <a:rPr lang="es-CO" sz="1200" kern="1200" dirty="0">
                <a:solidFill>
                  <a:schemeClr val="tx1"/>
                </a:solidFill>
                <a:effectLst/>
                <a:latin typeface="+mn-lt"/>
                <a:ea typeface="+mn-ea"/>
                <a:cs typeface="+mn-cs"/>
              </a:rPr>
              <a:t>] para evaluar e identificar necesidades, derivar clientes a servicios adecuados y promover lo relacionado con todo el espectro de necesidades de salud mental y apoyo psicosocial.</a:t>
            </a:r>
            <a:br>
              <a:rPr lang="es-CO" sz="1200" kern="1200" dirty="0">
                <a:solidFill>
                  <a:schemeClr val="tx1"/>
                </a:solidFill>
                <a:effectLst/>
                <a:latin typeface="+mn-lt"/>
                <a:ea typeface="+mn-ea"/>
                <a:cs typeface="+mn-cs"/>
              </a:rPr>
            </a:br>
            <a:endParaRPr lang="en-SE"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es-CO" sz="1200" kern="1200" dirty="0">
                <a:solidFill>
                  <a:schemeClr val="tx1"/>
                </a:solidFill>
                <a:effectLst/>
                <a:latin typeface="+mn-lt"/>
                <a:ea typeface="+mn-ea"/>
                <a:cs typeface="+mn-cs"/>
              </a:rPr>
              <a:t>Todas las Sociedades Nacionales </a:t>
            </a:r>
            <a:r>
              <a:rPr lang="es-CO" sz="1200" i="1" kern="1200" dirty="0">
                <a:solidFill>
                  <a:schemeClr val="tx1"/>
                </a:solidFill>
                <a:effectLst/>
                <a:latin typeface="+mn-lt"/>
                <a:ea typeface="+mn-ea"/>
                <a:cs typeface="+mn-cs"/>
              </a:rPr>
              <a:t>[incluso nuestra propia Sociedad Nacional], </a:t>
            </a:r>
            <a:r>
              <a:rPr lang="es-CO" sz="1200" kern="1200" dirty="0">
                <a:solidFill>
                  <a:schemeClr val="tx1"/>
                </a:solidFill>
                <a:effectLst/>
                <a:latin typeface="+mn-lt"/>
                <a:ea typeface="+mn-ea"/>
                <a:cs typeface="+mn-cs"/>
              </a:rPr>
              <a:t>la IFRC y el CICR tienen responsabilidades para abordar las necesidades de salud mental y psicosociales. </a:t>
            </a:r>
            <a:r>
              <a:rPr lang="en-AU" sz="1200" kern="1200" dirty="0">
                <a:solidFill>
                  <a:schemeClr val="tx1"/>
                </a:solidFill>
                <a:effectLst/>
                <a:latin typeface="+mn-lt"/>
                <a:ea typeface="+mn-ea"/>
                <a:cs typeface="+mn-cs"/>
              </a:rPr>
              <a:t>Se </a:t>
            </a:r>
            <a:r>
              <a:rPr lang="en-AU" sz="1200" kern="1200" dirty="0" err="1">
                <a:solidFill>
                  <a:schemeClr val="tx1"/>
                </a:solidFill>
                <a:effectLst/>
                <a:latin typeface="+mn-lt"/>
                <a:ea typeface="+mn-ea"/>
                <a:cs typeface="+mn-cs"/>
              </a:rPr>
              <a:t>definen</a:t>
            </a:r>
            <a:r>
              <a:rPr lang="en-AU" sz="1200" kern="1200" dirty="0">
                <a:solidFill>
                  <a:schemeClr val="tx1"/>
                </a:solidFill>
                <a:effectLst/>
                <a:latin typeface="+mn-lt"/>
                <a:ea typeface="+mn-ea"/>
                <a:cs typeface="+mn-cs"/>
              </a:rPr>
              <a:t> de </a:t>
            </a:r>
            <a:r>
              <a:rPr lang="en-AU" sz="1200" kern="1200" dirty="0" err="1">
                <a:solidFill>
                  <a:schemeClr val="tx1"/>
                </a:solidFill>
                <a:effectLst/>
                <a:latin typeface="+mn-lt"/>
                <a:ea typeface="+mn-ea"/>
                <a:cs typeface="+mn-cs"/>
              </a:rPr>
              <a:t>acuerdo</a:t>
            </a:r>
            <a:r>
              <a:rPr lang="en-AU" sz="1200" kern="1200" dirty="0">
                <a:solidFill>
                  <a:schemeClr val="tx1"/>
                </a:solidFill>
                <a:effectLst/>
                <a:latin typeface="+mn-lt"/>
                <a:ea typeface="+mn-ea"/>
                <a:cs typeface="+mn-cs"/>
              </a:rPr>
              <a:t> con lo </a:t>
            </a:r>
            <a:r>
              <a:rPr lang="en-AU" sz="1200" kern="1200" dirty="0" err="1">
                <a:solidFill>
                  <a:schemeClr val="tx1"/>
                </a:solidFill>
                <a:effectLst/>
                <a:latin typeface="+mn-lt"/>
                <a:ea typeface="+mn-ea"/>
                <a:cs typeface="+mn-cs"/>
              </a:rPr>
              <a:t>siguiente</a:t>
            </a:r>
            <a:r>
              <a:rPr lang="en-AU" sz="1200" kern="1200" dirty="0">
                <a:solidFill>
                  <a:schemeClr val="tx1"/>
                </a:solidFill>
                <a:effectLst/>
                <a:latin typeface="+mn-lt"/>
                <a:ea typeface="+mn-ea"/>
                <a:cs typeface="+mn-cs"/>
              </a:rPr>
              <a:t>:</a:t>
            </a:r>
            <a:endParaRPr lang="en-SE" sz="1200" kern="1200" dirty="0">
              <a:solidFill>
                <a:schemeClr val="tx1"/>
              </a:solidFill>
              <a:effectLst/>
              <a:latin typeface="+mn-lt"/>
              <a:ea typeface="+mn-ea"/>
              <a:cs typeface="+mn-cs"/>
            </a:endParaRPr>
          </a:p>
          <a:p>
            <a:pPr marL="900000" lvl="1" indent="-171450">
              <a:buFont typeface="Courier New" panose="02070309020205020404" pitchFamily="49" charset="0"/>
              <a:buChar char="o"/>
            </a:pPr>
            <a:r>
              <a:rPr lang="en-AU" sz="1200" kern="1200" dirty="0" err="1">
                <a:solidFill>
                  <a:schemeClr val="tx1"/>
                </a:solidFill>
                <a:effectLst/>
                <a:latin typeface="+mn-lt"/>
                <a:ea typeface="+mn-ea"/>
                <a:cs typeface="+mn-cs"/>
              </a:rPr>
              <a:t>su</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función</a:t>
            </a:r>
            <a:r>
              <a:rPr lang="en-AU" sz="1200" kern="1200" dirty="0">
                <a:solidFill>
                  <a:schemeClr val="tx1"/>
                </a:solidFill>
                <a:effectLst/>
                <a:latin typeface="+mn-lt"/>
                <a:ea typeface="+mn-ea"/>
                <a:cs typeface="+mn-cs"/>
              </a:rPr>
              <a:t> y el cargo</a:t>
            </a:r>
            <a:endParaRPr lang="en-SE" sz="1200" kern="1200" dirty="0">
              <a:solidFill>
                <a:schemeClr val="tx1"/>
              </a:solidFill>
              <a:effectLst/>
              <a:latin typeface="+mn-lt"/>
              <a:ea typeface="+mn-ea"/>
              <a:cs typeface="+mn-cs"/>
            </a:endParaRPr>
          </a:p>
          <a:p>
            <a:pPr marL="900000" lvl="1" indent="-171450">
              <a:buFont typeface="Courier New" panose="02070309020205020404" pitchFamily="49" charset="0"/>
              <a:buChar char="o"/>
            </a:pPr>
            <a:r>
              <a:rPr lang="es-CO" sz="1200" kern="1200" dirty="0">
                <a:solidFill>
                  <a:schemeClr val="tx1"/>
                </a:solidFill>
                <a:effectLst/>
                <a:latin typeface="+mn-lt"/>
                <a:ea typeface="+mn-ea"/>
                <a:cs typeface="+mn-cs"/>
              </a:rPr>
              <a:t>las necesidades y deficiencias identificadas en los contextos específicos donde trabajan, y</a:t>
            </a:r>
            <a:endParaRPr lang="en-SE" sz="1200" kern="1200" dirty="0">
              <a:solidFill>
                <a:schemeClr val="tx1"/>
              </a:solidFill>
              <a:effectLst/>
              <a:latin typeface="+mn-lt"/>
              <a:ea typeface="+mn-ea"/>
              <a:cs typeface="+mn-cs"/>
            </a:endParaRPr>
          </a:p>
          <a:p>
            <a:pPr marL="900000" lvl="1" indent="-171450">
              <a:buFont typeface="Courier New" panose="02070309020205020404" pitchFamily="49" charset="0"/>
              <a:buChar char="o"/>
            </a:pPr>
            <a:r>
              <a:rPr lang="es-CO" sz="1200" kern="1200" dirty="0">
                <a:solidFill>
                  <a:schemeClr val="tx1"/>
                </a:solidFill>
                <a:effectLst/>
                <a:latin typeface="+mn-lt"/>
                <a:ea typeface="+mn-ea"/>
                <a:cs typeface="+mn-cs"/>
              </a:rPr>
              <a:t>sus recursos, las capacidades y la experiencia</a:t>
            </a:r>
            <a:endParaRPr lang="en-SE"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7942641A-B3CC-487B-ADBB-88958F0DFD7D}" type="slidenum">
              <a:rPr lang="en-GB" smtClean="0"/>
              <a:t>5</a:t>
            </a:fld>
            <a:endParaRPr lang="en-GB"/>
          </a:p>
        </p:txBody>
      </p:sp>
    </p:spTree>
    <p:extLst>
      <p:ext uri="{BB962C8B-B14F-4D97-AF65-F5344CB8AC3E}">
        <p14:creationId xmlns:p14="http://schemas.microsoft.com/office/powerpoint/2010/main" val="3836761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sz="1200" i="1" kern="1200" dirty="0">
                <a:solidFill>
                  <a:schemeClr val="tx1"/>
                </a:solidFill>
                <a:effectLst/>
                <a:latin typeface="+mn-lt"/>
                <a:ea typeface="+mn-ea"/>
                <a:cs typeface="+mn-cs"/>
              </a:rPr>
              <a:t>DIAPOSITIVA 6. Objetivo de la diapositiva: i) Explorar el contenido de las ocho declaraciones de la política</a:t>
            </a:r>
            <a:endParaRPr lang="en-SE" sz="1200" kern="1200" dirty="0">
              <a:solidFill>
                <a:schemeClr val="tx1"/>
              </a:solidFill>
              <a:effectLst/>
              <a:latin typeface="+mn-lt"/>
              <a:ea typeface="+mn-ea"/>
              <a:cs typeface="+mn-cs"/>
            </a:endParaRPr>
          </a:p>
          <a:p>
            <a:endParaRPr lang="es-CO" sz="1200" b="1" kern="1200" dirty="0">
              <a:solidFill>
                <a:schemeClr val="tx1"/>
              </a:solidFill>
              <a:effectLst/>
              <a:latin typeface="+mn-lt"/>
              <a:ea typeface="+mn-ea"/>
              <a:cs typeface="+mn-cs"/>
            </a:endParaRPr>
          </a:p>
          <a:p>
            <a:pPr marL="540000"/>
            <a:r>
              <a:rPr lang="es-CO" sz="1200" b="1" kern="1200" dirty="0">
                <a:solidFill>
                  <a:schemeClr val="tx1"/>
                </a:solidFill>
                <a:effectLst/>
                <a:latin typeface="+mn-lt"/>
                <a:ea typeface="+mn-ea"/>
                <a:cs typeface="+mn-cs"/>
              </a:rPr>
              <a:t>Se ofrecen dos opciones para presentar esta diapositiva:</a:t>
            </a:r>
            <a:br>
              <a:rPr lang="es-CO" sz="1200" b="1" kern="1200" dirty="0">
                <a:solidFill>
                  <a:schemeClr val="tx1"/>
                </a:solidFill>
                <a:effectLst/>
                <a:latin typeface="+mn-lt"/>
                <a:ea typeface="+mn-ea"/>
                <a:cs typeface="+mn-cs"/>
              </a:rPr>
            </a:br>
            <a:r>
              <a:rPr lang="es-CO" sz="1200" b="1"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pPr marL="540000" lvl="0" indent="-228600">
              <a:buFont typeface="+mj-lt"/>
              <a:buAutoNum type="arabicPeriod"/>
            </a:pPr>
            <a:r>
              <a:rPr lang="en-AU" sz="1200" b="1" kern="1200" dirty="0">
                <a:solidFill>
                  <a:schemeClr val="tx1"/>
                </a:solidFill>
                <a:effectLst/>
                <a:latin typeface="+mn-lt"/>
                <a:ea typeface="+mn-ea"/>
                <a:cs typeface="+mn-cs"/>
              </a:rPr>
              <a:t>Un </a:t>
            </a:r>
            <a:r>
              <a:rPr lang="en-AU" sz="1200" b="1" kern="1200" dirty="0" err="1">
                <a:solidFill>
                  <a:schemeClr val="tx1"/>
                </a:solidFill>
                <a:effectLst/>
                <a:latin typeface="+mn-lt"/>
                <a:ea typeface="+mn-ea"/>
                <a:cs typeface="+mn-cs"/>
              </a:rPr>
              <a:t>ejercicio</a:t>
            </a:r>
            <a:r>
              <a:rPr lang="en-AU" sz="1200" b="1" kern="1200" dirty="0">
                <a:solidFill>
                  <a:schemeClr val="tx1"/>
                </a:solidFill>
                <a:effectLst/>
                <a:latin typeface="+mn-lt"/>
                <a:ea typeface="+mn-ea"/>
                <a:cs typeface="+mn-cs"/>
              </a:rPr>
              <a:t> </a:t>
            </a:r>
            <a:r>
              <a:rPr lang="en-AU" sz="1200" b="1" kern="1200" dirty="0" err="1">
                <a:solidFill>
                  <a:schemeClr val="tx1"/>
                </a:solidFill>
                <a:effectLst/>
                <a:latin typeface="+mn-lt"/>
                <a:ea typeface="+mn-ea"/>
                <a:cs typeface="+mn-cs"/>
              </a:rPr>
              <a:t>práctico</a:t>
            </a:r>
            <a:r>
              <a:rPr lang="en-AU" sz="1200" b="1"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pPr marL="540000" lvl="0" indent="-228600">
              <a:buFont typeface="+mj-lt"/>
              <a:buAutoNum type="arabicPeriod"/>
            </a:pPr>
            <a:r>
              <a:rPr lang="en-AU" sz="1200" b="1" kern="1200" dirty="0">
                <a:solidFill>
                  <a:schemeClr val="tx1"/>
                </a:solidFill>
                <a:effectLst/>
                <a:latin typeface="+mn-lt"/>
                <a:ea typeface="+mn-ea"/>
                <a:cs typeface="+mn-cs"/>
              </a:rPr>
              <a:t>Una </a:t>
            </a:r>
            <a:r>
              <a:rPr lang="en-AU" sz="1200" b="1" kern="1200" dirty="0" err="1">
                <a:solidFill>
                  <a:schemeClr val="tx1"/>
                </a:solidFill>
                <a:effectLst/>
                <a:latin typeface="+mn-lt"/>
                <a:ea typeface="+mn-ea"/>
                <a:cs typeface="+mn-cs"/>
              </a:rPr>
              <a:t>presentación</a:t>
            </a:r>
            <a:r>
              <a:rPr lang="en-AU" sz="1200" b="1" kern="1200" dirty="0">
                <a:solidFill>
                  <a:schemeClr val="tx1"/>
                </a:solidFill>
                <a:effectLst/>
                <a:latin typeface="+mn-lt"/>
                <a:ea typeface="+mn-ea"/>
                <a:cs typeface="+mn-cs"/>
              </a:rPr>
              <a:t> oral  </a:t>
            </a:r>
            <a:endParaRPr lang="en-SE" sz="1200" kern="1200" dirty="0">
              <a:solidFill>
                <a:schemeClr val="tx1"/>
              </a:solidFill>
              <a:effectLst/>
              <a:latin typeface="+mn-lt"/>
              <a:ea typeface="+mn-ea"/>
              <a:cs typeface="+mn-cs"/>
            </a:endParaRPr>
          </a:p>
          <a:p>
            <a:endParaRPr lang="en-AU" sz="1200" b="1" kern="1200" dirty="0">
              <a:solidFill>
                <a:schemeClr val="tx1"/>
              </a:solidFill>
              <a:effectLst/>
              <a:latin typeface="+mn-lt"/>
              <a:ea typeface="+mn-ea"/>
              <a:cs typeface="+mn-cs"/>
            </a:endParaRPr>
          </a:p>
          <a:p>
            <a:r>
              <a:rPr lang="en-AU" sz="1200" b="1" kern="1200" dirty="0" err="1">
                <a:solidFill>
                  <a:schemeClr val="tx1"/>
                </a:solidFill>
                <a:effectLst/>
                <a:latin typeface="+mn-lt"/>
                <a:ea typeface="+mn-ea"/>
                <a:cs typeface="+mn-cs"/>
              </a:rPr>
              <a:t>Notas</a:t>
            </a:r>
            <a:r>
              <a:rPr lang="en-AU" sz="1200" b="1" kern="1200" dirty="0">
                <a:solidFill>
                  <a:schemeClr val="tx1"/>
                </a:solidFill>
                <a:effectLst/>
                <a:latin typeface="+mn-lt"/>
                <a:ea typeface="+mn-ea"/>
                <a:cs typeface="+mn-cs"/>
              </a:rPr>
              <a:t> para </a:t>
            </a:r>
            <a:r>
              <a:rPr lang="en-AU" sz="1200" b="1" kern="1200" dirty="0" err="1">
                <a:solidFill>
                  <a:schemeClr val="tx1"/>
                </a:solidFill>
                <a:effectLst/>
                <a:latin typeface="+mn-lt"/>
                <a:ea typeface="+mn-ea"/>
                <a:cs typeface="+mn-cs"/>
              </a:rPr>
              <a:t>exposición</a:t>
            </a:r>
            <a:r>
              <a:rPr lang="en-AU" sz="1200" b="1" kern="1200" dirty="0">
                <a:solidFill>
                  <a:schemeClr val="tx1"/>
                </a:solidFill>
                <a:effectLst/>
                <a:latin typeface="+mn-lt"/>
                <a:ea typeface="+mn-ea"/>
                <a:cs typeface="+mn-cs"/>
              </a:rPr>
              <a:t> oral</a:t>
            </a:r>
            <a:endParaRPr lang="en-SE"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Exploremos un poco más el contenido de las ocho declaraciones de la política. Las ocho declaraciones de la política actúan como una guía para la manera en que el Movimiento debería proporcionar salud mental y apoyo psicosocial en todos los contextos a las poblaciones afectadas, incluso al personal y al voluntariado. </a:t>
            </a:r>
          </a:p>
          <a:p>
            <a:endParaRPr lang="en-SE" sz="1200" kern="1200" dirty="0">
              <a:solidFill>
                <a:schemeClr val="tx1"/>
              </a:solidFill>
              <a:effectLst/>
              <a:latin typeface="+mn-lt"/>
              <a:ea typeface="+mn-ea"/>
              <a:cs typeface="+mn-cs"/>
            </a:endParaRPr>
          </a:p>
          <a:p>
            <a:r>
              <a:rPr lang="es-CO" sz="1200" b="1" kern="1200" dirty="0">
                <a:solidFill>
                  <a:schemeClr val="tx1"/>
                </a:solidFill>
                <a:effectLst/>
                <a:latin typeface="+mn-lt"/>
                <a:ea typeface="+mn-ea"/>
                <a:cs typeface="+mn-cs"/>
              </a:rPr>
              <a:t>(Opción 1. Un ejercicio práctico)</a:t>
            </a:r>
          </a:p>
          <a:p>
            <a:r>
              <a:rPr lang="es-CO" sz="1200" kern="1200" dirty="0">
                <a:solidFill>
                  <a:schemeClr val="tx1"/>
                </a:solidFill>
                <a:effectLst/>
                <a:latin typeface="+mn-lt"/>
                <a:ea typeface="+mn-ea"/>
                <a:cs typeface="+mn-cs"/>
              </a:rPr>
              <a:t>Instrucciones:</a:t>
            </a:r>
            <a:endParaRPr lang="en-SE" sz="1200" kern="1200" dirty="0">
              <a:solidFill>
                <a:schemeClr val="tx1"/>
              </a:solidFill>
              <a:effectLst/>
              <a:latin typeface="+mn-lt"/>
              <a:ea typeface="+mn-ea"/>
              <a:cs typeface="+mn-cs"/>
            </a:endParaRPr>
          </a:p>
          <a:p>
            <a:pPr marL="540000" lvl="1" indent="-171450">
              <a:buFont typeface="Arial" panose="020B0604020202020204" pitchFamily="34" charset="0"/>
              <a:buChar char="•"/>
            </a:pPr>
            <a:r>
              <a:rPr lang="es-CO" sz="1200" kern="1200" dirty="0">
                <a:solidFill>
                  <a:schemeClr val="tx1"/>
                </a:solidFill>
                <a:effectLst/>
                <a:latin typeface="+mn-lt"/>
                <a:ea typeface="+mn-ea"/>
                <a:cs typeface="+mn-cs"/>
              </a:rPr>
              <a:t>Comparta con los participantes el texto completo de las ocho declaraciones de la política, incluso el texto detallado de la guía. </a:t>
            </a:r>
            <a:endParaRPr lang="en-SE" sz="1200" kern="1200" dirty="0">
              <a:solidFill>
                <a:schemeClr val="tx1"/>
              </a:solidFill>
              <a:effectLst/>
              <a:latin typeface="+mn-lt"/>
              <a:ea typeface="+mn-ea"/>
              <a:cs typeface="+mn-cs"/>
            </a:endParaRPr>
          </a:p>
          <a:p>
            <a:pPr marL="540000" lvl="1" indent="-171450">
              <a:buFont typeface="Arial" panose="020B0604020202020204" pitchFamily="34" charset="0"/>
              <a:buChar char="•"/>
            </a:pPr>
            <a:r>
              <a:rPr lang="es-CO" sz="1200" kern="1200" dirty="0">
                <a:solidFill>
                  <a:schemeClr val="tx1"/>
                </a:solidFill>
                <a:effectLst/>
                <a:latin typeface="+mn-lt"/>
                <a:ea typeface="+mn-ea"/>
                <a:cs typeface="+mn-cs"/>
              </a:rPr>
              <a:t>Divida a los participantes en grupos. Bríndeles las siguientes instrucciones: "Les pediré que analicen en parejas o en pequeños grupos </a:t>
            </a:r>
            <a:r>
              <a:rPr lang="es-CO" sz="1200" b="1" kern="1200" dirty="0">
                <a:solidFill>
                  <a:schemeClr val="tx1"/>
                </a:solidFill>
                <a:effectLst/>
                <a:latin typeface="+mn-lt"/>
                <a:ea typeface="+mn-ea"/>
                <a:cs typeface="+mn-cs"/>
              </a:rPr>
              <a:t>una</a:t>
            </a:r>
            <a:r>
              <a:rPr lang="es-CO" sz="1200" kern="1200" dirty="0">
                <a:solidFill>
                  <a:schemeClr val="tx1"/>
                </a:solidFill>
                <a:effectLst/>
                <a:latin typeface="+mn-lt"/>
                <a:ea typeface="+mn-ea"/>
                <a:cs typeface="+mn-cs"/>
              </a:rPr>
              <a:t> de las declaraciones de la política con detalle. Después de 5 minutos, les pediré que describan esta declaración de la política </a:t>
            </a:r>
            <a:r>
              <a:rPr lang="es-CO" sz="1200" i="1" kern="1200" dirty="0">
                <a:solidFill>
                  <a:schemeClr val="tx1"/>
                </a:solidFill>
                <a:effectLst/>
                <a:latin typeface="+mn-lt"/>
                <a:ea typeface="+mn-ea"/>
                <a:cs typeface="+mn-cs"/>
              </a:rPr>
              <a:t>en sus propias palabras</a:t>
            </a:r>
            <a:r>
              <a:rPr lang="es-CO" sz="1200" kern="1200" dirty="0">
                <a:solidFill>
                  <a:schemeClr val="tx1"/>
                </a:solidFill>
                <a:effectLst/>
                <a:latin typeface="+mn-lt"/>
                <a:ea typeface="+mn-ea"/>
                <a:cs typeface="+mn-cs"/>
              </a:rPr>
              <a:t> al plenario". (</a:t>
            </a:r>
            <a:r>
              <a:rPr lang="es-CO" sz="1200" i="1" kern="1200" dirty="0">
                <a:solidFill>
                  <a:schemeClr val="tx1"/>
                </a:solidFill>
                <a:effectLst/>
                <a:latin typeface="+mn-lt"/>
                <a:ea typeface="+mn-ea"/>
                <a:cs typeface="+mn-cs"/>
              </a:rPr>
              <a:t>también puede pedirles que den un ejemplo de esta declaración de la política en acción</a:t>
            </a:r>
            <a:r>
              <a:rPr lang="es-CO" sz="1200" kern="1200" dirty="0">
                <a:solidFill>
                  <a:schemeClr val="tx1"/>
                </a:solidFill>
                <a:effectLst/>
                <a:latin typeface="+mn-lt"/>
                <a:ea typeface="+mn-ea"/>
                <a:cs typeface="+mn-cs"/>
              </a:rPr>
              <a:t>)</a:t>
            </a:r>
            <a:endParaRPr lang="en-SE" sz="1200" kern="1200" dirty="0">
              <a:solidFill>
                <a:schemeClr val="tx1"/>
              </a:solidFill>
              <a:effectLst/>
              <a:latin typeface="+mn-lt"/>
              <a:ea typeface="+mn-ea"/>
              <a:cs typeface="+mn-cs"/>
            </a:endParaRPr>
          </a:p>
          <a:p>
            <a:pPr marL="540000" lvl="1" indent="-171450">
              <a:buFont typeface="Arial" panose="020B0604020202020204" pitchFamily="34" charset="0"/>
              <a:buChar char="•"/>
            </a:pPr>
            <a:r>
              <a:rPr lang="es-CO" sz="1200" kern="1200" dirty="0">
                <a:solidFill>
                  <a:schemeClr val="tx1"/>
                </a:solidFill>
                <a:effectLst/>
                <a:latin typeface="+mn-lt"/>
                <a:ea typeface="+mn-ea"/>
                <a:cs typeface="+mn-cs"/>
              </a:rPr>
              <a:t>Después de 5 minutos, reúna al grupo y pida a cada grupo que explique brevemente la declaración de la política en sus propias palabras. </a:t>
            </a:r>
            <a:endParaRPr lang="en-SE" sz="1200" kern="1200" dirty="0">
              <a:solidFill>
                <a:schemeClr val="tx1"/>
              </a:solidFill>
              <a:effectLst/>
              <a:latin typeface="+mn-lt"/>
              <a:ea typeface="+mn-ea"/>
              <a:cs typeface="+mn-cs"/>
            </a:endParaRPr>
          </a:p>
          <a:p>
            <a:r>
              <a:rPr lang="es-CO" sz="1200" b="1"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r>
              <a:rPr lang="en-AU" sz="1200" kern="1200" dirty="0" err="1">
                <a:solidFill>
                  <a:schemeClr val="tx1"/>
                </a:solidFill>
                <a:effectLst/>
                <a:latin typeface="+mn-lt"/>
                <a:ea typeface="+mn-ea"/>
                <a:cs typeface="+mn-cs"/>
              </a:rPr>
              <a:t>Instrucciones</a:t>
            </a:r>
            <a:r>
              <a:rPr lang="en-AU" sz="1200" kern="1200" dirty="0">
                <a:solidFill>
                  <a:schemeClr val="tx1"/>
                </a:solidFill>
                <a:effectLst/>
                <a:latin typeface="+mn-lt"/>
                <a:ea typeface="+mn-ea"/>
                <a:cs typeface="+mn-cs"/>
              </a:rPr>
              <a:t>:</a:t>
            </a:r>
          </a:p>
          <a:p>
            <a:pPr marL="540000" lvl="0" indent="-228600">
              <a:buFont typeface="+mj-lt"/>
              <a:buAutoNum type="arabicPeriod"/>
            </a:pPr>
            <a:r>
              <a:rPr lang="es-CO" sz="1200" kern="1200" dirty="0">
                <a:solidFill>
                  <a:schemeClr val="tx1"/>
                </a:solidFill>
                <a:effectLst/>
                <a:latin typeface="+mn-lt"/>
                <a:ea typeface="+mn-ea"/>
                <a:cs typeface="+mn-cs"/>
              </a:rPr>
              <a:t>Muestre dónde se puede encontrar la política, ya sea en el sitio web del Centro PS en árabe, inglés, francés y español </a:t>
            </a:r>
            <a:r>
              <a:rPr lang="en-GB" sz="1200" kern="1200" dirty="0">
                <a:solidFill>
                  <a:schemeClr val="tx1"/>
                </a:solidFill>
                <a:effectLst/>
                <a:latin typeface="+mn-lt"/>
                <a:ea typeface="+mn-ea"/>
                <a:cs typeface="+mn-cs"/>
              </a:rPr>
              <a:t>Spanish </a:t>
            </a:r>
            <a:r>
              <a:rPr lang="en-GB" sz="1200" u="sng" kern="1200" dirty="0">
                <a:solidFill>
                  <a:schemeClr val="tx1"/>
                </a:solidFill>
                <a:effectLst/>
                <a:latin typeface="+mn-lt"/>
                <a:ea typeface="+mn-ea"/>
                <a:cs typeface="+mn-cs"/>
                <a:hlinkClick r:id="rId3"/>
              </a:rPr>
              <a:t>https://pscentre.org/movement-resource-room-mhpss-policy-and-resolution/</a:t>
            </a:r>
            <a:r>
              <a:rPr lang="en-GB" sz="1200" kern="1200" dirty="0">
                <a:solidFill>
                  <a:schemeClr val="tx1"/>
                </a:solidFill>
                <a:effectLst/>
                <a:latin typeface="+mn-lt"/>
                <a:ea typeface="+mn-ea"/>
                <a:cs typeface="+mn-cs"/>
              </a:rPr>
              <a:t>, </a:t>
            </a:r>
            <a:r>
              <a:rPr lang="es-CO" sz="1200" kern="1200" dirty="0">
                <a:solidFill>
                  <a:schemeClr val="tx1"/>
                </a:solidFill>
                <a:effectLst/>
                <a:latin typeface="+mn-lt"/>
                <a:ea typeface="+mn-ea"/>
                <a:cs typeface="+mn-cs"/>
              </a:rPr>
              <a:t>o en el sitio web de su propia Sociedad Nacional si se encuentra allí)</a:t>
            </a:r>
            <a:endParaRPr lang="en-SE" sz="1200" kern="1200" dirty="0">
              <a:solidFill>
                <a:schemeClr val="tx1"/>
              </a:solidFill>
              <a:effectLst/>
              <a:latin typeface="+mn-lt"/>
              <a:ea typeface="+mn-ea"/>
              <a:cs typeface="+mn-cs"/>
            </a:endParaRPr>
          </a:p>
          <a:p>
            <a:pPr marL="540000" lvl="0" indent="-228600">
              <a:buFont typeface="+mj-lt"/>
              <a:buAutoNum type="arabicPeriod"/>
            </a:pPr>
            <a:r>
              <a:rPr lang="es-CO" sz="1200" kern="1200" dirty="0">
                <a:solidFill>
                  <a:schemeClr val="tx1"/>
                </a:solidFill>
                <a:effectLst/>
                <a:latin typeface="+mn-lt"/>
                <a:ea typeface="+mn-ea"/>
                <a:cs typeface="+mn-cs"/>
              </a:rPr>
              <a:t>Comparta con los participantes el texto completo de las ocho declaraciones de la política, incluso el texto detallado de la guía. </a:t>
            </a:r>
            <a:endParaRPr lang="en-SE" sz="1200" kern="1200" dirty="0">
              <a:solidFill>
                <a:schemeClr val="tx1"/>
              </a:solidFill>
              <a:effectLst/>
              <a:latin typeface="+mn-lt"/>
              <a:ea typeface="+mn-ea"/>
              <a:cs typeface="+mn-cs"/>
            </a:endParaRPr>
          </a:p>
          <a:p>
            <a:pPr marL="540000" lvl="0" indent="-228600">
              <a:buFont typeface="+mj-lt"/>
              <a:buAutoNum type="arabicPeriod"/>
            </a:pPr>
            <a:r>
              <a:rPr lang="es-CO" sz="1200" kern="1200" dirty="0">
                <a:solidFill>
                  <a:schemeClr val="tx1"/>
                </a:solidFill>
                <a:effectLst/>
                <a:latin typeface="+mn-lt"/>
                <a:ea typeface="+mn-ea"/>
                <a:cs typeface="+mn-cs"/>
              </a:rPr>
              <a:t>Divida a los participantes en grupos. Bríndeles las siguientes instrucciones: "Les pediré que analicen en parejas o en pequeños grupos una de las declaraciones de la política con detalle. Después de 5 minutos, les pediré que describan esta declaración de la política </a:t>
            </a:r>
            <a:r>
              <a:rPr lang="es-CO" sz="1200" i="1" u="sng" kern="1200" dirty="0">
                <a:solidFill>
                  <a:schemeClr val="tx1"/>
                </a:solidFill>
                <a:effectLst/>
                <a:latin typeface="+mn-lt"/>
                <a:ea typeface="+mn-ea"/>
                <a:cs typeface="+mn-cs"/>
              </a:rPr>
              <a:t>en sus propias palabras</a:t>
            </a:r>
            <a:r>
              <a:rPr lang="es-CO" sz="1200" kern="1200" dirty="0">
                <a:solidFill>
                  <a:schemeClr val="tx1"/>
                </a:solidFill>
                <a:effectLst/>
                <a:latin typeface="+mn-lt"/>
                <a:ea typeface="+mn-ea"/>
                <a:cs typeface="+mn-cs"/>
              </a:rPr>
              <a:t> al plenario". (</a:t>
            </a:r>
            <a:r>
              <a:rPr lang="es-CO" sz="1200" i="1" kern="1200" dirty="0">
                <a:solidFill>
                  <a:schemeClr val="tx1"/>
                </a:solidFill>
                <a:effectLst/>
                <a:latin typeface="+mn-lt"/>
                <a:ea typeface="+mn-ea"/>
                <a:cs typeface="+mn-cs"/>
              </a:rPr>
              <a:t>también puede pedirles que den un ejemplo de esta declaración de la política en acción</a:t>
            </a:r>
            <a:r>
              <a:rPr lang="es-CO" sz="1200" kern="1200" dirty="0">
                <a:solidFill>
                  <a:schemeClr val="tx1"/>
                </a:solidFill>
                <a:effectLst/>
                <a:latin typeface="+mn-lt"/>
                <a:ea typeface="+mn-ea"/>
                <a:cs typeface="+mn-cs"/>
              </a:rPr>
              <a:t>)</a:t>
            </a:r>
            <a:endParaRPr lang="en-SE" sz="1200" kern="1200" dirty="0">
              <a:solidFill>
                <a:schemeClr val="tx1"/>
              </a:solidFill>
              <a:effectLst/>
              <a:latin typeface="+mn-lt"/>
              <a:ea typeface="+mn-ea"/>
              <a:cs typeface="+mn-cs"/>
            </a:endParaRPr>
          </a:p>
          <a:p>
            <a:pPr marL="540000" lvl="0" indent="-228600">
              <a:buFont typeface="+mj-lt"/>
              <a:buAutoNum type="arabicPeriod"/>
            </a:pPr>
            <a:r>
              <a:rPr lang="es-CO" sz="1200" kern="1200" dirty="0">
                <a:solidFill>
                  <a:schemeClr val="tx1"/>
                </a:solidFill>
                <a:effectLst/>
                <a:latin typeface="+mn-lt"/>
                <a:ea typeface="+mn-ea"/>
                <a:cs typeface="+mn-cs"/>
              </a:rPr>
              <a:t>Después de 5 minutos, reúna al grupo y pida a cada grupo que explique brevemente la declaración de la política </a:t>
            </a:r>
            <a:r>
              <a:rPr lang="es-CO" sz="1200" i="1" u="sng" kern="1200" dirty="0">
                <a:solidFill>
                  <a:schemeClr val="tx1"/>
                </a:solidFill>
                <a:effectLst/>
                <a:latin typeface="+mn-lt"/>
                <a:ea typeface="+mn-ea"/>
                <a:cs typeface="+mn-cs"/>
              </a:rPr>
              <a:t>en sus propias palabras</a:t>
            </a:r>
            <a:r>
              <a:rPr lang="es-CO"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pPr marL="228600" indent="-228600">
              <a:buFont typeface="+mj-lt"/>
              <a:buAutoNum type="arabicPeriod"/>
            </a:pPr>
            <a:endParaRPr lang="en-SE" sz="1200" kern="1200" dirty="0">
              <a:solidFill>
                <a:schemeClr val="tx1"/>
              </a:solidFill>
              <a:effectLst/>
              <a:latin typeface="+mn-lt"/>
              <a:ea typeface="+mn-ea"/>
              <a:cs typeface="+mn-cs"/>
            </a:endParaRPr>
          </a:p>
          <a:p>
            <a:r>
              <a:rPr lang="es-CO" sz="1200" b="1" kern="1200" dirty="0">
                <a:solidFill>
                  <a:schemeClr val="tx1"/>
                </a:solidFill>
                <a:effectLst/>
                <a:latin typeface="+mn-lt"/>
                <a:ea typeface="+mn-ea"/>
                <a:cs typeface="+mn-cs"/>
              </a:rPr>
              <a:t>(Opción 2. Una presentación oral. Adáptela a su manera de hablar. Puede agregar ejemplos de las declaraciones de la política en acción en su Sociedad Nacional). </a:t>
            </a:r>
            <a:endParaRPr lang="en-SE" sz="1200" kern="1200" dirty="0">
              <a:solidFill>
                <a:schemeClr val="tx1"/>
              </a:solidFill>
              <a:effectLst/>
              <a:latin typeface="+mn-lt"/>
              <a:ea typeface="+mn-ea"/>
              <a:cs typeface="+mn-cs"/>
            </a:endParaRPr>
          </a:p>
          <a:p>
            <a:r>
              <a:rPr lang="en-AU" sz="1200" kern="1200" dirty="0" err="1">
                <a:solidFill>
                  <a:schemeClr val="tx1"/>
                </a:solidFill>
                <a:effectLst/>
                <a:latin typeface="+mn-lt"/>
                <a:ea typeface="+mn-ea"/>
                <a:cs typeface="+mn-cs"/>
              </a:rPr>
              <a:t>Instrucciones</a:t>
            </a:r>
            <a:r>
              <a:rPr lang="en-AU" sz="1200" kern="1200" dirty="0">
                <a:solidFill>
                  <a:schemeClr val="tx1"/>
                </a:solidFill>
                <a:effectLst/>
                <a:latin typeface="+mn-lt"/>
                <a:ea typeface="+mn-ea"/>
                <a:cs typeface="+mn-cs"/>
              </a:rPr>
              <a:t>:</a:t>
            </a:r>
            <a:endParaRPr lang="en-SE" sz="1200" kern="1200" dirty="0">
              <a:solidFill>
                <a:schemeClr val="tx1"/>
              </a:solidFill>
              <a:effectLst/>
              <a:latin typeface="+mn-lt"/>
              <a:ea typeface="+mn-ea"/>
              <a:cs typeface="+mn-cs"/>
            </a:endParaRPr>
          </a:p>
          <a:p>
            <a:pPr marL="540000" lvl="0" indent="-228600">
              <a:buFont typeface="+mj-lt"/>
              <a:buAutoNum type="arabicPeriod"/>
            </a:pPr>
            <a:r>
              <a:rPr lang="es-CO" sz="1200" kern="1200" dirty="0">
                <a:solidFill>
                  <a:schemeClr val="tx1"/>
                </a:solidFill>
                <a:effectLst/>
                <a:latin typeface="+mn-lt"/>
                <a:ea typeface="+mn-ea"/>
                <a:cs typeface="+mn-cs"/>
              </a:rPr>
              <a:t>Utilice el siguiente texto numerado para explicar brevemente cada declaración de la política. </a:t>
            </a:r>
            <a:endParaRPr lang="en-SE" sz="1200" kern="1200" dirty="0">
              <a:solidFill>
                <a:schemeClr val="tx1"/>
              </a:solidFill>
              <a:effectLst/>
              <a:latin typeface="+mn-lt"/>
              <a:ea typeface="+mn-ea"/>
              <a:cs typeface="+mn-cs"/>
            </a:endParaRPr>
          </a:p>
          <a:p>
            <a:pPr marL="540000" lvl="0" indent="-228600">
              <a:buFont typeface="+mj-lt"/>
              <a:buAutoNum type="arabicPeriod"/>
            </a:pPr>
            <a:r>
              <a:rPr lang="es-CO" sz="1200" kern="1200" dirty="0">
                <a:solidFill>
                  <a:schemeClr val="tx1"/>
                </a:solidFill>
                <a:effectLst/>
                <a:latin typeface="+mn-lt"/>
                <a:ea typeface="+mn-ea"/>
                <a:cs typeface="+mn-cs"/>
              </a:rPr>
              <a:t>Muestre dónde se puede encontrar la política, ya sea en el sitio web del Centro PS en árabe, inglés, francés y español, o en el sitio web de su propia Sociedad Nacional si se encuentra allí)</a:t>
            </a:r>
          </a:p>
          <a:p>
            <a:pPr marL="228600" lvl="0" indent="-228600">
              <a:buFont typeface="+mj-lt"/>
              <a:buAutoNum type="arabicPeriod"/>
            </a:pPr>
            <a:endParaRPr lang="es-CO" sz="1200" b="1" u="none" kern="1200" dirty="0">
              <a:solidFill>
                <a:schemeClr val="tx1"/>
              </a:solidFill>
              <a:effectLst/>
              <a:latin typeface="+mn-lt"/>
              <a:ea typeface="+mn-ea"/>
              <a:cs typeface="+mn-cs"/>
            </a:endParaRPr>
          </a:p>
          <a:p>
            <a:r>
              <a:rPr lang="es-CO" sz="1200" b="1" kern="1200" dirty="0">
                <a:solidFill>
                  <a:schemeClr val="tx1"/>
                </a:solidFill>
                <a:effectLst/>
                <a:latin typeface="+mn-lt"/>
                <a:ea typeface="+mn-ea"/>
                <a:cs typeface="+mn-cs"/>
              </a:rPr>
              <a:t>Notas para exposición oral para la Opción 2. Adáptela a su manera de hablar. </a:t>
            </a:r>
            <a:endParaRPr lang="en-SE" sz="1200" kern="1200" dirty="0">
              <a:solidFill>
                <a:schemeClr val="tx1"/>
              </a:solidFill>
              <a:effectLst/>
              <a:latin typeface="+mn-lt"/>
              <a:ea typeface="+mn-ea"/>
              <a:cs typeface="+mn-cs"/>
            </a:endParaRPr>
          </a:p>
          <a:p>
            <a:pPr marL="540000" lvl="0" indent="-228600">
              <a:buFont typeface="+mj-lt"/>
              <a:buAutoNum type="arabicPeriod"/>
            </a:pPr>
            <a:r>
              <a:rPr lang="es-CO" sz="1200" b="1" kern="1200" dirty="0">
                <a:solidFill>
                  <a:schemeClr val="tx1"/>
                </a:solidFill>
                <a:effectLst/>
                <a:latin typeface="+mn-lt"/>
                <a:ea typeface="+mn-ea"/>
                <a:cs typeface="+mn-cs"/>
              </a:rPr>
              <a:t>Garantizar el acceso imparcial a la salud mental y apoyo psicosocial, y priorizar la prevención y la respuesta temprana. </a:t>
            </a:r>
            <a:r>
              <a:rPr lang="es-CO" sz="1200" kern="1200" dirty="0">
                <a:solidFill>
                  <a:schemeClr val="tx1"/>
                </a:solidFill>
                <a:effectLst/>
                <a:latin typeface="+mn-lt"/>
                <a:ea typeface="+mn-ea"/>
                <a:cs typeface="+mn-cs"/>
              </a:rPr>
              <a:t>El Movimiento siempre responde a las necesidades de salud mental y psicosociales en función de los Principios Fundamentales y conforme a ellos.</a:t>
            </a:r>
          </a:p>
          <a:p>
            <a:pPr marL="540000" lvl="0" indent="-228600">
              <a:buFont typeface="+mj-lt"/>
              <a:buAutoNum type="arabicPeriod"/>
            </a:pPr>
            <a:endParaRPr lang="en-SE" sz="1200" kern="1200" dirty="0">
              <a:solidFill>
                <a:schemeClr val="tx1"/>
              </a:solidFill>
              <a:effectLst/>
              <a:latin typeface="+mn-lt"/>
              <a:ea typeface="+mn-ea"/>
              <a:cs typeface="+mn-cs"/>
            </a:endParaRPr>
          </a:p>
          <a:p>
            <a:pPr marL="540000" lvl="0" indent="-228600">
              <a:buFont typeface="+mj-lt"/>
              <a:buAutoNum type="arabicPeriod"/>
            </a:pPr>
            <a:r>
              <a:rPr lang="es-CO" sz="1200" b="1" kern="1200" dirty="0">
                <a:solidFill>
                  <a:schemeClr val="tx1"/>
                </a:solidFill>
                <a:effectLst/>
                <a:latin typeface="+mn-lt"/>
                <a:ea typeface="+mn-ea"/>
                <a:cs typeface="+mn-cs"/>
              </a:rPr>
              <a:t>Garantizar apoyo y atención amplios e integrados para las personas con necesidades de salud mental y psicosociales. </a:t>
            </a:r>
            <a:r>
              <a:rPr lang="es-CO" sz="1200" kern="1200" dirty="0">
                <a:solidFill>
                  <a:schemeClr val="tx1"/>
                </a:solidFill>
                <a:effectLst/>
                <a:latin typeface="+mn-lt"/>
                <a:ea typeface="+mn-ea"/>
                <a:cs typeface="+mn-cs"/>
              </a:rPr>
              <a:t>Las necesidades de salud mental y psicosociales varían enormemente y tienen muchos factores diferentes asociados a ellas. Por lo tanto, se recomienda un enfoque integral y multinivel para promover la salud mental y el bienestar psicosocial. Esto incluye apoyo psicosocial básico, apoyo psicosocial enfocado, apoyo psicológico y atención de salud mental especializada.</a:t>
            </a:r>
          </a:p>
          <a:p>
            <a:pPr marL="540000" lvl="0" indent="-228600">
              <a:buFont typeface="+mj-lt"/>
              <a:buAutoNum type="arabicPeriod"/>
            </a:pPr>
            <a:endParaRPr lang="en-SE" sz="1200" kern="1200" dirty="0">
              <a:solidFill>
                <a:schemeClr val="tx1"/>
              </a:solidFill>
              <a:effectLst/>
              <a:latin typeface="+mn-lt"/>
              <a:ea typeface="+mn-ea"/>
              <a:cs typeface="+mn-cs"/>
            </a:endParaRPr>
          </a:p>
          <a:p>
            <a:pPr marL="540000" lvl="0" indent="-228600">
              <a:buFont typeface="+mj-lt"/>
              <a:buAutoNum type="arabicPeriod"/>
            </a:pPr>
            <a:r>
              <a:rPr lang="es-CO" sz="1200" b="1" kern="1200" dirty="0">
                <a:solidFill>
                  <a:schemeClr val="tx1"/>
                </a:solidFill>
                <a:effectLst/>
                <a:latin typeface="+mn-lt"/>
                <a:ea typeface="+mn-ea"/>
                <a:cs typeface="+mn-cs"/>
              </a:rPr>
              <a:t>Reconocer la resiliencia, la participación y la diversidad de las personas en todas las actividades de salud mental y psicosociales. </a:t>
            </a:r>
            <a:r>
              <a:rPr lang="es-CO" sz="1200" kern="1200" dirty="0">
                <a:solidFill>
                  <a:schemeClr val="tx1"/>
                </a:solidFill>
                <a:effectLst/>
                <a:latin typeface="+mn-lt"/>
                <a:ea typeface="+mn-ea"/>
                <a:cs typeface="+mn-cs"/>
              </a:rPr>
              <a:t>La participación de personas con necesidades de salud mental y psicosociales en las actividades de respuesta fortalece el compromiso y la responsabilidad de la comunidad, atenúa el riesgo de daño y garantiza que se brinde apoyo de una manera sensible a nivel cultural y específica según el contexto.</a:t>
            </a:r>
          </a:p>
          <a:p>
            <a:pPr marL="540000" lvl="0" indent="-228600">
              <a:buFont typeface="+mj-lt"/>
              <a:buAutoNum type="arabicPeriod"/>
            </a:pPr>
            <a:endParaRPr lang="en-SE" sz="1200" kern="1200" dirty="0">
              <a:solidFill>
                <a:schemeClr val="tx1"/>
              </a:solidFill>
              <a:effectLst/>
              <a:latin typeface="+mn-lt"/>
              <a:ea typeface="+mn-ea"/>
              <a:cs typeface="+mn-cs"/>
            </a:endParaRPr>
          </a:p>
          <a:p>
            <a:pPr marL="540000" lvl="0" indent="-228600">
              <a:buFont typeface="+mj-lt"/>
              <a:buAutoNum type="arabicPeriod"/>
            </a:pPr>
            <a:r>
              <a:rPr lang="es-CO" sz="1200" b="1" kern="1200" dirty="0">
                <a:solidFill>
                  <a:schemeClr val="tx1"/>
                </a:solidFill>
                <a:effectLst/>
                <a:latin typeface="+mn-lt"/>
                <a:ea typeface="+mn-ea"/>
                <a:cs typeface="+mn-cs"/>
              </a:rPr>
              <a:t>Garantizar la protección de la seguridad, la dignidad y los derechos. </a:t>
            </a:r>
            <a:r>
              <a:rPr lang="es-CO" sz="1200" kern="1200" dirty="0">
                <a:solidFill>
                  <a:schemeClr val="tx1"/>
                </a:solidFill>
                <a:effectLst/>
                <a:latin typeface="+mn-lt"/>
                <a:ea typeface="+mn-ea"/>
                <a:cs typeface="+mn-cs"/>
              </a:rPr>
              <a:t>No garantizar la seguridad, la dignidad y los derechos de las personas puede generar importantes preocupaciones psicosociales y en la salud mental, y aumentar las vulnerabilidades existentes. A través de actividades de protección, los componentes del Movimiento pueden colaborar para prevenir o restringir la exposición al riesgo y asegurar que los servicios no sean perjudiciales.</a:t>
            </a:r>
          </a:p>
          <a:p>
            <a:pPr marL="540000" lvl="0" indent="-228600">
              <a:buFont typeface="+mj-lt"/>
              <a:buAutoNum type="arabicPeriod"/>
            </a:pPr>
            <a:endParaRPr lang="en-SE" sz="1200" kern="1200" dirty="0">
              <a:solidFill>
                <a:schemeClr val="tx1"/>
              </a:solidFill>
              <a:effectLst/>
              <a:latin typeface="+mn-lt"/>
              <a:ea typeface="+mn-ea"/>
              <a:cs typeface="+mn-cs"/>
            </a:endParaRPr>
          </a:p>
          <a:p>
            <a:pPr marL="540000" lvl="0" indent="-228600">
              <a:buFont typeface="+mj-lt"/>
              <a:buAutoNum type="arabicPeriod"/>
            </a:pPr>
            <a:r>
              <a:rPr lang="es-CO" sz="1200" b="1" kern="1200" dirty="0">
                <a:solidFill>
                  <a:schemeClr val="tx1"/>
                </a:solidFill>
                <a:effectLst/>
                <a:latin typeface="+mn-lt"/>
                <a:ea typeface="+mn-ea"/>
                <a:cs typeface="+mn-cs"/>
              </a:rPr>
              <a:t>Abordar la estigmatización, la exclusión y la discriminación. </a:t>
            </a:r>
            <a:r>
              <a:rPr lang="es-CO" sz="1200" kern="1200" dirty="0">
                <a:solidFill>
                  <a:schemeClr val="tx1"/>
                </a:solidFill>
                <a:effectLst/>
                <a:latin typeface="+mn-lt"/>
                <a:ea typeface="+mn-ea"/>
                <a:cs typeface="+mn-cs"/>
              </a:rPr>
              <a:t>Las personas con necesidades de salud mental y psicosociales en general enfrentan la estigmatización y la discriminación, que a veces pueden generar graves consecuencias para su seguridad, salud y dignidad, excluirlos de la sociedad y negarles el acceso a asistencia y protección. Al abordar la estigmatización y la marginalidad, ayudamos a prevenir que se generen mayores daños y promover la dignidad, la inclusión y la no discriminación.</a:t>
            </a:r>
          </a:p>
          <a:p>
            <a:pPr marL="540000" lvl="0" indent="-228600">
              <a:buFont typeface="+mj-lt"/>
              <a:buAutoNum type="arabicPeriod"/>
            </a:pPr>
            <a:endParaRPr lang="en-SE" sz="1200" kern="1200" dirty="0">
              <a:solidFill>
                <a:schemeClr val="tx1"/>
              </a:solidFill>
              <a:effectLst/>
              <a:latin typeface="+mn-lt"/>
              <a:ea typeface="+mn-ea"/>
              <a:cs typeface="+mn-cs"/>
            </a:endParaRPr>
          </a:p>
          <a:p>
            <a:pPr marL="540000" lvl="0" indent="-228600">
              <a:buFont typeface="+mj-lt"/>
              <a:buAutoNum type="arabicPeriod"/>
            </a:pPr>
            <a:r>
              <a:rPr lang="es-CO" sz="1200" b="1" kern="1200" dirty="0">
                <a:solidFill>
                  <a:schemeClr val="tx1"/>
                </a:solidFill>
                <a:effectLst/>
                <a:latin typeface="+mn-lt"/>
                <a:ea typeface="+mn-ea"/>
                <a:cs typeface="+mn-cs"/>
              </a:rPr>
              <a:t>Implementar y colaborar con el desarrollo de intervenciones en función de los estándares y prácticas de salud mental y apoyo psicosocial que son reconocidos a nivel internacional y se basan en evidencia informada. </a:t>
            </a:r>
            <a:r>
              <a:rPr lang="es-CO" sz="1200" kern="1200" dirty="0">
                <a:solidFill>
                  <a:schemeClr val="tx1"/>
                </a:solidFill>
                <a:effectLst/>
                <a:latin typeface="+mn-lt"/>
                <a:ea typeface="+mn-ea"/>
                <a:cs typeface="+mn-cs"/>
              </a:rPr>
              <a:t>Debido a que la salud mental y el apoyo psicosocial en general involucran problemas de gran sensibilidad, la labor bien intencionada pero mal informada puede causar daño. Al solicitar y colaborar con la salud mental y apoyo psicosocial basados en evidencia informada, y al garantizar que todo el personal y el voluntariado que responden a las necesidades de salud mental y apoyo psicosocial sean capacitados, supervisados y equipados con regularidad, reducimos los riesgos de daño y garantizamos dignidad y calidad en los servicios que ofrecemos.</a:t>
            </a:r>
          </a:p>
          <a:p>
            <a:pPr marL="540000" lvl="0" indent="-228600">
              <a:buFont typeface="+mj-lt"/>
              <a:buAutoNum type="arabicPeriod"/>
            </a:pPr>
            <a:endParaRPr lang="es-CO" sz="1200" kern="1200" dirty="0">
              <a:solidFill>
                <a:schemeClr val="tx1"/>
              </a:solidFill>
              <a:effectLst/>
              <a:latin typeface="+mn-lt"/>
              <a:ea typeface="+mn-ea"/>
              <a:cs typeface="+mn-cs"/>
            </a:endParaRPr>
          </a:p>
          <a:p>
            <a:pPr marL="540000" lvl="0" indent="-228600">
              <a:buFont typeface="+mj-lt"/>
              <a:buAutoNum type="arabicPeriod"/>
            </a:pPr>
            <a:r>
              <a:rPr lang="es-CO" sz="1200" b="1" kern="1200" dirty="0">
                <a:solidFill>
                  <a:schemeClr val="tx1"/>
                </a:solidFill>
                <a:effectLst/>
                <a:latin typeface="+mn-lt"/>
                <a:ea typeface="+mn-ea"/>
                <a:cs typeface="+mn-cs"/>
              </a:rPr>
              <a:t>Proteger la salud mental y el bienestar psicosocial del personal y el voluntariado. </a:t>
            </a:r>
            <a:r>
              <a:rPr lang="es-CO" sz="1200" kern="1200" dirty="0">
                <a:solidFill>
                  <a:schemeClr val="tx1"/>
                </a:solidFill>
                <a:effectLst/>
                <a:latin typeface="+mn-lt"/>
                <a:ea typeface="+mn-ea"/>
                <a:cs typeface="+mn-cs"/>
              </a:rPr>
              <a:t>En general, la salud mental y el bienestar psicosocial del personal y el voluntariado se ven afectados, ya que trabajan en entornos complejos y estresantes y están expuestos a experiencias muy angustiantes por la naturaleza de la labor de la salud mental y apoyo psicosocial. El Movimiento ejerce su deber de asistencia y, al hacerlo, no solo promovemos la seguridad, la salud y el bienestar del personal y del voluntariado, sino que también garantizamos la calidad de los servicios que ofrecemos.</a:t>
            </a:r>
          </a:p>
          <a:p>
            <a:pPr marL="540000" lvl="0" indent="-228600">
              <a:buFont typeface="+mj-lt"/>
              <a:buAutoNum type="arabicPeriod"/>
            </a:pPr>
            <a:endParaRPr lang="en-SE" sz="1200" kern="1200" dirty="0">
              <a:solidFill>
                <a:schemeClr val="tx1"/>
              </a:solidFill>
              <a:effectLst/>
              <a:latin typeface="+mn-lt"/>
              <a:ea typeface="+mn-ea"/>
              <a:cs typeface="+mn-cs"/>
            </a:endParaRPr>
          </a:p>
          <a:p>
            <a:pPr marL="540000" lvl="0" indent="-228600">
              <a:buFont typeface="+mj-lt"/>
              <a:buAutoNum type="arabicPeriod"/>
            </a:pPr>
            <a:r>
              <a:rPr lang="es-CO" sz="1200" b="1" kern="1200" dirty="0">
                <a:solidFill>
                  <a:schemeClr val="tx1"/>
                </a:solidFill>
                <a:effectLst/>
                <a:latin typeface="+mn-lt"/>
                <a:ea typeface="+mn-ea"/>
                <a:cs typeface="+mn-cs"/>
              </a:rPr>
              <a:t>Desarrollar la capacidad de apoyo a la salud mental y psicosocial. </a:t>
            </a:r>
            <a:r>
              <a:rPr lang="es-CO" sz="1200" kern="1200" dirty="0">
                <a:solidFill>
                  <a:schemeClr val="tx1"/>
                </a:solidFill>
                <a:effectLst/>
                <a:latin typeface="+mn-lt"/>
                <a:ea typeface="+mn-ea"/>
                <a:cs typeface="+mn-cs"/>
              </a:rPr>
              <a:t>El talento humano es el activo más valioso de los servicios de salud mental y apoyo psicosocial. Estos servicios dependen de la capacidad, la competencia y la motivación del personal y del voluntariado. El Movimiento colaborará con la creación de sistemas sostenibles de salud mental y apoyo psicosocial, al fortalecer su capacidad de apoyo en esas áreas y asociarse con autoridades públicas y otras partes interesadas.</a:t>
            </a:r>
            <a:endParaRPr lang="en-SE" sz="1200" kern="1200" dirty="0">
              <a:solidFill>
                <a:schemeClr val="tx1"/>
              </a:solidFill>
              <a:effectLst/>
              <a:latin typeface="+mn-lt"/>
              <a:ea typeface="+mn-ea"/>
              <a:cs typeface="+mn-cs"/>
            </a:endParaRPr>
          </a:p>
          <a:p>
            <a:pPr marL="228600" lvl="0" indent="-228600">
              <a:buFont typeface="+mj-lt"/>
              <a:buAutoNum type="arabicPeriod"/>
            </a:pPr>
            <a:endParaRPr lang="en-SE" sz="1200" kern="1200" dirty="0">
              <a:solidFill>
                <a:schemeClr val="tx1"/>
              </a:solidFill>
              <a:effectLst/>
              <a:latin typeface="+mn-lt"/>
              <a:ea typeface="+mn-ea"/>
              <a:cs typeface="+mn-cs"/>
            </a:endParaRPr>
          </a:p>
          <a:p>
            <a:pPr marL="0" lvl="0" indent="0">
              <a:buFontTx/>
              <a:buNone/>
            </a:pPr>
            <a:endParaRPr lang="en-US" sz="1200" b="1" u="non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942641A-B3CC-487B-ADBB-88958F0DFD7D}" type="slidenum">
              <a:rPr lang="en-GB" smtClean="0"/>
              <a:t>6</a:t>
            </a:fld>
            <a:endParaRPr lang="en-GB"/>
          </a:p>
        </p:txBody>
      </p:sp>
    </p:spTree>
    <p:extLst>
      <p:ext uri="{BB962C8B-B14F-4D97-AF65-F5344CB8AC3E}">
        <p14:creationId xmlns:p14="http://schemas.microsoft.com/office/powerpoint/2010/main" val="1904474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sz="1200" i="1" kern="1200" dirty="0">
                <a:solidFill>
                  <a:schemeClr val="tx1"/>
                </a:solidFill>
                <a:effectLst/>
                <a:latin typeface="+mn-lt"/>
                <a:ea typeface="+mn-ea"/>
                <a:cs typeface="+mn-cs"/>
              </a:rPr>
              <a:t>DIAPOSITIVA 7. Objetivo de la diapositiva: i) Explicar brevemente el marco de SMAPS</a:t>
            </a:r>
            <a:endParaRPr lang="en-SE" sz="1200" kern="1200" dirty="0">
              <a:solidFill>
                <a:schemeClr val="tx1"/>
              </a:solidFill>
              <a:effectLst/>
              <a:latin typeface="+mn-lt"/>
              <a:ea typeface="+mn-ea"/>
              <a:cs typeface="+mn-cs"/>
            </a:endParaRPr>
          </a:p>
          <a:p>
            <a:endParaRPr lang="es-CO" sz="1200" b="1" kern="1200" dirty="0">
              <a:solidFill>
                <a:schemeClr val="tx1"/>
              </a:solidFill>
              <a:effectLst/>
              <a:latin typeface="+mn-lt"/>
              <a:ea typeface="+mn-ea"/>
              <a:cs typeface="+mn-cs"/>
            </a:endParaRPr>
          </a:p>
          <a:p>
            <a:r>
              <a:rPr lang="es-CO" sz="1200" b="1" kern="1200" dirty="0">
                <a:solidFill>
                  <a:schemeClr val="tx1"/>
                </a:solidFill>
                <a:effectLst/>
                <a:latin typeface="+mn-lt"/>
                <a:ea typeface="+mn-ea"/>
                <a:cs typeface="+mn-cs"/>
              </a:rPr>
              <a:t>Opciones de video: </a:t>
            </a:r>
            <a:endParaRPr lang="en-SE"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Se sugiere mostrar un video hecho por y para el Movimiento, que explique el marco de SMAPS. Existen dos opciones de video disponibles. La Opción 1 es un video básico que dura 2 ½ minutos. La Opción 2 es más detallada y con más posibilidades de que la audiencia se sienta identificada, ya que contiene ejemplos de casos. Dura 12 minutos. Ambos están disponibles con subtítulos en los cuatro idiomas de la IFRC:</a:t>
            </a:r>
            <a:r>
              <a:rPr lang="en-SE" dirty="0">
                <a:effectLst/>
              </a:rPr>
              <a:t> </a:t>
            </a:r>
          </a:p>
          <a:p>
            <a:endParaRPr lang="da-DK" sz="1200" kern="1200" dirty="0">
              <a:solidFill>
                <a:schemeClr val="tx1"/>
              </a:solidFill>
              <a:effectLst/>
              <a:latin typeface="+mn-lt"/>
              <a:ea typeface="+mn-ea"/>
              <a:cs typeface="+mn-cs"/>
            </a:endParaRPr>
          </a:p>
          <a:p>
            <a:pPr lvl="0"/>
            <a:r>
              <a:rPr lang="en-AU" sz="1200" kern="1200" dirty="0" err="1">
                <a:solidFill>
                  <a:schemeClr val="tx1"/>
                </a:solidFill>
                <a:effectLst/>
                <a:latin typeface="+mn-lt"/>
                <a:ea typeface="+mn-ea"/>
                <a:cs typeface="+mn-cs"/>
              </a:rPr>
              <a:t>Árabe</a:t>
            </a:r>
            <a:r>
              <a:rPr lang="en-AU"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err="1">
                <a:solidFill>
                  <a:schemeClr val="tx1"/>
                </a:solidFill>
                <a:effectLst/>
                <a:latin typeface="+mn-lt"/>
                <a:ea typeface="+mn-ea"/>
                <a:cs typeface="+mn-cs"/>
              </a:rPr>
              <a:t>Opción</a:t>
            </a:r>
            <a:r>
              <a:rPr lang="en-SE" dirty="0">
                <a:effectLst/>
              </a:rPr>
              <a:t> </a:t>
            </a:r>
            <a:r>
              <a:rPr lang="en-GB" sz="1200" kern="1200" dirty="0">
                <a:solidFill>
                  <a:schemeClr val="tx1"/>
                </a:solidFill>
                <a:effectLst/>
                <a:latin typeface="+mn-lt"/>
                <a:ea typeface="+mn-ea"/>
                <a:cs typeface="+mn-cs"/>
              </a:rPr>
              <a:t>1: https://youtu.be/L-T3sj2Y6Hk</a:t>
            </a:r>
            <a:endParaRPr lang="da-DK"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AU" sz="1200" kern="1200" dirty="0" err="1">
                <a:solidFill>
                  <a:schemeClr val="tx1"/>
                </a:solidFill>
                <a:effectLst/>
                <a:latin typeface="+mn-lt"/>
                <a:ea typeface="+mn-ea"/>
                <a:cs typeface="+mn-cs"/>
              </a:rPr>
              <a:t>Opción</a:t>
            </a:r>
            <a:r>
              <a:rPr lang="en-SE" dirty="0">
                <a:effectLst/>
              </a:rPr>
              <a:t> </a:t>
            </a:r>
            <a:r>
              <a:rPr lang="en-GB" sz="1200" kern="1200" dirty="0">
                <a:solidFill>
                  <a:schemeClr val="tx1"/>
                </a:solidFill>
                <a:effectLst/>
                <a:latin typeface="+mn-lt"/>
                <a:ea typeface="+mn-ea"/>
                <a:cs typeface="+mn-cs"/>
              </a:rPr>
              <a:t>2:</a:t>
            </a:r>
            <a:r>
              <a:rPr lang="en-GB" sz="1200" b="0" i="0" u="none" strike="noStrike" kern="1200" dirty="0">
                <a:solidFill>
                  <a:schemeClr val="tx1"/>
                </a:solidFill>
                <a:effectLst/>
                <a:latin typeface="+mn-lt"/>
                <a:ea typeface="+mn-ea"/>
                <a:cs typeface="+mn-cs"/>
              </a:rPr>
              <a:t> </a:t>
            </a:r>
            <a:r>
              <a:rPr lang="en-GB" sz="1200" b="0" i="0" u="sng" kern="1200" dirty="0">
                <a:solidFill>
                  <a:schemeClr val="tx1"/>
                </a:solidFill>
                <a:effectLst/>
                <a:latin typeface="+mn-lt"/>
                <a:ea typeface="+mn-ea"/>
                <a:cs typeface="+mn-cs"/>
                <a:hlinkClick r:id="rId3"/>
              </a:rPr>
              <a:t>https://youtu.be/jV8Sc552g1Q</a:t>
            </a:r>
            <a:endParaRPr lang="da-DK" sz="1200" kern="1200" dirty="0">
              <a:solidFill>
                <a:schemeClr val="tx1"/>
              </a:solidFill>
              <a:effectLst/>
              <a:latin typeface="+mn-lt"/>
              <a:ea typeface="+mn-ea"/>
              <a:cs typeface="+mn-cs"/>
            </a:endParaRPr>
          </a:p>
          <a:p>
            <a:pPr lvl="0"/>
            <a:r>
              <a:rPr lang="en-AU" sz="1200" kern="1200" dirty="0" err="1">
                <a:solidFill>
                  <a:schemeClr val="tx1"/>
                </a:solidFill>
                <a:effectLst/>
                <a:latin typeface="+mn-lt"/>
                <a:ea typeface="+mn-ea"/>
                <a:cs typeface="+mn-cs"/>
              </a:rPr>
              <a:t>Inglés</a:t>
            </a:r>
            <a:r>
              <a:rPr lang="en-AU"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AU" sz="1200" kern="1200" dirty="0" err="1">
                <a:solidFill>
                  <a:schemeClr val="tx1"/>
                </a:solidFill>
                <a:effectLst/>
                <a:latin typeface="+mn-lt"/>
                <a:ea typeface="+mn-ea"/>
                <a:cs typeface="+mn-cs"/>
              </a:rPr>
              <a:t>Opción</a:t>
            </a:r>
            <a:r>
              <a:rPr lang="en-SE" dirty="0">
                <a:effectLst/>
              </a:rPr>
              <a:t> </a:t>
            </a:r>
            <a:r>
              <a:rPr lang="en-GB" sz="1200" kern="1200" dirty="0">
                <a:solidFill>
                  <a:schemeClr val="tx1"/>
                </a:solidFill>
                <a:effectLst/>
                <a:latin typeface="+mn-lt"/>
                <a:ea typeface="+mn-ea"/>
                <a:cs typeface="+mn-cs"/>
              </a:rPr>
              <a:t>1: </a:t>
            </a:r>
            <a:r>
              <a:rPr lang="en-GB" sz="1200" b="0" i="0" u="sng" kern="1200" dirty="0">
                <a:solidFill>
                  <a:schemeClr val="tx1"/>
                </a:solidFill>
                <a:effectLst/>
                <a:latin typeface="+mn-lt"/>
                <a:ea typeface="+mn-ea"/>
                <a:cs typeface="+mn-cs"/>
                <a:hlinkClick r:id="rId4"/>
              </a:rPr>
              <a:t>https://youtu.be/zAHD8CEWuXU</a:t>
            </a:r>
            <a:endParaRPr lang="da-DK"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AU" sz="1200" kern="1200" dirty="0" err="1">
                <a:solidFill>
                  <a:schemeClr val="tx1"/>
                </a:solidFill>
                <a:effectLst/>
                <a:latin typeface="+mn-lt"/>
                <a:ea typeface="+mn-ea"/>
                <a:cs typeface="+mn-cs"/>
              </a:rPr>
              <a:t>Opción</a:t>
            </a:r>
            <a:r>
              <a:rPr lang="en-GB" sz="1200" kern="1200" dirty="0">
                <a:solidFill>
                  <a:schemeClr val="tx1"/>
                </a:solidFill>
                <a:effectLst/>
                <a:latin typeface="+mn-lt"/>
                <a:ea typeface="+mn-ea"/>
                <a:cs typeface="+mn-cs"/>
              </a:rPr>
              <a:t> 2: https://youtu.be/QUoLiPAAP4M</a:t>
            </a:r>
            <a:endParaRPr lang="da-DK" sz="1200" kern="1200" dirty="0">
              <a:solidFill>
                <a:schemeClr val="tx1"/>
              </a:solidFill>
              <a:effectLst/>
              <a:latin typeface="+mn-lt"/>
              <a:ea typeface="+mn-ea"/>
              <a:cs typeface="+mn-cs"/>
            </a:endParaRPr>
          </a:p>
          <a:p>
            <a:pPr lvl="0"/>
            <a:r>
              <a:rPr lang="en-AU" sz="1200" kern="1200" dirty="0" err="1">
                <a:solidFill>
                  <a:schemeClr val="tx1"/>
                </a:solidFill>
                <a:effectLst/>
                <a:latin typeface="+mn-lt"/>
                <a:ea typeface="+mn-ea"/>
                <a:cs typeface="+mn-cs"/>
              </a:rPr>
              <a:t>Francés</a:t>
            </a:r>
            <a:r>
              <a:rPr lang="en-AU"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AU" sz="1200" kern="1200" dirty="0" err="1">
                <a:solidFill>
                  <a:schemeClr val="tx1"/>
                </a:solidFill>
                <a:effectLst/>
                <a:latin typeface="+mn-lt"/>
                <a:ea typeface="+mn-ea"/>
                <a:cs typeface="+mn-cs"/>
              </a:rPr>
              <a:t>Opción</a:t>
            </a:r>
            <a:r>
              <a:rPr lang="en-GB" sz="1200" kern="1200" dirty="0">
                <a:solidFill>
                  <a:schemeClr val="tx1"/>
                </a:solidFill>
                <a:effectLst/>
                <a:latin typeface="+mn-lt"/>
                <a:ea typeface="+mn-ea"/>
                <a:cs typeface="+mn-cs"/>
              </a:rPr>
              <a:t> 1:: https://youtu.be/Nid7E15Uay0</a:t>
            </a:r>
          </a:p>
          <a:p>
            <a:pPr marL="628650" lvl="1" indent="-171450">
              <a:buFont typeface="Arial" panose="020B0604020202020204" pitchFamily="34" charset="0"/>
              <a:buChar char="•"/>
            </a:pPr>
            <a:r>
              <a:rPr lang="en-AU" sz="1200" kern="1200" dirty="0" err="1">
                <a:solidFill>
                  <a:schemeClr val="tx1"/>
                </a:solidFill>
                <a:effectLst/>
                <a:latin typeface="+mn-lt"/>
                <a:ea typeface="+mn-ea"/>
                <a:cs typeface="+mn-cs"/>
              </a:rPr>
              <a:t>Opción</a:t>
            </a:r>
            <a:r>
              <a:rPr lang="en-AU" sz="1200" kern="1200" dirty="0">
                <a:solidFill>
                  <a:schemeClr val="tx1"/>
                </a:solidFill>
                <a:effectLst/>
                <a:latin typeface="+mn-lt"/>
                <a:ea typeface="+mn-ea"/>
                <a:cs typeface="+mn-cs"/>
              </a:rPr>
              <a:t> 2:</a:t>
            </a:r>
            <a:r>
              <a:rPr lang="en-GB" sz="1200" kern="1200" dirty="0">
                <a:solidFill>
                  <a:schemeClr val="tx1"/>
                </a:solidFill>
                <a:effectLst/>
                <a:latin typeface="+mn-lt"/>
                <a:ea typeface="+mn-ea"/>
                <a:cs typeface="+mn-cs"/>
              </a:rPr>
              <a:t> </a:t>
            </a:r>
            <a:r>
              <a:rPr lang="en-GB" sz="1200" u="none" strike="noStrike" kern="1200" dirty="0">
                <a:solidFill>
                  <a:schemeClr val="tx1"/>
                </a:solidFill>
                <a:effectLst/>
                <a:latin typeface="+mn-lt"/>
                <a:ea typeface="+mn-ea"/>
                <a:cs typeface="+mn-cs"/>
                <a:hlinkClick r:id="rId5"/>
              </a:rPr>
              <a:t>https://youtu.be/AZjo2zhDkcM</a:t>
            </a:r>
            <a:endParaRPr lang="da-DK" sz="1200" kern="1200" dirty="0">
              <a:solidFill>
                <a:schemeClr val="tx1"/>
              </a:solidFill>
              <a:effectLst/>
              <a:latin typeface="+mn-lt"/>
              <a:ea typeface="+mn-ea"/>
              <a:cs typeface="+mn-cs"/>
            </a:endParaRPr>
          </a:p>
          <a:p>
            <a:pPr lvl="0"/>
            <a:r>
              <a:rPr lang="en-AU" sz="1200" kern="1200" dirty="0" err="1">
                <a:solidFill>
                  <a:schemeClr val="tx1"/>
                </a:solidFill>
                <a:effectLst/>
                <a:latin typeface="+mn-lt"/>
                <a:ea typeface="+mn-ea"/>
                <a:cs typeface="+mn-cs"/>
              </a:rPr>
              <a:t>Español</a:t>
            </a:r>
            <a:r>
              <a:rPr lang="en-AU"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AU" sz="1200" kern="1200" dirty="0" err="1">
                <a:solidFill>
                  <a:schemeClr val="tx1"/>
                </a:solidFill>
                <a:effectLst/>
                <a:latin typeface="+mn-lt"/>
                <a:ea typeface="+mn-ea"/>
                <a:cs typeface="+mn-cs"/>
              </a:rPr>
              <a:t>Opción</a:t>
            </a:r>
            <a:r>
              <a:rPr lang="en-GB" sz="1200" kern="1200" dirty="0">
                <a:solidFill>
                  <a:schemeClr val="tx1"/>
                </a:solidFill>
                <a:effectLst/>
                <a:latin typeface="+mn-lt"/>
                <a:ea typeface="+mn-ea"/>
                <a:cs typeface="+mn-cs"/>
              </a:rPr>
              <a:t> 1: https://youtu.be/kSHekOK0drE</a:t>
            </a:r>
            <a:endParaRPr lang="da-DK"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AU" sz="1200" kern="1200" dirty="0" err="1">
                <a:solidFill>
                  <a:schemeClr val="tx1"/>
                </a:solidFill>
                <a:effectLst/>
                <a:latin typeface="+mn-lt"/>
                <a:ea typeface="+mn-ea"/>
                <a:cs typeface="+mn-cs"/>
              </a:rPr>
              <a:t>Opción</a:t>
            </a:r>
            <a:r>
              <a:rPr lang="en-AU" sz="1200" kern="1200" dirty="0">
                <a:solidFill>
                  <a:schemeClr val="tx1"/>
                </a:solidFill>
                <a:effectLst/>
                <a:latin typeface="+mn-lt"/>
                <a:ea typeface="+mn-ea"/>
                <a:cs typeface="+mn-cs"/>
              </a:rPr>
              <a:t> 2</a:t>
            </a:r>
            <a:r>
              <a:rPr lang="en-GB" sz="1200" kern="1200" dirty="0">
                <a:solidFill>
                  <a:schemeClr val="tx1"/>
                </a:solidFill>
                <a:effectLst/>
                <a:latin typeface="+mn-lt"/>
                <a:ea typeface="+mn-ea"/>
                <a:cs typeface="+mn-cs"/>
              </a:rPr>
              <a:t>: </a:t>
            </a:r>
            <a:r>
              <a:rPr lang="en-GB" sz="1200" u="none" strike="noStrike" kern="1200" dirty="0">
                <a:solidFill>
                  <a:schemeClr val="tx1"/>
                </a:solidFill>
                <a:effectLst/>
                <a:latin typeface="+mn-lt"/>
                <a:ea typeface="+mn-ea"/>
                <a:cs typeface="+mn-cs"/>
                <a:hlinkClick r:id="rId6"/>
              </a:rPr>
              <a:t>https://youtu.be/e_bkzT67W3g</a:t>
            </a:r>
            <a:endParaRPr lang="en-GB" sz="1200" u="none" strike="noStrike" kern="1200" dirty="0">
              <a:solidFill>
                <a:schemeClr val="tx1"/>
              </a:solidFill>
              <a:effectLst/>
              <a:latin typeface="+mn-lt"/>
              <a:ea typeface="+mn-ea"/>
              <a:cs typeface="+mn-cs"/>
            </a:endParaRPr>
          </a:p>
          <a:p>
            <a:pPr lvl="0"/>
            <a:endParaRPr lang="da-DK" sz="1200" kern="1200" dirty="0">
              <a:solidFill>
                <a:schemeClr val="tx1"/>
              </a:solidFill>
              <a:effectLst/>
              <a:latin typeface="+mn-lt"/>
              <a:ea typeface="+mn-ea"/>
              <a:cs typeface="+mn-cs"/>
            </a:endParaRPr>
          </a:p>
          <a:p>
            <a:r>
              <a:rPr lang="es-CO" sz="1200" b="1" kern="1200" dirty="0">
                <a:solidFill>
                  <a:schemeClr val="tx1"/>
                </a:solidFill>
                <a:effectLst/>
                <a:latin typeface="+mn-lt"/>
                <a:ea typeface="+mn-ea"/>
                <a:cs typeface="+mn-cs"/>
              </a:rPr>
              <a:t>Notas para exposición oral</a:t>
            </a:r>
            <a:r>
              <a:rPr lang="es-CO" sz="1200" kern="1200" dirty="0">
                <a:solidFill>
                  <a:schemeClr val="tx1"/>
                </a:solidFill>
                <a:effectLst/>
                <a:latin typeface="+mn-lt"/>
                <a:ea typeface="+mn-ea"/>
                <a:cs typeface="+mn-cs"/>
              </a:rPr>
              <a:t>. Estas sirven como introducción para cualquiera de las opciones de video. No son </a:t>
            </a:r>
            <a:r>
              <a:rPr lang="es-CO" sz="1200" i="1" kern="1200" dirty="0">
                <a:solidFill>
                  <a:schemeClr val="tx1"/>
                </a:solidFill>
                <a:effectLst/>
                <a:latin typeface="+mn-lt"/>
                <a:ea typeface="+mn-ea"/>
                <a:cs typeface="+mn-cs"/>
              </a:rPr>
              <a:t>lo suficientemente detalladas como descripción por separado del Marco de SMAPS. </a:t>
            </a:r>
            <a:endParaRPr lang="en-SE" sz="1200" kern="1200" dirty="0">
              <a:solidFill>
                <a:schemeClr val="tx1"/>
              </a:solidFill>
              <a:effectLst/>
              <a:latin typeface="+mn-lt"/>
              <a:ea typeface="+mn-ea"/>
              <a:cs typeface="+mn-cs"/>
            </a:endParaRPr>
          </a:p>
          <a:p>
            <a:pPr lvl="0"/>
            <a:r>
              <a:rPr lang="es-CO" sz="1200" kern="1200" dirty="0">
                <a:solidFill>
                  <a:schemeClr val="tx1"/>
                </a:solidFill>
                <a:effectLst/>
                <a:latin typeface="+mn-lt"/>
                <a:ea typeface="+mn-ea"/>
                <a:cs typeface="+mn-cs"/>
              </a:rPr>
              <a:t>Como ya mencioné anteriormente, todas las Sociedades Nacionales, la IFRC y el CICR responden a las necesidades de salud mental y psicosociales de acuerdo con sus respectivas funciones y cargos. Además, aunque cada respuesta o función sea diferente, lo que unifica es el marco por el que se organiza el apoyo de SMAPS. </a:t>
            </a:r>
          </a:p>
          <a:p>
            <a:pPr marL="540000" lvl="0"/>
            <a:endParaRPr lang="en-SE"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es-CO" sz="1200" kern="1200" dirty="0">
                <a:solidFill>
                  <a:schemeClr val="tx1"/>
                </a:solidFill>
                <a:effectLst/>
                <a:latin typeface="+mn-lt"/>
                <a:ea typeface="+mn-ea"/>
                <a:cs typeface="+mn-cs"/>
              </a:rPr>
              <a:t>El modelo del Marco de SMAPS que se ilustra en esta diapositiva representa el marco de servicios que se requieren para abordar las necesidades de las personas, familias y comunidades en todos los contextos.</a:t>
            </a:r>
            <a:br>
              <a:rPr lang="es-CO" sz="1200" kern="1200" dirty="0">
                <a:solidFill>
                  <a:schemeClr val="tx1"/>
                </a:solidFill>
                <a:effectLst/>
                <a:latin typeface="+mn-lt"/>
                <a:ea typeface="+mn-ea"/>
                <a:cs typeface="+mn-cs"/>
              </a:rPr>
            </a:br>
            <a:r>
              <a:rPr lang="es-CO"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es-CO" sz="1200" kern="1200" dirty="0">
                <a:solidFill>
                  <a:schemeClr val="tx1"/>
                </a:solidFill>
                <a:effectLst/>
                <a:latin typeface="+mn-lt"/>
                <a:ea typeface="+mn-ea"/>
                <a:cs typeface="+mn-cs"/>
              </a:rPr>
              <a:t>Como pueden observar, el Marco de SMAPS se compone de 4 niveles y un círculo protector. También está enfocado en garantizar que se proporcione el nivel correcto de habilidades y supervisión para ofrecer servicios de calidad. </a:t>
            </a:r>
            <a:br>
              <a:rPr lang="es-CO" sz="1200" kern="1200" dirty="0">
                <a:solidFill>
                  <a:schemeClr val="tx1"/>
                </a:solidFill>
                <a:effectLst/>
                <a:latin typeface="+mn-lt"/>
                <a:ea typeface="+mn-ea"/>
                <a:cs typeface="+mn-cs"/>
              </a:rPr>
            </a:br>
            <a:endParaRPr lang="en-SE"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es-CO" sz="1200" kern="1200" dirty="0">
                <a:solidFill>
                  <a:schemeClr val="tx1"/>
                </a:solidFill>
                <a:effectLst/>
                <a:latin typeface="+mn-lt"/>
                <a:ea typeface="+mn-ea"/>
                <a:cs typeface="+mn-cs"/>
              </a:rPr>
              <a:t>Una clave para organizar la salud mental y el apoyo psicosocial es desarrollar un sistema con niveles de apoyo complementario que cubra las necesidades de diferentes grupos. Este enfoque multinivel no implica que todos los componentes del Movimiento deben ofrecer servicios en todos los niveles. </a:t>
            </a:r>
            <a:endParaRPr lang="en-SE" sz="1200" kern="1200" dirty="0">
              <a:solidFill>
                <a:schemeClr val="tx1"/>
              </a:solidFill>
              <a:effectLst/>
              <a:latin typeface="+mn-lt"/>
              <a:ea typeface="+mn-ea"/>
              <a:cs typeface="+mn-cs"/>
            </a:endParaRPr>
          </a:p>
          <a:p>
            <a:pPr marL="900000" lvl="1" indent="-171450">
              <a:buFont typeface="Courier New" panose="02070309020205020404" pitchFamily="49" charset="0"/>
              <a:buChar char="o"/>
            </a:pPr>
            <a:r>
              <a:rPr lang="es-CO" sz="1200" kern="1200" dirty="0">
                <a:solidFill>
                  <a:schemeClr val="tx1"/>
                </a:solidFill>
                <a:effectLst/>
                <a:latin typeface="+mn-lt"/>
                <a:ea typeface="+mn-ea"/>
                <a:cs typeface="+mn-cs"/>
              </a:rPr>
              <a:t>No obstante, se espera que todos los componentes del Movimiento </a:t>
            </a:r>
            <a:r>
              <a:rPr lang="es-CO" sz="1200" b="1" kern="1200" dirty="0">
                <a:solidFill>
                  <a:schemeClr val="tx1"/>
                </a:solidFill>
                <a:effectLst/>
                <a:latin typeface="+mn-lt"/>
                <a:ea typeface="+mn-ea"/>
                <a:cs typeface="+mn-cs"/>
              </a:rPr>
              <a:t>evalúen, deriven y defiendan</a:t>
            </a:r>
            <a:r>
              <a:rPr lang="es-CO" sz="1200" kern="1200" dirty="0">
                <a:solidFill>
                  <a:schemeClr val="tx1"/>
                </a:solidFill>
                <a:effectLst/>
                <a:latin typeface="+mn-lt"/>
                <a:ea typeface="+mn-ea"/>
                <a:cs typeface="+mn-cs"/>
              </a:rPr>
              <a:t> en relación con todo el espectro de salud mental y apoyo psicosocial presentado en el modelo (desde apoyo psicosocial básico hasta atención de salud mental especializada).</a:t>
            </a:r>
            <a:br>
              <a:rPr lang="es-CO" sz="1200" kern="1200" dirty="0">
                <a:solidFill>
                  <a:schemeClr val="tx1"/>
                </a:solidFill>
                <a:effectLst/>
                <a:latin typeface="+mn-lt"/>
                <a:ea typeface="+mn-ea"/>
                <a:cs typeface="+mn-cs"/>
              </a:rPr>
            </a:br>
            <a:endParaRPr lang="en-SE"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es-CO" sz="1200" kern="1200" dirty="0">
                <a:solidFill>
                  <a:schemeClr val="tx1"/>
                </a:solidFill>
                <a:effectLst/>
                <a:latin typeface="+mn-lt"/>
                <a:ea typeface="+mn-ea"/>
                <a:cs typeface="+mn-cs"/>
              </a:rPr>
              <a:t>Ahora, veremos un breve video que explica el Marco de SMAPS con más detalle. </a:t>
            </a:r>
            <a:endParaRPr lang="en-SE" sz="1200" kern="1200" dirty="0">
              <a:solidFill>
                <a:schemeClr val="tx1"/>
              </a:solidFill>
              <a:effectLst/>
              <a:latin typeface="+mn-lt"/>
              <a:ea typeface="+mn-ea"/>
              <a:cs typeface="+mn-cs"/>
            </a:endParaRPr>
          </a:p>
          <a:p>
            <a:pPr marL="900000" lvl="1" indent="-171450">
              <a:buFont typeface="Courier New" panose="02070309020205020404" pitchFamily="49" charset="0"/>
              <a:buChar char="o"/>
            </a:pPr>
            <a:r>
              <a:rPr lang="es-CO" sz="1200" i="1" kern="1200" dirty="0">
                <a:solidFill>
                  <a:schemeClr val="tx1"/>
                </a:solidFill>
                <a:effectLst/>
                <a:latin typeface="+mn-lt"/>
                <a:ea typeface="+mn-ea"/>
                <a:cs typeface="+mn-cs"/>
              </a:rPr>
              <a:t>Muestre una de las opciones de video incluidas en esta diapositiva</a:t>
            </a:r>
            <a:endParaRPr lang="en-SE" sz="1200" i="0" kern="1200" dirty="0">
              <a:solidFill>
                <a:schemeClr val="tx1"/>
              </a:solidFill>
              <a:effectLst/>
              <a:latin typeface="+mn-lt"/>
              <a:ea typeface="+mn-ea"/>
              <a:cs typeface="+mn-cs"/>
            </a:endParaRPr>
          </a:p>
          <a:p>
            <a:pPr marL="900000" lvl="1" indent="-171450">
              <a:buFont typeface="Courier New" panose="02070309020205020404" pitchFamily="49" charset="0"/>
              <a:buChar char="o"/>
            </a:pPr>
            <a:r>
              <a:rPr lang="es-CO" sz="1200" i="1" kern="1200" dirty="0">
                <a:solidFill>
                  <a:schemeClr val="tx1"/>
                </a:solidFill>
                <a:effectLst/>
                <a:latin typeface="+mn-lt"/>
                <a:ea typeface="+mn-ea"/>
                <a:cs typeface="+mn-cs"/>
              </a:rPr>
              <a:t>También puede realizar un </a:t>
            </a:r>
            <a:r>
              <a:rPr lang="es-CO" sz="1200" b="1" i="1" kern="1200" dirty="0">
                <a:solidFill>
                  <a:schemeClr val="tx1"/>
                </a:solidFill>
                <a:effectLst/>
                <a:latin typeface="+mn-lt"/>
                <a:ea typeface="+mn-ea"/>
                <a:cs typeface="+mn-cs"/>
              </a:rPr>
              <a:t>ejercicio práctico</a:t>
            </a:r>
            <a:r>
              <a:rPr lang="es-CO" sz="1200" i="1" kern="1200" dirty="0">
                <a:solidFill>
                  <a:schemeClr val="tx1"/>
                </a:solidFill>
                <a:effectLst/>
                <a:latin typeface="+mn-lt"/>
                <a:ea typeface="+mn-ea"/>
                <a:cs typeface="+mn-cs"/>
              </a:rPr>
              <a:t> y pedirle a la audiencia que analice algunos ejemplos de su trabajo, dónde se incluirían en el marco, y preguntar si actualmente se proporciona capacitación y supervisión adecuadas.</a:t>
            </a:r>
            <a:r>
              <a:rPr lang="en-SE" dirty="0">
                <a:effectLst/>
              </a:rPr>
              <a:t> </a:t>
            </a:r>
            <a:endParaRPr lang="da-DK" sz="2000" kern="1200" dirty="0">
              <a:solidFill>
                <a:schemeClr val="tx1"/>
              </a:solidFill>
              <a:effectLst/>
              <a:latin typeface="+mn-lt"/>
              <a:ea typeface="+mn-ea"/>
              <a:cs typeface="+mn-cs"/>
            </a:endParaRPr>
          </a:p>
          <a:p>
            <a:endParaRPr lang="da-DK" dirty="0"/>
          </a:p>
          <a:p>
            <a:endParaRPr lang="en-GB" dirty="0"/>
          </a:p>
        </p:txBody>
      </p:sp>
      <p:sp>
        <p:nvSpPr>
          <p:cNvPr id="4" name="Slide Number Placeholder 3"/>
          <p:cNvSpPr>
            <a:spLocks noGrp="1"/>
          </p:cNvSpPr>
          <p:nvPr>
            <p:ph type="sldNum" sz="quarter" idx="5"/>
          </p:nvPr>
        </p:nvSpPr>
        <p:spPr/>
        <p:txBody>
          <a:bodyPr/>
          <a:lstStyle/>
          <a:p>
            <a:fld id="{7942641A-B3CC-487B-ADBB-88958F0DFD7D}" type="slidenum">
              <a:rPr lang="en-GB" smtClean="0"/>
              <a:t>7</a:t>
            </a:fld>
            <a:endParaRPr lang="en-GB"/>
          </a:p>
        </p:txBody>
      </p:sp>
    </p:spTree>
    <p:extLst>
      <p:ext uri="{BB962C8B-B14F-4D97-AF65-F5344CB8AC3E}">
        <p14:creationId xmlns:p14="http://schemas.microsoft.com/office/powerpoint/2010/main" val="3377058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sz="1200" i="1" kern="1200" dirty="0">
                <a:solidFill>
                  <a:schemeClr val="tx1"/>
                </a:solidFill>
                <a:effectLst/>
                <a:latin typeface="+mn-lt"/>
                <a:ea typeface="+mn-ea"/>
                <a:cs typeface="+mn-cs"/>
              </a:rPr>
              <a:t>DIAPOSITIVA 8. Objetivo de la diapositiva: i) Replantear para quién está dirigida la resolución, ii) Explicar el objetivo de la resolución</a:t>
            </a:r>
            <a:endParaRPr lang="en-SE" sz="1200" kern="1200" dirty="0">
              <a:solidFill>
                <a:schemeClr val="tx1"/>
              </a:solidFill>
              <a:effectLst/>
              <a:latin typeface="+mn-lt"/>
              <a:ea typeface="+mn-ea"/>
              <a:cs typeface="+mn-cs"/>
            </a:endParaRPr>
          </a:p>
          <a:p>
            <a:endParaRPr lang="es-CO" sz="1200" b="1" kern="1200" dirty="0">
              <a:solidFill>
                <a:schemeClr val="tx1"/>
              </a:solidFill>
              <a:effectLst/>
              <a:latin typeface="+mn-lt"/>
              <a:ea typeface="+mn-ea"/>
              <a:cs typeface="+mn-cs"/>
            </a:endParaRPr>
          </a:p>
          <a:p>
            <a:r>
              <a:rPr lang="es-CO" sz="1200" b="1" kern="1200" dirty="0">
                <a:solidFill>
                  <a:schemeClr val="tx1"/>
                </a:solidFill>
                <a:effectLst/>
                <a:latin typeface="+mn-lt"/>
                <a:ea typeface="+mn-ea"/>
                <a:cs typeface="+mn-cs"/>
              </a:rPr>
              <a:t>Notas para exposición oral. Adáptelas a su contexto.</a:t>
            </a:r>
            <a:br>
              <a:rPr lang="es-CO" sz="1200" b="1" kern="1200" dirty="0">
                <a:solidFill>
                  <a:schemeClr val="tx1"/>
                </a:solidFill>
                <a:effectLst/>
                <a:latin typeface="+mn-lt"/>
                <a:ea typeface="+mn-ea"/>
                <a:cs typeface="+mn-cs"/>
              </a:rPr>
            </a:br>
            <a:r>
              <a:rPr lang="es-CO" sz="1200" b="1"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es-CO" sz="1200" kern="1200" dirty="0">
                <a:solidFill>
                  <a:schemeClr val="tx1"/>
                </a:solidFill>
                <a:effectLst/>
                <a:latin typeface="+mn-lt"/>
                <a:ea typeface="+mn-ea"/>
                <a:cs typeface="+mn-cs"/>
              </a:rPr>
              <a:t>Como ya lo mencioné, la resolución se enfoca únicamente en el contexto de las personas afectadas por conflictos armados, desastres naturales y otras emergencias. Esto incluye las necesidades de los inmigrantes, los refugiados y los desplazados internos.</a:t>
            </a:r>
            <a:br>
              <a:rPr lang="es-CO" sz="1200" kern="1200" dirty="0">
                <a:solidFill>
                  <a:schemeClr val="tx1"/>
                </a:solidFill>
                <a:effectLst/>
                <a:latin typeface="+mn-lt"/>
                <a:ea typeface="+mn-ea"/>
                <a:cs typeface="+mn-cs"/>
              </a:rPr>
            </a:br>
            <a:endParaRPr lang="en-SE"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es-CO" sz="1200" kern="1200" dirty="0">
                <a:solidFill>
                  <a:schemeClr val="tx1"/>
                </a:solidFill>
                <a:effectLst/>
                <a:latin typeface="+mn-lt"/>
                <a:ea typeface="+mn-ea"/>
                <a:cs typeface="+mn-cs"/>
              </a:rPr>
              <a:t>La resolución fue firmada por los 196 Estados firmantes de los Convenios de Ginebra, todas las Sociedades Nacionales, la IFRC y el CICR.</a:t>
            </a:r>
            <a:br>
              <a:rPr lang="es-CO" sz="1200" kern="1200" dirty="0">
                <a:solidFill>
                  <a:schemeClr val="tx1"/>
                </a:solidFill>
                <a:effectLst/>
                <a:latin typeface="+mn-lt"/>
                <a:ea typeface="+mn-ea"/>
                <a:cs typeface="+mn-cs"/>
              </a:rPr>
            </a:br>
            <a:r>
              <a:rPr lang="es-CO"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es-CO" sz="1200" kern="1200" dirty="0">
                <a:solidFill>
                  <a:schemeClr val="tx1"/>
                </a:solidFill>
                <a:effectLst/>
                <a:latin typeface="+mn-lt"/>
                <a:ea typeface="+mn-ea"/>
                <a:cs typeface="+mn-cs"/>
              </a:rPr>
              <a:t>Este es un pedido para que haya esfuerzos conjuntos y unidos entre el Movimiento, los Estados y otras partes interesadas para abordar las importantes deficiencias que existen en la atención de salud mental y psicosocial; además, destacamos la demanda urgente de aumentar los esfuerzos para responder a estas necesidades a través de la prevención, promoción, protección y asistencia.</a:t>
            </a:r>
            <a:br>
              <a:rPr lang="es-CO" sz="1200" kern="1200" dirty="0">
                <a:solidFill>
                  <a:schemeClr val="tx1"/>
                </a:solidFill>
                <a:effectLst/>
                <a:latin typeface="+mn-lt"/>
                <a:ea typeface="+mn-ea"/>
                <a:cs typeface="+mn-cs"/>
              </a:rPr>
            </a:br>
            <a:endParaRPr lang="en-SE"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es-CO" sz="1200" kern="1200" dirty="0">
                <a:solidFill>
                  <a:schemeClr val="tx1"/>
                </a:solidFill>
                <a:effectLst/>
                <a:latin typeface="+mn-lt"/>
                <a:ea typeface="+mn-ea"/>
                <a:cs typeface="+mn-cs"/>
              </a:rPr>
              <a:t>A la vez que los Estados tienen la principal responsabilidad de responder a las necesidades de salud mental y psicosociales de las personas en su territorio. El Movimiento tiene importantes funciones complementarias y de apoyo, incluso a través de la función auxiliar de las Sociedades Nacionales.</a:t>
            </a:r>
            <a:endParaRPr lang="en-SE" sz="1200" kern="1200" dirty="0">
              <a:solidFill>
                <a:schemeClr val="tx1"/>
              </a:solidFill>
              <a:effectLst/>
              <a:latin typeface="+mn-lt"/>
              <a:ea typeface="+mn-ea"/>
              <a:cs typeface="+mn-cs"/>
            </a:endParaRPr>
          </a:p>
          <a:p>
            <a:pPr marL="540000" indent="0">
              <a:buFontTx/>
              <a:buNone/>
            </a:pPr>
            <a:r>
              <a:rPr lang="es-CO"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pPr marL="540000" lvl="0" indent="-171450">
              <a:spcAft>
                <a:spcPts val="600"/>
              </a:spcAft>
              <a:buFont typeface="Arial" panose="020B0604020202020204" pitchFamily="34" charset="0"/>
              <a:buChar char="•"/>
            </a:pPr>
            <a:r>
              <a:rPr lang="es-CO" sz="1200" kern="1200" dirty="0">
                <a:solidFill>
                  <a:schemeClr val="tx1"/>
                </a:solidFill>
                <a:effectLst/>
                <a:latin typeface="+mn-lt"/>
                <a:ea typeface="+mn-ea"/>
                <a:cs typeface="+mn-cs"/>
              </a:rPr>
              <a:t>Las necesidades de salud mental y psicosociales aumentan drásticamente como resultado de los conflictos armados, desastres naturales y otras emergencias. </a:t>
            </a:r>
            <a:r>
              <a:rPr lang="en-AU" sz="1200" kern="1200" dirty="0" err="1">
                <a:solidFill>
                  <a:schemeClr val="tx1"/>
                </a:solidFill>
                <a:effectLst/>
                <a:latin typeface="+mn-lt"/>
                <a:ea typeface="+mn-ea"/>
                <a:cs typeface="+mn-cs"/>
              </a:rPr>
              <a:t>Esto</a:t>
            </a:r>
            <a:r>
              <a:rPr lang="en-AU" sz="1200" kern="1200" dirty="0">
                <a:solidFill>
                  <a:schemeClr val="tx1"/>
                </a:solidFill>
                <a:effectLst/>
                <a:latin typeface="+mn-lt"/>
                <a:ea typeface="+mn-ea"/>
                <a:cs typeface="+mn-cs"/>
              </a:rPr>
              <a:t> se debe a </a:t>
            </a:r>
            <a:r>
              <a:rPr lang="en-AU" sz="1200" kern="1200" dirty="0" err="1">
                <a:solidFill>
                  <a:schemeClr val="tx1"/>
                </a:solidFill>
                <a:effectLst/>
                <a:latin typeface="+mn-lt"/>
                <a:ea typeface="+mn-ea"/>
                <a:cs typeface="+mn-cs"/>
              </a:rPr>
              <a:t>muchos</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factores</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incluso</a:t>
            </a:r>
            <a:r>
              <a:rPr lang="en-AU" sz="1200" kern="1200" dirty="0">
                <a:solidFill>
                  <a:schemeClr val="tx1"/>
                </a:solidFill>
                <a:effectLst/>
                <a:latin typeface="+mn-lt"/>
                <a:ea typeface="+mn-ea"/>
                <a:cs typeface="+mn-cs"/>
              </a:rPr>
              <a:t>:</a:t>
            </a:r>
            <a:endParaRPr lang="en-SE" sz="1200" kern="1200" dirty="0">
              <a:solidFill>
                <a:schemeClr val="tx1"/>
              </a:solidFill>
              <a:effectLst/>
              <a:latin typeface="+mn-lt"/>
              <a:ea typeface="+mn-ea"/>
              <a:cs typeface="+mn-cs"/>
            </a:endParaRPr>
          </a:p>
          <a:p>
            <a:pPr marL="900000" lvl="1" indent="-171450">
              <a:spcAft>
                <a:spcPts val="600"/>
              </a:spcAft>
              <a:buFont typeface="Courier New" panose="02070309020205020404" pitchFamily="49" charset="0"/>
              <a:buChar char="o"/>
            </a:pPr>
            <a:r>
              <a:rPr lang="es-CO" sz="1200" kern="1200" dirty="0">
                <a:solidFill>
                  <a:schemeClr val="tx1"/>
                </a:solidFill>
                <a:effectLst/>
                <a:latin typeface="+mn-lt"/>
                <a:ea typeface="+mn-ea"/>
                <a:cs typeface="+mn-cs"/>
              </a:rPr>
              <a:t>Las personas pueden estar expuestas a experiencias extremadamente perturbadoras, como la separación de sus seres queridos o la pérdida de ellos, la pérdida de propiedades y del sustento, y graves violaciones de la dignidad humana, incluso violencia sexual o de género, tortura y otras formas de maltrato. </a:t>
            </a:r>
            <a:br>
              <a:rPr lang="es-CO" sz="1200" kern="1200" dirty="0">
                <a:solidFill>
                  <a:schemeClr val="tx1"/>
                </a:solidFill>
                <a:effectLst/>
                <a:latin typeface="+mn-lt"/>
                <a:ea typeface="+mn-ea"/>
                <a:cs typeface="+mn-cs"/>
              </a:rPr>
            </a:br>
            <a:endParaRPr lang="en-SE" sz="1200" kern="1200" dirty="0">
              <a:solidFill>
                <a:schemeClr val="tx1"/>
              </a:solidFill>
              <a:effectLst/>
              <a:latin typeface="+mn-lt"/>
              <a:ea typeface="+mn-ea"/>
              <a:cs typeface="+mn-cs"/>
            </a:endParaRPr>
          </a:p>
          <a:p>
            <a:pPr marL="900000" lvl="1" indent="-171450">
              <a:spcAft>
                <a:spcPts val="600"/>
              </a:spcAft>
              <a:buFont typeface="Courier New" panose="02070309020205020404" pitchFamily="49" charset="0"/>
              <a:buChar char="o"/>
            </a:pPr>
            <a:r>
              <a:rPr lang="es-CO" sz="1200" kern="1200" dirty="0">
                <a:solidFill>
                  <a:schemeClr val="tx1"/>
                </a:solidFill>
                <a:effectLst/>
                <a:latin typeface="+mn-lt"/>
                <a:ea typeface="+mn-ea"/>
                <a:cs typeface="+mn-cs"/>
              </a:rPr>
              <a:t>Estas experiencias en general suceden de manera repetitiva durante muchos años, y las emergencias se tornan más complejas y duraderas. Como resultado, los trastornos mentales preexistentes pueden resurgir o complicarse, y otros trastornos pueden surgir como consecuencia directa de estas experiencias. </a:t>
            </a:r>
            <a:br>
              <a:rPr lang="es-CO" sz="1200" kern="1200" dirty="0">
                <a:solidFill>
                  <a:schemeClr val="tx1"/>
                </a:solidFill>
                <a:effectLst/>
                <a:latin typeface="+mn-lt"/>
                <a:ea typeface="+mn-ea"/>
                <a:cs typeface="+mn-cs"/>
              </a:rPr>
            </a:br>
            <a:endParaRPr lang="en-SE" sz="1200" kern="1200" dirty="0">
              <a:solidFill>
                <a:schemeClr val="tx1"/>
              </a:solidFill>
              <a:effectLst/>
              <a:latin typeface="+mn-lt"/>
              <a:ea typeface="+mn-ea"/>
              <a:cs typeface="+mn-cs"/>
            </a:endParaRPr>
          </a:p>
          <a:p>
            <a:pPr marL="900000" lvl="1" indent="-171450">
              <a:spcAft>
                <a:spcPts val="600"/>
              </a:spcAft>
              <a:buFont typeface="Courier New" panose="02070309020205020404" pitchFamily="49" charset="0"/>
              <a:buChar char="o"/>
            </a:pPr>
            <a:r>
              <a:rPr lang="es-CO" sz="1200" kern="1200" dirty="0">
                <a:solidFill>
                  <a:schemeClr val="tx1"/>
                </a:solidFill>
                <a:effectLst/>
                <a:latin typeface="+mn-lt"/>
                <a:ea typeface="+mn-ea"/>
                <a:cs typeface="+mn-cs"/>
              </a:rPr>
              <a:t>Los sistemas de apoyo social y comunitario se erosionan, y los recursos de materiales que necesitan las personas afectadas para superar y recuperarse de esas experiencias están dañados o destruidos.</a:t>
            </a:r>
            <a:br>
              <a:rPr lang="es-CO" sz="1200" kern="1200" dirty="0">
                <a:solidFill>
                  <a:schemeClr val="tx1"/>
                </a:solidFill>
                <a:effectLst/>
                <a:latin typeface="+mn-lt"/>
                <a:ea typeface="+mn-ea"/>
                <a:cs typeface="+mn-cs"/>
              </a:rPr>
            </a:br>
            <a:r>
              <a:rPr lang="es-CO" sz="1200" kern="1200" dirty="0">
                <a:solidFill>
                  <a:schemeClr val="tx1"/>
                </a:solidFill>
                <a:effectLst/>
                <a:latin typeface="+mn-lt"/>
                <a:ea typeface="+mn-ea"/>
                <a:cs typeface="+mn-cs"/>
              </a:rPr>
              <a:t> </a:t>
            </a:r>
            <a:endParaRPr lang="en-SE" sz="1200" kern="1200" dirty="0">
              <a:solidFill>
                <a:schemeClr val="tx1"/>
              </a:solidFill>
              <a:effectLst/>
              <a:latin typeface="+mn-lt"/>
              <a:ea typeface="+mn-ea"/>
              <a:cs typeface="+mn-cs"/>
            </a:endParaRPr>
          </a:p>
          <a:p>
            <a:pPr marL="900000" lvl="1" indent="-171450">
              <a:spcAft>
                <a:spcPts val="600"/>
              </a:spcAft>
              <a:buFont typeface="Courier New" panose="02070309020205020404" pitchFamily="49" charset="0"/>
              <a:buChar char="o"/>
            </a:pPr>
            <a:r>
              <a:rPr lang="es-CO" sz="1200" kern="1200" dirty="0">
                <a:solidFill>
                  <a:schemeClr val="tx1"/>
                </a:solidFill>
                <a:effectLst/>
                <a:latin typeface="+mn-lt"/>
                <a:ea typeface="+mn-ea"/>
                <a:cs typeface="+mn-cs"/>
              </a:rPr>
              <a:t>Muchas personas se ven obligadas a abandonar sus hogares, lo que en general viene acompañado de la interrupción de conexiones sociales, falta de información, incertidumbre sobre el estado migratorio y sus políticas, detenciones agresivas, poco dignas y extendidas, y todo eso agrega mayor estrés.</a:t>
            </a:r>
            <a:r>
              <a:rPr lang="en-SE" dirty="0">
                <a:effectLst/>
              </a:rPr>
              <a:t> </a:t>
            </a:r>
            <a:endParaRPr lang="en-GB" sz="2000" b="1" i="0" u="none" strike="noStrike"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7942641A-B3CC-487B-ADBB-88958F0DFD7D}" type="slidenum">
              <a:rPr lang="en-GB" smtClean="0"/>
              <a:t>8</a:t>
            </a:fld>
            <a:endParaRPr lang="en-GB"/>
          </a:p>
        </p:txBody>
      </p:sp>
    </p:spTree>
    <p:extLst>
      <p:ext uri="{BB962C8B-B14F-4D97-AF65-F5344CB8AC3E}">
        <p14:creationId xmlns:p14="http://schemas.microsoft.com/office/powerpoint/2010/main" val="4279773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sz="1200" i="1" kern="1200" dirty="0">
                <a:solidFill>
                  <a:schemeClr val="tx1"/>
                </a:solidFill>
                <a:effectLst/>
                <a:latin typeface="+mn-lt"/>
                <a:ea typeface="+mn-ea"/>
                <a:cs typeface="+mn-cs"/>
              </a:rPr>
              <a:t>DIAPOSITIVA 9. Objetivo de la diapositiva: i) Profundizar en el contenido de la resolución</a:t>
            </a:r>
            <a:endParaRPr lang="en-SE" sz="1200" kern="1200" dirty="0">
              <a:solidFill>
                <a:schemeClr val="tx1"/>
              </a:solidFill>
              <a:effectLst/>
              <a:latin typeface="+mn-lt"/>
              <a:ea typeface="+mn-ea"/>
              <a:cs typeface="+mn-cs"/>
            </a:endParaRPr>
          </a:p>
          <a:p>
            <a:endParaRPr lang="es-CO" sz="1200" b="1" kern="1200" dirty="0">
              <a:solidFill>
                <a:schemeClr val="tx1"/>
              </a:solidFill>
              <a:effectLst/>
              <a:latin typeface="+mn-lt"/>
              <a:ea typeface="+mn-ea"/>
              <a:cs typeface="+mn-cs"/>
            </a:endParaRPr>
          </a:p>
          <a:p>
            <a:r>
              <a:rPr lang="es-CO" sz="1200" b="1" kern="1200" dirty="0">
                <a:solidFill>
                  <a:schemeClr val="tx1"/>
                </a:solidFill>
                <a:effectLst/>
                <a:latin typeface="+mn-lt"/>
                <a:ea typeface="+mn-ea"/>
                <a:cs typeface="+mn-cs"/>
              </a:rPr>
              <a:t>Opción de video</a:t>
            </a:r>
            <a:endParaRPr lang="en-SE"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Puede mostrar un video sobre la resolución en lugar de utilizar las Notas para exposición oral. Se encuentra disponible en los cuatro idiomas de la IFRC:</a:t>
            </a:r>
            <a:endParaRPr lang="en-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da-DK" sz="1200" kern="1200" dirty="0">
                <a:solidFill>
                  <a:schemeClr val="tx1"/>
                </a:solidFill>
                <a:effectLst/>
                <a:latin typeface="+mn-lt"/>
                <a:ea typeface="+mn-ea"/>
                <a:cs typeface="+mn-cs"/>
              </a:rPr>
            </a:br>
            <a:r>
              <a:rPr lang="es-CO" sz="1200" kern="1200" dirty="0">
                <a:solidFill>
                  <a:schemeClr val="tx1"/>
                </a:solidFill>
                <a:effectLst/>
                <a:latin typeface="+mn-lt"/>
                <a:ea typeface="+mn-ea"/>
                <a:cs typeface="+mn-cs"/>
              </a:rPr>
              <a:t>Árabe: </a:t>
            </a:r>
            <a:r>
              <a:rPr lang="en-GB" sz="1200" kern="1200" dirty="0">
                <a:solidFill>
                  <a:schemeClr val="tx1"/>
                </a:solidFill>
                <a:effectLst/>
                <a:latin typeface="+mn-lt"/>
                <a:ea typeface="+mn-ea"/>
                <a:cs typeface="+mn-cs"/>
              </a:rPr>
              <a:t>https://youtu.be/D21DAufSYfo</a:t>
            </a:r>
            <a:endParaRPr lang="da-DK"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Inglés</a:t>
            </a:r>
            <a:r>
              <a:rPr lang="en-US" sz="1200" kern="1200" dirty="0">
                <a:solidFill>
                  <a:schemeClr val="tx1"/>
                </a:solidFill>
                <a:effectLst/>
                <a:latin typeface="+mn-lt"/>
                <a:ea typeface="+mn-ea"/>
                <a:cs typeface="+mn-cs"/>
              </a:rPr>
              <a:t>: </a:t>
            </a:r>
            <a:r>
              <a:rPr lang="en-GB" sz="1200" b="0" i="0" u="sng" kern="1200" dirty="0">
                <a:solidFill>
                  <a:schemeClr val="tx1"/>
                </a:solidFill>
                <a:effectLst/>
                <a:latin typeface="+mn-lt"/>
                <a:ea typeface="+mn-ea"/>
                <a:cs typeface="+mn-cs"/>
                <a:hlinkClick r:id="rId3"/>
              </a:rPr>
              <a:t>https://youtu.be/G6cYbOIUlFA</a:t>
            </a:r>
            <a:endParaRPr lang="da-DK"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Francés</a:t>
            </a:r>
            <a:r>
              <a:rPr lang="en-US"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https://youtu.be/h0oB3vR_CiY</a:t>
            </a:r>
            <a:endParaRPr lang="da-DK"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Español</a:t>
            </a:r>
            <a:r>
              <a:rPr lang="en-US"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https://youtu.be/N3TOZvmRzo0</a:t>
            </a:r>
            <a:endParaRPr lang="en-US" sz="1200" kern="1200" dirty="0">
              <a:solidFill>
                <a:schemeClr val="tx1"/>
              </a:solidFill>
              <a:effectLst/>
              <a:latin typeface="+mn-lt"/>
              <a:ea typeface="+mn-ea"/>
              <a:cs typeface="+mn-cs"/>
            </a:endParaRPr>
          </a:p>
          <a:p>
            <a:endParaRPr lang="da-DK" sz="1200" kern="1200" dirty="0">
              <a:solidFill>
                <a:schemeClr val="tx1"/>
              </a:solidFill>
              <a:effectLst/>
              <a:latin typeface="+mn-lt"/>
              <a:ea typeface="+mn-ea"/>
              <a:cs typeface="+mn-cs"/>
            </a:endParaRPr>
          </a:p>
          <a:p>
            <a:r>
              <a:rPr lang="es-CO" sz="1200" b="1" kern="1200" dirty="0">
                <a:solidFill>
                  <a:schemeClr val="tx1"/>
                </a:solidFill>
                <a:effectLst/>
                <a:latin typeface="+mn-lt"/>
                <a:ea typeface="+mn-ea"/>
                <a:cs typeface="+mn-cs"/>
              </a:rPr>
              <a:t>Notas para exposición oral</a:t>
            </a:r>
            <a:endParaRPr lang="en-SE" sz="1200" kern="1200" dirty="0">
              <a:solidFill>
                <a:schemeClr val="tx1"/>
              </a:solidFill>
              <a:effectLst/>
              <a:latin typeface="+mn-lt"/>
              <a:ea typeface="+mn-ea"/>
              <a:cs typeface="+mn-cs"/>
            </a:endParaRPr>
          </a:p>
          <a:p>
            <a:pPr marL="0" indent="0">
              <a:buFontTx/>
              <a:buNone/>
            </a:pPr>
            <a:r>
              <a:rPr lang="es-CO" sz="1200" kern="1200" dirty="0">
                <a:solidFill>
                  <a:schemeClr val="tx1"/>
                </a:solidFill>
                <a:effectLst/>
                <a:latin typeface="+mn-lt"/>
                <a:ea typeface="+mn-ea"/>
                <a:cs typeface="+mn-cs"/>
              </a:rPr>
              <a:t>Específicamente, la resolución insta a los Estados, las Sociedades Nacionales, la IFRC y el CICR a aumentar los esfuerzos para:</a:t>
            </a:r>
            <a:br>
              <a:rPr lang="es-CO" sz="1200" kern="1200" dirty="0">
                <a:solidFill>
                  <a:schemeClr val="tx1"/>
                </a:solidFill>
                <a:effectLst/>
                <a:latin typeface="+mn-lt"/>
                <a:ea typeface="+mn-ea"/>
                <a:cs typeface="+mn-cs"/>
              </a:rPr>
            </a:br>
            <a:endParaRPr lang="en-SE"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es-CO" sz="1200" kern="1200" dirty="0">
                <a:solidFill>
                  <a:schemeClr val="tx1"/>
                </a:solidFill>
                <a:effectLst/>
                <a:latin typeface="+mn-lt"/>
                <a:ea typeface="+mn-ea"/>
                <a:cs typeface="+mn-cs"/>
              </a:rPr>
              <a:t>Garantizar el acceso temprano y sostenido a los servicios de salud mental y apoyo psicosocial para las personas afectadas por conflictos armados, desastres naturales y otras emergencias;</a:t>
            </a:r>
            <a:br>
              <a:rPr lang="es-CO" sz="1200" kern="1200" dirty="0">
                <a:solidFill>
                  <a:schemeClr val="tx1"/>
                </a:solidFill>
                <a:effectLst/>
                <a:latin typeface="+mn-lt"/>
                <a:ea typeface="+mn-ea"/>
                <a:cs typeface="+mn-cs"/>
              </a:rPr>
            </a:br>
            <a:endParaRPr lang="en-SE"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es-CO" sz="1200" kern="1200" dirty="0">
                <a:solidFill>
                  <a:schemeClr val="tx1"/>
                </a:solidFill>
                <a:effectLst/>
                <a:latin typeface="+mn-lt"/>
                <a:ea typeface="+mn-ea"/>
                <a:cs typeface="+mn-cs"/>
              </a:rPr>
              <a:t>Invertir en la acción local y de la comunidad, y mejorar la colaboración entre las Sociedades Nacionales y los Estados;</a:t>
            </a:r>
            <a:br>
              <a:rPr lang="es-CO" sz="1200" kern="1200" dirty="0">
                <a:solidFill>
                  <a:schemeClr val="tx1"/>
                </a:solidFill>
                <a:effectLst/>
                <a:latin typeface="+mn-lt"/>
                <a:ea typeface="+mn-ea"/>
                <a:cs typeface="+mn-cs"/>
              </a:rPr>
            </a:br>
            <a:endParaRPr lang="en-SE"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es-CO" sz="1200" kern="1200" dirty="0">
                <a:solidFill>
                  <a:schemeClr val="tx1"/>
                </a:solidFill>
                <a:effectLst/>
                <a:latin typeface="+mn-lt"/>
                <a:ea typeface="+mn-ea"/>
                <a:cs typeface="+mn-cs"/>
              </a:rPr>
              <a:t>Asegurar que la respuesta en salud mental y apoyo psicosocial incluya atención especializada en salud mental, psicosocial y psicológica;</a:t>
            </a:r>
            <a:br>
              <a:rPr lang="es-CO" sz="1200" kern="1200" dirty="0">
                <a:solidFill>
                  <a:schemeClr val="tx1"/>
                </a:solidFill>
                <a:effectLst/>
                <a:latin typeface="+mn-lt"/>
                <a:ea typeface="+mn-ea"/>
                <a:cs typeface="+mn-cs"/>
              </a:rPr>
            </a:br>
            <a:endParaRPr lang="en-SE"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es-CO" sz="1200" kern="1200" dirty="0">
                <a:solidFill>
                  <a:schemeClr val="tx1"/>
                </a:solidFill>
                <a:effectLst/>
                <a:latin typeface="+mn-lt"/>
                <a:ea typeface="+mn-ea"/>
                <a:cs typeface="+mn-cs"/>
              </a:rPr>
              <a:t>Integrar la salud mental y el apoyo psicosocial en todas las actividades que aborden necesidades humanitarias, como prevención y protección, y asegurar que la salud mental, el apoyo psicosocial y las respuestas que abordan otras necesidades humanitarias, como refugios, alimentos, sustentos, educación y apoyo a las familias separadas y de desaparecidos se refuercen mutuamente;</a:t>
            </a:r>
            <a:br>
              <a:rPr lang="es-CO" sz="1200" kern="1200" dirty="0">
                <a:solidFill>
                  <a:schemeClr val="tx1"/>
                </a:solidFill>
                <a:effectLst/>
                <a:latin typeface="+mn-lt"/>
                <a:ea typeface="+mn-ea"/>
                <a:cs typeface="+mn-cs"/>
              </a:rPr>
            </a:br>
            <a:endParaRPr lang="en-SE"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es-CO" sz="1200" kern="1200" dirty="0">
                <a:solidFill>
                  <a:schemeClr val="tx1"/>
                </a:solidFill>
                <a:effectLst/>
                <a:latin typeface="+mn-lt"/>
                <a:ea typeface="+mn-ea"/>
                <a:cs typeface="+mn-cs"/>
              </a:rPr>
              <a:t>Fortalecer la calidad y capacidad de la fuerza laboral, como el voluntariado, que responden a necesidades de salud mental y psicosociales de las personas afectadas por conflictos armados, desastres naturales y otras emergencias, en estrecha coordinación y colaboración con los componentes del Movimiento;</a:t>
            </a:r>
            <a:br>
              <a:rPr lang="es-CO" sz="1200" kern="1200" dirty="0">
                <a:solidFill>
                  <a:schemeClr val="tx1"/>
                </a:solidFill>
                <a:effectLst/>
                <a:latin typeface="+mn-lt"/>
                <a:ea typeface="+mn-ea"/>
                <a:cs typeface="+mn-cs"/>
              </a:rPr>
            </a:br>
            <a:endParaRPr lang="en-SE" sz="1200" kern="1200" dirty="0">
              <a:solidFill>
                <a:schemeClr val="tx1"/>
              </a:solidFill>
              <a:effectLst/>
              <a:latin typeface="+mn-lt"/>
              <a:ea typeface="+mn-ea"/>
              <a:cs typeface="+mn-cs"/>
            </a:endParaRPr>
          </a:p>
          <a:p>
            <a:pPr marL="540000" lvl="0" indent="-171450">
              <a:buFont typeface="Arial" panose="020B0604020202020204" pitchFamily="34" charset="0"/>
              <a:buChar char="•"/>
            </a:pPr>
            <a:r>
              <a:rPr lang="es-CO" sz="1200" kern="1200" dirty="0">
                <a:solidFill>
                  <a:schemeClr val="tx1"/>
                </a:solidFill>
                <a:effectLst/>
                <a:latin typeface="+mn-lt"/>
                <a:ea typeface="+mn-ea"/>
                <a:cs typeface="+mn-cs"/>
              </a:rPr>
              <a:t>Abordar la estigmatización, la exclusión y la discriminación en relación a las necesidades de salud mental y psicosociales a través de enfoques que respeten la dignidad y fortalezcan la participación de las personas afectadas, en especial personas con experiencias vividas, de tal manera que sea específica según el contexto y sea sensible a la fe y la cultura.</a:t>
            </a:r>
            <a:br>
              <a:rPr lang="es-CO" sz="1200" kern="1200" dirty="0">
                <a:solidFill>
                  <a:schemeClr val="tx1"/>
                </a:solidFill>
                <a:effectLst/>
                <a:latin typeface="+mn-lt"/>
                <a:ea typeface="+mn-ea"/>
                <a:cs typeface="+mn-cs"/>
              </a:rPr>
            </a:br>
            <a:endParaRPr lang="es-CO" sz="1200" kern="1200" dirty="0">
              <a:solidFill>
                <a:schemeClr val="tx1"/>
              </a:solidFill>
              <a:effectLst/>
              <a:latin typeface="+mn-lt"/>
              <a:ea typeface="+mn-ea"/>
              <a:cs typeface="+mn-cs"/>
            </a:endParaRPr>
          </a:p>
          <a:p>
            <a:pPr marL="54000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200" kern="1200" dirty="0">
                <a:solidFill>
                  <a:schemeClr val="tx1"/>
                </a:solidFill>
                <a:effectLst/>
                <a:latin typeface="+mn-lt"/>
                <a:ea typeface="+mn-ea"/>
                <a:cs typeface="+mn-cs"/>
              </a:rPr>
              <a:t>Proteger y promover la salud mental y el bienestar psicosocial del personal y los voluntarios que responden a necesidades humanitarias en todos los sectores, al equiparlos con las habilidades, herramientas y supervisión necesarias para superar situaciones estresantes y responder a sus necesidades específicas de salud mental y psicosociales.</a:t>
            </a:r>
            <a:endParaRPr lang="en-SE"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SE"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1" u="none"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7942641A-B3CC-487B-ADBB-88958F0DFD7D}" type="slidenum">
              <a:rPr lang="en-GB" smtClean="0"/>
              <a:t>9</a:t>
            </a:fld>
            <a:endParaRPr lang="en-GB"/>
          </a:p>
        </p:txBody>
      </p:sp>
    </p:spTree>
    <p:extLst>
      <p:ext uri="{BB962C8B-B14F-4D97-AF65-F5344CB8AC3E}">
        <p14:creationId xmlns:p14="http://schemas.microsoft.com/office/powerpoint/2010/main" val="2265720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B67DD-E2AA-4612-8BD2-D307E3008158}"/>
              </a:ext>
            </a:extLst>
          </p:cNvPr>
          <p:cNvSpPr>
            <a:spLocks noGrp="1"/>
          </p:cNvSpPr>
          <p:nvPr>
            <p:ph type="title" hasCustomPrompt="1"/>
          </p:nvPr>
        </p:nvSpPr>
        <p:spPr>
          <a:xfrm>
            <a:off x="550862" y="1511256"/>
            <a:ext cx="4860925" cy="1325563"/>
          </a:xfrm>
        </p:spPr>
        <p:txBody>
          <a:bodyPr/>
          <a:lstStyle>
            <a:lvl1pPr>
              <a:defRPr cap="all" baseline="0"/>
            </a:lvl1pPr>
          </a:lstStyle>
          <a:p>
            <a:r>
              <a:rPr lang="en-US" dirty="0"/>
              <a:t>Mental health matters</a:t>
            </a:r>
            <a:endParaRPr lang="en-GB" dirty="0"/>
          </a:p>
        </p:txBody>
      </p:sp>
      <p:sp>
        <p:nvSpPr>
          <p:cNvPr id="8" name="Text Placeholder 7">
            <a:extLst>
              <a:ext uri="{FF2B5EF4-FFF2-40B4-BE49-F238E27FC236}">
                <a16:creationId xmlns:a16="http://schemas.microsoft.com/office/drawing/2014/main" id="{FEBABEED-6008-46DD-ADF8-5A0609AFAE98}"/>
              </a:ext>
            </a:extLst>
          </p:cNvPr>
          <p:cNvSpPr>
            <a:spLocks noGrp="1"/>
          </p:cNvSpPr>
          <p:nvPr>
            <p:ph type="body" sz="quarter" idx="10"/>
          </p:nvPr>
        </p:nvSpPr>
        <p:spPr>
          <a:xfrm>
            <a:off x="550862" y="3350997"/>
            <a:ext cx="4860000" cy="23830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Picture Placeholder 10">
            <a:extLst>
              <a:ext uri="{FF2B5EF4-FFF2-40B4-BE49-F238E27FC236}">
                <a16:creationId xmlns:a16="http://schemas.microsoft.com/office/drawing/2014/main" id="{9DC392A9-A928-424D-96A0-534107F11E57}"/>
              </a:ext>
            </a:extLst>
          </p:cNvPr>
          <p:cNvSpPr>
            <a:spLocks noGrp="1"/>
          </p:cNvSpPr>
          <p:nvPr>
            <p:ph type="pic" sz="quarter" idx="11"/>
          </p:nvPr>
        </p:nvSpPr>
        <p:spPr>
          <a:xfrm>
            <a:off x="5411787" y="0"/>
            <a:ext cx="6766559" cy="6858000"/>
          </a:xfrm>
          <a:solidFill>
            <a:schemeClr val="bg2"/>
          </a:solidFill>
        </p:spPr>
        <p:txBody>
          <a:bodyPr/>
          <a:lstStyle/>
          <a:p>
            <a:endParaRPr lang="en-GB"/>
          </a:p>
        </p:txBody>
      </p:sp>
    </p:spTree>
    <p:extLst>
      <p:ext uri="{BB962C8B-B14F-4D97-AF65-F5344CB8AC3E}">
        <p14:creationId xmlns:p14="http://schemas.microsoft.com/office/powerpoint/2010/main" val="1793523106"/>
      </p:ext>
    </p:extLst>
  </p:cSld>
  <p:clrMapOvr>
    <a:masterClrMapping/>
  </p:clrMapOvr>
  <p:extLst>
    <p:ext uri="{DCECCB84-F9BA-43D5-87BE-67443E8EF086}">
      <p15:sldGuideLst xmlns:p15="http://schemas.microsoft.com/office/powerpoint/2012/main">
        <p15:guide id="1" orient="horz" pos="1026" userDrawn="1">
          <p15:clr>
            <a:srgbClr val="FBAE40"/>
          </p15:clr>
        </p15:guide>
        <p15:guide id="2" orient="horz" pos="2115" userDrawn="1">
          <p15:clr>
            <a:srgbClr val="FBAE40"/>
          </p15:clr>
        </p15:guide>
        <p15:guide id="3" pos="347" userDrawn="1">
          <p15:clr>
            <a:srgbClr val="FBAE40"/>
          </p15:clr>
        </p15:guide>
        <p15:guide id="5" pos="3409" userDrawn="1">
          <p15:clr>
            <a:srgbClr val="FBAE40"/>
          </p15:clr>
        </p15:guide>
        <p15:guide id="6" orient="horz" pos="3906" userDrawn="1">
          <p15:clr>
            <a:srgbClr val="FBAE40"/>
          </p15:clr>
        </p15:guide>
        <p15:guide id="7" orient="horz" pos="361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rows)_Text and Pictur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B67DD-E2AA-4612-8BD2-D307E3008158}"/>
              </a:ext>
            </a:extLst>
          </p:cNvPr>
          <p:cNvSpPr>
            <a:spLocks noGrp="1"/>
          </p:cNvSpPr>
          <p:nvPr>
            <p:ph type="title" hasCustomPrompt="1"/>
          </p:nvPr>
        </p:nvSpPr>
        <p:spPr>
          <a:xfrm>
            <a:off x="550863" y="784747"/>
            <a:ext cx="4860925" cy="1325563"/>
          </a:xfrm>
        </p:spPr>
        <p:txBody>
          <a:bodyPr/>
          <a:lstStyle>
            <a:lvl1pPr>
              <a:defRPr/>
            </a:lvl1pPr>
          </a:lstStyle>
          <a:p>
            <a:r>
              <a:rPr lang="en-US" dirty="0"/>
              <a:t>Click to edit </a:t>
            </a:r>
            <a:br>
              <a:rPr lang="en-US" dirty="0"/>
            </a:br>
            <a:r>
              <a:rPr lang="en-US" dirty="0"/>
              <a:t>Master title style</a:t>
            </a:r>
            <a:endParaRPr lang="en-GB" dirty="0"/>
          </a:p>
        </p:txBody>
      </p:sp>
      <p:sp>
        <p:nvSpPr>
          <p:cNvPr id="8" name="Text Placeholder 7">
            <a:extLst>
              <a:ext uri="{FF2B5EF4-FFF2-40B4-BE49-F238E27FC236}">
                <a16:creationId xmlns:a16="http://schemas.microsoft.com/office/drawing/2014/main" id="{FEBABEED-6008-46DD-ADF8-5A0609AFAE98}"/>
              </a:ext>
            </a:extLst>
          </p:cNvPr>
          <p:cNvSpPr>
            <a:spLocks noGrp="1"/>
          </p:cNvSpPr>
          <p:nvPr>
            <p:ph type="body" sz="quarter" idx="10"/>
          </p:nvPr>
        </p:nvSpPr>
        <p:spPr>
          <a:xfrm>
            <a:off x="550862" y="2492375"/>
            <a:ext cx="4860926" cy="32416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11">
            <a:extLst>
              <a:ext uri="{FF2B5EF4-FFF2-40B4-BE49-F238E27FC236}">
                <a16:creationId xmlns:a16="http://schemas.microsoft.com/office/drawing/2014/main" id="{3DEC4875-3DC5-461D-B207-5E9DD1EE51DB}"/>
              </a:ext>
            </a:extLst>
          </p:cNvPr>
          <p:cNvSpPr>
            <a:spLocks noGrp="1"/>
          </p:cNvSpPr>
          <p:nvPr>
            <p:ph type="body" sz="quarter" idx="12" hasCustomPrompt="1"/>
          </p:nvPr>
        </p:nvSpPr>
        <p:spPr>
          <a:xfrm>
            <a:off x="550864" y="6207429"/>
            <a:ext cx="4860924" cy="268527"/>
          </a:xfrm>
        </p:spPr>
        <p:txBody>
          <a:bodyPr>
            <a:noAutofit/>
          </a:bodyPr>
          <a:lstStyle>
            <a:lvl1pPr marL="0" indent="0">
              <a:spcAft>
                <a:spcPts val="0"/>
              </a:spcAft>
              <a:buFont typeface="Arial" panose="020B0604020202020204" pitchFamily="34" charset="0"/>
              <a:buNone/>
              <a:defRPr sz="1800" b="0" u="sng">
                <a:solidFill>
                  <a:schemeClr val="accent1"/>
                </a:solidFill>
              </a:defRPr>
            </a:lvl1pPr>
            <a:lvl2pPr marL="0" indent="0">
              <a:spcAft>
                <a:spcPts val="0"/>
              </a:spcAft>
              <a:buNone/>
              <a:defRPr sz="1800" b="0"/>
            </a:lvl2pPr>
            <a:lvl3pPr marL="0" indent="0">
              <a:spcAft>
                <a:spcPts val="0"/>
              </a:spcAft>
              <a:buNone/>
              <a:defRPr sz="1800" b="0"/>
            </a:lvl3pPr>
            <a:lvl4pPr marL="0" indent="0">
              <a:spcAft>
                <a:spcPts val="0"/>
              </a:spcAft>
              <a:buNone/>
              <a:defRPr sz="1800" b="0"/>
            </a:lvl4pPr>
            <a:lvl5pPr marL="0" indent="0">
              <a:spcAft>
                <a:spcPts val="0"/>
              </a:spcAft>
              <a:buNone/>
              <a:defRPr sz="1800" b="0"/>
            </a:lvl5pPr>
          </a:lstStyle>
          <a:p>
            <a:pPr lvl="0"/>
            <a:r>
              <a:rPr lang="en-US" dirty="0"/>
              <a:t>https://xxxx</a:t>
            </a:r>
          </a:p>
        </p:txBody>
      </p:sp>
      <p:sp>
        <p:nvSpPr>
          <p:cNvPr id="7" name="Picture Placeholder 10">
            <a:extLst>
              <a:ext uri="{FF2B5EF4-FFF2-40B4-BE49-F238E27FC236}">
                <a16:creationId xmlns:a16="http://schemas.microsoft.com/office/drawing/2014/main" id="{04EE64F9-3862-41DF-8471-FBEFA138C472}"/>
              </a:ext>
            </a:extLst>
          </p:cNvPr>
          <p:cNvSpPr>
            <a:spLocks noGrp="1"/>
          </p:cNvSpPr>
          <p:nvPr>
            <p:ph type="pic" sz="quarter" idx="11"/>
          </p:nvPr>
        </p:nvSpPr>
        <p:spPr>
          <a:xfrm>
            <a:off x="5988050" y="873124"/>
            <a:ext cx="5653088" cy="5334305"/>
          </a:xfrm>
          <a:solidFill>
            <a:schemeClr val="bg2"/>
          </a:solidFill>
        </p:spPr>
        <p:txBody>
          <a:bodyPr/>
          <a:lstStyle/>
          <a:p>
            <a:endParaRPr lang="en-GB"/>
          </a:p>
        </p:txBody>
      </p:sp>
    </p:spTree>
    <p:extLst>
      <p:ext uri="{BB962C8B-B14F-4D97-AF65-F5344CB8AC3E}">
        <p14:creationId xmlns:p14="http://schemas.microsoft.com/office/powerpoint/2010/main" val="909975696"/>
      </p:ext>
    </p:extLst>
  </p:cSld>
  <p:clrMapOvr>
    <a:masterClrMapping/>
  </p:clrMapOvr>
  <p:extLst>
    <p:ext uri="{DCECCB84-F9BA-43D5-87BE-67443E8EF086}">
      <p15:sldGuideLst xmlns:p15="http://schemas.microsoft.com/office/powerpoint/2012/main">
        <p15:guide id="1" orient="horz" pos="550" userDrawn="1">
          <p15:clr>
            <a:srgbClr val="FBAE40"/>
          </p15:clr>
        </p15:guide>
        <p15:guide id="2" orient="horz" pos="1570" userDrawn="1">
          <p15:clr>
            <a:srgbClr val="FBAE40"/>
          </p15:clr>
        </p15:guide>
        <p15:guide id="3" pos="347" userDrawn="1">
          <p15:clr>
            <a:srgbClr val="FBAE40"/>
          </p15:clr>
        </p15:guide>
        <p15:guide id="4" pos="3409" userDrawn="1">
          <p15:clr>
            <a:srgbClr val="FBAE40"/>
          </p15:clr>
        </p15:guide>
        <p15:guide id="5" orient="horz" pos="3906" userDrawn="1">
          <p15:clr>
            <a:srgbClr val="FBAE40"/>
          </p15:clr>
        </p15:guide>
        <p15:guide id="6" orient="horz" pos="3612" userDrawn="1">
          <p15:clr>
            <a:srgbClr val="FBAE40"/>
          </p15:clr>
        </p15:guide>
        <p15:guide id="7" pos="3772" userDrawn="1">
          <p15:clr>
            <a:srgbClr val="FBAE40"/>
          </p15:clr>
        </p15:guide>
        <p15:guide id="8" pos="733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2 rows)_Text and Picture (Blue backg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8F5355D-E8A2-4A15-89CC-E8265610EAB2}"/>
              </a:ext>
            </a:extLst>
          </p:cNvPr>
          <p:cNvSpPr/>
          <p:nvPr userDrawn="1"/>
        </p:nvSpPr>
        <p:spPr>
          <a:xfrm>
            <a:off x="5692140" y="0"/>
            <a:ext cx="649986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87B67DD-E2AA-4612-8BD2-D307E3008158}"/>
              </a:ext>
            </a:extLst>
          </p:cNvPr>
          <p:cNvSpPr>
            <a:spLocks noGrp="1"/>
          </p:cNvSpPr>
          <p:nvPr>
            <p:ph type="title" hasCustomPrompt="1"/>
          </p:nvPr>
        </p:nvSpPr>
        <p:spPr>
          <a:xfrm>
            <a:off x="550863" y="784747"/>
            <a:ext cx="4860925" cy="1325563"/>
          </a:xfrm>
        </p:spPr>
        <p:txBody>
          <a:bodyPr/>
          <a:lstStyle>
            <a:lvl1pPr>
              <a:defRPr/>
            </a:lvl1pPr>
          </a:lstStyle>
          <a:p>
            <a:r>
              <a:rPr lang="en-US" dirty="0"/>
              <a:t>Click to edit </a:t>
            </a:r>
            <a:br>
              <a:rPr lang="en-US" dirty="0"/>
            </a:br>
            <a:r>
              <a:rPr lang="en-US" dirty="0"/>
              <a:t>Master title style</a:t>
            </a:r>
            <a:endParaRPr lang="en-GB" dirty="0"/>
          </a:p>
        </p:txBody>
      </p:sp>
      <p:sp>
        <p:nvSpPr>
          <p:cNvPr id="8" name="Text Placeholder 7">
            <a:extLst>
              <a:ext uri="{FF2B5EF4-FFF2-40B4-BE49-F238E27FC236}">
                <a16:creationId xmlns:a16="http://schemas.microsoft.com/office/drawing/2014/main" id="{FEBABEED-6008-46DD-ADF8-5A0609AFAE98}"/>
              </a:ext>
            </a:extLst>
          </p:cNvPr>
          <p:cNvSpPr>
            <a:spLocks noGrp="1"/>
          </p:cNvSpPr>
          <p:nvPr>
            <p:ph type="body" sz="quarter" idx="10"/>
          </p:nvPr>
        </p:nvSpPr>
        <p:spPr>
          <a:xfrm>
            <a:off x="550862" y="2492375"/>
            <a:ext cx="4860926" cy="32416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11">
            <a:extLst>
              <a:ext uri="{FF2B5EF4-FFF2-40B4-BE49-F238E27FC236}">
                <a16:creationId xmlns:a16="http://schemas.microsoft.com/office/drawing/2014/main" id="{3DEC4875-3DC5-461D-B207-5E9DD1EE51DB}"/>
              </a:ext>
            </a:extLst>
          </p:cNvPr>
          <p:cNvSpPr>
            <a:spLocks noGrp="1"/>
          </p:cNvSpPr>
          <p:nvPr>
            <p:ph type="body" sz="quarter" idx="12" hasCustomPrompt="1"/>
          </p:nvPr>
        </p:nvSpPr>
        <p:spPr>
          <a:xfrm>
            <a:off x="550864" y="6207429"/>
            <a:ext cx="4860924" cy="268527"/>
          </a:xfrm>
        </p:spPr>
        <p:txBody>
          <a:bodyPr>
            <a:noAutofit/>
          </a:bodyPr>
          <a:lstStyle>
            <a:lvl1pPr marL="0" indent="0">
              <a:spcAft>
                <a:spcPts val="0"/>
              </a:spcAft>
              <a:buFont typeface="Arial" panose="020B0604020202020204" pitchFamily="34" charset="0"/>
              <a:buNone/>
              <a:defRPr sz="1800" b="0" u="sng">
                <a:solidFill>
                  <a:schemeClr val="accent1"/>
                </a:solidFill>
              </a:defRPr>
            </a:lvl1pPr>
            <a:lvl2pPr marL="0" indent="0">
              <a:spcAft>
                <a:spcPts val="0"/>
              </a:spcAft>
              <a:buNone/>
              <a:defRPr sz="1800" b="0"/>
            </a:lvl2pPr>
            <a:lvl3pPr marL="0" indent="0">
              <a:spcAft>
                <a:spcPts val="0"/>
              </a:spcAft>
              <a:buNone/>
              <a:defRPr sz="1800" b="0"/>
            </a:lvl3pPr>
            <a:lvl4pPr marL="0" indent="0">
              <a:spcAft>
                <a:spcPts val="0"/>
              </a:spcAft>
              <a:buNone/>
              <a:defRPr sz="1800" b="0"/>
            </a:lvl4pPr>
            <a:lvl5pPr marL="0" indent="0">
              <a:spcAft>
                <a:spcPts val="0"/>
              </a:spcAft>
              <a:buNone/>
              <a:defRPr sz="1800" b="0"/>
            </a:lvl5pPr>
          </a:lstStyle>
          <a:p>
            <a:pPr lvl="0"/>
            <a:r>
              <a:rPr lang="en-US" dirty="0"/>
              <a:t>https://xxxx</a:t>
            </a:r>
          </a:p>
        </p:txBody>
      </p:sp>
      <p:sp>
        <p:nvSpPr>
          <p:cNvPr id="7" name="Picture Placeholder 10">
            <a:extLst>
              <a:ext uri="{FF2B5EF4-FFF2-40B4-BE49-F238E27FC236}">
                <a16:creationId xmlns:a16="http://schemas.microsoft.com/office/drawing/2014/main" id="{04EE64F9-3862-41DF-8471-FBEFA138C472}"/>
              </a:ext>
            </a:extLst>
          </p:cNvPr>
          <p:cNvSpPr>
            <a:spLocks noGrp="1"/>
          </p:cNvSpPr>
          <p:nvPr>
            <p:ph type="pic" sz="quarter" idx="11"/>
          </p:nvPr>
        </p:nvSpPr>
        <p:spPr>
          <a:xfrm>
            <a:off x="5700713" y="0"/>
            <a:ext cx="6491287" cy="6858000"/>
          </a:xfrm>
          <a:noFill/>
        </p:spPr>
        <p:txBody>
          <a:bodyPr/>
          <a:lstStyle/>
          <a:p>
            <a:endParaRPr lang="en-GB"/>
          </a:p>
        </p:txBody>
      </p:sp>
    </p:spTree>
    <p:extLst>
      <p:ext uri="{BB962C8B-B14F-4D97-AF65-F5344CB8AC3E}">
        <p14:creationId xmlns:p14="http://schemas.microsoft.com/office/powerpoint/2010/main" val="2806517053"/>
      </p:ext>
    </p:extLst>
  </p:cSld>
  <p:clrMapOvr>
    <a:masterClrMapping/>
  </p:clrMapOvr>
  <p:extLst>
    <p:ext uri="{DCECCB84-F9BA-43D5-87BE-67443E8EF086}">
      <p15:sldGuideLst xmlns:p15="http://schemas.microsoft.com/office/powerpoint/2012/main">
        <p15:guide id="1" orient="horz" pos="550" userDrawn="1">
          <p15:clr>
            <a:srgbClr val="FBAE40"/>
          </p15:clr>
        </p15:guide>
        <p15:guide id="2" orient="horz" pos="1570" userDrawn="1">
          <p15:clr>
            <a:srgbClr val="FBAE40"/>
          </p15:clr>
        </p15:guide>
        <p15:guide id="3" pos="347" userDrawn="1">
          <p15:clr>
            <a:srgbClr val="FBAE40"/>
          </p15:clr>
        </p15:guide>
        <p15:guide id="4" pos="3409" userDrawn="1">
          <p15:clr>
            <a:srgbClr val="FBAE40"/>
          </p15:clr>
        </p15:guide>
        <p15:guide id="5" orient="horz" pos="3906" userDrawn="1">
          <p15:clr>
            <a:srgbClr val="FBAE40"/>
          </p15:clr>
        </p15:guide>
        <p15:guide id="6" orient="horz" pos="3612" userDrawn="1">
          <p15:clr>
            <a:srgbClr val="FBAE40"/>
          </p15:clr>
        </p15:guide>
        <p15:guide id="7" pos="733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1 row)_Text and Picture">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FEBABEED-6008-46DD-ADF8-5A0609AFAE98}"/>
              </a:ext>
            </a:extLst>
          </p:cNvPr>
          <p:cNvSpPr>
            <a:spLocks noGrp="1"/>
          </p:cNvSpPr>
          <p:nvPr>
            <p:ph type="body" sz="quarter" idx="10"/>
          </p:nvPr>
        </p:nvSpPr>
        <p:spPr>
          <a:xfrm>
            <a:off x="550862" y="1844675"/>
            <a:ext cx="4860926" cy="38893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11">
            <a:extLst>
              <a:ext uri="{FF2B5EF4-FFF2-40B4-BE49-F238E27FC236}">
                <a16:creationId xmlns:a16="http://schemas.microsoft.com/office/drawing/2014/main" id="{3DEC4875-3DC5-461D-B207-5E9DD1EE51DB}"/>
              </a:ext>
            </a:extLst>
          </p:cNvPr>
          <p:cNvSpPr>
            <a:spLocks noGrp="1"/>
          </p:cNvSpPr>
          <p:nvPr>
            <p:ph type="body" sz="quarter" idx="12" hasCustomPrompt="1"/>
          </p:nvPr>
        </p:nvSpPr>
        <p:spPr>
          <a:xfrm>
            <a:off x="550864" y="6207429"/>
            <a:ext cx="4860924" cy="268527"/>
          </a:xfrm>
        </p:spPr>
        <p:txBody>
          <a:bodyPr>
            <a:noAutofit/>
          </a:bodyPr>
          <a:lstStyle>
            <a:lvl1pPr marL="0" indent="0">
              <a:spcAft>
                <a:spcPts val="0"/>
              </a:spcAft>
              <a:buFont typeface="Arial" panose="020B0604020202020204" pitchFamily="34" charset="0"/>
              <a:buNone/>
              <a:defRPr sz="1800" b="0" u="sng">
                <a:solidFill>
                  <a:schemeClr val="accent1"/>
                </a:solidFill>
              </a:defRPr>
            </a:lvl1pPr>
            <a:lvl2pPr marL="0" indent="0">
              <a:spcAft>
                <a:spcPts val="0"/>
              </a:spcAft>
              <a:buNone/>
              <a:defRPr sz="1800" b="0"/>
            </a:lvl2pPr>
            <a:lvl3pPr marL="0" indent="0">
              <a:spcAft>
                <a:spcPts val="0"/>
              </a:spcAft>
              <a:buNone/>
              <a:defRPr sz="1800" b="0"/>
            </a:lvl3pPr>
            <a:lvl4pPr marL="0" indent="0">
              <a:spcAft>
                <a:spcPts val="0"/>
              </a:spcAft>
              <a:buNone/>
              <a:defRPr sz="1800" b="0"/>
            </a:lvl4pPr>
            <a:lvl5pPr marL="0" indent="0">
              <a:spcAft>
                <a:spcPts val="0"/>
              </a:spcAft>
              <a:buNone/>
              <a:defRPr sz="1800" b="0"/>
            </a:lvl5pPr>
          </a:lstStyle>
          <a:p>
            <a:pPr lvl="0"/>
            <a:r>
              <a:rPr lang="en-US" dirty="0"/>
              <a:t>https://xxxx</a:t>
            </a:r>
          </a:p>
        </p:txBody>
      </p:sp>
      <p:sp>
        <p:nvSpPr>
          <p:cNvPr id="7" name="Picture Placeholder 10">
            <a:extLst>
              <a:ext uri="{FF2B5EF4-FFF2-40B4-BE49-F238E27FC236}">
                <a16:creationId xmlns:a16="http://schemas.microsoft.com/office/drawing/2014/main" id="{04EE64F9-3862-41DF-8471-FBEFA138C472}"/>
              </a:ext>
            </a:extLst>
          </p:cNvPr>
          <p:cNvSpPr>
            <a:spLocks noGrp="1"/>
          </p:cNvSpPr>
          <p:nvPr>
            <p:ph type="pic" sz="quarter" idx="11"/>
          </p:nvPr>
        </p:nvSpPr>
        <p:spPr>
          <a:xfrm>
            <a:off x="5988050" y="657225"/>
            <a:ext cx="5653086" cy="5543550"/>
          </a:xfrm>
          <a:solidFill>
            <a:schemeClr val="bg2"/>
          </a:solidFill>
        </p:spPr>
        <p:txBody>
          <a:bodyPr/>
          <a:lstStyle/>
          <a:p>
            <a:endParaRPr lang="en-GB"/>
          </a:p>
        </p:txBody>
      </p:sp>
      <p:sp>
        <p:nvSpPr>
          <p:cNvPr id="2" name="Title 1">
            <a:extLst>
              <a:ext uri="{FF2B5EF4-FFF2-40B4-BE49-F238E27FC236}">
                <a16:creationId xmlns:a16="http://schemas.microsoft.com/office/drawing/2014/main" id="{887B67DD-E2AA-4612-8BD2-D307E3008158}"/>
              </a:ext>
            </a:extLst>
          </p:cNvPr>
          <p:cNvSpPr>
            <a:spLocks noGrp="1"/>
          </p:cNvSpPr>
          <p:nvPr>
            <p:ph type="title"/>
          </p:nvPr>
        </p:nvSpPr>
        <p:spPr>
          <a:xfrm>
            <a:off x="550863" y="784747"/>
            <a:ext cx="11090275" cy="655433"/>
          </a:xfrm>
        </p:spPr>
        <p:txBody>
          <a:bodyPr/>
          <a:lstStyle>
            <a:lvl1pPr>
              <a:defRPr/>
            </a:lvl1pPr>
          </a:lstStyle>
          <a:p>
            <a:r>
              <a:rPr lang="en-US" dirty="0"/>
              <a:t>Click to edit Master title style</a:t>
            </a:r>
            <a:endParaRPr lang="en-GB" dirty="0"/>
          </a:p>
        </p:txBody>
      </p:sp>
    </p:spTree>
    <p:extLst>
      <p:ext uri="{BB962C8B-B14F-4D97-AF65-F5344CB8AC3E}">
        <p14:creationId xmlns:p14="http://schemas.microsoft.com/office/powerpoint/2010/main" val="3951329532"/>
      </p:ext>
    </p:extLst>
  </p:cSld>
  <p:clrMapOvr>
    <a:masterClrMapping/>
  </p:clrMapOvr>
  <p:extLst>
    <p:ext uri="{DCECCB84-F9BA-43D5-87BE-67443E8EF086}">
      <p15:sldGuideLst xmlns:p15="http://schemas.microsoft.com/office/powerpoint/2012/main">
        <p15:guide id="1" orient="horz" pos="550" userDrawn="1">
          <p15:clr>
            <a:srgbClr val="FBAE40"/>
          </p15:clr>
        </p15:guide>
        <p15:guide id="2" orient="horz" pos="1162" userDrawn="1">
          <p15:clr>
            <a:srgbClr val="FBAE40"/>
          </p15:clr>
        </p15:guide>
        <p15:guide id="3" pos="347" userDrawn="1">
          <p15:clr>
            <a:srgbClr val="FBAE40"/>
          </p15:clr>
        </p15:guide>
        <p15:guide id="4" pos="3409" userDrawn="1">
          <p15:clr>
            <a:srgbClr val="FBAE40"/>
          </p15:clr>
        </p15:guide>
        <p15:guide id="5" orient="horz" pos="3612" userDrawn="1">
          <p15:clr>
            <a:srgbClr val="FBAE40"/>
          </p15:clr>
        </p15:guide>
        <p15:guide id="6" orient="horz" pos="3906" userDrawn="1">
          <p15:clr>
            <a:srgbClr val="FBAE40"/>
          </p15:clr>
        </p15:guide>
        <p15:guide id="7" pos="7333" userDrawn="1">
          <p15:clr>
            <a:srgbClr val="FBAE40"/>
          </p15:clr>
        </p15:guide>
        <p15:guide id="8" pos="377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Picture + Text">
    <p:spTree>
      <p:nvGrpSpPr>
        <p:cNvPr id="1" name=""/>
        <p:cNvGrpSpPr/>
        <p:nvPr/>
      </p:nvGrpSpPr>
      <p:grpSpPr>
        <a:xfrm>
          <a:off x="0" y="0"/>
          <a:ext cx="0" cy="0"/>
          <a:chOff x="0" y="0"/>
          <a:chExt cx="0" cy="0"/>
        </a:xfrm>
      </p:grpSpPr>
      <p:sp>
        <p:nvSpPr>
          <p:cNvPr id="6" name="Picture Placeholder 10">
            <a:extLst>
              <a:ext uri="{FF2B5EF4-FFF2-40B4-BE49-F238E27FC236}">
                <a16:creationId xmlns:a16="http://schemas.microsoft.com/office/drawing/2014/main" id="{B4317A8A-462C-480A-91FB-ECE158C45313}"/>
              </a:ext>
            </a:extLst>
          </p:cNvPr>
          <p:cNvSpPr>
            <a:spLocks noGrp="1"/>
          </p:cNvSpPr>
          <p:nvPr>
            <p:ph type="pic" sz="quarter" idx="13"/>
          </p:nvPr>
        </p:nvSpPr>
        <p:spPr>
          <a:xfrm>
            <a:off x="1" y="0"/>
            <a:ext cx="5016499" cy="6858000"/>
          </a:xfrm>
          <a:solidFill>
            <a:schemeClr val="bg2"/>
          </a:solidFill>
        </p:spPr>
        <p:txBody>
          <a:bodyPr/>
          <a:lstStyle/>
          <a:p>
            <a:endParaRPr lang="en-GB"/>
          </a:p>
        </p:txBody>
      </p:sp>
      <p:sp>
        <p:nvSpPr>
          <p:cNvPr id="10" name="Text Placeholder 8">
            <a:extLst>
              <a:ext uri="{FF2B5EF4-FFF2-40B4-BE49-F238E27FC236}">
                <a16:creationId xmlns:a16="http://schemas.microsoft.com/office/drawing/2014/main" id="{60C7E9F5-9817-49D0-B890-46F1458D8417}"/>
              </a:ext>
            </a:extLst>
          </p:cNvPr>
          <p:cNvSpPr>
            <a:spLocks noGrp="1"/>
          </p:cNvSpPr>
          <p:nvPr>
            <p:ph type="body" sz="quarter" idx="11"/>
          </p:nvPr>
        </p:nvSpPr>
        <p:spPr>
          <a:xfrm>
            <a:off x="5448300" y="657225"/>
            <a:ext cx="6192309" cy="55435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11">
            <a:extLst>
              <a:ext uri="{FF2B5EF4-FFF2-40B4-BE49-F238E27FC236}">
                <a16:creationId xmlns:a16="http://schemas.microsoft.com/office/drawing/2014/main" id="{631F5F89-F16D-4795-95E1-F96DF171357B}"/>
              </a:ext>
            </a:extLst>
          </p:cNvPr>
          <p:cNvSpPr>
            <a:spLocks noGrp="1"/>
          </p:cNvSpPr>
          <p:nvPr>
            <p:ph type="body" sz="quarter" idx="12" hasCustomPrompt="1"/>
          </p:nvPr>
        </p:nvSpPr>
        <p:spPr>
          <a:xfrm>
            <a:off x="550863" y="6207429"/>
            <a:ext cx="4234497" cy="268527"/>
          </a:xfrm>
        </p:spPr>
        <p:txBody>
          <a:bodyPr>
            <a:noAutofit/>
          </a:bodyPr>
          <a:lstStyle>
            <a:lvl1pPr marL="0" indent="0">
              <a:spcAft>
                <a:spcPts val="0"/>
              </a:spcAft>
              <a:buFont typeface="Arial" panose="020B0604020202020204" pitchFamily="34" charset="0"/>
              <a:buNone/>
              <a:defRPr sz="1800" b="0" u="sng">
                <a:solidFill>
                  <a:schemeClr val="accent1"/>
                </a:solidFill>
              </a:defRPr>
            </a:lvl1pPr>
            <a:lvl2pPr marL="0" indent="0">
              <a:spcAft>
                <a:spcPts val="0"/>
              </a:spcAft>
              <a:buNone/>
              <a:defRPr sz="1800" b="0"/>
            </a:lvl2pPr>
            <a:lvl3pPr marL="0" indent="0">
              <a:spcAft>
                <a:spcPts val="0"/>
              </a:spcAft>
              <a:buNone/>
              <a:defRPr sz="1800" b="0"/>
            </a:lvl3pPr>
            <a:lvl4pPr marL="0" indent="0">
              <a:spcAft>
                <a:spcPts val="0"/>
              </a:spcAft>
              <a:buNone/>
              <a:defRPr sz="1800" b="0"/>
            </a:lvl4pPr>
            <a:lvl5pPr marL="0" indent="0">
              <a:spcAft>
                <a:spcPts val="0"/>
              </a:spcAft>
              <a:buNone/>
              <a:defRPr sz="1800" b="0"/>
            </a:lvl5pPr>
          </a:lstStyle>
          <a:p>
            <a:pPr lvl="0"/>
            <a:r>
              <a:rPr lang="en-US" dirty="0"/>
              <a:t>https://xxxx</a:t>
            </a:r>
          </a:p>
        </p:txBody>
      </p:sp>
      <p:sp>
        <p:nvSpPr>
          <p:cNvPr id="13" name="Title 1">
            <a:extLst>
              <a:ext uri="{FF2B5EF4-FFF2-40B4-BE49-F238E27FC236}">
                <a16:creationId xmlns:a16="http://schemas.microsoft.com/office/drawing/2014/main" id="{7B82DFB9-169E-4C99-BD3B-54297F5B2CC0}"/>
              </a:ext>
            </a:extLst>
          </p:cNvPr>
          <p:cNvSpPr>
            <a:spLocks noGrp="1"/>
          </p:cNvSpPr>
          <p:nvPr>
            <p:ph type="title" hasCustomPrompt="1"/>
          </p:nvPr>
        </p:nvSpPr>
        <p:spPr>
          <a:xfrm>
            <a:off x="550863" y="579007"/>
            <a:ext cx="4234497" cy="655433"/>
          </a:xfrm>
        </p:spPr>
        <p:txBody>
          <a:bodyPr/>
          <a:lstStyle>
            <a:lvl1pPr>
              <a:defRPr/>
            </a:lvl1pPr>
          </a:lstStyle>
          <a:p>
            <a:r>
              <a:rPr lang="en-US" dirty="0"/>
              <a:t>Heading</a:t>
            </a:r>
            <a:endParaRPr lang="en-GB" dirty="0"/>
          </a:p>
        </p:txBody>
      </p:sp>
    </p:spTree>
    <p:extLst>
      <p:ext uri="{BB962C8B-B14F-4D97-AF65-F5344CB8AC3E}">
        <p14:creationId xmlns:p14="http://schemas.microsoft.com/office/powerpoint/2010/main" val="769052233"/>
      </p:ext>
    </p:extLst>
  </p:cSld>
  <p:clrMapOvr>
    <a:masterClrMapping/>
  </p:clrMapOvr>
  <p:extLst>
    <p:ext uri="{DCECCB84-F9BA-43D5-87BE-67443E8EF086}">
      <p15:sldGuideLst xmlns:p15="http://schemas.microsoft.com/office/powerpoint/2012/main">
        <p15:guide id="1" pos="3432" userDrawn="1">
          <p15:clr>
            <a:srgbClr val="FBAE40"/>
          </p15:clr>
        </p15:guide>
        <p15:guide id="3" orient="horz" pos="1162" userDrawn="1">
          <p15:clr>
            <a:srgbClr val="FBAE40"/>
          </p15:clr>
        </p15:guide>
        <p15:guide id="4" pos="347" userDrawn="1">
          <p15:clr>
            <a:srgbClr val="FBAE40"/>
          </p15:clr>
        </p15:guide>
        <p15:guide id="5" pos="7333" userDrawn="1">
          <p15:clr>
            <a:srgbClr val="FBAE40"/>
          </p15:clr>
        </p15:guide>
        <p15:guide id="6" orient="horz" pos="3612" userDrawn="1">
          <p15:clr>
            <a:srgbClr val="FBAE40"/>
          </p15:clr>
        </p15:guide>
        <p15:guide id="7" orient="horz" pos="3906" userDrawn="1">
          <p15:clr>
            <a:srgbClr val="FBAE40"/>
          </p15:clr>
        </p15:guide>
        <p15:guide id="8" orient="horz" pos="41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_Text (2 columns)">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9233AEC-AF06-4EE2-AEF7-F54AB06266D6}"/>
              </a:ext>
            </a:extLst>
          </p:cNvPr>
          <p:cNvSpPr>
            <a:spLocks noGrp="1"/>
          </p:cNvSpPr>
          <p:nvPr>
            <p:ph type="body" sz="quarter" idx="10"/>
          </p:nvPr>
        </p:nvSpPr>
        <p:spPr>
          <a:xfrm>
            <a:off x="550863" y="1844676"/>
            <a:ext cx="5292725" cy="38893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8">
            <a:extLst>
              <a:ext uri="{FF2B5EF4-FFF2-40B4-BE49-F238E27FC236}">
                <a16:creationId xmlns:a16="http://schemas.microsoft.com/office/drawing/2014/main" id="{60C7E9F5-9817-49D0-B890-46F1458D8417}"/>
              </a:ext>
            </a:extLst>
          </p:cNvPr>
          <p:cNvSpPr>
            <a:spLocks noGrp="1"/>
          </p:cNvSpPr>
          <p:nvPr>
            <p:ph type="body" sz="quarter" idx="11"/>
          </p:nvPr>
        </p:nvSpPr>
        <p:spPr>
          <a:xfrm>
            <a:off x="6347884" y="1844676"/>
            <a:ext cx="5292725" cy="38893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11">
            <a:extLst>
              <a:ext uri="{FF2B5EF4-FFF2-40B4-BE49-F238E27FC236}">
                <a16:creationId xmlns:a16="http://schemas.microsoft.com/office/drawing/2014/main" id="{631F5F89-F16D-4795-95E1-F96DF171357B}"/>
              </a:ext>
            </a:extLst>
          </p:cNvPr>
          <p:cNvSpPr>
            <a:spLocks noGrp="1"/>
          </p:cNvSpPr>
          <p:nvPr>
            <p:ph type="body" sz="quarter" idx="12" hasCustomPrompt="1"/>
          </p:nvPr>
        </p:nvSpPr>
        <p:spPr>
          <a:xfrm>
            <a:off x="550863" y="6207429"/>
            <a:ext cx="5292725" cy="268527"/>
          </a:xfrm>
        </p:spPr>
        <p:txBody>
          <a:bodyPr>
            <a:noAutofit/>
          </a:bodyPr>
          <a:lstStyle>
            <a:lvl1pPr marL="0" indent="0">
              <a:spcAft>
                <a:spcPts val="0"/>
              </a:spcAft>
              <a:buFont typeface="Arial" panose="020B0604020202020204" pitchFamily="34" charset="0"/>
              <a:buNone/>
              <a:defRPr sz="1800" b="0" u="sng">
                <a:solidFill>
                  <a:schemeClr val="accent1"/>
                </a:solidFill>
              </a:defRPr>
            </a:lvl1pPr>
            <a:lvl2pPr marL="0" indent="0">
              <a:spcAft>
                <a:spcPts val="0"/>
              </a:spcAft>
              <a:buNone/>
              <a:defRPr sz="1800" b="0"/>
            </a:lvl2pPr>
            <a:lvl3pPr marL="0" indent="0">
              <a:spcAft>
                <a:spcPts val="0"/>
              </a:spcAft>
              <a:buNone/>
              <a:defRPr sz="1800" b="0"/>
            </a:lvl3pPr>
            <a:lvl4pPr marL="0" indent="0">
              <a:spcAft>
                <a:spcPts val="0"/>
              </a:spcAft>
              <a:buNone/>
              <a:defRPr sz="1800" b="0"/>
            </a:lvl4pPr>
            <a:lvl5pPr marL="0" indent="0">
              <a:spcAft>
                <a:spcPts val="0"/>
              </a:spcAft>
              <a:buNone/>
              <a:defRPr sz="1800" b="0"/>
            </a:lvl5pPr>
          </a:lstStyle>
          <a:p>
            <a:pPr lvl="0"/>
            <a:r>
              <a:rPr lang="en-US" dirty="0"/>
              <a:t>https://xxxx</a:t>
            </a:r>
          </a:p>
        </p:txBody>
      </p:sp>
      <p:sp>
        <p:nvSpPr>
          <p:cNvPr id="13" name="Title 1">
            <a:extLst>
              <a:ext uri="{FF2B5EF4-FFF2-40B4-BE49-F238E27FC236}">
                <a16:creationId xmlns:a16="http://schemas.microsoft.com/office/drawing/2014/main" id="{7B82DFB9-169E-4C99-BD3B-54297F5B2CC0}"/>
              </a:ext>
            </a:extLst>
          </p:cNvPr>
          <p:cNvSpPr>
            <a:spLocks noGrp="1"/>
          </p:cNvSpPr>
          <p:nvPr>
            <p:ph type="title"/>
          </p:nvPr>
        </p:nvSpPr>
        <p:spPr>
          <a:xfrm>
            <a:off x="550863" y="784747"/>
            <a:ext cx="11090275" cy="655433"/>
          </a:xfrm>
        </p:spPr>
        <p:txBody>
          <a:bodyPr/>
          <a:lstStyle>
            <a:lvl1pPr>
              <a:defRPr/>
            </a:lvl1pPr>
          </a:lstStyle>
          <a:p>
            <a:r>
              <a:rPr lang="en-US" dirty="0"/>
              <a:t>Click to edit Master title style</a:t>
            </a:r>
            <a:endParaRPr lang="en-GB" dirty="0"/>
          </a:p>
        </p:txBody>
      </p:sp>
    </p:spTree>
    <p:extLst>
      <p:ext uri="{BB962C8B-B14F-4D97-AF65-F5344CB8AC3E}">
        <p14:creationId xmlns:p14="http://schemas.microsoft.com/office/powerpoint/2010/main" val="1527073710"/>
      </p:ext>
    </p:extLst>
  </p:cSld>
  <p:clrMapOvr>
    <a:masterClrMapping/>
  </p:clrMapOvr>
  <p:extLst>
    <p:ext uri="{DCECCB84-F9BA-43D5-87BE-67443E8EF086}">
      <p15:sldGuideLst xmlns:p15="http://schemas.microsoft.com/office/powerpoint/2012/main">
        <p15:guide id="1" pos="3681" userDrawn="1">
          <p15:clr>
            <a:srgbClr val="FBAE40"/>
          </p15:clr>
        </p15:guide>
        <p15:guide id="2" pos="3999" userDrawn="1">
          <p15:clr>
            <a:srgbClr val="FBAE40"/>
          </p15:clr>
        </p15:guide>
        <p15:guide id="3" orient="horz" pos="1162" userDrawn="1">
          <p15:clr>
            <a:srgbClr val="FBAE40"/>
          </p15:clr>
        </p15:guide>
        <p15:guide id="4" pos="347" userDrawn="1">
          <p15:clr>
            <a:srgbClr val="FBAE40"/>
          </p15:clr>
        </p15:guide>
        <p15:guide id="5" pos="7333" userDrawn="1">
          <p15:clr>
            <a:srgbClr val="FBAE40"/>
          </p15:clr>
        </p15:guide>
        <p15:guide id="6" orient="horz" pos="3612" userDrawn="1">
          <p15:clr>
            <a:srgbClr val="FBAE40"/>
          </p15:clr>
        </p15:guide>
        <p15:guide id="7" orient="horz" pos="3906" userDrawn="1">
          <p15:clr>
            <a:srgbClr val="FBAE40"/>
          </p15:clr>
        </p15:guide>
        <p15:guide id="8" orient="horz" pos="55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Text (2 Blocks)">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9233AEC-AF06-4EE2-AEF7-F54AB06266D6}"/>
              </a:ext>
            </a:extLst>
          </p:cNvPr>
          <p:cNvSpPr>
            <a:spLocks noGrp="1"/>
          </p:cNvSpPr>
          <p:nvPr>
            <p:ph type="body" sz="quarter" idx="10"/>
          </p:nvPr>
        </p:nvSpPr>
        <p:spPr>
          <a:xfrm>
            <a:off x="550863" y="2565400"/>
            <a:ext cx="5292725" cy="31686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8">
            <a:extLst>
              <a:ext uri="{FF2B5EF4-FFF2-40B4-BE49-F238E27FC236}">
                <a16:creationId xmlns:a16="http://schemas.microsoft.com/office/drawing/2014/main" id="{60C7E9F5-9817-49D0-B890-46F1458D8417}"/>
              </a:ext>
            </a:extLst>
          </p:cNvPr>
          <p:cNvSpPr>
            <a:spLocks noGrp="1"/>
          </p:cNvSpPr>
          <p:nvPr>
            <p:ph type="body" sz="quarter" idx="11"/>
          </p:nvPr>
        </p:nvSpPr>
        <p:spPr>
          <a:xfrm>
            <a:off x="6347884" y="2565400"/>
            <a:ext cx="5292725" cy="31686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11">
            <a:extLst>
              <a:ext uri="{FF2B5EF4-FFF2-40B4-BE49-F238E27FC236}">
                <a16:creationId xmlns:a16="http://schemas.microsoft.com/office/drawing/2014/main" id="{631F5F89-F16D-4795-95E1-F96DF171357B}"/>
              </a:ext>
            </a:extLst>
          </p:cNvPr>
          <p:cNvSpPr>
            <a:spLocks noGrp="1"/>
          </p:cNvSpPr>
          <p:nvPr>
            <p:ph type="body" sz="quarter" idx="12" hasCustomPrompt="1"/>
          </p:nvPr>
        </p:nvSpPr>
        <p:spPr>
          <a:xfrm>
            <a:off x="550863" y="6207429"/>
            <a:ext cx="5292725" cy="268527"/>
          </a:xfrm>
        </p:spPr>
        <p:txBody>
          <a:bodyPr>
            <a:noAutofit/>
          </a:bodyPr>
          <a:lstStyle>
            <a:lvl1pPr marL="0" indent="0">
              <a:spcAft>
                <a:spcPts val="0"/>
              </a:spcAft>
              <a:buFont typeface="Arial" panose="020B0604020202020204" pitchFamily="34" charset="0"/>
              <a:buNone/>
              <a:defRPr sz="1800" b="0" u="sng">
                <a:solidFill>
                  <a:schemeClr val="accent1"/>
                </a:solidFill>
              </a:defRPr>
            </a:lvl1pPr>
            <a:lvl2pPr marL="0" indent="0">
              <a:spcAft>
                <a:spcPts val="0"/>
              </a:spcAft>
              <a:buNone/>
              <a:defRPr sz="1800" b="0"/>
            </a:lvl2pPr>
            <a:lvl3pPr marL="0" indent="0">
              <a:spcAft>
                <a:spcPts val="0"/>
              </a:spcAft>
              <a:buNone/>
              <a:defRPr sz="1800" b="0"/>
            </a:lvl3pPr>
            <a:lvl4pPr marL="0" indent="0">
              <a:spcAft>
                <a:spcPts val="0"/>
              </a:spcAft>
              <a:buNone/>
              <a:defRPr sz="1800" b="0"/>
            </a:lvl4pPr>
            <a:lvl5pPr marL="0" indent="0">
              <a:spcAft>
                <a:spcPts val="0"/>
              </a:spcAft>
              <a:buNone/>
              <a:defRPr sz="1800" b="0"/>
            </a:lvl5pPr>
          </a:lstStyle>
          <a:p>
            <a:pPr lvl="0"/>
            <a:r>
              <a:rPr lang="en-US" dirty="0"/>
              <a:t>https://xxxx</a:t>
            </a:r>
          </a:p>
        </p:txBody>
      </p:sp>
      <p:sp>
        <p:nvSpPr>
          <p:cNvPr id="13" name="Title 1">
            <a:extLst>
              <a:ext uri="{FF2B5EF4-FFF2-40B4-BE49-F238E27FC236}">
                <a16:creationId xmlns:a16="http://schemas.microsoft.com/office/drawing/2014/main" id="{7B82DFB9-169E-4C99-BD3B-54297F5B2CC0}"/>
              </a:ext>
            </a:extLst>
          </p:cNvPr>
          <p:cNvSpPr>
            <a:spLocks noGrp="1"/>
          </p:cNvSpPr>
          <p:nvPr>
            <p:ph type="title" hasCustomPrompt="1"/>
          </p:nvPr>
        </p:nvSpPr>
        <p:spPr>
          <a:xfrm>
            <a:off x="550863" y="1735729"/>
            <a:ext cx="5292725" cy="655433"/>
          </a:xfrm>
        </p:spPr>
        <p:txBody>
          <a:bodyPr/>
          <a:lstStyle>
            <a:lvl1pPr>
              <a:defRPr/>
            </a:lvl1pPr>
          </a:lstStyle>
          <a:p>
            <a:r>
              <a:rPr lang="en-US" dirty="0"/>
              <a:t>Heading</a:t>
            </a:r>
            <a:endParaRPr lang="en-GB" dirty="0"/>
          </a:p>
        </p:txBody>
      </p:sp>
      <p:sp>
        <p:nvSpPr>
          <p:cNvPr id="3" name="Text Placeholder 2">
            <a:extLst>
              <a:ext uri="{FF2B5EF4-FFF2-40B4-BE49-F238E27FC236}">
                <a16:creationId xmlns:a16="http://schemas.microsoft.com/office/drawing/2014/main" id="{F382291A-BF1F-4C16-AA5F-58D06A5C4743}"/>
              </a:ext>
            </a:extLst>
          </p:cNvPr>
          <p:cNvSpPr>
            <a:spLocks noGrp="1"/>
          </p:cNvSpPr>
          <p:nvPr>
            <p:ph type="body" sz="quarter" idx="13" hasCustomPrompt="1"/>
          </p:nvPr>
        </p:nvSpPr>
        <p:spPr>
          <a:xfrm>
            <a:off x="6347885" y="1735729"/>
            <a:ext cx="5293254" cy="655433"/>
          </a:xfrm>
        </p:spPr>
        <p:txBody>
          <a:bodyPr/>
          <a:lstStyle>
            <a:lvl1pPr>
              <a:defRPr sz="4800">
                <a:solidFill>
                  <a:schemeClr val="accent1"/>
                </a:solidFill>
                <a:latin typeface="+mj-lt"/>
              </a:defRPr>
            </a:lvl1pPr>
          </a:lstStyle>
          <a:p>
            <a:pPr lvl="0"/>
            <a:r>
              <a:rPr lang="en-US" dirty="0"/>
              <a:t>Heading</a:t>
            </a:r>
          </a:p>
        </p:txBody>
      </p:sp>
    </p:spTree>
    <p:extLst>
      <p:ext uri="{BB962C8B-B14F-4D97-AF65-F5344CB8AC3E}">
        <p14:creationId xmlns:p14="http://schemas.microsoft.com/office/powerpoint/2010/main" val="3351504604"/>
      </p:ext>
    </p:extLst>
  </p:cSld>
  <p:clrMapOvr>
    <a:masterClrMapping/>
  </p:clrMapOvr>
  <p:extLst>
    <p:ext uri="{DCECCB84-F9BA-43D5-87BE-67443E8EF086}">
      <p15:sldGuideLst xmlns:p15="http://schemas.microsoft.com/office/powerpoint/2012/main">
        <p15:guide id="1" pos="3681" userDrawn="1">
          <p15:clr>
            <a:srgbClr val="FBAE40"/>
          </p15:clr>
        </p15:guide>
        <p15:guide id="2" pos="3999" userDrawn="1">
          <p15:clr>
            <a:srgbClr val="FBAE40"/>
          </p15:clr>
        </p15:guide>
        <p15:guide id="3" orient="horz" pos="1162" userDrawn="1">
          <p15:clr>
            <a:srgbClr val="FBAE40"/>
          </p15:clr>
        </p15:guide>
        <p15:guide id="4" pos="347" userDrawn="1">
          <p15:clr>
            <a:srgbClr val="FBAE40"/>
          </p15:clr>
        </p15:guide>
        <p15:guide id="5" pos="7333" userDrawn="1">
          <p15:clr>
            <a:srgbClr val="FBAE40"/>
          </p15:clr>
        </p15:guide>
        <p15:guide id="6" orient="horz" pos="3612" userDrawn="1">
          <p15:clr>
            <a:srgbClr val="FBAE40"/>
          </p15:clr>
        </p15:guide>
        <p15:guide id="7" orient="horz" pos="3906" userDrawn="1">
          <p15:clr>
            <a:srgbClr val="FBAE40"/>
          </p15:clr>
        </p15:guide>
        <p15:guide id="8" orient="horz" pos="161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pecial page_Road picture">
    <p:spTree>
      <p:nvGrpSpPr>
        <p:cNvPr id="1" name=""/>
        <p:cNvGrpSpPr/>
        <p:nvPr/>
      </p:nvGrpSpPr>
      <p:grpSpPr>
        <a:xfrm>
          <a:off x="0" y="0"/>
          <a:ext cx="0" cy="0"/>
          <a:chOff x="0" y="0"/>
          <a:chExt cx="0" cy="0"/>
        </a:xfrm>
      </p:grpSpPr>
      <p:pic>
        <p:nvPicPr>
          <p:cNvPr id="3" name="Picture 2" descr="Arrow&#10;&#10;Description automatically generated with low confidence">
            <a:extLst>
              <a:ext uri="{FF2B5EF4-FFF2-40B4-BE49-F238E27FC236}">
                <a16:creationId xmlns:a16="http://schemas.microsoft.com/office/drawing/2014/main" id="{D7F2967F-3E79-B64B-A3F6-202C48E67D1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5622"/>
          <a:stretch/>
        </p:blipFill>
        <p:spPr>
          <a:xfrm>
            <a:off x="7768354" y="1549998"/>
            <a:ext cx="4423646" cy="5308002"/>
          </a:xfrm>
          <a:prstGeom prst="rect">
            <a:avLst/>
          </a:prstGeom>
        </p:spPr>
      </p:pic>
      <p:sp>
        <p:nvSpPr>
          <p:cNvPr id="9" name="Text Placeholder 8">
            <a:extLst>
              <a:ext uri="{FF2B5EF4-FFF2-40B4-BE49-F238E27FC236}">
                <a16:creationId xmlns:a16="http://schemas.microsoft.com/office/drawing/2014/main" id="{39233AEC-AF06-4EE2-AEF7-F54AB06266D6}"/>
              </a:ext>
            </a:extLst>
          </p:cNvPr>
          <p:cNvSpPr>
            <a:spLocks noGrp="1"/>
          </p:cNvSpPr>
          <p:nvPr>
            <p:ph type="body" sz="quarter" idx="10"/>
          </p:nvPr>
        </p:nvSpPr>
        <p:spPr>
          <a:xfrm>
            <a:off x="550863" y="1665289"/>
            <a:ext cx="4211637" cy="4535486"/>
          </a:xfrm>
        </p:spPr>
        <p:txBody>
          <a:bodyPr/>
          <a:lstStyle>
            <a:lvl1pPr>
              <a:spcAft>
                <a:spcPts val="1000"/>
              </a:spcAft>
              <a:defRPr sz="2000"/>
            </a:lvl1pPr>
            <a:lvl2pPr marL="342900" indent="-342900">
              <a:spcAft>
                <a:spcPts val="1000"/>
              </a:spcAft>
              <a:buFont typeface="+mj-lt"/>
              <a:buAutoNum type="arabicPeriod"/>
              <a:defRPr sz="1600"/>
            </a:lvl2pPr>
            <a:lvl3pPr marL="0" indent="0">
              <a:spcAft>
                <a:spcPts val="1000"/>
              </a:spcAft>
              <a:buFont typeface="+mj-lt"/>
              <a:buNone/>
              <a:defRPr sz="1600"/>
            </a:lvl3pPr>
            <a:lvl4pPr marL="342000" indent="-342900">
              <a:spcAft>
                <a:spcPts val="1000"/>
              </a:spcAft>
              <a:buFont typeface="+mj-lt"/>
              <a:buAutoNum type="arabicPeriod"/>
              <a:defRPr sz="1600"/>
            </a:lvl4pPr>
            <a:lvl5pPr marL="342000" indent="-342900">
              <a:spcAft>
                <a:spcPts val="1000"/>
              </a:spcAft>
              <a:buFont typeface="+mj-lt"/>
              <a:buAutoNum type="arabicPeriod"/>
              <a:defRPr sz="1600"/>
            </a:lvl5pPr>
          </a:lstStyle>
          <a:p>
            <a:pPr lvl="0"/>
            <a:r>
              <a:rPr lang="en-US" dirty="0"/>
              <a:t>Click to edit Master text styles</a:t>
            </a:r>
          </a:p>
          <a:p>
            <a:pPr lvl="1"/>
            <a:r>
              <a:rPr lang="en-US" dirty="0"/>
              <a:t>Second level</a:t>
            </a:r>
          </a:p>
        </p:txBody>
      </p:sp>
      <p:sp>
        <p:nvSpPr>
          <p:cNvPr id="10" name="Text Placeholder 8">
            <a:extLst>
              <a:ext uri="{FF2B5EF4-FFF2-40B4-BE49-F238E27FC236}">
                <a16:creationId xmlns:a16="http://schemas.microsoft.com/office/drawing/2014/main" id="{60C7E9F5-9817-49D0-B890-46F1458D8417}"/>
              </a:ext>
            </a:extLst>
          </p:cNvPr>
          <p:cNvSpPr>
            <a:spLocks noGrp="1"/>
          </p:cNvSpPr>
          <p:nvPr>
            <p:ph type="body" sz="quarter" idx="11"/>
          </p:nvPr>
        </p:nvSpPr>
        <p:spPr>
          <a:xfrm>
            <a:off x="5113020" y="1665289"/>
            <a:ext cx="6527589" cy="4535486"/>
          </a:xfrm>
        </p:spPr>
        <p:txBody>
          <a:bodyPr/>
          <a:lstStyle>
            <a:lvl1pPr>
              <a:spcAft>
                <a:spcPts val="1000"/>
              </a:spcAft>
              <a:defRPr sz="2000"/>
            </a:lvl1pPr>
            <a:lvl2pPr marL="342900" indent="-342900">
              <a:spcAft>
                <a:spcPts val="1000"/>
              </a:spcAft>
              <a:buFont typeface="+mj-lt"/>
              <a:buAutoNum type="arabicPeriod"/>
              <a:defRPr sz="1600"/>
            </a:lvl2pPr>
            <a:lvl3pPr marL="342000" indent="-342900">
              <a:spcAft>
                <a:spcPts val="1000"/>
              </a:spcAft>
              <a:buFont typeface="+mj-lt"/>
              <a:buAutoNum type="arabicPeriod"/>
              <a:defRPr sz="1600"/>
            </a:lvl3pPr>
            <a:lvl4pPr marL="342000" indent="-342900">
              <a:spcAft>
                <a:spcPts val="1000"/>
              </a:spcAft>
              <a:buFont typeface="+mj-lt"/>
              <a:buAutoNum type="arabicPeriod"/>
              <a:defRPr sz="1600"/>
            </a:lvl4pPr>
            <a:lvl5pPr marL="342000" indent="-342900">
              <a:spcAft>
                <a:spcPts val="1000"/>
              </a:spcAft>
              <a:buFont typeface="+mj-lt"/>
              <a:buAutoNum type="arabicPeriod"/>
              <a:defRPr sz="1600"/>
            </a:lvl5pPr>
          </a:lstStyle>
          <a:p>
            <a:pPr lvl="0"/>
            <a:r>
              <a:rPr lang="en-US" dirty="0"/>
              <a:t>Click to edit Master text styles</a:t>
            </a:r>
          </a:p>
          <a:p>
            <a:pPr lvl="1"/>
            <a:r>
              <a:rPr lang="en-US" dirty="0"/>
              <a:t>Second level</a:t>
            </a:r>
          </a:p>
        </p:txBody>
      </p:sp>
      <p:sp>
        <p:nvSpPr>
          <p:cNvPr id="13" name="Title 1">
            <a:extLst>
              <a:ext uri="{FF2B5EF4-FFF2-40B4-BE49-F238E27FC236}">
                <a16:creationId xmlns:a16="http://schemas.microsoft.com/office/drawing/2014/main" id="{7B82DFB9-169E-4C99-BD3B-54297F5B2CC0}"/>
              </a:ext>
            </a:extLst>
          </p:cNvPr>
          <p:cNvSpPr>
            <a:spLocks noGrp="1"/>
          </p:cNvSpPr>
          <p:nvPr>
            <p:ph type="title"/>
          </p:nvPr>
        </p:nvSpPr>
        <p:spPr>
          <a:xfrm>
            <a:off x="550863" y="598771"/>
            <a:ext cx="11090275" cy="655433"/>
          </a:xfrm>
        </p:spPr>
        <p:txBody>
          <a:bodyPr/>
          <a:lstStyle>
            <a:lvl1pPr>
              <a:defRPr/>
            </a:lvl1pPr>
          </a:lstStyle>
          <a:p>
            <a:r>
              <a:rPr lang="en-US" dirty="0"/>
              <a:t>Click to edit Master title style</a:t>
            </a:r>
            <a:endParaRPr lang="en-GB" dirty="0"/>
          </a:p>
        </p:txBody>
      </p:sp>
    </p:spTree>
    <p:extLst>
      <p:ext uri="{BB962C8B-B14F-4D97-AF65-F5344CB8AC3E}">
        <p14:creationId xmlns:p14="http://schemas.microsoft.com/office/powerpoint/2010/main" val="2769458307"/>
      </p:ext>
    </p:extLst>
  </p:cSld>
  <p:clrMapOvr>
    <a:masterClrMapping/>
  </p:clrMapOvr>
  <p:extLst>
    <p:ext uri="{DCECCB84-F9BA-43D5-87BE-67443E8EF086}">
      <p15:sldGuideLst xmlns:p15="http://schemas.microsoft.com/office/powerpoint/2012/main">
        <p15:guide id="1" pos="3681" userDrawn="1">
          <p15:clr>
            <a:srgbClr val="FBAE40"/>
          </p15:clr>
        </p15:guide>
        <p15:guide id="2" pos="3999" userDrawn="1">
          <p15:clr>
            <a:srgbClr val="FBAE40"/>
          </p15:clr>
        </p15:guide>
        <p15:guide id="3" orient="horz" pos="1049" userDrawn="1">
          <p15:clr>
            <a:srgbClr val="FBAE40"/>
          </p15:clr>
        </p15:guide>
        <p15:guide id="4" pos="347" userDrawn="1">
          <p15:clr>
            <a:srgbClr val="FBAE40"/>
          </p15:clr>
        </p15:guide>
        <p15:guide id="5" pos="7333" userDrawn="1">
          <p15:clr>
            <a:srgbClr val="FBAE40"/>
          </p15:clr>
        </p15:guide>
        <p15:guide id="6" orient="horz" pos="3612" userDrawn="1">
          <p15:clr>
            <a:srgbClr val="FBAE40"/>
          </p15:clr>
        </p15:guide>
        <p15:guide id="7" orient="horz" pos="3906" userDrawn="1">
          <p15:clr>
            <a:srgbClr val="FBAE40"/>
          </p15:clr>
        </p15:guide>
        <p15:guide id="8" orient="horz" pos="55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020A806-C730-4522-81DF-D4E9F9337559}"/>
              </a:ext>
            </a:extLst>
          </p:cNvPr>
          <p:cNvSpPr>
            <a:spLocks noGrp="1"/>
          </p:cNvSpPr>
          <p:nvPr>
            <p:ph type="title"/>
          </p:nvPr>
        </p:nvSpPr>
        <p:spPr>
          <a:xfrm>
            <a:off x="550863" y="784747"/>
            <a:ext cx="11090275" cy="655433"/>
          </a:xfrm>
        </p:spPr>
        <p:txBody>
          <a:bodyPr/>
          <a:lstStyle>
            <a:lvl1pPr>
              <a:defRPr/>
            </a:lvl1pPr>
          </a:lstStyle>
          <a:p>
            <a:r>
              <a:rPr lang="en-US" dirty="0"/>
              <a:t>Click to edit Master title style</a:t>
            </a:r>
            <a:endParaRPr lang="en-GB" dirty="0"/>
          </a:p>
        </p:txBody>
      </p:sp>
    </p:spTree>
    <p:extLst>
      <p:ext uri="{BB962C8B-B14F-4D97-AF65-F5344CB8AC3E}">
        <p14:creationId xmlns:p14="http://schemas.microsoft.com/office/powerpoint/2010/main" val="1638680117"/>
      </p:ext>
    </p:extLst>
  </p:cSld>
  <p:clrMapOvr>
    <a:masterClrMapping/>
  </p:clrMapOvr>
  <p:extLst>
    <p:ext uri="{DCECCB84-F9BA-43D5-87BE-67443E8EF086}">
      <p15:sldGuideLst xmlns:p15="http://schemas.microsoft.com/office/powerpoint/2012/main">
        <p15:guide id="1" pos="347" userDrawn="1">
          <p15:clr>
            <a:srgbClr val="FBAE40"/>
          </p15:clr>
        </p15:guide>
        <p15:guide id="2" pos="7333" userDrawn="1">
          <p15:clr>
            <a:srgbClr val="FBAE40"/>
          </p15:clr>
        </p15:guide>
        <p15:guide id="3" orient="horz" pos="550" userDrawn="1">
          <p15:clr>
            <a:srgbClr val="FBAE40"/>
          </p15:clr>
        </p15:guide>
        <p15:guide id="4" orient="horz" pos="361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228160-906F-4777-9083-91F61949AC60}"/>
              </a:ext>
            </a:extLst>
          </p:cNvPr>
          <p:cNvSpPr>
            <a:spLocks noGrp="1"/>
          </p:cNvSpPr>
          <p:nvPr>
            <p:ph type="title"/>
          </p:nvPr>
        </p:nvSpPr>
        <p:spPr>
          <a:xfrm>
            <a:off x="550862" y="784747"/>
            <a:ext cx="11090275" cy="1325563"/>
          </a:xfrm>
          <a:prstGeom prst="rect">
            <a:avLst/>
          </a:prstGeom>
        </p:spPr>
        <p:txBody>
          <a:bodyPr vert="horz" lIns="0" tIns="0" rIns="0" bIns="0" rtlCol="0" anchor="b" anchorCtr="0">
            <a:noAutofit/>
          </a:bodyPr>
          <a:lstStyle/>
          <a:p>
            <a:r>
              <a:rPr lang="en-US" dirty="0"/>
              <a:t>Click to edit </a:t>
            </a:r>
            <a:br>
              <a:rPr lang="en-US" dirty="0"/>
            </a:br>
            <a:r>
              <a:rPr lang="en-US" dirty="0"/>
              <a:t>Master title style</a:t>
            </a:r>
            <a:endParaRPr lang="en-GB" dirty="0"/>
          </a:p>
        </p:txBody>
      </p:sp>
      <p:sp>
        <p:nvSpPr>
          <p:cNvPr id="3" name="Text Placeholder 2">
            <a:extLst>
              <a:ext uri="{FF2B5EF4-FFF2-40B4-BE49-F238E27FC236}">
                <a16:creationId xmlns:a16="http://schemas.microsoft.com/office/drawing/2014/main" id="{D6D36AB5-E8DF-47EC-99FB-F8CCD7AFBD40}"/>
              </a:ext>
            </a:extLst>
          </p:cNvPr>
          <p:cNvSpPr>
            <a:spLocks noGrp="1"/>
          </p:cNvSpPr>
          <p:nvPr>
            <p:ph type="body" idx="1"/>
          </p:nvPr>
        </p:nvSpPr>
        <p:spPr>
          <a:xfrm>
            <a:off x="550863" y="2492375"/>
            <a:ext cx="11090274" cy="3241675"/>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Nineth level</a:t>
            </a:r>
            <a:endParaRPr lang="en-GB" dirty="0"/>
          </a:p>
        </p:txBody>
      </p:sp>
    </p:spTree>
    <p:extLst>
      <p:ext uri="{BB962C8B-B14F-4D97-AF65-F5344CB8AC3E}">
        <p14:creationId xmlns:p14="http://schemas.microsoft.com/office/powerpoint/2010/main" val="3506810684"/>
      </p:ext>
    </p:extLst>
  </p:cSld>
  <p:clrMap bg1="lt1" tx1="dk1" bg2="lt2" tx2="dk2" accent1="accent1" accent2="accent2" accent3="accent3" accent4="accent4" accent5="accent5" accent6="accent6" hlink="hlink" folHlink="folHlink"/>
  <p:sldLayoutIdLst>
    <p:sldLayoutId id="2147483650" r:id="rId1"/>
    <p:sldLayoutId id="2147483655" r:id="rId2"/>
    <p:sldLayoutId id="2147483659" r:id="rId3"/>
    <p:sldLayoutId id="2147483656" r:id="rId4"/>
    <p:sldLayoutId id="2147483657" r:id="rId5"/>
    <p:sldLayoutId id="2147483652" r:id="rId6"/>
    <p:sldLayoutId id="2147483660" r:id="rId7"/>
    <p:sldLayoutId id="2147483658" r:id="rId8"/>
    <p:sldLayoutId id="2147483654" r:id="rId9"/>
  </p:sldLayoutIdLst>
  <p:txStyles>
    <p:titleStyle>
      <a:lvl1pPr algn="l" defTabSz="914400" rtl="0" eaLnBrk="1" latinLnBrk="0" hangingPunct="1">
        <a:lnSpc>
          <a:spcPct val="90000"/>
        </a:lnSpc>
        <a:spcBef>
          <a:spcPct val="0"/>
        </a:spcBef>
        <a:buNone/>
        <a:defRPr sz="48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800"/>
        </a:spcBef>
        <a:spcAft>
          <a:spcPts val="800"/>
        </a:spcAft>
        <a:buFont typeface="Arial" panose="020B0604020202020204" pitchFamily="34" charset="0"/>
        <a:buNone/>
        <a:defRPr sz="2400" b="1" kern="1200">
          <a:solidFill>
            <a:schemeClr val="tx1"/>
          </a:solidFill>
          <a:latin typeface="+mn-lt"/>
          <a:ea typeface="+mn-ea"/>
          <a:cs typeface="+mn-cs"/>
        </a:defRPr>
      </a:lvl1pPr>
      <a:lvl2pPr marL="342000" indent="-342000" algn="l" defTabSz="914400" rtl="0" eaLnBrk="1" latinLnBrk="0" hangingPunct="1">
        <a:lnSpc>
          <a:spcPct val="90000"/>
        </a:lnSpc>
        <a:spcBef>
          <a:spcPts val="0"/>
        </a:spcBef>
        <a:spcAft>
          <a:spcPts val="800"/>
        </a:spcAft>
        <a:buFont typeface="Arial" panose="020B0604020202020204" pitchFamily="34" charset="0"/>
        <a:buChar char="•"/>
        <a:defRPr sz="2400" kern="1200">
          <a:solidFill>
            <a:schemeClr val="tx1"/>
          </a:solidFill>
          <a:latin typeface="+mn-lt"/>
          <a:ea typeface="+mn-ea"/>
          <a:cs typeface="+mn-cs"/>
        </a:defRPr>
      </a:lvl2pPr>
      <a:lvl3pPr marL="756000" indent="-270000" algn="l" defTabSz="914400" rtl="0" eaLnBrk="1" latinLnBrk="0" hangingPunct="1">
        <a:lnSpc>
          <a:spcPct val="90000"/>
        </a:lnSpc>
        <a:spcBef>
          <a:spcPts val="0"/>
        </a:spcBef>
        <a:spcAft>
          <a:spcPts val="800"/>
        </a:spcAft>
        <a:buFont typeface="Courier New" panose="02070309020205020404" pitchFamily="49" charset="0"/>
        <a:buChar char="o"/>
        <a:defRPr sz="2400" kern="1200">
          <a:solidFill>
            <a:schemeClr val="tx1"/>
          </a:solidFill>
          <a:latin typeface="+mn-lt"/>
          <a:ea typeface="+mn-ea"/>
          <a:cs typeface="+mn-cs"/>
        </a:defRPr>
      </a:lvl3pPr>
      <a:lvl4pPr marL="756000" indent="-270000" algn="l" defTabSz="914400" rtl="0" eaLnBrk="1" latinLnBrk="0" hangingPunct="1">
        <a:lnSpc>
          <a:spcPct val="90000"/>
        </a:lnSpc>
        <a:spcBef>
          <a:spcPts val="0"/>
        </a:spcBef>
        <a:spcAft>
          <a:spcPts val="800"/>
        </a:spcAft>
        <a:buFont typeface="Courier New" panose="02070309020205020404" pitchFamily="49" charset="0"/>
        <a:buChar char="o"/>
        <a:defRPr sz="2400" kern="1200">
          <a:solidFill>
            <a:schemeClr val="tx1"/>
          </a:solidFill>
          <a:latin typeface="+mn-lt"/>
          <a:ea typeface="+mn-ea"/>
          <a:cs typeface="+mn-cs"/>
        </a:defRPr>
      </a:lvl4pPr>
      <a:lvl5pPr marL="756000" indent="-270000" algn="l" defTabSz="914400" rtl="0" eaLnBrk="1" latinLnBrk="0" hangingPunct="1">
        <a:lnSpc>
          <a:spcPct val="90000"/>
        </a:lnSpc>
        <a:spcBef>
          <a:spcPts val="0"/>
        </a:spcBef>
        <a:spcAft>
          <a:spcPts val="800"/>
        </a:spcAft>
        <a:buFont typeface="Courier New" panose="02070309020205020404" pitchFamily="49" charset="0"/>
        <a:buChar char="o"/>
        <a:defRPr sz="2400" kern="1200">
          <a:solidFill>
            <a:schemeClr val="tx1"/>
          </a:solidFill>
          <a:latin typeface="+mn-lt"/>
          <a:ea typeface="+mn-ea"/>
          <a:cs typeface="+mn-cs"/>
        </a:defRPr>
      </a:lvl5pPr>
      <a:lvl6pPr marL="756000" indent="-270000" algn="l" defTabSz="914400" rtl="0" eaLnBrk="1" latinLnBrk="0" hangingPunct="1">
        <a:lnSpc>
          <a:spcPct val="90000"/>
        </a:lnSpc>
        <a:spcBef>
          <a:spcPts val="0"/>
        </a:spcBef>
        <a:spcAft>
          <a:spcPts val="800"/>
        </a:spcAft>
        <a:buFont typeface="Courier New" panose="02070309020205020404" pitchFamily="49" charset="0"/>
        <a:buChar char="o"/>
        <a:defRPr sz="2400" kern="1200">
          <a:solidFill>
            <a:schemeClr val="tx1"/>
          </a:solidFill>
          <a:latin typeface="+mn-lt"/>
          <a:ea typeface="+mn-ea"/>
          <a:cs typeface="+mn-cs"/>
        </a:defRPr>
      </a:lvl6pPr>
      <a:lvl7pPr marL="756000" indent="-270000" algn="l" defTabSz="914400" rtl="0" eaLnBrk="1" latinLnBrk="0" hangingPunct="1">
        <a:lnSpc>
          <a:spcPct val="90000"/>
        </a:lnSpc>
        <a:spcBef>
          <a:spcPts val="0"/>
        </a:spcBef>
        <a:spcAft>
          <a:spcPts val="800"/>
        </a:spcAft>
        <a:buFont typeface="Courier New" panose="02070309020205020404" pitchFamily="49" charset="0"/>
        <a:buChar char="o"/>
        <a:defRPr sz="2400" kern="1200">
          <a:solidFill>
            <a:schemeClr val="tx1"/>
          </a:solidFill>
          <a:latin typeface="+mn-lt"/>
          <a:ea typeface="+mn-ea"/>
          <a:cs typeface="+mn-cs"/>
        </a:defRPr>
      </a:lvl7pPr>
      <a:lvl8pPr marL="756000" indent="-270000" algn="l" defTabSz="914400" rtl="0" eaLnBrk="1" latinLnBrk="0" hangingPunct="1">
        <a:lnSpc>
          <a:spcPct val="90000"/>
        </a:lnSpc>
        <a:spcBef>
          <a:spcPts val="0"/>
        </a:spcBef>
        <a:spcAft>
          <a:spcPts val="800"/>
        </a:spcAft>
        <a:buFont typeface="Courier New" panose="02070309020205020404" pitchFamily="49" charset="0"/>
        <a:buChar char="o"/>
        <a:defRPr sz="2400" kern="1200">
          <a:solidFill>
            <a:schemeClr val="tx1"/>
          </a:solidFill>
          <a:latin typeface="+mn-lt"/>
          <a:ea typeface="+mn-ea"/>
          <a:cs typeface="+mn-cs"/>
        </a:defRPr>
      </a:lvl8pPr>
      <a:lvl9pPr marL="756000" indent="-270000" algn="l" defTabSz="914400" rtl="0" eaLnBrk="1" latinLnBrk="0" hangingPunct="1">
        <a:lnSpc>
          <a:spcPct val="90000"/>
        </a:lnSpc>
        <a:spcBef>
          <a:spcPts val="0"/>
        </a:spcBef>
        <a:spcAft>
          <a:spcPts val="800"/>
        </a:spcAft>
        <a:buFont typeface="Courier New" panose="02070309020205020404" pitchFamily="49" charset="0"/>
        <a:buChar char="o"/>
        <a:defRPr sz="2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https://pscentre.org/movement-resource-room-mhpss-policy-and-resolution/" TargetMode="External"/><Relationship Id="rId5" Type="http://schemas.openxmlformats.org/officeDocument/2006/relationships/hyperlink" Target="https://pscentre.org/" TargetMode="External"/><Relationship Id="rId4" Type="http://schemas.openxmlformats.org/officeDocument/2006/relationships/hyperlink" Target="https://www.icrc.org/es/publication/guia-de-salud-mental-y-apoyo-psicosocia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youtu.be/FDKnxU7BkG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youtu.be/kNFXSRsT5Uw"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pscentre.org/movement-resource-room-mhpss-policy-and-resolution/"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e_bkzT67W3g"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s://youtu.be/N3TOZvmRzo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E17EE-0415-42F1-8A37-8F6373535717}"/>
              </a:ext>
            </a:extLst>
          </p:cNvPr>
          <p:cNvSpPr>
            <a:spLocks noGrp="1"/>
          </p:cNvSpPr>
          <p:nvPr>
            <p:ph type="title"/>
          </p:nvPr>
        </p:nvSpPr>
        <p:spPr>
          <a:xfrm>
            <a:off x="550862" y="1511256"/>
            <a:ext cx="4860925" cy="1325563"/>
          </a:xfrm>
        </p:spPr>
        <p:txBody>
          <a:bodyPr/>
          <a:lstStyle/>
          <a:p>
            <a:r>
              <a:rPr lang="en-AU" dirty="0"/>
              <a:t>LA SALUD MENTAL ES IMPORTANTE</a:t>
            </a:r>
            <a:endParaRPr lang="en-SE" dirty="0"/>
          </a:p>
        </p:txBody>
      </p:sp>
      <p:sp>
        <p:nvSpPr>
          <p:cNvPr id="3" name="Text Placeholder 2">
            <a:extLst>
              <a:ext uri="{FF2B5EF4-FFF2-40B4-BE49-F238E27FC236}">
                <a16:creationId xmlns:a16="http://schemas.microsoft.com/office/drawing/2014/main" id="{DF10B6CD-0093-40D3-BD20-BEC0BC4FAA05}"/>
              </a:ext>
            </a:extLst>
          </p:cNvPr>
          <p:cNvSpPr>
            <a:spLocks noGrp="1"/>
          </p:cNvSpPr>
          <p:nvPr>
            <p:ph type="body" sz="quarter" idx="10"/>
          </p:nvPr>
        </p:nvSpPr>
        <p:spPr>
          <a:xfrm>
            <a:off x="550862" y="3350997"/>
            <a:ext cx="4860000" cy="2383054"/>
          </a:xfrm>
        </p:spPr>
        <p:txBody>
          <a:bodyPr/>
          <a:lstStyle/>
          <a:p>
            <a:pPr lvl="1"/>
            <a:r>
              <a:rPr lang="en-US" dirty="0" err="1"/>
              <a:t>Su</a:t>
            </a:r>
            <a:r>
              <a:rPr lang="en-US" dirty="0"/>
              <a:t> </a:t>
            </a:r>
            <a:r>
              <a:rPr lang="en-US" dirty="0" err="1"/>
              <a:t>subtítulo</a:t>
            </a:r>
            <a:r>
              <a:rPr lang="en-US" dirty="0"/>
              <a:t> </a:t>
            </a:r>
            <a:r>
              <a:rPr lang="en-US" dirty="0" err="1"/>
              <a:t>preferido</a:t>
            </a:r>
            <a:endParaRPr lang="en-US" dirty="0"/>
          </a:p>
          <a:p>
            <a:pPr lvl="1"/>
            <a:r>
              <a:rPr lang="en-US" dirty="0" err="1"/>
              <a:t>Nombre</a:t>
            </a:r>
            <a:r>
              <a:rPr lang="en-US" dirty="0"/>
              <a:t> de </a:t>
            </a:r>
            <a:r>
              <a:rPr lang="en-US" dirty="0" err="1"/>
              <a:t>su</a:t>
            </a:r>
            <a:r>
              <a:rPr lang="en-US" dirty="0"/>
              <a:t> </a:t>
            </a:r>
            <a:r>
              <a:rPr lang="en-US" dirty="0" err="1"/>
              <a:t>organización</a:t>
            </a:r>
            <a:endParaRPr lang="en-US" dirty="0"/>
          </a:p>
          <a:p>
            <a:pPr lvl="1"/>
            <a:r>
              <a:rPr lang="en-US" dirty="0" err="1"/>
              <a:t>Su</a:t>
            </a:r>
            <a:r>
              <a:rPr lang="en-US" dirty="0"/>
              <a:t> </a:t>
            </a:r>
            <a:r>
              <a:rPr lang="en-US" dirty="0" err="1"/>
              <a:t>logotipo</a:t>
            </a:r>
            <a:r>
              <a:rPr lang="en-US" dirty="0"/>
              <a:t> </a:t>
            </a:r>
          </a:p>
          <a:p>
            <a:pPr lvl="1"/>
            <a:r>
              <a:rPr lang="en-US" dirty="0"/>
              <a:t>U </a:t>
            </a:r>
            <a:r>
              <a:rPr lang="en-US" dirty="0" err="1"/>
              <a:t>otra</a:t>
            </a:r>
            <a:r>
              <a:rPr lang="en-US" dirty="0"/>
              <a:t> </a:t>
            </a:r>
            <a:r>
              <a:rPr lang="en-US" dirty="0" err="1"/>
              <a:t>información</a:t>
            </a:r>
            <a:r>
              <a:rPr lang="en-US" dirty="0"/>
              <a:t> </a:t>
            </a:r>
            <a:r>
              <a:rPr lang="en-US" dirty="0" err="1"/>
              <a:t>pertinente</a:t>
            </a:r>
            <a:endParaRPr lang="en-US" dirty="0"/>
          </a:p>
          <a:p>
            <a:pPr lvl="1"/>
            <a:endParaRPr lang="en-US" dirty="0"/>
          </a:p>
        </p:txBody>
      </p:sp>
      <p:pic>
        <p:nvPicPr>
          <p:cNvPr id="8" name="Picture Placeholder 7" descr="Two women smile while talking supportively to each other">
            <a:extLst>
              <a:ext uri="{FF2B5EF4-FFF2-40B4-BE49-F238E27FC236}">
                <a16:creationId xmlns:a16="http://schemas.microsoft.com/office/drawing/2014/main" id="{9204BC1F-15AE-4B3B-B12D-E2DB2A6BA50B}"/>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l="2609" r="5"/>
          <a:stretch/>
        </p:blipFill>
        <p:spPr>
          <a:xfrm>
            <a:off x="5588000" y="0"/>
            <a:ext cx="6590346" cy="6858000"/>
          </a:xfrm>
        </p:spPr>
      </p:pic>
    </p:spTree>
    <p:extLst>
      <p:ext uri="{BB962C8B-B14F-4D97-AF65-F5344CB8AC3E}">
        <p14:creationId xmlns:p14="http://schemas.microsoft.com/office/powerpoint/2010/main" val="54434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6">
            <a:extLst>
              <a:ext uri="{FF2B5EF4-FFF2-40B4-BE49-F238E27FC236}">
                <a16:creationId xmlns:a16="http://schemas.microsoft.com/office/drawing/2014/main" id="{0F0624C5-9CA5-471D-B721-892D6B243407}"/>
              </a:ext>
            </a:extLst>
          </p:cNvPr>
          <p:cNvSpPr/>
          <p:nvPr/>
        </p:nvSpPr>
        <p:spPr>
          <a:xfrm rot="5400000">
            <a:off x="2210648" y="2820251"/>
            <a:ext cx="4919330" cy="2489424"/>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ext Placeholder 1">
            <a:extLst>
              <a:ext uri="{FF2B5EF4-FFF2-40B4-BE49-F238E27FC236}">
                <a16:creationId xmlns:a16="http://schemas.microsoft.com/office/drawing/2014/main" id="{9C2138C0-7574-4C4F-8EB4-CC3AB2D9E7EA}"/>
              </a:ext>
            </a:extLst>
          </p:cNvPr>
          <p:cNvSpPr>
            <a:spLocks noGrp="1"/>
          </p:cNvSpPr>
          <p:nvPr>
            <p:ph type="body" sz="quarter" idx="10"/>
          </p:nvPr>
        </p:nvSpPr>
        <p:spPr/>
        <p:txBody>
          <a:bodyPr/>
          <a:lstStyle/>
          <a:p>
            <a:r>
              <a:rPr lang="en-SE" dirty="0"/>
              <a:t>Áreas de acción prioritarias: </a:t>
            </a:r>
          </a:p>
          <a:p>
            <a:pPr lvl="1"/>
            <a:r>
              <a:rPr lang="en-US" dirty="0" err="1"/>
              <a:t>Garantizar</a:t>
            </a:r>
            <a:r>
              <a:rPr lang="en-US" dirty="0"/>
              <a:t> un </a:t>
            </a:r>
            <a:r>
              <a:rPr lang="en-US" dirty="0" err="1"/>
              <a:t>nivel</a:t>
            </a:r>
            <a:r>
              <a:rPr lang="en-US" dirty="0"/>
              <a:t> </a:t>
            </a:r>
            <a:r>
              <a:rPr lang="en-US" dirty="0" err="1"/>
              <a:t>básico</a:t>
            </a:r>
            <a:r>
              <a:rPr lang="en-US" dirty="0"/>
              <a:t> de </a:t>
            </a:r>
            <a:r>
              <a:rPr lang="en-US" dirty="0" err="1"/>
              <a:t>apoyo</a:t>
            </a:r>
            <a:r>
              <a:rPr lang="en-US" dirty="0"/>
              <a:t> </a:t>
            </a:r>
            <a:r>
              <a:rPr lang="en-US" dirty="0" err="1"/>
              <a:t>psicosocial</a:t>
            </a:r>
            <a:r>
              <a:rPr lang="en-US" dirty="0"/>
              <a:t> e </a:t>
            </a:r>
            <a:r>
              <a:rPr lang="en-US" dirty="0" err="1"/>
              <a:t>integrar</a:t>
            </a:r>
            <a:r>
              <a:rPr lang="en-US" dirty="0"/>
              <a:t> de forma </a:t>
            </a:r>
            <a:r>
              <a:rPr lang="en-US" dirty="0" err="1"/>
              <a:t>intersectorial</a:t>
            </a:r>
            <a:r>
              <a:rPr lang="en-US" dirty="0"/>
              <a:t> la </a:t>
            </a:r>
            <a:r>
              <a:rPr lang="en-US" dirty="0" err="1"/>
              <a:t>salud</a:t>
            </a:r>
            <a:r>
              <a:rPr lang="en-US" dirty="0"/>
              <a:t> mental y el </a:t>
            </a:r>
            <a:r>
              <a:rPr lang="en-US" dirty="0" err="1"/>
              <a:t>apoyo</a:t>
            </a:r>
            <a:r>
              <a:rPr lang="en-US" dirty="0"/>
              <a:t> </a:t>
            </a:r>
            <a:r>
              <a:rPr lang="en-US" dirty="0" err="1"/>
              <a:t>psicosocial</a:t>
            </a:r>
            <a:r>
              <a:rPr lang="en-US" dirty="0"/>
              <a:t>  </a:t>
            </a:r>
          </a:p>
          <a:p>
            <a:pPr lvl="1"/>
            <a:r>
              <a:rPr lang="en-US" dirty="0" err="1"/>
              <a:t>Desarrollar</a:t>
            </a:r>
            <a:r>
              <a:rPr lang="en-US" dirty="0"/>
              <a:t> un </a:t>
            </a:r>
            <a:r>
              <a:rPr lang="en-US" dirty="0" err="1"/>
              <a:t>enfoque</a:t>
            </a:r>
            <a:r>
              <a:rPr lang="en-US" dirty="0"/>
              <a:t> de SMAPS integral entre los </a:t>
            </a:r>
            <a:r>
              <a:rPr lang="en-US" dirty="0" err="1"/>
              <a:t>miembros</a:t>
            </a:r>
            <a:r>
              <a:rPr lang="en-US" dirty="0"/>
              <a:t> del </a:t>
            </a:r>
            <a:r>
              <a:rPr lang="en-US" dirty="0" err="1"/>
              <a:t>Movimiento</a:t>
            </a:r>
            <a:r>
              <a:rPr lang="en-US" dirty="0"/>
              <a:t> y </a:t>
            </a:r>
            <a:r>
              <a:rPr lang="en-US" dirty="0" err="1"/>
              <a:t>en</a:t>
            </a:r>
            <a:r>
              <a:rPr lang="en-US" dirty="0"/>
              <a:t> </a:t>
            </a:r>
            <a:r>
              <a:rPr lang="en-US" dirty="0" err="1"/>
              <a:t>colaboración</a:t>
            </a:r>
            <a:r>
              <a:rPr lang="en-US" dirty="0"/>
              <a:t> con </a:t>
            </a:r>
            <a:r>
              <a:rPr lang="en-US" dirty="0" err="1"/>
              <a:t>otros</a:t>
            </a:r>
            <a:r>
              <a:rPr lang="en-US" dirty="0"/>
              <a:t> </a:t>
            </a:r>
            <a:r>
              <a:rPr lang="en-US" dirty="0" err="1"/>
              <a:t>actores</a:t>
            </a:r>
            <a:r>
              <a:rPr lang="en-US" dirty="0"/>
              <a:t>  </a:t>
            </a:r>
          </a:p>
          <a:p>
            <a:pPr lvl="1"/>
            <a:r>
              <a:rPr lang="en-US" dirty="0" err="1"/>
              <a:t>Proteger</a:t>
            </a:r>
            <a:r>
              <a:rPr lang="en-US" dirty="0"/>
              <a:t> y </a:t>
            </a:r>
            <a:r>
              <a:rPr lang="en-US" dirty="0" err="1"/>
              <a:t>promover</a:t>
            </a:r>
            <a:r>
              <a:rPr lang="en-US" dirty="0"/>
              <a:t> la </a:t>
            </a:r>
            <a:r>
              <a:rPr lang="en-US" dirty="0" err="1"/>
              <a:t>salud</a:t>
            </a:r>
            <a:r>
              <a:rPr lang="en-US" dirty="0"/>
              <a:t> mental y el </a:t>
            </a:r>
            <a:r>
              <a:rPr lang="en-US" dirty="0" err="1"/>
              <a:t>bienestar</a:t>
            </a:r>
            <a:r>
              <a:rPr lang="en-US" dirty="0"/>
              <a:t> </a:t>
            </a:r>
            <a:r>
              <a:rPr lang="en-US" dirty="0" err="1"/>
              <a:t>psicosocial</a:t>
            </a:r>
            <a:r>
              <a:rPr lang="en-US" dirty="0"/>
              <a:t> del personal y el </a:t>
            </a:r>
            <a:r>
              <a:rPr lang="en-US" dirty="0" err="1"/>
              <a:t>voluntariado</a:t>
            </a:r>
            <a:r>
              <a:rPr lang="en-US" dirty="0"/>
              <a:t>  </a:t>
            </a:r>
          </a:p>
          <a:p>
            <a:pPr lvl="1"/>
            <a:r>
              <a:rPr lang="en-US" dirty="0" err="1"/>
              <a:t>Demostrar</a:t>
            </a:r>
            <a:r>
              <a:rPr lang="en-US" dirty="0"/>
              <a:t> el </a:t>
            </a:r>
            <a:r>
              <a:rPr lang="en-US" dirty="0" err="1"/>
              <a:t>impacto</a:t>
            </a:r>
            <a:r>
              <a:rPr lang="en-US" dirty="0"/>
              <a:t> de las </a:t>
            </a:r>
            <a:r>
              <a:rPr lang="en-US" dirty="0" err="1"/>
              <a:t>intervenciones</a:t>
            </a:r>
            <a:r>
              <a:rPr lang="en-US" dirty="0"/>
              <a:t> de SMAPS a </a:t>
            </a:r>
            <a:r>
              <a:rPr lang="en-US" dirty="0" err="1"/>
              <a:t>través</a:t>
            </a:r>
            <a:r>
              <a:rPr lang="en-US" dirty="0"/>
              <a:t> de </a:t>
            </a:r>
            <a:r>
              <a:rPr lang="en-US" dirty="0" err="1"/>
              <a:t>investigación</a:t>
            </a:r>
            <a:r>
              <a:rPr lang="en-US" dirty="0"/>
              <a:t>, </a:t>
            </a:r>
            <a:r>
              <a:rPr lang="en-US" dirty="0" err="1"/>
              <a:t>evidencia</a:t>
            </a:r>
            <a:r>
              <a:rPr lang="en-US" dirty="0"/>
              <a:t>, </a:t>
            </a:r>
            <a:r>
              <a:rPr lang="en-US" dirty="0" err="1"/>
              <a:t>monitoreo</a:t>
            </a:r>
            <a:r>
              <a:rPr lang="en-US" dirty="0"/>
              <a:t> y </a:t>
            </a:r>
            <a:r>
              <a:rPr lang="en-US" dirty="0" err="1"/>
              <a:t>evaluación</a:t>
            </a:r>
            <a:r>
              <a:rPr lang="en-US" dirty="0"/>
              <a:t> </a:t>
            </a:r>
          </a:p>
          <a:p>
            <a:pPr lvl="1"/>
            <a:r>
              <a:rPr lang="en-US" dirty="0" err="1"/>
              <a:t>Fortalecer</a:t>
            </a:r>
            <a:r>
              <a:rPr lang="en-US" dirty="0"/>
              <a:t> la </a:t>
            </a:r>
            <a:r>
              <a:rPr lang="en-US" dirty="0" err="1"/>
              <a:t>movilización</a:t>
            </a:r>
            <a:r>
              <a:rPr lang="en-US" dirty="0"/>
              <a:t> de </a:t>
            </a:r>
            <a:r>
              <a:rPr lang="en-US" dirty="0" err="1"/>
              <a:t>recursos</a:t>
            </a:r>
            <a:r>
              <a:rPr lang="en-US" dirty="0"/>
              <a:t> para SMAPS </a:t>
            </a:r>
            <a:r>
              <a:rPr lang="en-US" dirty="0" err="1"/>
              <a:t>en</a:t>
            </a:r>
            <a:r>
              <a:rPr lang="en-US" dirty="0"/>
              <a:t> la </a:t>
            </a:r>
            <a:r>
              <a:rPr lang="en-US" dirty="0" err="1"/>
              <a:t>respuesta</a:t>
            </a:r>
            <a:r>
              <a:rPr lang="en-US" dirty="0"/>
              <a:t> </a:t>
            </a:r>
            <a:r>
              <a:rPr lang="en-US" dirty="0" err="1"/>
              <a:t>humanitaria</a:t>
            </a:r>
            <a:r>
              <a:rPr lang="en-US" dirty="0"/>
              <a:t>  </a:t>
            </a:r>
          </a:p>
          <a:p>
            <a:pPr lvl="1"/>
            <a:r>
              <a:rPr lang="en-US" dirty="0" err="1"/>
              <a:t>Movilizar</a:t>
            </a:r>
            <a:r>
              <a:rPr lang="en-US" dirty="0"/>
              <a:t> el </a:t>
            </a:r>
            <a:r>
              <a:rPr lang="en-US" dirty="0" err="1"/>
              <a:t>apoyo</a:t>
            </a:r>
            <a:r>
              <a:rPr lang="en-US" dirty="0"/>
              <a:t> </a:t>
            </a:r>
            <a:r>
              <a:rPr lang="en-US" dirty="0" err="1"/>
              <a:t>político</a:t>
            </a:r>
            <a:r>
              <a:rPr lang="en-US" dirty="0"/>
              <a:t> para SMAPS, </a:t>
            </a:r>
            <a:r>
              <a:rPr lang="en-US" dirty="0" err="1"/>
              <a:t>diplomacia</a:t>
            </a:r>
            <a:r>
              <a:rPr lang="en-US" dirty="0"/>
              <a:t> y </a:t>
            </a:r>
            <a:r>
              <a:rPr lang="en-US" dirty="0" err="1"/>
              <a:t>promoción</a:t>
            </a:r>
            <a:r>
              <a:rPr lang="en-US" dirty="0"/>
              <a:t> </a:t>
            </a:r>
            <a:r>
              <a:rPr lang="en-US" dirty="0" err="1"/>
              <a:t>humanitarias</a:t>
            </a:r>
            <a:r>
              <a:rPr lang="en-US" dirty="0"/>
              <a:t>  </a:t>
            </a:r>
          </a:p>
          <a:p>
            <a:pPr lvl="1"/>
            <a:endParaRPr lang="en-US" dirty="0"/>
          </a:p>
          <a:p>
            <a:endParaRPr lang="en-GB" dirty="0"/>
          </a:p>
        </p:txBody>
      </p:sp>
      <p:sp>
        <p:nvSpPr>
          <p:cNvPr id="3" name="Text Placeholder 2">
            <a:extLst>
              <a:ext uri="{FF2B5EF4-FFF2-40B4-BE49-F238E27FC236}">
                <a16:creationId xmlns:a16="http://schemas.microsoft.com/office/drawing/2014/main" id="{890ED8D1-7A39-437E-B683-13319A31C8DF}"/>
              </a:ext>
            </a:extLst>
          </p:cNvPr>
          <p:cNvSpPr>
            <a:spLocks noGrp="1"/>
          </p:cNvSpPr>
          <p:nvPr>
            <p:ph type="body" sz="quarter" idx="11"/>
          </p:nvPr>
        </p:nvSpPr>
        <p:spPr>
          <a:xfrm>
            <a:off x="5046114" y="1665289"/>
            <a:ext cx="6527589" cy="4535486"/>
          </a:xfrm>
        </p:spPr>
        <p:txBody>
          <a:bodyPr/>
          <a:lstStyle/>
          <a:p>
            <a:r>
              <a:rPr lang="en-US" dirty="0"/>
              <a:t>Para finales de 2023, los </a:t>
            </a:r>
            <a:r>
              <a:rPr lang="en-US" dirty="0" err="1"/>
              <a:t>resultados</a:t>
            </a:r>
            <a:r>
              <a:rPr lang="en-US" dirty="0"/>
              <a:t> </a:t>
            </a:r>
            <a:r>
              <a:rPr lang="en-US" dirty="0" err="1"/>
              <a:t>esperados</a:t>
            </a:r>
            <a:r>
              <a:rPr lang="en-US" dirty="0"/>
              <a:t> son:</a:t>
            </a:r>
          </a:p>
          <a:p>
            <a:pPr lvl="1"/>
            <a:r>
              <a:rPr lang="en-US" dirty="0"/>
              <a:t>Se ha </a:t>
            </a:r>
            <a:r>
              <a:rPr lang="en-US" dirty="0" err="1"/>
              <a:t>establecido</a:t>
            </a:r>
            <a:r>
              <a:rPr lang="en-US" dirty="0"/>
              <a:t> un </a:t>
            </a:r>
            <a:r>
              <a:rPr lang="en-US" dirty="0" err="1"/>
              <a:t>nivel</a:t>
            </a:r>
            <a:r>
              <a:rPr lang="en-US" dirty="0"/>
              <a:t> </a:t>
            </a:r>
            <a:r>
              <a:rPr lang="en-US" dirty="0" err="1"/>
              <a:t>básico</a:t>
            </a:r>
            <a:r>
              <a:rPr lang="en-US" dirty="0"/>
              <a:t> de </a:t>
            </a:r>
            <a:r>
              <a:rPr lang="en-US" dirty="0" err="1"/>
              <a:t>apoyo</a:t>
            </a:r>
            <a:r>
              <a:rPr lang="en-US" dirty="0"/>
              <a:t> </a:t>
            </a:r>
            <a:r>
              <a:rPr lang="en-US" dirty="0" err="1"/>
              <a:t>psicosocial</a:t>
            </a:r>
            <a:r>
              <a:rPr lang="en-US" dirty="0"/>
              <a:t> </a:t>
            </a:r>
            <a:r>
              <a:rPr lang="en-US" dirty="0" err="1"/>
              <a:t>en</a:t>
            </a:r>
            <a:r>
              <a:rPr lang="en-US" dirty="0"/>
              <a:t> </a:t>
            </a:r>
            <a:br>
              <a:rPr lang="en-US" dirty="0"/>
            </a:br>
            <a:r>
              <a:rPr lang="en-US" dirty="0"/>
              <a:t>las </a:t>
            </a:r>
            <a:r>
              <a:rPr lang="en-US" dirty="0" err="1"/>
              <a:t>Sociedades</a:t>
            </a:r>
            <a:r>
              <a:rPr lang="en-US" dirty="0"/>
              <a:t> </a:t>
            </a:r>
            <a:r>
              <a:rPr lang="en-US" dirty="0" err="1"/>
              <a:t>Nacionales</a:t>
            </a:r>
            <a:r>
              <a:rPr lang="en-US" dirty="0"/>
              <a:t>, la IFRC y el CICR, y </a:t>
            </a:r>
            <a:r>
              <a:rPr lang="en-US" dirty="0" err="1"/>
              <a:t>aspectos</a:t>
            </a:r>
            <a:r>
              <a:rPr lang="en-US" dirty="0"/>
              <a:t> de </a:t>
            </a:r>
            <a:br>
              <a:rPr lang="en-US" dirty="0"/>
            </a:br>
            <a:r>
              <a:rPr lang="en-US" dirty="0"/>
              <a:t>SMAPS </a:t>
            </a:r>
            <a:r>
              <a:rPr lang="en-US" dirty="0" err="1"/>
              <a:t>están</a:t>
            </a:r>
            <a:r>
              <a:rPr lang="en-US" dirty="0"/>
              <a:t> </a:t>
            </a:r>
            <a:r>
              <a:rPr lang="en-US" dirty="0" err="1"/>
              <a:t>integrados</a:t>
            </a:r>
            <a:r>
              <a:rPr lang="en-US" dirty="0"/>
              <a:t> </a:t>
            </a:r>
            <a:r>
              <a:rPr lang="en-US" dirty="0" err="1"/>
              <a:t>en</a:t>
            </a:r>
            <a:r>
              <a:rPr lang="en-US" dirty="0"/>
              <a:t> </a:t>
            </a:r>
            <a:r>
              <a:rPr lang="en-US" dirty="0" err="1"/>
              <a:t>otros</a:t>
            </a:r>
            <a:r>
              <a:rPr lang="en-US" dirty="0"/>
              <a:t> </a:t>
            </a:r>
            <a:r>
              <a:rPr lang="en-US" dirty="0" err="1"/>
              <a:t>servicios</a:t>
            </a:r>
            <a:r>
              <a:rPr lang="en-US" dirty="0"/>
              <a:t> </a:t>
            </a:r>
            <a:r>
              <a:rPr lang="en-US" dirty="0" err="1"/>
              <a:t>humanitarios</a:t>
            </a:r>
            <a:r>
              <a:rPr lang="en-US" dirty="0"/>
              <a:t> clave.  </a:t>
            </a:r>
          </a:p>
          <a:p>
            <a:pPr lvl="1"/>
            <a:r>
              <a:rPr lang="en-US" dirty="0"/>
              <a:t>Hay un mayor </a:t>
            </a:r>
            <a:r>
              <a:rPr lang="en-US" dirty="0" err="1"/>
              <a:t>acceso</a:t>
            </a:r>
            <a:r>
              <a:rPr lang="en-US" dirty="0"/>
              <a:t> a </a:t>
            </a:r>
            <a:r>
              <a:rPr lang="en-US" dirty="0" err="1"/>
              <a:t>servicios</a:t>
            </a:r>
            <a:r>
              <a:rPr lang="en-US" dirty="0"/>
              <a:t> de SMAPS de </a:t>
            </a:r>
            <a:r>
              <a:rPr lang="en-US" dirty="0" err="1"/>
              <a:t>calidad</a:t>
            </a:r>
            <a:r>
              <a:rPr lang="en-US" dirty="0"/>
              <a:t> </a:t>
            </a:r>
            <a:r>
              <a:rPr lang="en-US" dirty="0" err="1"/>
              <a:t>en</a:t>
            </a:r>
            <a:r>
              <a:rPr lang="en-US" dirty="0"/>
              <a:t> </a:t>
            </a:r>
            <a:br>
              <a:rPr lang="en-US" dirty="0"/>
            </a:br>
            <a:r>
              <a:rPr lang="en-US" dirty="0" err="1"/>
              <a:t>toda</a:t>
            </a:r>
            <a:r>
              <a:rPr lang="en-US" dirty="0"/>
              <a:t> la </a:t>
            </a:r>
            <a:r>
              <a:rPr lang="en-US" dirty="0" err="1"/>
              <a:t>estructura</a:t>
            </a:r>
            <a:r>
              <a:rPr lang="en-US" dirty="0"/>
              <a:t> de SMAPS del Movimiento2 </a:t>
            </a:r>
            <a:r>
              <a:rPr lang="en-US" dirty="0" err="1"/>
              <a:t>en</a:t>
            </a:r>
            <a:r>
              <a:rPr lang="en-US" dirty="0"/>
              <a:t> los </a:t>
            </a:r>
            <a:br>
              <a:rPr lang="en-US" dirty="0"/>
            </a:br>
            <a:r>
              <a:rPr lang="en-US" dirty="0" err="1"/>
              <a:t>contextos</a:t>
            </a:r>
            <a:r>
              <a:rPr lang="en-US" dirty="0"/>
              <a:t> </a:t>
            </a:r>
            <a:r>
              <a:rPr lang="en-US" dirty="0" err="1"/>
              <a:t>operativos</a:t>
            </a:r>
            <a:r>
              <a:rPr lang="en-US" dirty="0"/>
              <a:t> </a:t>
            </a:r>
            <a:r>
              <a:rPr lang="en-US" dirty="0" err="1"/>
              <a:t>seleccionados</a:t>
            </a:r>
            <a:endParaRPr lang="en-US" dirty="0"/>
          </a:p>
          <a:p>
            <a:pPr lvl="1"/>
            <a:r>
              <a:rPr lang="en-US" dirty="0"/>
              <a:t>Se ha </a:t>
            </a:r>
            <a:r>
              <a:rPr lang="en-US" dirty="0" err="1"/>
              <a:t>logrado</a:t>
            </a:r>
            <a:r>
              <a:rPr lang="en-US" dirty="0"/>
              <a:t> un </a:t>
            </a:r>
            <a:r>
              <a:rPr lang="en-US" dirty="0" err="1"/>
              <a:t>entorno</a:t>
            </a:r>
            <a:r>
              <a:rPr lang="en-US" dirty="0"/>
              <a:t> </a:t>
            </a:r>
            <a:r>
              <a:rPr lang="en-US" dirty="0" err="1"/>
              <a:t>laboral</a:t>
            </a:r>
            <a:r>
              <a:rPr lang="en-US" dirty="0"/>
              <a:t> de </a:t>
            </a:r>
            <a:r>
              <a:rPr lang="en-US" dirty="0" err="1"/>
              <a:t>apoyo</a:t>
            </a:r>
            <a:r>
              <a:rPr lang="en-US" dirty="0"/>
              <a:t> y </a:t>
            </a:r>
            <a:br>
              <a:rPr lang="en-US" dirty="0"/>
            </a:br>
            <a:r>
              <a:rPr lang="en-US" dirty="0" err="1"/>
              <a:t>cuidado</a:t>
            </a:r>
            <a:r>
              <a:rPr lang="en-US" dirty="0"/>
              <a:t> </a:t>
            </a:r>
            <a:r>
              <a:rPr lang="en-US" dirty="0" err="1"/>
              <a:t>en</a:t>
            </a:r>
            <a:r>
              <a:rPr lang="en-US" dirty="0"/>
              <a:t> </a:t>
            </a:r>
            <a:r>
              <a:rPr lang="en-US" dirty="0" err="1"/>
              <a:t>todo</a:t>
            </a:r>
            <a:r>
              <a:rPr lang="en-US" dirty="0"/>
              <a:t> el </a:t>
            </a:r>
            <a:r>
              <a:rPr lang="en-US" dirty="0" err="1"/>
              <a:t>Movimiento</a:t>
            </a:r>
            <a:r>
              <a:rPr lang="en-US" dirty="0"/>
              <a:t>  </a:t>
            </a:r>
          </a:p>
          <a:p>
            <a:pPr lvl="1"/>
            <a:r>
              <a:rPr lang="en-US" dirty="0"/>
              <a:t>El </a:t>
            </a:r>
            <a:r>
              <a:rPr lang="en-US" dirty="0" err="1"/>
              <a:t>impacto</a:t>
            </a:r>
            <a:r>
              <a:rPr lang="en-US" dirty="0"/>
              <a:t> de las </a:t>
            </a:r>
            <a:r>
              <a:rPr lang="en-US" dirty="0" err="1"/>
              <a:t>intervenciones</a:t>
            </a:r>
            <a:r>
              <a:rPr lang="en-US" dirty="0"/>
              <a:t> de SMAPS y los </a:t>
            </a:r>
            <a:r>
              <a:rPr lang="en-US" dirty="0" err="1"/>
              <a:t>enfoques</a:t>
            </a:r>
            <a:r>
              <a:rPr lang="en-US" dirty="0"/>
              <a:t> </a:t>
            </a:r>
            <a:br>
              <a:rPr lang="en-US" dirty="0"/>
            </a:br>
            <a:r>
              <a:rPr lang="en-US" dirty="0" err="1"/>
              <a:t>innovadores</a:t>
            </a:r>
            <a:r>
              <a:rPr lang="en-US" dirty="0"/>
              <a:t> se </a:t>
            </a:r>
            <a:r>
              <a:rPr lang="en-US" dirty="0" err="1"/>
              <a:t>está</a:t>
            </a:r>
            <a:r>
              <a:rPr lang="en-US" dirty="0"/>
              <a:t> </a:t>
            </a:r>
            <a:r>
              <a:rPr lang="en-US" dirty="0" err="1"/>
              <a:t>documentando</a:t>
            </a:r>
            <a:r>
              <a:rPr lang="en-US" dirty="0"/>
              <a:t> </a:t>
            </a:r>
            <a:r>
              <a:rPr lang="en-US" dirty="0" err="1"/>
              <a:t>más</a:t>
            </a:r>
            <a:r>
              <a:rPr lang="en-US" dirty="0"/>
              <a:t> </a:t>
            </a:r>
            <a:r>
              <a:rPr lang="en-US" dirty="0" err="1"/>
              <a:t>ampliamente</a:t>
            </a:r>
            <a:r>
              <a:rPr lang="en-US" dirty="0"/>
              <a:t> </a:t>
            </a:r>
          </a:p>
          <a:p>
            <a:pPr lvl="1"/>
            <a:r>
              <a:rPr lang="en-US" dirty="0"/>
              <a:t>Los </a:t>
            </a:r>
            <a:r>
              <a:rPr lang="en-US" dirty="0" err="1"/>
              <a:t>recursos</a:t>
            </a:r>
            <a:r>
              <a:rPr lang="en-US" dirty="0"/>
              <a:t> </a:t>
            </a:r>
            <a:r>
              <a:rPr lang="en-US" dirty="0" err="1"/>
              <a:t>financieros</a:t>
            </a:r>
            <a:r>
              <a:rPr lang="en-US" dirty="0"/>
              <a:t> del </a:t>
            </a:r>
            <a:r>
              <a:rPr lang="en-US" dirty="0" err="1"/>
              <a:t>Movimiento</a:t>
            </a:r>
            <a:r>
              <a:rPr lang="en-US" dirty="0"/>
              <a:t> para SMAPS </a:t>
            </a:r>
            <a:r>
              <a:rPr lang="en-US" dirty="0" err="1"/>
              <a:t>han</a:t>
            </a:r>
            <a:r>
              <a:rPr lang="en-US" dirty="0"/>
              <a:t> </a:t>
            </a:r>
            <a:br>
              <a:rPr lang="en-US" dirty="0"/>
            </a:br>
            <a:r>
              <a:rPr lang="en-US" dirty="0" err="1"/>
              <a:t>aumentado</a:t>
            </a:r>
            <a:r>
              <a:rPr lang="en-US" dirty="0"/>
              <a:t> </a:t>
            </a:r>
            <a:r>
              <a:rPr lang="en-US" dirty="0" err="1"/>
              <a:t>en</a:t>
            </a:r>
            <a:r>
              <a:rPr lang="en-US" dirty="0"/>
              <a:t> </a:t>
            </a:r>
            <a:r>
              <a:rPr lang="en-US" dirty="0" err="1"/>
              <a:t>línea</a:t>
            </a:r>
            <a:r>
              <a:rPr lang="en-US" dirty="0"/>
              <a:t> con los </a:t>
            </a:r>
            <a:r>
              <a:rPr lang="en-US" dirty="0" err="1"/>
              <a:t>objetivos</a:t>
            </a:r>
            <a:r>
              <a:rPr lang="en-US" dirty="0"/>
              <a:t> de </a:t>
            </a:r>
            <a:r>
              <a:rPr lang="en-US" dirty="0" err="1"/>
              <a:t>financiamiento</a:t>
            </a:r>
            <a:r>
              <a:rPr lang="en-US" dirty="0"/>
              <a:t> </a:t>
            </a:r>
            <a:r>
              <a:rPr lang="en-US" dirty="0" err="1"/>
              <a:t>definidos</a:t>
            </a:r>
            <a:r>
              <a:rPr lang="en-US" dirty="0"/>
              <a:t> </a:t>
            </a:r>
            <a:br>
              <a:rPr lang="en-US" dirty="0"/>
            </a:br>
            <a:r>
              <a:rPr lang="en-US" dirty="0" err="1"/>
              <a:t>en</a:t>
            </a:r>
            <a:r>
              <a:rPr lang="en-US" dirty="0"/>
              <a:t> una </a:t>
            </a:r>
            <a:r>
              <a:rPr lang="en-US" dirty="0" err="1"/>
              <a:t>estrategia</a:t>
            </a:r>
            <a:r>
              <a:rPr lang="en-US" dirty="0"/>
              <a:t> de </a:t>
            </a:r>
            <a:r>
              <a:rPr lang="en-US" dirty="0" err="1"/>
              <a:t>obtención</a:t>
            </a:r>
            <a:r>
              <a:rPr lang="en-US" dirty="0"/>
              <a:t> de </a:t>
            </a:r>
            <a:r>
              <a:rPr lang="en-US" dirty="0" err="1"/>
              <a:t>recursos</a:t>
            </a:r>
            <a:r>
              <a:rPr lang="en-US" dirty="0"/>
              <a:t> del </a:t>
            </a:r>
            <a:r>
              <a:rPr lang="en-US" dirty="0" err="1"/>
              <a:t>Movimiento</a:t>
            </a:r>
            <a:r>
              <a:rPr lang="en-US" dirty="0"/>
              <a:t> </a:t>
            </a:r>
            <a:br>
              <a:rPr lang="en-US" dirty="0"/>
            </a:br>
            <a:r>
              <a:rPr lang="en-US" dirty="0"/>
              <a:t>para SMAPS.</a:t>
            </a:r>
          </a:p>
          <a:p>
            <a:pPr lvl="1"/>
            <a:r>
              <a:rPr lang="en-US" dirty="0"/>
              <a:t>Los </a:t>
            </a:r>
            <a:r>
              <a:rPr lang="en-US" dirty="0" err="1"/>
              <a:t>compromisos</a:t>
            </a:r>
            <a:r>
              <a:rPr lang="en-US" dirty="0"/>
              <a:t> </a:t>
            </a:r>
            <a:r>
              <a:rPr lang="en-US" dirty="0" err="1"/>
              <a:t>establecidos</a:t>
            </a:r>
            <a:r>
              <a:rPr lang="en-US" dirty="0"/>
              <a:t> </a:t>
            </a:r>
            <a:r>
              <a:rPr lang="en-US" dirty="0" err="1"/>
              <a:t>en</a:t>
            </a:r>
            <a:r>
              <a:rPr lang="en-US" dirty="0"/>
              <a:t> la </a:t>
            </a:r>
            <a:r>
              <a:rPr lang="en-US" dirty="0" err="1"/>
              <a:t>resolución</a:t>
            </a:r>
            <a:r>
              <a:rPr lang="en-US" dirty="0"/>
              <a:t> 2 </a:t>
            </a:r>
            <a:r>
              <a:rPr lang="en-US" dirty="0" err="1"/>
              <a:t>están</a:t>
            </a:r>
            <a:r>
              <a:rPr lang="en-US" dirty="0"/>
              <a:t> </a:t>
            </a:r>
            <a:br>
              <a:rPr lang="en-US" dirty="0"/>
            </a:br>
            <a:r>
              <a:rPr lang="en-US" dirty="0" err="1"/>
              <a:t>reflejados</a:t>
            </a:r>
            <a:r>
              <a:rPr lang="en-US" dirty="0"/>
              <a:t> </a:t>
            </a:r>
            <a:r>
              <a:rPr lang="en-US" dirty="0" err="1"/>
              <a:t>en</a:t>
            </a:r>
            <a:r>
              <a:rPr lang="en-US" dirty="0"/>
              <a:t> la </a:t>
            </a:r>
            <a:r>
              <a:rPr lang="en-US" dirty="0" err="1"/>
              <a:t>política</a:t>
            </a:r>
            <a:r>
              <a:rPr lang="en-US" dirty="0"/>
              <a:t> </a:t>
            </a:r>
            <a:r>
              <a:rPr lang="en-US" dirty="0" err="1"/>
              <a:t>nacional</a:t>
            </a:r>
            <a:r>
              <a:rPr lang="en-US" dirty="0"/>
              <a:t> e </a:t>
            </a:r>
            <a:r>
              <a:rPr lang="en-US" dirty="0" err="1"/>
              <a:t>internacional</a:t>
            </a:r>
            <a:r>
              <a:rPr lang="en-US" dirty="0"/>
              <a:t> y </a:t>
            </a:r>
            <a:r>
              <a:rPr lang="en-US" dirty="0" err="1"/>
              <a:t>en</a:t>
            </a:r>
            <a:r>
              <a:rPr lang="en-US" dirty="0"/>
              <a:t> los </a:t>
            </a:r>
            <a:br>
              <a:rPr lang="en-US" dirty="0"/>
            </a:br>
            <a:r>
              <a:rPr lang="en-US" dirty="0" err="1"/>
              <a:t>marcos</a:t>
            </a:r>
            <a:r>
              <a:rPr lang="en-US" dirty="0"/>
              <a:t> </a:t>
            </a:r>
            <a:r>
              <a:rPr lang="en-US" dirty="0" err="1"/>
              <a:t>jurídicos</a:t>
            </a:r>
            <a:endParaRPr lang="en-US" dirty="0"/>
          </a:p>
          <a:p>
            <a:pPr lvl="1"/>
            <a:endParaRPr lang="en-US" dirty="0"/>
          </a:p>
        </p:txBody>
      </p:sp>
      <p:sp>
        <p:nvSpPr>
          <p:cNvPr id="4" name="Title 3">
            <a:extLst>
              <a:ext uri="{FF2B5EF4-FFF2-40B4-BE49-F238E27FC236}">
                <a16:creationId xmlns:a16="http://schemas.microsoft.com/office/drawing/2014/main" id="{0E7B7976-0A7E-4F1A-91DF-83434E205EFE}"/>
              </a:ext>
            </a:extLst>
          </p:cNvPr>
          <p:cNvSpPr>
            <a:spLocks noGrp="1"/>
          </p:cNvSpPr>
          <p:nvPr>
            <p:ph type="title"/>
          </p:nvPr>
        </p:nvSpPr>
        <p:spPr>
          <a:xfrm>
            <a:off x="550863" y="836043"/>
            <a:ext cx="11090275" cy="655433"/>
          </a:xfrm>
        </p:spPr>
        <p:txBody>
          <a:bodyPr/>
          <a:lstStyle/>
          <a:p>
            <a:r>
              <a:rPr lang="es-CO" sz="4400" dirty="0"/>
              <a:t>Un plan de acción para la implementación </a:t>
            </a:r>
            <a:br>
              <a:rPr lang="es-CO" sz="4400" dirty="0"/>
            </a:br>
            <a:r>
              <a:rPr lang="es-CO" sz="4400" dirty="0"/>
              <a:t>2020 – 2023</a:t>
            </a:r>
            <a:endParaRPr lang="en-SE" sz="4400" dirty="0"/>
          </a:p>
        </p:txBody>
      </p:sp>
    </p:spTree>
    <p:extLst>
      <p:ext uri="{BB962C8B-B14F-4D97-AF65-F5344CB8AC3E}">
        <p14:creationId xmlns:p14="http://schemas.microsoft.com/office/powerpoint/2010/main" val="3383707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1E14A4F-EC3B-42E8-9F2F-95E43D415174}"/>
              </a:ext>
            </a:extLst>
          </p:cNvPr>
          <p:cNvSpPr>
            <a:spLocks noGrp="1"/>
          </p:cNvSpPr>
          <p:nvPr>
            <p:ph type="title"/>
          </p:nvPr>
        </p:nvSpPr>
        <p:spPr>
          <a:xfrm>
            <a:off x="550863" y="784747"/>
            <a:ext cx="11090275" cy="655433"/>
          </a:xfrm>
        </p:spPr>
        <p:txBody>
          <a:bodyPr/>
          <a:lstStyle/>
          <a:p>
            <a:r>
              <a:rPr lang="en-AU" dirty="0" err="1"/>
              <a:t>Recursos</a:t>
            </a:r>
            <a:endParaRPr lang="en-SE" dirty="0"/>
          </a:p>
        </p:txBody>
      </p:sp>
      <p:pic>
        <p:nvPicPr>
          <p:cNvPr id="15" name="Picture Placeholder 14" descr="A picture containing text, map, linedrawing&#10;&#10;Description automatically generated">
            <a:extLst>
              <a:ext uri="{FF2B5EF4-FFF2-40B4-BE49-F238E27FC236}">
                <a16:creationId xmlns:a16="http://schemas.microsoft.com/office/drawing/2014/main" id="{E8CBDA70-A0A3-4375-81AF-3DBFB22124FA}"/>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l="577" t="343" r="39"/>
          <a:stretch/>
        </p:blipFill>
        <p:spPr>
          <a:xfrm>
            <a:off x="4343054" y="-1"/>
            <a:ext cx="7848945" cy="6860417"/>
          </a:xfrm>
        </p:spPr>
      </p:pic>
      <p:sp>
        <p:nvSpPr>
          <p:cNvPr id="2" name="Text Placeholder 1">
            <a:extLst>
              <a:ext uri="{FF2B5EF4-FFF2-40B4-BE49-F238E27FC236}">
                <a16:creationId xmlns:a16="http://schemas.microsoft.com/office/drawing/2014/main" id="{32B0BCBF-6A6B-4736-B460-9AC5F2D55513}"/>
              </a:ext>
            </a:extLst>
          </p:cNvPr>
          <p:cNvSpPr>
            <a:spLocks noGrp="1"/>
          </p:cNvSpPr>
          <p:nvPr>
            <p:ph type="body" sz="quarter" idx="10"/>
          </p:nvPr>
        </p:nvSpPr>
        <p:spPr>
          <a:xfrm>
            <a:off x="550862" y="1844675"/>
            <a:ext cx="4860926" cy="3889375"/>
          </a:xfrm>
        </p:spPr>
        <p:txBody>
          <a:bodyPr/>
          <a:lstStyle/>
          <a:p>
            <a:pPr indent="-342000"/>
            <a:r>
              <a:rPr lang="es-CO" u="sng" dirty="0">
                <a:solidFill>
                  <a:schemeClr val="accent1"/>
                </a:solidFill>
                <a:hlinkClick r:id="rId4">
                  <a:extLst>
                    <a:ext uri="{A12FA001-AC4F-418D-AE19-62706E023703}">
                      <ahyp:hlinkClr xmlns:ahyp="http://schemas.microsoft.com/office/drawing/2018/hyperlinkcolor" val="tx"/>
                    </a:ext>
                  </a:extLst>
                </a:hlinkClick>
              </a:rPr>
              <a:t>Lineamientos de SMAPS </a:t>
            </a:r>
            <a:br>
              <a:rPr lang="es-CO" u="sng" dirty="0">
                <a:solidFill>
                  <a:schemeClr val="accent1"/>
                </a:solidFill>
                <a:hlinkClick r:id="rId4">
                  <a:extLst>
                    <a:ext uri="{A12FA001-AC4F-418D-AE19-62706E023703}">
                      <ahyp:hlinkClr xmlns:ahyp="http://schemas.microsoft.com/office/drawing/2018/hyperlinkcolor" val="tx"/>
                    </a:ext>
                  </a:extLst>
                </a:hlinkClick>
              </a:rPr>
            </a:br>
            <a:r>
              <a:rPr lang="es-CO" u="sng" dirty="0">
                <a:solidFill>
                  <a:schemeClr val="accent1"/>
                </a:solidFill>
                <a:hlinkClick r:id="rId4">
                  <a:extLst>
                    <a:ext uri="{A12FA001-AC4F-418D-AE19-62706E023703}">
                      <ahyp:hlinkClr xmlns:ahyp="http://schemas.microsoft.com/office/drawing/2018/hyperlinkcolor" val="tx"/>
                    </a:ext>
                  </a:extLst>
                </a:hlinkClick>
              </a:rPr>
              <a:t>del CICR</a:t>
            </a:r>
            <a:r>
              <a:rPr lang="en-GB" b="0" u="sng" dirty="0">
                <a:solidFill>
                  <a:schemeClr val="accent1"/>
                </a:solidFill>
              </a:rPr>
              <a:t> </a:t>
            </a:r>
            <a:r>
              <a:rPr lang="en-GB" b="0" dirty="0"/>
              <a:t>(</a:t>
            </a:r>
            <a:r>
              <a:rPr lang="en-GB" b="0" dirty="0" err="1"/>
              <a:t>árabe</a:t>
            </a:r>
            <a:r>
              <a:rPr lang="en-GB" b="0" dirty="0"/>
              <a:t>, </a:t>
            </a:r>
            <a:r>
              <a:rPr lang="en-GB" b="0" dirty="0" err="1"/>
              <a:t>inglés</a:t>
            </a:r>
            <a:r>
              <a:rPr lang="en-GB" b="0" dirty="0"/>
              <a:t>, </a:t>
            </a:r>
            <a:r>
              <a:rPr lang="en-GB" b="0" dirty="0" err="1"/>
              <a:t>francés</a:t>
            </a:r>
            <a:r>
              <a:rPr lang="en-GB" b="0" dirty="0"/>
              <a:t>, </a:t>
            </a:r>
            <a:r>
              <a:rPr lang="en-GB" b="0" dirty="0" err="1"/>
              <a:t>portugués</a:t>
            </a:r>
            <a:r>
              <a:rPr lang="en-GB" b="0" dirty="0"/>
              <a:t>, </a:t>
            </a:r>
            <a:r>
              <a:rPr lang="en-GB" b="0" dirty="0" err="1"/>
              <a:t>español</a:t>
            </a:r>
            <a:r>
              <a:rPr lang="en-GB" b="0" dirty="0"/>
              <a:t>)</a:t>
            </a:r>
          </a:p>
          <a:p>
            <a:pPr indent="-342000"/>
            <a:r>
              <a:rPr lang="da-DK" b="0" dirty="0" err="1"/>
              <a:t>Centro</a:t>
            </a:r>
            <a:r>
              <a:rPr lang="da-DK" b="0" dirty="0"/>
              <a:t> de </a:t>
            </a:r>
            <a:r>
              <a:rPr lang="da-DK" b="0" dirty="0" err="1"/>
              <a:t>Referencia</a:t>
            </a:r>
            <a:r>
              <a:rPr lang="da-DK" b="0" dirty="0"/>
              <a:t> en </a:t>
            </a:r>
            <a:br>
              <a:rPr lang="da-DK" b="0" dirty="0"/>
            </a:br>
            <a:r>
              <a:rPr lang="da-DK" b="0" dirty="0" err="1"/>
              <a:t>Apoyo</a:t>
            </a:r>
            <a:r>
              <a:rPr lang="da-DK" b="0" dirty="0"/>
              <a:t> </a:t>
            </a:r>
            <a:r>
              <a:rPr lang="da-DK" b="0" dirty="0" err="1"/>
              <a:t>Psicosocial</a:t>
            </a:r>
            <a:r>
              <a:rPr lang="da-DK" b="0" dirty="0"/>
              <a:t> de la IFRC </a:t>
            </a:r>
            <a:br>
              <a:rPr lang="da-DK" b="0" dirty="0"/>
            </a:br>
            <a:r>
              <a:rPr lang="da-DK" b="0" dirty="0"/>
              <a:t>(</a:t>
            </a:r>
            <a:r>
              <a:rPr lang="da-DK" b="0" dirty="0" err="1"/>
              <a:t>Centro</a:t>
            </a:r>
            <a:r>
              <a:rPr lang="da-DK" b="0" dirty="0"/>
              <a:t> PS) en </a:t>
            </a:r>
            <a:r>
              <a:rPr lang="da-DK" b="0" dirty="0">
                <a:solidFill>
                  <a:schemeClr val="accent1"/>
                </a:solidFill>
                <a:hlinkClick r:id="rId5">
                  <a:extLst>
                    <a:ext uri="{A12FA001-AC4F-418D-AE19-62706E023703}">
                      <ahyp:hlinkClr xmlns:ahyp="http://schemas.microsoft.com/office/drawing/2018/hyperlinkcolor" val="tx"/>
                    </a:ext>
                  </a:extLst>
                </a:hlinkClick>
              </a:rPr>
              <a:t>pscentre.org</a:t>
            </a:r>
            <a:r>
              <a:rPr lang="da-DK" b="0" dirty="0">
                <a:solidFill>
                  <a:srgbClr val="0563C1"/>
                </a:solidFill>
                <a:hlinkClick r:id="rId5">
                  <a:extLst>
                    <a:ext uri="{A12FA001-AC4F-418D-AE19-62706E023703}">
                      <ahyp:hlinkClr xmlns:ahyp="http://schemas.microsoft.com/office/drawing/2018/hyperlinkcolor" val="tx"/>
                    </a:ext>
                  </a:extLst>
                </a:hlinkClick>
              </a:rPr>
              <a:t>  </a:t>
            </a:r>
            <a:endParaRPr lang="da-DK" b="0" dirty="0"/>
          </a:p>
          <a:p>
            <a:pPr indent="-342000"/>
            <a:r>
              <a:rPr lang="da-DK" b="0" dirty="0" err="1"/>
              <a:t>Sitio</a:t>
            </a:r>
            <a:r>
              <a:rPr lang="da-DK" b="0" dirty="0"/>
              <a:t> web del </a:t>
            </a:r>
            <a:r>
              <a:rPr lang="da-DK" b="0" dirty="0" err="1"/>
              <a:t>Centro</a:t>
            </a:r>
            <a:r>
              <a:rPr lang="da-DK" b="0" dirty="0"/>
              <a:t> PS. </a:t>
            </a:r>
            <a:br>
              <a:rPr lang="da-DK" b="0" dirty="0"/>
            </a:br>
            <a:r>
              <a:rPr lang="da-DK" b="0" dirty="0" err="1"/>
              <a:t>Busquen</a:t>
            </a:r>
            <a:r>
              <a:rPr lang="da-DK" b="0" dirty="0"/>
              <a:t> </a:t>
            </a:r>
            <a:r>
              <a:rPr lang="da-DK" b="0" i="1" dirty="0">
                <a:solidFill>
                  <a:schemeClr val="accent1"/>
                </a:solidFill>
              </a:rPr>
              <a:t>‘</a:t>
            </a:r>
            <a:r>
              <a:rPr lang="da-DK" b="0" i="1" dirty="0">
                <a:solidFill>
                  <a:schemeClr val="accent1"/>
                </a:solidFill>
                <a:hlinkClick r:id="rId6">
                  <a:extLst>
                    <a:ext uri="{A12FA001-AC4F-418D-AE19-62706E023703}">
                      <ahyp:hlinkClr xmlns:ahyp="http://schemas.microsoft.com/office/drawing/2018/hyperlinkcolor" val="tx"/>
                    </a:ext>
                  </a:extLst>
                </a:hlinkClick>
              </a:rPr>
              <a:t>Resource Room</a:t>
            </a:r>
            <a:r>
              <a:rPr lang="da-DK" b="0" i="1" dirty="0">
                <a:solidFill>
                  <a:schemeClr val="accent1"/>
                </a:solidFill>
              </a:rPr>
              <a:t>’ </a:t>
            </a:r>
            <a:r>
              <a:rPr lang="da-DK" b="0" dirty="0"/>
              <a:t>en </a:t>
            </a:r>
            <a:br>
              <a:rPr lang="da-DK" b="0" dirty="0"/>
            </a:br>
            <a:r>
              <a:rPr lang="da-DK" b="0" dirty="0"/>
              <a:t>el </a:t>
            </a:r>
            <a:r>
              <a:rPr lang="da-DK" b="0" dirty="0" err="1"/>
              <a:t>sitio</a:t>
            </a:r>
            <a:r>
              <a:rPr lang="da-DK" b="0" dirty="0"/>
              <a:t> web del </a:t>
            </a:r>
            <a:r>
              <a:rPr lang="da-DK" b="0" dirty="0" err="1"/>
              <a:t>Centro</a:t>
            </a:r>
            <a:r>
              <a:rPr lang="da-DK" b="0" dirty="0"/>
              <a:t> PS</a:t>
            </a:r>
          </a:p>
        </p:txBody>
      </p:sp>
    </p:spTree>
    <p:extLst>
      <p:ext uri="{BB962C8B-B14F-4D97-AF65-F5344CB8AC3E}">
        <p14:creationId xmlns:p14="http://schemas.microsoft.com/office/powerpoint/2010/main" val="2402665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female wearing a head covering and COVID mask kneels to talk to a child">
            <a:extLst>
              <a:ext uri="{FF2B5EF4-FFF2-40B4-BE49-F238E27FC236}">
                <a16:creationId xmlns:a16="http://schemas.microsoft.com/office/drawing/2014/main" id="{48B696BC-47EA-455A-908C-BDC36AA6A34F}"/>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914" r="1914"/>
          <a:stretch>
            <a:fillRect/>
          </a:stretch>
        </p:blipFill>
        <p:spPr>
          <a:xfrm>
            <a:off x="6370739" y="784747"/>
            <a:ext cx="5821261" cy="5492994"/>
          </a:xfrm>
        </p:spPr>
      </p:pic>
      <p:sp>
        <p:nvSpPr>
          <p:cNvPr id="4" name="Text Placeholder 3">
            <a:extLst>
              <a:ext uri="{FF2B5EF4-FFF2-40B4-BE49-F238E27FC236}">
                <a16:creationId xmlns:a16="http://schemas.microsoft.com/office/drawing/2014/main" id="{DD366BF7-9CC4-4E43-8E45-5B6235144294}"/>
              </a:ext>
            </a:extLst>
          </p:cNvPr>
          <p:cNvSpPr>
            <a:spLocks noGrp="1"/>
          </p:cNvSpPr>
          <p:nvPr>
            <p:ph type="body" sz="quarter" idx="12"/>
          </p:nvPr>
        </p:nvSpPr>
        <p:spPr/>
        <p:txBody>
          <a:bodyPr/>
          <a:lstStyle/>
          <a:p>
            <a:r>
              <a:rPr lang="en-GB" dirty="0">
                <a:hlinkClick r:id="rId4">
                  <a:extLst>
                    <a:ext uri="{A12FA001-AC4F-418D-AE19-62706E023703}">
                      <ahyp:hlinkClr xmlns:ahyp="http://schemas.microsoft.com/office/drawing/2018/hyperlinkcolor" val="tx"/>
                    </a:ext>
                  </a:extLst>
                </a:hlinkClick>
              </a:rPr>
              <a:t>https://youtu.be/FDKnxU7BkG4</a:t>
            </a:r>
            <a:r>
              <a:rPr lang="en-GB" dirty="0"/>
              <a:t> </a:t>
            </a:r>
            <a:endParaRPr lang="da-DK" dirty="0"/>
          </a:p>
        </p:txBody>
      </p:sp>
      <p:sp>
        <p:nvSpPr>
          <p:cNvPr id="2" name="Title 1">
            <a:extLst>
              <a:ext uri="{FF2B5EF4-FFF2-40B4-BE49-F238E27FC236}">
                <a16:creationId xmlns:a16="http://schemas.microsoft.com/office/drawing/2014/main" id="{FFA0D1DC-CFCD-46FA-8576-CBF3AB0D7BDB}"/>
              </a:ext>
            </a:extLst>
          </p:cNvPr>
          <p:cNvSpPr>
            <a:spLocks noGrp="1"/>
          </p:cNvSpPr>
          <p:nvPr>
            <p:ph type="title"/>
          </p:nvPr>
        </p:nvSpPr>
        <p:spPr>
          <a:xfrm>
            <a:off x="550863" y="784747"/>
            <a:ext cx="6027737" cy="1325563"/>
          </a:xfrm>
        </p:spPr>
        <p:txBody>
          <a:bodyPr/>
          <a:lstStyle/>
          <a:p>
            <a:r>
              <a:rPr lang="es-CO" dirty="0"/>
              <a:t>Por qué la salud mental es importante</a:t>
            </a:r>
            <a:endParaRPr lang="en-SE" dirty="0"/>
          </a:p>
        </p:txBody>
      </p:sp>
      <p:sp>
        <p:nvSpPr>
          <p:cNvPr id="3" name="Text Placeholder 2">
            <a:extLst>
              <a:ext uri="{FF2B5EF4-FFF2-40B4-BE49-F238E27FC236}">
                <a16:creationId xmlns:a16="http://schemas.microsoft.com/office/drawing/2014/main" id="{97C590BE-0DD1-400F-AF12-F5226B0A7149}"/>
              </a:ext>
            </a:extLst>
          </p:cNvPr>
          <p:cNvSpPr>
            <a:spLocks noGrp="1"/>
          </p:cNvSpPr>
          <p:nvPr>
            <p:ph type="body" sz="quarter" idx="10"/>
          </p:nvPr>
        </p:nvSpPr>
        <p:spPr>
          <a:xfrm>
            <a:off x="550862" y="2492375"/>
            <a:ext cx="6357938" cy="3241675"/>
          </a:xfrm>
        </p:spPr>
        <p:txBody>
          <a:bodyPr/>
          <a:lstStyle/>
          <a:p>
            <a:pPr lvl="1"/>
            <a:r>
              <a:rPr lang="en-US" dirty="0" err="1"/>
              <a:t>Necesidades</a:t>
            </a:r>
            <a:r>
              <a:rPr lang="en-US" dirty="0"/>
              <a:t> </a:t>
            </a:r>
            <a:r>
              <a:rPr lang="en-US" dirty="0" err="1"/>
              <a:t>reales</a:t>
            </a:r>
            <a:r>
              <a:rPr lang="en-US" dirty="0"/>
              <a:t>, </a:t>
            </a:r>
            <a:r>
              <a:rPr lang="en-US" dirty="0" err="1"/>
              <a:t>urgentes</a:t>
            </a:r>
            <a:r>
              <a:rPr lang="en-US" dirty="0"/>
              <a:t> y </a:t>
            </a:r>
            <a:r>
              <a:rPr lang="en-US" dirty="0" err="1"/>
              <a:t>potencialmente</a:t>
            </a:r>
            <a:r>
              <a:rPr lang="en-US" dirty="0"/>
              <a:t> fatales</a:t>
            </a:r>
          </a:p>
          <a:p>
            <a:pPr lvl="1"/>
            <a:r>
              <a:rPr lang="en-US" dirty="0"/>
              <a:t>Una de las </a:t>
            </a:r>
            <a:r>
              <a:rPr lang="en-US" dirty="0" err="1"/>
              <a:t>principales</a:t>
            </a:r>
            <a:r>
              <a:rPr lang="en-US" dirty="0"/>
              <a:t> </a:t>
            </a:r>
            <a:r>
              <a:rPr lang="en-US" dirty="0" err="1"/>
              <a:t>causas</a:t>
            </a:r>
            <a:r>
              <a:rPr lang="en-US" dirty="0"/>
              <a:t> de </a:t>
            </a:r>
            <a:r>
              <a:rPr lang="en-US" dirty="0" err="1"/>
              <a:t>discapacidad</a:t>
            </a:r>
            <a:r>
              <a:rPr lang="en-US" dirty="0"/>
              <a:t> </a:t>
            </a:r>
            <a:br>
              <a:rPr lang="en-US" dirty="0"/>
            </a:br>
            <a:r>
              <a:rPr lang="en-US" dirty="0"/>
              <a:t>a </a:t>
            </a:r>
            <a:r>
              <a:rPr lang="en-US" dirty="0" err="1"/>
              <a:t>nivel</a:t>
            </a:r>
            <a:r>
              <a:rPr lang="en-US" dirty="0"/>
              <a:t> </a:t>
            </a:r>
            <a:r>
              <a:rPr lang="en-US" dirty="0" err="1"/>
              <a:t>mundial</a:t>
            </a:r>
            <a:endParaRPr lang="en-US" dirty="0"/>
          </a:p>
          <a:p>
            <a:pPr lvl="1"/>
            <a:r>
              <a:rPr lang="en-US" dirty="0"/>
              <a:t>El 80 % de las personas con </a:t>
            </a:r>
            <a:r>
              <a:rPr lang="en-US" dirty="0" err="1"/>
              <a:t>trastornos</a:t>
            </a:r>
            <a:r>
              <a:rPr lang="en-US" dirty="0"/>
              <a:t> </a:t>
            </a:r>
            <a:r>
              <a:rPr lang="en-US" dirty="0" err="1"/>
              <a:t>mentales</a:t>
            </a:r>
            <a:r>
              <a:rPr lang="en-US" dirty="0"/>
              <a:t> no </a:t>
            </a:r>
            <a:r>
              <a:rPr lang="en-US" dirty="0" err="1"/>
              <a:t>recibe</a:t>
            </a:r>
            <a:r>
              <a:rPr lang="en-US" dirty="0"/>
              <a:t> </a:t>
            </a:r>
            <a:r>
              <a:rPr lang="en-US" dirty="0" err="1"/>
              <a:t>atención</a:t>
            </a:r>
            <a:r>
              <a:rPr lang="en-US" dirty="0"/>
              <a:t> </a:t>
            </a:r>
            <a:r>
              <a:rPr lang="en-US" dirty="0" err="1"/>
              <a:t>accesible</a:t>
            </a:r>
            <a:r>
              <a:rPr lang="en-US" dirty="0"/>
              <a:t> y de </a:t>
            </a:r>
            <a:r>
              <a:rPr lang="en-US" dirty="0" err="1"/>
              <a:t>calidad</a:t>
            </a:r>
            <a:endParaRPr lang="en-US" dirty="0"/>
          </a:p>
          <a:p>
            <a:pPr lvl="1"/>
            <a:r>
              <a:rPr lang="en-US" dirty="0" err="1"/>
              <a:t>Impactos</a:t>
            </a:r>
            <a:r>
              <a:rPr lang="en-US" dirty="0"/>
              <a:t> a largo </a:t>
            </a:r>
            <a:r>
              <a:rPr lang="en-US" dirty="0" err="1"/>
              <a:t>plazo</a:t>
            </a:r>
            <a:r>
              <a:rPr lang="en-US" dirty="0"/>
              <a:t> y de gran </a:t>
            </a:r>
            <a:r>
              <a:rPr lang="en-US" dirty="0" err="1"/>
              <a:t>alcance</a:t>
            </a:r>
            <a:endParaRPr lang="en-US" dirty="0"/>
          </a:p>
          <a:p>
            <a:pPr lvl="1"/>
            <a:r>
              <a:rPr lang="en-US" dirty="0"/>
              <a:t>Personas, </a:t>
            </a:r>
            <a:r>
              <a:rPr lang="en-US" dirty="0" err="1"/>
              <a:t>familias</a:t>
            </a:r>
            <a:r>
              <a:rPr lang="en-US" dirty="0"/>
              <a:t>, </a:t>
            </a:r>
            <a:r>
              <a:rPr lang="en-US" dirty="0" err="1"/>
              <a:t>comunidades</a:t>
            </a:r>
            <a:r>
              <a:rPr lang="en-US" dirty="0"/>
              <a:t> </a:t>
            </a:r>
            <a:r>
              <a:rPr lang="en-US" dirty="0" err="1"/>
              <a:t>enteras</a:t>
            </a:r>
            <a:r>
              <a:rPr lang="en-US" dirty="0"/>
              <a:t> </a:t>
            </a:r>
            <a:br>
              <a:rPr lang="en-US" dirty="0"/>
            </a:br>
            <a:r>
              <a:rPr lang="en-US" dirty="0"/>
              <a:t>y </a:t>
            </a:r>
            <a:r>
              <a:rPr lang="en-US" dirty="0" err="1"/>
              <a:t>sociedades</a:t>
            </a:r>
            <a:r>
              <a:rPr lang="en-US" dirty="0"/>
              <a:t> </a:t>
            </a:r>
            <a:r>
              <a:rPr lang="en-US" dirty="0" err="1"/>
              <a:t>afectadas</a:t>
            </a:r>
            <a:endParaRPr lang="en-US" dirty="0"/>
          </a:p>
          <a:p>
            <a:pPr lvl="1"/>
            <a:endParaRPr lang="en-US" dirty="0"/>
          </a:p>
          <a:p>
            <a:pPr lvl="1"/>
            <a:endParaRPr lang="en-GB" dirty="0"/>
          </a:p>
        </p:txBody>
      </p:sp>
    </p:spTree>
    <p:extLst>
      <p:ext uri="{BB962C8B-B14F-4D97-AF65-F5344CB8AC3E}">
        <p14:creationId xmlns:p14="http://schemas.microsoft.com/office/powerpoint/2010/main" val="3759106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E139AF-067C-434A-A03A-19E9863B509A}"/>
              </a:ext>
            </a:extLst>
          </p:cNvPr>
          <p:cNvSpPr>
            <a:spLocks noGrp="1"/>
          </p:cNvSpPr>
          <p:nvPr>
            <p:ph type="body" sz="quarter" idx="10"/>
          </p:nvPr>
        </p:nvSpPr>
        <p:spPr>
          <a:xfrm>
            <a:off x="550862" y="2505075"/>
            <a:ext cx="5437188" cy="3889375"/>
          </a:xfrm>
        </p:spPr>
        <p:txBody>
          <a:bodyPr/>
          <a:lstStyle/>
          <a:p>
            <a:r>
              <a:rPr lang="en-AU" dirty="0" err="1"/>
              <a:t>Política</a:t>
            </a:r>
            <a:r>
              <a:rPr lang="en-AU" dirty="0"/>
              <a:t> del </a:t>
            </a:r>
            <a:r>
              <a:rPr lang="en-AU" dirty="0" err="1"/>
              <a:t>Movimiento</a:t>
            </a:r>
            <a:r>
              <a:rPr lang="en-AU" dirty="0"/>
              <a:t> </a:t>
            </a:r>
            <a:endParaRPr lang="en-SE" dirty="0"/>
          </a:p>
          <a:p>
            <a:pPr lvl="1"/>
            <a:r>
              <a:rPr lang="en-US" dirty="0"/>
              <a:t>una </a:t>
            </a:r>
            <a:r>
              <a:rPr lang="en-US" dirty="0" err="1"/>
              <a:t>respuesta</a:t>
            </a:r>
            <a:r>
              <a:rPr lang="en-US" dirty="0"/>
              <a:t> </a:t>
            </a:r>
            <a:r>
              <a:rPr lang="en-US" dirty="0" err="1"/>
              <a:t>más</a:t>
            </a:r>
            <a:r>
              <a:rPr lang="en-US" dirty="0"/>
              <a:t> </a:t>
            </a:r>
            <a:r>
              <a:rPr lang="en-US" dirty="0" err="1"/>
              <a:t>armoniosa</a:t>
            </a:r>
            <a:r>
              <a:rPr lang="en-US" dirty="0"/>
              <a:t>, </a:t>
            </a:r>
            <a:r>
              <a:rPr lang="en-US" dirty="0" err="1"/>
              <a:t>holística</a:t>
            </a:r>
            <a:r>
              <a:rPr lang="en-US" dirty="0"/>
              <a:t>, </a:t>
            </a:r>
            <a:r>
              <a:rPr lang="en-US" dirty="0" err="1"/>
              <a:t>integrada</a:t>
            </a:r>
            <a:r>
              <a:rPr lang="en-US" dirty="0"/>
              <a:t> y </a:t>
            </a:r>
            <a:r>
              <a:rPr lang="en-US" dirty="0" err="1"/>
              <a:t>adecuada</a:t>
            </a:r>
            <a:r>
              <a:rPr lang="en-US" dirty="0"/>
              <a:t> </a:t>
            </a:r>
            <a:r>
              <a:rPr lang="en-US" dirty="0" err="1"/>
              <a:t>según</a:t>
            </a:r>
            <a:r>
              <a:rPr lang="en-US" dirty="0"/>
              <a:t> el </a:t>
            </a:r>
            <a:r>
              <a:rPr lang="en-US" dirty="0" err="1"/>
              <a:t>contexto</a:t>
            </a:r>
            <a:endParaRPr lang="en-US" dirty="0"/>
          </a:p>
          <a:p>
            <a:pPr lvl="1"/>
            <a:r>
              <a:rPr lang="en-US" dirty="0" err="1"/>
              <a:t>garantizar</a:t>
            </a:r>
            <a:r>
              <a:rPr lang="en-US" dirty="0"/>
              <a:t> la </a:t>
            </a:r>
            <a:r>
              <a:rPr lang="en-US" dirty="0" err="1"/>
              <a:t>calidad</a:t>
            </a:r>
            <a:r>
              <a:rPr lang="en-US" dirty="0"/>
              <a:t> y </a:t>
            </a:r>
            <a:r>
              <a:rPr lang="en-US" dirty="0" err="1"/>
              <a:t>ofrecer</a:t>
            </a:r>
            <a:r>
              <a:rPr lang="en-US" dirty="0"/>
              <a:t> </a:t>
            </a:r>
            <a:r>
              <a:rPr lang="en-US" dirty="0" err="1"/>
              <a:t>lineamientos</a:t>
            </a:r>
            <a:r>
              <a:rPr lang="en-US" dirty="0"/>
              <a:t> </a:t>
            </a:r>
            <a:r>
              <a:rPr lang="en-US" dirty="0" err="1"/>
              <a:t>generales</a:t>
            </a:r>
            <a:endParaRPr lang="en-US" dirty="0"/>
          </a:p>
          <a:p>
            <a:r>
              <a:rPr lang="en-US" dirty="0">
                <a:solidFill>
                  <a:schemeClr val="accent1"/>
                </a:solidFill>
              </a:rPr>
              <a:t>Una </a:t>
            </a:r>
            <a:r>
              <a:rPr lang="en-US" dirty="0" err="1">
                <a:solidFill>
                  <a:schemeClr val="accent1"/>
                </a:solidFill>
              </a:rPr>
              <a:t>resolución</a:t>
            </a:r>
            <a:r>
              <a:rPr lang="en-US" dirty="0">
                <a:solidFill>
                  <a:schemeClr val="accent1"/>
                </a:solidFill>
              </a:rPr>
              <a:t> entre los </a:t>
            </a:r>
            <a:r>
              <a:rPr lang="en-US" dirty="0" err="1">
                <a:solidFill>
                  <a:schemeClr val="accent1"/>
                </a:solidFill>
              </a:rPr>
              <a:t>Estados</a:t>
            </a:r>
            <a:r>
              <a:rPr lang="en-US" dirty="0">
                <a:solidFill>
                  <a:schemeClr val="accent1"/>
                </a:solidFill>
              </a:rPr>
              <a:t> y el </a:t>
            </a:r>
            <a:r>
              <a:rPr lang="en-US" dirty="0" err="1">
                <a:solidFill>
                  <a:schemeClr val="accent1"/>
                </a:solidFill>
              </a:rPr>
              <a:t>Movimiento</a:t>
            </a:r>
            <a:endParaRPr lang="en-US" dirty="0">
              <a:solidFill>
                <a:schemeClr val="accent1"/>
              </a:solidFill>
            </a:endParaRPr>
          </a:p>
          <a:p>
            <a:pPr lvl="1"/>
            <a:r>
              <a:rPr lang="en-US" dirty="0" err="1"/>
              <a:t>respuesta</a:t>
            </a:r>
            <a:r>
              <a:rPr lang="en-US" dirty="0"/>
              <a:t> </a:t>
            </a:r>
            <a:r>
              <a:rPr lang="en-US" dirty="0" err="1"/>
              <a:t>colectiva</a:t>
            </a:r>
            <a:r>
              <a:rPr lang="en-US" dirty="0"/>
              <a:t> </a:t>
            </a:r>
            <a:r>
              <a:rPr lang="en-US" dirty="0" err="1"/>
              <a:t>ampliada</a:t>
            </a:r>
            <a:endParaRPr lang="en-US" dirty="0"/>
          </a:p>
          <a:p>
            <a:pPr lvl="1"/>
            <a:r>
              <a:rPr lang="en-US" dirty="0" err="1"/>
              <a:t>apoyar</a:t>
            </a:r>
            <a:r>
              <a:rPr lang="en-US" dirty="0"/>
              <a:t> </a:t>
            </a:r>
            <a:r>
              <a:rPr lang="en-US" dirty="0" err="1"/>
              <a:t>esfuerzos</a:t>
            </a:r>
            <a:r>
              <a:rPr lang="en-US" dirty="0"/>
              <a:t> conjuntos y </a:t>
            </a:r>
            <a:r>
              <a:rPr lang="en-US" dirty="0" err="1"/>
              <a:t>unificados</a:t>
            </a:r>
            <a:r>
              <a:rPr lang="en-US" dirty="0"/>
              <a:t> para </a:t>
            </a:r>
            <a:r>
              <a:rPr lang="en-US" dirty="0" err="1"/>
              <a:t>abordar</a:t>
            </a:r>
            <a:r>
              <a:rPr lang="en-US" dirty="0"/>
              <a:t> </a:t>
            </a:r>
            <a:r>
              <a:rPr lang="en-US" dirty="0" err="1"/>
              <a:t>deficiencias</a:t>
            </a:r>
            <a:endParaRPr lang="en-GB" dirty="0"/>
          </a:p>
        </p:txBody>
      </p:sp>
      <p:sp>
        <p:nvSpPr>
          <p:cNvPr id="5" name="Title 4">
            <a:extLst>
              <a:ext uri="{FF2B5EF4-FFF2-40B4-BE49-F238E27FC236}">
                <a16:creationId xmlns:a16="http://schemas.microsoft.com/office/drawing/2014/main" id="{D3C40D0C-DA54-45C8-90B9-8963C5A03200}"/>
              </a:ext>
            </a:extLst>
          </p:cNvPr>
          <p:cNvSpPr>
            <a:spLocks noGrp="1"/>
          </p:cNvSpPr>
          <p:nvPr>
            <p:ph type="title"/>
          </p:nvPr>
        </p:nvSpPr>
        <p:spPr>
          <a:xfrm>
            <a:off x="550863" y="1445147"/>
            <a:ext cx="11090275" cy="655433"/>
          </a:xfrm>
        </p:spPr>
        <p:txBody>
          <a:bodyPr/>
          <a:lstStyle/>
          <a:p>
            <a:r>
              <a:rPr lang="es-CO" dirty="0"/>
              <a:t>Compromisos en relación a SMAPS </a:t>
            </a:r>
            <a:br>
              <a:rPr lang="es-CO" dirty="0"/>
            </a:br>
            <a:r>
              <a:rPr lang="es-CO" dirty="0"/>
              <a:t>del Movimiento</a:t>
            </a:r>
            <a:endParaRPr lang="en-SE" dirty="0"/>
          </a:p>
        </p:txBody>
      </p:sp>
      <p:pic>
        <p:nvPicPr>
          <p:cNvPr id="11" name="Picture Placeholder 10" descr="Four images of people around the world feeling alone in their houses">
            <a:extLst>
              <a:ext uri="{FF2B5EF4-FFF2-40B4-BE49-F238E27FC236}">
                <a16:creationId xmlns:a16="http://schemas.microsoft.com/office/drawing/2014/main" id="{5289E411-4FA9-4438-B817-B1DEEFFB991A}"/>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t="-63" b="288"/>
          <a:stretch/>
        </p:blipFill>
        <p:spPr>
          <a:xfrm>
            <a:off x="6203952" y="1860550"/>
            <a:ext cx="5494337" cy="4641850"/>
          </a:xfrm>
        </p:spPr>
      </p:pic>
    </p:spTree>
    <p:extLst>
      <p:ext uri="{BB962C8B-B14F-4D97-AF65-F5344CB8AC3E}">
        <p14:creationId xmlns:p14="http://schemas.microsoft.com/office/powerpoint/2010/main" val="2976636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8CED92-6C94-4764-8175-B874BD4311A7}"/>
              </a:ext>
            </a:extLst>
          </p:cNvPr>
          <p:cNvSpPr>
            <a:spLocks noGrp="1"/>
          </p:cNvSpPr>
          <p:nvPr>
            <p:ph type="body" sz="quarter" idx="10"/>
          </p:nvPr>
        </p:nvSpPr>
        <p:spPr>
          <a:xfrm>
            <a:off x="1259523" y="2565400"/>
            <a:ext cx="4645977" cy="3168650"/>
          </a:xfrm>
        </p:spPr>
        <p:txBody>
          <a:bodyPr/>
          <a:lstStyle/>
          <a:p>
            <a:pPr lvl="1"/>
            <a:r>
              <a:rPr lang="en-US" dirty="0" err="1"/>
              <a:t>Todas</a:t>
            </a:r>
            <a:r>
              <a:rPr lang="en-US" dirty="0"/>
              <a:t> las </a:t>
            </a:r>
            <a:r>
              <a:rPr lang="en-US" dirty="0" err="1"/>
              <a:t>Sociedades</a:t>
            </a:r>
            <a:r>
              <a:rPr lang="en-US" dirty="0"/>
              <a:t> </a:t>
            </a:r>
            <a:r>
              <a:rPr lang="en-US" dirty="0" err="1"/>
              <a:t>Nacionales</a:t>
            </a:r>
            <a:r>
              <a:rPr lang="en-US" dirty="0"/>
              <a:t>, la IFRC y el CICR</a:t>
            </a:r>
          </a:p>
          <a:p>
            <a:pPr lvl="1"/>
            <a:r>
              <a:rPr lang="en-US" dirty="0" err="1"/>
              <a:t>Todos</a:t>
            </a:r>
            <a:r>
              <a:rPr lang="en-US" dirty="0"/>
              <a:t> los </a:t>
            </a:r>
            <a:r>
              <a:rPr lang="en-US" dirty="0" err="1"/>
              <a:t>contextos</a:t>
            </a:r>
            <a:r>
              <a:rPr lang="en-US" dirty="0"/>
              <a:t> </a:t>
            </a:r>
            <a:r>
              <a:rPr lang="en-US" dirty="0" err="1"/>
              <a:t>en</a:t>
            </a:r>
            <a:r>
              <a:rPr lang="en-US" dirty="0"/>
              <a:t> que </a:t>
            </a:r>
            <a:r>
              <a:rPr lang="en-US" dirty="0" err="1"/>
              <a:t>trabaja</a:t>
            </a:r>
            <a:r>
              <a:rPr lang="en-US" dirty="0"/>
              <a:t> el </a:t>
            </a:r>
            <a:r>
              <a:rPr lang="en-US" dirty="0" err="1"/>
              <a:t>Movimiento</a:t>
            </a:r>
            <a:endParaRPr lang="en-US" dirty="0"/>
          </a:p>
          <a:p>
            <a:pPr lvl="1"/>
            <a:r>
              <a:rPr lang="en-US" dirty="0"/>
              <a:t>Un </a:t>
            </a:r>
            <a:r>
              <a:rPr lang="en-US" dirty="0" err="1"/>
              <a:t>marco</a:t>
            </a:r>
            <a:r>
              <a:rPr lang="en-US" dirty="0"/>
              <a:t> de SMAPS y </a:t>
            </a:r>
            <a:r>
              <a:rPr lang="en-US" dirty="0" err="1"/>
              <a:t>ocho</a:t>
            </a:r>
            <a:r>
              <a:rPr lang="en-US" dirty="0"/>
              <a:t> </a:t>
            </a:r>
            <a:r>
              <a:rPr lang="en-US" dirty="0" err="1"/>
              <a:t>declaraciones</a:t>
            </a:r>
            <a:r>
              <a:rPr lang="en-US" dirty="0"/>
              <a:t> de la </a:t>
            </a:r>
            <a:r>
              <a:rPr lang="en-US" dirty="0" err="1"/>
              <a:t>política</a:t>
            </a:r>
            <a:endParaRPr lang="en-US" dirty="0"/>
          </a:p>
          <a:p>
            <a:pPr lvl="1"/>
            <a:endParaRPr lang="en-US" dirty="0"/>
          </a:p>
        </p:txBody>
      </p:sp>
      <p:sp>
        <p:nvSpPr>
          <p:cNvPr id="3" name="Text Placeholder 2">
            <a:extLst>
              <a:ext uri="{FF2B5EF4-FFF2-40B4-BE49-F238E27FC236}">
                <a16:creationId xmlns:a16="http://schemas.microsoft.com/office/drawing/2014/main" id="{E1698705-F870-498E-9BE5-BFD4FA0AF3E0}"/>
              </a:ext>
            </a:extLst>
          </p:cNvPr>
          <p:cNvSpPr>
            <a:spLocks noGrp="1"/>
          </p:cNvSpPr>
          <p:nvPr>
            <p:ph type="body" sz="quarter" idx="11"/>
          </p:nvPr>
        </p:nvSpPr>
        <p:spPr>
          <a:xfrm>
            <a:off x="6393604" y="2565400"/>
            <a:ext cx="5292725" cy="3168650"/>
          </a:xfrm>
        </p:spPr>
        <p:txBody>
          <a:bodyPr/>
          <a:lstStyle/>
          <a:p>
            <a:pPr lvl="1"/>
            <a:r>
              <a:rPr lang="en-US" dirty="0" err="1"/>
              <a:t>Todas</a:t>
            </a:r>
            <a:r>
              <a:rPr lang="en-US" dirty="0"/>
              <a:t> las </a:t>
            </a:r>
            <a:r>
              <a:rPr lang="en-US" dirty="0" err="1"/>
              <a:t>Sociedades</a:t>
            </a:r>
            <a:r>
              <a:rPr lang="en-US" dirty="0"/>
              <a:t> </a:t>
            </a:r>
            <a:r>
              <a:rPr lang="en-US" dirty="0" err="1"/>
              <a:t>Nacionales</a:t>
            </a:r>
            <a:r>
              <a:rPr lang="en-US" dirty="0"/>
              <a:t>, </a:t>
            </a:r>
            <a:br>
              <a:rPr lang="en-US" dirty="0"/>
            </a:br>
            <a:r>
              <a:rPr lang="en-US" dirty="0"/>
              <a:t>la IFRC, el CICR y los </a:t>
            </a:r>
            <a:r>
              <a:rPr lang="en-US" dirty="0" err="1"/>
              <a:t>Estados</a:t>
            </a:r>
            <a:endParaRPr lang="en-US" dirty="0"/>
          </a:p>
          <a:p>
            <a:pPr lvl="1"/>
            <a:r>
              <a:rPr lang="en-US" dirty="0"/>
              <a:t>Solo </a:t>
            </a:r>
            <a:r>
              <a:rPr lang="en-US" dirty="0" err="1"/>
              <a:t>conflictos</a:t>
            </a:r>
            <a:r>
              <a:rPr lang="en-US" dirty="0"/>
              <a:t> </a:t>
            </a:r>
            <a:r>
              <a:rPr lang="en-US" dirty="0" err="1"/>
              <a:t>armados</a:t>
            </a:r>
            <a:r>
              <a:rPr lang="en-US" dirty="0"/>
              <a:t>, </a:t>
            </a:r>
            <a:r>
              <a:rPr lang="en-US" dirty="0" err="1"/>
              <a:t>desastres</a:t>
            </a:r>
            <a:r>
              <a:rPr lang="en-US" dirty="0"/>
              <a:t> naturales y </a:t>
            </a:r>
            <a:r>
              <a:rPr lang="en-US" dirty="0" err="1"/>
              <a:t>otras</a:t>
            </a:r>
            <a:r>
              <a:rPr lang="en-US" dirty="0"/>
              <a:t> </a:t>
            </a:r>
            <a:r>
              <a:rPr lang="en-US" dirty="0" err="1"/>
              <a:t>emergencias</a:t>
            </a:r>
            <a:endParaRPr lang="en-US" dirty="0"/>
          </a:p>
          <a:p>
            <a:pPr lvl="1"/>
            <a:r>
              <a:rPr lang="en-US" dirty="0"/>
              <a:t>Una </a:t>
            </a:r>
            <a:r>
              <a:rPr lang="en-US" dirty="0" err="1"/>
              <a:t>llamada</a:t>
            </a:r>
            <a:r>
              <a:rPr lang="en-US" dirty="0"/>
              <a:t> a la </a:t>
            </a:r>
            <a:r>
              <a:rPr lang="en-US" dirty="0" err="1"/>
              <a:t>acción</a:t>
            </a:r>
            <a:r>
              <a:rPr lang="en-US" dirty="0"/>
              <a:t> y un </a:t>
            </a:r>
            <a:r>
              <a:rPr lang="en-US" dirty="0" err="1"/>
              <a:t>énfasis</a:t>
            </a:r>
            <a:r>
              <a:rPr lang="en-US" dirty="0"/>
              <a:t> </a:t>
            </a:r>
            <a:br>
              <a:rPr lang="en-US" dirty="0"/>
            </a:br>
            <a:r>
              <a:rPr lang="en-US" dirty="0" err="1"/>
              <a:t>en</a:t>
            </a:r>
            <a:r>
              <a:rPr lang="en-US" dirty="0"/>
              <a:t> </a:t>
            </a:r>
            <a:r>
              <a:rPr lang="en-US" dirty="0" err="1"/>
              <a:t>medidas</a:t>
            </a:r>
            <a:r>
              <a:rPr lang="en-US" dirty="0"/>
              <a:t> </a:t>
            </a:r>
            <a:r>
              <a:rPr lang="en-US" dirty="0" err="1"/>
              <a:t>prácticas</a:t>
            </a:r>
            <a:endParaRPr lang="en-US" dirty="0"/>
          </a:p>
          <a:p>
            <a:pPr lvl="1"/>
            <a:endParaRPr lang="en-US" dirty="0"/>
          </a:p>
        </p:txBody>
      </p:sp>
      <p:sp>
        <p:nvSpPr>
          <p:cNvPr id="5" name="Title 4">
            <a:extLst>
              <a:ext uri="{FF2B5EF4-FFF2-40B4-BE49-F238E27FC236}">
                <a16:creationId xmlns:a16="http://schemas.microsoft.com/office/drawing/2014/main" id="{1E2BD202-A441-439F-98C2-C4BBB733AFF2}"/>
              </a:ext>
            </a:extLst>
          </p:cNvPr>
          <p:cNvSpPr>
            <a:spLocks noGrp="1"/>
          </p:cNvSpPr>
          <p:nvPr>
            <p:ph type="title"/>
          </p:nvPr>
        </p:nvSpPr>
        <p:spPr>
          <a:xfrm>
            <a:off x="1259523" y="1735729"/>
            <a:ext cx="5292725" cy="655433"/>
          </a:xfrm>
        </p:spPr>
        <p:txBody>
          <a:bodyPr/>
          <a:lstStyle/>
          <a:p>
            <a:r>
              <a:rPr lang="en-AU" dirty="0" err="1"/>
              <a:t>Política</a:t>
            </a:r>
            <a:endParaRPr lang="en-GB" dirty="0"/>
          </a:p>
        </p:txBody>
      </p:sp>
      <p:sp>
        <p:nvSpPr>
          <p:cNvPr id="6" name="Text Placeholder 5">
            <a:extLst>
              <a:ext uri="{FF2B5EF4-FFF2-40B4-BE49-F238E27FC236}">
                <a16:creationId xmlns:a16="http://schemas.microsoft.com/office/drawing/2014/main" id="{0760962C-0B75-4517-A688-9A463BBC1627}"/>
              </a:ext>
            </a:extLst>
          </p:cNvPr>
          <p:cNvSpPr>
            <a:spLocks noGrp="1"/>
          </p:cNvSpPr>
          <p:nvPr>
            <p:ph type="body" sz="quarter" idx="13"/>
          </p:nvPr>
        </p:nvSpPr>
        <p:spPr>
          <a:xfrm>
            <a:off x="6393605" y="1735729"/>
            <a:ext cx="5293254" cy="655433"/>
          </a:xfrm>
        </p:spPr>
        <p:txBody>
          <a:bodyPr/>
          <a:lstStyle/>
          <a:p>
            <a:r>
              <a:rPr lang="en-AU" dirty="0" err="1"/>
              <a:t>Resolución</a:t>
            </a:r>
            <a:endParaRPr lang="en-SE" dirty="0"/>
          </a:p>
          <a:p>
            <a:endParaRPr lang="en-GB" dirty="0"/>
          </a:p>
        </p:txBody>
      </p:sp>
    </p:spTree>
    <p:extLst>
      <p:ext uri="{BB962C8B-B14F-4D97-AF65-F5344CB8AC3E}">
        <p14:creationId xmlns:p14="http://schemas.microsoft.com/office/powerpoint/2010/main" val="1579962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Drawing of the mental health policy and framework">
            <a:extLst>
              <a:ext uri="{FF2B5EF4-FFF2-40B4-BE49-F238E27FC236}">
                <a16:creationId xmlns:a16="http://schemas.microsoft.com/office/drawing/2014/main" id="{F2447EC6-DDCD-4BFC-8753-01D78EE131DC}"/>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t="553" b="593"/>
          <a:stretch/>
        </p:blipFill>
        <p:spPr>
          <a:xfrm>
            <a:off x="5700713" y="577851"/>
            <a:ext cx="5940423" cy="5289550"/>
          </a:xfrm>
        </p:spPr>
      </p:pic>
      <p:sp>
        <p:nvSpPr>
          <p:cNvPr id="7" name="Text Placeholder 6">
            <a:extLst>
              <a:ext uri="{FF2B5EF4-FFF2-40B4-BE49-F238E27FC236}">
                <a16:creationId xmlns:a16="http://schemas.microsoft.com/office/drawing/2014/main" id="{4A6060C4-2B06-451A-BFCE-B0970B24B178}"/>
              </a:ext>
            </a:extLst>
          </p:cNvPr>
          <p:cNvSpPr>
            <a:spLocks noGrp="1"/>
          </p:cNvSpPr>
          <p:nvPr>
            <p:ph type="body" sz="quarter" idx="10"/>
          </p:nvPr>
        </p:nvSpPr>
        <p:spPr>
          <a:xfrm>
            <a:off x="550862" y="1844675"/>
            <a:ext cx="6230938" cy="3889375"/>
          </a:xfrm>
        </p:spPr>
        <p:txBody>
          <a:bodyPr/>
          <a:lstStyle/>
          <a:p>
            <a:pPr lvl="1"/>
            <a:r>
              <a:rPr lang="en-US" dirty="0" err="1"/>
              <a:t>Mejor</a:t>
            </a:r>
            <a:r>
              <a:rPr lang="en-US" dirty="0"/>
              <a:t> </a:t>
            </a:r>
            <a:r>
              <a:rPr lang="en-US" dirty="0" err="1"/>
              <a:t>respuesta</a:t>
            </a:r>
            <a:r>
              <a:rPr lang="en-US" dirty="0"/>
              <a:t> del </a:t>
            </a:r>
            <a:r>
              <a:rPr lang="en-US" dirty="0" err="1"/>
              <a:t>Movimiento</a:t>
            </a:r>
            <a:r>
              <a:rPr lang="en-US" dirty="0"/>
              <a:t> </a:t>
            </a:r>
            <a:br>
              <a:rPr lang="en-US" dirty="0"/>
            </a:br>
            <a:r>
              <a:rPr lang="en-US" dirty="0"/>
              <a:t>a las </a:t>
            </a:r>
            <a:r>
              <a:rPr lang="en-US" dirty="0" err="1"/>
              <a:t>necesidades</a:t>
            </a:r>
            <a:r>
              <a:rPr lang="en-US" dirty="0"/>
              <a:t> de SMAPS</a:t>
            </a:r>
          </a:p>
          <a:p>
            <a:pPr lvl="1"/>
            <a:r>
              <a:rPr lang="en-US" dirty="0" err="1"/>
              <a:t>Garantizar</a:t>
            </a:r>
            <a:r>
              <a:rPr lang="en-US" dirty="0"/>
              <a:t> la </a:t>
            </a:r>
            <a:r>
              <a:rPr lang="en-US" dirty="0" err="1"/>
              <a:t>calidad</a:t>
            </a:r>
            <a:endParaRPr lang="en-US" dirty="0"/>
          </a:p>
          <a:p>
            <a:pPr lvl="1"/>
            <a:r>
              <a:rPr lang="en-US" dirty="0" err="1"/>
              <a:t>Ofrecer</a:t>
            </a:r>
            <a:r>
              <a:rPr lang="en-US" dirty="0"/>
              <a:t> </a:t>
            </a:r>
            <a:r>
              <a:rPr lang="en-US" dirty="0" err="1"/>
              <a:t>lineamientos</a:t>
            </a:r>
            <a:r>
              <a:rPr lang="en-US" dirty="0"/>
              <a:t> </a:t>
            </a:r>
            <a:r>
              <a:rPr lang="en-US" dirty="0" err="1"/>
              <a:t>generales</a:t>
            </a:r>
            <a:endParaRPr lang="en-US" dirty="0"/>
          </a:p>
          <a:p>
            <a:pPr lvl="1"/>
            <a:r>
              <a:rPr lang="en-US" dirty="0" err="1"/>
              <a:t>Necesidades</a:t>
            </a:r>
            <a:r>
              <a:rPr lang="en-US" dirty="0"/>
              <a:t> de SMAPS </a:t>
            </a:r>
            <a:r>
              <a:rPr lang="en-US" dirty="0" err="1"/>
              <a:t>abordadas</a:t>
            </a:r>
            <a:r>
              <a:rPr lang="en-US" dirty="0"/>
              <a:t> </a:t>
            </a:r>
            <a:br>
              <a:rPr lang="en-US" dirty="0"/>
            </a:br>
            <a:r>
              <a:rPr lang="en-US" dirty="0"/>
              <a:t>de </a:t>
            </a:r>
            <a:r>
              <a:rPr lang="en-US" dirty="0" err="1"/>
              <a:t>acuerdo</a:t>
            </a:r>
            <a:r>
              <a:rPr lang="en-US" dirty="0"/>
              <a:t> con: </a:t>
            </a:r>
          </a:p>
          <a:p>
            <a:pPr lvl="1"/>
            <a:r>
              <a:rPr lang="en-US" dirty="0"/>
              <a:t>la </a:t>
            </a:r>
            <a:r>
              <a:rPr lang="en-US" dirty="0" err="1"/>
              <a:t>función</a:t>
            </a:r>
            <a:r>
              <a:rPr lang="en-US" dirty="0"/>
              <a:t> y el cargo</a:t>
            </a:r>
          </a:p>
          <a:p>
            <a:pPr lvl="1"/>
            <a:r>
              <a:rPr lang="en-US" dirty="0"/>
              <a:t>las </a:t>
            </a:r>
            <a:r>
              <a:rPr lang="en-US" dirty="0" err="1"/>
              <a:t>necesidades</a:t>
            </a:r>
            <a:r>
              <a:rPr lang="en-US" dirty="0"/>
              <a:t> y </a:t>
            </a:r>
            <a:r>
              <a:rPr lang="en-US" dirty="0" err="1"/>
              <a:t>deficiencias</a:t>
            </a:r>
            <a:r>
              <a:rPr lang="en-US" dirty="0"/>
              <a:t> </a:t>
            </a:r>
            <a:br>
              <a:rPr lang="en-US" dirty="0"/>
            </a:br>
            <a:r>
              <a:rPr lang="en-US" dirty="0" err="1"/>
              <a:t>identificadas</a:t>
            </a:r>
            <a:endParaRPr lang="en-US" dirty="0"/>
          </a:p>
          <a:p>
            <a:pPr lvl="1"/>
            <a:r>
              <a:rPr lang="en-US" dirty="0"/>
              <a:t>los </a:t>
            </a:r>
            <a:r>
              <a:rPr lang="en-US" dirty="0" err="1"/>
              <a:t>recursos</a:t>
            </a:r>
            <a:r>
              <a:rPr lang="en-US" dirty="0"/>
              <a:t>, las </a:t>
            </a:r>
            <a:r>
              <a:rPr lang="en-US" dirty="0" err="1"/>
              <a:t>capacidades</a:t>
            </a:r>
            <a:r>
              <a:rPr lang="en-US" dirty="0"/>
              <a:t> y la </a:t>
            </a:r>
            <a:r>
              <a:rPr lang="en-US" dirty="0" err="1"/>
              <a:t>experiencia</a:t>
            </a:r>
            <a:endParaRPr lang="en-GB" dirty="0"/>
          </a:p>
        </p:txBody>
      </p:sp>
      <p:sp>
        <p:nvSpPr>
          <p:cNvPr id="9" name="Text Placeholder 8">
            <a:extLst>
              <a:ext uri="{FF2B5EF4-FFF2-40B4-BE49-F238E27FC236}">
                <a16:creationId xmlns:a16="http://schemas.microsoft.com/office/drawing/2014/main" id="{720E366A-3AA9-4A53-AFC1-B9FE76926769}"/>
              </a:ext>
            </a:extLst>
          </p:cNvPr>
          <p:cNvSpPr>
            <a:spLocks noGrp="1"/>
          </p:cNvSpPr>
          <p:nvPr>
            <p:ph type="body" sz="quarter" idx="12"/>
          </p:nvPr>
        </p:nvSpPr>
        <p:spPr>
          <a:xfrm>
            <a:off x="550862" y="6073253"/>
            <a:ext cx="5653086" cy="312288"/>
          </a:xfrm>
        </p:spPr>
        <p:txBody>
          <a:bodyPr/>
          <a:lstStyle/>
          <a:p>
            <a:pPr lvl="0"/>
            <a:r>
              <a:rPr lang="en-GB" sz="1800" b="0" i="0" u="sng" kern="1200" dirty="0">
                <a:effectLst/>
                <a:latin typeface="+mn-lt"/>
                <a:ea typeface="+mn-ea"/>
                <a:cs typeface="+mn-cs"/>
                <a:hlinkClick r:id="rId4"/>
              </a:rPr>
              <a:t>https://youtu.be/kNFXSRsT5Uw</a:t>
            </a:r>
            <a:endParaRPr lang="en-GB" sz="1800" b="0" i="0" u="sng" kern="1200" dirty="0">
              <a:effectLst/>
              <a:latin typeface="+mn-lt"/>
              <a:ea typeface="+mn-ea"/>
              <a:cs typeface="+mn-cs"/>
            </a:endParaRPr>
          </a:p>
        </p:txBody>
      </p:sp>
      <p:sp>
        <p:nvSpPr>
          <p:cNvPr id="6" name="Title 5">
            <a:extLst>
              <a:ext uri="{FF2B5EF4-FFF2-40B4-BE49-F238E27FC236}">
                <a16:creationId xmlns:a16="http://schemas.microsoft.com/office/drawing/2014/main" id="{6E6CB337-7FA7-4DC8-8D10-F58E6C7785A6}"/>
              </a:ext>
            </a:extLst>
          </p:cNvPr>
          <p:cNvSpPr>
            <a:spLocks noGrp="1"/>
          </p:cNvSpPr>
          <p:nvPr>
            <p:ph type="title"/>
          </p:nvPr>
        </p:nvSpPr>
        <p:spPr/>
        <p:txBody>
          <a:bodyPr/>
          <a:lstStyle/>
          <a:p>
            <a:r>
              <a:rPr lang="en-AU" dirty="0"/>
              <a:t>La </a:t>
            </a:r>
            <a:r>
              <a:rPr lang="en-AU" dirty="0" err="1"/>
              <a:t>política</a:t>
            </a:r>
            <a:endParaRPr lang="en-SE" dirty="0"/>
          </a:p>
        </p:txBody>
      </p:sp>
    </p:spTree>
    <p:extLst>
      <p:ext uri="{BB962C8B-B14F-4D97-AF65-F5344CB8AC3E}">
        <p14:creationId xmlns:p14="http://schemas.microsoft.com/office/powerpoint/2010/main" val="3983097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843541-FC37-4554-A53D-80D877574F59}"/>
              </a:ext>
            </a:extLst>
          </p:cNvPr>
          <p:cNvSpPr>
            <a:spLocks noGrp="1"/>
          </p:cNvSpPr>
          <p:nvPr>
            <p:ph type="body" sz="quarter" idx="10"/>
          </p:nvPr>
        </p:nvSpPr>
        <p:spPr>
          <a:xfrm>
            <a:off x="550863" y="1844676"/>
            <a:ext cx="5797021" cy="3889374"/>
          </a:xfrm>
        </p:spPr>
        <p:txBody>
          <a:bodyPr/>
          <a:lstStyle/>
          <a:p>
            <a:pPr lvl="1"/>
            <a:r>
              <a:rPr lang="es-CO" b="0" dirty="0"/>
              <a:t>Garantizar</a:t>
            </a:r>
            <a:r>
              <a:rPr lang="es-CO" dirty="0"/>
              <a:t> </a:t>
            </a:r>
            <a:r>
              <a:rPr lang="es-CO" b="1" dirty="0">
                <a:solidFill>
                  <a:schemeClr val="accent1"/>
                </a:solidFill>
              </a:rPr>
              <a:t>el acceso imparcial </a:t>
            </a:r>
            <a:r>
              <a:rPr lang="es-CO" b="0" dirty="0"/>
              <a:t>a la salud mental y apoyo psicosocial, y priorizar</a:t>
            </a:r>
            <a:r>
              <a:rPr lang="es-CO" dirty="0"/>
              <a:t> </a:t>
            </a:r>
            <a:r>
              <a:rPr lang="es-CO" b="1" dirty="0">
                <a:solidFill>
                  <a:schemeClr val="accent1"/>
                </a:solidFill>
              </a:rPr>
              <a:t>la prevención y la respuesta temprana</a:t>
            </a:r>
            <a:endParaRPr lang="en-SE" b="1" dirty="0">
              <a:solidFill>
                <a:schemeClr val="accent1"/>
              </a:solidFill>
            </a:endParaRPr>
          </a:p>
          <a:p>
            <a:pPr lvl="1"/>
            <a:r>
              <a:rPr lang="es-CO" b="0" dirty="0"/>
              <a:t>Garantizar</a:t>
            </a:r>
            <a:r>
              <a:rPr lang="es-CO" dirty="0"/>
              <a:t> </a:t>
            </a:r>
            <a:r>
              <a:rPr lang="es-CO" b="1" dirty="0">
                <a:solidFill>
                  <a:schemeClr val="accent1"/>
                </a:solidFill>
              </a:rPr>
              <a:t>apoyo y atención amplios </a:t>
            </a:r>
            <a:br>
              <a:rPr lang="es-CO" b="1" dirty="0">
                <a:solidFill>
                  <a:schemeClr val="accent1"/>
                </a:solidFill>
              </a:rPr>
            </a:br>
            <a:r>
              <a:rPr lang="es-CO" b="1" dirty="0">
                <a:solidFill>
                  <a:schemeClr val="accent1"/>
                </a:solidFill>
              </a:rPr>
              <a:t>e integrados</a:t>
            </a:r>
            <a:r>
              <a:rPr lang="es-CO" b="1" dirty="0"/>
              <a:t> </a:t>
            </a:r>
            <a:r>
              <a:rPr lang="es-CO" b="0" dirty="0"/>
              <a:t>para las personas con necesidades de salud mental y psicosociales</a:t>
            </a:r>
            <a:endParaRPr lang="en-SE" b="0" dirty="0"/>
          </a:p>
          <a:p>
            <a:pPr lvl="1"/>
            <a:r>
              <a:rPr lang="es-CO" b="0" dirty="0"/>
              <a:t>Reconocer</a:t>
            </a:r>
            <a:r>
              <a:rPr lang="es-CO" dirty="0"/>
              <a:t> </a:t>
            </a:r>
            <a:r>
              <a:rPr lang="es-CO" b="1" dirty="0">
                <a:solidFill>
                  <a:schemeClr val="accent1"/>
                </a:solidFill>
              </a:rPr>
              <a:t>la resiliencia, la participación y la diversidad de las personas </a:t>
            </a:r>
            <a:r>
              <a:rPr lang="es-CO" b="0" dirty="0"/>
              <a:t>en todas las actividades de salud mental y psicosociales</a:t>
            </a:r>
            <a:endParaRPr lang="en-SE" b="0" dirty="0"/>
          </a:p>
          <a:p>
            <a:pPr lvl="1"/>
            <a:r>
              <a:rPr lang="es-CO" b="0" dirty="0"/>
              <a:t>Garantizar</a:t>
            </a:r>
            <a:r>
              <a:rPr lang="es-CO" dirty="0"/>
              <a:t> </a:t>
            </a:r>
            <a:r>
              <a:rPr lang="es-CO" b="1" dirty="0">
                <a:solidFill>
                  <a:schemeClr val="accent1"/>
                </a:solidFill>
              </a:rPr>
              <a:t>la protección de la seguridad, </a:t>
            </a:r>
            <a:br>
              <a:rPr lang="es-CO" b="1" dirty="0">
                <a:solidFill>
                  <a:schemeClr val="accent1"/>
                </a:solidFill>
              </a:rPr>
            </a:br>
            <a:r>
              <a:rPr lang="es-CO" b="1" dirty="0">
                <a:solidFill>
                  <a:schemeClr val="accent1"/>
                </a:solidFill>
              </a:rPr>
              <a:t>la dignidad y los derechos</a:t>
            </a:r>
            <a:endParaRPr lang="en-SE" b="1" dirty="0">
              <a:solidFill>
                <a:schemeClr val="accent1"/>
              </a:solidFill>
            </a:endParaRPr>
          </a:p>
        </p:txBody>
      </p:sp>
      <p:sp>
        <p:nvSpPr>
          <p:cNvPr id="3" name="Text Placeholder 2">
            <a:extLst>
              <a:ext uri="{FF2B5EF4-FFF2-40B4-BE49-F238E27FC236}">
                <a16:creationId xmlns:a16="http://schemas.microsoft.com/office/drawing/2014/main" id="{DE2DEA15-C737-4FFE-B6E6-B406112D18A9}"/>
              </a:ext>
            </a:extLst>
          </p:cNvPr>
          <p:cNvSpPr>
            <a:spLocks noGrp="1"/>
          </p:cNvSpPr>
          <p:nvPr>
            <p:ph type="body" sz="quarter" idx="11"/>
          </p:nvPr>
        </p:nvSpPr>
        <p:spPr>
          <a:xfrm>
            <a:off x="6462184" y="1844676"/>
            <a:ext cx="5292725" cy="3889374"/>
          </a:xfrm>
        </p:spPr>
        <p:txBody>
          <a:bodyPr/>
          <a:lstStyle/>
          <a:p>
            <a:pPr lvl="1"/>
            <a:r>
              <a:rPr lang="en-US" sz="2200" dirty="0" err="1"/>
              <a:t>Abordar</a:t>
            </a:r>
            <a:r>
              <a:rPr lang="en-US" sz="2200" dirty="0"/>
              <a:t> </a:t>
            </a:r>
            <a:r>
              <a:rPr lang="en-US" sz="2200" b="1" dirty="0">
                <a:solidFill>
                  <a:schemeClr val="accent1"/>
                </a:solidFill>
              </a:rPr>
              <a:t>la </a:t>
            </a:r>
            <a:r>
              <a:rPr lang="en-US" sz="2200" b="1" dirty="0" err="1">
                <a:solidFill>
                  <a:schemeClr val="accent1"/>
                </a:solidFill>
              </a:rPr>
              <a:t>estigmatización</a:t>
            </a:r>
            <a:r>
              <a:rPr lang="en-US" sz="2200" b="1" dirty="0">
                <a:solidFill>
                  <a:schemeClr val="accent1"/>
                </a:solidFill>
              </a:rPr>
              <a:t>, la </a:t>
            </a:r>
            <a:r>
              <a:rPr lang="en-US" sz="2200" b="1" dirty="0" err="1">
                <a:solidFill>
                  <a:schemeClr val="accent1"/>
                </a:solidFill>
              </a:rPr>
              <a:t>exclusión</a:t>
            </a:r>
            <a:r>
              <a:rPr lang="en-US" sz="2200" b="1" dirty="0">
                <a:solidFill>
                  <a:schemeClr val="accent1"/>
                </a:solidFill>
              </a:rPr>
              <a:t> </a:t>
            </a:r>
            <a:br>
              <a:rPr lang="en-US" sz="2200" b="1" dirty="0">
                <a:solidFill>
                  <a:schemeClr val="accent1"/>
                </a:solidFill>
              </a:rPr>
            </a:br>
            <a:r>
              <a:rPr lang="en-US" sz="2200" b="1" dirty="0">
                <a:solidFill>
                  <a:schemeClr val="accent1"/>
                </a:solidFill>
              </a:rPr>
              <a:t>y la </a:t>
            </a:r>
            <a:r>
              <a:rPr lang="en-US" sz="2200" b="1" dirty="0" err="1">
                <a:solidFill>
                  <a:schemeClr val="accent1"/>
                </a:solidFill>
              </a:rPr>
              <a:t>discriminación</a:t>
            </a:r>
            <a:r>
              <a:rPr lang="en-US" sz="2200" dirty="0"/>
              <a:t> </a:t>
            </a:r>
          </a:p>
          <a:p>
            <a:pPr lvl="1"/>
            <a:r>
              <a:rPr lang="en-US" sz="2200" dirty="0" err="1"/>
              <a:t>Implementar</a:t>
            </a:r>
            <a:r>
              <a:rPr lang="en-US" sz="2200" dirty="0"/>
              <a:t> y </a:t>
            </a:r>
            <a:r>
              <a:rPr lang="en-US" sz="2200" dirty="0" err="1"/>
              <a:t>colaborar</a:t>
            </a:r>
            <a:r>
              <a:rPr lang="en-US" sz="2200" dirty="0"/>
              <a:t> con el </a:t>
            </a:r>
            <a:r>
              <a:rPr lang="en-US" sz="2200" dirty="0" err="1"/>
              <a:t>desarrollo</a:t>
            </a:r>
            <a:r>
              <a:rPr lang="en-US" sz="2200" dirty="0"/>
              <a:t> de </a:t>
            </a:r>
            <a:r>
              <a:rPr lang="en-US" sz="2200" dirty="0" err="1"/>
              <a:t>intervenciones</a:t>
            </a:r>
            <a:r>
              <a:rPr lang="en-US" sz="2200" dirty="0"/>
              <a:t> </a:t>
            </a:r>
            <a:r>
              <a:rPr lang="en-US" sz="2200" dirty="0" err="1"/>
              <a:t>en</a:t>
            </a:r>
            <a:r>
              <a:rPr lang="en-US" sz="2200" dirty="0"/>
              <a:t> </a:t>
            </a:r>
            <a:r>
              <a:rPr lang="en-US" sz="2200" dirty="0" err="1"/>
              <a:t>función</a:t>
            </a:r>
            <a:r>
              <a:rPr lang="en-US" sz="2200" dirty="0"/>
              <a:t> de los </a:t>
            </a:r>
            <a:r>
              <a:rPr lang="en-US" sz="2200" b="1" dirty="0" err="1">
                <a:solidFill>
                  <a:schemeClr val="accent1"/>
                </a:solidFill>
              </a:rPr>
              <a:t>estándares</a:t>
            </a:r>
            <a:r>
              <a:rPr lang="en-US" sz="2200" b="1" dirty="0">
                <a:solidFill>
                  <a:schemeClr val="accent1"/>
                </a:solidFill>
              </a:rPr>
              <a:t> y </a:t>
            </a:r>
            <a:r>
              <a:rPr lang="en-US" sz="2200" b="1" dirty="0" err="1">
                <a:solidFill>
                  <a:schemeClr val="accent1"/>
                </a:solidFill>
              </a:rPr>
              <a:t>prácticas</a:t>
            </a:r>
            <a:r>
              <a:rPr lang="en-US" sz="2200" b="1" dirty="0">
                <a:solidFill>
                  <a:schemeClr val="accent1"/>
                </a:solidFill>
              </a:rPr>
              <a:t> </a:t>
            </a:r>
            <a:r>
              <a:rPr lang="en-US" sz="2200" dirty="0"/>
              <a:t>de </a:t>
            </a:r>
            <a:r>
              <a:rPr lang="en-US" sz="2200" dirty="0" err="1"/>
              <a:t>salud</a:t>
            </a:r>
            <a:r>
              <a:rPr lang="en-US" sz="2200" dirty="0"/>
              <a:t> mental y </a:t>
            </a:r>
            <a:r>
              <a:rPr lang="en-US" sz="2200" dirty="0" err="1"/>
              <a:t>apoyo</a:t>
            </a:r>
            <a:r>
              <a:rPr lang="en-US" sz="2200" dirty="0"/>
              <a:t> </a:t>
            </a:r>
            <a:r>
              <a:rPr lang="en-US" sz="2200" dirty="0" err="1"/>
              <a:t>psicosocial</a:t>
            </a:r>
            <a:r>
              <a:rPr lang="en-US" sz="2200" dirty="0"/>
              <a:t> que son </a:t>
            </a:r>
            <a:r>
              <a:rPr lang="en-US" sz="2200" dirty="0" err="1"/>
              <a:t>reconocidos</a:t>
            </a:r>
            <a:r>
              <a:rPr lang="en-US" sz="2200" dirty="0"/>
              <a:t> a </a:t>
            </a:r>
            <a:r>
              <a:rPr lang="en-US" sz="2200" dirty="0" err="1"/>
              <a:t>nivel</a:t>
            </a:r>
            <a:r>
              <a:rPr lang="en-US" sz="2200" dirty="0"/>
              <a:t> </a:t>
            </a:r>
            <a:r>
              <a:rPr lang="en-US" sz="2200" dirty="0" err="1"/>
              <a:t>internacional</a:t>
            </a:r>
            <a:r>
              <a:rPr lang="en-US" sz="2200" dirty="0"/>
              <a:t> y se </a:t>
            </a:r>
            <a:r>
              <a:rPr lang="en-US" sz="2200" dirty="0" err="1"/>
              <a:t>basan</a:t>
            </a:r>
            <a:r>
              <a:rPr lang="en-US" sz="2200" dirty="0"/>
              <a:t> </a:t>
            </a:r>
            <a:r>
              <a:rPr lang="en-US" sz="2200" dirty="0" err="1"/>
              <a:t>en</a:t>
            </a:r>
            <a:r>
              <a:rPr lang="en-US" sz="2200" dirty="0"/>
              <a:t> </a:t>
            </a:r>
            <a:r>
              <a:rPr lang="en-US" sz="2200" dirty="0" err="1"/>
              <a:t>evidencia</a:t>
            </a:r>
            <a:r>
              <a:rPr lang="en-US" sz="2200" dirty="0"/>
              <a:t> </a:t>
            </a:r>
            <a:r>
              <a:rPr lang="en-US" sz="2200" dirty="0" err="1"/>
              <a:t>informada</a:t>
            </a:r>
            <a:r>
              <a:rPr lang="en-US" sz="2200" dirty="0"/>
              <a:t> </a:t>
            </a:r>
          </a:p>
          <a:p>
            <a:pPr lvl="1"/>
            <a:r>
              <a:rPr lang="en-US" sz="2200" dirty="0" err="1"/>
              <a:t>Proteger</a:t>
            </a:r>
            <a:r>
              <a:rPr lang="en-US" sz="2200" dirty="0"/>
              <a:t> la </a:t>
            </a:r>
            <a:r>
              <a:rPr lang="en-US" sz="2200" dirty="0" err="1"/>
              <a:t>salud</a:t>
            </a:r>
            <a:r>
              <a:rPr lang="en-US" sz="2200" dirty="0"/>
              <a:t> mental y el </a:t>
            </a:r>
            <a:r>
              <a:rPr lang="en-US" sz="2200" dirty="0" err="1"/>
              <a:t>bienestar</a:t>
            </a:r>
            <a:r>
              <a:rPr lang="en-US" sz="2200" dirty="0"/>
              <a:t> </a:t>
            </a:r>
            <a:r>
              <a:rPr lang="en-US" sz="2200" dirty="0" err="1"/>
              <a:t>psicosocial</a:t>
            </a:r>
            <a:r>
              <a:rPr lang="en-US" sz="2200" dirty="0"/>
              <a:t> del </a:t>
            </a:r>
            <a:r>
              <a:rPr lang="en-US" sz="2200" b="1" dirty="0">
                <a:solidFill>
                  <a:schemeClr val="accent1"/>
                </a:solidFill>
              </a:rPr>
              <a:t>personal y el </a:t>
            </a:r>
            <a:r>
              <a:rPr lang="en-US" sz="2200" b="1" dirty="0" err="1">
                <a:solidFill>
                  <a:schemeClr val="accent1"/>
                </a:solidFill>
              </a:rPr>
              <a:t>voluntariado</a:t>
            </a:r>
            <a:endParaRPr lang="en-US" sz="2200" b="1" dirty="0">
              <a:solidFill>
                <a:schemeClr val="accent1"/>
              </a:solidFill>
            </a:endParaRPr>
          </a:p>
          <a:p>
            <a:pPr lvl="1"/>
            <a:r>
              <a:rPr lang="en-US" sz="2200" dirty="0" err="1"/>
              <a:t>Desarrollar</a:t>
            </a:r>
            <a:r>
              <a:rPr lang="en-US" sz="2200" dirty="0"/>
              <a:t> la </a:t>
            </a:r>
            <a:r>
              <a:rPr lang="en-US" sz="2200" b="1" dirty="0" err="1">
                <a:solidFill>
                  <a:schemeClr val="accent1"/>
                </a:solidFill>
              </a:rPr>
              <a:t>capacidad</a:t>
            </a:r>
            <a:r>
              <a:rPr lang="en-US" sz="2200" dirty="0"/>
              <a:t> de </a:t>
            </a:r>
            <a:r>
              <a:rPr lang="en-US" sz="2200" dirty="0" err="1"/>
              <a:t>apoyo</a:t>
            </a:r>
            <a:r>
              <a:rPr lang="en-US" sz="2200" dirty="0"/>
              <a:t> a la </a:t>
            </a:r>
            <a:r>
              <a:rPr lang="en-US" sz="2200" dirty="0" err="1"/>
              <a:t>salud</a:t>
            </a:r>
            <a:r>
              <a:rPr lang="en-US" sz="2200" dirty="0"/>
              <a:t> mental y </a:t>
            </a:r>
            <a:r>
              <a:rPr lang="en-US" sz="2200" dirty="0" err="1"/>
              <a:t>psicosocial</a:t>
            </a:r>
            <a:endParaRPr lang="en-US" sz="2200" dirty="0"/>
          </a:p>
        </p:txBody>
      </p:sp>
      <p:sp>
        <p:nvSpPr>
          <p:cNvPr id="4" name="Text Placeholder 3">
            <a:extLst>
              <a:ext uri="{FF2B5EF4-FFF2-40B4-BE49-F238E27FC236}">
                <a16:creationId xmlns:a16="http://schemas.microsoft.com/office/drawing/2014/main" id="{CD04915D-6F8F-4C21-9D23-07CE11BE6F64}"/>
              </a:ext>
            </a:extLst>
          </p:cNvPr>
          <p:cNvSpPr>
            <a:spLocks noGrp="1"/>
          </p:cNvSpPr>
          <p:nvPr>
            <p:ph type="body" sz="quarter" idx="12"/>
          </p:nvPr>
        </p:nvSpPr>
        <p:spPr>
          <a:xfrm>
            <a:off x="550863" y="6207429"/>
            <a:ext cx="8364537" cy="307671"/>
          </a:xfrm>
        </p:spPr>
        <p:txBody>
          <a:bodyPr/>
          <a:lstStyle/>
          <a:p>
            <a:pPr>
              <a:spcAft>
                <a:spcPts val="600"/>
              </a:spcAft>
            </a:pPr>
            <a:r>
              <a:rPr lang="en-GB" dirty="0">
                <a:hlinkClick r:id="rId3">
                  <a:extLst>
                    <a:ext uri="{A12FA001-AC4F-418D-AE19-62706E023703}">
                      <ahyp:hlinkClr xmlns:ahyp="http://schemas.microsoft.com/office/drawing/2018/hyperlinkcolor" val="tx"/>
                    </a:ext>
                  </a:extLst>
                </a:hlinkClick>
              </a:rPr>
              <a:t>https://pscentre.org/movement-resource-room-mhpss-policy-and-resolution/</a:t>
            </a:r>
            <a:endParaRPr lang="da-DK" dirty="0"/>
          </a:p>
        </p:txBody>
      </p:sp>
      <p:sp>
        <p:nvSpPr>
          <p:cNvPr id="5" name="Title 4">
            <a:extLst>
              <a:ext uri="{FF2B5EF4-FFF2-40B4-BE49-F238E27FC236}">
                <a16:creationId xmlns:a16="http://schemas.microsoft.com/office/drawing/2014/main" id="{1C393F68-0C48-4306-B7F6-BAC851B03809}"/>
              </a:ext>
            </a:extLst>
          </p:cNvPr>
          <p:cNvSpPr>
            <a:spLocks noGrp="1"/>
          </p:cNvSpPr>
          <p:nvPr>
            <p:ph type="title"/>
          </p:nvPr>
        </p:nvSpPr>
        <p:spPr/>
        <p:txBody>
          <a:bodyPr/>
          <a:lstStyle/>
          <a:p>
            <a:r>
              <a:rPr lang="es-CO" dirty="0"/>
              <a:t>Las ocho declaraciones de la política</a:t>
            </a:r>
            <a:endParaRPr lang="en-SE" dirty="0"/>
          </a:p>
        </p:txBody>
      </p:sp>
    </p:spTree>
    <p:extLst>
      <p:ext uri="{BB962C8B-B14F-4D97-AF65-F5344CB8AC3E}">
        <p14:creationId xmlns:p14="http://schemas.microsoft.com/office/powerpoint/2010/main" val="702207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F3E25-C060-4899-A168-9AD877C69113}"/>
              </a:ext>
            </a:extLst>
          </p:cNvPr>
          <p:cNvSpPr>
            <a:spLocks noGrp="1"/>
          </p:cNvSpPr>
          <p:nvPr>
            <p:ph type="title"/>
          </p:nvPr>
        </p:nvSpPr>
        <p:spPr>
          <a:xfrm>
            <a:off x="550863" y="784747"/>
            <a:ext cx="5240337" cy="1325563"/>
          </a:xfrm>
        </p:spPr>
        <p:txBody>
          <a:bodyPr/>
          <a:lstStyle/>
          <a:p>
            <a:r>
              <a:rPr lang="es-CO" dirty="0"/>
              <a:t>El marco de SMAPS del Movimiento</a:t>
            </a:r>
            <a:endParaRPr lang="en-SE" dirty="0"/>
          </a:p>
        </p:txBody>
      </p:sp>
      <p:sp>
        <p:nvSpPr>
          <p:cNvPr id="3" name="Text Placeholder 2">
            <a:extLst>
              <a:ext uri="{FF2B5EF4-FFF2-40B4-BE49-F238E27FC236}">
                <a16:creationId xmlns:a16="http://schemas.microsoft.com/office/drawing/2014/main" id="{BABB1367-59A7-4758-A334-2F2E12F9A2FD}"/>
              </a:ext>
            </a:extLst>
          </p:cNvPr>
          <p:cNvSpPr>
            <a:spLocks noGrp="1"/>
          </p:cNvSpPr>
          <p:nvPr>
            <p:ph type="body" sz="quarter" idx="10"/>
          </p:nvPr>
        </p:nvSpPr>
        <p:spPr/>
        <p:txBody>
          <a:bodyPr/>
          <a:lstStyle/>
          <a:p>
            <a:pPr lvl="1"/>
            <a:r>
              <a:rPr lang="en-US" dirty="0"/>
              <a:t>4 </a:t>
            </a:r>
            <a:r>
              <a:rPr lang="en-US" dirty="0" err="1"/>
              <a:t>niveles</a:t>
            </a:r>
            <a:r>
              <a:rPr lang="en-US" dirty="0"/>
              <a:t> y un </a:t>
            </a:r>
            <a:r>
              <a:rPr lang="en-US" dirty="0" err="1"/>
              <a:t>círculo</a:t>
            </a:r>
            <a:r>
              <a:rPr lang="en-US" dirty="0"/>
              <a:t> protector</a:t>
            </a:r>
          </a:p>
          <a:p>
            <a:pPr lvl="1"/>
            <a:r>
              <a:rPr lang="en-US" dirty="0" err="1"/>
              <a:t>Enfoque</a:t>
            </a:r>
            <a:r>
              <a:rPr lang="en-US" dirty="0"/>
              <a:t> </a:t>
            </a:r>
            <a:r>
              <a:rPr lang="en-US" dirty="0" err="1"/>
              <a:t>en</a:t>
            </a:r>
            <a:r>
              <a:rPr lang="en-US" dirty="0"/>
              <a:t> </a:t>
            </a:r>
            <a:r>
              <a:rPr lang="en-US" dirty="0" err="1"/>
              <a:t>habilidades</a:t>
            </a:r>
            <a:r>
              <a:rPr lang="en-US" dirty="0"/>
              <a:t> y </a:t>
            </a:r>
            <a:r>
              <a:rPr lang="en-US" dirty="0" err="1"/>
              <a:t>supervisión</a:t>
            </a:r>
            <a:endParaRPr lang="en-US" dirty="0"/>
          </a:p>
          <a:p>
            <a:pPr lvl="1"/>
            <a:r>
              <a:rPr lang="en-US" dirty="0" err="1"/>
              <a:t>Todas</a:t>
            </a:r>
            <a:r>
              <a:rPr lang="en-US" dirty="0"/>
              <a:t> las </a:t>
            </a:r>
            <a:r>
              <a:rPr lang="en-US" dirty="0" err="1"/>
              <a:t>Sociedades</a:t>
            </a:r>
            <a:r>
              <a:rPr lang="en-US" dirty="0"/>
              <a:t> </a:t>
            </a:r>
            <a:r>
              <a:rPr lang="en-US" dirty="0" err="1"/>
              <a:t>Nacionales</a:t>
            </a:r>
            <a:r>
              <a:rPr lang="en-US" dirty="0"/>
              <a:t>, la IFRC y el CICR </a:t>
            </a:r>
            <a:r>
              <a:rPr lang="en-US" dirty="0" err="1"/>
              <a:t>necesitan</a:t>
            </a:r>
            <a:r>
              <a:rPr lang="en-US" dirty="0"/>
              <a:t> </a:t>
            </a:r>
            <a:r>
              <a:rPr lang="en-US" dirty="0" err="1"/>
              <a:t>poder</a:t>
            </a:r>
            <a:r>
              <a:rPr lang="en-US" dirty="0"/>
              <a:t> </a:t>
            </a:r>
            <a:r>
              <a:rPr lang="en-US" dirty="0" err="1"/>
              <a:t>hacer</a:t>
            </a:r>
            <a:r>
              <a:rPr lang="en-US" dirty="0"/>
              <a:t> lo </a:t>
            </a:r>
            <a:r>
              <a:rPr lang="en-US" dirty="0" err="1"/>
              <a:t>siguiente</a:t>
            </a:r>
            <a:r>
              <a:rPr lang="en-US" dirty="0"/>
              <a:t>:</a:t>
            </a:r>
          </a:p>
          <a:p>
            <a:pPr lvl="2"/>
            <a:r>
              <a:rPr lang="en-US" dirty="0" err="1"/>
              <a:t>Evaluar</a:t>
            </a:r>
            <a:r>
              <a:rPr lang="en-US" dirty="0"/>
              <a:t> </a:t>
            </a:r>
            <a:r>
              <a:rPr lang="en-US" dirty="0" err="1"/>
              <a:t>necesidades</a:t>
            </a:r>
            <a:endParaRPr lang="en-US" dirty="0"/>
          </a:p>
          <a:p>
            <a:pPr lvl="2"/>
            <a:r>
              <a:rPr lang="en-US" dirty="0"/>
              <a:t>Defender SMAPS</a:t>
            </a:r>
          </a:p>
          <a:p>
            <a:pPr lvl="2"/>
            <a:r>
              <a:rPr lang="en-US" dirty="0" err="1"/>
              <a:t>Derivar</a:t>
            </a:r>
            <a:r>
              <a:rPr lang="en-US" dirty="0"/>
              <a:t> a </a:t>
            </a:r>
            <a:r>
              <a:rPr lang="en-US" dirty="0" err="1"/>
              <a:t>servicios</a:t>
            </a:r>
            <a:r>
              <a:rPr lang="en-US" dirty="0"/>
              <a:t> </a:t>
            </a:r>
            <a:r>
              <a:rPr lang="en-US" dirty="0" err="1"/>
              <a:t>adecuados</a:t>
            </a:r>
            <a:endParaRPr lang="en-US" dirty="0"/>
          </a:p>
          <a:p>
            <a:pPr lvl="1"/>
            <a:endParaRPr lang="en-US" dirty="0"/>
          </a:p>
        </p:txBody>
      </p:sp>
      <p:sp>
        <p:nvSpPr>
          <p:cNvPr id="4" name="Text Placeholder 3">
            <a:extLst>
              <a:ext uri="{FF2B5EF4-FFF2-40B4-BE49-F238E27FC236}">
                <a16:creationId xmlns:a16="http://schemas.microsoft.com/office/drawing/2014/main" id="{210DAA81-05E3-4B46-898F-265FB6A19868}"/>
              </a:ext>
            </a:extLst>
          </p:cNvPr>
          <p:cNvSpPr>
            <a:spLocks noGrp="1"/>
          </p:cNvSpPr>
          <p:nvPr>
            <p:ph type="body" sz="quarter" idx="12"/>
          </p:nvPr>
        </p:nvSpPr>
        <p:spPr/>
        <p:txBody>
          <a:bodyPr/>
          <a:lstStyle/>
          <a:p>
            <a:r>
              <a:rPr lang="en-GB" dirty="0">
                <a:hlinkClick r:id="rId3">
                  <a:extLst>
                    <a:ext uri="{A12FA001-AC4F-418D-AE19-62706E023703}">
                      <ahyp:hlinkClr xmlns:ahyp="http://schemas.microsoft.com/office/drawing/2018/hyperlinkcolor" val="tx"/>
                    </a:ext>
                  </a:extLst>
                </a:hlinkClick>
              </a:rPr>
              <a:t>https://</a:t>
            </a:r>
            <a:r>
              <a:rPr lang="en-GB" dirty="0" err="1">
                <a:hlinkClick r:id="rId3">
                  <a:extLst>
                    <a:ext uri="{A12FA001-AC4F-418D-AE19-62706E023703}">
                      <ahyp:hlinkClr xmlns:ahyp="http://schemas.microsoft.com/office/drawing/2018/hyperlinkcolor" val="tx"/>
                    </a:ext>
                  </a:extLst>
                </a:hlinkClick>
              </a:rPr>
              <a:t>youtu.be</a:t>
            </a:r>
            <a:r>
              <a:rPr lang="en-GB" dirty="0">
                <a:hlinkClick r:id="rId3">
                  <a:extLst>
                    <a:ext uri="{A12FA001-AC4F-418D-AE19-62706E023703}">
                      <ahyp:hlinkClr xmlns:ahyp="http://schemas.microsoft.com/office/drawing/2018/hyperlinkcolor" val="tx"/>
                    </a:ext>
                  </a:extLst>
                </a:hlinkClick>
              </a:rPr>
              <a:t>/e_bkzT67W3g</a:t>
            </a:r>
            <a:endParaRPr lang="en-GB" dirty="0"/>
          </a:p>
          <a:p>
            <a:endParaRPr lang="en-GB" dirty="0"/>
          </a:p>
        </p:txBody>
      </p:sp>
      <p:pic>
        <p:nvPicPr>
          <p:cNvPr id="26" name="Picture Placeholder 25" descr="Diagram&#10;&#10;Description automatically generated">
            <a:extLst>
              <a:ext uri="{FF2B5EF4-FFF2-40B4-BE49-F238E27FC236}">
                <a16:creationId xmlns:a16="http://schemas.microsoft.com/office/drawing/2014/main" id="{D86E5BD3-432E-4243-9A0F-A3C2AD6A7F95}"/>
              </a:ext>
            </a:extLst>
          </p:cNvPr>
          <p:cNvPicPr>
            <a:picLocks noGrp="1" noChangeAspect="1"/>
          </p:cNvPicPr>
          <p:nvPr>
            <p:ph type="pic" sz="quarter" idx="11"/>
          </p:nvPr>
        </p:nvPicPr>
        <p:blipFill rotWithShape="1">
          <a:blip r:embed="rId4">
            <a:extLst>
              <a:ext uri="{28A0092B-C50C-407E-A947-70E740481C1C}">
                <a14:useLocalDpi xmlns:a14="http://schemas.microsoft.com/office/drawing/2010/main" val="0"/>
              </a:ext>
            </a:extLst>
          </a:blip>
          <a:srcRect l="-8815" t="-4261" r="-4254" b="-2911"/>
          <a:stretch/>
        </p:blipFill>
        <p:spPr>
          <a:xfrm>
            <a:off x="5677815" y="457909"/>
            <a:ext cx="6349235" cy="6018047"/>
          </a:xfrm>
        </p:spPr>
      </p:pic>
    </p:spTree>
    <p:extLst>
      <p:ext uri="{BB962C8B-B14F-4D97-AF65-F5344CB8AC3E}">
        <p14:creationId xmlns:p14="http://schemas.microsoft.com/office/powerpoint/2010/main" val="1470149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E9E289-950E-4DAC-BBA1-F8335348A996}"/>
              </a:ext>
            </a:extLst>
          </p:cNvPr>
          <p:cNvSpPr>
            <a:spLocks noGrp="1"/>
          </p:cNvSpPr>
          <p:nvPr>
            <p:ph type="body" sz="quarter" idx="10"/>
          </p:nvPr>
        </p:nvSpPr>
        <p:spPr/>
        <p:txBody>
          <a:bodyPr/>
          <a:lstStyle/>
          <a:p>
            <a:pPr lvl="1"/>
            <a:r>
              <a:rPr lang="en-US" dirty="0" err="1"/>
              <a:t>Firmada</a:t>
            </a:r>
            <a:r>
              <a:rPr lang="en-US" dirty="0"/>
              <a:t> por 196 </a:t>
            </a:r>
            <a:r>
              <a:rPr lang="en-US" dirty="0" err="1"/>
              <a:t>Estados</a:t>
            </a:r>
            <a:r>
              <a:rPr lang="en-US" dirty="0"/>
              <a:t> </a:t>
            </a:r>
            <a:r>
              <a:rPr lang="en-US" dirty="0" err="1"/>
              <a:t>firmantes</a:t>
            </a:r>
            <a:r>
              <a:rPr lang="en-US" dirty="0"/>
              <a:t> de los </a:t>
            </a:r>
            <a:r>
              <a:rPr lang="en-US" dirty="0" err="1"/>
              <a:t>Convenios</a:t>
            </a:r>
            <a:r>
              <a:rPr lang="en-US" dirty="0"/>
              <a:t> de </a:t>
            </a:r>
            <a:r>
              <a:rPr lang="en-US" dirty="0" err="1"/>
              <a:t>Ginebra</a:t>
            </a:r>
            <a:endParaRPr lang="en-US" dirty="0"/>
          </a:p>
          <a:p>
            <a:pPr lvl="1"/>
            <a:r>
              <a:rPr lang="en-US" dirty="0" err="1"/>
              <a:t>Pedir</a:t>
            </a:r>
            <a:r>
              <a:rPr lang="en-US" dirty="0"/>
              <a:t> una </a:t>
            </a:r>
            <a:r>
              <a:rPr lang="en-US" dirty="0" err="1"/>
              <a:t>acción</a:t>
            </a:r>
            <a:r>
              <a:rPr lang="en-US" dirty="0"/>
              <a:t> </a:t>
            </a:r>
            <a:r>
              <a:rPr lang="en-US" dirty="0" err="1"/>
              <a:t>conjunta</a:t>
            </a:r>
            <a:r>
              <a:rPr lang="en-US" dirty="0"/>
              <a:t> y </a:t>
            </a:r>
            <a:r>
              <a:rPr lang="en-US" dirty="0" err="1"/>
              <a:t>unida</a:t>
            </a:r>
            <a:r>
              <a:rPr lang="en-US" dirty="0"/>
              <a:t> entre los </a:t>
            </a:r>
            <a:r>
              <a:rPr lang="en-US" dirty="0" err="1"/>
              <a:t>Estados</a:t>
            </a:r>
            <a:r>
              <a:rPr lang="en-US" dirty="0"/>
              <a:t>, el </a:t>
            </a:r>
            <a:r>
              <a:rPr lang="en-US" dirty="0" err="1"/>
              <a:t>Movimiento</a:t>
            </a:r>
            <a:r>
              <a:rPr lang="en-US" dirty="0"/>
              <a:t> y </a:t>
            </a:r>
            <a:r>
              <a:rPr lang="en-US" dirty="0" err="1"/>
              <a:t>otras</a:t>
            </a:r>
            <a:r>
              <a:rPr lang="en-US" dirty="0"/>
              <a:t> </a:t>
            </a:r>
            <a:r>
              <a:rPr lang="en-US" dirty="0" err="1"/>
              <a:t>partes</a:t>
            </a:r>
            <a:r>
              <a:rPr lang="en-US" dirty="0"/>
              <a:t> </a:t>
            </a:r>
            <a:r>
              <a:rPr lang="en-US" dirty="0" err="1"/>
              <a:t>interesadas</a:t>
            </a:r>
            <a:endParaRPr lang="en-US" dirty="0"/>
          </a:p>
          <a:p>
            <a:pPr lvl="1"/>
            <a:r>
              <a:rPr lang="en-US" dirty="0"/>
              <a:t>Para el </a:t>
            </a:r>
            <a:r>
              <a:rPr lang="en-US" dirty="0" err="1"/>
              <a:t>contexto</a:t>
            </a:r>
            <a:r>
              <a:rPr lang="en-US" dirty="0"/>
              <a:t> de </a:t>
            </a:r>
            <a:r>
              <a:rPr lang="en-US" dirty="0" err="1"/>
              <a:t>conflictos</a:t>
            </a:r>
            <a:r>
              <a:rPr lang="en-US" dirty="0"/>
              <a:t> </a:t>
            </a:r>
            <a:r>
              <a:rPr lang="en-US" dirty="0" err="1"/>
              <a:t>armados</a:t>
            </a:r>
            <a:r>
              <a:rPr lang="en-US" dirty="0"/>
              <a:t>, </a:t>
            </a:r>
            <a:r>
              <a:rPr lang="en-US" dirty="0" err="1"/>
              <a:t>desastres</a:t>
            </a:r>
            <a:r>
              <a:rPr lang="en-US" dirty="0"/>
              <a:t> naturales y </a:t>
            </a:r>
            <a:r>
              <a:rPr lang="en-US" dirty="0" err="1"/>
              <a:t>otros</a:t>
            </a:r>
            <a:r>
              <a:rPr lang="en-US" dirty="0"/>
              <a:t> </a:t>
            </a:r>
            <a:r>
              <a:rPr lang="en-US" dirty="0" err="1"/>
              <a:t>contextos</a:t>
            </a:r>
            <a:r>
              <a:rPr lang="en-US" dirty="0"/>
              <a:t> de </a:t>
            </a:r>
            <a:r>
              <a:rPr lang="en-US" dirty="0" err="1"/>
              <a:t>emergencia</a:t>
            </a:r>
            <a:endParaRPr lang="en-US" dirty="0"/>
          </a:p>
          <a:p>
            <a:pPr lvl="1"/>
            <a:r>
              <a:rPr lang="en-US" dirty="0"/>
              <a:t>SMAPS </a:t>
            </a:r>
            <a:r>
              <a:rPr lang="en-US" dirty="0" err="1"/>
              <a:t>en</a:t>
            </a:r>
            <a:r>
              <a:rPr lang="en-US" dirty="0"/>
              <a:t> general </a:t>
            </a:r>
            <a:r>
              <a:rPr lang="en-US" dirty="0" err="1"/>
              <a:t>necesita</a:t>
            </a:r>
            <a:r>
              <a:rPr lang="en-US" dirty="0"/>
              <a:t> </a:t>
            </a:r>
            <a:r>
              <a:rPr lang="en-US" dirty="0" err="1"/>
              <a:t>incrementarse</a:t>
            </a:r>
            <a:r>
              <a:rPr lang="en-US" dirty="0"/>
              <a:t> </a:t>
            </a:r>
            <a:r>
              <a:rPr lang="en-US" dirty="0" err="1"/>
              <a:t>en</a:t>
            </a:r>
            <a:r>
              <a:rPr lang="en-US" dirty="0"/>
              <a:t> </a:t>
            </a:r>
            <a:r>
              <a:rPr lang="en-US" dirty="0" err="1"/>
              <a:t>estas</a:t>
            </a:r>
            <a:r>
              <a:rPr lang="en-US" dirty="0"/>
              <a:t> </a:t>
            </a:r>
            <a:r>
              <a:rPr lang="en-US" dirty="0" err="1"/>
              <a:t>situaciones</a:t>
            </a:r>
            <a:endParaRPr lang="en-US" dirty="0"/>
          </a:p>
          <a:p>
            <a:pPr lvl="1"/>
            <a:endParaRPr lang="en-US" dirty="0"/>
          </a:p>
        </p:txBody>
      </p:sp>
      <p:pic>
        <p:nvPicPr>
          <p:cNvPr id="7" name="Picture Placeholder 6" descr="Drawing of the mental health resolution">
            <a:extLst>
              <a:ext uri="{FF2B5EF4-FFF2-40B4-BE49-F238E27FC236}">
                <a16:creationId xmlns:a16="http://schemas.microsoft.com/office/drawing/2014/main" id="{1C96629B-8DEB-42DE-84D9-C95152FF1798}"/>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t="8310" b="8399"/>
          <a:stretch/>
        </p:blipFill>
        <p:spPr>
          <a:xfrm>
            <a:off x="5650725" y="873125"/>
            <a:ext cx="6127373" cy="5099050"/>
          </a:xfrm>
        </p:spPr>
      </p:pic>
      <p:sp>
        <p:nvSpPr>
          <p:cNvPr id="5" name="Title 4">
            <a:extLst>
              <a:ext uri="{FF2B5EF4-FFF2-40B4-BE49-F238E27FC236}">
                <a16:creationId xmlns:a16="http://schemas.microsoft.com/office/drawing/2014/main" id="{75E4FE10-5BBD-4F0E-966B-95604CFBC870}"/>
              </a:ext>
            </a:extLst>
          </p:cNvPr>
          <p:cNvSpPr>
            <a:spLocks noGrp="1"/>
          </p:cNvSpPr>
          <p:nvPr>
            <p:ph type="title"/>
          </p:nvPr>
        </p:nvSpPr>
        <p:spPr/>
        <p:txBody>
          <a:bodyPr/>
          <a:lstStyle/>
          <a:p>
            <a:r>
              <a:rPr lang="en-AU" dirty="0"/>
              <a:t>La </a:t>
            </a:r>
            <a:r>
              <a:rPr lang="en-AU" dirty="0" err="1"/>
              <a:t>resolución</a:t>
            </a:r>
            <a:endParaRPr lang="en-SE" dirty="0"/>
          </a:p>
        </p:txBody>
      </p:sp>
    </p:spTree>
    <p:extLst>
      <p:ext uri="{BB962C8B-B14F-4D97-AF65-F5344CB8AC3E}">
        <p14:creationId xmlns:p14="http://schemas.microsoft.com/office/powerpoint/2010/main" val="3680161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n older lady sits looking wistfully at a picture of three people">
            <a:extLst>
              <a:ext uri="{FF2B5EF4-FFF2-40B4-BE49-F238E27FC236}">
                <a16:creationId xmlns:a16="http://schemas.microsoft.com/office/drawing/2014/main" id="{745322CB-49B2-40E7-A043-184F201E00F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185" r="3185"/>
          <a:stretch>
            <a:fillRect/>
          </a:stretch>
        </p:blipFill>
        <p:spPr>
          <a:xfrm>
            <a:off x="769938" y="1372418"/>
            <a:ext cx="3435792" cy="4697032"/>
          </a:xfrm>
        </p:spPr>
      </p:pic>
      <p:sp>
        <p:nvSpPr>
          <p:cNvPr id="3" name="Text Placeholder 2">
            <a:extLst>
              <a:ext uri="{FF2B5EF4-FFF2-40B4-BE49-F238E27FC236}">
                <a16:creationId xmlns:a16="http://schemas.microsoft.com/office/drawing/2014/main" id="{1634FCEE-A828-41EF-A87B-E3CCF5443B36}"/>
              </a:ext>
            </a:extLst>
          </p:cNvPr>
          <p:cNvSpPr>
            <a:spLocks noGrp="1"/>
          </p:cNvSpPr>
          <p:nvPr>
            <p:ph type="body" sz="quarter" idx="11"/>
          </p:nvPr>
        </p:nvSpPr>
        <p:spPr>
          <a:xfrm>
            <a:off x="4937756" y="711015"/>
            <a:ext cx="6806229" cy="5543550"/>
          </a:xfrm>
        </p:spPr>
        <p:txBody>
          <a:bodyPr/>
          <a:lstStyle/>
          <a:p>
            <a:pPr lvl="1"/>
            <a:r>
              <a:rPr lang="en-US" sz="2200" dirty="0" err="1"/>
              <a:t>Asegurar</a:t>
            </a:r>
            <a:r>
              <a:rPr lang="en-US" sz="2200" dirty="0"/>
              <a:t> </a:t>
            </a:r>
            <a:r>
              <a:rPr lang="en-US" sz="2200" b="1" dirty="0">
                <a:solidFill>
                  <a:schemeClr val="accent1"/>
                </a:solidFill>
              </a:rPr>
              <a:t>la </a:t>
            </a:r>
            <a:r>
              <a:rPr lang="en-US" sz="2200" b="1" dirty="0" err="1">
                <a:solidFill>
                  <a:schemeClr val="accent1"/>
                </a:solidFill>
              </a:rPr>
              <a:t>oportunidad</a:t>
            </a:r>
            <a:r>
              <a:rPr lang="en-US" sz="2200" b="1" dirty="0">
                <a:solidFill>
                  <a:schemeClr val="accent1"/>
                </a:solidFill>
              </a:rPr>
              <a:t> y </a:t>
            </a:r>
            <a:r>
              <a:rPr lang="en-US" sz="2200" b="1" dirty="0" err="1">
                <a:solidFill>
                  <a:schemeClr val="accent1"/>
                </a:solidFill>
              </a:rPr>
              <a:t>disponibilidad</a:t>
            </a:r>
            <a:r>
              <a:rPr lang="en-US" sz="2200" b="1" dirty="0">
                <a:solidFill>
                  <a:schemeClr val="accent1"/>
                </a:solidFill>
              </a:rPr>
              <a:t> del </a:t>
            </a:r>
            <a:r>
              <a:rPr lang="en-US" sz="2200" b="1" dirty="0" err="1">
                <a:solidFill>
                  <a:schemeClr val="accent1"/>
                </a:solidFill>
              </a:rPr>
              <a:t>acceso</a:t>
            </a:r>
            <a:r>
              <a:rPr lang="en-US" sz="2200" b="1" dirty="0">
                <a:solidFill>
                  <a:schemeClr val="accent1"/>
                </a:solidFill>
              </a:rPr>
              <a:t> </a:t>
            </a:r>
            <a:r>
              <a:rPr lang="en-US" sz="2200" dirty="0"/>
              <a:t>a </a:t>
            </a:r>
            <a:r>
              <a:rPr lang="en-US" sz="2200" dirty="0" err="1"/>
              <a:t>servicios</a:t>
            </a:r>
            <a:r>
              <a:rPr lang="en-US" sz="2200" dirty="0"/>
              <a:t> de </a:t>
            </a:r>
            <a:r>
              <a:rPr lang="en-US" sz="2200" dirty="0" err="1"/>
              <a:t>salud</a:t>
            </a:r>
            <a:r>
              <a:rPr lang="en-US" sz="2200" dirty="0"/>
              <a:t> mental y </a:t>
            </a:r>
            <a:r>
              <a:rPr lang="en-US" sz="2200" dirty="0" err="1"/>
              <a:t>apoyo</a:t>
            </a:r>
            <a:r>
              <a:rPr lang="en-US" sz="2200" dirty="0"/>
              <a:t> </a:t>
            </a:r>
            <a:r>
              <a:rPr lang="en-US" sz="2200" dirty="0" err="1"/>
              <a:t>psicosocial</a:t>
            </a:r>
            <a:r>
              <a:rPr lang="en-US" sz="2200" dirty="0"/>
              <a:t> para las </a:t>
            </a:r>
            <a:r>
              <a:rPr lang="en-US" sz="2200" dirty="0" err="1"/>
              <a:t>poblaciones</a:t>
            </a:r>
            <a:r>
              <a:rPr lang="en-US" sz="2200" dirty="0"/>
              <a:t> </a:t>
            </a:r>
            <a:r>
              <a:rPr lang="en-US" sz="2200" dirty="0" err="1"/>
              <a:t>afectadas</a:t>
            </a:r>
            <a:r>
              <a:rPr lang="en-US" sz="2200" dirty="0"/>
              <a:t> por </a:t>
            </a:r>
            <a:r>
              <a:rPr lang="en-US" sz="2200" dirty="0" err="1"/>
              <a:t>situaciones</a:t>
            </a:r>
            <a:r>
              <a:rPr lang="en-US" sz="2200" dirty="0"/>
              <a:t> de </a:t>
            </a:r>
            <a:r>
              <a:rPr lang="en-US" sz="2200" dirty="0" err="1"/>
              <a:t>emergencia</a:t>
            </a:r>
            <a:endParaRPr lang="en-US" sz="2200" dirty="0"/>
          </a:p>
          <a:p>
            <a:pPr lvl="1"/>
            <a:r>
              <a:rPr lang="en-US" sz="2200" dirty="0" err="1"/>
              <a:t>Aumentar</a:t>
            </a:r>
            <a:r>
              <a:rPr lang="en-US" sz="2200" dirty="0"/>
              <a:t> </a:t>
            </a:r>
            <a:r>
              <a:rPr lang="en-US" sz="2200" b="1" dirty="0">
                <a:solidFill>
                  <a:schemeClr val="accent1"/>
                </a:solidFill>
              </a:rPr>
              <a:t>la </a:t>
            </a:r>
            <a:r>
              <a:rPr lang="en-US" sz="2200" b="1" dirty="0" err="1">
                <a:solidFill>
                  <a:schemeClr val="accent1"/>
                </a:solidFill>
              </a:rPr>
              <a:t>acción</a:t>
            </a:r>
            <a:r>
              <a:rPr lang="en-US" sz="2200" b="1" dirty="0">
                <a:solidFill>
                  <a:schemeClr val="accent1"/>
                </a:solidFill>
              </a:rPr>
              <a:t> local y de la </a:t>
            </a:r>
            <a:r>
              <a:rPr lang="en-US" sz="2200" b="1" dirty="0" err="1">
                <a:solidFill>
                  <a:schemeClr val="accent1"/>
                </a:solidFill>
              </a:rPr>
              <a:t>comunidad</a:t>
            </a:r>
            <a:r>
              <a:rPr lang="en-US" sz="2200" dirty="0"/>
              <a:t>, y la </a:t>
            </a:r>
            <a:r>
              <a:rPr lang="en-US" sz="2200" dirty="0" err="1"/>
              <a:t>colaboración</a:t>
            </a:r>
            <a:r>
              <a:rPr lang="en-US" sz="2200" dirty="0"/>
              <a:t> entre las </a:t>
            </a:r>
            <a:r>
              <a:rPr lang="en-US" sz="2200" dirty="0" err="1"/>
              <a:t>Sociedades</a:t>
            </a:r>
            <a:r>
              <a:rPr lang="en-US" sz="2200" dirty="0"/>
              <a:t> </a:t>
            </a:r>
            <a:r>
              <a:rPr lang="en-US" sz="2200" dirty="0" err="1"/>
              <a:t>Nacionales</a:t>
            </a:r>
            <a:r>
              <a:rPr lang="en-US" sz="2200" dirty="0"/>
              <a:t> y los </a:t>
            </a:r>
            <a:r>
              <a:rPr lang="en-US" sz="2200" dirty="0" err="1"/>
              <a:t>Estados</a:t>
            </a:r>
            <a:endParaRPr lang="en-US" sz="2200" dirty="0"/>
          </a:p>
          <a:p>
            <a:pPr lvl="1"/>
            <a:r>
              <a:rPr lang="en-US" sz="2200" dirty="0" err="1"/>
              <a:t>Asegurar</a:t>
            </a:r>
            <a:r>
              <a:rPr lang="en-US" sz="2200" dirty="0"/>
              <a:t> que la </a:t>
            </a:r>
            <a:r>
              <a:rPr lang="en-US" sz="2200" dirty="0" err="1"/>
              <a:t>respuesta</a:t>
            </a:r>
            <a:r>
              <a:rPr lang="en-US" sz="2200" dirty="0"/>
              <a:t> sea </a:t>
            </a:r>
            <a:r>
              <a:rPr lang="en-US" sz="2200" b="1" dirty="0">
                <a:solidFill>
                  <a:schemeClr val="accent1"/>
                </a:solidFill>
              </a:rPr>
              <a:t>integral</a:t>
            </a:r>
            <a:r>
              <a:rPr lang="en-US" sz="2200" dirty="0"/>
              <a:t> e </a:t>
            </a:r>
            <a:r>
              <a:rPr lang="en-US" sz="2200" dirty="0" err="1"/>
              <a:t>incluya</a:t>
            </a:r>
            <a:r>
              <a:rPr lang="en-US" sz="2200" dirty="0"/>
              <a:t> </a:t>
            </a:r>
            <a:r>
              <a:rPr lang="en-US" sz="2200" dirty="0" err="1"/>
              <a:t>atención</a:t>
            </a:r>
            <a:r>
              <a:rPr lang="en-US" sz="2200" dirty="0"/>
              <a:t> </a:t>
            </a:r>
            <a:r>
              <a:rPr lang="en-US" sz="2200" dirty="0" err="1"/>
              <a:t>especializada</a:t>
            </a:r>
            <a:r>
              <a:rPr lang="en-US" sz="2200" dirty="0"/>
              <a:t> </a:t>
            </a:r>
            <a:r>
              <a:rPr lang="en-US" sz="2200" dirty="0" err="1"/>
              <a:t>en</a:t>
            </a:r>
            <a:r>
              <a:rPr lang="en-US" sz="2200" dirty="0"/>
              <a:t> </a:t>
            </a:r>
            <a:r>
              <a:rPr lang="en-US" sz="2200" dirty="0" err="1"/>
              <a:t>salud</a:t>
            </a:r>
            <a:r>
              <a:rPr lang="en-US" sz="2200" dirty="0"/>
              <a:t> mental, </a:t>
            </a:r>
            <a:r>
              <a:rPr lang="en-US" sz="2200" dirty="0" err="1"/>
              <a:t>psicosocial</a:t>
            </a:r>
            <a:r>
              <a:rPr lang="en-US" sz="2200" dirty="0"/>
              <a:t> y </a:t>
            </a:r>
            <a:r>
              <a:rPr lang="en-US" sz="2200" dirty="0" err="1"/>
              <a:t>psicológica</a:t>
            </a:r>
            <a:endParaRPr lang="en-US" sz="2200" dirty="0"/>
          </a:p>
          <a:p>
            <a:pPr lvl="1"/>
            <a:r>
              <a:rPr lang="en-US" sz="2200" b="1" dirty="0" err="1">
                <a:solidFill>
                  <a:schemeClr val="accent1"/>
                </a:solidFill>
              </a:rPr>
              <a:t>Integrar</a:t>
            </a:r>
            <a:r>
              <a:rPr lang="en-US" sz="2200" dirty="0"/>
              <a:t> la </a:t>
            </a:r>
            <a:r>
              <a:rPr lang="en-US" sz="2200" dirty="0" err="1"/>
              <a:t>salud</a:t>
            </a:r>
            <a:r>
              <a:rPr lang="en-US" sz="2200" dirty="0"/>
              <a:t> mental y el </a:t>
            </a:r>
            <a:r>
              <a:rPr lang="en-US" sz="2200" dirty="0" err="1"/>
              <a:t>apoyo</a:t>
            </a:r>
            <a:r>
              <a:rPr lang="en-US" sz="2200" dirty="0"/>
              <a:t> </a:t>
            </a:r>
            <a:r>
              <a:rPr lang="en-US" sz="2200" dirty="0" err="1"/>
              <a:t>psicosocial</a:t>
            </a:r>
            <a:r>
              <a:rPr lang="en-US" sz="2200" dirty="0"/>
              <a:t> </a:t>
            </a:r>
            <a:r>
              <a:rPr lang="en-US" sz="2200" dirty="0" err="1"/>
              <a:t>en</a:t>
            </a:r>
            <a:r>
              <a:rPr lang="en-US" sz="2200" dirty="0"/>
              <a:t> </a:t>
            </a:r>
            <a:br>
              <a:rPr lang="en-US" sz="2200" dirty="0"/>
            </a:br>
            <a:r>
              <a:rPr lang="en-US" sz="2200" dirty="0" err="1"/>
              <a:t>todas</a:t>
            </a:r>
            <a:r>
              <a:rPr lang="en-US" sz="2200" dirty="0"/>
              <a:t> las </a:t>
            </a:r>
            <a:r>
              <a:rPr lang="en-US" sz="2200" dirty="0" err="1"/>
              <a:t>actividades</a:t>
            </a:r>
            <a:r>
              <a:rPr lang="en-US" sz="2200" dirty="0"/>
              <a:t> que </a:t>
            </a:r>
            <a:r>
              <a:rPr lang="en-US" sz="2200" dirty="0" err="1"/>
              <a:t>atiendan</a:t>
            </a:r>
            <a:r>
              <a:rPr lang="en-US" sz="2200" dirty="0"/>
              <a:t> las </a:t>
            </a:r>
            <a:r>
              <a:rPr lang="en-US" sz="2200" dirty="0" err="1"/>
              <a:t>necesidades</a:t>
            </a:r>
            <a:r>
              <a:rPr lang="en-US" sz="2200" dirty="0"/>
              <a:t> </a:t>
            </a:r>
            <a:r>
              <a:rPr lang="en-US" sz="2200" dirty="0" err="1"/>
              <a:t>humanitarias</a:t>
            </a:r>
            <a:r>
              <a:rPr lang="en-US" sz="2200" dirty="0"/>
              <a:t>, tales </a:t>
            </a:r>
            <a:r>
              <a:rPr lang="en-US" sz="2200" dirty="0" err="1"/>
              <a:t>como</a:t>
            </a:r>
            <a:r>
              <a:rPr lang="en-US" sz="2200" dirty="0"/>
              <a:t> </a:t>
            </a:r>
            <a:r>
              <a:rPr lang="en-US" sz="2200" dirty="0" err="1"/>
              <a:t>salud</a:t>
            </a:r>
            <a:r>
              <a:rPr lang="en-US" sz="2200" dirty="0"/>
              <a:t>, </a:t>
            </a:r>
            <a:r>
              <a:rPr lang="en-US" sz="2200" dirty="0" err="1"/>
              <a:t>educación</a:t>
            </a:r>
            <a:r>
              <a:rPr lang="en-US" sz="2200" dirty="0"/>
              <a:t> y </a:t>
            </a:r>
            <a:r>
              <a:rPr lang="en-US" sz="2200" dirty="0" err="1"/>
              <a:t>protección</a:t>
            </a:r>
            <a:endParaRPr lang="en-US" sz="2200" dirty="0"/>
          </a:p>
          <a:p>
            <a:pPr lvl="1"/>
            <a:r>
              <a:rPr lang="en-US" sz="2200" dirty="0" err="1"/>
              <a:t>Fortalecer</a:t>
            </a:r>
            <a:r>
              <a:rPr lang="en-US" sz="2200" dirty="0"/>
              <a:t> al </a:t>
            </a:r>
            <a:r>
              <a:rPr lang="en-US" sz="2200" b="1" dirty="0">
                <a:solidFill>
                  <a:schemeClr val="accent1"/>
                </a:solidFill>
              </a:rPr>
              <a:t>personal</a:t>
            </a:r>
            <a:r>
              <a:rPr lang="en-US" sz="2200" dirty="0"/>
              <a:t> de </a:t>
            </a:r>
            <a:r>
              <a:rPr lang="en-US" sz="2200" dirty="0" err="1"/>
              <a:t>salud</a:t>
            </a:r>
            <a:r>
              <a:rPr lang="en-US" sz="2200" dirty="0"/>
              <a:t> mental y </a:t>
            </a:r>
            <a:r>
              <a:rPr lang="en-US" sz="2200" dirty="0" err="1"/>
              <a:t>psicosocial</a:t>
            </a:r>
            <a:r>
              <a:rPr lang="en-US" sz="2200" dirty="0"/>
              <a:t>, </a:t>
            </a:r>
            <a:r>
              <a:rPr lang="en-US" sz="2200" dirty="0" err="1"/>
              <a:t>incluido</a:t>
            </a:r>
            <a:r>
              <a:rPr lang="en-US" sz="2200" dirty="0"/>
              <a:t> el </a:t>
            </a:r>
            <a:r>
              <a:rPr lang="en-US" sz="2200" dirty="0" err="1"/>
              <a:t>voluntariado</a:t>
            </a:r>
            <a:r>
              <a:rPr lang="en-US" sz="2200" dirty="0"/>
              <a:t> </a:t>
            </a:r>
          </a:p>
          <a:p>
            <a:pPr lvl="1"/>
            <a:r>
              <a:rPr lang="en-US" sz="2200" dirty="0" err="1"/>
              <a:t>Abordar</a:t>
            </a:r>
            <a:r>
              <a:rPr lang="en-US" sz="2200" dirty="0"/>
              <a:t> </a:t>
            </a:r>
            <a:r>
              <a:rPr lang="en-US" sz="2200" b="1" dirty="0">
                <a:solidFill>
                  <a:schemeClr val="accent1"/>
                </a:solidFill>
              </a:rPr>
              <a:t>la </a:t>
            </a:r>
            <a:r>
              <a:rPr lang="en-US" sz="2200" b="1" dirty="0" err="1">
                <a:solidFill>
                  <a:schemeClr val="accent1"/>
                </a:solidFill>
              </a:rPr>
              <a:t>estigmatización</a:t>
            </a:r>
            <a:r>
              <a:rPr lang="en-US" sz="2200" b="1" dirty="0">
                <a:solidFill>
                  <a:schemeClr val="accent1"/>
                </a:solidFill>
              </a:rPr>
              <a:t>, la </a:t>
            </a:r>
            <a:r>
              <a:rPr lang="en-US" sz="2200" b="1" dirty="0" err="1">
                <a:solidFill>
                  <a:schemeClr val="accent1"/>
                </a:solidFill>
              </a:rPr>
              <a:t>exclusión</a:t>
            </a:r>
            <a:r>
              <a:rPr lang="en-US" sz="2200" b="1" dirty="0">
                <a:solidFill>
                  <a:schemeClr val="accent1"/>
                </a:solidFill>
              </a:rPr>
              <a:t> y la </a:t>
            </a:r>
            <a:r>
              <a:rPr lang="en-US" sz="2200" b="1" dirty="0" err="1">
                <a:solidFill>
                  <a:schemeClr val="accent1"/>
                </a:solidFill>
              </a:rPr>
              <a:t>discriminación</a:t>
            </a:r>
            <a:r>
              <a:rPr lang="en-US" sz="2200" dirty="0"/>
              <a:t>  </a:t>
            </a:r>
          </a:p>
          <a:p>
            <a:pPr lvl="1"/>
            <a:r>
              <a:rPr lang="en-US" sz="2200" dirty="0" err="1"/>
              <a:t>Proteger</a:t>
            </a:r>
            <a:r>
              <a:rPr lang="en-US" sz="2200" dirty="0"/>
              <a:t> la </a:t>
            </a:r>
            <a:r>
              <a:rPr lang="en-US" sz="2200" dirty="0" err="1"/>
              <a:t>salud</a:t>
            </a:r>
            <a:r>
              <a:rPr lang="en-US" sz="2200" dirty="0"/>
              <a:t> mental y el </a:t>
            </a:r>
            <a:r>
              <a:rPr lang="en-US" sz="2200" dirty="0" err="1"/>
              <a:t>bienestar</a:t>
            </a:r>
            <a:r>
              <a:rPr lang="en-US" sz="2200" dirty="0"/>
              <a:t> </a:t>
            </a:r>
            <a:r>
              <a:rPr lang="en-US" sz="2200" dirty="0" err="1"/>
              <a:t>psicosocial</a:t>
            </a:r>
            <a:r>
              <a:rPr lang="en-US" sz="2200" dirty="0"/>
              <a:t> </a:t>
            </a:r>
            <a:br>
              <a:rPr lang="en-US" sz="2200" dirty="0"/>
            </a:br>
            <a:r>
              <a:rPr lang="en-US" sz="2200" dirty="0"/>
              <a:t>del </a:t>
            </a:r>
            <a:r>
              <a:rPr lang="en-US" sz="2200" b="1" dirty="0">
                <a:solidFill>
                  <a:schemeClr val="accent1"/>
                </a:solidFill>
              </a:rPr>
              <a:t>personal y el </a:t>
            </a:r>
            <a:r>
              <a:rPr lang="en-US" sz="2200" b="1" dirty="0" err="1">
                <a:solidFill>
                  <a:schemeClr val="accent1"/>
                </a:solidFill>
              </a:rPr>
              <a:t>voluntariado</a:t>
            </a:r>
            <a:endParaRPr lang="en-US" sz="2200" b="1" dirty="0">
              <a:solidFill>
                <a:schemeClr val="accent1"/>
              </a:solidFill>
            </a:endParaRPr>
          </a:p>
          <a:p>
            <a:pPr lvl="1"/>
            <a:endParaRPr lang="en-US" sz="2200" dirty="0"/>
          </a:p>
        </p:txBody>
      </p:sp>
      <p:sp>
        <p:nvSpPr>
          <p:cNvPr id="4" name="Text Placeholder 3">
            <a:extLst>
              <a:ext uri="{FF2B5EF4-FFF2-40B4-BE49-F238E27FC236}">
                <a16:creationId xmlns:a16="http://schemas.microsoft.com/office/drawing/2014/main" id="{6795B21B-55B1-4E02-A0D4-BEF702A1896F}"/>
              </a:ext>
            </a:extLst>
          </p:cNvPr>
          <p:cNvSpPr>
            <a:spLocks noGrp="1"/>
          </p:cNvSpPr>
          <p:nvPr>
            <p:ph type="body" sz="quarter" idx="12"/>
          </p:nvPr>
        </p:nvSpPr>
        <p:spPr/>
        <p:txBody>
          <a:bodyPr/>
          <a:lstStyle/>
          <a:p>
            <a:r>
              <a:rPr lang="en-GB" sz="1800" kern="1200" dirty="0">
                <a:effectLst/>
                <a:latin typeface="+mn-lt"/>
                <a:ea typeface="+mn-ea"/>
                <a:cs typeface="+mn-cs"/>
                <a:hlinkClick r:id="rId4">
                  <a:extLst>
                    <a:ext uri="{A12FA001-AC4F-418D-AE19-62706E023703}">
                      <ahyp:hlinkClr xmlns:ahyp="http://schemas.microsoft.com/office/drawing/2018/hyperlinkcolor" val="tx"/>
                    </a:ext>
                  </a:extLst>
                </a:hlinkClick>
              </a:rPr>
              <a:t>https://youtu.be/N3TOZvmRzo0</a:t>
            </a:r>
            <a:endParaRPr lang="en-US" sz="1800" kern="1200" dirty="0">
              <a:effectLst/>
              <a:latin typeface="+mn-lt"/>
              <a:ea typeface="+mn-ea"/>
              <a:cs typeface="+mn-cs"/>
            </a:endParaRPr>
          </a:p>
        </p:txBody>
      </p:sp>
      <p:sp>
        <p:nvSpPr>
          <p:cNvPr id="5" name="Title 4">
            <a:extLst>
              <a:ext uri="{FF2B5EF4-FFF2-40B4-BE49-F238E27FC236}">
                <a16:creationId xmlns:a16="http://schemas.microsoft.com/office/drawing/2014/main" id="{2C7744B6-7787-4073-A2F8-DD2CDB9F967D}"/>
              </a:ext>
            </a:extLst>
          </p:cNvPr>
          <p:cNvSpPr>
            <a:spLocks noGrp="1"/>
          </p:cNvSpPr>
          <p:nvPr>
            <p:ph type="title"/>
          </p:nvPr>
        </p:nvSpPr>
        <p:spPr/>
        <p:txBody>
          <a:bodyPr/>
          <a:lstStyle/>
          <a:p>
            <a:r>
              <a:rPr lang="en-AU" dirty="0"/>
              <a:t>La </a:t>
            </a:r>
            <a:r>
              <a:rPr lang="en-AU" dirty="0" err="1"/>
              <a:t>resolución</a:t>
            </a:r>
            <a:endParaRPr lang="en-SE" dirty="0"/>
          </a:p>
        </p:txBody>
      </p:sp>
    </p:spTree>
    <p:extLst>
      <p:ext uri="{BB962C8B-B14F-4D97-AF65-F5344CB8AC3E}">
        <p14:creationId xmlns:p14="http://schemas.microsoft.com/office/powerpoint/2010/main" val="2997927003"/>
      </p:ext>
    </p:extLst>
  </p:cSld>
  <p:clrMapOvr>
    <a:masterClrMapping/>
  </p:clrMapOvr>
</p:sld>
</file>

<file path=ppt/theme/theme1.xml><?xml version="1.0" encoding="utf-8"?>
<a:theme xmlns:a="http://schemas.openxmlformats.org/drawingml/2006/main" name="Office Theme">
  <a:themeElements>
    <a:clrScheme name="Mental Health Matters_2021">
      <a:dk1>
        <a:srgbClr val="000000"/>
      </a:dk1>
      <a:lt1>
        <a:srgbClr val="FFFFFF"/>
      </a:lt1>
      <a:dk2>
        <a:srgbClr val="44546A"/>
      </a:dk2>
      <a:lt2>
        <a:srgbClr val="E7E6E6"/>
      </a:lt2>
      <a:accent1>
        <a:srgbClr val="007BB3"/>
      </a:accent1>
      <a:accent2>
        <a:srgbClr val="CD0014"/>
      </a:accent2>
      <a:accent3>
        <a:srgbClr val="E7F3F7"/>
      </a:accent3>
      <a:accent4>
        <a:srgbClr val="58595B"/>
      </a:accent4>
      <a:accent5>
        <a:srgbClr val="000000"/>
      </a:accent5>
      <a:accent6>
        <a:srgbClr val="000000"/>
      </a:accent6>
      <a:hlink>
        <a:srgbClr val="0563C1"/>
      </a:hlink>
      <a:folHlink>
        <a:srgbClr val="000000"/>
      </a:folHlink>
    </a:clrScheme>
    <a:fontScheme name="Mental Health Matters_202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Mental Health Matters.potx" id="{E5EB8618-0BCB-4F76-9F8F-301CFE2716A0}" vid="{81B54AED-1519-44A2-9AE9-EBB8568D53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1380</TotalTime>
  <Words>5990</Words>
  <Application>Microsoft Office PowerPoint</Application>
  <PresentationFormat>Widescreen</PresentationFormat>
  <Paragraphs>299</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Courier New</vt:lpstr>
      <vt:lpstr>Office Theme</vt:lpstr>
      <vt:lpstr>LA SALUD MENTAL ES IMPORTANTE</vt:lpstr>
      <vt:lpstr>Por qué la salud mental es importante</vt:lpstr>
      <vt:lpstr>Compromisos en relación a SMAPS  del Movimiento</vt:lpstr>
      <vt:lpstr>Política</vt:lpstr>
      <vt:lpstr>La política</vt:lpstr>
      <vt:lpstr>Las ocho declaraciones de la política</vt:lpstr>
      <vt:lpstr>El marco de SMAPS del Movimiento</vt:lpstr>
      <vt:lpstr>La resolución</vt:lpstr>
      <vt:lpstr>La resolución</vt:lpstr>
      <vt:lpstr>Un plan de acción para la implementación  2020 – 2023</vt:lpstr>
      <vt:lpstr>Recursos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Karin Henricsson</dc:creator>
  <cp:lastModifiedBy>Jesper Guhle</cp:lastModifiedBy>
  <cp:revision>66</cp:revision>
  <dcterms:created xsi:type="dcterms:W3CDTF">2021-03-11T16:35:58Z</dcterms:created>
  <dcterms:modified xsi:type="dcterms:W3CDTF">2021-04-23T09:34:25Z</dcterms:modified>
</cp:coreProperties>
</file>