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1518900" cy="6483350"/>
  <p:notesSz cx="11518900" cy="64833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7"/>
  </p:normalViewPr>
  <p:slideViewPr>
    <p:cSldViewPr>
      <p:cViewPr>
        <p:scale>
          <a:sx n="112" d="100"/>
          <a:sy n="112" d="100"/>
        </p:scale>
        <p:origin x="750" y="1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91100" cy="323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524625" y="0"/>
            <a:ext cx="4991100" cy="323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C8662-8432-3A41-8E51-7CB070F15846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98863" y="485775"/>
            <a:ext cx="4321175" cy="243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52525" y="3079750"/>
            <a:ext cx="9213850" cy="291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157913"/>
            <a:ext cx="4991100" cy="323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524625" y="6157913"/>
            <a:ext cx="4991100" cy="323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750EE-0F73-E34D-BE5D-8AF703E9D16D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PP 1</a:t>
            </a:r>
          </a:p>
          <a:p>
            <a:r>
              <a:rPr lang="en-US" dirty="0"/>
              <a:t>Adjust these times as necessary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750EE-0F73-E34D-BE5D-8AF703E9D16D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PP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750EE-0F73-E34D-BE5D-8AF703E9D16D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PP</a:t>
            </a:r>
            <a:r>
              <a:rPr lang="en-US" baseline="0" dirty="0"/>
              <a:t>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750EE-0F73-E34D-BE5D-8AF703E9D16D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PP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750EE-0F73-E34D-BE5D-8AF703E9D16D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PP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750EE-0F73-E34D-BE5D-8AF703E9D16D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PP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750EE-0F73-E34D-BE5D-8AF703E9D16D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PP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750EE-0F73-E34D-BE5D-8AF703E9D16D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PP 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750EE-0F73-E34D-BE5D-8AF703E9D16D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PP 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750EE-0F73-E34D-BE5D-8AF703E9D16D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PP 9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750EE-0F73-E34D-BE5D-8AF703E9D16D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4393" y="2009838"/>
            <a:ext cx="9796463" cy="13615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28787" y="3630676"/>
            <a:ext cx="8067675" cy="16208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6262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35503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365284" y="0"/>
            <a:ext cx="4305300" cy="622300"/>
          </a:xfrm>
          <a:custGeom>
            <a:avLst/>
            <a:gdLst/>
            <a:ahLst/>
            <a:cxnLst/>
            <a:rect l="l" t="t" r="r" b="b"/>
            <a:pathLst>
              <a:path w="4305300" h="622300">
                <a:moveTo>
                  <a:pt x="4304715" y="0"/>
                </a:moveTo>
                <a:lnTo>
                  <a:pt x="0" y="0"/>
                </a:lnTo>
                <a:lnTo>
                  <a:pt x="0" y="442269"/>
                </a:lnTo>
                <a:lnTo>
                  <a:pt x="2812" y="546330"/>
                </a:lnTo>
                <a:lnTo>
                  <a:pt x="22499" y="599766"/>
                </a:lnTo>
                <a:lnTo>
                  <a:pt x="75936" y="619454"/>
                </a:lnTo>
                <a:lnTo>
                  <a:pt x="179997" y="622266"/>
                </a:lnTo>
                <a:lnTo>
                  <a:pt x="4124718" y="622266"/>
                </a:lnTo>
                <a:lnTo>
                  <a:pt x="4228779" y="619454"/>
                </a:lnTo>
                <a:lnTo>
                  <a:pt x="4282216" y="599766"/>
                </a:lnTo>
                <a:lnTo>
                  <a:pt x="4301903" y="546330"/>
                </a:lnTo>
                <a:lnTo>
                  <a:pt x="4304715" y="442269"/>
                </a:lnTo>
                <a:lnTo>
                  <a:pt x="4304715" y="0"/>
                </a:lnTo>
                <a:close/>
              </a:path>
            </a:pathLst>
          </a:custGeom>
          <a:solidFill>
            <a:srgbClr val="008E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3061970" cy="622300"/>
          </a:xfrm>
          <a:custGeom>
            <a:avLst/>
            <a:gdLst/>
            <a:ahLst/>
            <a:cxnLst/>
            <a:rect l="l" t="t" r="r" b="b"/>
            <a:pathLst>
              <a:path w="3061970" h="622300">
                <a:moveTo>
                  <a:pt x="3061360" y="0"/>
                </a:moveTo>
                <a:lnTo>
                  <a:pt x="0" y="0"/>
                </a:lnTo>
                <a:lnTo>
                  <a:pt x="0" y="622266"/>
                </a:lnTo>
                <a:lnTo>
                  <a:pt x="2881363" y="622266"/>
                </a:lnTo>
                <a:lnTo>
                  <a:pt x="2985424" y="619454"/>
                </a:lnTo>
                <a:lnTo>
                  <a:pt x="3038860" y="599766"/>
                </a:lnTo>
                <a:lnTo>
                  <a:pt x="3058547" y="546330"/>
                </a:lnTo>
                <a:lnTo>
                  <a:pt x="3061360" y="442269"/>
                </a:lnTo>
                <a:lnTo>
                  <a:pt x="306136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81927" y="437772"/>
            <a:ext cx="2962275" cy="1132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79297" y="1781327"/>
            <a:ext cx="9166654" cy="3954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18585" y="6029515"/>
            <a:ext cx="3688080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6262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98180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520004" cy="6479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242524" y="5594521"/>
            <a:ext cx="0" cy="114935"/>
          </a:xfrm>
          <a:custGeom>
            <a:avLst/>
            <a:gdLst/>
            <a:ahLst/>
            <a:cxnLst/>
            <a:rect l="l" t="t" r="r" b="b"/>
            <a:pathLst>
              <a:path h="114935">
                <a:moveTo>
                  <a:pt x="0" y="0"/>
                </a:moveTo>
                <a:lnTo>
                  <a:pt x="0" y="114577"/>
                </a:lnTo>
              </a:path>
            </a:pathLst>
          </a:custGeom>
          <a:ln w="145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8276101" y="5602338"/>
            <a:ext cx="199070" cy="109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495759" y="5623245"/>
            <a:ext cx="38735" cy="86360"/>
          </a:xfrm>
          <a:custGeom>
            <a:avLst/>
            <a:gdLst/>
            <a:ahLst/>
            <a:cxnLst/>
            <a:rect l="l" t="t" r="r" b="b"/>
            <a:pathLst>
              <a:path w="38734" h="86360">
                <a:moveTo>
                  <a:pt x="27383" y="16276"/>
                </a:moveTo>
                <a:lnTo>
                  <a:pt x="12766" y="16276"/>
                </a:lnTo>
                <a:lnTo>
                  <a:pt x="17041" y="9625"/>
                </a:lnTo>
                <a:lnTo>
                  <a:pt x="22063" y="4487"/>
                </a:lnTo>
                <a:lnTo>
                  <a:pt x="27958" y="1174"/>
                </a:lnTo>
                <a:lnTo>
                  <a:pt x="34853" y="0"/>
                </a:lnTo>
                <a:lnTo>
                  <a:pt x="36507" y="0"/>
                </a:lnTo>
                <a:lnTo>
                  <a:pt x="37257" y="158"/>
                </a:lnTo>
                <a:lnTo>
                  <a:pt x="38309" y="479"/>
                </a:lnTo>
                <a:lnTo>
                  <a:pt x="38309" y="14999"/>
                </a:lnTo>
                <a:lnTo>
                  <a:pt x="33349" y="14999"/>
                </a:lnTo>
                <a:lnTo>
                  <a:pt x="27383" y="16276"/>
                </a:lnTo>
                <a:close/>
              </a:path>
              <a:path w="38734" h="86360">
                <a:moveTo>
                  <a:pt x="13218" y="85854"/>
                </a:moveTo>
                <a:lnTo>
                  <a:pt x="0" y="85854"/>
                </a:lnTo>
                <a:lnTo>
                  <a:pt x="0" y="2389"/>
                </a:lnTo>
                <a:lnTo>
                  <a:pt x="12468" y="2389"/>
                </a:lnTo>
                <a:lnTo>
                  <a:pt x="12468" y="16276"/>
                </a:lnTo>
                <a:lnTo>
                  <a:pt x="27383" y="16276"/>
                </a:lnTo>
                <a:lnTo>
                  <a:pt x="25006" y="16784"/>
                </a:lnTo>
                <a:lnTo>
                  <a:pt x="18664" y="21621"/>
                </a:lnTo>
                <a:lnTo>
                  <a:pt x="14631" y="28733"/>
                </a:lnTo>
                <a:lnTo>
                  <a:pt x="13218" y="37341"/>
                </a:lnTo>
                <a:lnTo>
                  <a:pt x="13218" y="8585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8550743" y="5623245"/>
            <a:ext cx="64135" cy="86360"/>
          </a:xfrm>
          <a:custGeom>
            <a:avLst/>
            <a:gdLst/>
            <a:ahLst/>
            <a:cxnLst/>
            <a:rect l="l" t="t" r="r" b="b"/>
            <a:pathLst>
              <a:path w="64134" h="86360">
                <a:moveTo>
                  <a:pt x="26832" y="14203"/>
                </a:moveTo>
                <a:lnTo>
                  <a:pt x="12771" y="14203"/>
                </a:lnTo>
                <a:lnTo>
                  <a:pt x="15783" y="10097"/>
                </a:lnTo>
                <a:lnTo>
                  <a:pt x="20639" y="5424"/>
                </a:lnTo>
                <a:lnTo>
                  <a:pt x="27495" y="1590"/>
                </a:lnTo>
                <a:lnTo>
                  <a:pt x="36507" y="0"/>
                </a:lnTo>
                <a:lnTo>
                  <a:pt x="45937" y="1193"/>
                </a:lnTo>
                <a:lnTo>
                  <a:pt x="54818" y="5603"/>
                </a:lnTo>
                <a:lnTo>
                  <a:pt x="60028" y="12605"/>
                </a:lnTo>
                <a:lnTo>
                  <a:pt x="33954" y="12605"/>
                </a:lnTo>
                <a:lnTo>
                  <a:pt x="27545" y="13757"/>
                </a:lnTo>
                <a:lnTo>
                  <a:pt x="26832" y="14203"/>
                </a:lnTo>
                <a:close/>
              </a:path>
              <a:path w="64134" h="86360">
                <a:moveTo>
                  <a:pt x="13223" y="85854"/>
                </a:moveTo>
                <a:lnTo>
                  <a:pt x="0" y="85854"/>
                </a:lnTo>
                <a:lnTo>
                  <a:pt x="0" y="2389"/>
                </a:lnTo>
                <a:lnTo>
                  <a:pt x="12473" y="2389"/>
                </a:lnTo>
                <a:lnTo>
                  <a:pt x="12473" y="14203"/>
                </a:lnTo>
                <a:lnTo>
                  <a:pt x="26832" y="14203"/>
                </a:lnTo>
                <a:lnTo>
                  <a:pt x="20771" y="17991"/>
                </a:lnTo>
                <a:lnTo>
                  <a:pt x="15406" y="26474"/>
                </a:lnTo>
                <a:lnTo>
                  <a:pt x="13223" y="40374"/>
                </a:lnTo>
                <a:lnTo>
                  <a:pt x="13223" y="85854"/>
                </a:lnTo>
                <a:close/>
              </a:path>
              <a:path w="64134" h="86360">
                <a:moveTo>
                  <a:pt x="64001" y="85854"/>
                </a:moveTo>
                <a:lnTo>
                  <a:pt x="50783" y="85854"/>
                </a:lnTo>
                <a:lnTo>
                  <a:pt x="50783" y="34467"/>
                </a:lnTo>
                <a:lnTo>
                  <a:pt x="49970" y="24925"/>
                </a:lnTo>
                <a:lnTo>
                  <a:pt x="47214" y="18091"/>
                </a:lnTo>
                <a:lnTo>
                  <a:pt x="42034" y="13979"/>
                </a:lnTo>
                <a:lnTo>
                  <a:pt x="33954" y="12605"/>
                </a:lnTo>
                <a:lnTo>
                  <a:pt x="60028" y="12605"/>
                </a:lnTo>
                <a:lnTo>
                  <a:pt x="61417" y="14472"/>
                </a:lnTo>
                <a:lnTo>
                  <a:pt x="64001" y="29040"/>
                </a:lnTo>
                <a:lnTo>
                  <a:pt x="64001" y="8585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8632928" y="5623245"/>
            <a:ext cx="74295" cy="88265"/>
          </a:xfrm>
          <a:custGeom>
            <a:avLst/>
            <a:gdLst/>
            <a:ahLst/>
            <a:cxnLst/>
            <a:rect l="l" t="t" r="r" b="b"/>
            <a:pathLst>
              <a:path w="74295" h="88264">
                <a:moveTo>
                  <a:pt x="16073" y="27763"/>
                </a:moveTo>
                <a:lnTo>
                  <a:pt x="3903" y="27763"/>
                </a:lnTo>
                <a:lnTo>
                  <a:pt x="6501" y="15010"/>
                </a:lnTo>
                <a:lnTo>
                  <a:pt x="13086" y="6401"/>
                </a:lnTo>
                <a:lnTo>
                  <a:pt x="23193" y="1533"/>
                </a:lnTo>
                <a:lnTo>
                  <a:pt x="36358" y="0"/>
                </a:lnTo>
                <a:lnTo>
                  <a:pt x="43572" y="633"/>
                </a:lnTo>
                <a:lnTo>
                  <a:pt x="53294" y="3630"/>
                </a:lnTo>
                <a:lnTo>
                  <a:pt x="61834" y="10635"/>
                </a:lnTo>
                <a:lnTo>
                  <a:pt x="62128" y="11650"/>
                </a:lnTo>
                <a:lnTo>
                  <a:pt x="19077" y="11650"/>
                </a:lnTo>
                <a:lnTo>
                  <a:pt x="16972" y="21381"/>
                </a:lnTo>
                <a:lnTo>
                  <a:pt x="16073" y="27763"/>
                </a:lnTo>
                <a:close/>
              </a:path>
              <a:path w="74295" h="88264">
                <a:moveTo>
                  <a:pt x="24634" y="88243"/>
                </a:moveTo>
                <a:lnTo>
                  <a:pt x="14683" y="86487"/>
                </a:lnTo>
                <a:lnTo>
                  <a:pt x="6909" y="81582"/>
                </a:lnTo>
                <a:lnTo>
                  <a:pt x="1821" y="73974"/>
                </a:lnTo>
                <a:lnTo>
                  <a:pt x="0" y="64150"/>
                </a:lnTo>
                <a:lnTo>
                  <a:pt x="647" y="57501"/>
                </a:lnTo>
                <a:lnTo>
                  <a:pt x="45673" y="35105"/>
                </a:lnTo>
                <a:lnTo>
                  <a:pt x="48826" y="34788"/>
                </a:lnTo>
                <a:lnTo>
                  <a:pt x="52580" y="33507"/>
                </a:lnTo>
                <a:lnTo>
                  <a:pt x="52580" y="16434"/>
                </a:lnTo>
                <a:lnTo>
                  <a:pt x="46572" y="11650"/>
                </a:lnTo>
                <a:lnTo>
                  <a:pt x="62128" y="11650"/>
                </a:lnTo>
                <a:lnTo>
                  <a:pt x="65501" y="23296"/>
                </a:lnTo>
                <a:lnTo>
                  <a:pt x="65501" y="43243"/>
                </a:lnTo>
                <a:lnTo>
                  <a:pt x="52282" y="43243"/>
                </a:lnTo>
                <a:lnTo>
                  <a:pt x="50177" y="44999"/>
                </a:lnTo>
                <a:lnTo>
                  <a:pt x="46870" y="46276"/>
                </a:lnTo>
                <a:lnTo>
                  <a:pt x="30498" y="48512"/>
                </a:lnTo>
                <a:lnTo>
                  <a:pt x="24033" y="49467"/>
                </a:lnTo>
                <a:lnTo>
                  <a:pt x="13670" y="51540"/>
                </a:lnTo>
                <a:lnTo>
                  <a:pt x="13670" y="71170"/>
                </a:lnTo>
                <a:lnTo>
                  <a:pt x="18025" y="76592"/>
                </a:lnTo>
                <a:lnTo>
                  <a:pt x="51194" y="76592"/>
                </a:lnTo>
                <a:lnTo>
                  <a:pt x="48595" y="79292"/>
                </a:lnTo>
                <a:lnTo>
                  <a:pt x="42665" y="83676"/>
                </a:lnTo>
                <a:lnTo>
                  <a:pt x="34820" y="86954"/>
                </a:lnTo>
                <a:lnTo>
                  <a:pt x="24634" y="88243"/>
                </a:lnTo>
                <a:close/>
              </a:path>
              <a:path w="74295" h="88264">
                <a:moveTo>
                  <a:pt x="51194" y="76592"/>
                </a:moveTo>
                <a:lnTo>
                  <a:pt x="27941" y="76592"/>
                </a:lnTo>
                <a:lnTo>
                  <a:pt x="36942" y="75097"/>
                </a:lnTo>
                <a:lnTo>
                  <a:pt x="44732" y="70969"/>
                </a:lnTo>
                <a:lnTo>
                  <a:pt x="50211" y="64746"/>
                </a:lnTo>
                <a:lnTo>
                  <a:pt x="52282" y="56967"/>
                </a:lnTo>
                <a:lnTo>
                  <a:pt x="52282" y="43243"/>
                </a:lnTo>
                <a:lnTo>
                  <a:pt x="65501" y="43243"/>
                </a:lnTo>
                <a:lnTo>
                  <a:pt x="65501" y="74683"/>
                </a:lnTo>
                <a:lnTo>
                  <a:pt x="53032" y="74683"/>
                </a:lnTo>
                <a:lnTo>
                  <a:pt x="51194" y="76592"/>
                </a:lnTo>
                <a:close/>
              </a:path>
              <a:path w="74295" h="88264">
                <a:moveTo>
                  <a:pt x="70010" y="87447"/>
                </a:moveTo>
                <a:lnTo>
                  <a:pt x="55287" y="87447"/>
                </a:lnTo>
                <a:lnTo>
                  <a:pt x="53484" y="81065"/>
                </a:lnTo>
                <a:lnTo>
                  <a:pt x="53032" y="74683"/>
                </a:lnTo>
                <a:lnTo>
                  <a:pt x="65501" y="74683"/>
                </a:lnTo>
                <a:lnTo>
                  <a:pt x="65501" y="74841"/>
                </a:lnTo>
                <a:lnTo>
                  <a:pt x="67154" y="76276"/>
                </a:lnTo>
                <a:lnTo>
                  <a:pt x="74215" y="76276"/>
                </a:lnTo>
                <a:lnTo>
                  <a:pt x="74215" y="85854"/>
                </a:lnTo>
                <a:lnTo>
                  <a:pt x="71943" y="86498"/>
                </a:lnTo>
                <a:lnTo>
                  <a:pt x="70010" y="87447"/>
                </a:lnTo>
                <a:close/>
              </a:path>
              <a:path w="74295" h="88264">
                <a:moveTo>
                  <a:pt x="74215" y="76276"/>
                </a:moveTo>
                <a:lnTo>
                  <a:pt x="71062" y="76276"/>
                </a:lnTo>
                <a:lnTo>
                  <a:pt x="72716" y="75959"/>
                </a:lnTo>
                <a:lnTo>
                  <a:pt x="74215" y="75638"/>
                </a:lnTo>
                <a:lnTo>
                  <a:pt x="74215" y="7627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8716162" y="5602338"/>
            <a:ext cx="36830" cy="107950"/>
          </a:xfrm>
          <a:custGeom>
            <a:avLst/>
            <a:gdLst/>
            <a:ahLst/>
            <a:cxnLst/>
            <a:rect l="l" t="t" r="r" b="b"/>
            <a:pathLst>
              <a:path w="36829" h="107950">
                <a:moveTo>
                  <a:pt x="23884" y="23296"/>
                </a:moveTo>
                <a:lnTo>
                  <a:pt x="10666" y="23296"/>
                </a:lnTo>
                <a:lnTo>
                  <a:pt x="10666" y="0"/>
                </a:lnTo>
                <a:lnTo>
                  <a:pt x="23884" y="0"/>
                </a:lnTo>
                <a:lnTo>
                  <a:pt x="23884" y="23296"/>
                </a:lnTo>
                <a:close/>
              </a:path>
              <a:path w="36829" h="107950">
                <a:moveTo>
                  <a:pt x="36507" y="34947"/>
                </a:moveTo>
                <a:lnTo>
                  <a:pt x="0" y="34947"/>
                </a:lnTo>
                <a:lnTo>
                  <a:pt x="0" y="23296"/>
                </a:lnTo>
                <a:lnTo>
                  <a:pt x="36507" y="23296"/>
                </a:lnTo>
                <a:lnTo>
                  <a:pt x="36507" y="34947"/>
                </a:lnTo>
                <a:close/>
              </a:path>
              <a:path w="36829" h="107950">
                <a:moveTo>
                  <a:pt x="27941" y="107874"/>
                </a:moveTo>
                <a:lnTo>
                  <a:pt x="13521" y="107874"/>
                </a:lnTo>
                <a:lnTo>
                  <a:pt x="10666" y="100057"/>
                </a:lnTo>
                <a:lnTo>
                  <a:pt x="10666" y="34947"/>
                </a:lnTo>
                <a:lnTo>
                  <a:pt x="23884" y="34947"/>
                </a:lnTo>
                <a:lnTo>
                  <a:pt x="23884" y="95748"/>
                </a:lnTo>
                <a:lnTo>
                  <a:pt x="36507" y="95748"/>
                </a:lnTo>
                <a:lnTo>
                  <a:pt x="36507" y="106761"/>
                </a:lnTo>
                <a:lnTo>
                  <a:pt x="31700" y="107236"/>
                </a:lnTo>
                <a:lnTo>
                  <a:pt x="27941" y="10787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8768897" y="5625634"/>
            <a:ext cx="13335" cy="83820"/>
          </a:xfrm>
          <a:custGeom>
            <a:avLst/>
            <a:gdLst/>
            <a:ahLst/>
            <a:cxnLst/>
            <a:rect l="l" t="t" r="r" b="b"/>
            <a:pathLst>
              <a:path w="13334" h="83820">
                <a:moveTo>
                  <a:pt x="13223" y="83459"/>
                </a:moveTo>
                <a:lnTo>
                  <a:pt x="0" y="83459"/>
                </a:lnTo>
                <a:lnTo>
                  <a:pt x="0" y="0"/>
                </a:lnTo>
                <a:lnTo>
                  <a:pt x="13223" y="0"/>
                </a:lnTo>
                <a:lnTo>
                  <a:pt x="13223" y="834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8800448" y="5623245"/>
            <a:ext cx="73025" cy="88265"/>
          </a:xfrm>
          <a:custGeom>
            <a:avLst/>
            <a:gdLst/>
            <a:ahLst/>
            <a:cxnLst/>
            <a:rect l="l" t="t" r="r" b="b"/>
            <a:pathLst>
              <a:path w="73025" h="88264">
                <a:moveTo>
                  <a:pt x="36507" y="88085"/>
                </a:moveTo>
                <a:lnTo>
                  <a:pt x="20217" y="84233"/>
                </a:lnTo>
                <a:lnTo>
                  <a:pt x="8844" y="74142"/>
                </a:lnTo>
                <a:lnTo>
                  <a:pt x="2175" y="60011"/>
                </a:lnTo>
                <a:lnTo>
                  <a:pt x="0" y="44040"/>
                </a:lnTo>
                <a:lnTo>
                  <a:pt x="2175" y="28071"/>
                </a:lnTo>
                <a:lnTo>
                  <a:pt x="8844" y="13942"/>
                </a:lnTo>
                <a:lnTo>
                  <a:pt x="20217" y="3852"/>
                </a:lnTo>
                <a:lnTo>
                  <a:pt x="36507" y="0"/>
                </a:lnTo>
                <a:lnTo>
                  <a:pt x="52794" y="3852"/>
                </a:lnTo>
                <a:lnTo>
                  <a:pt x="62120" y="12125"/>
                </a:lnTo>
                <a:lnTo>
                  <a:pt x="36507" y="12125"/>
                </a:lnTo>
                <a:lnTo>
                  <a:pt x="24953" y="15542"/>
                </a:lnTo>
                <a:lnTo>
                  <a:pt x="17990" y="23895"/>
                </a:lnTo>
                <a:lnTo>
                  <a:pt x="14576" y="34342"/>
                </a:lnTo>
                <a:lnTo>
                  <a:pt x="13670" y="44040"/>
                </a:lnTo>
                <a:lnTo>
                  <a:pt x="14576" y="53740"/>
                </a:lnTo>
                <a:lnTo>
                  <a:pt x="17990" y="64188"/>
                </a:lnTo>
                <a:lnTo>
                  <a:pt x="24953" y="72543"/>
                </a:lnTo>
                <a:lnTo>
                  <a:pt x="36507" y="75959"/>
                </a:lnTo>
                <a:lnTo>
                  <a:pt x="62119" y="75959"/>
                </a:lnTo>
                <a:lnTo>
                  <a:pt x="52794" y="84233"/>
                </a:lnTo>
                <a:lnTo>
                  <a:pt x="36507" y="88085"/>
                </a:lnTo>
                <a:close/>
              </a:path>
              <a:path w="73025" h="88264">
                <a:moveTo>
                  <a:pt x="62119" y="75959"/>
                </a:moveTo>
                <a:lnTo>
                  <a:pt x="36507" y="75959"/>
                </a:lnTo>
                <a:lnTo>
                  <a:pt x="48060" y="72543"/>
                </a:lnTo>
                <a:lnTo>
                  <a:pt x="55021" y="64188"/>
                </a:lnTo>
                <a:lnTo>
                  <a:pt x="58433" y="53740"/>
                </a:lnTo>
                <a:lnTo>
                  <a:pt x="59339" y="44040"/>
                </a:lnTo>
                <a:lnTo>
                  <a:pt x="58433" y="34342"/>
                </a:lnTo>
                <a:lnTo>
                  <a:pt x="55021" y="23895"/>
                </a:lnTo>
                <a:lnTo>
                  <a:pt x="48060" y="15542"/>
                </a:lnTo>
                <a:lnTo>
                  <a:pt x="36507" y="12125"/>
                </a:lnTo>
                <a:lnTo>
                  <a:pt x="62120" y="12125"/>
                </a:lnTo>
                <a:lnTo>
                  <a:pt x="64168" y="13942"/>
                </a:lnTo>
                <a:lnTo>
                  <a:pt x="70837" y="28071"/>
                </a:lnTo>
                <a:lnTo>
                  <a:pt x="73014" y="44040"/>
                </a:lnTo>
                <a:lnTo>
                  <a:pt x="70837" y="60011"/>
                </a:lnTo>
                <a:lnTo>
                  <a:pt x="64168" y="74142"/>
                </a:lnTo>
                <a:lnTo>
                  <a:pt x="62119" y="759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891492" y="5623245"/>
            <a:ext cx="64135" cy="86360"/>
          </a:xfrm>
          <a:custGeom>
            <a:avLst/>
            <a:gdLst/>
            <a:ahLst/>
            <a:cxnLst/>
            <a:rect l="l" t="t" r="r" b="b"/>
            <a:pathLst>
              <a:path w="64134" h="86360">
                <a:moveTo>
                  <a:pt x="26831" y="14203"/>
                </a:moveTo>
                <a:lnTo>
                  <a:pt x="12771" y="14203"/>
                </a:lnTo>
                <a:lnTo>
                  <a:pt x="15783" y="10097"/>
                </a:lnTo>
                <a:lnTo>
                  <a:pt x="20639" y="5424"/>
                </a:lnTo>
                <a:lnTo>
                  <a:pt x="27495" y="1590"/>
                </a:lnTo>
                <a:lnTo>
                  <a:pt x="36507" y="0"/>
                </a:lnTo>
                <a:lnTo>
                  <a:pt x="45937" y="1193"/>
                </a:lnTo>
                <a:lnTo>
                  <a:pt x="54818" y="5603"/>
                </a:lnTo>
                <a:lnTo>
                  <a:pt x="60028" y="12605"/>
                </a:lnTo>
                <a:lnTo>
                  <a:pt x="33954" y="12605"/>
                </a:lnTo>
                <a:lnTo>
                  <a:pt x="27545" y="13757"/>
                </a:lnTo>
                <a:lnTo>
                  <a:pt x="26831" y="14203"/>
                </a:lnTo>
                <a:close/>
              </a:path>
              <a:path w="64134" h="86360">
                <a:moveTo>
                  <a:pt x="13218" y="85854"/>
                </a:moveTo>
                <a:lnTo>
                  <a:pt x="0" y="85854"/>
                </a:lnTo>
                <a:lnTo>
                  <a:pt x="0" y="2389"/>
                </a:lnTo>
                <a:lnTo>
                  <a:pt x="12468" y="2389"/>
                </a:lnTo>
                <a:lnTo>
                  <a:pt x="12468" y="14203"/>
                </a:lnTo>
                <a:lnTo>
                  <a:pt x="26831" y="14203"/>
                </a:lnTo>
                <a:lnTo>
                  <a:pt x="20769" y="17991"/>
                </a:lnTo>
                <a:lnTo>
                  <a:pt x="15402" y="26474"/>
                </a:lnTo>
                <a:lnTo>
                  <a:pt x="13218" y="40374"/>
                </a:lnTo>
                <a:lnTo>
                  <a:pt x="13218" y="85854"/>
                </a:lnTo>
                <a:close/>
              </a:path>
              <a:path w="64134" h="86360">
                <a:moveTo>
                  <a:pt x="64001" y="85854"/>
                </a:moveTo>
                <a:lnTo>
                  <a:pt x="50778" y="85854"/>
                </a:lnTo>
                <a:lnTo>
                  <a:pt x="50778" y="34467"/>
                </a:lnTo>
                <a:lnTo>
                  <a:pt x="49966" y="24925"/>
                </a:lnTo>
                <a:lnTo>
                  <a:pt x="47211" y="18091"/>
                </a:lnTo>
                <a:lnTo>
                  <a:pt x="42034" y="13979"/>
                </a:lnTo>
                <a:lnTo>
                  <a:pt x="33954" y="12605"/>
                </a:lnTo>
                <a:lnTo>
                  <a:pt x="60028" y="12605"/>
                </a:lnTo>
                <a:lnTo>
                  <a:pt x="61417" y="14472"/>
                </a:lnTo>
                <a:lnTo>
                  <a:pt x="64001" y="29040"/>
                </a:lnTo>
                <a:lnTo>
                  <a:pt x="64001" y="8585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973677" y="5623245"/>
            <a:ext cx="74295" cy="88265"/>
          </a:xfrm>
          <a:custGeom>
            <a:avLst/>
            <a:gdLst/>
            <a:ahLst/>
            <a:cxnLst/>
            <a:rect l="l" t="t" r="r" b="b"/>
            <a:pathLst>
              <a:path w="74295" h="88264">
                <a:moveTo>
                  <a:pt x="16073" y="27763"/>
                </a:moveTo>
                <a:lnTo>
                  <a:pt x="3903" y="27763"/>
                </a:lnTo>
                <a:lnTo>
                  <a:pt x="6502" y="15010"/>
                </a:lnTo>
                <a:lnTo>
                  <a:pt x="13088" y="6401"/>
                </a:lnTo>
                <a:lnTo>
                  <a:pt x="23195" y="1533"/>
                </a:lnTo>
                <a:lnTo>
                  <a:pt x="36358" y="0"/>
                </a:lnTo>
                <a:lnTo>
                  <a:pt x="43572" y="633"/>
                </a:lnTo>
                <a:lnTo>
                  <a:pt x="53294" y="3630"/>
                </a:lnTo>
                <a:lnTo>
                  <a:pt x="61834" y="10635"/>
                </a:lnTo>
                <a:lnTo>
                  <a:pt x="62128" y="11650"/>
                </a:lnTo>
                <a:lnTo>
                  <a:pt x="19077" y="11650"/>
                </a:lnTo>
                <a:lnTo>
                  <a:pt x="16977" y="21381"/>
                </a:lnTo>
                <a:lnTo>
                  <a:pt x="16073" y="27763"/>
                </a:lnTo>
                <a:close/>
              </a:path>
              <a:path w="74295" h="88264">
                <a:moveTo>
                  <a:pt x="24639" y="88243"/>
                </a:moveTo>
                <a:lnTo>
                  <a:pt x="14685" y="86487"/>
                </a:lnTo>
                <a:lnTo>
                  <a:pt x="6910" y="81582"/>
                </a:lnTo>
                <a:lnTo>
                  <a:pt x="1821" y="73974"/>
                </a:lnTo>
                <a:lnTo>
                  <a:pt x="0" y="64150"/>
                </a:lnTo>
                <a:lnTo>
                  <a:pt x="647" y="57501"/>
                </a:lnTo>
                <a:lnTo>
                  <a:pt x="45668" y="35105"/>
                </a:lnTo>
                <a:lnTo>
                  <a:pt x="48826" y="34788"/>
                </a:lnTo>
                <a:lnTo>
                  <a:pt x="52580" y="33507"/>
                </a:lnTo>
                <a:lnTo>
                  <a:pt x="52580" y="16434"/>
                </a:lnTo>
                <a:lnTo>
                  <a:pt x="46572" y="11650"/>
                </a:lnTo>
                <a:lnTo>
                  <a:pt x="62128" y="11650"/>
                </a:lnTo>
                <a:lnTo>
                  <a:pt x="65501" y="23296"/>
                </a:lnTo>
                <a:lnTo>
                  <a:pt x="65501" y="43243"/>
                </a:lnTo>
                <a:lnTo>
                  <a:pt x="52282" y="43243"/>
                </a:lnTo>
                <a:lnTo>
                  <a:pt x="50177" y="44999"/>
                </a:lnTo>
                <a:lnTo>
                  <a:pt x="46875" y="46276"/>
                </a:lnTo>
                <a:lnTo>
                  <a:pt x="30494" y="48512"/>
                </a:lnTo>
                <a:lnTo>
                  <a:pt x="24038" y="49467"/>
                </a:lnTo>
                <a:lnTo>
                  <a:pt x="13670" y="51540"/>
                </a:lnTo>
                <a:lnTo>
                  <a:pt x="13670" y="71170"/>
                </a:lnTo>
                <a:lnTo>
                  <a:pt x="18025" y="76592"/>
                </a:lnTo>
                <a:lnTo>
                  <a:pt x="51194" y="76592"/>
                </a:lnTo>
                <a:lnTo>
                  <a:pt x="48595" y="79292"/>
                </a:lnTo>
                <a:lnTo>
                  <a:pt x="42666" y="83676"/>
                </a:lnTo>
                <a:lnTo>
                  <a:pt x="34822" y="86954"/>
                </a:lnTo>
                <a:lnTo>
                  <a:pt x="24639" y="88243"/>
                </a:lnTo>
                <a:close/>
              </a:path>
              <a:path w="74295" h="88264">
                <a:moveTo>
                  <a:pt x="51194" y="76592"/>
                </a:moveTo>
                <a:lnTo>
                  <a:pt x="27941" y="76592"/>
                </a:lnTo>
                <a:lnTo>
                  <a:pt x="36942" y="75097"/>
                </a:lnTo>
                <a:lnTo>
                  <a:pt x="44732" y="70969"/>
                </a:lnTo>
                <a:lnTo>
                  <a:pt x="50211" y="64746"/>
                </a:lnTo>
                <a:lnTo>
                  <a:pt x="52282" y="56967"/>
                </a:lnTo>
                <a:lnTo>
                  <a:pt x="52282" y="43243"/>
                </a:lnTo>
                <a:lnTo>
                  <a:pt x="65501" y="43243"/>
                </a:lnTo>
                <a:lnTo>
                  <a:pt x="65501" y="74683"/>
                </a:lnTo>
                <a:lnTo>
                  <a:pt x="53032" y="74683"/>
                </a:lnTo>
                <a:lnTo>
                  <a:pt x="51194" y="76592"/>
                </a:lnTo>
                <a:close/>
              </a:path>
              <a:path w="74295" h="88264">
                <a:moveTo>
                  <a:pt x="70010" y="87447"/>
                </a:moveTo>
                <a:lnTo>
                  <a:pt x="55287" y="87447"/>
                </a:lnTo>
                <a:lnTo>
                  <a:pt x="53484" y="81065"/>
                </a:lnTo>
                <a:lnTo>
                  <a:pt x="53032" y="74683"/>
                </a:lnTo>
                <a:lnTo>
                  <a:pt x="65501" y="74683"/>
                </a:lnTo>
                <a:lnTo>
                  <a:pt x="65501" y="74841"/>
                </a:lnTo>
                <a:lnTo>
                  <a:pt x="67154" y="76276"/>
                </a:lnTo>
                <a:lnTo>
                  <a:pt x="74215" y="76276"/>
                </a:lnTo>
                <a:lnTo>
                  <a:pt x="74215" y="85854"/>
                </a:lnTo>
                <a:lnTo>
                  <a:pt x="71938" y="86498"/>
                </a:lnTo>
                <a:lnTo>
                  <a:pt x="70010" y="87447"/>
                </a:lnTo>
                <a:close/>
              </a:path>
              <a:path w="74295" h="88264">
                <a:moveTo>
                  <a:pt x="74215" y="76276"/>
                </a:moveTo>
                <a:lnTo>
                  <a:pt x="71062" y="76276"/>
                </a:lnTo>
                <a:lnTo>
                  <a:pt x="72711" y="75959"/>
                </a:lnTo>
                <a:lnTo>
                  <a:pt x="74215" y="75638"/>
                </a:lnTo>
                <a:lnTo>
                  <a:pt x="74215" y="7627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071483" y="5594521"/>
            <a:ext cx="0" cy="114935"/>
          </a:xfrm>
          <a:custGeom>
            <a:avLst/>
            <a:gdLst/>
            <a:ahLst/>
            <a:cxnLst/>
            <a:rect l="l" t="t" r="r" b="b"/>
            <a:pathLst>
              <a:path h="114935">
                <a:moveTo>
                  <a:pt x="0" y="0"/>
                </a:moveTo>
                <a:lnTo>
                  <a:pt x="0" y="114577"/>
                </a:lnTo>
              </a:path>
            </a:pathLst>
          </a:custGeom>
          <a:ln w="1322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9148854" y="5593970"/>
            <a:ext cx="327977" cy="1175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9497419" y="5594521"/>
            <a:ext cx="367940" cy="1169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8226823" y="5779483"/>
            <a:ext cx="1200283" cy="1206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9496669" y="5779483"/>
            <a:ext cx="1614200" cy="1206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605279" y="5570591"/>
            <a:ext cx="572770" cy="348615"/>
          </a:xfrm>
          <a:custGeom>
            <a:avLst/>
            <a:gdLst/>
            <a:ahLst/>
            <a:cxnLst/>
            <a:rect l="l" t="t" r="r" b="b"/>
            <a:pathLst>
              <a:path w="572770" h="348614">
                <a:moveTo>
                  <a:pt x="0" y="348482"/>
                </a:moveTo>
                <a:lnTo>
                  <a:pt x="572619" y="348482"/>
                </a:lnTo>
                <a:lnTo>
                  <a:pt x="572619" y="0"/>
                </a:lnTo>
                <a:lnTo>
                  <a:pt x="0" y="0"/>
                </a:lnTo>
                <a:lnTo>
                  <a:pt x="0" y="3484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750230" y="5633846"/>
            <a:ext cx="64135" cy="78740"/>
          </a:xfrm>
          <a:custGeom>
            <a:avLst/>
            <a:gdLst/>
            <a:ahLst/>
            <a:cxnLst/>
            <a:rect l="l" t="t" r="r" b="b"/>
            <a:pathLst>
              <a:path w="64134" h="78739">
                <a:moveTo>
                  <a:pt x="0" y="0"/>
                </a:moveTo>
                <a:lnTo>
                  <a:pt x="63878" y="0"/>
                </a:lnTo>
                <a:lnTo>
                  <a:pt x="63878" y="78496"/>
                </a:lnTo>
                <a:lnTo>
                  <a:pt x="0" y="78496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75704" y="5746358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0" y="0"/>
                </a:moveTo>
                <a:lnTo>
                  <a:pt x="212931" y="0"/>
                </a:lnTo>
              </a:path>
            </a:pathLst>
          </a:custGeom>
          <a:ln w="68030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750227" y="5780344"/>
            <a:ext cx="64135" cy="79375"/>
          </a:xfrm>
          <a:custGeom>
            <a:avLst/>
            <a:gdLst/>
            <a:ahLst/>
            <a:cxnLst/>
            <a:rect l="l" t="t" r="r" b="b"/>
            <a:pathLst>
              <a:path w="64134" h="79375">
                <a:moveTo>
                  <a:pt x="63880" y="79165"/>
                </a:moveTo>
                <a:lnTo>
                  <a:pt x="0" y="79165"/>
                </a:lnTo>
                <a:lnTo>
                  <a:pt x="0" y="0"/>
                </a:lnTo>
                <a:lnTo>
                  <a:pt x="63880" y="29"/>
                </a:lnTo>
                <a:lnTo>
                  <a:pt x="63880" y="79165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50227" y="5780344"/>
            <a:ext cx="64135" cy="635"/>
          </a:xfrm>
          <a:custGeom>
            <a:avLst/>
            <a:gdLst/>
            <a:ahLst/>
            <a:cxnLst/>
            <a:rect l="l" t="t" r="r" b="b"/>
            <a:pathLst>
              <a:path w="64134" h="635">
                <a:moveTo>
                  <a:pt x="63880" y="29"/>
                </a:moveTo>
                <a:lnTo>
                  <a:pt x="4" y="29"/>
                </a:lnTo>
                <a:lnTo>
                  <a:pt x="6388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814108" y="5780344"/>
            <a:ext cx="74930" cy="635"/>
          </a:xfrm>
          <a:custGeom>
            <a:avLst/>
            <a:gdLst/>
            <a:ahLst/>
            <a:cxnLst/>
            <a:rect l="l" t="t" r="r" b="b"/>
            <a:pathLst>
              <a:path w="74929" h="635">
                <a:moveTo>
                  <a:pt x="74528" y="14"/>
                </a:moveTo>
                <a:lnTo>
                  <a:pt x="0" y="14"/>
                </a:lnTo>
                <a:lnTo>
                  <a:pt x="74528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934035" y="5631062"/>
            <a:ext cx="176550" cy="229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630030" y="5596911"/>
            <a:ext cx="525145" cy="299085"/>
          </a:xfrm>
          <a:custGeom>
            <a:avLst/>
            <a:gdLst/>
            <a:ahLst/>
            <a:cxnLst/>
            <a:rect l="l" t="t" r="r" b="b"/>
            <a:pathLst>
              <a:path w="525145" h="299085">
                <a:moveTo>
                  <a:pt x="0" y="298930"/>
                </a:moveTo>
                <a:lnTo>
                  <a:pt x="524779" y="298930"/>
                </a:lnTo>
                <a:lnTo>
                  <a:pt x="524779" y="0"/>
                </a:lnTo>
                <a:lnTo>
                  <a:pt x="0" y="0"/>
                </a:lnTo>
                <a:lnTo>
                  <a:pt x="0" y="298930"/>
                </a:lnTo>
                <a:close/>
              </a:path>
            </a:pathLst>
          </a:custGeom>
          <a:ln w="9752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626007" y="5301000"/>
            <a:ext cx="1844560" cy="1873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7590345" y="419663"/>
            <a:ext cx="2962275" cy="221342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459"/>
              </a:spcBef>
            </a:pPr>
            <a:r>
              <a:rPr lang="pt-PT" spc="-30" dirty="0" smtClean="0"/>
              <a:t>Formação em </a:t>
            </a:r>
            <a:r>
              <a:rPr lang="pt-PT" spc="-15" dirty="0"/>
              <a:t>P</a:t>
            </a:r>
            <a:r>
              <a:rPr lang="pt-PT" spc="-15" dirty="0" smtClean="0"/>
              <a:t>rimeiros Socorros Psicológicos para as Sociedades da Cruz Vermelha e do Crescente vermelho</a:t>
            </a:r>
            <a:endParaRPr dirty="0"/>
          </a:p>
        </p:txBody>
      </p:sp>
      <p:sp>
        <p:nvSpPr>
          <p:cNvPr id="28" name="object 28"/>
          <p:cNvSpPr txBox="1"/>
          <p:nvPr/>
        </p:nvSpPr>
        <p:spPr>
          <a:xfrm>
            <a:off x="7592404" y="2782725"/>
            <a:ext cx="3032760" cy="105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sz="2600" spc="6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lang="pt-PT" sz="2600" spc="60" dirty="0" smtClean="0">
                <a:solidFill>
                  <a:srgbClr val="FFFFFF"/>
                </a:solidFill>
                <a:latin typeface="Calibri"/>
                <a:cs typeface="Calibri"/>
              </a:rPr>
              <a:t>ódulo</a:t>
            </a:r>
            <a:r>
              <a:rPr sz="2600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5030"/>
              </a:lnSpc>
            </a:pPr>
            <a:r>
              <a:rPr lang="pt-PT" sz="4200" spc="-80" dirty="0" smtClean="0">
                <a:solidFill>
                  <a:srgbClr val="FFFFFF"/>
                </a:solidFill>
                <a:cs typeface="Calibri"/>
              </a:rPr>
              <a:t>PSP </a:t>
            </a:r>
            <a:r>
              <a:rPr sz="4200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lang="pt-PT" sz="4200" dirty="0" smtClean="0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sz="4200" dirty="0" smtClean="0">
                <a:solidFill>
                  <a:srgbClr val="FFFFFF"/>
                </a:solidFill>
                <a:latin typeface="Calibri"/>
                <a:cs typeface="Calibri"/>
              </a:rPr>
              <a:t>sic</a:t>
            </a:r>
            <a:r>
              <a:rPr lang="pt-PT" sz="420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420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0889" y="5125802"/>
            <a:ext cx="118745" cy="1275715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spc="10" dirty="0">
                <a:solidFill>
                  <a:srgbClr val="231F20"/>
                </a:solidFill>
                <a:latin typeface="Calibri"/>
                <a:cs typeface="Calibri"/>
              </a:rPr>
              <a:t>MYANMAR RED </a:t>
            </a:r>
            <a:r>
              <a:rPr sz="600" spc="15" dirty="0">
                <a:solidFill>
                  <a:srgbClr val="231F20"/>
                </a:solidFill>
                <a:latin typeface="Calibri"/>
                <a:cs typeface="Calibri"/>
              </a:rPr>
              <a:t>CROSS SOCIETY </a:t>
            </a:r>
            <a:r>
              <a:rPr sz="600" dirty="0">
                <a:solidFill>
                  <a:srgbClr val="231F20"/>
                </a:solidFill>
                <a:latin typeface="Calibri"/>
                <a:cs typeface="Calibri"/>
              </a:rPr>
              <a:t>/</a:t>
            </a:r>
            <a:r>
              <a:rPr sz="6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Calibri"/>
                <a:cs typeface="Calibri"/>
              </a:rPr>
              <a:t>IFRC</a:t>
            </a:r>
            <a:endParaRPr sz="600" dirty="0">
              <a:latin typeface="Calibri"/>
              <a:cs typeface="Calibri"/>
            </a:endParaRPr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70" y="4019109"/>
            <a:ext cx="1214437" cy="1214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211657" y="445820"/>
            <a:ext cx="1665666" cy="176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36402" y="468120"/>
            <a:ext cx="37465" cy="46355"/>
          </a:xfrm>
          <a:custGeom>
            <a:avLst/>
            <a:gdLst/>
            <a:ahLst/>
            <a:cxnLst/>
            <a:rect l="l" t="t" r="r" b="b"/>
            <a:pathLst>
              <a:path w="37464" h="46354">
                <a:moveTo>
                  <a:pt x="0" y="0"/>
                </a:moveTo>
                <a:lnTo>
                  <a:pt x="36892" y="0"/>
                </a:lnTo>
                <a:lnTo>
                  <a:pt x="36892" y="45789"/>
                </a:lnTo>
                <a:lnTo>
                  <a:pt x="0" y="45789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93360" y="533535"/>
            <a:ext cx="123189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2977" y="0"/>
                </a:lnTo>
              </a:path>
            </a:pathLst>
          </a:custGeom>
          <a:ln w="39248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36401" y="553142"/>
            <a:ext cx="37465" cy="45720"/>
          </a:xfrm>
          <a:custGeom>
            <a:avLst/>
            <a:gdLst/>
            <a:ahLst/>
            <a:cxnLst/>
            <a:rect l="l" t="t" r="r" b="b"/>
            <a:pathLst>
              <a:path w="37464" h="45720">
                <a:moveTo>
                  <a:pt x="36893" y="45721"/>
                </a:moveTo>
                <a:lnTo>
                  <a:pt x="0" y="45721"/>
                </a:lnTo>
                <a:lnTo>
                  <a:pt x="0" y="0"/>
                </a:lnTo>
                <a:lnTo>
                  <a:pt x="36893" y="17"/>
                </a:lnTo>
                <a:lnTo>
                  <a:pt x="36893" y="45721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36401" y="553142"/>
            <a:ext cx="37465" cy="635"/>
          </a:xfrm>
          <a:custGeom>
            <a:avLst/>
            <a:gdLst/>
            <a:ahLst/>
            <a:cxnLst/>
            <a:rect l="l" t="t" r="r" b="b"/>
            <a:pathLst>
              <a:path w="37464" h="634">
                <a:moveTo>
                  <a:pt x="36893" y="17"/>
                </a:moveTo>
                <a:lnTo>
                  <a:pt x="2" y="17"/>
                </a:lnTo>
                <a:lnTo>
                  <a:pt x="3689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73295" y="553142"/>
            <a:ext cx="43180" cy="635"/>
          </a:xfrm>
          <a:custGeom>
            <a:avLst/>
            <a:gdLst/>
            <a:ahLst/>
            <a:cxnLst/>
            <a:rect l="l" t="t" r="r" b="b"/>
            <a:pathLst>
              <a:path w="43179" h="634">
                <a:moveTo>
                  <a:pt x="43043" y="8"/>
                </a:moveTo>
                <a:lnTo>
                  <a:pt x="0" y="8"/>
                </a:lnTo>
                <a:lnTo>
                  <a:pt x="4304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42558" y="466924"/>
            <a:ext cx="101965" cy="132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66982" y="447201"/>
            <a:ext cx="303530" cy="172720"/>
          </a:xfrm>
          <a:custGeom>
            <a:avLst/>
            <a:gdLst/>
            <a:ahLst/>
            <a:cxnLst/>
            <a:rect l="l" t="t" r="r" b="b"/>
            <a:pathLst>
              <a:path w="303529" h="172720">
                <a:moveTo>
                  <a:pt x="0" y="172646"/>
                </a:moveTo>
                <a:lnTo>
                  <a:pt x="303084" y="172646"/>
                </a:lnTo>
                <a:lnTo>
                  <a:pt x="303084" y="0"/>
                </a:lnTo>
                <a:lnTo>
                  <a:pt x="0" y="0"/>
                </a:lnTo>
                <a:lnTo>
                  <a:pt x="0" y="172646"/>
                </a:lnTo>
                <a:close/>
              </a:path>
            </a:pathLst>
          </a:custGeom>
          <a:ln w="5632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64657" y="287191"/>
            <a:ext cx="1065314" cy="1082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00806" y="1567751"/>
            <a:ext cx="10319385" cy="4912360"/>
          </a:xfrm>
          <a:custGeom>
            <a:avLst/>
            <a:gdLst/>
            <a:ahLst/>
            <a:cxnLst/>
            <a:rect l="l" t="t" r="r" b="b"/>
            <a:pathLst>
              <a:path w="10319385" h="4912360">
                <a:moveTo>
                  <a:pt x="10319198" y="0"/>
                </a:moveTo>
                <a:lnTo>
                  <a:pt x="263829" y="0"/>
                </a:lnTo>
                <a:lnTo>
                  <a:pt x="111303" y="4122"/>
                </a:lnTo>
                <a:lnTo>
                  <a:pt x="32978" y="32977"/>
                </a:lnTo>
                <a:lnTo>
                  <a:pt x="4122" y="111297"/>
                </a:lnTo>
                <a:lnTo>
                  <a:pt x="0" y="263817"/>
                </a:lnTo>
                <a:lnTo>
                  <a:pt x="0" y="4912245"/>
                </a:lnTo>
                <a:lnTo>
                  <a:pt x="10319198" y="4912245"/>
                </a:lnTo>
                <a:lnTo>
                  <a:pt x="10319198" y="0"/>
                </a:lnTo>
                <a:close/>
              </a:path>
            </a:pathLst>
          </a:custGeom>
          <a:solidFill>
            <a:srgbClr val="E8EF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00806" y="1567751"/>
            <a:ext cx="264160" cy="4912360"/>
          </a:xfrm>
          <a:custGeom>
            <a:avLst/>
            <a:gdLst/>
            <a:ahLst/>
            <a:cxnLst/>
            <a:rect l="l" t="t" r="r" b="b"/>
            <a:pathLst>
              <a:path w="264159" h="4912360">
                <a:moveTo>
                  <a:pt x="263829" y="0"/>
                </a:moveTo>
                <a:lnTo>
                  <a:pt x="111303" y="4122"/>
                </a:lnTo>
                <a:lnTo>
                  <a:pt x="32978" y="32977"/>
                </a:lnTo>
                <a:lnTo>
                  <a:pt x="4122" y="111297"/>
                </a:lnTo>
                <a:lnTo>
                  <a:pt x="0" y="263817"/>
                </a:lnTo>
                <a:lnTo>
                  <a:pt x="0" y="4912245"/>
                </a:lnTo>
              </a:path>
            </a:pathLst>
          </a:custGeom>
          <a:ln w="15506">
            <a:solidFill>
              <a:srgbClr val="008E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64636" y="1567751"/>
            <a:ext cx="10055860" cy="0"/>
          </a:xfrm>
          <a:custGeom>
            <a:avLst/>
            <a:gdLst/>
            <a:ahLst/>
            <a:cxnLst/>
            <a:rect l="l" t="t" r="r" b="b"/>
            <a:pathLst>
              <a:path w="10055860">
                <a:moveTo>
                  <a:pt x="10055368" y="0"/>
                </a:moveTo>
                <a:lnTo>
                  <a:pt x="0" y="0"/>
                </a:lnTo>
              </a:path>
            </a:pathLst>
          </a:custGeom>
          <a:ln w="15506">
            <a:solidFill>
              <a:srgbClr val="008E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93053" y="1920561"/>
            <a:ext cx="1976755" cy="715645"/>
          </a:xfrm>
          <a:custGeom>
            <a:avLst/>
            <a:gdLst/>
            <a:ahLst/>
            <a:cxnLst/>
            <a:rect l="l" t="t" r="r" b="b"/>
            <a:pathLst>
              <a:path w="1976755" h="715644">
                <a:moveTo>
                  <a:pt x="1654962" y="0"/>
                </a:moveTo>
                <a:lnTo>
                  <a:pt x="0" y="6718"/>
                </a:lnTo>
                <a:lnTo>
                  <a:pt x="0" y="715568"/>
                </a:lnTo>
                <a:lnTo>
                  <a:pt x="1654962" y="715568"/>
                </a:lnTo>
                <a:lnTo>
                  <a:pt x="1840705" y="710548"/>
                </a:lnTo>
                <a:lnTo>
                  <a:pt x="1936086" y="675408"/>
                </a:lnTo>
                <a:lnTo>
                  <a:pt x="1971226" y="580026"/>
                </a:lnTo>
                <a:lnTo>
                  <a:pt x="1976247" y="394284"/>
                </a:lnTo>
                <a:lnTo>
                  <a:pt x="1976247" y="321284"/>
                </a:lnTo>
                <a:lnTo>
                  <a:pt x="1971226" y="135541"/>
                </a:lnTo>
                <a:lnTo>
                  <a:pt x="1936086" y="40160"/>
                </a:lnTo>
                <a:lnTo>
                  <a:pt x="1840705" y="5020"/>
                </a:lnTo>
                <a:lnTo>
                  <a:pt x="1654962" y="0"/>
                </a:lnTo>
                <a:close/>
              </a:path>
            </a:pathLst>
          </a:custGeom>
          <a:solidFill>
            <a:srgbClr val="008E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532122" y="1928869"/>
            <a:ext cx="9104128" cy="613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35455" algn="l"/>
              </a:tabLst>
            </a:pPr>
            <a:r>
              <a:rPr lang="pt-PT" sz="3900" b="1" spc="-5" dirty="0" smtClean="0">
                <a:latin typeface="Calibri"/>
                <a:cs typeface="Calibri"/>
              </a:rPr>
              <a:t>OUVIR</a:t>
            </a:r>
            <a:r>
              <a:rPr sz="3900" b="1" spc="-5" dirty="0">
                <a:latin typeface="Calibri"/>
                <a:cs typeface="Calibri"/>
              </a:rPr>
              <a:t>	</a:t>
            </a:r>
            <a:r>
              <a:rPr lang="pt-PT" sz="3200" b="1" spc="-30" dirty="0" smtClean="0">
                <a:solidFill>
                  <a:srgbClr val="231F20"/>
                </a:solidFill>
                <a:latin typeface="Calibri"/>
                <a:cs typeface="Calibri"/>
              </a:rPr>
              <a:t>refere-se à forma como o facilitador de PSP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32122" y="2828578"/>
            <a:ext cx="8646928" cy="2999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76225" indent="-263525">
              <a:lnSpc>
                <a:spcPts val="2935"/>
              </a:lnSpc>
              <a:spcBef>
                <a:spcPts val="90"/>
              </a:spcBef>
              <a:buChar char="•"/>
              <a:tabLst>
                <a:tab pos="276860" algn="l"/>
              </a:tabLst>
            </a:pPr>
            <a:r>
              <a:rPr lang="pt-PT" sz="2450" spc="-1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lang="pt-PT" sz="2450" spc="-15" dirty="0" smtClean="0">
                <a:solidFill>
                  <a:srgbClr val="231F20"/>
                </a:solidFill>
                <a:latin typeface="Calibri"/>
                <a:cs typeface="Calibri"/>
              </a:rPr>
              <a:t>borda alguém</a:t>
            </a:r>
            <a:endParaRPr sz="2450" dirty="0">
              <a:latin typeface="Calibri"/>
              <a:cs typeface="Calibri"/>
            </a:endParaRPr>
          </a:p>
          <a:p>
            <a:pPr marL="276225" indent="-263525">
              <a:lnSpc>
                <a:spcPts val="2930"/>
              </a:lnSpc>
              <a:buChar char="•"/>
              <a:tabLst>
                <a:tab pos="276860" algn="l"/>
              </a:tabLst>
            </a:pPr>
            <a:r>
              <a:rPr lang="pt-PT" sz="2450" spc="-1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lang="pt-PT" sz="2450" spc="-15" dirty="0" smtClean="0">
                <a:solidFill>
                  <a:srgbClr val="231F20"/>
                </a:solidFill>
                <a:latin typeface="Calibri"/>
                <a:cs typeface="Calibri"/>
              </a:rPr>
              <a:t>e apresenta</a:t>
            </a:r>
            <a:endParaRPr sz="2450" dirty="0">
              <a:latin typeface="Calibri"/>
              <a:cs typeface="Calibri"/>
            </a:endParaRPr>
          </a:p>
          <a:p>
            <a:pPr marL="276225" indent="-263525">
              <a:lnSpc>
                <a:spcPts val="2930"/>
              </a:lnSpc>
              <a:buChar char="•"/>
              <a:tabLst>
                <a:tab pos="276860" algn="l"/>
              </a:tabLst>
            </a:pPr>
            <a:r>
              <a:rPr lang="pt-PT" sz="2450" spc="-25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lang="pt-PT" sz="2450" spc="-25" dirty="0" smtClean="0">
                <a:solidFill>
                  <a:srgbClr val="231F20"/>
                </a:solidFill>
                <a:latin typeface="Calibri"/>
                <a:cs typeface="Calibri"/>
              </a:rPr>
              <a:t>resta atenção e ouve ativamente</a:t>
            </a:r>
            <a:endParaRPr sz="2450" dirty="0">
              <a:latin typeface="Calibri"/>
              <a:cs typeface="Calibri"/>
            </a:endParaRPr>
          </a:p>
          <a:p>
            <a:pPr marL="276225" indent="-263525">
              <a:lnSpc>
                <a:spcPts val="2930"/>
              </a:lnSpc>
              <a:buChar char="•"/>
              <a:tabLst>
                <a:tab pos="276860" algn="l"/>
              </a:tabLst>
            </a:pPr>
            <a:r>
              <a:rPr lang="pt-PT" sz="2450" spc="-5" dirty="0" smtClean="0">
                <a:solidFill>
                  <a:srgbClr val="231F20"/>
                </a:solidFill>
                <a:latin typeface="Calibri"/>
                <a:cs typeface="Calibri"/>
              </a:rPr>
              <a:t>aceita os sentimentos dos outros</a:t>
            </a:r>
            <a:endParaRPr sz="2450" dirty="0">
              <a:latin typeface="Calibri"/>
              <a:cs typeface="Calibri"/>
            </a:endParaRPr>
          </a:p>
          <a:p>
            <a:pPr marL="276225" indent="-263525">
              <a:lnSpc>
                <a:spcPts val="2930"/>
              </a:lnSpc>
              <a:buChar char="•"/>
              <a:tabLst>
                <a:tab pos="276860" algn="l"/>
              </a:tabLst>
            </a:pPr>
            <a:r>
              <a:rPr lang="pt-PT" sz="245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lang="pt-PT" sz="2450" spc="-10" dirty="0" smtClean="0">
                <a:solidFill>
                  <a:srgbClr val="231F20"/>
                </a:solidFill>
                <a:latin typeface="Calibri"/>
                <a:cs typeface="Calibri"/>
              </a:rPr>
              <a:t>calma a pessoa em sofrimento emocional</a:t>
            </a:r>
            <a:endParaRPr sz="2450" dirty="0">
              <a:latin typeface="Calibri"/>
              <a:cs typeface="Calibri"/>
            </a:endParaRPr>
          </a:p>
          <a:p>
            <a:pPr marL="276225" indent="-263525">
              <a:lnSpc>
                <a:spcPts val="2930"/>
              </a:lnSpc>
              <a:buChar char="•"/>
              <a:tabLst>
                <a:tab pos="276860" algn="l"/>
              </a:tabLst>
            </a:pPr>
            <a:r>
              <a:rPr lang="pt-PT" sz="2450" spc="-1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lang="pt-PT" sz="2450" spc="-10" dirty="0" smtClean="0">
                <a:solidFill>
                  <a:srgbClr val="231F20"/>
                </a:solidFill>
                <a:latin typeface="Calibri"/>
                <a:cs typeface="Calibri"/>
              </a:rPr>
              <a:t>ergunta sobre necessidades e preocupações </a:t>
            </a:r>
            <a:endParaRPr sz="2450" dirty="0">
              <a:latin typeface="Calibri"/>
              <a:cs typeface="Calibri"/>
            </a:endParaRPr>
          </a:p>
          <a:p>
            <a:pPr marL="276225" marR="5080" indent="-263525">
              <a:lnSpc>
                <a:spcPts val="2930"/>
              </a:lnSpc>
              <a:spcBef>
                <a:spcPts val="105"/>
              </a:spcBef>
              <a:buChar char="•"/>
              <a:tabLst>
                <a:tab pos="276860" algn="l"/>
              </a:tabLst>
            </a:pPr>
            <a:r>
              <a:rPr lang="pt-PT" sz="245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lang="pt-PT" sz="2450" spc="-10" dirty="0" smtClean="0">
                <a:solidFill>
                  <a:srgbClr val="231F20"/>
                </a:solidFill>
                <a:latin typeface="Calibri"/>
                <a:cs typeface="Calibri"/>
              </a:rPr>
              <a:t>juda a pessoa em dificuldades, a encontrar soluções para as suas necessidades e problemas imediatos</a:t>
            </a:r>
            <a:r>
              <a:rPr sz="2450" spc="-15" dirty="0" smtClean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2450" dirty="0">
              <a:latin typeface="Calibri"/>
              <a:cs typeface="Calibri"/>
            </a:endParaRPr>
          </a:p>
        </p:txBody>
      </p:sp>
      <p:sp>
        <p:nvSpPr>
          <p:cNvPr id="20" name="object 2"/>
          <p:cNvSpPr txBox="1">
            <a:spLocks/>
          </p:cNvSpPr>
          <p:nvPr/>
        </p:nvSpPr>
        <p:spPr>
          <a:xfrm>
            <a:off x="73906" y="190621"/>
            <a:ext cx="278994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defTabSz="914400">
              <a:spcBef>
                <a:spcPts val="100"/>
              </a:spcBef>
            </a:pPr>
            <a:r>
              <a:rPr lang="pt-PT" sz="1800" kern="0" spc="-70" dirty="0" smtClean="0"/>
              <a:t>Primeiros Socorros Psicológicos</a:t>
            </a:r>
            <a:endParaRPr lang="pt-PT" sz="1800" kern="0" dirty="0"/>
          </a:p>
        </p:txBody>
      </p:sp>
      <p:sp>
        <p:nvSpPr>
          <p:cNvPr id="21" name="object 12"/>
          <p:cNvSpPr txBox="1"/>
          <p:nvPr/>
        </p:nvSpPr>
        <p:spPr>
          <a:xfrm>
            <a:off x="3168650" y="190621"/>
            <a:ext cx="2438399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100" spc="-60" dirty="0" smtClean="0">
                <a:solidFill>
                  <a:srgbClr val="FFFFFF"/>
                </a:solidFill>
                <a:latin typeface="Calibri-Light"/>
                <a:cs typeface="Calibri-Light"/>
              </a:rPr>
              <a:t>M</a:t>
            </a:r>
            <a:r>
              <a:rPr lang="pt-PT" sz="2100" spc="-60" dirty="0" smtClean="0">
                <a:solidFill>
                  <a:srgbClr val="FFFFFF"/>
                </a:solidFill>
                <a:latin typeface="Calibri-Light"/>
                <a:cs typeface="Calibri-Light"/>
              </a:rPr>
              <a:t>ó</a:t>
            </a:r>
            <a:r>
              <a:rPr sz="2100" spc="-60" dirty="0" err="1" smtClean="0">
                <a:solidFill>
                  <a:srgbClr val="FFFFFF"/>
                </a:solidFill>
                <a:latin typeface="Calibri-Light"/>
                <a:cs typeface="Calibri-Light"/>
              </a:rPr>
              <a:t>dul</a:t>
            </a:r>
            <a:r>
              <a:rPr lang="pt-PT" sz="2100" spc="-60" dirty="0" smtClean="0">
                <a:solidFill>
                  <a:srgbClr val="FFFFFF"/>
                </a:solidFill>
                <a:latin typeface="Calibri-Light"/>
                <a:cs typeface="Calibri-Light"/>
              </a:rPr>
              <a:t>o</a:t>
            </a:r>
            <a:r>
              <a:rPr sz="2100" spc="-60" dirty="0" smtClean="0">
                <a:solidFill>
                  <a:srgbClr val="FFFFFF"/>
                </a:solidFill>
                <a:latin typeface="Calibri-Light"/>
                <a:cs typeface="Calibri-Light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Calibri-Light"/>
                <a:cs typeface="Calibri-Light"/>
              </a:rPr>
              <a:t>2 </a:t>
            </a:r>
            <a:r>
              <a:rPr lang="pt-PT" sz="2100" b="1" spc="-90" dirty="0" smtClean="0">
                <a:solidFill>
                  <a:srgbClr val="FFFFFF"/>
                </a:solidFill>
                <a:cs typeface="Calibri"/>
              </a:rPr>
              <a:t>PSP </a:t>
            </a:r>
            <a:r>
              <a:rPr sz="2100" b="1" spc="-55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lang="pt-PT" sz="2100" b="1" spc="-55" dirty="0" smtClean="0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sz="2100" b="1" spc="-55" dirty="0" smtClean="0">
                <a:solidFill>
                  <a:srgbClr val="FFFFFF"/>
                </a:solidFill>
                <a:latin typeface="Calibri"/>
                <a:cs typeface="Calibri"/>
              </a:rPr>
              <a:t>sic</a:t>
            </a:r>
            <a:r>
              <a:rPr lang="pt-PT" sz="2100" b="1" spc="-5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979" y="34437"/>
            <a:ext cx="822766" cy="8227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211657" y="445820"/>
            <a:ext cx="1665666" cy="176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36402" y="468120"/>
            <a:ext cx="37465" cy="46355"/>
          </a:xfrm>
          <a:custGeom>
            <a:avLst/>
            <a:gdLst/>
            <a:ahLst/>
            <a:cxnLst/>
            <a:rect l="l" t="t" r="r" b="b"/>
            <a:pathLst>
              <a:path w="37464" h="46354">
                <a:moveTo>
                  <a:pt x="0" y="0"/>
                </a:moveTo>
                <a:lnTo>
                  <a:pt x="36892" y="0"/>
                </a:lnTo>
                <a:lnTo>
                  <a:pt x="36892" y="45789"/>
                </a:lnTo>
                <a:lnTo>
                  <a:pt x="0" y="45789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93360" y="533535"/>
            <a:ext cx="123189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2977" y="0"/>
                </a:lnTo>
              </a:path>
            </a:pathLst>
          </a:custGeom>
          <a:ln w="39248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36401" y="553142"/>
            <a:ext cx="37465" cy="45720"/>
          </a:xfrm>
          <a:custGeom>
            <a:avLst/>
            <a:gdLst/>
            <a:ahLst/>
            <a:cxnLst/>
            <a:rect l="l" t="t" r="r" b="b"/>
            <a:pathLst>
              <a:path w="37464" h="45720">
                <a:moveTo>
                  <a:pt x="36893" y="45721"/>
                </a:moveTo>
                <a:lnTo>
                  <a:pt x="0" y="45721"/>
                </a:lnTo>
                <a:lnTo>
                  <a:pt x="0" y="0"/>
                </a:lnTo>
                <a:lnTo>
                  <a:pt x="36893" y="17"/>
                </a:lnTo>
                <a:lnTo>
                  <a:pt x="36893" y="45721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36401" y="553142"/>
            <a:ext cx="37465" cy="635"/>
          </a:xfrm>
          <a:custGeom>
            <a:avLst/>
            <a:gdLst/>
            <a:ahLst/>
            <a:cxnLst/>
            <a:rect l="l" t="t" r="r" b="b"/>
            <a:pathLst>
              <a:path w="37464" h="634">
                <a:moveTo>
                  <a:pt x="36893" y="17"/>
                </a:moveTo>
                <a:lnTo>
                  <a:pt x="2" y="17"/>
                </a:lnTo>
                <a:lnTo>
                  <a:pt x="3689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73295" y="553142"/>
            <a:ext cx="43180" cy="635"/>
          </a:xfrm>
          <a:custGeom>
            <a:avLst/>
            <a:gdLst/>
            <a:ahLst/>
            <a:cxnLst/>
            <a:rect l="l" t="t" r="r" b="b"/>
            <a:pathLst>
              <a:path w="43179" h="634">
                <a:moveTo>
                  <a:pt x="43043" y="8"/>
                </a:moveTo>
                <a:lnTo>
                  <a:pt x="0" y="8"/>
                </a:lnTo>
                <a:lnTo>
                  <a:pt x="4304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42558" y="466924"/>
            <a:ext cx="101965" cy="132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66982" y="447201"/>
            <a:ext cx="303530" cy="172720"/>
          </a:xfrm>
          <a:custGeom>
            <a:avLst/>
            <a:gdLst/>
            <a:ahLst/>
            <a:cxnLst/>
            <a:rect l="l" t="t" r="r" b="b"/>
            <a:pathLst>
              <a:path w="303529" h="172720">
                <a:moveTo>
                  <a:pt x="0" y="172646"/>
                </a:moveTo>
                <a:lnTo>
                  <a:pt x="303084" y="172646"/>
                </a:lnTo>
                <a:lnTo>
                  <a:pt x="303084" y="0"/>
                </a:lnTo>
                <a:lnTo>
                  <a:pt x="0" y="0"/>
                </a:lnTo>
                <a:lnTo>
                  <a:pt x="0" y="172646"/>
                </a:lnTo>
                <a:close/>
              </a:path>
            </a:pathLst>
          </a:custGeom>
          <a:ln w="5632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64657" y="287191"/>
            <a:ext cx="1065314" cy="1082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00840" y="1567788"/>
            <a:ext cx="10319385" cy="4912360"/>
          </a:xfrm>
          <a:custGeom>
            <a:avLst/>
            <a:gdLst/>
            <a:ahLst/>
            <a:cxnLst/>
            <a:rect l="l" t="t" r="r" b="b"/>
            <a:pathLst>
              <a:path w="10319385" h="4912360">
                <a:moveTo>
                  <a:pt x="10319163" y="0"/>
                </a:moveTo>
                <a:lnTo>
                  <a:pt x="265023" y="0"/>
                </a:lnTo>
                <a:lnTo>
                  <a:pt x="111806" y="4140"/>
                </a:lnTo>
                <a:lnTo>
                  <a:pt x="33127" y="33127"/>
                </a:lnTo>
                <a:lnTo>
                  <a:pt x="4140" y="111806"/>
                </a:lnTo>
                <a:lnTo>
                  <a:pt x="0" y="265023"/>
                </a:lnTo>
                <a:lnTo>
                  <a:pt x="0" y="4912208"/>
                </a:lnTo>
                <a:lnTo>
                  <a:pt x="10319163" y="4912208"/>
                </a:lnTo>
                <a:lnTo>
                  <a:pt x="10319163" y="0"/>
                </a:lnTo>
                <a:close/>
              </a:path>
            </a:pathLst>
          </a:custGeom>
          <a:solidFill>
            <a:srgbClr val="E8EF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00840" y="1567788"/>
            <a:ext cx="265430" cy="4912360"/>
          </a:xfrm>
          <a:custGeom>
            <a:avLst/>
            <a:gdLst/>
            <a:ahLst/>
            <a:cxnLst/>
            <a:rect l="l" t="t" r="r" b="b"/>
            <a:pathLst>
              <a:path w="265430" h="4912360">
                <a:moveTo>
                  <a:pt x="265023" y="0"/>
                </a:moveTo>
                <a:lnTo>
                  <a:pt x="111806" y="4140"/>
                </a:lnTo>
                <a:lnTo>
                  <a:pt x="33127" y="33127"/>
                </a:lnTo>
                <a:lnTo>
                  <a:pt x="4140" y="111806"/>
                </a:lnTo>
                <a:lnTo>
                  <a:pt x="0" y="265023"/>
                </a:lnTo>
                <a:lnTo>
                  <a:pt x="0" y="4912208"/>
                </a:lnTo>
              </a:path>
            </a:pathLst>
          </a:custGeom>
          <a:ln w="15582">
            <a:solidFill>
              <a:srgbClr val="008E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65864" y="1567788"/>
            <a:ext cx="10054590" cy="0"/>
          </a:xfrm>
          <a:custGeom>
            <a:avLst/>
            <a:gdLst/>
            <a:ahLst/>
            <a:cxnLst/>
            <a:rect l="l" t="t" r="r" b="b"/>
            <a:pathLst>
              <a:path w="10054590">
                <a:moveTo>
                  <a:pt x="10054140" y="0"/>
                </a:moveTo>
                <a:lnTo>
                  <a:pt x="0" y="0"/>
                </a:lnTo>
              </a:path>
            </a:pathLst>
          </a:custGeom>
          <a:ln w="15582">
            <a:solidFill>
              <a:srgbClr val="008E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93053" y="1922198"/>
            <a:ext cx="1670797" cy="718820"/>
          </a:xfrm>
          <a:custGeom>
            <a:avLst/>
            <a:gdLst/>
            <a:ahLst/>
            <a:cxnLst/>
            <a:rect l="l" t="t" r="r" b="b"/>
            <a:pathLst>
              <a:path w="1543685" h="718819">
                <a:moveTo>
                  <a:pt x="1220736" y="0"/>
                </a:moveTo>
                <a:lnTo>
                  <a:pt x="0" y="6743"/>
                </a:lnTo>
                <a:lnTo>
                  <a:pt x="0" y="718794"/>
                </a:lnTo>
                <a:lnTo>
                  <a:pt x="1220736" y="718794"/>
                </a:lnTo>
                <a:lnTo>
                  <a:pt x="1407316" y="713751"/>
                </a:lnTo>
                <a:lnTo>
                  <a:pt x="1503127" y="678453"/>
                </a:lnTo>
                <a:lnTo>
                  <a:pt x="1538426" y="582641"/>
                </a:lnTo>
                <a:lnTo>
                  <a:pt x="1543469" y="396062"/>
                </a:lnTo>
                <a:lnTo>
                  <a:pt x="1543469" y="322732"/>
                </a:lnTo>
                <a:lnTo>
                  <a:pt x="1538426" y="136152"/>
                </a:lnTo>
                <a:lnTo>
                  <a:pt x="1503127" y="40341"/>
                </a:lnTo>
                <a:lnTo>
                  <a:pt x="1407316" y="5042"/>
                </a:lnTo>
                <a:lnTo>
                  <a:pt x="1220736" y="0"/>
                </a:lnTo>
                <a:close/>
              </a:path>
            </a:pathLst>
          </a:custGeom>
          <a:solidFill>
            <a:srgbClr val="008E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533714" y="1930605"/>
            <a:ext cx="5292536" cy="6161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295400" algn="l"/>
              </a:tabLst>
            </a:pPr>
            <a:r>
              <a:rPr lang="pt-PT" sz="3900" b="1" spc="10" dirty="0" smtClean="0">
                <a:latin typeface="Calibri"/>
                <a:cs typeface="Calibri"/>
              </a:rPr>
              <a:t>LIGAR</a:t>
            </a:r>
            <a:r>
              <a:rPr sz="3900" b="1" spc="10" dirty="0">
                <a:latin typeface="Calibri"/>
                <a:cs typeface="Calibri"/>
              </a:rPr>
              <a:t>	</a:t>
            </a:r>
            <a:r>
              <a:rPr lang="pt-PT" sz="3900" b="1" spc="10" dirty="0" smtClean="0">
                <a:latin typeface="Calibri"/>
                <a:cs typeface="Calibri"/>
              </a:rPr>
              <a:t> </a:t>
            </a:r>
            <a:r>
              <a:rPr lang="pt-PT" sz="3900" b="1" spc="5" dirty="0" smtClean="0">
                <a:solidFill>
                  <a:srgbClr val="231F20"/>
                </a:solidFill>
              </a:rPr>
              <a:t>é ajudar pessoas a</a:t>
            </a:r>
            <a:endParaRPr sz="39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33714" y="2834373"/>
            <a:ext cx="5760720" cy="1521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495" indent="-264795">
              <a:lnSpc>
                <a:spcPct val="100000"/>
              </a:lnSpc>
              <a:spcBef>
                <a:spcPts val="100"/>
              </a:spcBef>
              <a:buChar char="•"/>
              <a:tabLst>
                <a:tab pos="278130" algn="l"/>
              </a:tabLst>
            </a:pPr>
            <a:r>
              <a:rPr lang="pt-PT" sz="245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lang="pt-PT" sz="2450" dirty="0" smtClean="0">
                <a:solidFill>
                  <a:srgbClr val="231F20"/>
                </a:solidFill>
                <a:latin typeface="Calibri"/>
                <a:cs typeface="Calibri"/>
              </a:rPr>
              <a:t>ceder a informação</a:t>
            </a:r>
            <a:endParaRPr sz="2450" dirty="0">
              <a:latin typeface="Calibri"/>
              <a:cs typeface="Calibri"/>
            </a:endParaRPr>
          </a:p>
          <a:p>
            <a:pPr marL="277495" indent="-264795">
              <a:lnSpc>
                <a:spcPct val="100000"/>
              </a:lnSpc>
              <a:spcBef>
                <a:spcPts val="5"/>
              </a:spcBef>
              <a:buChar char="•"/>
              <a:tabLst>
                <a:tab pos="278130" algn="l"/>
              </a:tabLst>
            </a:pPr>
            <a:r>
              <a:rPr lang="pt-PT" sz="2450" spc="-5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lang="pt-PT" sz="2450" spc="-5" dirty="0" smtClean="0">
                <a:solidFill>
                  <a:srgbClr val="231F20"/>
                </a:solidFill>
                <a:latin typeface="Calibri"/>
                <a:cs typeface="Calibri"/>
              </a:rPr>
              <a:t>igar-se a entes queridos e a apoio social</a:t>
            </a:r>
            <a:endParaRPr sz="2450" dirty="0">
              <a:latin typeface="Calibri"/>
              <a:cs typeface="Calibri"/>
            </a:endParaRPr>
          </a:p>
          <a:p>
            <a:pPr marL="277495" indent="-264795">
              <a:lnSpc>
                <a:spcPct val="100000"/>
              </a:lnSpc>
              <a:spcBef>
                <a:spcPts val="5"/>
              </a:spcBef>
              <a:buChar char="•"/>
              <a:tabLst>
                <a:tab pos="278130" algn="l"/>
              </a:tabLst>
            </a:pPr>
            <a:r>
              <a:rPr lang="pt-PT" sz="2450" spc="-5" dirty="0" smtClean="0">
                <a:solidFill>
                  <a:srgbClr val="231F20"/>
                </a:solidFill>
                <a:latin typeface="Calibri"/>
                <a:cs typeface="Calibri"/>
              </a:rPr>
              <a:t>resolver problemas práticos</a:t>
            </a:r>
            <a:endParaRPr sz="2450" dirty="0">
              <a:latin typeface="Calibri"/>
              <a:cs typeface="Calibri"/>
            </a:endParaRPr>
          </a:p>
          <a:p>
            <a:pPr marL="277495" indent="-264795">
              <a:lnSpc>
                <a:spcPct val="100000"/>
              </a:lnSpc>
              <a:spcBef>
                <a:spcPts val="5"/>
              </a:spcBef>
              <a:buChar char="•"/>
              <a:tabLst>
                <a:tab pos="278130" algn="l"/>
              </a:tabLst>
            </a:pPr>
            <a:r>
              <a:rPr lang="pt-PT" sz="245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lang="pt-PT" sz="2450" dirty="0" smtClean="0">
                <a:solidFill>
                  <a:srgbClr val="231F20"/>
                </a:solidFill>
                <a:latin typeface="Calibri"/>
                <a:cs typeface="Calibri"/>
              </a:rPr>
              <a:t>ceder a serviços e outras ajudas</a:t>
            </a:r>
            <a:r>
              <a:rPr sz="2450" spc="-5" dirty="0" smtClean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2450" dirty="0">
              <a:latin typeface="Calibri"/>
              <a:cs typeface="Calibri"/>
            </a:endParaRPr>
          </a:p>
        </p:txBody>
      </p:sp>
      <p:sp>
        <p:nvSpPr>
          <p:cNvPr id="20" name="object 2"/>
          <p:cNvSpPr txBox="1">
            <a:spLocks/>
          </p:cNvSpPr>
          <p:nvPr/>
        </p:nvSpPr>
        <p:spPr>
          <a:xfrm>
            <a:off x="73906" y="190621"/>
            <a:ext cx="278994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defTabSz="914400">
              <a:spcBef>
                <a:spcPts val="100"/>
              </a:spcBef>
            </a:pPr>
            <a:r>
              <a:rPr lang="pt-PT" sz="1800" kern="0" spc="-70" dirty="0" smtClean="0"/>
              <a:t>Primeiros Socorros Psicológicos</a:t>
            </a:r>
            <a:endParaRPr lang="pt-PT" sz="1800" kern="0" dirty="0"/>
          </a:p>
        </p:txBody>
      </p:sp>
      <p:sp>
        <p:nvSpPr>
          <p:cNvPr id="21" name="object 12"/>
          <p:cNvSpPr txBox="1"/>
          <p:nvPr/>
        </p:nvSpPr>
        <p:spPr>
          <a:xfrm>
            <a:off x="3168650" y="190621"/>
            <a:ext cx="2438399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100" spc="-60" dirty="0" smtClean="0">
                <a:solidFill>
                  <a:srgbClr val="FFFFFF"/>
                </a:solidFill>
                <a:latin typeface="Calibri-Light"/>
                <a:cs typeface="Calibri-Light"/>
              </a:rPr>
              <a:t>M</a:t>
            </a:r>
            <a:r>
              <a:rPr lang="pt-PT" sz="2100" spc="-60" dirty="0" smtClean="0">
                <a:solidFill>
                  <a:srgbClr val="FFFFFF"/>
                </a:solidFill>
                <a:latin typeface="Calibri-Light"/>
                <a:cs typeface="Calibri-Light"/>
              </a:rPr>
              <a:t>ó</a:t>
            </a:r>
            <a:r>
              <a:rPr sz="2100" spc="-60" dirty="0" err="1" smtClean="0">
                <a:solidFill>
                  <a:srgbClr val="FFFFFF"/>
                </a:solidFill>
                <a:latin typeface="Calibri-Light"/>
                <a:cs typeface="Calibri-Light"/>
              </a:rPr>
              <a:t>dul</a:t>
            </a:r>
            <a:r>
              <a:rPr lang="pt-PT" sz="2100" spc="-60" dirty="0" smtClean="0">
                <a:solidFill>
                  <a:srgbClr val="FFFFFF"/>
                </a:solidFill>
                <a:latin typeface="Calibri-Light"/>
                <a:cs typeface="Calibri-Light"/>
              </a:rPr>
              <a:t>o</a:t>
            </a:r>
            <a:r>
              <a:rPr sz="2100" spc="-60" dirty="0" smtClean="0">
                <a:solidFill>
                  <a:srgbClr val="FFFFFF"/>
                </a:solidFill>
                <a:latin typeface="Calibri-Light"/>
                <a:cs typeface="Calibri-Light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Calibri-Light"/>
                <a:cs typeface="Calibri-Light"/>
              </a:rPr>
              <a:t>2 </a:t>
            </a:r>
            <a:r>
              <a:rPr lang="pt-PT" sz="2100" b="1" spc="-90" dirty="0" smtClean="0">
                <a:solidFill>
                  <a:srgbClr val="FFFFFF"/>
                </a:solidFill>
                <a:cs typeface="Calibri"/>
              </a:rPr>
              <a:t>PSP </a:t>
            </a:r>
            <a:r>
              <a:rPr sz="2100" b="1" spc="-55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lang="pt-PT" sz="2100" b="1" spc="-55" dirty="0" smtClean="0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sz="2100" b="1" spc="-55" dirty="0" smtClean="0">
                <a:solidFill>
                  <a:srgbClr val="FFFFFF"/>
                </a:solidFill>
                <a:latin typeface="Calibri"/>
                <a:cs typeface="Calibri"/>
              </a:rPr>
              <a:t>sic</a:t>
            </a:r>
            <a:r>
              <a:rPr lang="pt-PT" sz="2100" b="1" spc="-5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979" y="34437"/>
            <a:ext cx="822766" cy="82276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211657" y="445820"/>
            <a:ext cx="1665666" cy="176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36402" y="468120"/>
            <a:ext cx="37465" cy="46355"/>
          </a:xfrm>
          <a:custGeom>
            <a:avLst/>
            <a:gdLst/>
            <a:ahLst/>
            <a:cxnLst/>
            <a:rect l="l" t="t" r="r" b="b"/>
            <a:pathLst>
              <a:path w="37464" h="46354">
                <a:moveTo>
                  <a:pt x="0" y="0"/>
                </a:moveTo>
                <a:lnTo>
                  <a:pt x="36892" y="0"/>
                </a:lnTo>
                <a:lnTo>
                  <a:pt x="36892" y="45789"/>
                </a:lnTo>
                <a:lnTo>
                  <a:pt x="0" y="45789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93360" y="533535"/>
            <a:ext cx="123189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2977" y="0"/>
                </a:lnTo>
              </a:path>
            </a:pathLst>
          </a:custGeom>
          <a:ln w="39248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36401" y="553142"/>
            <a:ext cx="37465" cy="45720"/>
          </a:xfrm>
          <a:custGeom>
            <a:avLst/>
            <a:gdLst/>
            <a:ahLst/>
            <a:cxnLst/>
            <a:rect l="l" t="t" r="r" b="b"/>
            <a:pathLst>
              <a:path w="37464" h="45720">
                <a:moveTo>
                  <a:pt x="36893" y="45721"/>
                </a:moveTo>
                <a:lnTo>
                  <a:pt x="0" y="45721"/>
                </a:lnTo>
                <a:lnTo>
                  <a:pt x="0" y="0"/>
                </a:lnTo>
                <a:lnTo>
                  <a:pt x="36893" y="17"/>
                </a:lnTo>
                <a:lnTo>
                  <a:pt x="36893" y="45721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36401" y="553142"/>
            <a:ext cx="37465" cy="635"/>
          </a:xfrm>
          <a:custGeom>
            <a:avLst/>
            <a:gdLst/>
            <a:ahLst/>
            <a:cxnLst/>
            <a:rect l="l" t="t" r="r" b="b"/>
            <a:pathLst>
              <a:path w="37464" h="634">
                <a:moveTo>
                  <a:pt x="36893" y="17"/>
                </a:moveTo>
                <a:lnTo>
                  <a:pt x="2" y="17"/>
                </a:lnTo>
                <a:lnTo>
                  <a:pt x="3689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73295" y="553142"/>
            <a:ext cx="43180" cy="635"/>
          </a:xfrm>
          <a:custGeom>
            <a:avLst/>
            <a:gdLst/>
            <a:ahLst/>
            <a:cxnLst/>
            <a:rect l="l" t="t" r="r" b="b"/>
            <a:pathLst>
              <a:path w="43179" h="634">
                <a:moveTo>
                  <a:pt x="43043" y="8"/>
                </a:moveTo>
                <a:lnTo>
                  <a:pt x="0" y="8"/>
                </a:lnTo>
                <a:lnTo>
                  <a:pt x="4304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42558" y="466924"/>
            <a:ext cx="101965" cy="132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66982" y="447201"/>
            <a:ext cx="303530" cy="172720"/>
          </a:xfrm>
          <a:custGeom>
            <a:avLst/>
            <a:gdLst/>
            <a:ahLst/>
            <a:cxnLst/>
            <a:rect l="l" t="t" r="r" b="b"/>
            <a:pathLst>
              <a:path w="303529" h="172720">
                <a:moveTo>
                  <a:pt x="0" y="172646"/>
                </a:moveTo>
                <a:lnTo>
                  <a:pt x="303084" y="172646"/>
                </a:lnTo>
                <a:lnTo>
                  <a:pt x="303084" y="0"/>
                </a:lnTo>
                <a:lnTo>
                  <a:pt x="0" y="0"/>
                </a:lnTo>
                <a:lnTo>
                  <a:pt x="0" y="172646"/>
                </a:lnTo>
                <a:close/>
              </a:path>
            </a:pathLst>
          </a:custGeom>
          <a:ln w="5632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64657" y="287191"/>
            <a:ext cx="1065314" cy="108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180353" y="1005946"/>
            <a:ext cx="509651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sz="4200" dirty="0">
                <a:solidFill>
                  <a:srgbClr val="231F20"/>
                </a:solidFill>
              </a:rPr>
              <a:t>Dar </a:t>
            </a:r>
            <a:r>
              <a:rPr lang="pt-PT" sz="4200" i="1" dirty="0">
                <a:solidFill>
                  <a:srgbClr val="231F20"/>
                </a:solidFill>
              </a:rPr>
              <a:t>feedback</a:t>
            </a:r>
            <a:r>
              <a:rPr lang="pt-PT" sz="4200" dirty="0">
                <a:solidFill>
                  <a:srgbClr val="231F20"/>
                </a:solidFill>
              </a:rPr>
              <a:t> útil</a:t>
            </a:r>
            <a:endParaRPr sz="4200" dirty="0"/>
          </a:p>
        </p:txBody>
      </p:sp>
      <p:sp>
        <p:nvSpPr>
          <p:cNvPr id="14" name="object 14"/>
          <p:cNvSpPr/>
          <p:nvPr/>
        </p:nvSpPr>
        <p:spPr>
          <a:xfrm>
            <a:off x="1197919" y="1885871"/>
            <a:ext cx="10322560" cy="4594225"/>
          </a:xfrm>
          <a:custGeom>
            <a:avLst/>
            <a:gdLst/>
            <a:ahLst/>
            <a:cxnLst/>
            <a:rect l="l" t="t" r="r" b="b"/>
            <a:pathLst>
              <a:path w="10322560" h="4594225">
                <a:moveTo>
                  <a:pt x="10322084" y="0"/>
                </a:moveTo>
                <a:lnTo>
                  <a:pt x="165785" y="0"/>
                </a:lnTo>
                <a:lnTo>
                  <a:pt x="69940" y="2590"/>
                </a:lnTo>
                <a:lnTo>
                  <a:pt x="20723" y="20721"/>
                </a:lnTo>
                <a:lnTo>
                  <a:pt x="2590" y="69935"/>
                </a:lnTo>
                <a:lnTo>
                  <a:pt x="0" y="165773"/>
                </a:lnTo>
                <a:lnTo>
                  <a:pt x="0" y="4594125"/>
                </a:lnTo>
                <a:lnTo>
                  <a:pt x="10322084" y="4594125"/>
                </a:lnTo>
                <a:lnTo>
                  <a:pt x="10322084" y="0"/>
                </a:lnTo>
                <a:close/>
              </a:path>
            </a:pathLst>
          </a:custGeom>
          <a:solidFill>
            <a:srgbClr val="E8EF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97919" y="1885871"/>
            <a:ext cx="166370" cy="4594225"/>
          </a:xfrm>
          <a:custGeom>
            <a:avLst/>
            <a:gdLst/>
            <a:ahLst/>
            <a:cxnLst/>
            <a:rect l="l" t="t" r="r" b="b"/>
            <a:pathLst>
              <a:path w="166369" h="4594225">
                <a:moveTo>
                  <a:pt x="165785" y="0"/>
                </a:moveTo>
                <a:lnTo>
                  <a:pt x="69940" y="2590"/>
                </a:lnTo>
                <a:lnTo>
                  <a:pt x="20723" y="20721"/>
                </a:lnTo>
                <a:lnTo>
                  <a:pt x="2590" y="69935"/>
                </a:lnTo>
                <a:lnTo>
                  <a:pt x="0" y="165773"/>
                </a:lnTo>
                <a:lnTo>
                  <a:pt x="0" y="4594125"/>
                </a:lnTo>
              </a:path>
            </a:pathLst>
          </a:custGeom>
          <a:ln w="9753">
            <a:solidFill>
              <a:srgbClr val="008E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63705" y="1885871"/>
            <a:ext cx="10156825" cy="0"/>
          </a:xfrm>
          <a:custGeom>
            <a:avLst/>
            <a:gdLst/>
            <a:ahLst/>
            <a:cxnLst/>
            <a:rect l="l" t="t" r="r" b="b"/>
            <a:pathLst>
              <a:path w="10156825">
                <a:moveTo>
                  <a:pt x="10156298" y="0"/>
                </a:moveTo>
                <a:lnTo>
                  <a:pt x="0" y="0"/>
                </a:lnTo>
              </a:path>
            </a:pathLst>
          </a:custGeom>
          <a:ln w="9753">
            <a:solidFill>
              <a:srgbClr val="008E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93053" y="2107563"/>
            <a:ext cx="1242060" cy="450215"/>
          </a:xfrm>
          <a:custGeom>
            <a:avLst/>
            <a:gdLst/>
            <a:ahLst/>
            <a:cxnLst/>
            <a:rect l="l" t="t" r="r" b="b"/>
            <a:pathLst>
              <a:path w="1242060" h="450214">
                <a:moveTo>
                  <a:pt x="1039914" y="0"/>
                </a:moveTo>
                <a:lnTo>
                  <a:pt x="0" y="0"/>
                </a:lnTo>
                <a:lnTo>
                  <a:pt x="0" y="449630"/>
                </a:lnTo>
                <a:lnTo>
                  <a:pt x="1039914" y="449630"/>
                </a:lnTo>
                <a:lnTo>
                  <a:pt x="1156625" y="446476"/>
                </a:lnTo>
                <a:lnTo>
                  <a:pt x="1216558" y="424395"/>
                </a:lnTo>
                <a:lnTo>
                  <a:pt x="1238638" y="364463"/>
                </a:lnTo>
                <a:lnTo>
                  <a:pt x="1241793" y="247751"/>
                </a:lnTo>
                <a:lnTo>
                  <a:pt x="1241793" y="201879"/>
                </a:lnTo>
                <a:lnTo>
                  <a:pt x="1238638" y="85167"/>
                </a:lnTo>
                <a:lnTo>
                  <a:pt x="1216558" y="25234"/>
                </a:lnTo>
                <a:lnTo>
                  <a:pt x="1156625" y="3154"/>
                </a:lnTo>
                <a:lnTo>
                  <a:pt x="1039914" y="0"/>
                </a:lnTo>
                <a:close/>
              </a:path>
            </a:pathLst>
          </a:custGeom>
          <a:solidFill>
            <a:srgbClr val="008E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93053" y="3337097"/>
            <a:ext cx="1242060" cy="450215"/>
          </a:xfrm>
          <a:custGeom>
            <a:avLst/>
            <a:gdLst/>
            <a:ahLst/>
            <a:cxnLst/>
            <a:rect l="l" t="t" r="r" b="b"/>
            <a:pathLst>
              <a:path w="1242060" h="450214">
                <a:moveTo>
                  <a:pt x="1039914" y="0"/>
                </a:moveTo>
                <a:lnTo>
                  <a:pt x="0" y="0"/>
                </a:lnTo>
                <a:lnTo>
                  <a:pt x="0" y="449630"/>
                </a:lnTo>
                <a:lnTo>
                  <a:pt x="1039914" y="449630"/>
                </a:lnTo>
                <a:lnTo>
                  <a:pt x="1156625" y="446476"/>
                </a:lnTo>
                <a:lnTo>
                  <a:pt x="1216558" y="424395"/>
                </a:lnTo>
                <a:lnTo>
                  <a:pt x="1238638" y="364463"/>
                </a:lnTo>
                <a:lnTo>
                  <a:pt x="1241793" y="247751"/>
                </a:lnTo>
                <a:lnTo>
                  <a:pt x="1241793" y="201879"/>
                </a:lnTo>
                <a:lnTo>
                  <a:pt x="1238638" y="85167"/>
                </a:lnTo>
                <a:lnTo>
                  <a:pt x="1216558" y="25234"/>
                </a:lnTo>
                <a:lnTo>
                  <a:pt x="1156625" y="3154"/>
                </a:lnTo>
                <a:lnTo>
                  <a:pt x="1039914" y="0"/>
                </a:lnTo>
                <a:close/>
              </a:path>
            </a:pathLst>
          </a:custGeom>
          <a:solidFill>
            <a:srgbClr val="008E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93053" y="4801489"/>
            <a:ext cx="1242060" cy="450215"/>
          </a:xfrm>
          <a:custGeom>
            <a:avLst/>
            <a:gdLst/>
            <a:ahLst/>
            <a:cxnLst/>
            <a:rect l="l" t="t" r="r" b="b"/>
            <a:pathLst>
              <a:path w="1242060" h="450214">
                <a:moveTo>
                  <a:pt x="1039914" y="0"/>
                </a:moveTo>
                <a:lnTo>
                  <a:pt x="0" y="0"/>
                </a:lnTo>
                <a:lnTo>
                  <a:pt x="0" y="449630"/>
                </a:lnTo>
                <a:lnTo>
                  <a:pt x="1039914" y="449630"/>
                </a:lnTo>
                <a:lnTo>
                  <a:pt x="1156625" y="446476"/>
                </a:lnTo>
                <a:lnTo>
                  <a:pt x="1216558" y="424395"/>
                </a:lnTo>
                <a:lnTo>
                  <a:pt x="1238638" y="364463"/>
                </a:lnTo>
                <a:lnTo>
                  <a:pt x="1241793" y="247751"/>
                </a:lnTo>
                <a:lnTo>
                  <a:pt x="1241793" y="201879"/>
                </a:lnTo>
                <a:lnTo>
                  <a:pt x="1238638" y="85167"/>
                </a:lnTo>
                <a:lnTo>
                  <a:pt x="1216558" y="25234"/>
                </a:lnTo>
                <a:lnTo>
                  <a:pt x="1156625" y="3154"/>
                </a:lnTo>
                <a:lnTo>
                  <a:pt x="1039914" y="0"/>
                </a:lnTo>
                <a:close/>
              </a:path>
            </a:pathLst>
          </a:custGeom>
          <a:solidFill>
            <a:srgbClr val="008E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401391" y="2120767"/>
            <a:ext cx="1033722" cy="3904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PT" sz="2450" b="1" spc="-10" dirty="0" smtClean="0">
                <a:solidFill>
                  <a:srgbClr val="FFFFFF"/>
                </a:solidFill>
                <a:latin typeface="Calibri"/>
                <a:cs typeface="Calibri"/>
              </a:rPr>
              <a:t>Passo</a:t>
            </a:r>
            <a:r>
              <a:rPr sz="2450" b="1" spc="-8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45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58723" y="2198745"/>
            <a:ext cx="5791527" cy="2962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pt-PT" sz="1850" b="1" spc="-10" dirty="0" smtClean="0">
                <a:solidFill>
                  <a:srgbClr val="231F20"/>
                </a:solidFill>
                <a:latin typeface="Calibri"/>
                <a:cs typeface="Calibri"/>
              </a:rPr>
              <a:t>O observador pede ao facilitador de PSP para refletir sobre:</a:t>
            </a:r>
            <a:endParaRPr sz="185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01391" y="2686108"/>
            <a:ext cx="4743132" cy="47897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78435" indent="-165735">
              <a:lnSpc>
                <a:spcPct val="100000"/>
              </a:lnSpc>
              <a:spcBef>
                <a:spcPts val="135"/>
              </a:spcBef>
              <a:buChar char="•"/>
              <a:tabLst>
                <a:tab pos="179070" algn="l"/>
              </a:tabLst>
            </a:pPr>
            <a:r>
              <a:rPr lang="pt-PT" sz="1500" spc="15" dirty="0" smtClean="0">
                <a:solidFill>
                  <a:srgbClr val="231F20"/>
                </a:solidFill>
                <a:latin typeface="Calibri"/>
                <a:cs typeface="Calibri"/>
              </a:rPr>
              <a:t>O que é que correu bem</a:t>
            </a:r>
            <a:r>
              <a:rPr sz="1500" spc="10" dirty="0" smtClean="0">
                <a:solidFill>
                  <a:srgbClr val="231F20"/>
                </a:solidFill>
                <a:latin typeface="Calibri"/>
                <a:cs typeface="Calibri"/>
              </a:rPr>
              <a:t>?</a:t>
            </a:r>
            <a:endParaRPr sz="1500" dirty="0">
              <a:latin typeface="Calibri"/>
              <a:cs typeface="Calibri"/>
            </a:endParaRPr>
          </a:p>
          <a:p>
            <a:pPr marL="178435" indent="-165735">
              <a:lnSpc>
                <a:spcPct val="100000"/>
              </a:lnSpc>
              <a:spcBef>
                <a:spcPts val="40"/>
              </a:spcBef>
              <a:buChar char="•"/>
              <a:tabLst>
                <a:tab pos="179070" algn="l"/>
              </a:tabLst>
            </a:pPr>
            <a:r>
              <a:rPr lang="pt-PT" sz="1500" spc="15" dirty="0" smtClean="0">
                <a:solidFill>
                  <a:srgbClr val="231F20"/>
                </a:solidFill>
                <a:latin typeface="Calibri"/>
                <a:cs typeface="Calibri"/>
              </a:rPr>
              <a:t>O que é que ele ou ela faria de diferente da próxima vez</a:t>
            </a:r>
            <a:r>
              <a:rPr sz="1500" spc="5" dirty="0" smtClean="0">
                <a:solidFill>
                  <a:srgbClr val="231F20"/>
                </a:solidFill>
                <a:latin typeface="Calibri"/>
                <a:cs typeface="Calibri"/>
              </a:rPr>
              <a:t>?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01391" y="3348921"/>
            <a:ext cx="1033722" cy="3904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PT" sz="2450" b="1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lang="pt-PT" sz="2450" b="1" spc="-10" dirty="0" smtClean="0">
                <a:solidFill>
                  <a:srgbClr val="FFFFFF"/>
                </a:solidFill>
                <a:latin typeface="Calibri"/>
                <a:cs typeface="Calibri"/>
              </a:rPr>
              <a:t>asso </a:t>
            </a:r>
            <a:r>
              <a:rPr sz="2450" b="1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45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58723" y="3426899"/>
            <a:ext cx="4496127" cy="2962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pt-PT" sz="1850" b="1" spc="-10" dirty="0">
                <a:solidFill>
                  <a:srgbClr val="231F20"/>
                </a:solidFill>
                <a:cs typeface="Calibri"/>
              </a:rPr>
              <a:t>O observador </a:t>
            </a:r>
            <a:r>
              <a:rPr lang="pt-PT" sz="1850" b="1" spc="-10" dirty="0" smtClean="0">
                <a:solidFill>
                  <a:srgbClr val="231F20"/>
                </a:solidFill>
                <a:cs typeface="Calibri"/>
              </a:rPr>
              <a:t>dá o seu </a:t>
            </a:r>
            <a:r>
              <a:rPr lang="pt-PT" sz="1850" b="1" i="1" spc="-10" dirty="0" smtClean="0">
                <a:solidFill>
                  <a:srgbClr val="231F20"/>
                </a:solidFill>
                <a:cs typeface="Calibri"/>
              </a:rPr>
              <a:t>feedback</a:t>
            </a:r>
            <a:r>
              <a:rPr lang="pt-PT" sz="1850" b="1" spc="-10" dirty="0" smtClean="0">
                <a:solidFill>
                  <a:srgbClr val="231F20"/>
                </a:solidFill>
                <a:cs typeface="Calibri"/>
              </a:rPr>
              <a:t> ao facilitador</a:t>
            </a:r>
            <a:r>
              <a:rPr sz="1850" b="1" spc="-5" dirty="0" smtClean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endParaRPr sz="185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01391" y="3914260"/>
            <a:ext cx="7558459" cy="709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78435" indent="-165735">
              <a:lnSpc>
                <a:spcPct val="100000"/>
              </a:lnSpc>
              <a:spcBef>
                <a:spcPts val="135"/>
              </a:spcBef>
              <a:buChar char="•"/>
              <a:tabLst>
                <a:tab pos="179070" algn="l"/>
              </a:tabLst>
            </a:pPr>
            <a:r>
              <a:rPr lang="pt-PT" sz="1500" spc="10" dirty="0" smtClean="0">
                <a:solidFill>
                  <a:srgbClr val="231F20"/>
                </a:solidFill>
                <a:latin typeface="Calibri"/>
                <a:cs typeface="Calibri"/>
              </a:rPr>
              <a:t>O observador começa com um </a:t>
            </a:r>
            <a:r>
              <a:rPr lang="pt-PT" sz="1500" i="1" spc="10" dirty="0" smtClean="0">
                <a:solidFill>
                  <a:srgbClr val="231F20"/>
                </a:solidFill>
                <a:latin typeface="Calibri"/>
                <a:cs typeface="Calibri"/>
              </a:rPr>
              <a:t>feedback</a:t>
            </a:r>
            <a:r>
              <a:rPr lang="pt-PT" sz="1500" spc="10" dirty="0" smtClean="0">
                <a:solidFill>
                  <a:srgbClr val="231F20"/>
                </a:solidFill>
                <a:latin typeface="Calibri"/>
                <a:cs typeface="Calibri"/>
              </a:rPr>
              <a:t> positivo e é específico no que correu bem</a:t>
            </a:r>
            <a:r>
              <a:rPr sz="1500" spc="10" dirty="0" smtClean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 dirty="0">
              <a:latin typeface="Calibri"/>
              <a:cs typeface="Calibri"/>
            </a:endParaRPr>
          </a:p>
          <a:p>
            <a:pPr marL="178435" indent="-165735">
              <a:lnSpc>
                <a:spcPct val="100000"/>
              </a:lnSpc>
              <a:spcBef>
                <a:spcPts val="40"/>
              </a:spcBef>
              <a:buChar char="•"/>
              <a:tabLst>
                <a:tab pos="179070" algn="l"/>
              </a:tabLst>
            </a:pPr>
            <a:r>
              <a:rPr lang="pt-PT" sz="1500" spc="10" dirty="0">
                <a:solidFill>
                  <a:srgbClr val="231F20"/>
                </a:solidFill>
                <a:cs typeface="Calibri"/>
              </a:rPr>
              <a:t>O observador </a:t>
            </a:r>
            <a:r>
              <a:rPr lang="pt-PT" sz="1500" spc="10" dirty="0" smtClean="0">
                <a:solidFill>
                  <a:srgbClr val="231F20"/>
                </a:solidFill>
                <a:cs typeface="Calibri"/>
              </a:rPr>
              <a:t>dá </a:t>
            </a:r>
            <a:r>
              <a:rPr sz="1500" i="1" spc="10" dirty="0" smtClean="0">
                <a:solidFill>
                  <a:srgbClr val="231F20"/>
                </a:solidFill>
                <a:latin typeface="Calibri"/>
                <a:cs typeface="Calibri"/>
              </a:rPr>
              <a:t>feedback</a:t>
            </a:r>
            <a:r>
              <a:rPr sz="1500" spc="10" dirty="0" smtClean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PT" sz="1500" spc="10" dirty="0">
                <a:solidFill>
                  <a:srgbClr val="231F20"/>
                </a:solidFill>
                <a:cs typeface="Calibri"/>
              </a:rPr>
              <a:t>específico </a:t>
            </a:r>
            <a:r>
              <a:rPr lang="pt-PT" sz="1500" spc="15" dirty="0" smtClean="0">
                <a:solidFill>
                  <a:srgbClr val="231F20"/>
                </a:solidFill>
                <a:latin typeface="Calibri"/>
                <a:cs typeface="Calibri"/>
              </a:rPr>
              <a:t>sobre as áreas a melhorar (se necessário).</a:t>
            </a:r>
            <a:endParaRPr sz="1500" dirty="0">
              <a:latin typeface="Calibri"/>
              <a:cs typeface="Calibri"/>
            </a:endParaRPr>
          </a:p>
          <a:p>
            <a:pPr marL="178435" indent="-165735">
              <a:lnSpc>
                <a:spcPct val="100000"/>
              </a:lnSpc>
              <a:spcBef>
                <a:spcPts val="45"/>
              </a:spcBef>
              <a:buChar char="•"/>
              <a:tabLst>
                <a:tab pos="179070" algn="l"/>
              </a:tabLst>
            </a:pPr>
            <a:r>
              <a:rPr lang="pt-PT" sz="1500" spc="10" dirty="0">
                <a:solidFill>
                  <a:srgbClr val="231F20"/>
                </a:solidFill>
                <a:cs typeface="Calibri"/>
              </a:rPr>
              <a:t>O </a:t>
            </a:r>
            <a:r>
              <a:rPr lang="pt-PT" sz="1500" spc="10" dirty="0" smtClean="0">
                <a:solidFill>
                  <a:srgbClr val="231F20"/>
                </a:solidFill>
                <a:cs typeface="Calibri"/>
              </a:rPr>
              <a:t>observador termina com um comentário geral positivo</a:t>
            </a:r>
            <a:r>
              <a:rPr sz="1500" spc="10" dirty="0" smtClean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01391" y="4811008"/>
            <a:ext cx="1033722" cy="3904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PT" sz="2450" b="1" spc="-10" dirty="0" smtClean="0">
                <a:solidFill>
                  <a:srgbClr val="FFFFFF"/>
                </a:solidFill>
                <a:latin typeface="Calibri"/>
                <a:cs typeface="Calibri"/>
              </a:rPr>
              <a:t>Passo</a:t>
            </a:r>
            <a:r>
              <a:rPr sz="2450" b="1" spc="-8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PT" sz="2450" b="1" spc="-80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45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58723" y="4869492"/>
            <a:ext cx="8153727" cy="2968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PT" sz="1850" b="1" spc="-5" dirty="0" smtClean="0">
                <a:solidFill>
                  <a:srgbClr val="231F20"/>
                </a:solidFill>
                <a:latin typeface="Calibri"/>
                <a:cs typeface="Calibri"/>
              </a:rPr>
              <a:t>O observador pede à pessoa em sofrimento emocional para dar </a:t>
            </a:r>
            <a:r>
              <a:rPr lang="pt-PT" sz="1850" b="1" i="1" spc="-5" dirty="0" smtClean="0">
                <a:solidFill>
                  <a:srgbClr val="231F20"/>
                </a:solidFill>
                <a:latin typeface="Calibri"/>
                <a:cs typeface="Calibri"/>
              </a:rPr>
              <a:t>feedback</a:t>
            </a:r>
            <a:r>
              <a:rPr lang="pt-PT" sz="1850" b="1" spc="-5" dirty="0" smtClean="0">
                <a:solidFill>
                  <a:srgbClr val="231F20"/>
                </a:solidFill>
                <a:latin typeface="Calibri"/>
                <a:cs typeface="Calibri"/>
              </a:rPr>
              <a:t> adicional: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01390" y="5376348"/>
            <a:ext cx="8549059" cy="709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78435" indent="-165735">
              <a:lnSpc>
                <a:spcPct val="100000"/>
              </a:lnSpc>
              <a:spcBef>
                <a:spcPts val="135"/>
              </a:spcBef>
              <a:buChar char="•"/>
              <a:tabLst>
                <a:tab pos="179070" algn="l"/>
              </a:tabLst>
            </a:pPr>
            <a:r>
              <a:rPr lang="pt-PT" sz="1500" spc="10" dirty="0" smtClean="0">
                <a:solidFill>
                  <a:srgbClr val="231F20"/>
                </a:solidFill>
                <a:latin typeface="Calibri"/>
                <a:cs typeface="Calibri"/>
              </a:rPr>
              <a:t>A pessoa em sofrimento emocional começa com um </a:t>
            </a:r>
            <a:r>
              <a:rPr lang="pt-PT" sz="1500" i="1" spc="10" dirty="0" smtClean="0">
                <a:solidFill>
                  <a:srgbClr val="231F20"/>
                </a:solidFill>
                <a:latin typeface="Calibri"/>
                <a:cs typeface="Calibri"/>
              </a:rPr>
              <a:t>feedback</a:t>
            </a:r>
            <a:r>
              <a:rPr lang="pt-PT" sz="1500" spc="10" dirty="0" smtClean="0">
                <a:solidFill>
                  <a:srgbClr val="231F20"/>
                </a:solidFill>
                <a:latin typeface="Calibri"/>
                <a:cs typeface="Calibri"/>
              </a:rPr>
              <a:t> positivo e é específica no que correu bem</a:t>
            </a:r>
            <a:r>
              <a:rPr sz="1500" spc="10" dirty="0" smtClean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 dirty="0">
              <a:latin typeface="Calibri"/>
              <a:cs typeface="Calibri"/>
            </a:endParaRPr>
          </a:p>
          <a:p>
            <a:pPr marL="178435" indent="-165735">
              <a:lnSpc>
                <a:spcPct val="100000"/>
              </a:lnSpc>
              <a:spcBef>
                <a:spcPts val="40"/>
              </a:spcBef>
              <a:buChar char="•"/>
              <a:tabLst>
                <a:tab pos="179070" algn="l"/>
              </a:tabLst>
            </a:pPr>
            <a:r>
              <a:rPr lang="pt-PT" sz="1500" spc="10" dirty="0">
                <a:solidFill>
                  <a:srgbClr val="231F20"/>
                </a:solidFill>
                <a:cs typeface="Calibri"/>
              </a:rPr>
              <a:t>A pessoa em sofrimento emocional </a:t>
            </a:r>
            <a:r>
              <a:rPr lang="pt-PT" sz="1500" spc="10" dirty="0" smtClean="0">
                <a:solidFill>
                  <a:srgbClr val="231F20"/>
                </a:solidFill>
                <a:cs typeface="Calibri"/>
              </a:rPr>
              <a:t>dá </a:t>
            </a:r>
            <a:r>
              <a:rPr lang="pt-PT" sz="1500" i="1" spc="10" dirty="0" smtClean="0">
                <a:solidFill>
                  <a:srgbClr val="231F20"/>
                </a:solidFill>
                <a:cs typeface="Calibri"/>
              </a:rPr>
              <a:t>feedback</a:t>
            </a:r>
            <a:r>
              <a:rPr lang="pt-PT" sz="1500" spc="10" dirty="0" smtClean="0">
                <a:solidFill>
                  <a:srgbClr val="231F20"/>
                </a:solidFill>
                <a:cs typeface="Calibri"/>
              </a:rPr>
              <a:t> específico sobre áreas a melhorar (se necessário)</a:t>
            </a:r>
            <a:r>
              <a:rPr sz="1500" spc="10" dirty="0" smtClean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 dirty="0">
              <a:latin typeface="Calibri"/>
              <a:cs typeface="Calibri"/>
            </a:endParaRPr>
          </a:p>
          <a:p>
            <a:pPr marL="178435" indent="-165735">
              <a:lnSpc>
                <a:spcPct val="100000"/>
              </a:lnSpc>
              <a:spcBef>
                <a:spcPts val="45"/>
              </a:spcBef>
              <a:buChar char="•"/>
              <a:tabLst>
                <a:tab pos="179070" algn="l"/>
              </a:tabLst>
            </a:pPr>
            <a:r>
              <a:rPr lang="pt-PT" sz="1500" spc="10" dirty="0">
                <a:solidFill>
                  <a:srgbClr val="231F20"/>
                </a:solidFill>
                <a:cs typeface="Calibri"/>
              </a:rPr>
              <a:t>A pessoa em sofrimento emocional </a:t>
            </a:r>
            <a:r>
              <a:rPr lang="pt-PT" sz="1500" spc="10" dirty="0" smtClean="0">
                <a:solidFill>
                  <a:srgbClr val="231F20"/>
                </a:solidFill>
                <a:cs typeface="Calibri"/>
              </a:rPr>
              <a:t>termina com um comentário geral positivo</a:t>
            </a:r>
            <a:r>
              <a:rPr sz="1500" spc="10" dirty="0" smtClean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30" name="object 2"/>
          <p:cNvSpPr txBox="1">
            <a:spLocks/>
          </p:cNvSpPr>
          <p:nvPr/>
        </p:nvSpPr>
        <p:spPr>
          <a:xfrm>
            <a:off x="73906" y="190621"/>
            <a:ext cx="278994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defTabSz="914400">
              <a:spcBef>
                <a:spcPts val="100"/>
              </a:spcBef>
            </a:pPr>
            <a:r>
              <a:rPr lang="pt-PT" sz="1800" kern="0" spc="-70" dirty="0" smtClean="0"/>
              <a:t>Primeiros Socorros Psicológicos</a:t>
            </a:r>
            <a:endParaRPr lang="pt-PT" sz="1800" kern="0" dirty="0"/>
          </a:p>
        </p:txBody>
      </p:sp>
      <p:sp>
        <p:nvSpPr>
          <p:cNvPr id="31" name="object 12"/>
          <p:cNvSpPr txBox="1"/>
          <p:nvPr/>
        </p:nvSpPr>
        <p:spPr>
          <a:xfrm>
            <a:off x="3168650" y="190621"/>
            <a:ext cx="2438399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100" spc="-60" dirty="0" smtClean="0">
                <a:solidFill>
                  <a:srgbClr val="FFFFFF"/>
                </a:solidFill>
                <a:latin typeface="Calibri-Light"/>
                <a:cs typeface="Calibri-Light"/>
              </a:rPr>
              <a:t>M</a:t>
            </a:r>
            <a:r>
              <a:rPr lang="pt-PT" sz="2100" spc="-60" dirty="0" smtClean="0">
                <a:solidFill>
                  <a:srgbClr val="FFFFFF"/>
                </a:solidFill>
                <a:latin typeface="Calibri-Light"/>
                <a:cs typeface="Calibri-Light"/>
              </a:rPr>
              <a:t>ó</a:t>
            </a:r>
            <a:r>
              <a:rPr sz="2100" spc="-60" dirty="0" err="1" smtClean="0">
                <a:solidFill>
                  <a:srgbClr val="FFFFFF"/>
                </a:solidFill>
                <a:latin typeface="Calibri-Light"/>
                <a:cs typeface="Calibri-Light"/>
              </a:rPr>
              <a:t>dul</a:t>
            </a:r>
            <a:r>
              <a:rPr lang="pt-PT" sz="2100" spc="-60" dirty="0" smtClean="0">
                <a:solidFill>
                  <a:srgbClr val="FFFFFF"/>
                </a:solidFill>
                <a:latin typeface="Calibri-Light"/>
                <a:cs typeface="Calibri-Light"/>
              </a:rPr>
              <a:t>o</a:t>
            </a:r>
            <a:r>
              <a:rPr sz="2100" spc="-60" dirty="0" smtClean="0">
                <a:solidFill>
                  <a:srgbClr val="FFFFFF"/>
                </a:solidFill>
                <a:latin typeface="Calibri-Light"/>
                <a:cs typeface="Calibri-Light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Calibri-Light"/>
                <a:cs typeface="Calibri-Light"/>
              </a:rPr>
              <a:t>2 </a:t>
            </a:r>
            <a:r>
              <a:rPr lang="pt-PT" sz="2100" b="1" spc="-90" dirty="0" smtClean="0">
                <a:solidFill>
                  <a:srgbClr val="FFFFFF"/>
                </a:solidFill>
                <a:cs typeface="Calibri"/>
              </a:rPr>
              <a:t>PSP </a:t>
            </a:r>
            <a:r>
              <a:rPr sz="2100" b="1" spc="-55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lang="pt-PT" sz="2100" b="1" spc="-55" dirty="0" smtClean="0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sz="2100" b="1" spc="-55" dirty="0" smtClean="0">
                <a:solidFill>
                  <a:srgbClr val="FFFFFF"/>
                </a:solidFill>
                <a:latin typeface="Calibri"/>
                <a:cs typeface="Calibri"/>
              </a:rPr>
              <a:t>sic</a:t>
            </a:r>
            <a:r>
              <a:rPr lang="pt-PT" sz="2100" b="1" spc="-5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979" y="34437"/>
            <a:ext cx="822766" cy="8227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906" y="190621"/>
            <a:ext cx="278994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sz="1800" spc="-70" dirty="0" smtClean="0"/>
              <a:t>Primeiros Socorros Psicológicos</a:t>
            </a:r>
            <a:endParaRPr sz="1800" dirty="0"/>
          </a:p>
        </p:txBody>
      </p:sp>
      <p:sp>
        <p:nvSpPr>
          <p:cNvPr id="3" name="object 3"/>
          <p:cNvSpPr/>
          <p:nvPr/>
        </p:nvSpPr>
        <p:spPr>
          <a:xfrm>
            <a:off x="6211657" y="445820"/>
            <a:ext cx="1665666" cy="176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5936402" y="468120"/>
            <a:ext cx="37465" cy="46355"/>
          </a:xfrm>
          <a:custGeom>
            <a:avLst/>
            <a:gdLst/>
            <a:ahLst/>
            <a:cxnLst/>
            <a:rect l="l" t="t" r="r" b="b"/>
            <a:pathLst>
              <a:path w="37464" h="46354">
                <a:moveTo>
                  <a:pt x="0" y="0"/>
                </a:moveTo>
                <a:lnTo>
                  <a:pt x="36892" y="0"/>
                </a:lnTo>
                <a:lnTo>
                  <a:pt x="36892" y="45789"/>
                </a:lnTo>
                <a:lnTo>
                  <a:pt x="0" y="45789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893360" y="533535"/>
            <a:ext cx="123189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2977" y="0"/>
                </a:lnTo>
              </a:path>
            </a:pathLst>
          </a:custGeom>
          <a:ln w="39248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936401" y="553142"/>
            <a:ext cx="37465" cy="45720"/>
          </a:xfrm>
          <a:custGeom>
            <a:avLst/>
            <a:gdLst/>
            <a:ahLst/>
            <a:cxnLst/>
            <a:rect l="l" t="t" r="r" b="b"/>
            <a:pathLst>
              <a:path w="37464" h="45720">
                <a:moveTo>
                  <a:pt x="36893" y="45721"/>
                </a:moveTo>
                <a:lnTo>
                  <a:pt x="0" y="45721"/>
                </a:lnTo>
                <a:lnTo>
                  <a:pt x="0" y="0"/>
                </a:lnTo>
                <a:lnTo>
                  <a:pt x="36893" y="17"/>
                </a:lnTo>
                <a:lnTo>
                  <a:pt x="36893" y="45721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5936401" y="553142"/>
            <a:ext cx="37465" cy="635"/>
          </a:xfrm>
          <a:custGeom>
            <a:avLst/>
            <a:gdLst/>
            <a:ahLst/>
            <a:cxnLst/>
            <a:rect l="l" t="t" r="r" b="b"/>
            <a:pathLst>
              <a:path w="37464" h="634">
                <a:moveTo>
                  <a:pt x="36893" y="17"/>
                </a:moveTo>
                <a:lnTo>
                  <a:pt x="2" y="17"/>
                </a:lnTo>
                <a:lnTo>
                  <a:pt x="3689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5973295" y="553142"/>
            <a:ext cx="43180" cy="635"/>
          </a:xfrm>
          <a:custGeom>
            <a:avLst/>
            <a:gdLst/>
            <a:ahLst/>
            <a:cxnLst/>
            <a:rect l="l" t="t" r="r" b="b"/>
            <a:pathLst>
              <a:path w="43179" h="634">
                <a:moveTo>
                  <a:pt x="43043" y="8"/>
                </a:moveTo>
                <a:lnTo>
                  <a:pt x="0" y="8"/>
                </a:lnTo>
                <a:lnTo>
                  <a:pt x="4304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6042558" y="466924"/>
            <a:ext cx="101965" cy="132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5866982" y="447201"/>
            <a:ext cx="303530" cy="172720"/>
          </a:xfrm>
          <a:custGeom>
            <a:avLst/>
            <a:gdLst/>
            <a:ahLst/>
            <a:cxnLst/>
            <a:rect l="l" t="t" r="r" b="b"/>
            <a:pathLst>
              <a:path w="303529" h="172720">
                <a:moveTo>
                  <a:pt x="0" y="172646"/>
                </a:moveTo>
                <a:lnTo>
                  <a:pt x="303084" y="172646"/>
                </a:lnTo>
                <a:lnTo>
                  <a:pt x="303084" y="0"/>
                </a:lnTo>
                <a:lnTo>
                  <a:pt x="0" y="0"/>
                </a:lnTo>
                <a:lnTo>
                  <a:pt x="0" y="172646"/>
                </a:lnTo>
                <a:close/>
              </a:path>
            </a:pathLst>
          </a:custGeom>
          <a:ln w="5632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5864657" y="287191"/>
            <a:ext cx="1065314" cy="1082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3168650" y="190621"/>
            <a:ext cx="2438399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100" spc="-60" dirty="0" smtClean="0">
                <a:solidFill>
                  <a:srgbClr val="FFFFFF"/>
                </a:solidFill>
                <a:latin typeface="Calibri-Light"/>
                <a:cs typeface="Calibri-Light"/>
              </a:rPr>
              <a:t>M</a:t>
            </a:r>
            <a:r>
              <a:rPr lang="pt-PT" sz="2100" spc="-60" dirty="0" smtClean="0">
                <a:solidFill>
                  <a:srgbClr val="FFFFFF"/>
                </a:solidFill>
                <a:latin typeface="Calibri-Light"/>
                <a:cs typeface="Calibri-Light"/>
              </a:rPr>
              <a:t>ó</a:t>
            </a:r>
            <a:r>
              <a:rPr sz="2100" spc="-60" dirty="0" err="1" smtClean="0">
                <a:solidFill>
                  <a:srgbClr val="FFFFFF"/>
                </a:solidFill>
                <a:latin typeface="Calibri-Light"/>
                <a:cs typeface="Calibri-Light"/>
              </a:rPr>
              <a:t>dul</a:t>
            </a:r>
            <a:r>
              <a:rPr lang="pt-PT" sz="2100" spc="-60" dirty="0" smtClean="0">
                <a:solidFill>
                  <a:srgbClr val="FFFFFF"/>
                </a:solidFill>
                <a:latin typeface="Calibri-Light"/>
                <a:cs typeface="Calibri-Light"/>
              </a:rPr>
              <a:t>o</a:t>
            </a:r>
            <a:r>
              <a:rPr sz="2100" spc="-60" dirty="0" smtClean="0">
                <a:solidFill>
                  <a:srgbClr val="FFFFFF"/>
                </a:solidFill>
                <a:latin typeface="Calibri-Light"/>
                <a:cs typeface="Calibri-Light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Calibri-Light"/>
                <a:cs typeface="Calibri-Light"/>
              </a:rPr>
              <a:t>2 </a:t>
            </a:r>
            <a:r>
              <a:rPr lang="pt-PT" sz="2100" b="1" spc="-90" dirty="0" smtClean="0">
                <a:solidFill>
                  <a:srgbClr val="FFFFFF"/>
                </a:solidFill>
                <a:cs typeface="Calibri"/>
              </a:rPr>
              <a:t>PSP </a:t>
            </a:r>
            <a:r>
              <a:rPr sz="2100" b="1" spc="-55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lang="pt-PT" sz="2100" b="1" spc="-55" dirty="0" smtClean="0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sz="2100" b="1" spc="-55" dirty="0" smtClean="0">
                <a:solidFill>
                  <a:srgbClr val="FFFFFF"/>
                </a:solidFill>
                <a:latin typeface="Calibri"/>
                <a:cs typeface="Calibri"/>
              </a:rPr>
              <a:t>sic</a:t>
            </a:r>
            <a:r>
              <a:rPr lang="pt-PT" sz="2100" b="1" spc="-5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87450" y="1080004"/>
            <a:ext cx="6153785" cy="933450"/>
          </a:xfrm>
          <a:custGeom>
            <a:avLst/>
            <a:gdLst/>
            <a:ahLst/>
            <a:cxnLst/>
            <a:rect l="l" t="t" r="r" b="b"/>
            <a:pathLst>
              <a:path w="6153784" h="933450">
                <a:moveTo>
                  <a:pt x="5990577" y="0"/>
                </a:moveTo>
                <a:lnTo>
                  <a:pt x="163118" y="0"/>
                </a:lnTo>
                <a:lnTo>
                  <a:pt x="68815" y="2548"/>
                </a:lnTo>
                <a:lnTo>
                  <a:pt x="20389" y="20388"/>
                </a:lnTo>
                <a:lnTo>
                  <a:pt x="2548" y="68810"/>
                </a:lnTo>
                <a:lnTo>
                  <a:pt x="0" y="163106"/>
                </a:lnTo>
                <a:lnTo>
                  <a:pt x="0" y="770242"/>
                </a:lnTo>
                <a:lnTo>
                  <a:pt x="2548" y="864545"/>
                </a:lnTo>
                <a:lnTo>
                  <a:pt x="20389" y="912971"/>
                </a:lnTo>
                <a:lnTo>
                  <a:pt x="68815" y="930812"/>
                </a:lnTo>
                <a:lnTo>
                  <a:pt x="163118" y="933361"/>
                </a:lnTo>
                <a:lnTo>
                  <a:pt x="5990577" y="933361"/>
                </a:lnTo>
                <a:lnTo>
                  <a:pt x="6084880" y="930812"/>
                </a:lnTo>
                <a:lnTo>
                  <a:pt x="6133306" y="912971"/>
                </a:lnTo>
                <a:lnTo>
                  <a:pt x="6151147" y="864545"/>
                </a:lnTo>
                <a:lnTo>
                  <a:pt x="6153696" y="770242"/>
                </a:lnTo>
                <a:lnTo>
                  <a:pt x="6153696" y="163106"/>
                </a:lnTo>
                <a:lnTo>
                  <a:pt x="6151147" y="68810"/>
                </a:lnTo>
                <a:lnTo>
                  <a:pt x="6133306" y="20388"/>
                </a:lnTo>
                <a:lnTo>
                  <a:pt x="6084880" y="2548"/>
                </a:lnTo>
                <a:lnTo>
                  <a:pt x="5990577" y="0"/>
                </a:lnTo>
                <a:close/>
              </a:path>
            </a:pathLst>
          </a:custGeom>
          <a:solidFill>
            <a:srgbClr val="008E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97851" y="1788693"/>
            <a:ext cx="1355090" cy="1308100"/>
          </a:xfrm>
          <a:custGeom>
            <a:avLst/>
            <a:gdLst/>
            <a:ahLst/>
            <a:cxnLst/>
            <a:rect l="l" t="t" r="r" b="b"/>
            <a:pathLst>
              <a:path w="1355089" h="1308100">
                <a:moveTo>
                  <a:pt x="1354480" y="0"/>
                </a:moveTo>
                <a:lnTo>
                  <a:pt x="0" y="0"/>
                </a:lnTo>
                <a:lnTo>
                  <a:pt x="0" y="1307846"/>
                </a:lnTo>
                <a:lnTo>
                  <a:pt x="1354480" y="1307846"/>
                </a:lnTo>
                <a:lnTo>
                  <a:pt x="13544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52331" y="1788693"/>
            <a:ext cx="4790440" cy="1308100"/>
          </a:xfrm>
          <a:custGeom>
            <a:avLst/>
            <a:gdLst/>
            <a:ahLst/>
            <a:cxnLst/>
            <a:rect l="l" t="t" r="r" b="b"/>
            <a:pathLst>
              <a:path w="4790440" h="1308100">
                <a:moveTo>
                  <a:pt x="4790338" y="0"/>
                </a:moveTo>
                <a:lnTo>
                  <a:pt x="0" y="0"/>
                </a:lnTo>
                <a:lnTo>
                  <a:pt x="0" y="1307846"/>
                </a:lnTo>
                <a:lnTo>
                  <a:pt x="4790338" y="1307846"/>
                </a:lnTo>
                <a:lnTo>
                  <a:pt x="47903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339851" y="1129294"/>
            <a:ext cx="5048730" cy="2449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pt-PT" sz="1500" b="1" spc="145" dirty="0" smtClean="0">
                <a:solidFill>
                  <a:srgbClr val="FFFFFF"/>
                </a:solidFill>
                <a:latin typeface="Calibri"/>
                <a:cs typeface="Calibri"/>
              </a:rPr>
              <a:t>CRONOGRAMA DE FORMAÇÃO</a:t>
            </a:r>
            <a:endParaRPr sz="1500" dirty="0">
              <a:latin typeface="Calibri"/>
              <a:cs typeface="Calibri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498041"/>
              </p:ext>
            </p:extLst>
          </p:nvPr>
        </p:nvGraphicFramePr>
        <p:xfrm>
          <a:off x="1193053" y="1461731"/>
          <a:ext cx="6144895" cy="4717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4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957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10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pt-PT" sz="1400" b="1" spc="10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10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lang="pt-PT" sz="1400" b="1" spc="10" dirty="0" err="1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B w="12700">
                      <a:solidFill>
                        <a:srgbClr val="008EB2"/>
                      </a:solidFill>
                      <a:prstDash val="solid"/>
                    </a:lnB>
                    <a:solidFill>
                      <a:srgbClr val="D7E5ED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pt-PT" sz="1400" b="1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Programa de formação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B w="12700">
                      <a:solidFill>
                        <a:srgbClr val="008EB2"/>
                      </a:solidFill>
                      <a:prstDash val="solid"/>
                    </a:lnB>
                    <a:solidFill>
                      <a:srgbClr val="D7E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961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08:30 –</a:t>
                      </a:r>
                      <a:r>
                        <a:rPr sz="14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09:15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T w="12700">
                      <a:solidFill>
                        <a:srgbClr val="008EB2"/>
                      </a:solidFill>
                      <a:prstDash val="solid"/>
                    </a:lnT>
                    <a:lnB w="12700">
                      <a:solidFill>
                        <a:srgbClr val="008EB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pt-PT" sz="1400" spc="5" noProof="0" dirty="0" err="1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Introdu</a:t>
                      </a:r>
                      <a:r>
                        <a:rPr lang="pt-PT" sz="1400" spc="5" dirty="0" err="1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ção</a:t>
                      </a:r>
                      <a:endParaRPr lang="pt-PT" sz="1400" dirty="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T w="12700">
                      <a:solidFill>
                        <a:srgbClr val="008EB2"/>
                      </a:solidFill>
                      <a:prstDash val="solid"/>
                    </a:lnT>
                    <a:lnB w="12700">
                      <a:solidFill>
                        <a:srgbClr val="008EB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962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09:15 –</a:t>
                      </a:r>
                      <a:r>
                        <a:rPr sz="14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09:35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T w="12700">
                      <a:solidFill>
                        <a:srgbClr val="008EB2"/>
                      </a:solidFill>
                      <a:prstDash val="solid"/>
                    </a:lnT>
                    <a:lnB w="12700">
                      <a:solidFill>
                        <a:srgbClr val="008EB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 </a:t>
                      </a:r>
                      <a:r>
                        <a:rPr lang="pt-PT" sz="1400" spc="15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lang="pt-PT" sz="1400" spc="15" baseline="0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que é que são PSP</a:t>
                      </a:r>
                      <a:r>
                        <a:rPr sz="1400" spc="-15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?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T w="12700">
                      <a:solidFill>
                        <a:srgbClr val="008EB2"/>
                      </a:solidFill>
                      <a:prstDash val="solid"/>
                    </a:lnT>
                    <a:lnB w="12700">
                      <a:solidFill>
                        <a:srgbClr val="008EB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961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09:35 –</a:t>
                      </a:r>
                      <a:r>
                        <a:rPr sz="14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09:45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T w="12700">
                      <a:solidFill>
                        <a:srgbClr val="008EB2"/>
                      </a:solidFill>
                      <a:prstDash val="solid"/>
                    </a:lnT>
                    <a:lnB w="12700">
                      <a:solidFill>
                        <a:srgbClr val="008EB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3. </a:t>
                      </a:r>
                      <a:r>
                        <a:rPr lang="pt-PT" sz="1400" spc="5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Eventos críticos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T w="12700">
                      <a:solidFill>
                        <a:srgbClr val="008EB2"/>
                      </a:solidFill>
                      <a:prstDash val="solid"/>
                    </a:lnT>
                    <a:lnB w="12700">
                      <a:solidFill>
                        <a:srgbClr val="008EB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962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09:45 –</a:t>
                      </a:r>
                      <a:r>
                        <a:rPr sz="14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10:05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T w="12700">
                      <a:solidFill>
                        <a:srgbClr val="008EB2"/>
                      </a:solidFill>
                      <a:prstDash val="solid"/>
                    </a:lnT>
                    <a:lnB w="12700">
                      <a:solidFill>
                        <a:srgbClr val="008EB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4. </a:t>
                      </a:r>
                      <a:r>
                        <a:rPr lang="pt-PT" sz="1400" spc="10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Reações a acontecimentos que promovem sofrimento</a:t>
                      </a:r>
                      <a:r>
                        <a:rPr lang="pt-PT" sz="1400" spc="10" baseline="0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pt-PT" sz="1400" spc="10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emocional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T w="12700">
                      <a:solidFill>
                        <a:srgbClr val="008EB2"/>
                      </a:solidFill>
                      <a:prstDash val="solid"/>
                    </a:lnT>
                    <a:lnB w="12700">
                      <a:solidFill>
                        <a:srgbClr val="008EB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961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10:05 –</a:t>
                      </a:r>
                      <a:r>
                        <a:rPr sz="14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10:20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T w="12700">
                      <a:solidFill>
                        <a:srgbClr val="008EB2"/>
                      </a:solidFill>
                      <a:prstDash val="solid"/>
                    </a:lnT>
                    <a:lnB w="12700">
                      <a:solidFill>
                        <a:srgbClr val="008EB2"/>
                      </a:solidFill>
                      <a:prstDash val="solid"/>
                    </a:lnB>
                    <a:solidFill>
                      <a:srgbClr val="D7E5ED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pt-PT" sz="1400" spc="15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INTERVALO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T w="12700">
                      <a:solidFill>
                        <a:srgbClr val="008EB2"/>
                      </a:solidFill>
                      <a:prstDash val="solid"/>
                    </a:lnT>
                    <a:lnB w="12700">
                      <a:solidFill>
                        <a:srgbClr val="008EB2"/>
                      </a:solidFill>
                      <a:prstDash val="solid"/>
                    </a:lnB>
                    <a:solidFill>
                      <a:srgbClr val="D7E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962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10:20 –</a:t>
                      </a:r>
                      <a:r>
                        <a:rPr sz="14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10:35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T w="12700">
                      <a:solidFill>
                        <a:srgbClr val="008EB2"/>
                      </a:solidFill>
                      <a:prstDash val="solid"/>
                    </a:lnT>
                    <a:lnB w="12700">
                      <a:solidFill>
                        <a:srgbClr val="008EB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5. </a:t>
                      </a:r>
                      <a:r>
                        <a:rPr lang="pt-PT" sz="1400" spc="10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Desenvolvimento</a:t>
                      </a:r>
                      <a:r>
                        <a:rPr lang="pt-PT" sz="1400" spc="10" baseline="0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de estudos de caso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T w="12700">
                      <a:solidFill>
                        <a:srgbClr val="008EB2"/>
                      </a:solidFill>
                      <a:prstDash val="solid"/>
                    </a:lnT>
                    <a:lnB w="12700">
                      <a:solidFill>
                        <a:srgbClr val="008EB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961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10:35 –</a:t>
                      </a:r>
                      <a:r>
                        <a:rPr sz="14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12:50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T w="12700">
                      <a:solidFill>
                        <a:srgbClr val="008EB2"/>
                      </a:solidFill>
                      <a:prstDash val="solid"/>
                    </a:lnT>
                    <a:lnB w="12700">
                      <a:solidFill>
                        <a:srgbClr val="008EB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6. </a:t>
                      </a:r>
                      <a:r>
                        <a:rPr sz="1400" spc="10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‘</a:t>
                      </a:r>
                      <a:r>
                        <a:rPr lang="pt-PT" sz="1400" spc="10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Ver, Ouvir, Ligar</a:t>
                      </a:r>
                      <a:r>
                        <a:rPr sz="1400" spc="5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’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T w="12700">
                      <a:solidFill>
                        <a:srgbClr val="008EB2"/>
                      </a:solidFill>
                      <a:prstDash val="solid"/>
                    </a:lnT>
                    <a:lnB w="12700">
                      <a:solidFill>
                        <a:srgbClr val="008EB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962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12:50 –</a:t>
                      </a:r>
                      <a:r>
                        <a:rPr sz="14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13:30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T w="12700">
                      <a:solidFill>
                        <a:srgbClr val="008EB2"/>
                      </a:solidFill>
                      <a:prstDash val="solid"/>
                    </a:lnT>
                    <a:lnB w="12700">
                      <a:solidFill>
                        <a:srgbClr val="008EB2"/>
                      </a:solidFill>
                      <a:prstDash val="solid"/>
                    </a:lnB>
                    <a:solidFill>
                      <a:srgbClr val="D7E5ED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pt-PT" sz="1400" spc="5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ALMOÇO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T w="12700">
                      <a:solidFill>
                        <a:srgbClr val="008EB2"/>
                      </a:solidFill>
                      <a:prstDash val="solid"/>
                    </a:lnT>
                    <a:lnB w="12700">
                      <a:solidFill>
                        <a:srgbClr val="008EB2"/>
                      </a:solidFill>
                      <a:prstDash val="solid"/>
                    </a:lnB>
                    <a:solidFill>
                      <a:srgbClr val="D7E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961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13:30 –</a:t>
                      </a:r>
                      <a:r>
                        <a:rPr sz="14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14:30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T w="12700">
                      <a:solidFill>
                        <a:srgbClr val="008EB2"/>
                      </a:solidFill>
                      <a:prstDash val="solid"/>
                    </a:lnT>
                    <a:lnB w="12700">
                      <a:solidFill>
                        <a:srgbClr val="008EB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7. </a:t>
                      </a:r>
                      <a:r>
                        <a:rPr lang="pt-PT" sz="1400" i="1" spc="10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i="1" spc="5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ole</a:t>
                      </a:r>
                      <a:r>
                        <a:rPr sz="1400" i="1" spc="10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play</a:t>
                      </a:r>
                      <a:r>
                        <a:rPr lang="pt-PT" sz="1400" i="1" baseline="0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pt-PT" sz="1400" baseline="0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 PSP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T w="12700">
                      <a:solidFill>
                        <a:srgbClr val="008EB2"/>
                      </a:solidFill>
                      <a:prstDash val="solid"/>
                    </a:lnT>
                    <a:lnB w="12700">
                      <a:solidFill>
                        <a:srgbClr val="008EB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962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14:30 –</a:t>
                      </a:r>
                      <a:r>
                        <a:rPr sz="14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14:45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T w="12700">
                      <a:solidFill>
                        <a:srgbClr val="008EB2"/>
                      </a:solidFill>
                      <a:prstDash val="solid"/>
                    </a:lnT>
                    <a:lnB w="12700">
                      <a:solidFill>
                        <a:srgbClr val="008EB2"/>
                      </a:solidFill>
                      <a:prstDash val="solid"/>
                    </a:lnB>
                    <a:solidFill>
                      <a:srgbClr val="D7E5ED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pt-PT" sz="1400" spc="15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INTERVALO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T w="12700">
                      <a:solidFill>
                        <a:srgbClr val="008EB2"/>
                      </a:solidFill>
                      <a:prstDash val="solid"/>
                    </a:lnT>
                    <a:lnB w="12700">
                      <a:solidFill>
                        <a:srgbClr val="008EB2"/>
                      </a:solidFill>
                      <a:prstDash val="solid"/>
                    </a:lnB>
                    <a:solidFill>
                      <a:srgbClr val="D7E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6961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14:45 –</a:t>
                      </a:r>
                      <a:r>
                        <a:rPr sz="14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16:45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T w="12700">
                      <a:solidFill>
                        <a:srgbClr val="008EB2"/>
                      </a:solidFill>
                      <a:prstDash val="solid"/>
                    </a:lnT>
                    <a:lnB w="12700">
                      <a:solidFill>
                        <a:srgbClr val="008EB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8. </a:t>
                      </a:r>
                      <a:r>
                        <a:rPr lang="pt-PT" sz="1400" spc="10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Situações e reações complexas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T w="12700">
                      <a:solidFill>
                        <a:srgbClr val="008EB2"/>
                      </a:solidFill>
                      <a:prstDash val="solid"/>
                    </a:lnT>
                    <a:lnB w="12700">
                      <a:solidFill>
                        <a:srgbClr val="008EB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6962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16:45 –</a:t>
                      </a:r>
                      <a:r>
                        <a:rPr sz="14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17:30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T w="12700">
                      <a:solidFill>
                        <a:srgbClr val="008EB2"/>
                      </a:solidFill>
                      <a:prstDash val="solid"/>
                    </a:lnT>
                    <a:lnB w="12700">
                      <a:solidFill>
                        <a:srgbClr val="008EB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9.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pt-PT" sz="1400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Autocuidado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T w="12700">
                      <a:solidFill>
                        <a:srgbClr val="008EB2"/>
                      </a:solidFill>
                      <a:prstDash val="solid"/>
                    </a:lnT>
                    <a:lnB w="12700">
                      <a:solidFill>
                        <a:srgbClr val="008EB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6962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17:30 –</a:t>
                      </a:r>
                      <a:r>
                        <a:rPr sz="14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17:45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T w="12700">
                      <a:solidFill>
                        <a:srgbClr val="008EB2"/>
                      </a:solidFill>
                      <a:prstDash val="solid"/>
                    </a:lnT>
                    <a:lnB w="12700">
                      <a:solidFill>
                        <a:srgbClr val="008EB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10. </a:t>
                      </a:r>
                      <a:r>
                        <a:rPr lang="pt-PT" sz="1400" spc="5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Encerramento da formação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T w="12700">
                      <a:solidFill>
                        <a:srgbClr val="008EB2"/>
                      </a:solidFill>
                      <a:prstDash val="solid"/>
                    </a:lnT>
                    <a:lnB w="12700">
                      <a:solidFill>
                        <a:srgbClr val="008EB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8" name="Imagem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979" y="34437"/>
            <a:ext cx="822766" cy="822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5936401" y="553142"/>
            <a:ext cx="37465" cy="635"/>
          </a:xfrm>
          <a:custGeom>
            <a:avLst/>
            <a:gdLst/>
            <a:ahLst/>
            <a:cxnLst/>
            <a:rect l="l" t="t" r="r" b="b"/>
            <a:pathLst>
              <a:path w="37464" h="634">
                <a:moveTo>
                  <a:pt x="36893" y="17"/>
                </a:moveTo>
                <a:lnTo>
                  <a:pt x="2" y="17"/>
                </a:lnTo>
                <a:lnTo>
                  <a:pt x="3689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73295" y="553142"/>
            <a:ext cx="43180" cy="635"/>
          </a:xfrm>
          <a:custGeom>
            <a:avLst/>
            <a:gdLst/>
            <a:ahLst/>
            <a:cxnLst/>
            <a:rect l="l" t="t" r="r" b="b"/>
            <a:pathLst>
              <a:path w="43179" h="634">
                <a:moveTo>
                  <a:pt x="43043" y="8"/>
                </a:moveTo>
                <a:lnTo>
                  <a:pt x="0" y="8"/>
                </a:lnTo>
                <a:lnTo>
                  <a:pt x="4304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00175" y="1567118"/>
            <a:ext cx="10320020" cy="4912995"/>
          </a:xfrm>
          <a:custGeom>
            <a:avLst/>
            <a:gdLst/>
            <a:ahLst/>
            <a:cxnLst/>
            <a:rect l="l" t="t" r="r" b="b"/>
            <a:pathLst>
              <a:path w="10320020" h="4912995">
                <a:moveTo>
                  <a:pt x="10319829" y="0"/>
                </a:moveTo>
                <a:lnTo>
                  <a:pt x="242227" y="0"/>
                </a:lnTo>
                <a:lnTo>
                  <a:pt x="102189" y="3784"/>
                </a:lnTo>
                <a:lnTo>
                  <a:pt x="30278" y="30276"/>
                </a:lnTo>
                <a:lnTo>
                  <a:pt x="3784" y="102184"/>
                </a:lnTo>
                <a:lnTo>
                  <a:pt x="0" y="242214"/>
                </a:lnTo>
                <a:lnTo>
                  <a:pt x="0" y="4912878"/>
                </a:lnTo>
                <a:lnTo>
                  <a:pt x="10319829" y="4912878"/>
                </a:lnTo>
                <a:lnTo>
                  <a:pt x="10319829" y="0"/>
                </a:lnTo>
                <a:close/>
              </a:path>
            </a:pathLst>
          </a:custGeom>
          <a:solidFill>
            <a:srgbClr val="E8EF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00175" y="1567118"/>
            <a:ext cx="242570" cy="4912995"/>
          </a:xfrm>
          <a:custGeom>
            <a:avLst/>
            <a:gdLst/>
            <a:ahLst/>
            <a:cxnLst/>
            <a:rect l="l" t="t" r="r" b="b"/>
            <a:pathLst>
              <a:path w="242569" h="4912995">
                <a:moveTo>
                  <a:pt x="242227" y="0"/>
                </a:moveTo>
                <a:lnTo>
                  <a:pt x="102189" y="3784"/>
                </a:lnTo>
                <a:lnTo>
                  <a:pt x="30278" y="30276"/>
                </a:lnTo>
                <a:lnTo>
                  <a:pt x="3784" y="102184"/>
                </a:lnTo>
                <a:lnTo>
                  <a:pt x="0" y="242214"/>
                </a:lnTo>
                <a:lnTo>
                  <a:pt x="0" y="4912878"/>
                </a:lnTo>
              </a:path>
            </a:pathLst>
          </a:custGeom>
          <a:ln w="14236">
            <a:solidFill>
              <a:srgbClr val="008E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42402" y="1567118"/>
            <a:ext cx="10078085" cy="0"/>
          </a:xfrm>
          <a:custGeom>
            <a:avLst/>
            <a:gdLst/>
            <a:ahLst/>
            <a:cxnLst/>
            <a:rect l="l" t="t" r="r" b="b"/>
            <a:pathLst>
              <a:path w="10078085">
                <a:moveTo>
                  <a:pt x="10077602" y="0"/>
                </a:moveTo>
                <a:lnTo>
                  <a:pt x="0" y="0"/>
                </a:lnTo>
              </a:path>
            </a:pathLst>
          </a:custGeom>
          <a:ln w="14236">
            <a:solidFill>
              <a:srgbClr val="008E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3147" y="1856833"/>
            <a:ext cx="821690" cy="646430"/>
          </a:xfrm>
          <a:custGeom>
            <a:avLst/>
            <a:gdLst/>
            <a:ahLst/>
            <a:cxnLst/>
            <a:rect l="l" t="t" r="r" b="b"/>
            <a:pathLst>
              <a:path w="821689" h="646430">
                <a:moveTo>
                  <a:pt x="693674" y="0"/>
                </a:moveTo>
                <a:lnTo>
                  <a:pt x="0" y="0"/>
                </a:lnTo>
                <a:lnTo>
                  <a:pt x="0" y="645934"/>
                </a:lnTo>
                <a:lnTo>
                  <a:pt x="693674" y="645934"/>
                </a:lnTo>
                <a:lnTo>
                  <a:pt x="767551" y="641403"/>
                </a:lnTo>
                <a:lnTo>
                  <a:pt x="805487" y="609682"/>
                </a:lnTo>
                <a:lnTo>
                  <a:pt x="819464" y="523583"/>
                </a:lnTo>
                <a:lnTo>
                  <a:pt x="821461" y="355917"/>
                </a:lnTo>
                <a:lnTo>
                  <a:pt x="821461" y="290017"/>
                </a:lnTo>
                <a:lnTo>
                  <a:pt x="819464" y="122351"/>
                </a:lnTo>
                <a:lnTo>
                  <a:pt x="805487" y="36252"/>
                </a:lnTo>
                <a:lnTo>
                  <a:pt x="767551" y="4531"/>
                </a:lnTo>
                <a:lnTo>
                  <a:pt x="693674" y="0"/>
                </a:lnTo>
                <a:close/>
              </a:path>
            </a:pathLst>
          </a:custGeom>
          <a:solidFill>
            <a:srgbClr val="008E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23724" y="1856833"/>
            <a:ext cx="1921126" cy="646430"/>
          </a:xfrm>
          <a:custGeom>
            <a:avLst/>
            <a:gdLst/>
            <a:ahLst/>
            <a:cxnLst/>
            <a:rect l="l" t="t" r="r" b="b"/>
            <a:pathLst>
              <a:path w="1824989" h="646430">
                <a:moveTo>
                  <a:pt x="1582458" y="0"/>
                </a:moveTo>
                <a:lnTo>
                  <a:pt x="242227" y="0"/>
                </a:lnTo>
                <a:lnTo>
                  <a:pt x="102189" y="3784"/>
                </a:lnTo>
                <a:lnTo>
                  <a:pt x="30278" y="30278"/>
                </a:lnTo>
                <a:lnTo>
                  <a:pt x="3784" y="102189"/>
                </a:lnTo>
                <a:lnTo>
                  <a:pt x="0" y="242227"/>
                </a:lnTo>
                <a:lnTo>
                  <a:pt x="0" y="403707"/>
                </a:lnTo>
                <a:lnTo>
                  <a:pt x="3784" y="543745"/>
                </a:lnTo>
                <a:lnTo>
                  <a:pt x="30278" y="615656"/>
                </a:lnTo>
                <a:lnTo>
                  <a:pt x="102189" y="642149"/>
                </a:lnTo>
                <a:lnTo>
                  <a:pt x="242227" y="645934"/>
                </a:lnTo>
                <a:lnTo>
                  <a:pt x="1582458" y="645934"/>
                </a:lnTo>
                <a:lnTo>
                  <a:pt x="1722495" y="642149"/>
                </a:lnTo>
                <a:lnTo>
                  <a:pt x="1794406" y="615656"/>
                </a:lnTo>
                <a:lnTo>
                  <a:pt x="1820900" y="543745"/>
                </a:lnTo>
                <a:lnTo>
                  <a:pt x="1824685" y="403707"/>
                </a:lnTo>
                <a:lnTo>
                  <a:pt x="1824685" y="242227"/>
                </a:lnTo>
                <a:lnTo>
                  <a:pt x="1820900" y="102189"/>
                </a:lnTo>
                <a:lnTo>
                  <a:pt x="1794406" y="30278"/>
                </a:lnTo>
                <a:lnTo>
                  <a:pt x="1722495" y="3784"/>
                </a:lnTo>
                <a:lnTo>
                  <a:pt x="1582458" y="0"/>
                </a:lnTo>
                <a:close/>
              </a:path>
            </a:pathLst>
          </a:custGeom>
          <a:solidFill>
            <a:srgbClr val="008E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513413" y="1856890"/>
            <a:ext cx="2945130" cy="572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744345" algn="l"/>
              </a:tabLst>
            </a:pPr>
            <a:r>
              <a:rPr sz="3550" b="1" spc="-50" dirty="0" smtClean="0">
                <a:latin typeface="Calibri"/>
                <a:cs typeface="Calibri"/>
              </a:rPr>
              <a:t>P</a:t>
            </a:r>
            <a:r>
              <a:rPr lang="pt-PT" sz="3550" b="1" spc="-50" dirty="0" smtClean="0">
                <a:latin typeface="Calibri"/>
                <a:cs typeface="Calibri"/>
              </a:rPr>
              <a:t>SP são</a:t>
            </a:r>
            <a:r>
              <a:rPr sz="3550" b="1" spc="15" dirty="0" smtClean="0">
                <a:latin typeface="Calibri"/>
                <a:cs typeface="Calibri"/>
              </a:rPr>
              <a:t>…</a:t>
            </a:r>
            <a:r>
              <a:rPr sz="3550" b="1" spc="15" dirty="0">
                <a:latin typeface="Calibri"/>
                <a:cs typeface="Calibri"/>
              </a:rPr>
              <a:t>	</a:t>
            </a:r>
            <a:endParaRPr sz="355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13413" y="2625958"/>
            <a:ext cx="9808638" cy="34612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635" indent="-241935">
              <a:lnSpc>
                <a:spcPts val="2695"/>
              </a:lnSpc>
              <a:spcBef>
                <a:spcPts val="90"/>
              </a:spcBef>
              <a:buChar char="•"/>
              <a:tabLst>
                <a:tab pos="255270" algn="l"/>
              </a:tabLst>
            </a:pPr>
            <a:r>
              <a:rPr sz="2250" spc="-20" dirty="0" smtClean="0">
                <a:solidFill>
                  <a:srgbClr val="231F20"/>
                </a:solidFill>
                <a:latin typeface="Calibri"/>
                <a:cs typeface="Calibri"/>
              </a:rPr>
              <a:t>co</a:t>
            </a:r>
            <a:r>
              <a:rPr lang="pt-PT" sz="2250" spc="-20" dirty="0" smtClean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2250" spc="-20" dirty="0" smtClean="0">
                <a:solidFill>
                  <a:srgbClr val="231F20"/>
                </a:solidFill>
                <a:latin typeface="Calibri"/>
                <a:cs typeface="Calibri"/>
              </a:rPr>
              <a:t>fort</a:t>
            </a:r>
            <a:r>
              <a:rPr lang="pt-PT" sz="2250" spc="-20" dirty="0" smtClean="0">
                <a:solidFill>
                  <a:srgbClr val="231F20"/>
                </a:solidFill>
                <a:latin typeface="Calibri"/>
                <a:cs typeface="Calibri"/>
              </a:rPr>
              <a:t>ar</a:t>
            </a:r>
            <a:r>
              <a:rPr sz="2250" spc="-20" dirty="0" smtClean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pt-PT" sz="2250" spc="-20" dirty="0" smtClean="0">
                <a:solidFill>
                  <a:srgbClr val="231F20"/>
                </a:solidFill>
                <a:latin typeface="Calibri"/>
                <a:cs typeface="Calibri"/>
              </a:rPr>
              <a:t>uma pessoa em sofrimento emocional e ajudá-la a sentir-se segura e calma, num ambiente digno</a:t>
            </a:r>
            <a:endParaRPr sz="2250" dirty="0" smtClean="0">
              <a:latin typeface="Calibri"/>
              <a:cs typeface="Calibri"/>
            </a:endParaRPr>
          </a:p>
          <a:p>
            <a:pPr marL="254635" indent="-241935">
              <a:lnSpc>
                <a:spcPts val="2690"/>
              </a:lnSpc>
              <a:buChar char="•"/>
              <a:tabLst>
                <a:tab pos="255270" algn="l"/>
              </a:tabLst>
            </a:pPr>
            <a:r>
              <a:rPr lang="pt-PT" sz="2250" spc="-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lang="pt-PT" sz="2250" spc="-5" dirty="0" smtClean="0">
                <a:solidFill>
                  <a:srgbClr val="231F20"/>
                </a:solidFill>
                <a:latin typeface="Calibri"/>
                <a:cs typeface="Calibri"/>
              </a:rPr>
              <a:t>valiar as necessidades e preocupações</a:t>
            </a:r>
            <a:endParaRPr sz="2250" dirty="0">
              <a:latin typeface="Calibri"/>
              <a:cs typeface="Calibri"/>
            </a:endParaRPr>
          </a:p>
          <a:p>
            <a:pPr marL="254635" indent="-241935">
              <a:lnSpc>
                <a:spcPts val="2690"/>
              </a:lnSpc>
              <a:buChar char="•"/>
              <a:tabLst>
                <a:tab pos="255270" algn="l"/>
              </a:tabLst>
            </a:pPr>
            <a:r>
              <a:rPr lang="pt-PT" sz="2250" spc="-15" dirty="0" smtClean="0">
                <a:solidFill>
                  <a:srgbClr val="231F20"/>
                </a:solidFill>
                <a:latin typeface="Calibri"/>
                <a:cs typeface="Calibri"/>
              </a:rPr>
              <a:t>proteger </a:t>
            </a:r>
            <a:r>
              <a:rPr lang="pt-PT" sz="2250" spc="-15" dirty="0" smtClean="0">
                <a:solidFill>
                  <a:srgbClr val="231F20"/>
                </a:solidFill>
                <a:latin typeface="Calibri"/>
                <a:cs typeface="Calibri"/>
              </a:rPr>
              <a:t>as pessoas de mais danos, </a:t>
            </a:r>
            <a:r>
              <a:rPr lang="pt-PT" sz="2250" spc="-15" dirty="0">
                <a:solidFill>
                  <a:srgbClr val="231F20"/>
                </a:solidFill>
                <a:latin typeface="Calibri"/>
                <a:cs typeface="Calibri"/>
              </a:rPr>
              <a:t>à</a:t>
            </a:r>
            <a:r>
              <a:rPr lang="pt-PT" sz="2250" spc="-15" dirty="0" smtClean="0">
                <a:solidFill>
                  <a:srgbClr val="231F20"/>
                </a:solidFill>
                <a:latin typeface="Calibri"/>
                <a:cs typeface="Calibri"/>
              </a:rPr>
              <a:t>s vezes basta rodar o prisma de visão onde se continua a receber estimulo que faz sofrer</a:t>
            </a:r>
            <a:endParaRPr sz="2250" dirty="0">
              <a:latin typeface="Calibri"/>
              <a:cs typeface="Calibri"/>
            </a:endParaRPr>
          </a:p>
          <a:p>
            <a:pPr marL="254635" indent="-241935">
              <a:lnSpc>
                <a:spcPts val="2690"/>
              </a:lnSpc>
              <a:buChar char="•"/>
              <a:tabLst>
                <a:tab pos="255270" algn="l"/>
              </a:tabLst>
            </a:pPr>
            <a:r>
              <a:rPr lang="pt-PT" sz="2250" spc="-10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lang="pt-PT" sz="2250" spc="-10" dirty="0" smtClean="0">
                <a:solidFill>
                  <a:srgbClr val="231F20"/>
                </a:solidFill>
                <a:latin typeface="Calibri"/>
                <a:cs typeface="Calibri"/>
              </a:rPr>
              <a:t>acilitar apoio emocional</a:t>
            </a:r>
            <a:endParaRPr sz="2250" dirty="0">
              <a:latin typeface="Calibri"/>
              <a:cs typeface="Calibri"/>
            </a:endParaRPr>
          </a:p>
          <a:p>
            <a:pPr marL="254635" marR="744220" indent="-241935">
              <a:lnSpc>
                <a:spcPts val="2690"/>
              </a:lnSpc>
              <a:spcBef>
                <a:spcPts val="95"/>
              </a:spcBef>
              <a:buChar char="•"/>
              <a:tabLst>
                <a:tab pos="255270" algn="l"/>
              </a:tabLst>
            </a:pPr>
            <a:r>
              <a:rPr lang="pt-PT" sz="225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lang="pt-PT" sz="2250" spc="-10" dirty="0" smtClean="0">
                <a:solidFill>
                  <a:srgbClr val="231F20"/>
                </a:solidFill>
                <a:latin typeface="Calibri"/>
                <a:cs typeface="Calibri"/>
              </a:rPr>
              <a:t>judar a satisfazer as necessidades básicas imediatas, como comida e água, um cobertor ou um lugar temporário para ficar</a:t>
            </a:r>
            <a:endParaRPr sz="2250" dirty="0">
              <a:latin typeface="Calibri"/>
              <a:cs typeface="Calibri"/>
            </a:endParaRPr>
          </a:p>
          <a:p>
            <a:pPr marL="254635" indent="-241935">
              <a:lnSpc>
                <a:spcPts val="2605"/>
              </a:lnSpc>
              <a:buChar char="•"/>
              <a:tabLst>
                <a:tab pos="255270" algn="l"/>
              </a:tabLst>
            </a:pPr>
            <a:r>
              <a:rPr lang="pt-PT" sz="225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lang="pt-PT" sz="2250" spc="-10" dirty="0" smtClean="0">
                <a:solidFill>
                  <a:srgbClr val="231F20"/>
                </a:solidFill>
                <a:latin typeface="Calibri"/>
                <a:cs typeface="Calibri"/>
              </a:rPr>
              <a:t>judar as pessoas a aceder a informações, serviços e apoio social, ou familiares desaparecidos</a:t>
            </a:r>
            <a:endParaRPr sz="2250" dirty="0">
              <a:latin typeface="Calibri"/>
              <a:cs typeface="Calibri"/>
            </a:endParaRPr>
          </a:p>
        </p:txBody>
      </p:sp>
      <p:sp>
        <p:nvSpPr>
          <p:cNvPr id="29" name="object 2"/>
          <p:cNvSpPr txBox="1">
            <a:spLocks/>
          </p:cNvSpPr>
          <p:nvPr/>
        </p:nvSpPr>
        <p:spPr>
          <a:xfrm>
            <a:off x="73906" y="190621"/>
            <a:ext cx="278994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defTabSz="914400">
              <a:spcBef>
                <a:spcPts val="100"/>
              </a:spcBef>
            </a:pPr>
            <a:r>
              <a:rPr lang="pt-PT" sz="1800" kern="0" spc="-70" dirty="0" smtClean="0"/>
              <a:t>Primeiros Socorros Psicológicos</a:t>
            </a:r>
            <a:endParaRPr lang="pt-PT" sz="1800" kern="0" dirty="0"/>
          </a:p>
        </p:txBody>
      </p:sp>
      <p:sp>
        <p:nvSpPr>
          <p:cNvPr id="30" name="object 3"/>
          <p:cNvSpPr/>
          <p:nvPr/>
        </p:nvSpPr>
        <p:spPr>
          <a:xfrm>
            <a:off x="6211657" y="445820"/>
            <a:ext cx="1665666" cy="176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5"/>
          <p:cNvSpPr/>
          <p:nvPr/>
        </p:nvSpPr>
        <p:spPr>
          <a:xfrm>
            <a:off x="5893360" y="533535"/>
            <a:ext cx="123189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2977" y="0"/>
                </a:lnTo>
              </a:path>
            </a:pathLst>
          </a:custGeom>
          <a:ln w="39248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9"/>
          <p:cNvSpPr/>
          <p:nvPr/>
        </p:nvSpPr>
        <p:spPr>
          <a:xfrm>
            <a:off x="6042558" y="466924"/>
            <a:ext cx="101965" cy="132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0"/>
          <p:cNvSpPr/>
          <p:nvPr/>
        </p:nvSpPr>
        <p:spPr>
          <a:xfrm>
            <a:off x="5866982" y="447201"/>
            <a:ext cx="303530" cy="172720"/>
          </a:xfrm>
          <a:custGeom>
            <a:avLst/>
            <a:gdLst/>
            <a:ahLst/>
            <a:cxnLst/>
            <a:rect l="l" t="t" r="r" b="b"/>
            <a:pathLst>
              <a:path w="303529" h="172720">
                <a:moveTo>
                  <a:pt x="0" y="172646"/>
                </a:moveTo>
                <a:lnTo>
                  <a:pt x="303084" y="172646"/>
                </a:lnTo>
                <a:lnTo>
                  <a:pt x="303084" y="0"/>
                </a:lnTo>
                <a:lnTo>
                  <a:pt x="0" y="0"/>
                </a:lnTo>
                <a:lnTo>
                  <a:pt x="0" y="172646"/>
                </a:lnTo>
                <a:close/>
              </a:path>
            </a:pathLst>
          </a:custGeom>
          <a:ln w="5632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1"/>
          <p:cNvSpPr/>
          <p:nvPr/>
        </p:nvSpPr>
        <p:spPr>
          <a:xfrm>
            <a:off x="5864657" y="287191"/>
            <a:ext cx="1065314" cy="1082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2"/>
          <p:cNvSpPr txBox="1"/>
          <p:nvPr/>
        </p:nvSpPr>
        <p:spPr>
          <a:xfrm>
            <a:off x="3168650" y="190621"/>
            <a:ext cx="2438399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100" spc="-60" dirty="0" smtClean="0">
                <a:solidFill>
                  <a:srgbClr val="FFFFFF"/>
                </a:solidFill>
                <a:latin typeface="Calibri-Light"/>
                <a:cs typeface="Calibri-Light"/>
              </a:rPr>
              <a:t>M</a:t>
            </a:r>
            <a:r>
              <a:rPr lang="pt-PT" sz="2100" spc="-60" dirty="0" smtClean="0">
                <a:solidFill>
                  <a:srgbClr val="FFFFFF"/>
                </a:solidFill>
                <a:latin typeface="Calibri-Light"/>
                <a:cs typeface="Calibri-Light"/>
              </a:rPr>
              <a:t>ó</a:t>
            </a:r>
            <a:r>
              <a:rPr sz="2100" spc="-60" dirty="0" err="1" smtClean="0">
                <a:solidFill>
                  <a:srgbClr val="FFFFFF"/>
                </a:solidFill>
                <a:latin typeface="Calibri-Light"/>
                <a:cs typeface="Calibri-Light"/>
              </a:rPr>
              <a:t>dul</a:t>
            </a:r>
            <a:r>
              <a:rPr lang="pt-PT" sz="2100" spc="-60" dirty="0" smtClean="0">
                <a:solidFill>
                  <a:srgbClr val="FFFFFF"/>
                </a:solidFill>
                <a:latin typeface="Calibri-Light"/>
                <a:cs typeface="Calibri-Light"/>
              </a:rPr>
              <a:t>o</a:t>
            </a:r>
            <a:r>
              <a:rPr sz="2100" spc="-60" dirty="0" smtClean="0">
                <a:solidFill>
                  <a:srgbClr val="FFFFFF"/>
                </a:solidFill>
                <a:latin typeface="Calibri-Light"/>
                <a:cs typeface="Calibri-Light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Calibri-Light"/>
                <a:cs typeface="Calibri-Light"/>
              </a:rPr>
              <a:t>2 </a:t>
            </a:r>
            <a:r>
              <a:rPr lang="pt-PT" sz="2100" b="1" spc="-90" dirty="0" smtClean="0">
                <a:solidFill>
                  <a:srgbClr val="FFFFFF"/>
                </a:solidFill>
                <a:cs typeface="Calibri"/>
              </a:rPr>
              <a:t>PSP </a:t>
            </a:r>
            <a:r>
              <a:rPr sz="2100" b="1" spc="-55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lang="pt-PT" sz="2100" b="1" spc="-55" dirty="0" smtClean="0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sz="2100" b="1" spc="-55" dirty="0" smtClean="0">
                <a:solidFill>
                  <a:srgbClr val="FFFFFF"/>
                </a:solidFill>
                <a:latin typeface="Calibri"/>
                <a:cs typeface="Calibri"/>
              </a:rPr>
              <a:t>sic</a:t>
            </a:r>
            <a:r>
              <a:rPr lang="pt-PT" sz="2100" b="1" spc="-5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36" name="Imagem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979" y="34437"/>
            <a:ext cx="822766" cy="822766"/>
          </a:xfrm>
          <a:prstGeom prst="rect">
            <a:avLst/>
          </a:prstGeom>
        </p:spPr>
      </p:pic>
      <p:sp>
        <p:nvSpPr>
          <p:cNvPr id="37" name="object 4"/>
          <p:cNvSpPr/>
          <p:nvPr/>
        </p:nvSpPr>
        <p:spPr>
          <a:xfrm>
            <a:off x="5936402" y="468120"/>
            <a:ext cx="37465" cy="46355"/>
          </a:xfrm>
          <a:custGeom>
            <a:avLst/>
            <a:gdLst/>
            <a:ahLst/>
            <a:cxnLst/>
            <a:rect l="l" t="t" r="r" b="b"/>
            <a:pathLst>
              <a:path w="37464" h="46354">
                <a:moveTo>
                  <a:pt x="0" y="0"/>
                </a:moveTo>
                <a:lnTo>
                  <a:pt x="36892" y="0"/>
                </a:lnTo>
                <a:lnTo>
                  <a:pt x="36892" y="45789"/>
                </a:lnTo>
                <a:lnTo>
                  <a:pt x="0" y="45789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6"/>
          <p:cNvSpPr/>
          <p:nvPr/>
        </p:nvSpPr>
        <p:spPr>
          <a:xfrm>
            <a:off x="5936401" y="553142"/>
            <a:ext cx="37465" cy="45720"/>
          </a:xfrm>
          <a:custGeom>
            <a:avLst/>
            <a:gdLst/>
            <a:ahLst/>
            <a:cxnLst/>
            <a:rect l="l" t="t" r="r" b="b"/>
            <a:pathLst>
              <a:path w="37464" h="45720">
                <a:moveTo>
                  <a:pt x="36893" y="45721"/>
                </a:moveTo>
                <a:lnTo>
                  <a:pt x="0" y="45721"/>
                </a:lnTo>
                <a:lnTo>
                  <a:pt x="0" y="0"/>
                </a:lnTo>
                <a:lnTo>
                  <a:pt x="36893" y="17"/>
                </a:lnTo>
                <a:lnTo>
                  <a:pt x="36893" y="45721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211657" y="445820"/>
            <a:ext cx="1665666" cy="176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36402" y="468120"/>
            <a:ext cx="37465" cy="46355"/>
          </a:xfrm>
          <a:custGeom>
            <a:avLst/>
            <a:gdLst/>
            <a:ahLst/>
            <a:cxnLst/>
            <a:rect l="l" t="t" r="r" b="b"/>
            <a:pathLst>
              <a:path w="37464" h="46354">
                <a:moveTo>
                  <a:pt x="0" y="0"/>
                </a:moveTo>
                <a:lnTo>
                  <a:pt x="36892" y="0"/>
                </a:lnTo>
                <a:lnTo>
                  <a:pt x="36892" y="45789"/>
                </a:lnTo>
                <a:lnTo>
                  <a:pt x="0" y="45789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93360" y="533535"/>
            <a:ext cx="123189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2977" y="0"/>
                </a:lnTo>
              </a:path>
            </a:pathLst>
          </a:custGeom>
          <a:ln w="39248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36401" y="553142"/>
            <a:ext cx="37465" cy="45720"/>
          </a:xfrm>
          <a:custGeom>
            <a:avLst/>
            <a:gdLst/>
            <a:ahLst/>
            <a:cxnLst/>
            <a:rect l="l" t="t" r="r" b="b"/>
            <a:pathLst>
              <a:path w="37464" h="45720">
                <a:moveTo>
                  <a:pt x="36893" y="45721"/>
                </a:moveTo>
                <a:lnTo>
                  <a:pt x="0" y="45721"/>
                </a:lnTo>
                <a:lnTo>
                  <a:pt x="0" y="0"/>
                </a:lnTo>
                <a:lnTo>
                  <a:pt x="36893" y="17"/>
                </a:lnTo>
                <a:lnTo>
                  <a:pt x="36893" y="45721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36401" y="553142"/>
            <a:ext cx="37465" cy="635"/>
          </a:xfrm>
          <a:custGeom>
            <a:avLst/>
            <a:gdLst/>
            <a:ahLst/>
            <a:cxnLst/>
            <a:rect l="l" t="t" r="r" b="b"/>
            <a:pathLst>
              <a:path w="37464" h="634">
                <a:moveTo>
                  <a:pt x="36893" y="17"/>
                </a:moveTo>
                <a:lnTo>
                  <a:pt x="2" y="17"/>
                </a:lnTo>
                <a:lnTo>
                  <a:pt x="3689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73295" y="553142"/>
            <a:ext cx="43180" cy="635"/>
          </a:xfrm>
          <a:custGeom>
            <a:avLst/>
            <a:gdLst/>
            <a:ahLst/>
            <a:cxnLst/>
            <a:rect l="l" t="t" r="r" b="b"/>
            <a:pathLst>
              <a:path w="43179" h="634">
                <a:moveTo>
                  <a:pt x="43043" y="8"/>
                </a:moveTo>
                <a:lnTo>
                  <a:pt x="0" y="8"/>
                </a:lnTo>
                <a:lnTo>
                  <a:pt x="4304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42558" y="466924"/>
            <a:ext cx="101965" cy="132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66982" y="447201"/>
            <a:ext cx="303530" cy="172720"/>
          </a:xfrm>
          <a:custGeom>
            <a:avLst/>
            <a:gdLst/>
            <a:ahLst/>
            <a:cxnLst/>
            <a:rect l="l" t="t" r="r" b="b"/>
            <a:pathLst>
              <a:path w="303529" h="172720">
                <a:moveTo>
                  <a:pt x="0" y="172646"/>
                </a:moveTo>
                <a:lnTo>
                  <a:pt x="303084" y="172646"/>
                </a:lnTo>
                <a:lnTo>
                  <a:pt x="303084" y="0"/>
                </a:lnTo>
                <a:lnTo>
                  <a:pt x="0" y="0"/>
                </a:lnTo>
                <a:lnTo>
                  <a:pt x="0" y="172646"/>
                </a:lnTo>
                <a:close/>
              </a:path>
            </a:pathLst>
          </a:custGeom>
          <a:ln w="5632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64657" y="287191"/>
            <a:ext cx="1065314" cy="1082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05374" y="1953615"/>
            <a:ext cx="821690" cy="646430"/>
          </a:xfrm>
          <a:custGeom>
            <a:avLst/>
            <a:gdLst/>
            <a:ahLst/>
            <a:cxnLst/>
            <a:rect l="l" t="t" r="r" b="b"/>
            <a:pathLst>
              <a:path w="821689" h="646430">
                <a:moveTo>
                  <a:pt x="693674" y="0"/>
                </a:moveTo>
                <a:lnTo>
                  <a:pt x="0" y="0"/>
                </a:lnTo>
                <a:lnTo>
                  <a:pt x="0" y="645934"/>
                </a:lnTo>
                <a:lnTo>
                  <a:pt x="693674" y="645934"/>
                </a:lnTo>
                <a:lnTo>
                  <a:pt x="767551" y="641403"/>
                </a:lnTo>
                <a:lnTo>
                  <a:pt x="805487" y="609682"/>
                </a:lnTo>
                <a:lnTo>
                  <a:pt x="819464" y="523583"/>
                </a:lnTo>
                <a:lnTo>
                  <a:pt x="821461" y="355917"/>
                </a:lnTo>
                <a:lnTo>
                  <a:pt x="821461" y="290017"/>
                </a:lnTo>
                <a:lnTo>
                  <a:pt x="819464" y="122351"/>
                </a:lnTo>
                <a:lnTo>
                  <a:pt x="805487" y="36252"/>
                </a:lnTo>
                <a:lnTo>
                  <a:pt x="767551" y="4531"/>
                </a:lnTo>
                <a:lnTo>
                  <a:pt x="693674" y="0"/>
                </a:lnTo>
                <a:close/>
              </a:path>
            </a:pathLst>
          </a:custGeom>
          <a:solidFill>
            <a:srgbClr val="008E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25954" y="1953615"/>
            <a:ext cx="1824989" cy="646430"/>
          </a:xfrm>
          <a:custGeom>
            <a:avLst/>
            <a:gdLst/>
            <a:ahLst/>
            <a:cxnLst/>
            <a:rect l="l" t="t" r="r" b="b"/>
            <a:pathLst>
              <a:path w="1824989" h="646430">
                <a:moveTo>
                  <a:pt x="1582458" y="0"/>
                </a:moveTo>
                <a:lnTo>
                  <a:pt x="242227" y="0"/>
                </a:lnTo>
                <a:lnTo>
                  <a:pt x="102189" y="3784"/>
                </a:lnTo>
                <a:lnTo>
                  <a:pt x="30278" y="30278"/>
                </a:lnTo>
                <a:lnTo>
                  <a:pt x="3784" y="102189"/>
                </a:lnTo>
                <a:lnTo>
                  <a:pt x="0" y="242227"/>
                </a:lnTo>
                <a:lnTo>
                  <a:pt x="0" y="403707"/>
                </a:lnTo>
                <a:lnTo>
                  <a:pt x="3784" y="543745"/>
                </a:lnTo>
                <a:lnTo>
                  <a:pt x="30278" y="615656"/>
                </a:lnTo>
                <a:lnTo>
                  <a:pt x="102189" y="642149"/>
                </a:lnTo>
                <a:lnTo>
                  <a:pt x="242227" y="645934"/>
                </a:lnTo>
                <a:lnTo>
                  <a:pt x="1582458" y="645934"/>
                </a:lnTo>
                <a:lnTo>
                  <a:pt x="1722495" y="642149"/>
                </a:lnTo>
                <a:lnTo>
                  <a:pt x="1794406" y="615656"/>
                </a:lnTo>
                <a:lnTo>
                  <a:pt x="1820900" y="543745"/>
                </a:lnTo>
                <a:lnTo>
                  <a:pt x="1824685" y="403707"/>
                </a:lnTo>
                <a:lnTo>
                  <a:pt x="1824685" y="242227"/>
                </a:lnTo>
                <a:lnTo>
                  <a:pt x="1820900" y="102189"/>
                </a:lnTo>
                <a:lnTo>
                  <a:pt x="1794406" y="30278"/>
                </a:lnTo>
                <a:lnTo>
                  <a:pt x="1722495" y="3784"/>
                </a:lnTo>
                <a:lnTo>
                  <a:pt x="1582458" y="0"/>
                </a:lnTo>
                <a:close/>
              </a:path>
            </a:pathLst>
          </a:custGeom>
          <a:solidFill>
            <a:srgbClr val="008E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00175" y="1565275"/>
            <a:ext cx="10320020" cy="4912995"/>
          </a:xfrm>
          <a:custGeom>
            <a:avLst/>
            <a:gdLst/>
            <a:ahLst/>
            <a:cxnLst/>
            <a:rect l="l" t="t" r="r" b="b"/>
            <a:pathLst>
              <a:path w="10320020" h="4912995">
                <a:moveTo>
                  <a:pt x="10319829" y="0"/>
                </a:moveTo>
                <a:lnTo>
                  <a:pt x="242227" y="0"/>
                </a:lnTo>
                <a:lnTo>
                  <a:pt x="102189" y="3784"/>
                </a:lnTo>
                <a:lnTo>
                  <a:pt x="30278" y="30276"/>
                </a:lnTo>
                <a:lnTo>
                  <a:pt x="3784" y="102184"/>
                </a:lnTo>
                <a:lnTo>
                  <a:pt x="0" y="242214"/>
                </a:lnTo>
                <a:lnTo>
                  <a:pt x="0" y="4912878"/>
                </a:lnTo>
                <a:lnTo>
                  <a:pt x="10319829" y="4912878"/>
                </a:lnTo>
                <a:lnTo>
                  <a:pt x="10319829" y="0"/>
                </a:lnTo>
                <a:close/>
              </a:path>
            </a:pathLst>
          </a:custGeom>
          <a:solidFill>
            <a:srgbClr val="E8EF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0175" y="1567118"/>
            <a:ext cx="242570" cy="4912995"/>
          </a:xfrm>
          <a:custGeom>
            <a:avLst/>
            <a:gdLst/>
            <a:ahLst/>
            <a:cxnLst/>
            <a:rect l="l" t="t" r="r" b="b"/>
            <a:pathLst>
              <a:path w="242569" h="4912995">
                <a:moveTo>
                  <a:pt x="242227" y="0"/>
                </a:moveTo>
                <a:lnTo>
                  <a:pt x="102189" y="3784"/>
                </a:lnTo>
                <a:lnTo>
                  <a:pt x="30278" y="30276"/>
                </a:lnTo>
                <a:lnTo>
                  <a:pt x="3784" y="102184"/>
                </a:lnTo>
                <a:lnTo>
                  <a:pt x="0" y="242214"/>
                </a:lnTo>
                <a:lnTo>
                  <a:pt x="0" y="4912878"/>
                </a:lnTo>
              </a:path>
            </a:pathLst>
          </a:custGeom>
          <a:ln w="14236">
            <a:solidFill>
              <a:srgbClr val="008E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42402" y="1567118"/>
            <a:ext cx="10078085" cy="0"/>
          </a:xfrm>
          <a:custGeom>
            <a:avLst/>
            <a:gdLst/>
            <a:ahLst/>
            <a:cxnLst/>
            <a:rect l="l" t="t" r="r" b="b"/>
            <a:pathLst>
              <a:path w="10078085">
                <a:moveTo>
                  <a:pt x="10077602" y="0"/>
                </a:moveTo>
                <a:lnTo>
                  <a:pt x="0" y="0"/>
                </a:lnTo>
              </a:path>
            </a:pathLst>
          </a:custGeom>
          <a:ln w="14236">
            <a:solidFill>
              <a:srgbClr val="008E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03147" y="1856833"/>
            <a:ext cx="821690" cy="646430"/>
          </a:xfrm>
          <a:custGeom>
            <a:avLst/>
            <a:gdLst/>
            <a:ahLst/>
            <a:cxnLst/>
            <a:rect l="l" t="t" r="r" b="b"/>
            <a:pathLst>
              <a:path w="821689" h="646430">
                <a:moveTo>
                  <a:pt x="693674" y="0"/>
                </a:moveTo>
                <a:lnTo>
                  <a:pt x="0" y="0"/>
                </a:lnTo>
                <a:lnTo>
                  <a:pt x="0" y="645934"/>
                </a:lnTo>
                <a:lnTo>
                  <a:pt x="693674" y="645934"/>
                </a:lnTo>
                <a:lnTo>
                  <a:pt x="767551" y="641403"/>
                </a:lnTo>
                <a:lnTo>
                  <a:pt x="805487" y="609682"/>
                </a:lnTo>
                <a:lnTo>
                  <a:pt x="819464" y="523583"/>
                </a:lnTo>
                <a:lnTo>
                  <a:pt x="821461" y="355917"/>
                </a:lnTo>
                <a:lnTo>
                  <a:pt x="821461" y="290017"/>
                </a:lnTo>
                <a:lnTo>
                  <a:pt x="819464" y="122351"/>
                </a:lnTo>
                <a:lnTo>
                  <a:pt x="805487" y="36252"/>
                </a:lnTo>
                <a:lnTo>
                  <a:pt x="767551" y="4531"/>
                </a:lnTo>
                <a:lnTo>
                  <a:pt x="693674" y="0"/>
                </a:lnTo>
                <a:close/>
              </a:path>
            </a:pathLst>
          </a:custGeom>
          <a:solidFill>
            <a:srgbClr val="008E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23724" y="1856833"/>
            <a:ext cx="2759326" cy="646430"/>
          </a:xfrm>
          <a:custGeom>
            <a:avLst/>
            <a:gdLst/>
            <a:ahLst/>
            <a:cxnLst/>
            <a:rect l="l" t="t" r="r" b="b"/>
            <a:pathLst>
              <a:path w="2571750" h="646430">
                <a:moveTo>
                  <a:pt x="2329319" y="0"/>
                </a:moveTo>
                <a:lnTo>
                  <a:pt x="242227" y="0"/>
                </a:lnTo>
                <a:lnTo>
                  <a:pt x="102189" y="3784"/>
                </a:lnTo>
                <a:lnTo>
                  <a:pt x="30278" y="30278"/>
                </a:lnTo>
                <a:lnTo>
                  <a:pt x="3784" y="102189"/>
                </a:lnTo>
                <a:lnTo>
                  <a:pt x="0" y="242227"/>
                </a:lnTo>
                <a:lnTo>
                  <a:pt x="0" y="403707"/>
                </a:lnTo>
                <a:lnTo>
                  <a:pt x="3784" y="543745"/>
                </a:lnTo>
                <a:lnTo>
                  <a:pt x="30278" y="615656"/>
                </a:lnTo>
                <a:lnTo>
                  <a:pt x="102189" y="642149"/>
                </a:lnTo>
                <a:lnTo>
                  <a:pt x="242227" y="645934"/>
                </a:lnTo>
                <a:lnTo>
                  <a:pt x="2329319" y="645934"/>
                </a:lnTo>
                <a:lnTo>
                  <a:pt x="2469357" y="642149"/>
                </a:lnTo>
                <a:lnTo>
                  <a:pt x="2541268" y="615656"/>
                </a:lnTo>
                <a:lnTo>
                  <a:pt x="2567762" y="543745"/>
                </a:lnTo>
                <a:lnTo>
                  <a:pt x="2571546" y="403707"/>
                </a:lnTo>
                <a:lnTo>
                  <a:pt x="2571546" y="242227"/>
                </a:lnTo>
                <a:lnTo>
                  <a:pt x="2567762" y="102189"/>
                </a:lnTo>
                <a:lnTo>
                  <a:pt x="2541268" y="30278"/>
                </a:lnTo>
                <a:lnTo>
                  <a:pt x="2469357" y="3784"/>
                </a:lnTo>
                <a:lnTo>
                  <a:pt x="2329319" y="0"/>
                </a:lnTo>
                <a:close/>
              </a:path>
            </a:pathLst>
          </a:custGeom>
          <a:solidFill>
            <a:srgbClr val="008E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513413" y="1856890"/>
            <a:ext cx="3774440" cy="56361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494915" algn="l"/>
              </a:tabLst>
            </a:pPr>
            <a:r>
              <a:rPr sz="3550" b="1" spc="-50" dirty="0" smtClean="0">
                <a:latin typeface="Calibri"/>
                <a:cs typeface="Calibri"/>
              </a:rPr>
              <a:t>P</a:t>
            </a:r>
            <a:r>
              <a:rPr lang="pt-PT" sz="3550" b="1" spc="-50" dirty="0" smtClean="0">
                <a:latin typeface="Calibri"/>
                <a:cs typeface="Calibri"/>
              </a:rPr>
              <a:t>SP não são</a:t>
            </a:r>
            <a:r>
              <a:rPr sz="3550" b="1" spc="20" dirty="0" smtClean="0">
                <a:latin typeface="Calibri"/>
                <a:cs typeface="Calibri"/>
              </a:rPr>
              <a:t>…</a:t>
            </a:r>
            <a:r>
              <a:rPr sz="3550" b="1" spc="20" dirty="0">
                <a:latin typeface="Calibri"/>
                <a:cs typeface="Calibri"/>
              </a:rPr>
              <a:t>	</a:t>
            </a:r>
            <a:endParaRPr sz="355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13413" y="2625958"/>
            <a:ext cx="9808637" cy="243528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635" indent="-241935">
              <a:lnSpc>
                <a:spcPts val="2695"/>
              </a:lnSpc>
              <a:spcBef>
                <a:spcPts val="90"/>
              </a:spcBef>
              <a:buChar char="•"/>
              <a:tabLst>
                <a:tab pos="255270" algn="l"/>
              </a:tabLst>
            </a:pPr>
            <a:r>
              <a:rPr lang="pt-PT" sz="225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lang="pt-PT" sz="2250" spc="-10" dirty="0" smtClean="0">
                <a:solidFill>
                  <a:srgbClr val="231F20"/>
                </a:solidFill>
                <a:latin typeface="Calibri"/>
                <a:cs typeface="Calibri"/>
              </a:rPr>
              <a:t>lgo que só os profissionais fazem</a:t>
            </a:r>
            <a:endParaRPr sz="2250" dirty="0">
              <a:latin typeface="Calibri"/>
              <a:cs typeface="Calibri"/>
            </a:endParaRPr>
          </a:p>
          <a:p>
            <a:pPr marL="254635" indent="-241935">
              <a:lnSpc>
                <a:spcPts val="2690"/>
              </a:lnSpc>
              <a:buChar char="•"/>
              <a:tabLst>
                <a:tab pos="255270" algn="l"/>
              </a:tabLst>
            </a:pPr>
            <a:r>
              <a:rPr lang="pt-PT" sz="2250" spc="-1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lang="pt-PT" sz="2250" spc="-15" dirty="0" smtClean="0">
                <a:solidFill>
                  <a:srgbClr val="231F20"/>
                </a:solidFill>
                <a:latin typeface="Calibri"/>
                <a:cs typeface="Calibri"/>
              </a:rPr>
              <a:t>conselhamento ou terapia profissional</a:t>
            </a:r>
            <a:endParaRPr sz="2250" dirty="0">
              <a:latin typeface="Calibri"/>
              <a:cs typeface="Calibri"/>
            </a:endParaRPr>
          </a:p>
          <a:p>
            <a:pPr marL="254635" indent="-241935">
              <a:lnSpc>
                <a:spcPts val="2690"/>
              </a:lnSpc>
              <a:buChar char="•"/>
              <a:tabLst>
                <a:tab pos="255270" algn="l"/>
              </a:tabLst>
            </a:pPr>
            <a:r>
              <a:rPr lang="pt-PT" sz="2250" spc="-1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lang="pt-PT" sz="2250" spc="-15" dirty="0" smtClean="0">
                <a:solidFill>
                  <a:srgbClr val="231F20"/>
                </a:solidFill>
                <a:latin typeface="Calibri"/>
                <a:cs typeface="Calibri"/>
              </a:rPr>
              <a:t>ncorajar uma discussão pormenorizada sobre o incidente crítico que causou o sofrimento emocional</a:t>
            </a:r>
            <a:endParaRPr sz="2250" dirty="0">
              <a:latin typeface="Calibri"/>
              <a:cs typeface="Calibri"/>
            </a:endParaRPr>
          </a:p>
          <a:p>
            <a:pPr marL="254635" indent="-241935">
              <a:lnSpc>
                <a:spcPts val="2690"/>
              </a:lnSpc>
              <a:buChar char="•"/>
              <a:tabLst>
                <a:tab pos="255270" algn="l"/>
              </a:tabLst>
            </a:pPr>
            <a:r>
              <a:rPr lang="pt-PT" sz="2250" spc="-5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lang="pt-PT" sz="2250" spc="-5" dirty="0" smtClean="0">
                <a:solidFill>
                  <a:srgbClr val="231F20"/>
                </a:solidFill>
                <a:latin typeface="Calibri"/>
                <a:cs typeface="Calibri"/>
              </a:rPr>
              <a:t>edir a alguém que analise o que lhe aconteceu</a:t>
            </a:r>
            <a:endParaRPr sz="2250" dirty="0">
              <a:latin typeface="Calibri"/>
              <a:cs typeface="Calibri"/>
            </a:endParaRPr>
          </a:p>
          <a:p>
            <a:pPr marL="254635" indent="-241935">
              <a:lnSpc>
                <a:spcPts val="2690"/>
              </a:lnSpc>
              <a:buChar char="•"/>
              <a:tabLst>
                <a:tab pos="255270" algn="l"/>
              </a:tabLst>
            </a:pPr>
            <a:r>
              <a:rPr lang="pt-PT" sz="2250" spc="-1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lang="pt-PT" sz="2250" spc="-10" dirty="0" smtClean="0">
                <a:solidFill>
                  <a:srgbClr val="231F20"/>
                </a:solidFill>
                <a:latin typeface="Calibri"/>
                <a:cs typeface="Calibri"/>
              </a:rPr>
              <a:t>ressionar alguém para obter pormenores sobre o que aconteceu</a:t>
            </a:r>
            <a:endParaRPr sz="2250" dirty="0">
              <a:latin typeface="Calibri"/>
              <a:cs typeface="Calibri"/>
            </a:endParaRPr>
          </a:p>
          <a:p>
            <a:pPr marL="254635" indent="-241935">
              <a:lnSpc>
                <a:spcPts val="2695"/>
              </a:lnSpc>
              <a:buChar char="•"/>
              <a:tabLst>
                <a:tab pos="255270" algn="l"/>
              </a:tabLst>
            </a:pPr>
            <a:r>
              <a:rPr lang="pt-PT" sz="2250" spc="-1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lang="pt-PT" sz="2250" spc="-10" dirty="0" smtClean="0">
                <a:solidFill>
                  <a:srgbClr val="231F20"/>
                </a:solidFill>
                <a:latin typeface="Calibri"/>
                <a:cs typeface="Calibri"/>
              </a:rPr>
              <a:t>ressionar a pessoa a partilhar os seus sentimentos e reações ao evento crítico</a:t>
            </a:r>
            <a:r>
              <a:rPr sz="2250" spc="-15" dirty="0" smtClean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2250" dirty="0">
              <a:latin typeface="Calibri"/>
              <a:cs typeface="Calibri"/>
            </a:endParaRPr>
          </a:p>
        </p:txBody>
      </p:sp>
      <p:sp>
        <p:nvSpPr>
          <p:cNvPr id="23" name="object 2"/>
          <p:cNvSpPr txBox="1">
            <a:spLocks/>
          </p:cNvSpPr>
          <p:nvPr/>
        </p:nvSpPr>
        <p:spPr>
          <a:xfrm>
            <a:off x="73906" y="190621"/>
            <a:ext cx="278994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defTabSz="914400">
              <a:spcBef>
                <a:spcPts val="100"/>
              </a:spcBef>
            </a:pPr>
            <a:r>
              <a:rPr lang="pt-PT" sz="1800" kern="0" spc="-70" dirty="0" smtClean="0"/>
              <a:t>Primeiros Socorros Psicológicos</a:t>
            </a:r>
            <a:endParaRPr lang="pt-PT" sz="1800" kern="0" dirty="0"/>
          </a:p>
        </p:txBody>
      </p:sp>
      <p:sp>
        <p:nvSpPr>
          <p:cNvPr id="24" name="object 12"/>
          <p:cNvSpPr txBox="1"/>
          <p:nvPr/>
        </p:nvSpPr>
        <p:spPr>
          <a:xfrm>
            <a:off x="3168650" y="190621"/>
            <a:ext cx="2438399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100" spc="-60" dirty="0" smtClean="0">
                <a:solidFill>
                  <a:srgbClr val="FFFFFF"/>
                </a:solidFill>
                <a:latin typeface="Calibri-Light"/>
                <a:cs typeface="Calibri-Light"/>
              </a:rPr>
              <a:t>M</a:t>
            </a:r>
            <a:r>
              <a:rPr lang="pt-PT" sz="2100" spc="-60" dirty="0" smtClean="0">
                <a:solidFill>
                  <a:srgbClr val="FFFFFF"/>
                </a:solidFill>
                <a:latin typeface="Calibri-Light"/>
                <a:cs typeface="Calibri-Light"/>
              </a:rPr>
              <a:t>ó</a:t>
            </a:r>
            <a:r>
              <a:rPr sz="2100" spc="-60" dirty="0" err="1" smtClean="0">
                <a:solidFill>
                  <a:srgbClr val="FFFFFF"/>
                </a:solidFill>
                <a:latin typeface="Calibri-Light"/>
                <a:cs typeface="Calibri-Light"/>
              </a:rPr>
              <a:t>dul</a:t>
            </a:r>
            <a:r>
              <a:rPr lang="pt-PT" sz="2100" spc="-60" dirty="0" smtClean="0">
                <a:solidFill>
                  <a:srgbClr val="FFFFFF"/>
                </a:solidFill>
                <a:latin typeface="Calibri-Light"/>
                <a:cs typeface="Calibri-Light"/>
              </a:rPr>
              <a:t>o</a:t>
            </a:r>
            <a:r>
              <a:rPr sz="2100" spc="-60" dirty="0" smtClean="0">
                <a:solidFill>
                  <a:srgbClr val="FFFFFF"/>
                </a:solidFill>
                <a:latin typeface="Calibri-Light"/>
                <a:cs typeface="Calibri-Light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Calibri-Light"/>
                <a:cs typeface="Calibri-Light"/>
              </a:rPr>
              <a:t>2 </a:t>
            </a:r>
            <a:r>
              <a:rPr lang="pt-PT" sz="2100" b="1" spc="-90" dirty="0" smtClean="0">
                <a:solidFill>
                  <a:srgbClr val="FFFFFF"/>
                </a:solidFill>
                <a:cs typeface="Calibri"/>
              </a:rPr>
              <a:t>PSP </a:t>
            </a:r>
            <a:r>
              <a:rPr sz="2100" b="1" spc="-55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lang="pt-PT" sz="2100" b="1" spc="-55" dirty="0" smtClean="0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sz="2100" b="1" spc="-55" dirty="0" smtClean="0">
                <a:solidFill>
                  <a:srgbClr val="FFFFFF"/>
                </a:solidFill>
                <a:latin typeface="Calibri"/>
                <a:cs typeface="Calibri"/>
              </a:rPr>
              <a:t>sic</a:t>
            </a:r>
            <a:r>
              <a:rPr lang="pt-PT" sz="2100" b="1" spc="-5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979" y="34437"/>
            <a:ext cx="822766" cy="822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211657" y="445820"/>
            <a:ext cx="1665666" cy="176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36402" y="468120"/>
            <a:ext cx="37465" cy="46355"/>
          </a:xfrm>
          <a:custGeom>
            <a:avLst/>
            <a:gdLst/>
            <a:ahLst/>
            <a:cxnLst/>
            <a:rect l="l" t="t" r="r" b="b"/>
            <a:pathLst>
              <a:path w="37464" h="46354">
                <a:moveTo>
                  <a:pt x="0" y="0"/>
                </a:moveTo>
                <a:lnTo>
                  <a:pt x="36892" y="0"/>
                </a:lnTo>
                <a:lnTo>
                  <a:pt x="36892" y="45789"/>
                </a:lnTo>
                <a:lnTo>
                  <a:pt x="0" y="45789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93360" y="533535"/>
            <a:ext cx="123189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2977" y="0"/>
                </a:lnTo>
              </a:path>
            </a:pathLst>
          </a:custGeom>
          <a:ln w="39248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36401" y="553142"/>
            <a:ext cx="37465" cy="45720"/>
          </a:xfrm>
          <a:custGeom>
            <a:avLst/>
            <a:gdLst/>
            <a:ahLst/>
            <a:cxnLst/>
            <a:rect l="l" t="t" r="r" b="b"/>
            <a:pathLst>
              <a:path w="37464" h="45720">
                <a:moveTo>
                  <a:pt x="36893" y="45721"/>
                </a:moveTo>
                <a:lnTo>
                  <a:pt x="0" y="45721"/>
                </a:lnTo>
                <a:lnTo>
                  <a:pt x="0" y="0"/>
                </a:lnTo>
                <a:lnTo>
                  <a:pt x="36893" y="17"/>
                </a:lnTo>
                <a:lnTo>
                  <a:pt x="36893" y="45721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36401" y="553142"/>
            <a:ext cx="37465" cy="635"/>
          </a:xfrm>
          <a:custGeom>
            <a:avLst/>
            <a:gdLst/>
            <a:ahLst/>
            <a:cxnLst/>
            <a:rect l="l" t="t" r="r" b="b"/>
            <a:pathLst>
              <a:path w="37464" h="634">
                <a:moveTo>
                  <a:pt x="36893" y="17"/>
                </a:moveTo>
                <a:lnTo>
                  <a:pt x="2" y="17"/>
                </a:lnTo>
                <a:lnTo>
                  <a:pt x="3689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73295" y="553142"/>
            <a:ext cx="43180" cy="635"/>
          </a:xfrm>
          <a:custGeom>
            <a:avLst/>
            <a:gdLst/>
            <a:ahLst/>
            <a:cxnLst/>
            <a:rect l="l" t="t" r="r" b="b"/>
            <a:pathLst>
              <a:path w="43179" h="634">
                <a:moveTo>
                  <a:pt x="43043" y="8"/>
                </a:moveTo>
                <a:lnTo>
                  <a:pt x="0" y="8"/>
                </a:lnTo>
                <a:lnTo>
                  <a:pt x="4304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42558" y="466924"/>
            <a:ext cx="101965" cy="132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66982" y="447201"/>
            <a:ext cx="303530" cy="172720"/>
          </a:xfrm>
          <a:custGeom>
            <a:avLst/>
            <a:gdLst/>
            <a:ahLst/>
            <a:cxnLst/>
            <a:rect l="l" t="t" r="r" b="b"/>
            <a:pathLst>
              <a:path w="303529" h="172720">
                <a:moveTo>
                  <a:pt x="0" y="172646"/>
                </a:moveTo>
                <a:lnTo>
                  <a:pt x="303084" y="172646"/>
                </a:lnTo>
                <a:lnTo>
                  <a:pt x="303084" y="0"/>
                </a:lnTo>
                <a:lnTo>
                  <a:pt x="0" y="0"/>
                </a:lnTo>
                <a:lnTo>
                  <a:pt x="0" y="172646"/>
                </a:lnTo>
                <a:close/>
              </a:path>
            </a:pathLst>
          </a:custGeom>
          <a:ln w="5632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64657" y="287191"/>
            <a:ext cx="1065314" cy="1082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97889" y="1566635"/>
            <a:ext cx="10322560" cy="4913630"/>
          </a:xfrm>
          <a:custGeom>
            <a:avLst/>
            <a:gdLst/>
            <a:ahLst/>
            <a:cxnLst/>
            <a:rect l="l" t="t" r="r" b="b"/>
            <a:pathLst>
              <a:path w="10322560" h="4913630">
                <a:moveTo>
                  <a:pt x="10322115" y="0"/>
                </a:moveTo>
                <a:lnTo>
                  <a:pt x="225717" y="0"/>
                </a:lnTo>
                <a:lnTo>
                  <a:pt x="95224" y="3526"/>
                </a:lnTo>
                <a:lnTo>
                  <a:pt x="28214" y="28213"/>
                </a:lnTo>
                <a:lnTo>
                  <a:pt x="3526" y="95219"/>
                </a:lnTo>
                <a:lnTo>
                  <a:pt x="0" y="225704"/>
                </a:lnTo>
                <a:lnTo>
                  <a:pt x="0" y="4913362"/>
                </a:lnTo>
                <a:lnTo>
                  <a:pt x="10322115" y="4913362"/>
                </a:lnTo>
                <a:lnTo>
                  <a:pt x="10322115" y="0"/>
                </a:lnTo>
                <a:close/>
              </a:path>
            </a:pathLst>
          </a:custGeom>
          <a:solidFill>
            <a:srgbClr val="E8EF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xfrm>
            <a:off x="1179296" y="1781327"/>
            <a:ext cx="10142753" cy="46991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25755">
              <a:lnSpc>
                <a:spcPts val="3420"/>
              </a:lnSpc>
              <a:spcBef>
                <a:spcPts val="125"/>
              </a:spcBef>
            </a:pPr>
            <a:r>
              <a:rPr lang="pt-PT" spc="100" dirty="0" smtClean="0"/>
              <a:t>Segurança</a:t>
            </a:r>
          </a:p>
          <a:p>
            <a:pPr marL="325755">
              <a:lnSpc>
                <a:spcPts val="3420"/>
              </a:lnSpc>
              <a:spcBef>
                <a:spcPts val="125"/>
              </a:spcBef>
            </a:pPr>
            <a:r>
              <a:rPr lang="pt-PT" sz="2050" b="0" dirty="0" smtClean="0">
                <a:latin typeface="Calibri"/>
                <a:cs typeface="Calibri"/>
              </a:rPr>
              <a:t>Evite colocar as pessoas em maior risco em resultado das suas ações</a:t>
            </a:r>
            <a:r>
              <a:rPr sz="2050" b="0" spc="10" dirty="0" smtClean="0">
                <a:latin typeface="Calibri"/>
                <a:cs typeface="Calibri"/>
              </a:rPr>
              <a:t>.</a:t>
            </a:r>
            <a:endParaRPr sz="2050" dirty="0">
              <a:latin typeface="Calibri"/>
              <a:cs typeface="Calibri"/>
            </a:endParaRPr>
          </a:p>
          <a:p>
            <a:pPr marL="325755" marR="5080">
              <a:lnSpc>
                <a:spcPct val="101899"/>
              </a:lnSpc>
            </a:pPr>
            <a:r>
              <a:rPr lang="pt-PT" sz="2050" b="0" spc="5" dirty="0" smtClean="0">
                <a:latin typeface="Calibri"/>
                <a:cs typeface="Calibri"/>
              </a:rPr>
              <a:t>Certifique-se, tanto quanto possível, de que as pessoas que ajuda estão seguras e proteja-as de danos físicos ou psicológicos</a:t>
            </a:r>
            <a:r>
              <a:rPr sz="2050" b="0" spc="10" dirty="0" smtClean="0">
                <a:latin typeface="Calibri"/>
                <a:cs typeface="Calibri"/>
              </a:rPr>
              <a:t>.</a:t>
            </a:r>
            <a:endParaRPr sz="2050" dirty="0">
              <a:latin typeface="Calibri"/>
              <a:cs typeface="Calibri"/>
            </a:endParaRPr>
          </a:p>
          <a:p>
            <a:pPr marL="325755">
              <a:lnSpc>
                <a:spcPts val="3420"/>
              </a:lnSpc>
              <a:spcBef>
                <a:spcPts val="1705"/>
              </a:spcBef>
            </a:pPr>
            <a:r>
              <a:rPr lang="pt-PT" spc="140" dirty="0" smtClean="0"/>
              <a:t>Dignidade</a:t>
            </a:r>
            <a:r>
              <a:rPr lang="en-GB" spc="140" dirty="0" smtClean="0"/>
              <a:t> </a:t>
            </a:r>
            <a:endParaRPr spc="140" dirty="0"/>
          </a:p>
          <a:p>
            <a:pPr marL="325755">
              <a:lnSpc>
                <a:spcPts val="2400"/>
              </a:lnSpc>
            </a:pPr>
            <a:r>
              <a:rPr lang="pt-PT" sz="2050" b="0" spc="-20" dirty="0" smtClean="0">
                <a:latin typeface="Calibri"/>
                <a:cs typeface="Calibri"/>
              </a:rPr>
              <a:t>Tratar as pessoas com respeito e de acordo com as suas normas culturais e sociais</a:t>
            </a:r>
            <a:r>
              <a:rPr sz="2050" b="0" spc="10" dirty="0" smtClean="0">
                <a:latin typeface="Calibri"/>
                <a:cs typeface="Calibri"/>
              </a:rPr>
              <a:t>.</a:t>
            </a:r>
            <a:endParaRPr sz="2050" dirty="0">
              <a:latin typeface="Calibri"/>
              <a:cs typeface="Calibri"/>
            </a:endParaRPr>
          </a:p>
          <a:p>
            <a:pPr marL="325755">
              <a:lnSpc>
                <a:spcPts val="3420"/>
              </a:lnSpc>
              <a:spcBef>
                <a:spcPts val="1710"/>
              </a:spcBef>
            </a:pPr>
            <a:r>
              <a:rPr lang="pt-PT" spc="215" dirty="0" smtClean="0"/>
              <a:t>Direitos</a:t>
            </a:r>
            <a:r>
              <a:rPr lang="en-GB" spc="215" dirty="0" smtClean="0"/>
              <a:t> </a:t>
            </a:r>
            <a:endParaRPr spc="215" dirty="0"/>
          </a:p>
          <a:p>
            <a:pPr marL="325755">
              <a:lnSpc>
                <a:spcPts val="2400"/>
              </a:lnSpc>
            </a:pPr>
            <a:r>
              <a:rPr lang="pt-PT" sz="2050" b="0" spc="5" dirty="0" smtClean="0">
                <a:latin typeface="Calibri"/>
                <a:cs typeface="Calibri"/>
              </a:rPr>
              <a:t>Assegurar que as pessoas têm acesso a ajuda de forma justa e sem discriminação.</a:t>
            </a:r>
          </a:p>
          <a:p>
            <a:pPr marL="325755">
              <a:lnSpc>
                <a:spcPts val="2400"/>
              </a:lnSpc>
            </a:pPr>
            <a:r>
              <a:rPr lang="pt-PT" sz="2050" b="0" spc="5" dirty="0" smtClean="0"/>
              <a:t>Ajudar as pessoas a reivindicar os seus direitos e a aceder ao apoio disponível.</a:t>
            </a:r>
          </a:p>
          <a:p>
            <a:pPr marL="325755">
              <a:lnSpc>
                <a:spcPts val="2400"/>
              </a:lnSpc>
            </a:pPr>
            <a:r>
              <a:rPr lang="pt-PT" sz="2050" b="0" spc="5" dirty="0" smtClean="0">
                <a:latin typeface="Calibri"/>
                <a:cs typeface="Calibri"/>
              </a:rPr>
              <a:t>Atuar apenas no melhor interesse de qualquer pessoa que encontre.</a:t>
            </a:r>
          </a:p>
          <a:p>
            <a:pPr marL="325755">
              <a:lnSpc>
                <a:spcPts val="2400"/>
              </a:lnSpc>
            </a:pPr>
            <a:r>
              <a:rPr lang="pt-PT" sz="2050" b="0" spc="5" dirty="0" smtClean="0"/>
              <a:t>Assiste-se, no entanto, ao dever de recusa se o profissional ou voluntário não sente que tenha conhecimento sustentado para uma estabilização emocional.</a:t>
            </a:r>
            <a:endParaRPr sz="2050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97889" y="1566635"/>
            <a:ext cx="226060" cy="4913630"/>
          </a:xfrm>
          <a:custGeom>
            <a:avLst/>
            <a:gdLst/>
            <a:ahLst/>
            <a:cxnLst/>
            <a:rect l="l" t="t" r="r" b="b"/>
            <a:pathLst>
              <a:path w="226059" h="4913630">
                <a:moveTo>
                  <a:pt x="225717" y="0"/>
                </a:moveTo>
                <a:lnTo>
                  <a:pt x="95224" y="3526"/>
                </a:lnTo>
                <a:lnTo>
                  <a:pt x="28214" y="28213"/>
                </a:lnTo>
                <a:lnTo>
                  <a:pt x="3526" y="95219"/>
                </a:lnTo>
                <a:lnTo>
                  <a:pt x="0" y="225704"/>
                </a:lnTo>
                <a:lnTo>
                  <a:pt x="0" y="4913362"/>
                </a:lnTo>
              </a:path>
            </a:pathLst>
          </a:custGeom>
          <a:ln w="13271">
            <a:solidFill>
              <a:srgbClr val="008E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23606" y="1566635"/>
            <a:ext cx="10096500" cy="0"/>
          </a:xfrm>
          <a:custGeom>
            <a:avLst/>
            <a:gdLst/>
            <a:ahLst/>
            <a:cxnLst/>
            <a:rect l="l" t="t" r="r" b="b"/>
            <a:pathLst>
              <a:path w="10096500">
                <a:moveTo>
                  <a:pt x="10096398" y="0"/>
                </a:moveTo>
                <a:lnTo>
                  <a:pt x="0" y="0"/>
                </a:lnTo>
              </a:path>
            </a:pathLst>
          </a:custGeom>
          <a:ln w="13271">
            <a:solidFill>
              <a:srgbClr val="008E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"/>
          <p:cNvSpPr txBox="1">
            <a:spLocks/>
          </p:cNvSpPr>
          <p:nvPr/>
        </p:nvSpPr>
        <p:spPr>
          <a:xfrm>
            <a:off x="73906" y="190621"/>
            <a:ext cx="278994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defTabSz="914400">
              <a:spcBef>
                <a:spcPts val="100"/>
              </a:spcBef>
            </a:pPr>
            <a:r>
              <a:rPr lang="pt-PT" sz="1800" kern="0" spc="-70" dirty="0" smtClean="0"/>
              <a:t>Primeiros Socorros Psicológicos</a:t>
            </a:r>
            <a:endParaRPr lang="pt-PT" sz="1800" kern="0" dirty="0"/>
          </a:p>
        </p:txBody>
      </p:sp>
      <p:sp>
        <p:nvSpPr>
          <p:cNvPr id="19" name="object 12"/>
          <p:cNvSpPr txBox="1"/>
          <p:nvPr/>
        </p:nvSpPr>
        <p:spPr>
          <a:xfrm>
            <a:off x="3168650" y="190621"/>
            <a:ext cx="2438399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100" spc="-60" dirty="0" smtClean="0">
                <a:solidFill>
                  <a:srgbClr val="FFFFFF"/>
                </a:solidFill>
                <a:latin typeface="Calibri-Light"/>
                <a:cs typeface="Calibri-Light"/>
              </a:rPr>
              <a:t>M</a:t>
            </a:r>
            <a:r>
              <a:rPr lang="pt-PT" sz="2100" spc="-60" dirty="0" smtClean="0">
                <a:solidFill>
                  <a:srgbClr val="FFFFFF"/>
                </a:solidFill>
                <a:latin typeface="Calibri-Light"/>
                <a:cs typeface="Calibri-Light"/>
              </a:rPr>
              <a:t>ó</a:t>
            </a:r>
            <a:r>
              <a:rPr sz="2100" spc="-60" dirty="0" err="1" smtClean="0">
                <a:solidFill>
                  <a:srgbClr val="FFFFFF"/>
                </a:solidFill>
                <a:latin typeface="Calibri-Light"/>
                <a:cs typeface="Calibri-Light"/>
              </a:rPr>
              <a:t>dul</a:t>
            </a:r>
            <a:r>
              <a:rPr lang="pt-PT" sz="2100" spc="-60" dirty="0" smtClean="0">
                <a:solidFill>
                  <a:srgbClr val="FFFFFF"/>
                </a:solidFill>
                <a:latin typeface="Calibri-Light"/>
                <a:cs typeface="Calibri-Light"/>
              </a:rPr>
              <a:t>o</a:t>
            </a:r>
            <a:r>
              <a:rPr sz="2100" spc="-60" dirty="0" smtClean="0">
                <a:solidFill>
                  <a:srgbClr val="FFFFFF"/>
                </a:solidFill>
                <a:latin typeface="Calibri-Light"/>
                <a:cs typeface="Calibri-Light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Calibri-Light"/>
                <a:cs typeface="Calibri-Light"/>
              </a:rPr>
              <a:t>2 </a:t>
            </a:r>
            <a:r>
              <a:rPr lang="pt-PT" sz="2100" b="1" spc="-90" dirty="0" smtClean="0">
                <a:solidFill>
                  <a:srgbClr val="FFFFFF"/>
                </a:solidFill>
                <a:cs typeface="Calibri"/>
              </a:rPr>
              <a:t>PSP </a:t>
            </a:r>
            <a:r>
              <a:rPr sz="2100" b="1" spc="-55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lang="pt-PT" sz="2100" b="1" spc="-55" dirty="0" smtClean="0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sz="2100" b="1" spc="-55" dirty="0" smtClean="0">
                <a:solidFill>
                  <a:srgbClr val="FFFFFF"/>
                </a:solidFill>
                <a:latin typeface="Calibri"/>
                <a:cs typeface="Calibri"/>
              </a:rPr>
              <a:t>sic</a:t>
            </a:r>
            <a:r>
              <a:rPr lang="pt-PT" sz="2100" b="1" spc="-5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979" y="34437"/>
            <a:ext cx="822766" cy="822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211657" y="445820"/>
            <a:ext cx="1665666" cy="176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36402" y="468120"/>
            <a:ext cx="37465" cy="46355"/>
          </a:xfrm>
          <a:custGeom>
            <a:avLst/>
            <a:gdLst/>
            <a:ahLst/>
            <a:cxnLst/>
            <a:rect l="l" t="t" r="r" b="b"/>
            <a:pathLst>
              <a:path w="37464" h="46354">
                <a:moveTo>
                  <a:pt x="0" y="0"/>
                </a:moveTo>
                <a:lnTo>
                  <a:pt x="36892" y="0"/>
                </a:lnTo>
                <a:lnTo>
                  <a:pt x="36892" y="45789"/>
                </a:lnTo>
                <a:lnTo>
                  <a:pt x="0" y="45789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93360" y="533535"/>
            <a:ext cx="123189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2977" y="0"/>
                </a:lnTo>
              </a:path>
            </a:pathLst>
          </a:custGeom>
          <a:ln w="39248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36401" y="553142"/>
            <a:ext cx="37465" cy="45720"/>
          </a:xfrm>
          <a:custGeom>
            <a:avLst/>
            <a:gdLst/>
            <a:ahLst/>
            <a:cxnLst/>
            <a:rect l="l" t="t" r="r" b="b"/>
            <a:pathLst>
              <a:path w="37464" h="45720">
                <a:moveTo>
                  <a:pt x="36893" y="45721"/>
                </a:moveTo>
                <a:lnTo>
                  <a:pt x="0" y="45721"/>
                </a:lnTo>
                <a:lnTo>
                  <a:pt x="0" y="0"/>
                </a:lnTo>
                <a:lnTo>
                  <a:pt x="36893" y="17"/>
                </a:lnTo>
                <a:lnTo>
                  <a:pt x="36893" y="45721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36401" y="553142"/>
            <a:ext cx="37465" cy="635"/>
          </a:xfrm>
          <a:custGeom>
            <a:avLst/>
            <a:gdLst/>
            <a:ahLst/>
            <a:cxnLst/>
            <a:rect l="l" t="t" r="r" b="b"/>
            <a:pathLst>
              <a:path w="37464" h="634">
                <a:moveTo>
                  <a:pt x="36893" y="17"/>
                </a:moveTo>
                <a:lnTo>
                  <a:pt x="2" y="17"/>
                </a:lnTo>
                <a:lnTo>
                  <a:pt x="3689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73295" y="553142"/>
            <a:ext cx="43180" cy="635"/>
          </a:xfrm>
          <a:custGeom>
            <a:avLst/>
            <a:gdLst/>
            <a:ahLst/>
            <a:cxnLst/>
            <a:rect l="l" t="t" r="r" b="b"/>
            <a:pathLst>
              <a:path w="43179" h="634">
                <a:moveTo>
                  <a:pt x="43043" y="8"/>
                </a:moveTo>
                <a:lnTo>
                  <a:pt x="0" y="8"/>
                </a:lnTo>
                <a:lnTo>
                  <a:pt x="4304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42558" y="466924"/>
            <a:ext cx="101965" cy="132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66982" y="447201"/>
            <a:ext cx="303530" cy="172720"/>
          </a:xfrm>
          <a:custGeom>
            <a:avLst/>
            <a:gdLst/>
            <a:ahLst/>
            <a:cxnLst/>
            <a:rect l="l" t="t" r="r" b="b"/>
            <a:pathLst>
              <a:path w="303529" h="172720">
                <a:moveTo>
                  <a:pt x="0" y="172646"/>
                </a:moveTo>
                <a:lnTo>
                  <a:pt x="303084" y="172646"/>
                </a:lnTo>
                <a:lnTo>
                  <a:pt x="303084" y="0"/>
                </a:lnTo>
                <a:lnTo>
                  <a:pt x="0" y="0"/>
                </a:lnTo>
                <a:lnTo>
                  <a:pt x="0" y="172646"/>
                </a:lnTo>
                <a:close/>
              </a:path>
            </a:pathLst>
          </a:custGeom>
          <a:ln w="5632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64657" y="287191"/>
            <a:ext cx="1065314" cy="1082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180353" y="1374947"/>
            <a:ext cx="5264898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sz="4200" spc="-15" dirty="0">
                <a:solidFill>
                  <a:srgbClr val="231F20"/>
                </a:solidFill>
              </a:rPr>
              <a:t>Questões sobre </a:t>
            </a:r>
            <a:r>
              <a:rPr lang="pt-PT" sz="4200" spc="-15" dirty="0" smtClean="0">
                <a:solidFill>
                  <a:srgbClr val="231F20"/>
                </a:solidFill>
              </a:rPr>
              <a:t>reações</a:t>
            </a:r>
            <a:endParaRPr sz="4200" dirty="0"/>
          </a:p>
        </p:txBody>
      </p:sp>
      <p:sp>
        <p:nvSpPr>
          <p:cNvPr id="14" name="object 14"/>
          <p:cNvSpPr txBox="1"/>
          <p:nvPr/>
        </p:nvSpPr>
        <p:spPr>
          <a:xfrm>
            <a:off x="1180353" y="2073447"/>
            <a:ext cx="8401685" cy="336758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00355" marR="593725" indent="-287655">
              <a:lnSpc>
                <a:spcPts val="3200"/>
              </a:lnSpc>
              <a:spcBef>
                <a:spcPts val="1180"/>
              </a:spcBef>
              <a:buChar char="•"/>
              <a:tabLst>
                <a:tab pos="300990" algn="l"/>
              </a:tabLst>
            </a:pPr>
            <a:r>
              <a:rPr lang="pt-PT" sz="2800" spc="-5" dirty="0">
                <a:solidFill>
                  <a:srgbClr val="231F20"/>
                </a:solidFill>
                <a:cs typeface="Calibri"/>
              </a:rPr>
              <a:t>Como é que </a:t>
            </a:r>
            <a:r>
              <a:rPr lang="pt-PT" sz="2800" spc="-5" dirty="0" smtClean="0">
                <a:solidFill>
                  <a:srgbClr val="231F20"/>
                </a:solidFill>
                <a:cs typeface="Calibri"/>
              </a:rPr>
              <a:t>acham </a:t>
            </a:r>
            <a:r>
              <a:rPr lang="pt-PT" sz="2800" spc="-5" dirty="0">
                <a:solidFill>
                  <a:srgbClr val="231F20"/>
                </a:solidFill>
                <a:cs typeface="Calibri"/>
              </a:rPr>
              <a:t>que estas três pessoas reagiriam nesta situação</a:t>
            </a:r>
            <a:r>
              <a:rPr lang="pt-PT" sz="2800" spc="-5" dirty="0" smtClean="0">
                <a:solidFill>
                  <a:srgbClr val="231F20"/>
                </a:solidFill>
                <a:cs typeface="Calibri"/>
              </a:rPr>
              <a:t>?</a:t>
            </a:r>
          </a:p>
          <a:p>
            <a:pPr marL="300355" marR="593725" indent="-287655">
              <a:lnSpc>
                <a:spcPts val="3200"/>
              </a:lnSpc>
              <a:spcBef>
                <a:spcPts val="1180"/>
              </a:spcBef>
              <a:buChar char="•"/>
              <a:tabLst>
                <a:tab pos="300990" algn="l"/>
              </a:tabLst>
            </a:pPr>
            <a:r>
              <a:rPr lang="pt-PT" sz="2800" spc="-5" dirty="0">
                <a:solidFill>
                  <a:srgbClr val="231F20"/>
                </a:solidFill>
                <a:cs typeface="Calibri"/>
              </a:rPr>
              <a:t>Como é que as pessoas reagem normalmente quando estão em </a:t>
            </a:r>
            <a:r>
              <a:rPr lang="pt-PT" sz="2800" spc="-5" dirty="0" smtClean="0">
                <a:solidFill>
                  <a:srgbClr val="231F20"/>
                </a:solidFill>
                <a:cs typeface="Calibri"/>
              </a:rPr>
              <a:t>sofrimento emocional?</a:t>
            </a:r>
          </a:p>
          <a:p>
            <a:pPr marL="300355" marR="593725" indent="-287655">
              <a:lnSpc>
                <a:spcPts val="3200"/>
              </a:lnSpc>
              <a:spcBef>
                <a:spcPts val="1180"/>
              </a:spcBef>
              <a:buChar char="•"/>
              <a:tabLst>
                <a:tab pos="300990" algn="l"/>
              </a:tabLst>
            </a:pPr>
            <a:r>
              <a:rPr lang="pt-PT" sz="2800" spc="-5" dirty="0">
                <a:solidFill>
                  <a:srgbClr val="231F20"/>
                </a:solidFill>
                <a:cs typeface="Calibri"/>
              </a:rPr>
              <a:t>Será que toda a gente reage da mesma forma</a:t>
            </a:r>
            <a:r>
              <a:rPr lang="pt-PT" sz="2800" spc="-5" dirty="0" smtClean="0">
                <a:solidFill>
                  <a:srgbClr val="231F20"/>
                </a:solidFill>
                <a:cs typeface="Calibri"/>
              </a:rPr>
              <a:t>?</a:t>
            </a:r>
          </a:p>
          <a:p>
            <a:pPr marL="300355" marR="593725" indent="-287655">
              <a:lnSpc>
                <a:spcPts val="3200"/>
              </a:lnSpc>
              <a:spcBef>
                <a:spcPts val="1180"/>
              </a:spcBef>
              <a:buChar char="•"/>
              <a:tabLst>
                <a:tab pos="300990" algn="l"/>
              </a:tabLst>
            </a:pPr>
            <a:r>
              <a:rPr lang="pt-PT" sz="2800" spc="-5" dirty="0">
                <a:solidFill>
                  <a:srgbClr val="231F20"/>
                </a:solidFill>
                <a:cs typeface="Calibri"/>
              </a:rPr>
              <a:t>Como é que a </a:t>
            </a:r>
            <a:r>
              <a:rPr lang="pt-PT" sz="2800" spc="-5" dirty="0" smtClean="0">
                <a:solidFill>
                  <a:srgbClr val="231F20"/>
                </a:solidFill>
                <a:cs typeface="Calibri"/>
              </a:rPr>
              <a:t>Frederica </a:t>
            </a:r>
            <a:r>
              <a:rPr lang="pt-PT" sz="2800" spc="-5" dirty="0">
                <a:solidFill>
                  <a:srgbClr val="231F20"/>
                </a:solidFill>
                <a:cs typeface="Calibri"/>
              </a:rPr>
              <a:t>vai reagir, em comparação com o </a:t>
            </a:r>
            <a:r>
              <a:rPr lang="pt-PT" sz="2800" spc="-5" dirty="0" smtClean="0">
                <a:solidFill>
                  <a:srgbClr val="231F20"/>
                </a:solidFill>
                <a:cs typeface="Calibri"/>
              </a:rPr>
              <a:t>Antão </a:t>
            </a:r>
            <a:r>
              <a:rPr lang="pt-PT" sz="2800" spc="-5" dirty="0">
                <a:solidFill>
                  <a:srgbClr val="231F20"/>
                </a:solidFill>
                <a:cs typeface="Calibri"/>
              </a:rPr>
              <a:t>ou a </a:t>
            </a:r>
            <a:r>
              <a:rPr lang="pt-PT" sz="2800" spc="-5" dirty="0" smtClean="0">
                <a:solidFill>
                  <a:srgbClr val="231F20"/>
                </a:solidFill>
                <a:cs typeface="Calibri"/>
              </a:rPr>
              <a:t>Diana?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6" name="object 2"/>
          <p:cNvSpPr txBox="1">
            <a:spLocks/>
          </p:cNvSpPr>
          <p:nvPr/>
        </p:nvSpPr>
        <p:spPr>
          <a:xfrm>
            <a:off x="73906" y="190621"/>
            <a:ext cx="278994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defTabSz="914400">
              <a:spcBef>
                <a:spcPts val="100"/>
              </a:spcBef>
            </a:pPr>
            <a:r>
              <a:rPr lang="pt-PT" sz="1800" kern="0" spc="-70" dirty="0" smtClean="0"/>
              <a:t>Primeiros Socorros Psicológicos</a:t>
            </a:r>
            <a:endParaRPr lang="pt-PT" sz="1800" kern="0" dirty="0"/>
          </a:p>
        </p:txBody>
      </p:sp>
      <p:sp>
        <p:nvSpPr>
          <p:cNvPr id="17" name="object 12"/>
          <p:cNvSpPr txBox="1"/>
          <p:nvPr/>
        </p:nvSpPr>
        <p:spPr>
          <a:xfrm>
            <a:off x="3168650" y="190621"/>
            <a:ext cx="2438399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100" spc="-60" dirty="0" smtClean="0">
                <a:solidFill>
                  <a:srgbClr val="FFFFFF"/>
                </a:solidFill>
                <a:latin typeface="Calibri-Light"/>
                <a:cs typeface="Calibri-Light"/>
              </a:rPr>
              <a:t>M</a:t>
            </a:r>
            <a:r>
              <a:rPr lang="pt-PT" sz="2100" spc="-60" dirty="0" smtClean="0">
                <a:solidFill>
                  <a:srgbClr val="FFFFFF"/>
                </a:solidFill>
                <a:latin typeface="Calibri-Light"/>
                <a:cs typeface="Calibri-Light"/>
              </a:rPr>
              <a:t>ó</a:t>
            </a:r>
            <a:r>
              <a:rPr sz="2100" spc="-60" dirty="0" err="1" smtClean="0">
                <a:solidFill>
                  <a:srgbClr val="FFFFFF"/>
                </a:solidFill>
                <a:latin typeface="Calibri-Light"/>
                <a:cs typeface="Calibri-Light"/>
              </a:rPr>
              <a:t>dul</a:t>
            </a:r>
            <a:r>
              <a:rPr lang="pt-PT" sz="2100" spc="-60" dirty="0" smtClean="0">
                <a:solidFill>
                  <a:srgbClr val="FFFFFF"/>
                </a:solidFill>
                <a:latin typeface="Calibri-Light"/>
                <a:cs typeface="Calibri-Light"/>
              </a:rPr>
              <a:t>o</a:t>
            </a:r>
            <a:r>
              <a:rPr sz="2100" spc="-60" dirty="0" smtClean="0">
                <a:solidFill>
                  <a:srgbClr val="FFFFFF"/>
                </a:solidFill>
                <a:latin typeface="Calibri-Light"/>
                <a:cs typeface="Calibri-Light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Calibri-Light"/>
                <a:cs typeface="Calibri-Light"/>
              </a:rPr>
              <a:t>2 </a:t>
            </a:r>
            <a:r>
              <a:rPr lang="pt-PT" sz="2100" b="1" spc="-90" dirty="0" smtClean="0">
                <a:solidFill>
                  <a:srgbClr val="FFFFFF"/>
                </a:solidFill>
                <a:cs typeface="Calibri"/>
              </a:rPr>
              <a:t>PSP </a:t>
            </a:r>
            <a:r>
              <a:rPr sz="2100" b="1" spc="-55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lang="pt-PT" sz="2100" b="1" spc="-55" dirty="0" smtClean="0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sz="2100" b="1" spc="-55" dirty="0" smtClean="0">
                <a:solidFill>
                  <a:srgbClr val="FFFFFF"/>
                </a:solidFill>
                <a:latin typeface="Calibri"/>
                <a:cs typeface="Calibri"/>
              </a:rPr>
              <a:t>sic</a:t>
            </a:r>
            <a:r>
              <a:rPr lang="pt-PT" sz="2100" b="1" spc="-5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979" y="34437"/>
            <a:ext cx="822766" cy="822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211657" y="445820"/>
            <a:ext cx="1665666" cy="176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36402" y="468120"/>
            <a:ext cx="37465" cy="46355"/>
          </a:xfrm>
          <a:custGeom>
            <a:avLst/>
            <a:gdLst/>
            <a:ahLst/>
            <a:cxnLst/>
            <a:rect l="l" t="t" r="r" b="b"/>
            <a:pathLst>
              <a:path w="37464" h="46354">
                <a:moveTo>
                  <a:pt x="0" y="0"/>
                </a:moveTo>
                <a:lnTo>
                  <a:pt x="36892" y="0"/>
                </a:lnTo>
                <a:lnTo>
                  <a:pt x="36892" y="45789"/>
                </a:lnTo>
                <a:lnTo>
                  <a:pt x="0" y="45789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93360" y="533535"/>
            <a:ext cx="123189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2977" y="0"/>
                </a:lnTo>
              </a:path>
            </a:pathLst>
          </a:custGeom>
          <a:ln w="39248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36401" y="553142"/>
            <a:ext cx="37465" cy="45720"/>
          </a:xfrm>
          <a:custGeom>
            <a:avLst/>
            <a:gdLst/>
            <a:ahLst/>
            <a:cxnLst/>
            <a:rect l="l" t="t" r="r" b="b"/>
            <a:pathLst>
              <a:path w="37464" h="45720">
                <a:moveTo>
                  <a:pt x="36893" y="45721"/>
                </a:moveTo>
                <a:lnTo>
                  <a:pt x="0" y="45721"/>
                </a:lnTo>
                <a:lnTo>
                  <a:pt x="0" y="0"/>
                </a:lnTo>
                <a:lnTo>
                  <a:pt x="36893" y="17"/>
                </a:lnTo>
                <a:lnTo>
                  <a:pt x="36893" y="45721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36401" y="553142"/>
            <a:ext cx="37465" cy="635"/>
          </a:xfrm>
          <a:custGeom>
            <a:avLst/>
            <a:gdLst/>
            <a:ahLst/>
            <a:cxnLst/>
            <a:rect l="l" t="t" r="r" b="b"/>
            <a:pathLst>
              <a:path w="37464" h="634">
                <a:moveTo>
                  <a:pt x="36893" y="17"/>
                </a:moveTo>
                <a:lnTo>
                  <a:pt x="2" y="17"/>
                </a:lnTo>
                <a:lnTo>
                  <a:pt x="3689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73295" y="553142"/>
            <a:ext cx="43180" cy="635"/>
          </a:xfrm>
          <a:custGeom>
            <a:avLst/>
            <a:gdLst/>
            <a:ahLst/>
            <a:cxnLst/>
            <a:rect l="l" t="t" r="r" b="b"/>
            <a:pathLst>
              <a:path w="43179" h="634">
                <a:moveTo>
                  <a:pt x="43043" y="8"/>
                </a:moveTo>
                <a:lnTo>
                  <a:pt x="0" y="8"/>
                </a:lnTo>
                <a:lnTo>
                  <a:pt x="4304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42558" y="466924"/>
            <a:ext cx="101965" cy="132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66982" y="447201"/>
            <a:ext cx="303530" cy="172720"/>
          </a:xfrm>
          <a:custGeom>
            <a:avLst/>
            <a:gdLst/>
            <a:ahLst/>
            <a:cxnLst/>
            <a:rect l="l" t="t" r="r" b="b"/>
            <a:pathLst>
              <a:path w="303529" h="172720">
                <a:moveTo>
                  <a:pt x="0" y="172646"/>
                </a:moveTo>
                <a:lnTo>
                  <a:pt x="303084" y="172646"/>
                </a:lnTo>
                <a:lnTo>
                  <a:pt x="303084" y="0"/>
                </a:lnTo>
                <a:lnTo>
                  <a:pt x="0" y="0"/>
                </a:lnTo>
                <a:lnTo>
                  <a:pt x="0" y="172646"/>
                </a:lnTo>
                <a:close/>
              </a:path>
            </a:pathLst>
          </a:custGeom>
          <a:ln w="5632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64657" y="287191"/>
            <a:ext cx="1065314" cy="1082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180353" y="1365947"/>
            <a:ext cx="7779497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sz="4200" spc="-15" dirty="0" smtClean="0">
                <a:solidFill>
                  <a:srgbClr val="231F20"/>
                </a:solidFill>
              </a:rPr>
              <a:t>Passos para criar um estudo de caso</a:t>
            </a:r>
            <a:endParaRPr sz="4200" dirty="0"/>
          </a:p>
        </p:txBody>
      </p:sp>
      <p:sp>
        <p:nvSpPr>
          <p:cNvPr id="14" name="object 14"/>
          <p:cNvSpPr txBox="1"/>
          <p:nvPr/>
        </p:nvSpPr>
        <p:spPr>
          <a:xfrm>
            <a:off x="1180353" y="2097467"/>
            <a:ext cx="8975725" cy="2859757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372110" indent="-35941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372745" algn="l"/>
              </a:tabLst>
            </a:pPr>
            <a:r>
              <a:rPr lang="pt-PT" sz="2800" spc="-5" dirty="0" smtClean="0">
                <a:solidFill>
                  <a:srgbClr val="231F20"/>
                </a:solidFill>
                <a:cs typeface="Calibri"/>
              </a:rPr>
              <a:t>Escolha </a:t>
            </a:r>
            <a:r>
              <a:rPr lang="pt-PT" sz="2800" spc="-5" dirty="0">
                <a:solidFill>
                  <a:srgbClr val="231F20"/>
                </a:solidFill>
                <a:cs typeface="Calibri"/>
              </a:rPr>
              <a:t>um </a:t>
            </a:r>
            <a:r>
              <a:rPr lang="pt-PT" sz="2800" i="1" spc="-5" dirty="0">
                <a:solidFill>
                  <a:srgbClr val="231F20"/>
                </a:solidFill>
                <a:cs typeface="Calibri"/>
              </a:rPr>
              <a:t>post-it</a:t>
            </a:r>
            <a:r>
              <a:rPr lang="pt-PT" sz="2800" spc="-5" dirty="0">
                <a:solidFill>
                  <a:srgbClr val="231F20"/>
                </a:solidFill>
                <a:cs typeface="Calibri"/>
              </a:rPr>
              <a:t> com </a:t>
            </a:r>
            <a:r>
              <a:rPr lang="pt-PT" sz="2800" spc="-5" dirty="0" smtClean="0">
                <a:solidFill>
                  <a:srgbClr val="231F20"/>
                </a:solidFill>
                <a:cs typeface="Calibri"/>
              </a:rPr>
              <a:t>um evento crítico</a:t>
            </a:r>
            <a:r>
              <a:rPr lang="en-GB" sz="2800" spc="-15" dirty="0" smtClean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372110" indent="-359410">
              <a:lnSpc>
                <a:spcPct val="100000"/>
              </a:lnSpc>
              <a:spcBef>
                <a:spcPts val="439"/>
              </a:spcBef>
              <a:buAutoNum type="arabicPeriod"/>
              <a:tabLst>
                <a:tab pos="372745" algn="l"/>
              </a:tabLst>
            </a:pPr>
            <a:r>
              <a:rPr lang="pt-PT" sz="2800" spc="-5" dirty="0" smtClean="0">
                <a:solidFill>
                  <a:srgbClr val="231F20"/>
                </a:solidFill>
                <a:cs typeface="Calibri"/>
              </a:rPr>
              <a:t>Decida </a:t>
            </a:r>
            <a:r>
              <a:rPr lang="pt-PT" sz="2800" spc="-5" dirty="0">
                <a:solidFill>
                  <a:srgbClr val="231F20"/>
                </a:solidFill>
                <a:cs typeface="Calibri"/>
              </a:rPr>
              <a:t>quem é a pessoa em </a:t>
            </a:r>
            <a:r>
              <a:rPr lang="pt-PT" sz="2800" spc="-5" dirty="0" smtClean="0">
                <a:solidFill>
                  <a:srgbClr val="231F20"/>
                </a:solidFill>
                <a:cs typeface="Calibri"/>
              </a:rPr>
              <a:t>sofrimento emocional</a:t>
            </a:r>
            <a:r>
              <a:rPr lang="en-GB" sz="2800" spc="-5" dirty="0" smtClean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372110" indent="-359410">
              <a:lnSpc>
                <a:spcPct val="100000"/>
              </a:lnSpc>
              <a:spcBef>
                <a:spcPts val="439"/>
              </a:spcBef>
              <a:buAutoNum type="arabicPeriod"/>
              <a:tabLst>
                <a:tab pos="372745" algn="l"/>
              </a:tabLst>
            </a:pPr>
            <a:r>
              <a:rPr lang="pt-PT" sz="2800" spc="-10" dirty="0">
                <a:solidFill>
                  <a:srgbClr val="231F20"/>
                </a:solidFill>
                <a:cs typeface="Calibri"/>
              </a:rPr>
              <a:t>Forneça informações sobre o </a:t>
            </a:r>
            <a:r>
              <a:rPr lang="pt-PT" sz="2800" spc="-10" dirty="0" smtClean="0">
                <a:solidFill>
                  <a:srgbClr val="231F20"/>
                </a:solidFill>
                <a:cs typeface="Calibri"/>
              </a:rPr>
              <a:t>contexto</a:t>
            </a:r>
            <a:r>
              <a:rPr lang="en-GB" sz="2800" spc="-20" dirty="0" smtClean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2800" dirty="0" smtClean="0">
              <a:latin typeface="Calibri"/>
              <a:cs typeface="Calibri"/>
            </a:endParaRPr>
          </a:p>
          <a:p>
            <a:pPr marL="372110" indent="-359410">
              <a:lnSpc>
                <a:spcPct val="100000"/>
              </a:lnSpc>
              <a:spcBef>
                <a:spcPts val="439"/>
              </a:spcBef>
              <a:buAutoNum type="arabicPeriod"/>
              <a:tabLst>
                <a:tab pos="372745" algn="l"/>
              </a:tabLst>
            </a:pPr>
            <a:r>
              <a:rPr lang="pt-PT" sz="2800" spc="-15" dirty="0" smtClean="0">
                <a:solidFill>
                  <a:srgbClr val="231F20"/>
                </a:solidFill>
                <a:cs typeface="Calibri"/>
              </a:rPr>
              <a:t>Façam </a:t>
            </a:r>
            <a:r>
              <a:rPr lang="pt-PT" sz="2800" spc="-15" dirty="0">
                <a:solidFill>
                  <a:srgbClr val="231F20"/>
                </a:solidFill>
                <a:cs typeface="Calibri"/>
              </a:rPr>
              <a:t>um </a:t>
            </a:r>
            <a:r>
              <a:rPr lang="pt-PT" sz="2800" i="1" spc="-15" dirty="0">
                <a:solidFill>
                  <a:srgbClr val="231F20"/>
                </a:solidFill>
                <a:cs typeface="Calibri"/>
              </a:rPr>
              <a:t>brainstorming</a:t>
            </a:r>
            <a:r>
              <a:rPr lang="pt-PT" sz="2800" spc="-15" dirty="0">
                <a:solidFill>
                  <a:srgbClr val="231F20"/>
                </a:solidFill>
                <a:cs typeface="Calibri"/>
              </a:rPr>
              <a:t> de possíveis </a:t>
            </a:r>
            <a:r>
              <a:rPr lang="pt-PT" sz="2800" spc="-15" dirty="0" smtClean="0">
                <a:solidFill>
                  <a:srgbClr val="231F20"/>
                </a:solidFill>
                <a:cs typeface="Calibri"/>
              </a:rPr>
              <a:t>reações. Escolham </a:t>
            </a:r>
            <a:r>
              <a:rPr lang="pt-PT" sz="2800" spc="-15" dirty="0">
                <a:solidFill>
                  <a:srgbClr val="231F20"/>
                </a:solidFill>
                <a:cs typeface="Calibri"/>
              </a:rPr>
              <a:t>quatro e </a:t>
            </a:r>
            <a:r>
              <a:rPr lang="pt-PT" sz="2800" spc="-15" dirty="0" smtClean="0">
                <a:solidFill>
                  <a:srgbClr val="231F20"/>
                </a:solidFill>
                <a:cs typeface="Calibri"/>
              </a:rPr>
              <a:t>acrescentem-nas </a:t>
            </a:r>
            <a:r>
              <a:rPr lang="pt-PT" sz="2800" spc="-15" dirty="0">
                <a:solidFill>
                  <a:srgbClr val="231F20"/>
                </a:solidFill>
                <a:cs typeface="Calibri"/>
              </a:rPr>
              <a:t>ao </a:t>
            </a:r>
            <a:r>
              <a:rPr lang="pt-PT" sz="2800" spc="-15" dirty="0" smtClean="0">
                <a:solidFill>
                  <a:srgbClr val="231F20"/>
                </a:solidFill>
                <a:cs typeface="Calibri"/>
              </a:rPr>
              <a:t>modelo</a:t>
            </a:r>
            <a:r>
              <a:rPr lang="en-GB" sz="2800" spc="-20" dirty="0" smtClean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2800" dirty="0" smtClean="0">
              <a:latin typeface="Calibri"/>
              <a:cs typeface="Calibri"/>
            </a:endParaRPr>
          </a:p>
          <a:p>
            <a:pPr marL="372110" indent="-359410">
              <a:lnSpc>
                <a:spcPct val="100000"/>
              </a:lnSpc>
              <a:spcBef>
                <a:spcPts val="439"/>
              </a:spcBef>
              <a:buAutoNum type="arabicPeriod"/>
              <a:tabLst>
                <a:tab pos="372745" algn="l"/>
              </a:tabLst>
            </a:pPr>
            <a:r>
              <a:rPr lang="pt-PT" sz="2800" spc="-5" dirty="0" smtClean="0">
                <a:solidFill>
                  <a:srgbClr val="231F20"/>
                </a:solidFill>
                <a:latin typeface="Calibri"/>
                <a:cs typeface="Calibri"/>
              </a:rPr>
              <a:t>Passe alguns minutos a analisar novamente os pormenores</a:t>
            </a:r>
            <a:r>
              <a:rPr sz="2800" spc="-10" dirty="0" smtClean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6" name="object 2"/>
          <p:cNvSpPr txBox="1">
            <a:spLocks/>
          </p:cNvSpPr>
          <p:nvPr/>
        </p:nvSpPr>
        <p:spPr>
          <a:xfrm>
            <a:off x="73906" y="190621"/>
            <a:ext cx="278994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defTabSz="914400">
              <a:spcBef>
                <a:spcPts val="100"/>
              </a:spcBef>
            </a:pPr>
            <a:r>
              <a:rPr lang="pt-PT" sz="1800" kern="0" spc="-70" dirty="0" smtClean="0"/>
              <a:t>Primeiros Socorros Psicológicos</a:t>
            </a:r>
            <a:endParaRPr lang="pt-PT" sz="1800" kern="0" dirty="0"/>
          </a:p>
        </p:txBody>
      </p:sp>
      <p:sp>
        <p:nvSpPr>
          <p:cNvPr id="17" name="object 12"/>
          <p:cNvSpPr txBox="1"/>
          <p:nvPr/>
        </p:nvSpPr>
        <p:spPr>
          <a:xfrm>
            <a:off x="3168650" y="190621"/>
            <a:ext cx="2438399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100" spc="-60" dirty="0" smtClean="0">
                <a:solidFill>
                  <a:srgbClr val="FFFFFF"/>
                </a:solidFill>
                <a:latin typeface="Calibri-Light"/>
                <a:cs typeface="Calibri-Light"/>
              </a:rPr>
              <a:t>M</a:t>
            </a:r>
            <a:r>
              <a:rPr lang="pt-PT" sz="2100" spc="-60" dirty="0" smtClean="0">
                <a:solidFill>
                  <a:srgbClr val="FFFFFF"/>
                </a:solidFill>
                <a:latin typeface="Calibri-Light"/>
                <a:cs typeface="Calibri-Light"/>
              </a:rPr>
              <a:t>ó</a:t>
            </a:r>
            <a:r>
              <a:rPr sz="2100" spc="-60" dirty="0" err="1" smtClean="0">
                <a:solidFill>
                  <a:srgbClr val="FFFFFF"/>
                </a:solidFill>
                <a:latin typeface="Calibri-Light"/>
                <a:cs typeface="Calibri-Light"/>
              </a:rPr>
              <a:t>dul</a:t>
            </a:r>
            <a:r>
              <a:rPr lang="pt-PT" sz="2100" spc="-60" dirty="0" smtClean="0">
                <a:solidFill>
                  <a:srgbClr val="FFFFFF"/>
                </a:solidFill>
                <a:latin typeface="Calibri-Light"/>
                <a:cs typeface="Calibri-Light"/>
              </a:rPr>
              <a:t>o</a:t>
            </a:r>
            <a:r>
              <a:rPr sz="2100" spc="-60" dirty="0" smtClean="0">
                <a:solidFill>
                  <a:srgbClr val="FFFFFF"/>
                </a:solidFill>
                <a:latin typeface="Calibri-Light"/>
                <a:cs typeface="Calibri-Light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Calibri-Light"/>
                <a:cs typeface="Calibri-Light"/>
              </a:rPr>
              <a:t>2 </a:t>
            </a:r>
            <a:r>
              <a:rPr lang="pt-PT" sz="2100" b="1" spc="-90" dirty="0" smtClean="0">
                <a:solidFill>
                  <a:srgbClr val="FFFFFF"/>
                </a:solidFill>
                <a:cs typeface="Calibri"/>
              </a:rPr>
              <a:t>PSP </a:t>
            </a:r>
            <a:r>
              <a:rPr sz="2100" b="1" spc="-55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lang="pt-PT" sz="2100" b="1" spc="-55" dirty="0" smtClean="0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sz="2100" b="1" spc="-55" dirty="0" smtClean="0">
                <a:solidFill>
                  <a:srgbClr val="FFFFFF"/>
                </a:solidFill>
                <a:latin typeface="Calibri"/>
                <a:cs typeface="Calibri"/>
              </a:rPr>
              <a:t>sic</a:t>
            </a:r>
            <a:r>
              <a:rPr lang="pt-PT" sz="2100" b="1" spc="-5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979" y="34437"/>
            <a:ext cx="822766" cy="82276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211657" y="445820"/>
            <a:ext cx="1665666" cy="176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36402" y="468120"/>
            <a:ext cx="37465" cy="46355"/>
          </a:xfrm>
          <a:custGeom>
            <a:avLst/>
            <a:gdLst/>
            <a:ahLst/>
            <a:cxnLst/>
            <a:rect l="l" t="t" r="r" b="b"/>
            <a:pathLst>
              <a:path w="37464" h="46354">
                <a:moveTo>
                  <a:pt x="0" y="0"/>
                </a:moveTo>
                <a:lnTo>
                  <a:pt x="36892" y="0"/>
                </a:lnTo>
                <a:lnTo>
                  <a:pt x="36892" y="45789"/>
                </a:lnTo>
                <a:lnTo>
                  <a:pt x="0" y="45789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93360" y="533535"/>
            <a:ext cx="123189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2977" y="0"/>
                </a:lnTo>
              </a:path>
            </a:pathLst>
          </a:custGeom>
          <a:ln w="39248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36401" y="553142"/>
            <a:ext cx="37465" cy="45720"/>
          </a:xfrm>
          <a:custGeom>
            <a:avLst/>
            <a:gdLst/>
            <a:ahLst/>
            <a:cxnLst/>
            <a:rect l="l" t="t" r="r" b="b"/>
            <a:pathLst>
              <a:path w="37464" h="45720">
                <a:moveTo>
                  <a:pt x="36893" y="45721"/>
                </a:moveTo>
                <a:lnTo>
                  <a:pt x="0" y="45721"/>
                </a:lnTo>
                <a:lnTo>
                  <a:pt x="0" y="0"/>
                </a:lnTo>
                <a:lnTo>
                  <a:pt x="36893" y="17"/>
                </a:lnTo>
                <a:lnTo>
                  <a:pt x="36893" y="45721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36401" y="553142"/>
            <a:ext cx="37465" cy="635"/>
          </a:xfrm>
          <a:custGeom>
            <a:avLst/>
            <a:gdLst/>
            <a:ahLst/>
            <a:cxnLst/>
            <a:rect l="l" t="t" r="r" b="b"/>
            <a:pathLst>
              <a:path w="37464" h="634">
                <a:moveTo>
                  <a:pt x="36893" y="17"/>
                </a:moveTo>
                <a:lnTo>
                  <a:pt x="2" y="17"/>
                </a:lnTo>
                <a:lnTo>
                  <a:pt x="3689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73295" y="553142"/>
            <a:ext cx="43180" cy="635"/>
          </a:xfrm>
          <a:custGeom>
            <a:avLst/>
            <a:gdLst/>
            <a:ahLst/>
            <a:cxnLst/>
            <a:rect l="l" t="t" r="r" b="b"/>
            <a:pathLst>
              <a:path w="43179" h="634">
                <a:moveTo>
                  <a:pt x="43043" y="8"/>
                </a:moveTo>
                <a:lnTo>
                  <a:pt x="0" y="8"/>
                </a:lnTo>
                <a:lnTo>
                  <a:pt x="4304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42558" y="466924"/>
            <a:ext cx="101965" cy="132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66982" y="447201"/>
            <a:ext cx="303530" cy="172720"/>
          </a:xfrm>
          <a:custGeom>
            <a:avLst/>
            <a:gdLst/>
            <a:ahLst/>
            <a:cxnLst/>
            <a:rect l="l" t="t" r="r" b="b"/>
            <a:pathLst>
              <a:path w="303529" h="172720">
                <a:moveTo>
                  <a:pt x="0" y="172646"/>
                </a:moveTo>
                <a:lnTo>
                  <a:pt x="303084" y="172646"/>
                </a:lnTo>
                <a:lnTo>
                  <a:pt x="303084" y="0"/>
                </a:lnTo>
                <a:lnTo>
                  <a:pt x="0" y="0"/>
                </a:lnTo>
                <a:lnTo>
                  <a:pt x="0" y="172646"/>
                </a:lnTo>
                <a:close/>
              </a:path>
            </a:pathLst>
          </a:custGeom>
          <a:ln w="5632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64657" y="287191"/>
            <a:ext cx="1065314" cy="1082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00856" y="1567800"/>
            <a:ext cx="10319385" cy="4912360"/>
          </a:xfrm>
          <a:custGeom>
            <a:avLst/>
            <a:gdLst/>
            <a:ahLst/>
            <a:cxnLst/>
            <a:rect l="l" t="t" r="r" b="b"/>
            <a:pathLst>
              <a:path w="10319385" h="4912360">
                <a:moveTo>
                  <a:pt x="10319148" y="0"/>
                </a:moveTo>
                <a:lnTo>
                  <a:pt x="265518" y="0"/>
                </a:lnTo>
                <a:lnTo>
                  <a:pt x="112015" y="4148"/>
                </a:lnTo>
                <a:lnTo>
                  <a:pt x="33189" y="33189"/>
                </a:lnTo>
                <a:lnTo>
                  <a:pt x="4148" y="112015"/>
                </a:lnTo>
                <a:lnTo>
                  <a:pt x="0" y="265518"/>
                </a:lnTo>
                <a:lnTo>
                  <a:pt x="0" y="4912196"/>
                </a:lnTo>
                <a:lnTo>
                  <a:pt x="10319148" y="4912196"/>
                </a:lnTo>
                <a:lnTo>
                  <a:pt x="10319148" y="0"/>
                </a:lnTo>
                <a:close/>
              </a:path>
            </a:pathLst>
          </a:custGeom>
          <a:solidFill>
            <a:srgbClr val="E8EF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00856" y="1567800"/>
            <a:ext cx="266065" cy="4912360"/>
          </a:xfrm>
          <a:custGeom>
            <a:avLst/>
            <a:gdLst/>
            <a:ahLst/>
            <a:cxnLst/>
            <a:rect l="l" t="t" r="r" b="b"/>
            <a:pathLst>
              <a:path w="266065" h="4912360">
                <a:moveTo>
                  <a:pt x="265518" y="0"/>
                </a:moveTo>
                <a:lnTo>
                  <a:pt x="112015" y="4148"/>
                </a:lnTo>
                <a:lnTo>
                  <a:pt x="33189" y="33189"/>
                </a:lnTo>
                <a:lnTo>
                  <a:pt x="4148" y="112015"/>
                </a:lnTo>
                <a:lnTo>
                  <a:pt x="0" y="265518"/>
                </a:lnTo>
                <a:lnTo>
                  <a:pt x="0" y="4912196"/>
                </a:lnTo>
              </a:path>
            </a:pathLst>
          </a:custGeom>
          <a:ln w="15608">
            <a:solidFill>
              <a:srgbClr val="008E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66375" y="1567800"/>
            <a:ext cx="10053955" cy="0"/>
          </a:xfrm>
          <a:custGeom>
            <a:avLst/>
            <a:gdLst/>
            <a:ahLst/>
            <a:cxnLst/>
            <a:rect l="l" t="t" r="r" b="b"/>
            <a:pathLst>
              <a:path w="10053955">
                <a:moveTo>
                  <a:pt x="10053629" y="0"/>
                </a:moveTo>
                <a:lnTo>
                  <a:pt x="0" y="0"/>
                </a:lnTo>
              </a:path>
            </a:pathLst>
          </a:custGeom>
          <a:ln w="15608">
            <a:solidFill>
              <a:srgbClr val="008E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93053" y="1922870"/>
            <a:ext cx="1767839" cy="720725"/>
          </a:xfrm>
          <a:custGeom>
            <a:avLst/>
            <a:gdLst/>
            <a:ahLst/>
            <a:cxnLst/>
            <a:rect l="l" t="t" r="r" b="b"/>
            <a:pathLst>
              <a:path w="1767839" h="720725">
                <a:moveTo>
                  <a:pt x="1444294" y="0"/>
                </a:moveTo>
                <a:lnTo>
                  <a:pt x="0" y="0"/>
                </a:lnTo>
                <a:lnTo>
                  <a:pt x="0" y="720153"/>
                </a:lnTo>
                <a:lnTo>
                  <a:pt x="1444294" y="720153"/>
                </a:lnTo>
                <a:lnTo>
                  <a:pt x="1631226" y="715101"/>
                </a:lnTo>
                <a:lnTo>
                  <a:pt x="1727219" y="679735"/>
                </a:lnTo>
                <a:lnTo>
                  <a:pt x="1762584" y="583743"/>
                </a:lnTo>
                <a:lnTo>
                  <a:pt x="1767636" y="396811"/>
                </a:lnTo>
                <a:lnTo>
                  <a:pt x="1767636" y="323342"/>
                </a:lnTo>
                <a:lnTo>
                  <a:pt x="1762584" y="136409"/>
                </a:lnTo>
                <a:lnTo>
                  <a:pt x="1727219" y="40417"/>
                </a:lnTo>
                <a:lnTo>
                  <a:pt x="1631226" y="5052"/>
                </a:lnTo>
                <a:lnTo>
                  <a:pt x="1444294" y="0"/>
                </a:lnTo>
                <a:close/>
              </a:path>
            </a:pathLst>
          </a:custGeom>
          <a:solidFill>
            <a:srgbClr val="008E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542182" y="1931313"/>
            <a:ext cx="2236068" cy="61683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502410" algn="l"/>
              </a:tabLst>
            </a:pPr>
            <a:r>
              <a:rPr lang="pt-PT" sz="3900" b="1" spc="-60" dirty="0" smtClean="0">
                <a:latin typeface="Calibri"/>
                <a:cs typeface="Calibri"/>
              </a:rPr>
              <a:t>VER</a:t>
            </a:r>
            <a:r>
              <a:rPr sz="3900" b="1" dirty="0">
                <a:latin typeface="Calibri"/>
                <a:cs typeface="Calibri"/>
              </a:rPr>
              <a:t>	</a:t>
            </a:r>
            <a:r>
              <a:rPr lang="pt-PT" sz="3900" b="1" spc="-55" dirty="0">
                <a:solidFill>
                  <a:srgbClr val="231F20"/>
                </a:solidFill>
              </a:rPr>
              <a:t>p</a:t>
            </a:r>
            <a:r>
              <a:rPr sz="3900" b="1" spc="10" dirty="0" smtClean="0">
                <a:solidFill>
                  <a:srgbClr val="231F20"/>
                </a:solidFill>
                <a:latin typeface="Calibri"/>
                <a:cs typeface="Calibri"/>
              </a:rPr>
              <a:t>or</a:t>
            </a:r>
            <a:endParaRPr sz="39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42182" y="2836778"/>
            <a:ext cx="6973570" cy="22884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8130" indent="-265430">
              <a:lnSpc>
                <a:spcPct val="100000"/>
              </a:lnSpc>
              <a:spcBef>
                <a:spcPts val="105"/>
              </a:spcBef>
              <a:buChar char="•"/>
              <a:tabLst>
                <a:tab pos="278765" algn="l"/>
              </a:tabLst>
            </a:pPr>
            <a:r>
              <a:rPr lang="pt-PT" sz="2450" spc="-10" dirty="0">
                <a:solidFill>
                  <a:srgbClr val="231F20"/>
                </a:solidFill>
                <a:cs typeface="Calibri"/>
              </a:rPr>
              <a:t>informação sobre o que aconteceu e está a </a:t>
            </a:r>
            <a:r>
              <a:rPr lang="pt-PT" sz="2450" spc="-10" dirty="0" smtClean="0">
                <a:solidFill>
                  <a:srgbClr val="231F20"/>
                </a:solidFill>
                <a:cs typeface="Calibri"/>
              </a:rPr>
              <a:t>acontecer</a:t>
            </a:r>
          </a:p>
          <a:p>
            <a:pPr marL="278130" indent="-265430">
              <a:lnSpc>
                <a:spcPct val="100000"/>
              </a:lnSpc>
              <a:spcBef>
                <a:spcPts val="105"/>
              </a:spcBef>
              <a:buChar char="•"/>
              <a:tabLst>
                <a:tab pos="278765" algn="l"/>
              </a:tabLst>
            </a:pPr>
            <a:r>
              <a:rPr lang="pt-PT" sz="2450" spc="5" dirty="0">
                <a:solidFill>
                  <a:srgbClr val="231F20"/>
                </a:solidFill>
                <a:cs typeface="Calibri"/>
              </a:rPr>
              <a:t>quem precisa de </a:t>
            </a:r>
            <a:r>
              <a:rPr lang="pt-PT" sz="2450" spc="5" dirty="0" smtClean="0">
                <a:solidFill>
                  <a:srgbClr val="231F20"/>
                </a:solidFill>
                <a:cs typeface="Calibri"/>
              </a:rPr>
              <a:t>ajuda</a:t>
            </a:r>
            <a:endParaRPr sz="2450" dirty="0">
              <a:latin typeface="Calibri"/>
              <a:cs typeface="Calibri"/>
            </a:endParaRPr>
          </a:p>
          <a:p>
            <a:pPr marL="278130" indent="-265430">
              <a:lnSpc>
                <a:spcPct val="100000"/>
              </a:lnSpc>
              <a:spcBef>
                <a:spcPts val="10"/>
              </a:spcBef>
              <a:buChar char="•"/>
              <a:tabLst>
                <a:tab pos="278765" algn="l"/>
              </a:tabLst>
            </a:pPr>
            <a:r>
              <a:rPr lang="pt-PT" sz="2450" spc="-15" dirty="0">
                <a:solidFill>
                  <a:srgbClr val="231F20"/>
                </a:solidFill>
                <a:cs typeface="Calibri"/>
              </a:rPr>
              <a:t>riscos de segurança e </a:t>
            </a:r>
            <a:r>
              <a:rPr lang="pt-PT" sz="2450" spc="-15" dirty="0" smtClean="0">
                <a:solidFill>
                  <a:srgbClr val="231F20"/>
                </a:solidFill>
                <a:cs typeface="Calibri"/>
              </a:rPr>
              <a:t>proteção</a:t>
            </a:r>
            <a:endParaRPr sz="2450" dirty="0">
              <a:latin typeface="Calibri"/>
              <a:cs typeface="Calibri"/>
            </a:endParaRPr>
          </a:p>
          <a:p>
            <a:pPr marL="278130" indent="-265430">
              <a:lnSpc>
                <a:spcPct val="100000"/>
              </a:lnSpc>
              <a:spcBef>
                <a:spcPts val="15"/>
              </a:spcBef>
              <a:buChar char="•"/>
              <a:tabLst>
                <a:tab pos="278765" algn="l"/>
              </a:tabLst>
            </a:pPr>
            <a:r>
              <a:rPr lang="pt-PT" sz="2450" spc="-15" dirty="0">
                <a:solidFill>
                  <a:srgbClr val="231F20"/>
                </a:solidFill>
                <a:cs typeface="Calibri"/>
              </a:rPr>
              <a:t>lesões </a:t>
            </a:r>
            <a:r>
              <a:rPr lang="pt-PT" sz="2450" spc="-15" dirty="0" smtClean="0">
                <a:solidFill>
                  <a:srgbClr val="231F20"/>
                </a:solidFill>
                <a:cs typeface="Calibri"/>
              </a:rPr>
              <a:t>físicas</a:t>
            </a:r>
          </a:p>
          <a:p>
            <a:pPr marL="278130" indent="-265430">
              <a:lnSpc>
                <a:spcPct val="100000"/>
              </a:lnSpc>
              <a:spcBef>
                <a:spcPts val="15"/>
              </a:spcBef>
              <a:buChar char="•"/>
              <a:tabLst>
                <a:tab pos="278765" algn="l"/>
              </a:tabLst>
            </a:pPr>
            <a:r>
              <a:rPr lang="pt-PT" sz="2450" spc="-10" dirty="0">
                <a:solidFill>
                  <a:srgbClr val="231F20"/>
                </a:solidFill>
                <a:cs typeface="Calibri"/>
              </a:rPr>
              <a:t>necessidades básicas e práticas </a:t>
            </a:r>
            <a:r>
              <a:rPr lang="pt-PT" sz="2450" spc="-10" dirty="0" smtClean="0">
                <a:solidFill>
                  <a:srgbClr val="231F20"/>
                </a:solidFill>
                <a:cs typeface="Calibri"/>
              </a:rPr>
              <a:t>imediatas</a:t>
            </a:r>
          </a:p>
          <a:p>
            <a:pPr marL="278130" indent="-265430">
              <a:lnSpc>
                <a:spcPct val="100000"/>
              </a:lnSpc>
              <a:spcBef>
                <a:spcPts val="15"/>
              </a:spcBef>
              <a:buChar char="•"/>
              <a:tabLst>
                <a:tab pos="278765" algn="l"/>
              </a:tabLst>
            </a:pPr>
            <a:r>
              <a:rPr lang="pt-PT" sz="2450" dirty="0" smtClean="0">
                <a:solidFill>
                  <a:srgbClr val="231F20"/>
                </a:solidFill>
                <a:cs typeface="Calibri"/>
              </a:rPr>
              <a:t>reações </a:t>
            </a:r>
            <a:r>
              <a:rPr lang="pt-PT" sz="2450" dirty="0">
                <a:solidFill>
                  <a:srgbClr val="231F20"/>
                </a:solidFill>
                <a:cs typeface="Calibri"/>
              </a:rPr>
              <a:t>emocionais.</a:t>
            </a:r>
            <a:endParaRPr sz="2450" dirty="0">
              <a:latin typeface="Calibri"/>
              <a:cs typeface="Calibri"/>
            </a:endParaRPr>
          </a:p>
        </p:txBody>
      </p:sp>
      <p:sp>
        <p:nvSpPr>
          <p:cNvPr id="20" name="object 2"/>
          <p:cNvSpPr txBox="1">
            <a:spLocks/>
          </p:cNvSpPr>
          <p:nvPr/>
        </p:nvSpPr>
        <p:spPr>
          <a:xfrm>
            <a:off x="73906" y="190621"/>
            <a:ext cx="278994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defTabSz="914400">
              <a:spcBef>
                <a:spcPts val="100"/>
              </a:spcBef>
            </a:pPr>
            <a:r>
              <a:rPr lang="pt-PT" sz="1800" kern="0" spc="-70" dirty="0" smtClean="0"/>
              <a:t>Primeiros Socorros Psicológicos</a:t>
            </a:r>
            <a:endParaRPr lang="pt-PT" sz="1800" kern="0" dirty="0"/>
          </a:p>
        </p:txBody>
      </p:sp>
      <p:sp>
        <p:nvSpPr>
          <p:cNvPr id="21" name="object 12"/>
          <p:cNvSpPr txBox="1"/>
          <p:nvPr/>
        </p:nvSpPr>
        <p:spPr>
          <a:xfrm>
            <a:off x="3168650" y="190621"/>
            <a:ext cx="2438399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100" spc="-60" dirty="0" smtClean="0">
                <a:solidFill>
                  <a:srgbClr val="FFFFFF"/>
                </a:solidFill>
                <a:latin typeface="Calibri-Light"/>
                <a:cs typeface="Calibri-Light"/>
              </a:rPr>
              <a:t>M</a:t>
            </a:r>
            <a:r>
              <a:rPr lang="pt-PT" sz="2100" spc="-60" dirty="0" smtClean="0">
                <a:solidFill>
                  <a:srgbClr val="FFFFFF"/>
                </a:solidFill>
                <a:latin typeface="Calibri-Light"/>
                <a:cs typeface="Calibri-Light"/>
              </a:rPr>
              <a:t>ó</a:t>
            </a:r>
            <a:r>
              <a:rPr sz="2100" spc="-60" dirty="0" err="1" smtClean="0">
                <a:solidFill>
                  <a:srgbClr val="FFFFFF"/>
                </a:solidFill>
                <a:latin typeface="Calibri-Light"/>
                <a:cs typeface="Calibri-Light"/>
              </a:rPr>
              <a:t>dul</a:t>
            </a:r>
            <a:r>
              <a:rPr lang="pt-PT" sz="2100" spc="-60" dirty="0" smtClean="0">
                <a:solidFill>
                  <a:srgbClr val="FFFFFF"/>
                </a:solidFill>
                <a:latin typeface="Calibri-Light"/>
                <a:cs typeface="Calibri-Light"/>
              </a:rPr>
              <a:t>o</a:t>
            </a:r>
            <a:r>
              <a:rPr sz="2100" spc="-60" dirty="0" smtClean="0">
                <a:solidFill>
                  <a:srgbClr val="FFFFFF"/>
                </a:solidFill>
                <a:latin typeface="Calibri-Light"/>
                <a:cs typeface="Calibri-Light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Calibri-Light"/>
                <a:cs typeface="Calibri-Light"/>
              </a:rPr>
              <a:t>2 </a:t>
            </a:r>
            <a:r>
              <a:rPr lang="pt-PT" sz="2100" b="1" spc="-90" dirty="0" smtClean="0">
                <a:solidFill>
                  <a:srgbClr val="FFFFFF"/>
                </a:solidFill>
                <a:cs typeface="Calibri"/>
              </a:rPr>
              <a:t>PSP </a:t>
            </a:r>
            <a:r>
              <a:rPr sz="2100" b="1" spc="-55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lang="pt-PT" sz="2100" b="1" spc="-55" dirty="0" smtClean="0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sz="2100" b="1" spc="-55" dirty="0" smtClean="0">
                <a:solidFill>
                  <a:srgbClr val="FFFFFF"/>
                </a:solidFill>
                <a:latin typeface="Calibri"/>
                <a:cs typeface="Calibri"/>
              </a:rPr>
              <a:t>sic</a:t>
            </a:r>
            <a:r>
              <a:rPr lang="pt-PT" sz="2100" b="1" spc="-5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979" y="34437"/>
            <a:ext cx="822766" cy="82276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211657" y="445820"/>
            <a:ext cx="1665666" cy="176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36402" y="468120"/>
            <a:ext cx="37465" cy="46355"/>
          </a:xfrm>
          <a:custGeom>
            <a:avLst/>
            <a:gdLst/>
            <a:ahLst/>
            <a:cxnLst/>
            <a:rect l="l" t="t" r="r" b="b"/>
            <a:pathLst>
              <a:path w="37464" h="46354">
                <a:moveTo>
                  <a:pt x="0" y="0"/>
                </a:moveTo>
                <a:lnTo>
                  <a:pt x="36892" y="0"/>
                </a:lnTo>
                <a:lnTo>
                  <a:pt x="36892" y="45789"/>
                </a:lnTo>
                <a:lnTo>
                  <a:pt x="0" y="45789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93360" y="533535"/>
            <a:ext cx="123189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2977" y="0"/>
                </a:lnTo>
              </a:path>
            </a:pathLst>
          </a:custGeom>
          <a:ln w="39248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36401" y="553142"/>
            <a:ext cx="37465" cy="45720"/>
          </a:xfrm>
          <a:custGeom>
            <a:avLst/>
            <a:gdLst/>
            <a:ahLst/>
            <a:cxnLst/>
            <a:rect l="l" t="t" r="r" b="b"/>
            <a:pathLst>
              <a:path w="37464" h="45720">
                <a:moveTo>
                  <a:pt x="36893" y="45721"/>
                </a:moveTo>
                <a:lnTo>
                  <a:pt x="0" y="45721"/>
                </a:lnTo>
                <a:lnTo>
                  <a:pt x="0" y="0"/>
                </a:lnTo>
                <a:lnTo>
                  <a:pt x="36893" y="17"/>
                </a:lnTo>
                <a:lnTo>
                  <a:pt x="36893" y="45721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36401" y="553142"/>
            <a:ext cx="37465" cy="635"/>
          </a:xfrm>
          <a:custGeom>
            <a:avLst/>
            <a:gdLst/>
            <a:ahLst/>
            <a:cxnLst/>
            <a:rect l="l" t="t" r="r" b="b"/>
            <a:pathLst>
              <a:path w="37464" h="634">
                <a:moveTo>
                  <a:pt x="36893" y="17"/>
                </a:moveTo>
                <a:lnTo>
                  <a:pt x="2" y="17"/>
                </a:lnTo>
                <a:lnTo>
                  <a:pt x="3689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73295" y="553142"/>
            <a:ext cx="43180" cy="635"/>
          </a:xfrm>
          <a:custGeom>
            <a:avLst/>
            <a:gdLst/>
            <a:ahLst/>
            <a:cxnLst/>
            <a:rect l="l" t="t" r="r" b="b"/>
            <a:pathLst>
              <a:path w="43179" h="634">
                <a:moveTo>
                  <a:pt x="43043" y="8"/>
                </a:moveTo>
                <a:lnTo>
                  <a:pt x="0" y="8"/>
                </a:lnTo>
                <a:lnTo>
                  <a:pt x="4304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42558" y="466924"/>
            <a:ext cx="101965" cy="132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66982" y="447201"/>
            <a:ext cx="303530" cy="172720"/>
          </a:xfrm>
          <a:custGeom>
            <a:avLst/>
            <a:gdLst/>
            <a:ahLst/>
            <a:cxnLst/>
            <a:rect l="l" t="t" r="r" b="b"/>
            <a:pathLst>
              <a:path w="303529" h="172720">
                <a:moveTo>
                  <a:pt x="0" y="172646"/>
                </a:moveTo>
                <a:lnTo>
                  <a:pt x="303084" y="172646"/>
                </a:lnTo>
                <a:lnTo>
                  <a:pt x="303084" y="0"/>
                </a:lnTo>
                <a:lnTo>
                  <a:pt x="0" y="0"/>
                </a:lnTo>
                <a:lnTo>
                  <a:pt x="0" y="172646"/>
                </a:lnTo>
                <a:close/>
              </a:path>
            </a:pathLst>
          </a:custGeom>
          <a:ln w="5632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64657" y="287191"/>
            <a:ext cx="1065314" cy="1082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180353" y="1365947"/>
            <a:ext cx="6179297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sz="4200" spc="-5" dirty="0" smtClean="0">
                <a:solidFill>
                  <a:srgbClr val="231F20"/>
                </a:solidFill>
              </a:rPr>
              <a:t>Questões do estudo de caso</a:t>
            </a:r>
            <a:endParaRPr sz="4200" dirty="0"/>
          </a:p>
        </p:txBody>
      </p:sp>
      <p:sp>
        <p:nvSpPr>
          <p:cNvPr id="14" name="object 14"/>
          <p:cNvSpPr txBox="1"/>
          <p:nvPr/>
        </p:nvSpPr>
        <p:spPr>
          <a:xfrm>
            <a:off x="1180353" y="2122867"/>
            <a:ext cx="8495665" cy="244785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300355" indent="-287655">
              <a:lnSpc>
                <a:spcPct val="100000"/>
              </a:lnSpc>
              <a:spcBef>
                <a:spcPts val="540"/>
              </a:spcBef>
              <a:buChar char="•"/>
              <a:tabLst>
                <a:tab pos="300990" algn="l"/>
              </a:tabLst>
            </a:pPr>
            <a:r>
              <a:rPr lang="pt-PT" sz="2800" spc="-5" dirty="0" smtClean="0">
                <a:solidFill>
                  <a:srgbClr val="231F20"/>
                </a:solidFill>
                <a:latin typeface="Calibri"/>
                <a:cs typeface="Calibri"/>
              </a:rPr>
              <a:t>Como aplicaria as ações do VER nesta situação</a:t>
            </a:r>
            <a:r>
              <a:rPr sz="2800" spc="-10" dirty="0" smtClean="0">
                <a:solidFill>
                  <a:srgbClr val="231F20"/>
                </a:solidFill>
                <a:latin typeface="Calibri"/>
                <a:cs typeface="Calibri"/>
              </a:rPr>
              <a:t>?</a:t>
            </a:r>
            <a:endParaRPr sz="2800" dirty="0">
              <a:latin typeface="Calibri"/>
              <a:cs typeface="Calibri"/>
            </a:endParaRPr>
          </a:p>
          <a:p>
            <a:pPr marL="300355" marR="340360" indent="-287655">
              <a:lnSpc>
                <a:spcPct val="113100"/>
              </a:lnSpc>
              <a:buChar char="•"/>
              <a:tabLst>
                <a:tab pos="300990" algn="l"/>
              </a:tabLst>
            </a:pPr>
            <a:r>
              <a:rPr lang="pt-PT" sz="2800" spc="-10" dirty="0" smtClean="0">
                <a:solidFill>
                  <a:srgbClr val="231F20"/>
                </a:solidFill>
                <a:latin typeface="Calibri"/>
                <a:cs typeface="Calibri"/>
              </a:rPr>
              <a:t>Quais são as reações comuns que a mulher pode ter a esta experiência</a:t>
            </a:r>
            <a:r>
              <a:rPr sz="2800" spc="-10" dirty="0" smtClean="0">
                <a:solidFill>
                  <a:srgbClr val="231F20"/>
                </a:solidFill>
                <a:latin typeface="Calibri"/>
                <a:cs typeface="Calibri"/>
              </a:rPr>
              <a:t>?</a:t>
            </a:r>
            <a:endParaRPr sz="2800" dirty="0">
              <a:latin typeface="Calibri"/>
              <a:cs typeface="Calibri"/>
            </a:endParaRPr>
          </a:p>
          <a:p>
            <a:pPr marL="300355" marR="5080" indent="-287655">
              <a:lnSpc>
                <a:spcPct val="113100"/>
              </a:lnSpc>
              <a:buChar char="•"/>
              <a:tabLst>
                <a:tab pos="300990" algn="l"/>
              </a:tabLst>
            </a:pPr>
            <a:r>
              <a:rPr lang="pt-PT" sz="2800" spc="-10" dirty="0" smtClean="0">
                <a:solidFill>
                  <a:srgbClr val="231F20"/>
                </a:solidFill>
                <a:latin typeface="Calibri"/>
                <a:cs typeface="Calibri"/>
              </a:rPr>
              <a:t>Que tipo de reações complexas poderia ter a mulher a esta experiência</a:t>
            </a:r>
            <a:r>
              <a:rPr sz="2800" spc="-10" dirty="0" smtClean="0">
                <a:solidFill>
                  <a:srgbClr val="231F20"/>
                </a:solidFill>
                <a:latin typeface="Calibri"/>
                <a:cs typeface="Calibri"/>
              </a:rPr>
              <a:t>?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6" name="object 2"/>
          <p:cNvSpPr txBox="1">
            <a:spLocks/>
          </p:cNvSpPr>
          <p:nvPr/>
        </p:nvSpPr>
        <p:spPr>
          <a:xfrm>
            <a:off x="73906" y="190621"/>
            <a:ext cx="278994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defTabSz="914400">
              <a:spcBef>
                <a:spcPts val="100"/>
              </a:spcBef>
            </a:pPr>
            <a:r>
              <a:rPr lang="pt-PT" sz="1800" kern="0" spc="-70" dirty="0" smtClean="0"/>
              <a:t>Primeiros Socorros Psicológicos</a:t>
            </a:r>
            <a:endParaRPr lang="pt-PT" sz="1800" kern="0" dirty="0"/>
          </a:p>
        </p:txBody>
      </p:sp>
      <p:sp>
        <p:nvSpPr>
          <p:cNvPr id="17" name="object 12"/>
          <p:cNvSpPr txBox="1"/>
          <p:nvPr/>
        </p:nvSpPr>
        <p:spPr>
          <a:xfrm>
            <a:off x="3168650" y="190621"/>
            <a:ext cx="2438399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100" spc="-60" dirty="0" smtClean="0">
                <a:solidFill>
                  <a:srgbClr val="FFFFFF"/>
                </a:solidFill>
                <a:latin typeface="Calibri-Light"/>
                <a:cs typeface="Calibri-Light"/>
              </a:rPr>
              <a:t>M</a:t>
            </a:r>
            <a:r>
              <a:rPr lang="pt-PT" sz="2100" spc="-60" dirty="0" smtClean="0">
                <a:solidFill>
                  <a:srgbClr val="FFFFFF"/>
                </a:solidFill>
                <a:latin typeface="Calibri-Light"/>
                <a:cs typeface="Calibri-Light"/>
              </a:rPr>
              <a:t>ó</a:t>
            </a:r>
            <a:r>
              <a:rPr sz="2100" spc="-60" dirty="0" err="1" smtClean="0">
                <a:solidFill>
                  <a:srgbClr val="FFFFFF"/>
                </a:solidFill>
                <a:latin typeface="Calibri-Light"/>
                <a:cs typeface="Calibri-Light"/>
              </a:rPr>
              <a:t>dul</a:t>
            </a:r>
            <a:r>
              <a:rPr lang="pt-PT" sz="2100" spc="-60" dirty="0" smtClean="0">
                <a:solidFill>
                  <a:srgbClr val="FFFFFF"/>
                </a:solidFill>
                <a:latin typeface="Calibri-Light"/>
                <a:cs typeface="Calibri-Light"/>
              </a:rPr>
              <a:t>o</a:t>
            </a:r>
            <a:r>
              <a:rPr sz="2100" spc="-60" dirty="0" smtClean="0">
                <a:solidFill>
                  <a:srgbClr val="FFFFFF"/>
                </a:solidFill>
                <a:latin typeface="Calibri-Light"/>
                <a:cs typeface="Calibri-Light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Calibri-Light"/>
                <a:cs typeface="Calibri-Light"/>
              </a:rPr>
              <a:t>2 </a:t>
            </a:r>
            <a:r>
              <a:rPr lang="pt-PT" sz="2100" b="1" spc="-90" dirty="0" smtClean="0">
                <a:solidFill>
                  <a:srgbClr val="FFFFFF"/>
                </a:solidFill>
                <a:cs typeface="Calibri"/>
              </a:rPr>
              <a:t>PSP </a:t>
            </a:r>
            <a:r>
              <a:rPr sz="2100" b="1" spc="-55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lang="pt-PT" sz="2100" b="1" spc="-55" dirty="0" smtClean="0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sz="2100" b="1" spc="-55" dirty="0" smtClean="0">
                <a:solidFill>
                  <a:srgbClr val="FFFFFF"/>
                </a:solidFill>
                <a:latin typeface="Calibri"/>
                <a:cs typeface="Calibri"/>
              </a:rPr>
              <a:t>sic</a:t>
            </a:r>
            <a:r>
              <a:rPr lang="pt-PT" sz="2100" b="1" spc="-5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979" y="34437"/>
            <a:ext cx="822766" cy="8227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D3660218DA58A4DAC18AAB0E887F9DD" ma:contentTypeVersion="12" ma:contentTypeDescription="Criar um novo documento." ma:contentTypeScope="" ma:versionID="538d809d26a00fb0f80ca5af86a85f10">
  <xsd:schema xmlns:xsd="http://www.w3.org/2001/XMLSchema" xmlns:xs="http://www.w3.org/2001/XMLSchema" xmlns:p="http://schemas.microsoft.com/office/2006/metadata/properties" xmlns:ns3="beb68640-6a28-4983-bfe5-2beebe2af4fd" targetNamespace="http://schemas.microsoft.com/office/2006/metadata/properties" ma:root="true" ma:fieldsID="8dde095622dbea5ec148c94643e3926a" ns3:_="">
    <xsd:import namespace="beb68640-6a28-4983-bfe5-2beebe2af4f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SystemTag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b68640-6a28-4983-bfe5-2beebe2af4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18" nillable="true" ma:displayName="MediaServiceSystemTags" ma:hidden="true" ma:internalName="MediaServiceSystemTags" ma:readOnly="true">
      <xsd:simpleType>
        <xsd:restriction base="dms:Note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eb68640-6a28-4983-bfe5-2beebe2af4fd" xsi:nil="true"/>
  </documentManagement>
</p:properties>
</file>

<file path=customXml/itemProps1.xml><?xml version="1.0" encoding="utf-8"?>
<ds:datastoreItem xmlns:ds="http://schemas.openxmlformats.org/officeDocument/2006/customXml" ds:itemID="{37B62304-4AEE-47F6-923C-EE55FBAFDE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b68640-6a28-4983-bfe5-2beebe2af4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6D1842-1160-4E68-B74B-54C39D6007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69AF12-B9AA-441C-935E-CF57073B25E6}">
  <ds:schemaRefs>
    <ds:schemaRef ds:uri="http://schemas.openxmlformats.org/package/2006/metadata/core-properties"/>
    <ds:schemaRef ds:uri="beb68640-6a28-4983-bfe5-2beebe2af4fd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1004</Words>
  <Application>Microsoft Office PowerPoint</Application>
  <PresentationFormat>Personalizados</PresentationFormat>
  <Paragraphs>150</Paragraphs>
  <Slides>12</Slides>
  <Notes>10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5" baseType="lpstr">
      <vt:lpstr>Calibri</vt:lpstr>
      <vt:lpstr>Calibri-Light</vt:lpstr>
      <vt:lpstr>Office Theme</vt:lpstr>
      <vt:lpstr>Formação em Primeiros Socorros Psicológicos para as Sociedades da Cruz Vermelha e do Crescente vermelho</vt:lpstr>
      <vt:lpstr>Primeiros Socorros Psicológicos</vt:lpstr>
      <vt:lpstr>PSP são… </vt:lpstr>
      <vt:lpstr>PSP não são… </vt:lpstr>
      <vt:lpstr>Apresentação do PowerPoint</vt:lpstr>
      <vt:lpstr>Questões sobre reações</vt:lpstr>
      <vt:lpstr>Passos para criar um estudo de caso</vt:lpstr>
      <vt:lpstr>VER por</vt:lpstr>
      <vt:lpstr>Questões do estudo de caso</vt:lpstr>
      <vt:lpstr>OUVIR refere-se à forma como o facilitador de PSP</vt:lpstr>
      <vt:lpstr>LIGAR  é ajudar pessoas a</vt:lpstr>
      <vt:lpstr>Dar feedback útil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in  Psychological First Aid  for Red Cross and</dc:title>
  <dc:creator>Mário Tavares</dc:creator>
  <cp:lastModifiedBy>Mário Tavares</cp:lastModifiedBy>
  <cp:revision>25</cp:revision>
  <dcterms:created xsi:type="dcterms:W3CDTF">2018-11-23T13:16:32Z</dcterms:created>
  <dcterms:modified xsi:type="dcterms:W3CDTF">2023-11-22T14:58:35Z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2018-11-23T00:00:00Z</vt:filetime>
  </property>
  <property fmtid="{D5CDD505-2E9C-101B-9397-08002B2CF9AE}" pid="3" name="Creator">
    <vt:lpwstr>Adobe InDesign CC 13.0 (Macintosh)</vt:lpwstr>
  </property>
  <property fmtid="{D5CDD505-2E9C-101B-9397-08002B2CF9AE}" pid="4" name="LastSaved">
    <vt:filetime>2018-11-23T00:00:00Z</vt:filetime>
  </property>
  <property fmtid="{D5CDD505-2E9C-101B-9397-08002B2CF9AE}" pid="5" name="ContentTypeId">
    <vt:lpwstr>0x0101002D3660218DA58A4DAC18AAB0E887F9DD</vt:lpwstr>
  </property>
</Properties>
</file>