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2"/>
  </p:notesMasterIdLst>
  <p:sldIdLst>
    <p:sldId id="358" r:id="rId2"/>
    <p:sldId id="344" r:id="rId3"/>
    <p:sldId id="350" r:id="rId4"/>
    <p:sldId id="274" r:id="rId5"/>
    <p:sldId id="264" r:id="rId6"/>
    <p:sldId id="265" r:id="rId7"/>
    <p:sldId id="266" r:id="rId8"/>
    <p:sldId id="362" r:id="rId9"/>
    <p:sldId id="302" r:id="rId10"/>
    <p:sldId id="280" r:id="rId11"/>
    <p:sldId id="363" r:id="rId12"/>
    <p:sldId id="359" r:id="rId13"/>
    <p:sldId id="360" r:id="rId14"/>
    <p:sldId id="375" r:id="rId15"/>
    <p:sldId id="364" r:id="rId16"/>
    <p:sldId id="303" r:id="rId17"/>
    <p:sldId id="368" r:id="rId18"/>
    <p:sldId id="370" r:id="rId19"/>
    <p:sldId id="367" r:id="rId20"/>
    <p:sldId id="374" r:id="rId21"/>
    <p:sldId id="373" r:id="rId22"/>
    <p:sldId id="324" r:id="rId23"/>
    <p:sldId id="369" r:id="rId24"/>
    <p:sldId id="371" r:id="rId25"/>
    <p:sldId id="366" r:id="rId26"/>
    <p:sldId id="365" r:id="rId27"/>
    <p:sldId id="372" r:id="rId28"/>
    <p:sldId id="376" r:id="rId29"/>
    <p:sldId id="339" r:id="rId30"/>
    <p:sldId id="340" r:id="rId31"/>
  </p:sldIdLst>
  <p:sldSz cx="11518900" cy="6483350"/>
  <p:notesSz cx="11518900" cy="6483350"/>
  <p:defaultTextStyle>
    <a:defPPr>
      <a:defRPr lang="da-DK"/>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clrMru>
    <a:srgbClr val="734B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105" autoAdjust="0"/>
    <p:restoredTop sz="87793" autoAdjust="0"/>
  </p:normalViewPr>
  <p:slideViewPr>
    <p:cSldViewPr>
      <p:cViewPr varScale="1">
        <p:scale>
          <a:sx n="101" d="100"/>
          <a:sy n="101" d="100"/>
        </p:scale>
        <p:origin x="1536" y="200"/>
      </p:cViewPr>
      <p:guideLst>
        <p:guide orient="horz" pos="2880"/>
        <p:guide pos="2160"/>
      </p:guideLst>
    </p:cSldViewPr>
  </p:slideViewPr>
  <p:notesTextViewPr>
    <p:cViewPr>
      <p:scale>
        <a:sx n="100" d="100"/>
        <a:sy n="100" d="100"/>
      </p:scale>
      <p:origin x="0" y="-40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991100" cy="32385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6524625" y="0"/>
            <a:ext cx="4991100" cy="323850"/>
          </a:xfrm>
          <a:prstGeom prst="rect">
            <a:avLst/>
          </a:prstGeom>
        </p:spPr>
        <p:txBody>
          <a:bodyPr vert="horz" lIns="91440" tIns="45720" rIns="91440" bIns="45720" rtlCol="0"/>
          <a:lstStyle>
            <a:lvl1pPr algn="r">
              <a:defRPr sz="1200"/>
            </a:lvl1pPr>
          </a:lstStyle>
          <a:p>
            <a:fld id="{D2783931-DBE7-7A4C-B9BB-578E29FC5338}" type="datetimeFigureOut">
              <a:rPr lang="en-US" smtClean="0"/>
              <a:pPr/>
              <a:t>6/14/20</a:t>
            </a:fld>
            <a:endParaRPr lang="en-US"/>
          </a:p>
        </p:txBody>
      </p:sp>
      <p:sp>
        <p:nvSpPr>
          <p:cNvPr id="4" name="Slide Image Placeholder 3"/>
          <p:cNvSpPr>
            <a:spLocks noGrp="1" noRot="1" noChangeAspect="1"/>
          </p:cNvSpPr>
          <p:nvPr>
            <p:ph type="sldImg" idx="2"/>
          </p:nvPr>
        </p:nvSpPr>
        <p:spPr>
          <a:xfrm>
            <a:off x="3598863" y="485775"/>
            <a:ext cx="4321175" cy="24320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1152525" y="3079750"/>
            <a:ext cx="9213850" cy="2917825"/>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6157913"/>
            <a:ext cx="4991100" cy="32385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6524625" y="6157913"/>
            <a:ext cx="4991100" cy="323850"/>
          </a:xfrm>
          <a:prstGeom prst="rect">
            <a:avLst/>
          </a:prstGeom>
        </p:spPr>
        <p:txBody>
          <a:bodyPr vert="horz" lIns="91440" tIns="45720" rIns="91440" bIns="45720" rtlCol="0" anchor="b"/>
          <a:lstStyle>
            <a:lvl1pPr algn="r">
              <a:defRPr sz="1200"/>
            </a:lvl1pPr>
          </a:lstStyle>
          <a:p>
            <a:fld id="{64774656-4D90-1246-BBAA-922E8D88F56B}"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latin typeface="+mn-lt"/>
                <a:ea typeface="+mn-ea"/>
                <a:cs typeface="+mn-cs"/>
              </a:rPr>
              <a:t>[Present</a:t>
            </a:r>
            <a:r>
              <a:rPr lang="en-GB" sz="1200" b="1" kern="1200" baseline="0" dirty="0">
                <a:solidFill>
                  <a:schemeClr val="tx1"/>
                </a:solidFill>
                <a:latin typeface="+mn-lt"/>
                <a:ea typeface="+mn-ea"/>
                <a:cs typeface="+mn-cs"/>
              </a:rPr>
              <a:t> yourself, your organization, and your role. See the example below. Adapt to details of the facilitator.]</a:t>
            </a:r>
          </a:p>
          <a:p>
            <a:endParaRPr lang="en-GB" sz="1200" kern="1200" dirty="0">
              <a:solidFill>
                <a:schemeClr val="tx1"/>
              </a:solidFill>
              <a:latin typeface="+mn-lt"/>
              <a:ea typeface="+mn-ea"/>
              <a:cs typeface="+mn-cs"/>
            </a:endParaRPr>
          </a:p>
          <a:p>
            <a:r>
              <a:rPr lang="en-GB" sz="1200" kern="1200" dirty="0">
                <a:solidFill>
                  <a:schemeClr val="tx1"/>
                </a:solidFill>
                <a:latin typeface="+mn-lt"/>
                <a:ea typeface="+mn-ea"/>
                <a:cs typeface="+mn-cs"/>
              </a:rPr>
              <a:t>HI, my name is Pernille Hansen. I am a psychologist and have experience</a:t>
            </a:r>
            <a:r>
              <a:rPr lang="en-GB" sz="1200" kern="1200" baseline="0" dirty="0">
                <a:solidFill>
                  <a:schemeClr val="tx1"/>
                </a:solidFill>
                <a:latin typeface="+mn-lt"/>
                <a:ea typeface="+mn-ea"/>
                <a:cs typeface="+mn-cs"/>
              </a:rPr>
              <a:t> and expertise in mental health and psychosocial support in disasters and emergencies. I am also a trainer for the </a:t>
            </a:r>
            <a:r>
              <a:rPr lang="en-GB" sz="1200" i="0" kern="1200" baseline="0" dirty="0">
                <a:solidFill>
                  <a:schemeClr val="tx1"/>
                </a:solidFill>
                <a:latin typeface="+mn-lt"/>
                <a:ea typeface="+mn-ea"/>
                <a:cs typeface="+mn-cs"/>
              </a:rPr>
              <a:t>IFRC Reference Centre for Psychosocial Support on PFA for the COVID-19 response. </a:t>
            </a:r>
            <a:endParaRPr lang="en-GB" sz="1200" kern="1200" dirty="0">
              <a:solidFill>
                <a:schemeClr val="tx1"/>
              </a:solidFill>
              <a:latin typeface="+mn-lt"/>
              <a:ea typeface="+mn-ea"/>
              <a:cs typeface="+mn-cs"/>
            </a:endParaRPr>
          </a:p>
          <a:p>
            <a:endParaRPr lang="en-GB" sz="1200" kern="1200" dirty="0">
              <a:solidFill>
                <a:schemeClr val="tx1"/>
              </a:solidFill>
              <a:latin typeface="+mn-lt"/>
              <a:ea typeface="+mn-ea"/>
              <a:cs typeface="+mn-cs"/>
            </a:endParaRPr>
          </a:p>
          <a:p>
            <a:r>
              <a:rPr lang="en-GB" sz="1200" kern="1200" dirty="0">
                <a:solidFill>
                  <a:schemeClr val="tx1"/>
                </a:solidFill>
                <a:latin typeface="+mn-lt"/>
                <a:ea typeface="+mn-ea"/>
                <a:cs typeface="+mn-cs"/>
              </a:rPr>
              <a:t>Welcome to this short </a:t>
            </a:r>
            <a:r>
              <a:rPr lang="en-GB" sz="1200" kern="1200" baseline="0" dirty="0">
                <a:solidFill>
                  <a:schemeClr val="tx1"/>
                </a:solidFill>
                <a:latin typeface="+mn-lt"/>
                <a:ea typeface="+mn-ea"/>
                <a:cs typeface="+mn-cs"/>
              </a:rPr>
              <a:t>training module on remote supportive communication during COVID-19. This is an additional module to the basic training on psychological first aid in the COVID-19 outbreak response for staff and volunteers in Red Cross and Red Crescent National Societies. It is developed for people who have taken part in the basic training and have foundational knowledge of PFA and how it can be applied in the response to the COVID-19 crisis. </a:t>
            </a:r>
          </a:p>
          <a:p>
            <a:endParaRPr lang="en-GB" sz="1200" kern="1200" baseline="0" dirty="0">
              <a:solidFill>
                <a:schemeClr val="tx1"/>
              </a:solidFill>
              <a:latin typeface="+mn-lt"/>
              <a:ea typeface="+mn-ea"/>
              <a:cs typeface="+mn-cs"/>
            </a:endParaRPr>
          </a:p>
          <a:p>
            <a:r>
              <a:rPr lang="en-GB" sz="1200" b="1" kern="1200" baseline="0" dirty="0">
                <a:solidFill>
                  <a:schemeClr val="tx1"/>
                </a:solidFill>
                <a:latin typeface="+mn-lt"/>
                <a:ea typeface="+mn-ea"/>
                <a:cs typeface="+mn-cs"/>
              </a:rPr>
              <a:t>[Provide technical information about how the training will function. </a:t>
            </a:r>
            <a:r>
              <a:rPr lang="en-GB" sz="1200" b="1" i="0" kern="1200" baseline="0" dirty="0">
                <a:solidFill>
                  <a:schemeClr val="tx1"/>
                </a:solidFill>
                <a:latin typeface="+mn-lt"/>
                <a:ea typeface="+mn-ea"/>
                <a:cs typeface="+mn-cs"/>
              </a:rPr>
              <a:t>See the Adaptation and Facilitation Guide for more on this.</a:t>
            </a:r>
            <a:endParaRPr lang="en-GB" sz="1200" b="1" kern="1200" baseline="0" dirty="0">
              <a:solidFill>
                <a:schemeClr val="tx1"/>
              </a:solidFill>
              <a:latin typeface="+mn-lt"/>
              <a:ea typeface="+mn-ea"/>
              <a:cs typeface="+mn-cs"/>
            </a:endParaRPr>
          </a:p>
          <a:p>
            <a:endParaRPr lang="en-GB" sz="1200" b="1" i="0" kern="1200" baseline="0" dirty="0">
              <a:solidFill>
                <a:schemeClr val="tx1"/>
              </a:solidFill>
              <a:latin typeface="+mn-lt"/>
              <a:ea typeface="+mn-ea"/>
              <a:cs typeface="+mn-cs"/>
            </a:endParaRPr>
          </a:p>
          <a:p>
            <a:r>
              <a:rPr lang="en-GB" sz="1200" b="1" i="0" kern="1200" baseline="0" dirty="0">
                <a:solidFill>
                  <a:schemeClr val="tx1"/>
                </a:solidFill>
                <a:latin typeface="+mn-lt"/>
                <a:ea typeface="+mn-ea"/>
                <a:cs typeface="+mn-cs"/>
              </a:rPr>
              <a:t>For example, if using ZOOM here are some things to explain:</a:t>
            </a:r>
          </a:p>
          <a:p>
            <a:endParaRPr lang="en-GB" sz="1200" b="1" i="0" kern="1200" baseline="0" dirty="0">
              <a:solidFill>
                <a:schemeClr val="tx1"/>
              </a:solidFill>
              <a:latin typeface="+mn-lt"/>
              <a:ea typeface="+mn-ea"/>
              <a:cs typeface="+mn-cs"/>
            </a:endParaRPr>
          </a:p>
          <a:p>
            <a:r>
              <a:rPr lang="en-GB" sz="1200" b="1" i="0" kern="1200" baseline="0" dirty="0">
                <a:solidFill>
                  <a:schemeClr val="tx1"/>
                </a:solidFill>
                <a:latin typeface="+mn-lt"/>
                <a:ea typeface="+mn-ea"/>
                <a:cs typeface="+mn-cs"/>
              </a:rPr>
              <a:t>Breakaway rooms</a:t>
            </a:r>
          </a:p>
          <a:p>
            <a:r>
              <a:rPr lang="en-GB" sz="1200" b="1" i="0" kern="1200" baseline="0" dirty="0">
                <a:solidFill>
                  <a:schemeClr val="tx1"/>
                </a:solidFill>
                <a:latin typeface="+mn-lt"/>
                <a:ea typeface="+mn-ea"/>
                <a:cs typeface="+mn-cs"/>
              </a:rPr>
              <a:t>Mute when not speaking</a:t>
            </a:r>
          </a:p>
          <a:p>
            <a:r>
              <a:rPr lang="en-GB" sz="1200" b="1" i="0" kern="1200" baseline="0" dirty="0">
                <a:solidFill>
                  <a:schemeClr val="tx1"/>
                </a:solidFill>
                <a:latin typeface="+mn-lt"/>
                <a:ea typeface="+mn-ea"/>
                <a:cs typeface="+mn-cs"/>
              </a:rPr>
              <a:t>Raise your hand if you want to speak</a:t>
            </a:r>
          </a:p>
          <a:p>
            <a:r>
              <a:rPr lang="en-GB" sz="1200" b="1" i="0" kern="1200" baseline="0" dirty="0">
                <a:solidFill>
                  <a:schemeClr val="tx1"/>
                </a:solidFill>
                <a:latin typeface="+mn-lt"/>
                <a:ea typeface="+mn-ea"/>
                <a:cs typeface="+mn-cs"/>
              </a:rPr>
              <a:t>Write short comments in the chat box.]</a:t>
            </a:r>
          </a:p>
          <a:p>
            <a:r>
              <a:rPr lang="en-GB" sz="1200" kern="1200" baseline="0" dirty="0">
                <a:solidFill>
                  <a:schemeClr val="tx1"/>
                </a:solidFill>
                <a:latin typeface="+mn-lt"/>
                <a:ea typeface="+mn-ea"/>
                <a:cs typeface="+mn-cs"/>
              </a:rPr>
              <a:t> </a:t>
            </a:r>
          </a:p>
          <a:p>
            <a:r>
              <a:rPr lang="en-GB" sz="1200" b="1" kern="1200" baseline="0" dirty="0">
                <a:solidFill>
                  <a:srgbClr val="FF0000"/>
                </a:solidFill>
                <a:latin typeface="+mn-lt"/>
                <a:ea typeface="+mn-ea"/>
                <a:cs typeface="+mn-cs"/>
              </a:rPr>
              <a:t>A good practise with online trainings is to manage feedback and pick on random people to contribute. See below for an example of what you can say:</a:t>
            </a:r>
          </a:p>
          <a:p>
            <a:endParaRPr lang="en-GB" sz="1200" b="1" kern="1200" baseline="0" dirty="0">
              <a:solidFill>
                <a:srgbClr val="FF0000"/>
              </a:solidFill>
              <a:latin typeface="+mn-lt"/>
              <a:ea typeface="+mn-ea"/>
              <a:cs typeface="+mn-cs"/>
            </a:endParaRPr>
          </a:p>
          <a:p>
            <a:r>
              <a:rPr lang="en-GB" sz="1200" kern="1200" baseline="0" dirty="0">
                <a:solidFill>
                  <a:schemeClr val="tx1"/>
                </a:solidFill>
                <a:latin typeface="+mn-lt"/>
                <a:ea typeface="+mn-ea"/>
                <a:cs typeface="+mn-cs"/>
              </a:rPr>
              <a:t>“During the training when we have feedback sessions, I will pick you randomly and ask for your input, to make sure everyone gets a chance to contribute. If you have something very important you want to add after your colleagues have shared, raise your hand and we will see if we have time for more input.’ </a:t>
            </a:r>
          </a:p>
          <a:p>
            <a:endParaRPr lang="en-GB" sz="1200" kern="1200" baseline="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baseline="0" dirty="0">
                <a:solidFill>
                  <a:schemeClr val="tx1"/>
                </a:solidFill>
                <a:latin typeface="+mn-lt"/>
                <a:ea typeface="+mn-ea"/>
                <a:cs typeface="+mn-cs"/>
              </a:rPr>
              <a:t>I would now like to give each of you about </a:t>
            </a:r>
            <a:r>
              <a:rPr lang="en-GB" sz="1200" i="1" kern="1200" baseline="0" dirty="0">
                <a:solidFill>
                  <a:schemeClr val="tx1"/>
                </a:solidFill>
                <a:latin typeface="+mn-lt"/>
                <a:ea typeface="+mn-ea"/>
                <a:cs typeface="+mn-cs"/>
              </a:rPr>
              <a:t>30 seconds </a:t>
            </a:r>
            <a:r>
              <a:rPr lang="en-GB" sz="1200" kern="1200" baseline="0" dirty="0">
                <a:solidFill>
                  <a:schemeClr val="tx1"/>
                </a:solidFill>
                <a:latin typeface="+mn-lt"/>
                <a:ea typeface="+mn-ea"/>
                <a:cs typeface="+mn-cs"/>
              </a:rPr>
              <a:t>to introduce yourselves </a:t>
            </a:r>
            <a:r>
              <a:rPr lang="en-GB" sz="1200" b="1" kern="1200" baseline="0" dirty="0">
                <a:solidFill>
                  <a:srgbClr val="FF0000"/>
                </a:solidFill>
                <a:latin typeface="+mn-lt"/>
                <a:ea typeface="+mn-ea"/>
                <a:cs typeface="+mn-cs"/>
              </a:rPr>
              <a:t>[choose an appropriate time for each participant depending on how many people are taking part. Don’t spend more than 5 minutes on this.]</a:t>
            </a:r>
          </a:p>
          <a:p>
            <a:endParaRPr lang="en-GB" sz="1200"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During this time of physical distancing</a:t>
            </a:r>
            <a:r>
              <a:rPr lang="en-US" baseline="0" dirty="0"/>
              <a:t> we have had to move to new ways of supporting one another and many people are now providing support remotely. Although there are still some helpers working face-to-face, such health care workers and other responders – remote support through phone calls, videos calls, and short messages on the phone are common in all countries today. </a:t>
            </a:r>
          </a:p>
          <a:p>
            <a:endParaRPr lang="en-US"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There are a number of things to keep in mind when preparing to provide help remotely. </a:t>
            </a:r>
            <a:r>
              <a:rPr lang="en-US" baseline="0" dirty="0"/>
              <a:t>One example is to try to find a setting where you can communicate with the person in distress privately and with little or no disturbance. So you need to check your environment where you are planning to provide support from. </a:t>
            </a:r>
          </a:p>
          <a:p>
            <a:endParaRPr lang="en-US" baseline="0" dirty="0"/>
          </a:p>
          <a:p>
            <a:r>
              <a:rPr lang="en-US" baseline="0" dirty="0"/>
              <a:t>What are other things you can think of that are important to do in preparation for providing support to others remotely? </a:t>
            </a:r>
          </a:p>
          <a:p>
            <a:endParaRPr lang="en-US" dirty="0"/>
          </a:p>
          <a:p>
            <a:pPr marL="0" marR="0" indent="0" algn="l" defTabSz="457200" rtl="0" eaLnBrk="1" fontAlgn="auto" latinLnBrk="0" hangingPunct="1">
              <a:lnSpc>
                <a:spcPct val="100000"/>
              </a:lnSpc>
              <a:spcBef>
                <a:spcPts val="0"/>
              </a:spcBef>
              <a:spcAft>
                <a:spcPts val="0"/>
              </a:spcAft>
              <a:buClrTx/>
              <a:buSzTx/>
              <a:buFontTx/>
              <a:buNone/>
              <a:tabLst/>
              <a:defRPr/>
            </a:pPr>
            <a:r>
              <a:rPr lang="en-US" b="1" baseline="0" dirty="0"/>
              <a:t>[If possible, divide participants into small groups or pairs to discuss. If using zoom use breakaway rooms]. </a:t>
            </a:r>
          </a:p>
          <a:p>
            <a:endParaRPr lang="en-US" dirty="0"/>
          </a:p>
          <a:p>
            <a:r>
              <a:rPr lang="en-US" dirty="0"/>
              <a:t>You will now have 3 minutes to discuss and list the</a:t>
            </a:r>
            <a:r>
              <a:rPr lang="en-US" baseline="0" dirty="0"/>
              <a:t> things you can think of as important in preparation for remote supportive communication. </a:t>
            </a:r>
          </a:p>
          <a:p>
            <a:endParaRPr lang="en-US" dirty="0"/>
          </a:p>
          <a:p>
            <a:r>
              <a:rPr lang="en-US" b="1" dirty="0"/>
              <a:t>[Give participants 3 minutes to complete this task. Pick on random groups to give feedback</a:t>
            </a:r>
            <a:r>
              <a:rPr lang="en-US" b="1" baseline="0" dirty="0"/>
              <a:t> and ask only for one example from each group, to try and get maximum participation from everyone.]</a:t>
            </a:r>
            <a:endParaRPr lang="en-US" b="1" dirty="0"/>
          </a:p>
          <a:p>
            <a:endParaRPr lang="en-US"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Here</a:t>
            </a:r>
            <a:r>
              <a:rPr lang="en-US" baseline="0" dirty="0"/>
              <a:t> are some more things I thought of that are important to prepare when we are going to provide remote support:</a:t>
            </a:r>
          </a:p>
          <a:p>
            <a:r>
              <a:rPr lang="en-US" dirty="0"/>
              <a:t>In</a:t>
            </a:r>
            <a:r>
              <a:rPr lang="en-US" baseline="0" dirty="0"/>
              <a:t> addition to having a space to talk where you can have a private and confidential conversation, it is also important to ensure you have enough time to communicate adequately with the person in distress. </a:t>
            </a:r>
          </a:p>
          <a:p>
            <a:r>
              <a:rPr lang="en-US" baseline="0" dirty="0"/>
              <a:t>It is also important to make sure the equipment you are going to use, whether it is a phone or a computer, are charged and work. This includes ensuring you have access to the network either for calls or internet communication. </a:t>
            </a:r>
          </a:p>
          <a:p>
            <a:r>
              <a:rPr lang="en-US" baseline="0" dirty="0"/>
              <a:t>Another factor to prepare is to have the number for your supervisor close at hand, in case you need to call your supervisor if an emergency arises where you need immediate assistance and additional help. </a:t>
            </a:r>
          </a:p>
          <a:p>
            <a:r>
              <a:rPr lang="en-US" baseline="0" dirty="0"/>
              <a:t>If possible, it is also good to have psychoeducation materials to share with people in distress so they can understand their reactions better, or with tips and advice on how to manage different situations – that they can refer to after your communication with them is over. Examples are short leaflets on good habits to promote sleep, or information on stress management, or tips on how to support children in distress. </a:t>
            </a:r>
          </a:p>
          <a:p>
            <a:endParaRPr lang="en-US" baseline="0" dirty="0"/>
          </a:p>
          <a:p>
            <a:r>
              <a:rPr lang="en-US" baseline="0" dirty="0"/>
              <a:t>A key part of preparing to support people remotely is to have updated local referral information, and if possible, know the different protocols for referring people to different services. There may be, for example, specific protocol for referring someone who has experienced sexual assault, or in situations that involve child protection services. If you are not able to access such referral information, it is important to find out if your supervisor has this information, or who you can call if you need it. </a:t>
            </a:r>
          </a:p>
          <a:p>
            <a:endParaRPr lang="en-US" baseline="0" dirty="0"/>
          </a:p>
          <a:p>
            <a:r>
              <a:rPr lang="en-US" baseline="0" dirty="0"/>
              <a:t>Lastly, in the current times of COVID-19, it is important to have the latest information on what the local protocol is if someone suspects they are infected, and where they can access different types of help. Many people experience distress because they lack information or have received false information, and helpers need to recognize and rectify false information.  </a:t>
            </a:r>
          </a:p>
          <a:p>
            <a:endParaRPr lang="en-US" baseline="0" dirty="0"/>
          </a:p>
          <a:p>
            <a:endParaRPr lang="en-US" baseline="0" dirty="0"/>
          </a:p>
          <a:p>
            <a:endParaRPr lang="en-US" baseline="0"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The initial contact with a person in distress is often the most important, as this lays the foundation for trust and the rest of communication between</a:t>
            </a:r>
            <a:r>
              <a:rPr lang="en-US" baseline="0" dirty="0"/>
              <a:t> the helper and the person in distress. </a:t>
            </a:r>
          </a:p>
          <a:p>
            <a:r>
              <a:rPr lang="en-US" baseline="0" dirty="0"/>
              <a:t>Here are some key things to keep in mind when starting a call to provide support. </a:t>
            </a:r>
          </a:p>
          <a:p>
            <a:endParaRPr lang="en-US" baseline="0" dirty="0"/>
          </a:p>
          <a:p>
            <a:r>
              <a:rPr lang="en-US" baseline="0" dirty="0"/>
              <a:t>The first important thing to do is to introduce yourself, who you are and what your role is with regarding to provide support. For example, you can say ‘ Hi – I am Jasmine, and I am a Red Crescent volunteer working at the hotline. I am here to provide support to you today. </a:t>
            </a:r>
          </a:p>
          <a:p>
            <a:endParaRPr lang="en-US" baseline="0" dirty="0"/>
          </a:p>
          <a:p>
            <a:r>
              <a:rPr lang="en-US" baseline="0" dirty="0"/>
              <a:t>The next step is to find out who you are talking to. You can say – ‘ would you like to tell me your name, or let me know how I should address you during this call?’ A good reason to phrase it like this is to give the person the option to make up a fake name, if they don’t feel comfortable sharing their personal details with you. </a:t>
            </a:r>
          </a:p>
          <a:p>
            <a:endParaRPr lang="en-US" baseline="0" dirty="0"/>
          </a:p>
          <a:p>
            <a:r>
              <a:rPr lang="en-US" baseline="0" dirty="0"/>
              <a:t>The next step is to set the duration of the call and explain to the caller what will happen in the time you have together. This helps to set clear expectations and will help the caller feel safe. It also shows you are taking them seriously as you have set time aside for them. For example, you can say ‘I have 15 minutes to talk with you. In that time I will ask you some questions to find out what your most pressing problems are, and we will try to find some solutions together. </a:t>
            </a:r>
          </a:p>
          <a:p>
            <a:endParaRPr lang="en-US" baseline="0" dirty="0"/>
          </a:p>
          <a:p>
            <a:r>
              <a:rPr lang="en-US" baseline="0" dirty="0"/>
              <a:t>After this it is important to assess safety and physical wellbeing. On a remote call, this is best done through asking questions. Here is an example of how to ask some key questions:</a:t>
            </a:r>
          </a:p>
          <a:p>
            <a:endParaRPr lang="en-US" baseline="0" dirty="0"/>
          </a:p>
          <a:p>
            <a:r>
              <a:rPr lang="en-US" baseline="0" dirty="0"/>
              <a:t>Before we go on, I would like to know if you are calling me from a place where you feel safe and able to talk freely? (wait for answer)  Are you in any danger at this moment? (wait for answer)</a:t>
            </a:r>
          </a:p>
          <a:p>
            <a:endParaRPr lang="en-US" baseline="0" dirty="0"/>
          </a:p>
          <a:p>
            <a:r>
              <a:rPr lang="en-US" baseline="0" dirty="0"/>
              <a:t>Are you physically hurt or having any medical problems </a:t>
            </a:r>
            <a:r>
              <a:rPr lang="en-US" b="1" baseline="0" dirty="0"/>
              <a:t>at this moment </a:t>
            </a:r>
            <a:r>
              <a:rPr lang="en-US" baseline="0" dirty="0"/>
              <a:t>that I should know about? (wait for answer)</a:t>
            </a:r>
          </a:p>
          <a:p>
            <a:endParaRPr lang="en-US" baseline="0" dirty="0"/>
          </a:p>
          <a:p>
            <a:r>
              <a:rPr lang="en-US" baseline="0" dirty="0"/>
              <a:t>If the person is either not safe, or in physical or medical distress then it is important you know who to call and what to do, as such situations call for immediate referral and assistance. </a:t>
            </a:r>
          </a:p>
          <a:p>
            <a:r>
              <a:rPr lang="en-US" baseline="0" dirty="0"/>
              <a:t>If the person is in danger you may need to call for help from the local police or other protective organizations. If the person needs medical attention, you may need to call for an ambulance or arrange a referral to a nearby local medical facility. Knowing what to do in this situation is part of the preparations we talked about earlier. </a:t>
            </a:r>
          </a:p>
          <a:p>
            <a:endParaRPr lang="en-US" baseline="0" dirty="0"/>
          </a:p>
          <a:p>
            <a:r>
              <a:rPr lang="en-US" baseline="0" dirty="0"/>
              <a:t>If you have assessed the person is safe, and is not in physical distress, then you continue the call and start to gather more information about why the person has called you. </a:t>
            </a:r>
          </a:p>
          <a:p>
            <a:endParaRPr lang="en-US" baseline="0" dirty="0"/>
          </a:p>
          <a:p>
            <a:endParaRPr lang="en-US" baseline="0" dirty="0"/>
          </a:p>
          <a:p>
            <a:endParaRPr lang="en-US" baseline="0" dirty="0"/>
          </a:p>
          <a:p>
            <a:endParaRPr lang="en-US" baseline="0" dirty="0"/>
          </a:p>
          <a:p>
            <a:endParaRPr lang="en-US" baseline="0" dirty="0"/>
          </a:p>
          <a:p>
            <a:endParaRPr lang="en-US"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In this activity</a:t>
            </a:r>
            <a:r>
              <a:rPr lang="en-US" baseline="0" dirty="0"/>
              <a:t> you will work in pairs and have 5 minutes to practice the initial contact. Each person will have 2.5 minutes – I will send a reminder of the time – to lead the initial contact. You should introduce yourself, ask the other person for their name, set the duration of the call and what will happen, and assess for safety and physical well-being. </a:t>
            </a:r>
            <a:endParaRPr lang="en-US" dirty="0"/>
          </a:p>
          <a:p>
            <a:endParaRPr lang="en-US" dirty="0"/>
          </a:p>
          <a:p>
            <a:r>
              <a:rPr lang="en-US" b="1" dirty="0"/>
              <a:t>[If possible, divide participants into pairs</a:t>
            </a:r>
            <a:r>
              <a:rPr lang="en-US" b="1" baseline="0" dirty="0"/>
              <a:t>, for example using break away rooms in ZOOM. If this is not possible, try to find alternative ways to encourage participants to practice these skills as part of their learning.]</a:t>
            </a:r>
          </a:p>
          <a:p>
            <a:endParaRPr lang="en-US" baseline="0" dirty="0"/>
          </a:p>
          <a:p>
            <a:endParaRPr lang="en-US"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During the call you continue to gather more information,</a:t>
            </a:r>
            <a:r>
              <a:rPr lang="en-US" baseline="0" dirty="0"/>
              <a:t> so you can assess what help the person needs. This will help you to assess what help you are able to give personally, and what help you can not give. It is important to be honest about what help you can provide them with so they do not have incorrect expectations of you. </a:t>
            </a:r>
          </a:p>
          <a:p>
            <a:endParaRPr lang="en-US" baseline="0" dirty="0"/>
          </a:p>
          <a:p>
            <a:r>
              <a:rPr lang="en-US" baseline="0" dirty="0"/>
              <a:t>. </a:t>
            </a:r>
          </a:p>
          <a:p>
            <a:endParaRPr lang="en-US" baseline="0" dirty="0"/>
          </a:p>
          <a:p>
            <a:endParaRPr lang="en-US"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There are a number of supportive communication skills that are particularly useful when providing PFA. The first is knowing how to ask appropriate and relevant questions.</a:t>
            </a:r>
            <a:r>
              <a:rPr lang="en-US" baseline="0" dirty="0"/>
              <a:t> Asking good questions is a skill that you may need to practice. Remember in the beginning of the basic PFA training, you learnt that PFA is not pressuring someone for details, or asking someone to analyse what has happened to them. This means we have to strike a balance between asking enough questions, and not asking too many. Questions should be asked in a caring and empathetic and non-judgmental way, to gather information that will help to clarify the problem and identify possible solutions. Questions should not be asked merely to satisfy your curiosity or interest, and a person in distress should never be forced to answer a question if they are not comfortable. A good rule to help you is to stick to how, what, when, where, with whom questions, and avoid the ‘why’ questions. For example, what happened today to make you feel this distressed? When did the event take place? Where did it take place? Who were you with? </a:t>
            </a:r>
          </a:p>
          <a:p>
            <a:r>
              <a:rPr lang="en-US" baseline="0" dirty="0"/>
              <a:t>A second very important skills is being able to identify common and severe emotional reactions. </a:t>
            </a:r>
          </a:p>
          <a:p>
            <a:endParaRPr lang="en-US" b="1" baseline="0" dirty="0"/>
          </a:p>
          <a:p>
            <a:r>
              <a:rPr lang="en-US" b="1" baseline="0" dirty="0"/>
              <a:t>[Ask participants for examples of common and severe reactions that are to be expected during COVID-19. They have learnt about this in the basic PFA training.]</a:t>
            </a:r>
            <a:endParaRPr lang="en-US" b="1"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1" baseline="0" dirty="0"/>
              <a:t>[See note in earlier slide, about asking for examples from participants, before going through this slide]. </a:t>
            </a:r>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a:t>Here is a recap of the common and severe reactions you learnt about in the basic PFA training. Common reactions that we can expect people to have during the COVID-19 pandemic include fear, anxiety, feelings of anger and confusion, sadness and grief as a result of loss. </a:t>
            </a:r>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a:t>More severe reactions that some people have, and that call for referral for specialized help, include if a person has been unable to sleep for many days and weeks, or has experienced lasting changes in appetite that are threatening their health (such as not eating or eating all the time and feeling sick. Other severe reactions are if a person displays uncontrolled or aggressive behaviour, or threatens or tries to harm themselves or others. If people start using alcohol or drugs or engaging in risky or other unhealthy behaviours as coping strategies, this also requires extra support and help. </a:t>
            </a:r>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a:t>Finally, don’t forget extra help may also be needed if the person in distress present </a:t>
            </a:r>
            <a:r>
              <a:rPr lang="en-GB" sz="1200" dirty="0">
                <a:solidFill>
                  <a:srgbClr val="231F20"/>
                </a:solidFill>
                <a:latin typeface="+mn-lt"/>
                <a:cs typeface="Calibri"/>
              </a:rPr>
              <a:t>chronic health conditions or symptoms of mental health disorder.</a:t>
            </a:r>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a:t>If someone presents with any of the severe signs or symptoms, assist the person in distress access additional help as soon as possible. </a:t>
            </a:r>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The</a:t>
            </a:r>
            <a:r>
              <a:rPr lang="en-US" baseline="0" dirty="0"/>
              <a:t> next important skill to know is how to calm someone who is panicking or losing control. It is very common for people in distress to feel as if they are losing control, and to experience both physical and emotional discomfort when this happens. It is a common reaction to a frightening event or situation, or if the person has experienced something that has shocked them. Learning how to calm someone so they breathe normally and are feel calm is an effective way of helping someone regain control, of their feelings and of their situation. </a:t>
            </a:r>
          </a:p>
        </p:txBody>
      </p:sp>
      <p:sp>
        <p:nvSpPr>
          <p:cNvPr id="4" name="Slide Number Placeholder 3"/>
          <p:cNvSpPr>
            <a:spLocks noGrp="1"/>
          </p:cNvSpPr>
          <p:nvPr>
            <p:ph type="sldNum" sz="quarter" idx="10"/>
          </p:nvPr>
        </p:nvSpPr>
        <p:spPr/>
        <p:txBody>
          <a:bodyPr/>
          <a:lstStyle/>
          <a:p>
            <a:fld id="{64774656-4D90-1246-BBAA-922E8D88F56B}" type="slidenum">
              <a:rPr lang="en-US" smtClean="0"/>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Listen to the call between a woman in</a:t>
            </a:r>
            <a:r>
              <a:rPr lang="en-US" baseline="0" dirty="0"/>
              <a:t> distress and a helper on a hotline. Take some notes on the different techniques the helper uses to calm the woman down and to provide support. </a:t>
            </a:r>
          </a:p>
          <a:p>
            <a:endParaRPr lang="en-US" b="1" baseline="0" dirty="0"/>
          </a:p>
          <a:p>
            <a:r>
              <a:rPr lang="en-US" b="1" baseline="0" dirty="0"/>
              <a:t>[You can ask participants to share the skills they recognize in the chat, either during the chat, or at the end]. </a:t>
            </a:r>
          </a:p>
          <a:p>
            <a:endParaRPr lang="en-US" baseline="0"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The</a:t>
            </a:r>
            <a:r>
              <a:rPr lang="en-US" baseline="0" dirty="0"/>
              <a:t> aim of this training module is for the participant to learn how to communicate in a supportive manner through remote communication during COVID-19. </a:t>
            </a:r>
            <a:endParaRPr lang="en-US"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Here is a summary of all the different supportive communication and PFA skills I noted in the call. You may have others in addition.</a:t>
            </a:r>
            <a:r>
              <a:rPr lang="en-US" baseline="0" dirty="0"/>
              <a:t> </a:t>
            </a:r>
          </a:p>
          <a:p>
            <a:endParaRPr lang="en-US" baseline="0" dirty="0"/>
          </a:p>
          <a:p>
            <a:r>
              <a:rPr lang="en-US" b="1" baseline="0" dirty="0"/>
              <a:t>[Read the list on the slide]</a:t>
            </a:r>
            <a:endParaRPr lang="en-US" b="1"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a:t>[Continue</a:t>
            </a:r>
            <a:r>
              <a:rPr lang="en-US" b="1" baseline="0" dirty="0"/>
              <a:t> reading the points on the slide]</a:t>
            </a:r>
            <a:endParaRPr lang="en-US" b="1"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Here is a summary of different things you can do to help calm</a:t>
            </a:r>
            <a:r>
              <a:rPr lang="en-US" baseline="0" dirty="0"/>
              <a:t> someone in distress, and these are all methods you can use when supporting someone remotely. </a:t>
            </a:r>
          </a:p>
          <a:p>
            <a:endParaRPr lang="en-US" baseline="0" dirty="0"/>
          </a:p>
          <a:p>
            <a:pPr marL="300355" indent="-287655">
              <a:lnSpc>
                <a:spcPct val="100000"/>
              </a:lnSpc>
              <a:spcBef>
                <a:spcPts val="320"/>
              </a:spcBef>
              <a:buChar char="•"/>
              <a:tabLst>
                <a:tab pos="300355" algn="l"/>
                <a:tab pos="300990" algn="l"/>
              </a:tabLst>
            </a:pPr>
            <a:r>
              <a:rPr lang="en-GB" sz="1200" spc="-10" dirty="0">
                <a:solidFill>
                  <a:srgbClr val="231F20"/>
                </a:solidFill>
                <a:latin typeface="+mn-lt"/>
                <a:cs typeface="Calibri"/>
              </a:rPr>
              <a:t>keep the tone of your voice calm and soft</a:t>
            </a:r>
          </a:p>
          <a:p>
            <a:pPr marL="300355" indent="-287655">
              <a:lnSpc>
                <a:spcPct val="100000"/>
              </a:lnSpc>
              <a:spcBef>
                <a:spcPts val="320"/>
              </a:spcBef>
              <a:buChar char="•"/>
              <a:tabLst>
                <a:tab pos="300355" algn="l"/>
                <a:tab pos="300990" algn="l"/>
              </a:tabLst>
            </a:pPr>
            <a:r>
              <a:rPr lang="en-GB" sz="1200" spc="-10" dirty="0">
                <a:solidFill>
                  <a:srgbClr val="231F20"/>
                </a:solidFill>
                <a:latin typeface="+mn-lt"/>
                <a:cs typeface="Calibri"/>
              </a:rPr>
              <a:t>try to stay calm yourself</a:t>
            </a:r>
          </a:p>
          <a:p>
            <a:pPr marL="300355" indent="-287655">
              <a:lnSpc>
                <a:spcPct val="100000"/>
              </a:lnSpc>
              <a:spcBef>
                <a:spcPts val="320"/>
              </a:spcBef>
              <a:buChar char="•"/>
              <a:tabLst>
                <a:tab pos="300355" algn="l"/>
                <a:tab pos="300990" algn="l"/>
              </a:tabLst>
            </a:pPr>
            <a:r>
              <a:rPr lang="en-GB" sz="1200" spc="-10" dirty="0">
                <a:solidFill>
                  <a:srgbClr val="231F20"/>
                </a:solidFill>
                <a:latin typeface="+mn-lt"/>
                <a:cs typeface="Calibri"/>
              </a:rPr>
              <a:t>assure the person you are listening</a:t>
            </a:r>
          </a:p>
          <a:p>
            <a:pPr marL="300355" indent="-287655">
              <a:lnSpc>
                <a:spcPct val="100000"/>
              </a:lnSpc>
              <a:spcBef>
                <a:spcPts val="320"/>
              </a:spcBef>
              <a:buChar char="•"/>
              <a:tabLst>
                <a:tab pos="300355" algn="l"/>
                <a:tab pos="300990" algn="l"/>
              </a:tabLst>
            </a:pPr>
            <a:r>
              <a:rPr lang="en-GB" sz="1200" spc="-10" dirty="0">
                <a:solidFill>
                  <a:srgbClr val="231F20"/>
                </a:solidFill>
                <a:latin typeface="+mn-lt"/>
                <a:cs typeface="Calibri"/>
              </a:rPr>
              <a:t>explore physical symptoms and assess if there is a need for medical help</a:t>
            </a:r>
          </a:p>
          <a:p>
            <a:pPr marL="300355" indent="-287655">
              <a:lnSpc>
                <a:spcPct val="100000"/>
              </a:lnSpc>
              <a:spcBef>
                <a:spcPts val="320"/>
              </a:spcBef>
              <a:buChar char="•"/>
              <a:tabLst>
                <a:tab pos="300355" algn="l"/>
                <a:tab pos="300990" algn="l"/>
              </a:tabLst>
            </a:pPr>
            <a:r>
              <a:rPr lang="en-GB" sz="1200" spc="-10" dirty="0">
                <a:solidFill>
                  <a:srgbClr val="231F20"/>
                </a:solidFill>
                <a:latin typeface="+mn-lt"/>
                <a:cs typeface="Calibri"/>
              </a:rPr>
              <a:t>remind the person of your intent to help and that they are safe, if it is true</a:t>
            </a:r>
          </a:p>
          <a:p>
            <a:pPr marL="300355" indent="-287655">
              <a:lnSpc>
                <a:spcPct val="100000"/>
              </a:lnSpc>
              <a:spcBef>
                <a:spcPts val="320"/>
              </a:spcBef>
              <a:buChar char="•"/>
              <a:tabLst>
                <a:tab pos="300355" algn="l"/>
                <a:tab pos="300990" algn="l"/>
              </a:tabLst>
            </a:pPr>
            <a:r>
              <a:rPr lang="en-GB" sz="1200" spc="-10" dirty="0">
                <a:solidFill>
                  <a:srgbClr val="231F20"/>
                </a:solidFill>
                <a:latin typeface="+mn-lt"/>
                <a:cs typeface="Calibri"/>
              </a:rPr>
              <a:t>encourage calm and mindful breathing</a:t>
            </a:r>
          </a:p>
          <a:p>
            <a:pPr marL="300355" indent="-287655">
              <a:lnSpc>
                <a:spcPct val="100000"/>
              </a:lnSpc>
              <a:spcBef>
                <a:spcPts val="320"/>
              </a:spcBef>
              <a:buChar char="•"/>
              <a:tabLst>
                <a:tab pos="300355" algn="l"/>
                <a:tab pos="300990" algn="l"/>
              </a:tabLst>
            </a:pPr>
            <a:r>
              <a:rPr lang="en-GB" sz="1200" spc="-10" dirty="0">
                <a:solidFill>
                  <a:srgbClr val="231F20"/>
                </a:solidFill>
                <a:latin typeface="+mn-lt"/>
                <a:cs typeface="Calibri"/>
              </a:rPr>
              <a:t>encourage the person to connect with the ground or chair they are standing</a:t>
            </a:r>
            <a:r>
              <a:rPr lang="en-GB" sz="1200" spc="-10" baseline="0" dirty="0">
                <a:solidFill>
                  <a:srgbClr val="231F20"/>
                </a:solidFill>
                <a:latin typeface="+mn-lt"/>
                <a:cs typeface="Calibri"/>
              </a:rPr>
              <a:t> or sitting on. </a:t>
            </a:r>
            <a:endParaRPr lang="en-GB" sz="1200" spc="-10" dirty="0">
              <a:solidFill>
                <a:srgbClr val="231F20"/>
              </a:solidFill>
              <a:latin typeface="+mn-lt"/>
              <a:cs typeface="Calibri"/>
            </a:endParaRPr>
          </a:p>
          <a:p>
            <a:endParaRPr lang="en-US"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Listen</a:t>
            </a:r>
            <a:r>
              <a:rPr lang="en-US" baseline="0" dirty="0"/>
              <a:t> to the example of a short activity to help someone feel grounded. You can use this exercise if someone shares they can’t feel themselves or their body. This is a normal reaction to shock and can be quite frightening. </a:t>
            </a:r>
          </a:p>
          <a:p>
            <a:endParaRPr lang="en-US" b="1" dirty="0"/>
          </a:p>
          <a:p>
            <a:r>
              <a:rPr lang="en-US" b="1" dirty="0"/>
              <a:t>[When</a:t>
            </a:r>
            <a:r>
              <a:rPr lang="en-US" b="1" baseline="0" dirty="0"/>
              <a:t> the exercise is over, ask participants if there are any questions and address these]. </a:t>
            </a:r>
            <a:endParaRPr lang="en-US" b="1"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a:t>The last and perhaps MOST important skill of all in supportive communication is knowing when and how to refer someone for help elsewhere. When we provide PFA to someone in distress, our aim is not to solve or address all of the person’s problems, but it is to help them be calm and able to identify what their immediate problems are, and to help them find solutions to these. PFA often involves referring someone for more help somewhere else. It is an important skill because helpers need to know and </a:t>
            </a:r>
            <a:r>
              <a:rPr lang="en-US" baseline="0" dirty="0" err="1"/>
              <a:t>recognise</a:t>
            </a:r>
            <a:r>
              <a:rPr lang="en-US" baseline="0" dirty="0"/>
              <a:t> their limits. You cannot take on someone’s problems that you do not have the resources to solve, and it is not expected of you. </a:t>
            </a:r>
          </a:p>
          <a:p>
            <a:r>
              <a:rPr lang="en-US" baseline="0" dirty="0"/>
              <a:t>When you have identified that someone needs help from elsewhere, communicate this with the person in a caring and honest manner. An example of what you can say is: the problem you are facing is challenging, and I understand it is distressing you. I am not able to help you solve it, but I would like to assist you in getting help elsewhere towards solving this problem. I cannot promise it will be solved, but I will do my best to try and link you with others and other sources of support. </a:t>
            </a:r>
          </a:p>
          <a:p>
            <a:endParaRPr lang="en-US"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kern="1200" dirty="0">
                <a:solidFill>
                  <a:schemeClr val="tx1"/>
                </a:solidFill>
                <a:latin typeface="+mn-lt"/>
                <a:ea typeface="+mn-ea"/>
                <a:cs typeface="+mn-cs"/>
              </a:rPr>
              <a:t>How you end a supportive call is as important as how you start</a:t>
            </a:r>
            <a:r>
              <a:rPr lang="en-GB" sz="1200" kern="1200" baseline="0" dirty="0">
                <a:solidFill>
                  <a:schemeClr val="tx1"/>
                </a:solidFill>
                <a:latin typeface="+mn-lt"/>
                <a:ea typeface="+mn-ea"/>
                <a:cs typeface="+mn-cs"/>
              </a:rPr>
              <a:t> it. </a:t>
            </a:r>
          </a:p>
          <a:p>
            <a:r>
              <a:rPr lang="en-GB" sz="1200" kern="1200" baseline="0" dirty="0">
                <a:solidFill>
                  <a:schemeClr val="tx1"/>
                </a:solidFill>
                <a:latin typeface="+mn-lt"/>
                <a:ea typeface="+mn-ea"/>
                <a:cs typeface="+mn-cs"/>
              </a:rPr>
              <a:t>What do you think are important things to consider or actions to do when you are ending a call with someone who has contacted you because they were in distress? </a:t>
            </a:r>
          </a:p>
          <a:p>
            <a:endParaRPr lang="en-US" dirty="0"/>
          </a:p>
          <a:p>
            <a:pPr marL="0" marR="0" indent="0" algn="l" defTabSz="457200" rtl="0" eaLnBrk="1" fontAlgn="auto" latinLnBrk="0" hangingPunct="1">
              <a:lnSpc>
                <a:spcPct val="100000"/>
              </a:lnSpc>
              <a:spcBef>
                <a:spcPts val="0"/>
              </a:spcBef>
              <a:spcAft>
                <a:spcPts val="0"/>
              </a:spcAft>
              <a:buClrTx/>
              <a:buSzTx/>
              <a:buFontTx/>
              <a:buNone/>
              <a:tabLst/>
              <a:defRPr/>
            </a:pPr>
            <a:r>
              <a:rPr lang="en-US" b="1" baseline="0" dirty="0"/>
              <a:t>[If possible, divide participants into small groups of 3 or 4. If using zoom use breakaway rooms]. </a:t>
            </a:r>
          </a:p>
          <a:p>
            <a:endParaRPr lang="en-US" dirty="0"/>
          </a:p>
          <a:p>
            <a:r>
              <a:rPr lang="en-US" dirty="0"/>
              <a:t>You will now have 3 minutes to discuss and list important things to do when ending a call with someone who called you in distress. </a:t>
            </a:r>
            <a:endParaRPr lang="en-US" baseline="0" dirty="0"/>
          </a:p>
          <a:p>
            <a:endParaRPr lang="en-US" dirty="0"/>
          </a:p>
          <a:p>
            <a:r>
              <a:rPr lang="en-US" b="1" dirty="0"/>
              <a:t>[Give participants 3 minutes to complete this task. Pick on random groups to give feedback</a:t>
            </a:r>
            <a:r>
              <a:rPr lang="en-US" b="1" baseline="0" dirty="0"/>
              <a:t> and ask only for one example from each group, to try and get maximum participation from everyone.]</a:t>
            </a:r>
            <a:endParaRPr lang="en-US" b="1" dirty="0"/>
          </a:p>
          <a:p>
            <a:endParaRPr lang="en-US" dirty="0"/>
          </a:p>
          <a:p>
            <a:endParaRPr lang="en-US"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a:p>
            <a:r>
              <a:rPr lang="en-US" dirty="0"/>
              <a:t>Here are some of the things I thought of that can help to</a:t>
            </a:r>
            <a:r>
              <a:rPr lang="en-US" baseline="0" dirty="0"/>
              <a:t> end a call well. </a:t>
            </a:r>
          </a:p>
          <a:p>
            <a:endParaRPr lang="en-US" baseline="0" dirty="0"/>
          </a:p>
          <a:p>
            <a:r>
              <a:rPr lang="en-US" baseline="0" dirty="0"/>
              <a:t>First, prepare the person you are communicating with, that the call or interaction is about to end. This allows the person to bring up any other urgent issues and also helps to prepares them to take the next steps that have been agreed to address their problems. </a:t>
            </a:r>
          </a:p>
          <a:p>
            <a:r>
              <a:rPr lang="en-US" baseline="0" dirty="0"/>
              <a:t>It is also important to check in to hear how the person is feeling. If the person is still in a high state of distress it may be necessary to link the person with a family member or social service immediately. </a:t>
            </a:r>
          </a:p>
          <a:p>
            <a:r>
              <a:rPr lang="en-US" baseline="0" dirty="0"/>
              <a:t>If the person is feeling ok, check on any action points you and the person in distress may have agreed on. For example, if you have agreed the person should contact a family member, ask them when they plan to do this? </a:t>
            </a:r>
          </a:p>
          <a:p>
            <a:r>
              <a:rPr lang="en-US" baseline="0" dirty="0"/>
              <a:t>If you are referring the person elsewhere for assistance, make sure they have the information they need to continue with the referral. It may be possible for them to make the link themselves, or you will make the link and give them instructions on how to access the help. </a:t>
            </a:r>
          </a:p>
          <a:p>
            <a:r>
              <a:rPr lang="en-US" baseline="0" dirty="0"/>
              <a:t>Lastly, it is good to end a call with encouraging and hopeful words. It is not easy to reach out for help, and it is good to praise that the person took the initiative to contact you. For example, you can say: </a:t>
            </a:r>
          </a:p>
          <a:p>
            <a:endParaRPr lang="en-US" baseline="0" dirty="0"/>
          </a:p>
          <a:p>
            <a:r>
              <a:rPr lang="en-US" baseline="0" dirty="0"/>
              <a:t>“thank you for calling today. It is a sign of strength to reach out for help. I understand that it is not always easy. I am impressed that you were able to come up with such good solutions to some of your key problems, and am sure you will make good progress in addressing them.”</a:t>
            </a:r>
          </a:p>
        </p:txBody>
      </p:sp>
      <p:sp>
        <p:nvSpPr>
          <p:cNvPr id="4" name="Slide Number Placeholder 3"/>
          <p:cNvSpPr>
            <a:spLocks noGrp="1"/>
          </p:cNvSpPr>
          <p:nvPr>
            <p:ph type="sldNum" sz="quarter" idx="10"/>
          </p:nvPr>
        </p:nvSpPr>
        <p:spPr/>
        <p:txBody>
          <a:bodyPr/>
          <a:lstStyle/>
          <a:p>
            <a:fld id="{64774656-4D90-1246-BBAA-922E8D88F56B}" type="slidenum">
              <a:rPr lang="en-US" smtClean="0"/>
              <a:pPr/>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a:t>There may be situations where it is necessary to follow up on a referral that you have made. This is not always the case, but if needed, don’t forget this. </a:t>
            </a:r>
          </a:p>
          <a:p>
            <a:r>
              <a:rPr lang="en-US" baseline="0" dirty="0"/>
              <a:t>If you have any further concerns about the person in distress, or you are strongly affected by a call or an interaction you have had with someone, make sure to contact your supervisor for professional support. </a:t>
            </a:r>
          </a:p>
        </p:txBody>
      </p:sp>
      <p:sp>
        <p:nvSpPr>
          <p:cNvPr id="4" name="Slide Number Placeholder 3"/>
          <p:cNvSpPr>
            <a:spLocks noGrp="1"/>
          </p:cNvSpPr>
          <p:nvPr>
            <p:ph type="sldNum" sz="quarter" idx="10"/>
          </p:nvPr>
        </p:nvSpPr>
        <p:spPr/>
        <p:txBody>
          <a:bodyPr/>
          <a:lstStyle/>
          <a:p>
            <a:fld id="{64774656-4D90-1246-BBAA-922E8D88F56B}" type="slidenum">
              <a:rPr lang="en-US" smtClean="0"/>
              <a:pPr/>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a:t>End the training by asking if there are any questions, and addressing these. </a:t>
            </a:r>
          </a:p>
        </p:txBody>
      </p:sp>
      <p:sp>
        <p:nvSpPr>
          <p:cNvPr id="4" name="Slide Number Placeholder 3"/>
          <p:cNvSpPr>
            <a:spLocks noGrp="1"/>
          </p:cNvSpPr>
          <p:nvPr>
            <p:ph type="sldNum" sz="quarter" idx="10"/>
          </p:nvPr>
        </p:nvSpPr>
        <p:spPr/>
        <p:txBody>
          <a:bodyPr/>
          <a:lstStyle/>
          <a:p>
            <a:fld id="{64774656-4D90-1246-BBAA-922E8D88F56B}" type="slidenum">
              <a:rPr lang="en-US" smtClean="0"/>
              <a:pPr/>
              <a:t>28</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a:t>Here</a:t>
            </a:r>
            <a:r>
              <a:rPr lang="en-US" b="1" baseline="0" dirty="0"/>
              <a:t> are some sites where you can access more information on how to help in the COVID-</a:t>
            </a:r>
            <a:r>
              <a:rPr lang="en-US" b="1" baseline="0"/>
              <a:t>19 response. </a:t>
            </a:r>
            <a:endParaRPr lang="en-US" b="1"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29</a:t>
            </a:fld>
            <a:endParaRPr lang="en-US"/>
          </a:p>
        </p:txBody>
      </p:sp>
    </p:spTree>
    <p:extLst>
      <p:ext uri="{BB962C8B-B14F-4D97-AF65-F5344CB8AC3E}">
        <p14:creationId xmlns:p14="http://schemas.microsoft.com/office/powerpoint/2010/main" val="39926291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The</a:t>
            </a:r>
            <a:r>
              <a:rPr lang="en-US" baseline="0" dirty="0"/>
              <a:t> training module starts with an exploration of what supportive communication is. Focus is then moved to what we should do to prepare to give support remotely, followed by a look at important things to remember in the initial contact. Attention is then on supportive communication skills in PFA, which includes a demonstration on calming and a grounding exercise. The training ends with looking at good ways to end giving help to someone. </a:t>
            </a:r>
            <a:endParaRPr lang="en-US"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3</a:t>
            </a:fld>
            <a:endParaRPr lang="en-US"/>
          </a:p>
        </p:txBody>
      </p:sp>
    </p:spTree>
    <p:extLst>
      <p:ext uri="{BB962C8B-B14F-4D97-AF65-F5344CB8AC3E}">
        <p14:creationId xmlns:p14="http://schemas.microsoft.com/office/powerpoint/2010/main" val="186512085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kern="1200" dirty="0">
                <a:solidFill>
                  <a:schemeClr val="tx1"/>
                </a:solidFill>
                <a:latin typeface="+mn-lt"/>
                <a:ea typeface="+mn-ea"/>
                <a:cs typeface="+mn-cs"/>
              </a:rPr>
              <a:t>Thank you so much for participating in this training</a:t>
            </a:r>
            <a:r>
              <a:rPr lang="en-GB" sz="1200" kern="1200" baseline="0" dirty="0">
                <a:solidFill>
                  <a:schemeClr val="tx1"/>
                </a:solidFill>
                <a:latin typeface="+mn-lt"/>
                <a:ea typeface="+mn-ea"/>
                <a:cs typeface="+mn-cs"/>
              </a:rPr>
              <a:t> on remote supportive communication in PFA  during COVID-19.</a:t>
            </a:r>
          </a:p>
          <a:p>
            <a:endParaRPr lang="en-GB" sz="1200" kern="1200" baseline="0" dirty="0">
              <a:solidFill>
                <a:schemeClr val="tx1"/>
              </a:solidFill>
              <a:latin typeface="+mn-lt"/>
              <a:ea typeface="+mn-ea"/>
              <a:cs typeface="+mn-cs"/>
            </a:endParaRPr>
          </a:p>
          <a:p>
            <a:r>
              <a:rPr lang="en-GB" sz="1200" kern="1200" baseline="0" dirty="0">
                <a:solidFill>
                  <a:schemeClr val="tx1"/>
                </a:solidFill>
                <a:latin typeface="+mn-lt"/>
                <a:ea typeface="+mn-ea"/>
                <a:cs typeface="+mn-cs"/>
              </a:rPr>
              <a:t>Please keep safe. Wash your hands and keep </a:t>
            </a:r>
            <a:r>
              <a:rPr lang="en-US" sz="1200" kern="1200" baseline="0" dirty="0">
                <a:solidFill>
                  <a:schemeClr val="tx1"/>
                </a:solidFill>
                <a:latin typeface="+mn-lt"/>
                <a:ea typeface="+mn-ea"/>
                <a:cs typeface="+mn-cs"/>
              </a:rPr>
              <a:t>physical</a:t>
            </a:r>
            <a:r>
              <a:rPr lang="en-GB" sz="1200" kern="1200" baseline="0" dirty="0">
                <a:solidFill>
                  <a:schemeClr val="tx1"/>
                </a:solidFill>
                <a:latin typeface="+mn-lt"/>
                <a:ea typeface="+mn-ea"/>
                <a:cs typeface="+mn-cs"/>
              </a:rPr>
              <a:t> distance. Stay socially connected.  Help those around you so they can cope better, and remember to look after yourself and your wellbeing. </a:t>
            </a:r>
          </a:p>
          <a:p>
            <a:endParaRPr lang="en-GB" sz="1200"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64774656-4D90-1246-BBAA-922E8D88F56B}" type="slidenum">
              <a:rPr lang="en-US" smtClean="0"/>
              <a:pPr/>
              <a:t>30</a:t>
            </a:fld>
            <a:endParaRPr lang="en-US"/>
          </a:p>
        </p:txBody>
      </p:sp>
    </p:spTree>
    <p:extLst>
      <p:ext uri="{BB962C8B-B14F-4D97-AF65-F5344CB8AC3E}">
        <p14:creationId xmlns:p14="http://schemas.microsoft.com/office/powerpoint/2010/main" val="8260775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In the training</a:t>
            </a:r>
            <a:r>
              <a:rPr lang="en-US" baseline="0" dirty="0"/>
              <a:t> on basic PFA for COVID-19 you learned about the three action principles Look, Listen and Link. </a:t>
            </a:r>
            <a:endParaRPr lang="en-US" dirty="0"/>
          </a:p>
          <a:p>
            <a:endParaRPr lang="en-US"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a:t>Here is a recap of the actions included in each of the action principles. </a:t>
            </a:r>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457200" rtl="0" eaLnBrk="1" fontAlgn="auto" latinLnBrk="0" hangingPunct="1">
              <a:lnSpc>
                <a:spcPct val="100000"/>
              </a:lnSpc>
              <a:spcBef>
                <a:spcPts val="0"/>
              </a:spcBef>
              <a:spcAft>
                <a:spcPts val="0"/>
              </a:spcAft>
              <a:buClrTx/>
              <a:buSzTx/>
              <a:buFontTx/>
              <a:buNone/>
              <a:tabLst/>
              <a:defRPr/>
            </a:pPr>
            <a:r>
              <a:rPr lang="en-US" b="1" baseline="0" dirty="0"/>
              <a:t>[Ask for a volunteer to read list]</a:t>
            </a:r>
            <a:endParaRPr lang="en-US" b="1" dirty="0"/>
          </a:p>
          <a:p>
            <a:endParaRPr lang="en-US"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1" baseline="0" dirty="0"/>
              <a:t>[Ask for a volunteer to read list]</a:t>
            </a:r>
            <a:endParaRPr lang="en-US" b="1"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1" baseline="0" dirty="0"/>
              <a:t>[Ask for a volunteer to read list]</a:t>
            </a:r>
            <a:endParaRPr lang="en-US" b="1"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Let’s start by looking</a:t>
            </a:r>
            <a:r>
              <a:rPr lang="en-US" baseline="0" dirty="0"/>
              <a:t> at what supportive communication is. </a:t>
            </a:r>
          </a:p>
          <a:p>
            <a:endParaRPr lang="en-US" baseline="0" dirty="0"/>
          </a:p>
          <a:p>
            <a:r>
              <a:rPr lang="en-US" baseline="0" dirty="0"/>
              <a:t>I would like you to share what you already know, about supportive communication. What are some of the things you think are important aspects of supportive communication. It may help to think of a situation where you felt distress, and someone communicated in a way with you that was helpful and supportive. What was it about their method or manner of communication that was helpful? What is it we should keep in mind when communicating to support? </a:t>
            </a:r>
          </a:p>
          <a:p>
            <a:endParaRPr lang="en-US" baseline="0" dirty="0"/>
          </a:p>
          <a:p>
            <a:r>
              <a:rPr lang="en-US" baseline="0" dirty="0"/>
              <a:t>One example I have given is that the communication needs to be clear and calm, so it is easy for the person in distress to understand. What else can you think of? </a:t>
            </a:r>
          </a:p>
          <a:p>
            <a:endParaRPr lang="en-US" baseline="0" dirty="0"/>
          </a:p>
          <a:p>
            <a:r>
              <a:rPr lang="en-US" b="1" dirty="0"/>
              <a:t>[Ask</a:t>
            </a:r>
            <a:r>
              <a:rPr lang="en-US" b="1" baseline="0" dirty="0"/>
              <a:t> participants to write responses in the chat, and ask your co-facilitator or a volunteer to read some of the contribution aloud]. </a:t>
            </a:r>
            <a:endParaRPr lang="en-US" b="1" dirty="0"/>
          </a:p>
          <a:p>
            <a:endParaRPr lang="en-US"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Here</a:t>
            </a:r>
            <a:r>
              <a:rPr lang="en-US" baseline="0" dirty="0"/>
              <a:t> is a summary of things I thought of:</a:t>
            </a:r>
            <a:endParaRPr lang="en-US" dirty="0"/>
          </a:p>
          <a:p>
            <a:endParaRPr lang="en-US" dirty="0"/>
          </a:p>
          <a:p>
            <a:r>
              <a:rPr lang="en-US" dirty="0"/>
              <a:t>In addition to being clear and calm, when communicating with someone to support them, the most important thing is to pay attention</a:t>
            </a:r>
            <a:r>
              <a:rPr lang="en-US" baseline="0" dirty="0"/>
              <a:t>. It makes a big difference to the person in distress if they know someone cares and is giving them attention. It is their ‘perception’ of whether or not they are being supported that is important, so the helper needs to show they are listening and paying attention. </a:t>
            </a:r>
          </a:p>
          <a:p>
            <a:endParaRPr lang="en-US" baseline="0" dirty="0"/>
          </a:p>
          <a:p>
            <a:r>
              <a:rPr lang="en-US" baseline="0" dirty="0"/>
              <a:t>It is also important to be active, and alert and ask good questions to get information to better understand the situation and find out what help the other person needs. </a:t>
            </a:r>
          </a:p>
          <a:p>
            <a:endParaRPr lang="en-US" baseline="0" dirty="0"/>
          </a:p>
          <a:p>
            <a:r>
              <a:rPr lang="en-US" baseline="0" dirty="0"/>
              <a:t>Another important aspect of supportive communication is that it is non-judgmental. When a person is in distress it is not a good time to question or try to discuss their behaviour or reactions, even if you do not agree with them. The main focus of supportive communication is to help the person feel calm and able to handle or manage their immediate challenges. </a:t>
            </a:r>
          </a:p>
          <a:p>
            <a:endParaRPr lang="en-US" baseline="0" dirty="0"/>
          </a:p>
          <a:p>
            <a:r>
              <a:rPr lang="en-US" baseline="0" dirty="0"/>
              <a:t>It is also important to be caring and patient, when supporting others. There are many ways to do this, through actions and what is said. Some examples of things to say, to show that empathy are given in the basic training on PFA for the COVID-19 response. Showing that you care through actions includes being patient and listening to the person without interrupting, showing interest in their situation and asking relevant and appropriate questions, and doing everything possible to help the person, including referring them for more help elsewhere if needed. </a:t>
            </a:r>
          </a:p>
          <a:p>
            <a:r>
              <a:rPr lang="en-US" baseline="0" dirty="0"/>
              <a:t>Supportive communication is also honest. This builds trust and makes a person in distress feel safe. This includes honesty about what help you can give, and also what help you cannot give. </a:t>
            </a:r>
          </a:p>
          <a:p>
            <a:r>
              <a:rPr lang="en-US" baseline="0" dirty="0"/>
              <a:t>Finally, it is helpful and supportive for people in distress, if the communication with a helper is structured. This means the helper should let the person in distress know what to expect during the communication, and also let the person know when the call is about to end. This helps to make the person feel safe as they know what is happening and what to expect. This will be elaborated more later. </a:t>
            </a:r>
          </a:p>
          <a:p>
            <a:endParaRPr lang="en-US"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obj" preserve="1">
  <p:cSld name="Title Slide">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0"/>
            <a:ext cx="11519999" cy="6479997"/>
          </a:xfrm>
          <a:prstGeom prst="rect">
            <a:avLst/>
          </a:prstGeom>
          <a:blipFill>
            <a:blip r:embed="rId2" cstate="print"/>
            <a:stretch>
              <a:fillRect/>
            </a:stretch>
          </a:blipFill>
        </p:spPr>
        <p:txBody>
          <a:bodyPr wrap="square" lIns="0" tIns="0" rIns="0" bIns="0" rtlCol="0"/>
          <a:lstStyle/>
          <a:p>
            <a:endParaRPr/>
          </a:p>
        </p:txBody>
      </p:sp>
      <p:sp>
        <p:nvSpPr>
          <p:cNvPr id="17" name="bk object 17"/>
          <p:cNvSpPr/>
          <p:nvPr/>
        </p:nvSpPr>
        <p:spPr>
          <a:xfrm>
            <a:off x="0" y="0"/>
            <a:ext cx="3061970" cy="622300"/>
          </a:xfrm>
          <a:custGeom>
            <a:avLst/>
            <a:gdLst/>
            <a:ahLst/>
            <a:cxnLst/>
            <a:rect l="l" t="t" r="r" b="b"/>
            <a:pathLst>
              <a:path w="3061970" h="622300">
                <a:moveTo>
                  <a:pt x="3061360" y="0"/>
                </a:moveTo>
                <a:lnTo>
                  <a:pt x="0" y="0"/>
                </a:lnTo>
                <a:lnTo>
                  <a:pt x="0" y="622266"/>
                </a:lnTo>
                <a:lnTo>
                  <a:pt x="2881363" y="622266"/>
                </a:lnTo>
                <a:lnTo>
                  <a:pt x="2985424" y="619454"/>
                </a:lnTo>
                <a:lnTo>
                  <a:pt x="3038860" y="599766"/>
                </a:lnTo>
                <a:lnTo>
                  <a:pt x="3058547" y="546330"/>
                </a:lnTo>
                <a:lnTo>
                  <a:pt x="3061360" y="442269"/>
                </a:lnTo>
                <a:lnTo>
                  <a:pt x="3061360" y="0"/>
                </a:lnTo>
                <a:close/>
              </a:path>
            </a:pathLst>
          </a:custGeom>
          <a:solidFill>
            <a:srgbClr val="ED1C24"/>
          </a:solidFill>
        </p:spPr>
        <p:txBody>
          <a:bodyPr wrap="square" lIns="0" tIns="0" rIns="0" bIns="0" rtlCol="0"/>
          <a:lstStyle/>
          <a:p>
            <a:endParaRPr/>
          </a:p>
        </p:txBody>
      </p:sp>
      <p:sp>
        <p:nvSpPr>
          <p:cNvPr id="2" name="Holder 2"/>
          <p:cNvSpPr>
            <a:spLocks noGrp="1"/>
          </p:cNvSpPr>
          <p:nvPr>
            <p:ph type="ctrTitle"/>
          </p:nvPr>
        </p:nvSpPr>
        <p:spPr>
          <a:xfrm>
            <a:off x="455300" y="190621"/>
            <a:ext cx="10614649" cy="345440"/>
          </a:xfrm>
          <a:prstGeom prst="rect">
            <a:avLst/>
          </a:prstGeom>
        </p:spPr>
        <p:txBody>
          <a:bodyPr wrap="square" lIns="0" tIns="0" rIns="0" bIns="0">
            <a:spAutoFit/>
          </a:bodyPr>
          <a:lstStyle>
            <a:lvl1pPr>
              <a:defRPr b="0" i="0">
                <a:solidFill>
                  <a:schemeClr val="tx1"/>
                </a:solidFill>
              </a:defRPr>
            </a:lvl1pPr>
          </a:lstStyle>
          <a:p>
            <a:endParaRPr/>
          </a:p>
        </p:txBody>
      </p:sp>
      <p:sp>
        <p:nvSpPr>
          <p:cNvPr id="3" name="Holder 3"/>
          <p:cNvSpPr>
            <a:spLocks noGrp="1"/>
          </p:cNvSpPr>
          <p:nvPr>
            <p:ph type="subTitle" idx="4"/>
          </p:nvPr>
        </p:nvSpPr>
        <p:spPr>
          <a:xfrm>
            <a:off x="1728787" y="3630676"/>
            <a:ext cx="8067675" cy="1620837"/>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6/14/20</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pPr/>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200" b="0" i="0">
                <a:solidFill>
                  <a:srgbClr val="231F20"/>
                </a:solidFill>
                <a:latin typeface="Calibri"/>
                <a:cs typeface="Calibri"/>
              </a:defRPr>
            </a:lvl1pPr>
          </a:lstStyle>
          <a:p>
            <a:endParaRPr/>
          </a:p>
        </p:txBody>
      </p:sp>
      <p:sp>
        <p:nvSpPr>
          <p:cNvPr id="3" name="Holder 3"/>
          <p:cNvSpPr>
            <a:spLocks noGrp="1"/>
          </p:cNvSpPr>
          <p:nvPr>
            <p:ph type="body" idx="1"/>
          </p:nvPr>
        </p:nvSpPr>
        <p:spPr/>
        <p:txBody>
          <a:bodyPr lIns="0" tIns="0" rIns="0" bIns="0"/>
          <a:lstStyle>
            <a:lvl1pPr>
              <a:defRPr sz="2400" b="0" i="0">
                <a:solidFill>
                  <a:srgbClr val="231F20"/>
                </a:solidFill>
                <a:latin typeface="Calibri"/>
                <a:cs typeface="Calibri"/>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6/14/20</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pPr/>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200" b="0" i="0">
                <a:solidFill>
                  <a:srgbClr val="231F20"/>
                </a:solidFill>
                <a:latin typeface="Calibri"/>
                <a:cs typeface="Calibri"/>
              </a:defRPr>
            </a:lvl1pPr>
          </a:lstStyle>
          <a:p>
            <a:endParaRPr/>
          </a:p>
        </p:txBody>
      </p:sp>
      <p:sp>
        <p:nvSpPr>
          <p:cNvPr id="3" name="Holder 3"/>
          <p:cNvSpPr>
            <a:spLocks noGrp="1"/>
          </p:cNvSpPr>
          <p:nvPr>
            <p:ph sz="half" idx="2"/>
          </p:nvPr>
        </p:nvSpPr>
        <p:spPr>
          <a:xfrm>
            <a:off x="576262" y="1491170"/>
            <a:ext cx="5013484" cy="4279011"/>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5935503" y="1491170"/>
            <a:ext cx="5013484" cy="4279011"/>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6/14/20</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pPr/>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200" b="0" i="0">
                <a:solidFill>
                  <a:srgbClr val="231F20"/>
                </a:solidFill>
                <a:latin typeface="Calibri"/>
                <a:cs typeface="Calibri"/>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6/14/20</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pPr/>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6/14/20</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pPr/>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0"/>
            <a:ext cx="3061970" cy="622300"/>
          </a:xfrm>
          <a:custGeom>
            <a:avLst/>
            <a:gdLst/>
            <a:ahLst/>
            <a:cxnLst/>
            <a:rect l="l" t="t" r="r" b="b"/>
            <a:pathLst>
              <a:path w="3061970" h="622300">
                <a:moveTo>
                  <a:pt x="3061360" y="0"/>
                </a:moveTo>
                <a:lnTo>
                  <a:pt x="0" y="0"/>
                </a:lnTo>
                <a:lnTo>
                  <a:pt x="0" y="622266"/>
                </a:lnTo>
                <a:lnTo>
                  <a:pt x="2881363" y="622266"/>
                </a:lnTo>
                <a:lnTo>
                  <a:pt x="2985424" y="619454"/>
                </a:lnTo>
                <a:lnTo>
                  <a:pt x="3038860" y="599766"/>
                </a:lnTo>
                <a:lnTo>
                  <a:pt x="3058547" y="546330"/>
                </a:lnTo>
                <a:lnTo>
                  <a:pt x="3061360" y="442269"/>
                </a:lnTo>
                <a:lnTo>
                  <a:pt x="3061360" y="0"/>
                </a:lnTo>
                <a:close/>
              </a:path>
            </a:pathLst>
          </a:custGeom>
          <a:solidFill>
            <a:srgbClr val="ED1C24"/>
          </a:solidFill>
        </p:spPr>
        <p:txBody>
          <a:bodyPr wrap="square" lIns="0" tIns="0" rIns="0" bIns="0" rtlCol="0"/>
          <a:lstStyle/>
          <a:p>
            <a:endParaRPr/>
          </a:p>
        </p:txBody>
      </p:sp>
      <p:sp>
        <p:nvSpPr>
          <p:cNvPr id="2" name="Holder 2"/>
          <p:cNvSpPr>
            <a:spLocks noGrp="1"/>
          </p:cNvSpPr>
          <p:nvPr>
            <p:ph type="title"/>
          </p:nvPr>
        </p:nvSpPr>
        <p:spPr>
          <a:xfrm>
            <a:off x="1180353" y="1365947"/>
            <a:ext cx="4436110" cy="665480"/>
          </a:xfrm>
          <a:prstGeom prst="rect">
            <a:avLst/>
          </a:prstGeom>
        </p:spPr>
        <p:txBody>
          <a:bodyPr wrap="square" lIns="0" tIns="0" rIns="0" bIns="0">
            <a:spAutoFit/>
          </a:bodyPr>
          <a:lstStyle>
            <a:lvl1pPr>
              <a:defRPr sz="4200" b="0" i="0">
                <a:solidFill>
                  <a:srgbClr val="231F20"/>
                </a:solidFill>
                <a:latin typeface="Calibri"/>
                <a:cs typeface="Calibri"/>
              </a:defRPr>
            </a:lvl1pPr>
          </a:lstStyle>
          <a:p>
            <a:endParaRPr/>
          </a:p>
        </p:txBody>
      </p:sp>
      <p:sp>
        <p:nvSpPr>
          <p:cNvPr id="3" name="Holder 3"/>
          <p:cNvSpPr>
            <a:spLocks noGrp="1"/>
          </p:cNvSpPr>
          <p:nvPr>
            <p:ph type="body" idx="1"/>
          </p:nvPr>
        </p:nvSpPr>
        <p:spPr>
          <a:xfrm>
            <a:off x="1180353" y="2000947"/>
            <a:ext cx="5031740" cy="2715260"/>
          </a:xfrm>
          <a:prstGeom prst="rect">
            <a:avLst/>
          </a:prstGeom>
        </p:spPr>
        <p:txBody>
          <a:bodyPr wrap="square" lIns="0" tIns="0" rIns="0" bIns="0">
            <a:spAutoFit/>
          </a:bodyPr>
          <a:lstStyle>
            <a:lvl1pPr>
              <a:defRPr sz="2400" b="0" i="0">
                <a:solidFill>
                  <a:srgbClr val="231F20"/>
                </a:solidFill>
                <a:latin typeface="Calibri"/>
                <a:cs typeface="Calibri"/>
              </a:defRPr>
            </a:lvl1pPr>
          </a:lstStyle>
          <a:p>
            <a:endParaRPr/>
          </a:p>
        </p:txBody>
      </p:sp>
      <p:sp>
        <p:nvSpPr>
          <p:cNvPr id="4" name="Holder 4"/>
          <p:cNvSpPr>
            <a:spLocks noGrp="1"/>
          </p:cNvSpPr>
          <p:nvPr>
            <p:ph type="ftr" sz="quarter" idx="5"/>
          </p:nvPr>
        </p:nvSpPr>
        <p:spPr>
          <a:xfrm>
            <a:off x="3918585" y="6029515"/>
            <a:ext cx="3688080" cy="324167"/>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576262" y="6029515"/>
            <a:ext cx="2650807" cy="324167"/>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pPr/>
              <a:t>6/14/20</a:t>
            </a:fld>
            <a:endParaRPr lang="en-US"/>
          </a:p>
        </p:txBody>
      </p:sp>
      <p:sp>
        <p:nvSpPr>
          <p:cNvPr id="6" name="Holder 6"/>
          <p:cNvSpPr>
            <a:spLocks noGrp="1"/>
          </p:cNvSpPr>
          <p:nvPr>
            <p:ph type="sldNum" sz="quarter" idx="7"/>
          </p:nvPr>
        </p:nvSpPr>
        <p:spPr>
          <a:xfrm>
            <a:off x="8298180" y="6029515"/>
            <a:ext cx="2650807" cy="324167"/>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rPr/>
              <a:pPr/>
              <a:t>‹#›</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jpeg"/><Relationship Id="rId4" Type="http://schemas.openxmlformats.org/officeDocument/2006/relationships/image" Target="../media/image3.png"/><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image" Target="../media/image19.jpeg"/><Relationship Id="rId7"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20.jpeg"/><Relationship Id="rId9" Type="http://schemas.openxmlformats.org/officeDocument/2006/relationships/image" Target="../media/image21.jpeg"/></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22.jpeg"/><Relationship Id="rId5" Type="http://schemas.openxmlformats.org/officeDocument/2006/relationships/image" Target="../media/image12.png"/><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24.jpeg"/><Relationship Id="rId5" Type="http://schemas.openxmlformats.org/officeDocument/2006/relationships/image" Target="../media/image12.png"/><Relationship Id="rId4" Type="http://schemas.openxmlformats.org/officeDocument/2006/relationships/image" Target="../media/image11.png"/></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_rels/slide17.xml.rels><?xml version="1.0" encoding="UTF-8" standalone="yes"?>
<Relationships xmlns="http://schemas.openxmlformats.org/package/2006/relationships"><Relationship Id="rId3" Type="http://schemas.openxmlformats.org/officeDocument/2006/relationships/image" Target="../media/image25.jpeg"/><Relationship Id="rId7" Type="http://schemas.openxmlformats.org/officeDocument/2006/relationships/image" Target="../media/image12.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14.jpeg"/></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27.sv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12.png"/><Relationship Id="rId4" Type="http://schemas.openxmlformats.org/officeDocument/2006/relationships/image" Target="../media/image11.png"/></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27.sv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12.png"/><Relationship Id="rId4" Type="http://schemas.openxmlformats.org/officeDocument/2006/relationships/image" Target="../media/image11.png"/></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27.sv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12.png"/><Relationship Id="rId4" Type="http://schemas.openxmlformats.org/officeDocument/2006/relationships/image" Target="../media/image11.png"/></Relationships>
</file>

<file path=ppt/slides/_rels/slide22.xml.rels><?xml version="1.0" encoding="UTF-8" standalone="yes"?>
<Relationships xmlns="http://schemas.openxmlformats.org/package/2006/relationships"><Relationship Id="rId8" Type="http://schemas.openxmlformats.org/officeDocument/2006/relationships/hyperlink" Target="https://pscentre.org" TargetMode="External"/><Relationship Id="rId3" Type="http://schemas.openxmlformats.org/officeDocument/2006/relationships/image" Target="../media/image13.jpeg"/><Relationship Id="rId7" Type="http://schemas.openxmlformats.org/officeDocument/2006/relationships/image" Target="../media/image24.jpe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23.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27.sv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12.png"/><Relationship Id="rId4" Type="http://schemas.openxmlformats.org/officeDocument/2006/relationships/image" Target="../media/image11.png"/></Relationships>
</file>

<file path=ppt/slides/_rels/slide2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_rels/slide2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_rels/slide2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28.jpeg"/><Relationship Id="rId5" Type="http://schemas.openxmlformats.org/officeDocument/2006/relationships/image" Target="../media/image12.png"/><Relationship Id="rId4" Type="http://schemas.openxmlformats.org/officeDocument/2006/relationships/image" Target="../media/image11.png"/></Relationships>
</file>

<file path=ppt/slides/_rels/slide2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29.jpeg"/><Relationship Id="rId5" Type="http://schemas.openxmlformats.org/officeDocument/2006/relationships/image" Target="../media/image12.png"/><Relationship Id="rId4" Type="http://schemas.openxmlformats.org/officeDocument/2006/relationships/image" Target="../media/image11.png"/></Relationships>
</file>

<file path=ppt/slides/_rels/slide2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_rels/slide29.xml.rels><?xml version="1.0" encoding="UTF-8" standalone="yes"?>
<Relationships xmlns="http://schemas.openxmlformats.org/package/2006/relationships"><Relationship Id="rId8" Type="http://schemas.openxmlformats.org/officeDocument/2006/relationships/hyperlink" Target="https://mhpss.net" TargetMode="External"/><Relationship Id="rId3" Type="http://schemas.openxmlformats.org/officeDocument/2006/relationships/image" Target="../media/image10.png"/><Relationship Id="rId7" Type="http://schemas.openxmlformats.org/officeDocument/2006/relationships/hyperlink" Target="https://www.who.int" TargetMode="External"/><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hyperlink" Target="https://pscentre.org" TargetMode="External"/><Relationship Id="rId5" Type="http://schemas.openxmlformats.org/officeDocument/2006/relationships/image" Target="../media/image12.png"/><Relationship Id="rId4" Type="http://schemas.openxmlformats.org/officeDocument/2006/relationships/image" Target="../media/image11.png"/></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_rels/slide3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13.jpeg"/><Relationship Id="rId7"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15.jpeg"/><Relationship Id="rId4" Type="http://schemas.openxmlformats.org/officeDocument/2006/relationships/image" Target="../media/image14.jpeg"/></Relationships>
</file>

<file path=ppt/slides/_rels/slide5.xml.rels><?xml version="1.0" encoding="UTF-8" standalone="yes"?>
<Relationships xmlns="http://schemas.openxmlformats.org/package/2006/relationships"><Relationship Id="rId3" Type="http://schemas.openxmlformats.org/officeDocument/2006/relationships/image" Target="../media/image14.jpeg"/><Relationship Id="rId7"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16.jpeg"/></Relationships>
</file>

<file path=ppt/slides/_rels/slide6.xml.rels><?xml version="1.0" encoding="UTF-8" standalone="yes"?>
<Relationships xmlns="http://schemas.openxmlformats.org/package/2006/relationships"><Relationship Id="rId3" Type="http://schemas.openxmlformats.org/officeDocument/2006/relationships/image" Target="../media/image17.jpeg"/><Relationship Id="rId7"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13.jpeg"/></Relationships>
</file>

<file path=ppt/slides/_rels/slide7.xml.rels><?xml version="1.0" encoding="UTF-8" standalone="yes"?>
<Relationships xmlns="http://schemas.openxmlformats.org/package/2006/relationships"><Relationship Id="rId3" Type="http://schemas.openxmlformats.org/officeDocument/2006/relationships/image" Target="../media/image15.jpeg"/><Relationship Id="rId7" Type="http://schemas.openxmlformats.org/officeDocument/2006/relationships/image" Target="../media/image18.jpe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104" y="0"/>
            <a:ext cx="11520004" cy="6471043"/>
          </a:xfrm>
          <a:prstGeom prst="rect">
            <a:avLst/>
          </a:prstGeom>
          <a:blipFill>
            <a:blip r:embed="rId3" cstate="print"/>
            <a:stretch>
              <a:fillRect/>
            </a:stretch>
          </a:blipFill>
        </p:spPr>
        <p:txBody>
          <a:bodyPr wrap="square" lIns="0" tIns="0" rIns="0" bIns="0" rtlCol="0"/>
          <a:lstStyle/>
          <a:p>
            <a:endParaRPr/>
          </a:p>
        </p:txBody>
      </p:sp>
      <p:sp>
        <p:nvSpPr>
          <p:cNvPr id="3" name="object 3"/>
          <p:cNvSpPr txBox="1"/>
          <p:nvPr/>
        </p:nvSpPr>
        <p:spPr>
          <a:xfrm>
            <a:off x="60889" y="5868416"/>
            <a:ext cx="118745" cy="535940"/>
          </a:xfrm>
          <a:prstGeom prst="rect">
            <a:avLst/>
          </a:prstGeom>
        </p:spPr>
        <p:txBody>
          <a:bodyPr vert="vert" wrap="square" lIns="0" tIns="8890" rIns="0" bIns="0" rtlCol="0">
            <a:spAutoFit/>
          </a:bodyPr>
          <a:lstStyle/>
          <a:p>
            <a:pPr marL="12700">
              <a:lnSpc>
                <a:spcPct val="100000"/>
              </a:lnSpc>
              <a:spcBef>
                <a:spcPts val="70"/>
              </a:spcBef>
            </a:pPr>
            <a:r>
              <a:rPr sz="600" spc="10" dirty="0">
                <a:solidFill>
                  <a:srgbClr val="FFFFFF"/>
                </a:solidFill>
                <a:latin typeface="Calibri"/>
                <a:cs typeface="Calibri"/>
              </a:rPr>
              <a:t>YOSHI</a:t>
            </a:r>
            <a:r>
              <a:rPr sz="600" spc="-30" dirty="0">
                <a:solidFill>
                  <a:srgbClr val="FFFFFF"/>
                </a:solidFill>
                <a:latin typeface="Calibri"/>
                <a:cs typeface="Calibri"/>
              </a:rPr>
              <a:t> </a:t>
            </a:r>
            <a:r>
              <a:rPr sz="600" spc="20" dirty="0">
                <a:solidFill>
                  <a:srgbClr val="FFFFFF"/>
                </a:solidFill>
                <a:latin typeface="Calibri"/>
                <a:cs typeface="Calibri"/>
              </a:rPr>
              <a:t>SHIMIZU</a:t>
            </a:r>
            <a:endParaRPr sz="600">
              <a:latin typeface="Calibri"/>
              <a:cs typeface="Calibri"/>
            </a:endParaRPr>
          </a:p>
        </p:txBody>
      </p:sp>
      <p:sp>
        <p:nvSpPr>
          <p:cNvPr id="4" name="object 4"/>
          <p:cNvSpPr/>
          <p:nvPr/>
        </p:nvSpPr>
        <p:spPr>
          <a:xfrm>
            <a:off x="8235239" y="5594521"/>
            <a:ext cx="842854" cy="116967"/>
          </a:xfrm>
          <a:prstGeom prst="rect">
            <a:avLst/>
          </a:prstGeom>
          <a:blipFill>
            <a:blip r:embed="rId4" cstate="print"/>
            <a:stretch>
              <a:fillRect/>
            </a:stretch>
          </a:blipFill>
        </p:spPr>
        <p:txBody>
          <a:bodyPr wrap="square" lIns="0" tIns="0" rIns="0" bIns="0" rtlCol="0"/>
          <a:lstStyle/>
          <a:p>
            <a:endParaRPr/>
          </a:p>
        </p:txBody>
      </p:sp>
      <p:sp>
        <p:nvSpPr>
          <p:cNvPr id="5" name="object 5"/>
          <p:cNvSpPr/>
          <p:nvPr/>
        </p:nvSpPr>
        <p:spPr>
          <a:xfrm>
            <a:off x="9148854" y="5593970"/>
            <a:ext cx="716505" cy="117518"/>
          </a:xfrm>
          <a:prstGeom prst="rect">
            <a:avLst/>
          </a:prstGeom>
          <a:blipFill>
            <a:blip r:embed="rId5" cstate="print"/>
            <a:stretch>
              <a:fillRect/>
            </a:stretch>
          </a:blipFill>
        </p:spPr>
        <p:txBody>
          <a:bodyPr wrap="square" lIns="0" tIns="0" rIns="0" bIns="0" rtlCol="0"/>
          <a:lstStyle/>
          <a:p>
            <a:endParaRPr/>
          </a:p>
        </p:txBody>
      </p:sp>
      <p:sp>
        <p:nvSpPr>
          <p:cNvPr id="6" name="object 6"/>
          <p:cNvSpPr/>
          <p:nvPr/>
        </p:nvSpPr>
        <p:spPr>
          <a:xfrm>
            <a:off x="8226823" y="5779483"/>
            <a:ext cx="1200283" cy="120638"/>
          </a:xfrm>
          <a:prstGeom prst="rect">
            <a:avLst/>
          </a:prstGeom>
          <a:blipFill>
            <a:blip r:embed="rId6" cstate="print"/>
            <a:stretch>
              <a:fillRect/>
            </a:stretch>
          </a:blipFill>
        </p:spPr>
        <p:txBody>
          <a:bodyPr wrap="square" lIns="0" tIns="0" rIns="0" bIns="0" rtlCol="0"/>
          <a:lstStyle/>
          <a:p>
            <a:endParaRPr/>
          </a:p>
        </p:txBody>
      </p:sp>
      <p:sp>
        <p:nvSpPr>
          <p:cNvPr id="7" name="object 7"/>
          <p:cNvSpPr/>
          <p:nvPr/>
        </p:nvSpPr>
        <p:spPr>
          <a:xfrm>
            <a:off x="9496669" y="5779483"/>
            <a:ext cx="1614200" cy="120638"/>
          </a:xfrm>
          <a:prstGeom prst="rect">
            <a:avLst/>
          </a:prstGeom>
          <a:blipFill>
            <a:blip r:embed="rId7" cstate="print"/>
            <a:stretch>
              <a:fillRect/>
            </a:stretch>
          </a:blipFill>
        </p:spPr>
        <p:txBody>
          <a:bodyPr wrap="square" lIns="0" tIns="0" rIns="0" bIns="0" rtlCol="0"/>
          <a:lstStyle/>
          <a:p>
            <a:endParaRPr/>
          </a:p>
        </p:txBody>
      </p:sp>
      <p:sp>
        <p:nvSpPr>
          <p:cNvPr id="8" name="object 8"/>
          <p:cNvSpPr/>
          <p:nvPr/>
        </p:nvSpPr>
        <p:spPr>
          <a:xfrm>
            <a:off x="7934035" y="5631062"/>
            <a:ext cx="176550" cy="229100"/>
          </a:xfrm>
          <a:prstGeom prst="rect">
            <a:avLst/>
          </a:prstGeom>
          <a:blipFill>
            <a:blip r:embed="rId8" cstate="print"/>
            <a:stretch>
              <a:fillRect/>
            </a:stretch>
          </a:blipFill>
        </p:spPr>
        <p:txBody>
          <a:bodyPr wrap="square" lIns="0" tIns="0" rIns="0" bIns="0" rtlCol="0"/>
          <a:lstStyle/>
          <a:p>
            <a:endParaRPr/>
          </a:p>
        </p:txBody>
      </p:sp>
      <p:sp>
        <p:nvSpPr>
          <p:cNvPr id="9" name="object 9"/>
          <p:cNvSpPr/>
          <p:nvPr/>
        </p:nvSpPr>
        <p:spPr>
          <a:xfrm>
            <a:off x="7630030" y="5596911"/>
            <a:ext cx="525145" cy="299085"/>
          </a:xfrm>
          <a:custGeom>
            <a:avLst/>
            <a:gdLst/>
            <a:ahLst/>
            <a:cxnLst/>
            <a:rect l="l" t="t" r="r" b="b"/>
            <a:pathLst>
              <a:path w="525145" h="299085">
                <a:moveTo>
                  <a:pt x="0" y="298930"/>
                </a:moveTo>
                <a:lnTo>
                  <a:pt x="524779" y="298930"/>
                </a:lnTo>
                <a:lnTo>
                  <a:pt x="524779" y="0"/>
                </a:lnTo>
                <a:lnTo>
                  <a:pt x="0" y="0"/>
                </a:lnTo>
                <a:lnTo>
                  <a:pt x="0" y="298930"/>
                </a:lnTo>
                <a:close/>
              </a:path>
            </a:pathLst>
          </a:custGeom>
          <a:ln w="9752">
            <a:solidFill>
              <a:srgbClr val="ED1C24"/>
            </a:solidFill>
          </a:ln>
        </p:spPr>
        <p:txBody>
          <a:bodyPr wrap="square" lIns="0" tIns="0" rIns="0" bIns="0" rtlCol="0"/>
          <a:lstStyle/>
          <a:p>
            <a:endParaRPr/>
          </a:p>
        </p:txBody>
      </p:sp>
      <p:sp>
        <p:nvSpPr>
          <p:cNvPr id="10" name="object 10"/>
          <p:cNvSpPr/>
          <p:nvPr/>
        </p:nvSpPr>
        <p:spPr>
          <a:xfrm>
            <a:off x="7626007" y="5301000"/>
            <a:ext cx="1844560" cy="187337"/>
          </a:xfrm>
          <a:prstGeom prst="rect">
            <a:avLst/>
          </a:prstGeom>
          <a:blipFill>
            <a:blip r:embed="rId9" cstate="print"/>
            <a:stretch>
              <a:fillRect/>
            </a:stretch>
          </a:blipFill>
        </p:spPr>
        <p:txBody>
          <a:bodyPr wrap="square" lIns="0" tIns="0" rIns="0" bIns="0" rtlCol="0"/>
          <a:lstStyle/>
          <a:p>
            <a:endParaRPr/>
          </a:p>
        </p:txBody>
      </p:sp>
      <p:sp>
        <p:nvSpPr>
          <p:cNvPr id="11" name="object 11"/>
          <p:cNvSpPr/>
          <p:nvPr/>
        </p:nvSpPr>
        <p:spPr>
          <a:xfrm>
            <a:off x="7605279" y="5570591"/>
            <a:ext cx="572770" cy="348615"/>
          </a:xfrm>
          <a:custGeom>
            <a:avLst/>
            <a:gdLst/>
            <a:ahLst/>
            <a:cxnLst/>
            <a:rect l="l" t="t" r="r" b="b"/>
            <a:pathLst>
              <a:path w="572770" h="348614">
                <a:moveTo>
                  <a:pt x="0" y="348482"/>
                </a:moveTo>
                <a:lnTo>
                  <a:pt x="572619" y="348482"/>
                </a:lnTo>
                <a:lnTo>
                  <a:pt x="572619" y="0"/>
                </a:lnTo>
                <a:lnTo>
                  <a:pt x="0" y="0"/>
                </a:lnTo>
                <a:lnTo>
                  <a:pt x="0" y="348482"/>
                </a:lnTo>
                <a:close/>
              </a:path>
            </a:pathLst>
          </a:custGeom>
          <a:solidFill>
            <a:srgbClr val="FFFFFF"/>
          </a:solidFill>
        </p:spPr>
        <p:txBody>
          <a:bodyPr wrap="square" lIns="0" tIns="0" rIns="0" bIns="0" rtlCol="0"/>
          <a:lstStyle/>
          <a:p>
            <a:endParaRPr/>
          </a:p>
        </p:txBody>
      </p:sp>
      <p:sp>
        <p:nvSpPr>
          <p:cNvPr id="12" name="object 12"/>
          <p:cNvSpPr/>
          <p:nvPr/>
        </p:nvSpPr>
        <p:spPr>
          <a:xfrm>
            <a:off x="7750230" y="5633846"/>
            <a:ext cx="64135" cy="78740"/>
          </a:xfrm>
          <a:custGeom>
            <a:avLst/>
            <a:gdLst/>
            <a:ahLst/>
            <a:cxnLst/>
            <a:rect l="l" t="t" r="r" b="b"/>
            <a:pathLst>
              <a:path w="64134" h="78739">
                <a:moveTo>
                  <a:pt x="0" y="0"/>
                </a:moveTo>
                <a:lnTo>
                  <a:pt x="63878" y="0"/>
                </a:lnTo>
                <a:lnTo>
                  <a:pt x="63878" y="78496"/>
                </a:lnTo>
                <a:lnTo>
                  <a:pt x="0" y="78496"/>
                </a:lnTo>
                <a:lnTo>
                  <a:pt x="0" y="0"/>
                </a:lnTo>
                <a:close/>
              </a:path>
            </a:pathLst>
          </a:custGeom>
          <a:solidFill>
            <a:srgbClr val="ED1C24"/>
          </a:solidFill>
        </p:spPr>
        <p:txBody>
          <a:bodyPr wrap="square" lIns="0" tIns="0" rIns="0" bIns="0" rtlCol="0"/>
          <a:lstStyle/>
          <a:p>
            <a:endParaRPr/>
          </a:p>
        </p:txBody>
      </p:sp>
      <p:sp>
        <p:nvSpPr>
          <p:cNvPr id="13" name="object 13"/>
          <p:cNvSpPr/>
          <p:nvPr/>
        </p:nvSpPr>
        <p:spPr>
          <a:xfrm>
            <a:off x="7675704" y="5746358"/>
            <a:ext cx="213360" cy="0"/>
          </a:xfrm>
          <a:custGeom>
            <a:avLst/>
            <a:gdLst/>
            <a:ahLst/>
            <a:cxnLst/>
            <a:rect l="l" t="t" r="r" b="b"/>
            <a:pathLst>
              <a:path w="213359">
                <a:moveTo>
                  <a:pt x="0" y="0"/>
                </a:moveTo>
                <a:lnTo>
                  <a:pt x="212931" y="0"/>
                </a:lnTo>
              </a:path>
            </a:pathLst>
          </a:custGeom>
          <a:ln w="68030">
            <a:solidFill>
              <a:srgbClr val="ED1C24"/>
            </a:solidFill>
          </a:ln>
        </p:spPr>
        <p:txBody>
          <a:bodyPr wrap="square" lIns="0" tIns="0" rIns="0" bIns="0" rtlCol="0"/>
          <a:lstStyle/>
          <a:p>
            <a:endParaRPr/>
          </a:p>
        </p:txBody>
      </p:sp>
      <p:sp>
        <p:nvSpPr>
          <p:cNvPr id="14" name="object 14"/>
          <p:cNvSpPr/>
          <p:nvPr/>
        </p:nvSpPr>
        <p:spPr>
          <a:xfrm>
            <a:off x="7750227" y="5780344"/>
            <a:ext cx="64135" cy="79375"/>
          </a:xfrm>
          <a:custGeom>
            <a:avLst/>
            <a:gdLst/>
            <a:ahLst/>
            <a:cxnLst/>
            <a:rect l="l" t="t" r="r" b="b"/>
            <a:pathLst>
              <a:path w="64134" h="79375">
                <a:moveTo>
                  <a:pt x="63880" y="79165"/>
                </a:moveTo>
                <a:lnTo>
                  <a:pt x="0" y="79165"/>
                </a:lnTo>
                <a:lnTo>
                  <a:pt x="0" y="0"/>
                </a:lnTo>
                <a:lnTo>
                  <a:pt x="63880" y="29"/>
                </a:lnTo>
                <a:lnTo>
                  <a:pt x="63880" y="79165"/>
                </a:lnTo>
                <a:close/>
              </a:path>
            </a:pathLst>
          </a:custGeom>
          <a:solidFill>
            <a:srgbClr val="ED1C24"/>
          </a:solidFill>
        </p:spPr>
        <p:txBody>
          <a:bodyPr wrap="square" lIns="0" tIns="0" rIns="0" bIns="0" rtlCol="0"/>
          <a:lstStyle/>
          <a:p>
            <a:endParaRPr/>
          </a:p>
        </p:txBody>
      </p:sp>
      <p:sp>
        <p:nvSpPr>
          <p:cNvPr id="15" name="object 15"/>
          <p:cNvSpPr/>
          <p:nvPr/>
        </p:nvSpPr>
        <p:spPr>
          <a:xfrm>
            <a:off x="7750227" y="5780344"/>
            <a:ext cx="64135" cy="635"/>
          </a:xfrm>
          <a:custGeom>
            <a:avLst/>
            <a:gdLst/>
            <a:ahLst/>
            <a:cxnLst/>
            <a:rect l="l" t="t" r="r" b="b"/>
            <a:pathLst>
              <a:path w="64134" h="635">
                <a:moveTo>
                  <a:pt x="63880" y="29"/>
                </a:moveTo>
                <a:lnTo>
                  <a:pt x="4" y="29"/>
                </a:lnTo>
                <a:lnTo>
                  <a:pt x="63880" y="0"/>
                </a:lnTo>
                <a:close/>
              </a:path>
            </a:pathLst>
          </a:custGeom>
          <a:solidFill>
            <a:srgbClr val="ED1C24"/>
          </a:solidFill>
        </p:spPr>
        <p:txBody>
          <a:bodyPr wrap="square" lIns="0" tIns="0" rIns="0" bIns="0" rtlCol="0"/>
          <a:lstStyle/>
          <a:p>
            <a:endParaRPr/>
          </a:p>
        </p:txBody>
      </p:sp>
      <p:sp>
        <p:nvSpPr>
          <p:cNvPr id="16" name="object 16"/>
          <p:cNvSpPr/>
          <p:nvPr/>
        </p:nvSpPr>
        <p:spPr>
          <a:xfrm>
            <a:off x="7814108" y="5780344"/>
            <a:ext cx="74930" cy="635"/>
          </a:xfrm>
          <a:custGeom>
            <a:avLst/>
            <a:gdLst/>
            <a:ahLst/>
            <a:cxnLst/>
            <a:rect l="l" t="t" r="r" b="b"/>
            <a:pathLst>
              <a:path w="74929" h="635">
                <a:moveTo>
                  <a:pt x="74528" y="14"/>
                </a:moveTo>
                <a:lnTo>
                  <a:pt x="0" y="14"/>
                </a:lnTo>
                <a:lnTo>
                  <a:pt x="74528" y="0"/>
                </a:lnTo>
                <a:close/>
              </a:path>
            </a:pathLst>
          </a:custGeom>
          <a:solidFill>
            <a:srgbClr val="ED1C24"/>
          </a:solidFill>
        </p:spPr>
        <p:txBody>
          <a:bodyPr wrap="square" lIns="0" tIns="0" rIns="0" bIns="0" rtlCol="0"/>
          <a:lstStyle/>
          <a:p>
            <a:endParaRPr/>
          </a:p>
        </p:txBody>
      </p:sp>
      <p:sp>
        <p:nvSpPr>
          <p:cNvPr id="17" name="object 17"/>
          <p:cNvSpPr/>
          <p:nvPr/>
        </p:nvSpPr>
        <p:spPr>
          <a:xfrm>
            <a:off x="7934035" y="5631062"/>
            <a:ext cx="176550" cy="229100"/>
          </a:xfrm>
          <a:prstGeom prst="rect">
            <a:avLst/>
          </a:prstGeom>
          <a:blipFill>
            <a:blip r:embed="rId8" cstate="print"/>
            <a:stretch>
              <a:fillRect/>
            </a:stretch>
          </a:blipFill>
        </p:spPr>
        <p:txBody>
          <a:bodyPr wrap="square" lIns="0" tIns="0" rIns="0" bIns="0" rtlCol="0"/>
          <a:lstStyle/>
          <a:p>
            <a:endParaRPr/>
          </a:p>
        </p:txBody>
      </p:sp>
      <p:sp>
        <p:nvSpPr>
          <p:cNvPr id="18" name="object 18"/>
          <p:cNvSpPr/>
          <p:nvPr/>
        </p:nvSpPr>
        <p:spPr>
          <a:xfrm>
            <a:off x="7630030" y="5596911"/>
            <a:ext cx="525145" cy="299085"/>
          </a:xfrm>
          <a:custGeom>
            <a:avLst/>
            <a:gdLst/>
            <a:ahLst/>
            <a:cxnLst/>
            <a:rect l="l" t="t" r="r" b="b"/>
            <a:pathLst>
              <a:path w="525145" h="299085">
                <a:moveTo>
                  <a:pt x="0" y="298930"/>
                </a:moveTo>
                <a:lnTo>
                  <a:pt x="524779" y="298930"/>
                </a:lnTo>
                <a:lnTo>
                  <a:pt x="524779" y="0"/>
                </a:lnTo>
                <a:lnTo>
                  <a:pt x="0" y="0"/>
                </a:lnTo>
                <a:lnTo>
                  <a:pt x="0" y="298930"/>
                </a:lnTo>
                <a:close/>
              </a:path>
            </a:pathLst>
          </a:custGeom>
          <a:ln w="9752">
            <a:solidFill>
              <a:srgbClr val="ED1C24"/>
            </a:solidFill>
          </a:ln>
        </p:spPr>
        <p:txBody>
          <a:bodyPr wrap="square" lIns="0" tIns="0" rIns="0" bIns="0" rtlCol="0"/>
          <a:lstStyle/>
          <a:p>
            <a:endParaRPr/>
          </a:p>
        </p:txBody>
      </p:sp>
      <p:sp>
        <p:nvSpPr>
          <p:cNvPr id="19" name="object 19"/>
          <p:cNvSpPr txBox="1">
            <a:spLocks noGrp="1"/>
          </p:cNvSpPr>
          <p:nvPr>
            <p:ph type="title"/>
          </p:nvPr>
        </p:nvSpPr>
        <p:spPr>
          <a:xfrm>
            <a:off x="7588250" y="498475"/>
            <a:ext cx="3232150" cy="1313180"/>
          </a:xfrm>
          <a:prstGeom prst="rect">
            <a:avLst/>
          </a:prstGeom>
        </p:spPr>
        <p:txBody>
          <a:bodyPr vert="horz" wrap="square" lIns="0" tIns="157480" rIns="0" bIns="0" rtlCol="0">
            <a:spAutoFit/>
          </a:bodyPr>
          <a:lstStyle/>
          <a:p>
            <a:pPr marL="12700" marR="5080">
              <a:lnSpc>
                <a:spcPct val="79800"/>
              </a:lnSpc>
              <a:spcBef>
                <a:spcPts val="1240"/>
              </a:spcBef>
              <a:tabLst>
                <a:tab pos="1182370" algn="l"/>
              </a:tabLst>
            </a:pPr>
            <a:r>
              <a:rPr sz="4700" spc="-75" dirty="0">
                <a:solidFill>
                  <a:srgbClr val="FFFFFF"/>
                </a:solidFill>
              </a:rPr>
              <a:t>P</a:t>
            </a:r>
            <a:r>
              <a:rPr sz="4700" spc="-90" dirty="0">
                <a:solidFill>
                  <a:srgbClr val="FFFFFF"/>
                </a:solidFill>
              </a:rPr>
              <a:t>s</a:t>
            </a:r>
            <a:r>
              <a:rPr sz="4700" spc="-60" dirty="0">
                <a:solidFill>
                  <a:srgbClr val="FFFFFF"/>
                </a:solidFill>
              </a:rPr>
              <a:t>y</a:t>
            </a:r>
            <a:r>
              <a:rPr sz="4700" dirty="0">
                <a:solidFill>
                  <a:srgbClr val="FFFFFF"/>
                </a:solidFill>
              </a:rPr>
              <a:t>chologi</a:t>
            </a:r>
            <a:r>
              <a:rPr sz="4700" spc="-35" dirty="0">
                <a:solidFill>
                  <a:srgbClr val="FFFFFF"/>
                </a:solidFill>
              </a:rPr>
              <a:t>c</a:t>
            </a:r>
            <a:r>
              <a:rPr sz="4700" dirty="0">
                <a:solidFill>
                  <a:srgbClr val="FFFFFF"/>
                </a:solidFill>
              </a:rPr>
              <a:t>al  </a:t>
            </a:r>
            <a:r>
              <a:rPr sz="4700" spc="-30" dirty="0">
                <a:solidFill>
                  <a:srgbClr val="FFFFFF"/>
                </a:solidFill>
              </a:rPr>
              <a:t>First	</a:t>
            </a:r>
            <a:r>
              <a:rPr sz="4700" dirty="0">
                <a:solidFill>
                  <a:srgbClr val="FFFFFF"/>
                </a:solidFill>
              </a:rPr>
              <a:t>Aid</a:t>
            </a:r>
            <a:endParaRPr sz="4700" dirty="0"/>
          </a:p>
        </p:txBody>
      </p:sp>
      <p:sp>
        <p:nvSpPr>
          <p:cNvPr id="20" name="object 20"/>
          <p:cNvSpPr txBox="1"/>
          <p:nvPr/>
        </p:nvSpPr>
        <p:spPr>
          <a:xfrm>
            <a:off x="7588250" y="2022475"/>
            <a:ext cx="3495675" cy="873743"/>
          </a:xfrm>
          <a:prstGeom prst="rect">
            <a:avLst/>
          </a:prstGeom>
        </p:spPr>
        <p:txBody>
          <a:bodyPr vert="horz" wrap="square" lIns="0" tIns="12700" rIns="0" bIns="0" rtlCol="0">
            <a:spAutoFit/>
          </a:bodyPr>
          <a:lstStyle/>
          <a:p>
            <a:pPr marL="12700">
              <a:lnSpc>
                <a:spcPts val="3350"/>
              </a:lnSpc>
            </a:pPr>
            <a:r>
              <a:rPr lang="en-GB" sz="2400" spc="-10" dirty="0">
                <a:solidFill>
                  <a:srgbClr val="FFFFFF"/>
                </a:solidFill>
                <a:cs typeface="Calibri"/>
              </a:rPr>
              <a:t>In the COVID-19 outbreak response </a:t>
            </a:r>
          </a:p>
        </p:txBody>
      </p:sp>
      <p:sp>
        <p:nvSpPr>
          <p:cNvPr id="22" name="object 20"/>
          <p:cNvSpPr txBox="1"/>
          <p:nvPr/>
        </p:nvSpPr>
        <p:spPr>
          <a:xfrm>
            <a:off x="7588250" y="3241675"/>
            <a:ext cx="3930650" cy="904521"/>
          </a:xfrm>
          <a:prstGeom prst="rect">
            <a:avLst/>
          </a:prstGeom>
        </p:spPr>
        <p:txBody>
          <a:bodyPr vert="horz" wrap="square" lIns="0" tIns="12700" rIns="0" bIns="0" rtlCol="0">
            <a:spAutoFit/>
          </a:bodyPr>
          <a:lstStyle/>
          <a:p>
            <a:pPr marL="12700">
              <a:lnSpc>
                <a:spcPts val="3350"/>
              </a:lnSpc>
            </a:pPr>
            <a:r>
              <a:rPr lang="en-GB" sz="3600" spc="-10" dirty="0">
                <a:solidFill>
                  <a:srgbClr val="FFFFFF"/>
                </a:solidFill>
                <a:cs typeface="Calibri"/>
              </a:rPr>
              <a:t>Remote supportive communication</a:t>
            </a:r>
            <a:endParaRPr sz="3600" dirty="0">
              <a:latin typeface="Calibri"/>
              <a:cs typeface="Calibri"/>
            </a:endParaRPr>
          </a:p>
        </p:txBody>
      </p:sp>
      <p:sp>
        <p:nvSpPr>
          <p:cNvPr id="23" name="Rectangle 22"/>
          <p:cNvSpPr/>
          <p:nvPr/>
        </p:nvSpPr>
        <p:spPr>
          <a:xfrm>
            <a:off x="0" y="0"/>
            <a:ext cx="7131050" cy="648335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4" name="Picture 23" descr="Video call computer.jpg"/>
          <p:cNvPicPr>
            <a:picLocks noChangeAspect="1"/>
          </p:cNvPicPr>
          <p:nvPr/>
        </p:nvPicPr>
        <p:blipFill>
          <a:blip r:embed="rId10"/>
          <a:stretch>
            <a:fillRect/>
          </a:stretch>
        </p:blipFill>
        <p:spPr>
          <a:xfrm>
            <a:off x="434975" y="-339725"/>
            <a:ext cx="5988050" cy="7150643"/>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Pernille phone call.jpeg"/>
          <p:cNvPicPr>
            <a:picLocks noChangeAspect="1"/>
          </p:cNvPicPr>
          <p:nvPr/>
        </p:nvPicPr>
        <p:blipFill>
          <a:blip r:embed="rId3"/>
          <a:stretch>
            <a:fillRect/>
          </a:stretch>
        </p:blipFill>
        <p:spPr>
          <a:xfrm>
            <a:off x="6140450" y="3165475"/>
            <a:ext cx="5029200" cy="3051425"/>
          </a:xfrm>
          <a:prstGeom prst="rect">
            <a:avLst/>
          </a:prstGeom>
        </p:spPr>
      </p:pic>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a:latin typeface="Calibri"/>
              <a:cs typeface="Calibri"/>
            </a:endParaRPr>
          </a:p>
        </p:txBody>
      </p:sp>
      <p:sp>
        <p:nvSpPr>
          <p:cNvPr id="12" name="object 12"/>
          <p:cNvSpPr txBox="1">
            <a:spLocks noGrp="1"/>
          </p:cNvSpPr>
          <p:nvPr>
            <p:ph type="title"/>
          </p:nvPr>
        </p:nvSpPr>
        <p:spPr>
          <a:xfrm>
            <a:off x="273050" y="955675"/>
            <a:ext cx="5625353" cy="659155"/>
          </a:xfrm>
          <a:prstGeom prst="rect">
            <a:avLst/>
          </a:prstGeom>
        </p:spPr>
        <p:txBody>
          <a:bodyPr vert="horz" wrap="square" lIns="0" tIns="12700" rIns="0" bIns="0" rtlCol="0">
            <a:spAutoFit/>
          </a:bodyPr>
          <a:lstStyle/>
          <a:p>
            <a:pPr marL="12700">
              <a:lnSpc>
                <a:spcPct val="100000"/>
              </a:lnSpc>
              <a:spcBef>
                <a:spcPts val="100"/>
              </a:spcBef>
            </a:pPr>
            <a:r>
              <a:rPr lang="en-GB" dirty="0"/>
              <a:t>Remote communication</a:t>
            </a:r>
            <a:endParaRPr spc="-5" dirty="0"/>
          </a:p>
        </p:txBody>
      </p:sp>
      <p:sp>
        <p:nvSpPr>
          <p:cNvPr id="13" name="object 13"/>
          <p:cNvSpPr txBox="1"/>
          <p:nvPr/>
        </p:nvSpPr>
        <p:spPr>
          <a:xfrm>
            <a:off x="882650" y="1946275"/>
            <a:ext cx="6026897" cy="1869742"/>
          </a:xfrm>
          <a:prstGeom prst="rect">
            <a:avLst/>
          </a:prstGeom>
        </p:spPr>
        <p:txBody>
          <a:bodyPr vert="horz" wrap="square" lIns="0" tIns="53340" rIns="0" bIns="0" rtlCol="0">
            <a:spAutoFit/>
          </a:bodyPr>
          <a:lstStyle/>
          <a:p>
            <a:pPr marL="300355" indent="-287655">
              <a:lnSpc>
                <a:spcPct val="100000"/>
              </a:lnSpc>
              <a:spcBef>
                <a:spcPts val="420"/>
              </a:spcBef>
              <a:buChar char="•"/>
              <a:tabLst>
                <a:tab pos="300355" algn="l"/>
                <a:tab pos="300990" algn="l"/>
              </a:tabLst>
            </a:pPr>
            <a:r>
              <a:rPr lang="en-GB" sz="2800" dirty="0">
                <a:solidFill>
                  <a:srgbClr val="231F20"/>
                </a:solidFill>
                <a:latin typeface="Calibri"/>
                <a:cs typeface="Calibri"/>
              </a:rPr>
              <a:t>Phone calls</a:t>
            </a:r>
          </a:p>
          <a:p>
            <a:pPr marL="300355" indent="-287655">
              <a:lnSpc>
                <a:spcPct val="100000"/>
              </a:lnSpc>
              <a:spcBef>
                <a:spcPts val="420"/>
              </a:spcBef>
              <a:buChar char="•"/>
              <a:tabLst>
                <a:tab pos="300355" algn="l"/>
                <a:tab pos="300990" algn="l"/>
              </a:tabLst>
            </a:pPr>
            <a:r>
              <a:rPr lang="en-GB" sz="2800" dirty="0">
                <a:solidFill>
                  <a:srgbClr val="231F20"/>
                </a:solidFill>
                <a:latin typeface="Calibri"/>
                <a:cs typeface="Calibri"/>
              </a:rPr>
              <a:t>Video calls</a:t>
            </a:r>
          </a:p>
          <a:p>
            <a:pPr marL="300355" indent="-287655">
              <a:lnSpc>
                <a:spcPct val="100000"/>
              </a:lnSpc>
              <a:spcBef>
                <a:spcPts val="420"/>
              </a:spcBef>
              <a:buChar char="•"/>
              <a:tabLst>
                <a:tab pos="300355" algn="l"/>
                <a:tab pos="300990" algn="l"/>
              </a:tabLst>
            </a:pPr>
            <a:r>
              <a:rPr lang="en-GB" sz="2800" dirty="0">
                <a:solidFill>
                  <a:srgbClr val="231F20"/>
                </a:solidFill>
                <a:latin typeface="Calibri"/>
                <a:cs typeface="Calibri"/>
              </a:rPr>
              <a:t>SMS/WhatsApp/Messages</a:t>
            </a:r>
          </a:p>
          <a:p>
            <a:pPr marL="300355" indent="-287655">
              <a:lnSpc>
                <a:spcPct val="100000"/>
              </a:lnSpc>
              <a:spcBef>
                <a:spcPts val="420"/>
              </a:spcBef>
              <a:tabLst>
                <a:tab pos="300355" algn="l"/>
                <a:tab pos="300990" algn="l"/>
              </a:tabLst>
            </a:pPr>
            <a:endParaRPr lang="en-GB" sz="2400" dirty="0">
              <a:solidFill>
                <a:srgbClr val="231F20"/>
              </a:solidFill>
              <a:latin typeface="Calibri"/>
              <a:cs typeface="Calibri"/>
            </a:endParaRPr>
          </a:p>
        </p:txBody>
      </p:sp>
      <p:sp>
        <p:nvSpPr>
          <p:cNvPr id="15" name="object 15"/>
          <p:cNvSpPr txBox="1"/>
          <p:nvPr/>
        </p:nvSpPr>
        <p:spPr>
          <a:xfrm>
            <a:off x="11346885" y="5613027"/>
            <a:ext cx="118745" cy="788670"/>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CARL WHETHAM </a:t>
            </a:r>
            <a:r>
              <a:rPr sz="600" dirty="0">
                <a:solidFill>
                  <a:srgbClr val="FFFFFF"/>
                </a:solidFill>
                <a:latin typeface="Calibri"/>
                <a:cs typeface="Calibri"/>
              </a:rPr>
              <a:t>/</a:t>
            </a:r>
            <a:r>
              <a:rPr sz="600" spc="-45" dirty="0">
                <a:solidFill>
                  <a:srgbClr val="FFFFFF"/>
                </a:solidFill>
                <a:latin typeface="Calibri"/>
                <a:cs typeface="Calibri"/>
              </a:rPr>
              <a:t> </a:t>
            </a:r>
            <a:r>
              <a:rPr sz="600" spc="10" dirty="0">
                <a:solidFill>
                  <a:srgbClr val="FFFFFF"/>
                </a:solidFill>
                <a:latin typeface="Calibri"/>
                <a:cs typeface="Calibri"/>
              </a:rPr>
              <a:t>IFRC</a:t>
            </a:r>
            <a:endParaRPr sz="600">
              <a:latin typeface="Calibri"/>
              <a:cs typeface="Calibri"/>
            </a:endParaRPr>
          </a:p>
        </p:txBody>
      </p:sp>
      <p:pic>
        <p:nvPicPr>
          <p:cNvPr id="9" name="Picture 8" descr="Pernille 10.jpeg"/>
          <p:cNvPicPr>
            <a:picLocks noChangeAspect="1"/>
          </p:cNvPicPr>
          <p:nvPr/>
        </p:nvPicPr>
        <p:blipFill>
          <a:blip r:embed="rId4"/>
          <a:stretch>
            <a:fillRect/>
          </a:stretch>
        </p:blipFill>
        <p:spPr>
          <a:xfrm>
            <a:off x="4006850" y="3698875"/>
            <a:ext cx="1447800" cy="2527124"/>
          </a:xfrm>
          <a:prstGeom prst="rect">
            <a:avLst/>
          </a:prstGeom>
        </p:spPr>
      </p:pic>
      <p:sp>
        <p:nvSpPr>
          <p:cNvPr id="11" name="object 3"/>
          <p:cNvSpPr/>
          <p:nvPr/>
        </p:nvSpPr>
        <p:spPr>
          <a:xfrm>
            <a:off x="3635131" y="445820"/>
            <a:ext cx="1665666" cy="176498"/>
          </a:xfrm>
          <a:prstGeom prst="rect">
            <a:avLst/>
          </a:prstGeom>
          <a:blipFill>
            <a:blip r:embed="rId5" cstate="print"/>
            <a:stretch>
              <a:fillRect/>
            </a:stretch>
          </a:blipFill>
        </p:spPr>
        <p:txBody>
          <a:bodyPr wrap="square" lIns="0" tIns="0" rIns="0" bIns="0" rtlCol="0"/>
          <a:lstStyle/>
          <a:p>
            <a:endParaRPr/>
          </a:p>
        </p:txBody>
      </p:sp>
      <p:sp>
        <p:nvSpPr>
          <p:cNvPr id="14"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16"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17"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8"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9"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20" name="object 9"/>
          <p:cNvSpPr/>
          <p:nvPr/>
        </p:nvSpPr>
        <p:spPr>
          <a:xfrm>
            <a:off x="3466033" y="466924"/>
            <a:ext cx="101965" cy="132316"/>
          </a:xfrm>
          <a:prstGeom prst="rect">
            <a:avLst/>
          </a:prstGeom>
          <a:blipFill>
            <a:blip r:embed="rId6" cstate="print"/>
            <a:stretch>
              <a:fillRect/>
            </a:stretch>
          </a:blipFill>
        </p:spPr>
        <p:txBody>
          <a:bodyPr wrap="square" lIns="0" tIns="0" rIns="0" bIns="0" rtlCol="0"/>
          <a:lstStyle/>
          <a:p>
            <a:endParaRPr/>
          </a:p>
        </p:txBody>
      </p:sp>
      <p:sp>
        <p:nvSpPr>
          <p:cNvPr id="21"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22" name="object 11"/>
          <p:cNvSpPr/>
          <p:nvPr/>
        </p:nvSpPr>
        <p:spPr>
          <a:xfrm>
            <a:off x="3288133" y="287191"/>
            <a:ext cx="1065314" cy="108204"/>
          </a:xfrm>
          <a:prstGeom prst="rect">
            <a:avLst/>
          </a:prstGeom>
          <a:blipFill>
            <a:blip r:embed="rId7" cstate="print"/>
            <a:stretch>
              <a:fillRect/>
            </a:stretch>
          </a:blipFill>
        </p:spPr>
        <p:txBody>
          <a:bodyPr wrap="square" lIns="0" tIns="0" rIns="0" bIns="0" rtlCol="0"/>
          <a:lstStyle/>
          <a:p>
            <a:endParaRPr/>
          </a:p>
        </p:txBody>
      </p:sp>
      <p:pic>
        <p:nvPicPr>
          <p:cNvPr id="24" name="Picture 23" descr="remote support.jpeg"/>
          <p:cNvPicPr>
            <a:picLocks noChangeAspect="1"/>
          </p:cNvPicPr>
          <p:nvPr/>
        </p:nvPicPr>
        <p:blipFill>
          <a:blip r:embed="rId8"/>
          <a:stretch>
            <a:fillRect/>
          </a:stretch>
        </p:blipFill>
        <p:spPr>
          <a:xfrm>
            <a:off x="6445250" y="269875"/>
            <a:ext cx="4719036" cy="2784475"/>
          </a:xfrm>
          <a:prstGeom prst="rect">
            <a:avLst/>
          </a:prstGeom>
        </p:spPr>
      </p:pic>
      <p:pic>
        <p:nvPicPr>
          <p:cNvPr id="23" name="Picture 22" descr="video call.jpeg"/>
          <p:cNvPicPr>
            <a:picLocks noChangeAspect="1"/>
          </p:cNvPicPr>
          <p:nvPr/>
        </p:nvPicPr>
        <p:blipFill>
          <a:blip r:embed="rId9"/>
          <a:stretch>
            <a:fillRect/>
          </a:stretch>
        </p:blipFill>
        <p:spPr>
          <a:xfrm>
            <a:off x="577850" y="3394075"/>
            <a:ext cx="2667000" cy="2922511"/>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dirty="0">
              <a:latin typeface="Calibri"/>
              <a:cs typeface="Calibri"/>
            </a:endParaRPr>
          </a:p>
        </p:txBody>
      </p:sp>
      <p:sp>
        <p:nvSpPr>
          <p:cNvPr id="12" name="object 12"/>
          <p:cNvSpPr txBox="1">
            <a:spLocks noGrp="1"/>
          </p:cNvSpPr>
          <p:nvPr>
            <p:ph type="title"/>
          </p:nvPr>
        </p:nvSpPr>
        <p:spPr>
          <a:xfrm>
            <a:off x="1111250" y="727075"/>
            <a:ext cx="9906000" cy="1305486"/>
          </a:xfrm>
          <a:prstGeom prst="rect">
            <a:avLst/>
          </a:prstGeom>
        </p:spPr>
        <p:txBody>
          <a:bodyPr vert="horz" wrap="square" lIns="0" tIns="12700" rIns="0" bIns="0" rtlCol="0">
            <a:spAutoFit/>
          </a:bodyPr>
          <a:lstStyle/>
          <a:p>
            <a:pPr marL="12700" algn="l">
              <a:lnSpc>
                <a:spcPct val="100000"/>
              </a:lnSpc>
              <a:spcBef>
                <a:spcPts val="100"/>
              </a:spcBef>
            </a:pPr>
            <a:r>
              <a:rPr lang="en-GB" b="1" spc="-20" dirty="0">
                <a:solidFill>
                  <a:srgbClr val="FF0000"/>
                </a:solidFill>
              </a:rPr>
              <a:t>What should we prepare to provide support remotely? </a:t>
            </a:r>
            <a:endParaRPr spc="-5" dirty="0"/>
          </a:p>
        </p:txBody>
      </p:sp>
      <p:sp>
        <p:nvSpPr>
          <p:cNvPr id="15" name="object 15"/>
          <p:cNvSpPr txBox="1"/>
          <p:nvPr/>
        </p:nvSpPr>
        <p:spPr>
          <a:xfrm>
            <a:off x="11346885" y="5425244"/>
            <a:ext cx="118745" cy="979169"/>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SYRIAN ARAB </a:t>
            </a:r>
            <a:r>
              <a:rPr sz="600" spc="10" dirty="0">
                <a:solidFill>
                  <a:srgbClr val="FFFFFF"/>
                </a:solidFill>
                <a:latin typeface="Calibri"/>
                <a:cs typeface="Calibri"/>
              </a:rPr>
              <a:t>RED</a:t>
            </a:r>
            <a:r>
              <a:rPr sz="600" spc="-10" dirty="0">
                <a:solidFill>
                  <a:srgbClr val="FFFFFF"/>
                </a:solidFill>
                <a:latin typeface="Calibri"/>
                <a:cs typeface="Calibri"/>
              </a:rPr>
              <a:t> </a:t>
            </a:r>
            <a:r>
              <a:rPr sz="600" spc="15" dirty="0">
                <a:solidFill>
                  <a:srgbClr val="FFFFFF"/>
                </a:solidFill>
                <a:latin typeface="Calibri"/>
                <a:cs typeface="Calibri"/>
              </a:rPr>
              <a:t>CRESCENT</a:t>
            </a:r>
            <a:endParaRPr sz="600">
              <a:latin typeface="Calibri"/>
              <a:cs typeface="Calibri"/>
            </a:endParaRPr>
          </a:p>
        </p:txBody>
      </p:sp>
      <p:sp>
        <p:nvSpPr>
          <p:cNvPr id="6" name="object 3"/>
          <p:cNvSpPr/>
          <p:nvPr/>
        </p:nvSpPr>
        <p:spPr>
          <a:xfrm>
            <a:off x="3635131" y="445820"/>
            <a:ext cx="1665666" cy="176498"/>
          </a:xfrm>
          <a:prstGeom prst="rect">
            <a:avLst/>
          </a:prstGeom>
          <a:blipFill>
            <a:blip r:embed="rId3" cstate="print"/>
            <a:stretch>
              <a:fillRect/>
            </a:stretch>
          </a:blipFill>
        </p:spPr>
        <p:txBody>
          <a:bodyPr wrap="square" lIns="0" tIns="0" rIns="0" bIns="0" rtlCol="0"/>
          <a:lstStyle/>
          <a:p>
            <a:endParaRPr/>
          </a:p>
        </p:txBody>
      </p:sp>
      <p:sp>
        <p:nvSpPr>
          <p:cNvPr id="7"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8"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9"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0"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1"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3" name="object 9"/>
          <p:cNvSpPr/>
          <p:nvPr/>
        </p:nvSpPr>
        <p:spPr>
          <a:xfrm>
            <a:off x="3466033" y="466924"/>
            <a:ext cx="101965" cy="132316"/>
          </a:xfrm>
          <a:prstGeom prst="rect">
            <a:avLst/>
          </a:prstGeom>
          <a:blipFill>
            <a:blip r:embed="rId4" cstate="print"/>
            <a:stretch>
              <a:fillRect/>
            </a:stretch>
          </a:blipFill>
        </p:spPr>
        <p:txBody>
          <a:bodyPr wrap="square" lIns="0" tIns="0" rIns="0" bIns="0" rtlCol="0"/>
          <a:lstStyle/>
          <a:p>
            <a:endParaRPr/>
          </a:p>
        </p:txBody>
      </p:sp>
      <p:sp>
        <p:nvSpPr>
          <p:cNvPr id="14"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6" name="object 11"/>
          <p:cNvSpPr/>
          <p:nvPr/>
        </p:nvSpPr>
        <p:spPr>
          <a:xfrm>
            <a:off x="3288133" y="287191"/>
            <a:ext cx="1065314" cy="108204"/>
          </a:xfrm>
          <a:prstGeom prst="rect">
            <a:avLst/>
          </a:prstGeom>
          <a:blipFill>
            <a:blip r:embed="rId5" cstate="print"/>
            <a:stretch>
              <a:fillRect/>
            </a:stretch>
          </a:blipFill>
        </p:spPr>
        <p:txBody>
          <a:bodyPr wrap="square" lIns="0" tIns="0" rIns="0" bIns="0" rtlCol="0"/>
          <a:lstStyle/>
          <a:p>
            <a:endParaRPr/>
          </a:p>
        </p:txBody>
      </p:sp>
      <p:sp>
        <p:nvSpPr>
          <p:cNvPr id="18" name="object 13"/>
          <p:cNvSpPr txBox="1"/>
          <p:nvPr/>
        </p:nvSpPr>
        <p:spPr>
          <a:xfrm>
            <a:off x="1180352" y="2112707"/>
            <a:ext cx="8693897" cy="3454792"/>
          </a:xfrm>
          <a:prstGeom prst="rect">
            <a:avLst/>
          </a:prstGeom>
        </p:spPr>
        <p:txBody>
          <a:bodyPr vert="horz" wrap="square" lIns="0" tIns="53340" rIns="0" bIns="0" rtlCol="0">
            <a:spAutoFit/>
          </a:bodyPr>
          <a:lstStyle/>
          <a:p>
            <a:pPr marL="300355" indent="-287655">
              <a:lnSpc>
                <a:spcPct val="100000"/>
              </a:lnSpc>
              <a:spcBef>
                <a:spcPts val="420"/>
              </a:spcBef>
              <a:buChar char="•"/>
              <a:tabLst>
                <a:tab pos="300355" algn="l"/>
                <a:tab pos="300990" algn="l"/>
              </a:tabLst>
            </a:pPr>
            <a:r>
              <a:rPr lang="en-GB" sz="2400" dirty="0">
                <a:solidFill>
                  <a:srgbClr val="231F20"/>
                </a:solidFill>
                <a:latin typeface="Calibri"/>
                <a:cs typeface="Calibri"/>
              </a:rPr>
              <a:t>Check my environment</a:t>
            </a:r>
          </a:p>
          <a:p>
            <a:pPr marL="300355" indent="-287655">
              <a:lnSpc>
                <a:spcPct val="100000"/>
              </a:lnSpc>
              <a:spcBef>
                <a:spcPts val="420"/>
              </a:spcBef>
              <a:tabLst>
                <a:tab pos="300355" algn="l"/>
                <a:tab pos="300990" algn="l"/>
              </a:tabLst>
            </a:pPr>
            <a:endParaRPr lang="en-GB" sz="2400" dirty="0">
              <a:solidFill>
                <a:srgbClr val="231F20"/>
              </a:solidFill>
              <a:latin typeface="Calibri"/>
              <a:cs typeface="Calibri"/>
            </a:endParaRPr>
          </a:p>
          <a:p>
            <a:pPr marL="12700" lvl="0" defTabSz="914400">
              <a:spcBef>
                <a:spcPts val="100"/>
              </a:spcBef>
              <a:defRPr/>
            </a:pPr>
            <a:r>
              <a:rPr lang="en-US" sz="4200" kern="0" spc="-20" dirty="0">
                <a:solidFill>
                  <a:srgbClr val="0000FF"/>
                </a:solidFill>
                <a:cs typeface="Calibri"/>
              </a:rPr>
              <a:t>Activity 2</a:t>
            </a:r>
          </a:p>
          <a:p>
            <a:pPr marL="12700" lvl="0" defTabSz="914400">
              <a:spcBef>
                <a:spcPts val="100"/>
              </a:spcBef>
              <a:defRPr/>
            </a:pPr>
            <a:r>
              <a:rPr lang="en-US" sz="4200" kern="0" spc="-20" dirty="0">
                <a:solidFill>
                  <a:srgbClr val="0000FF"/>
                </a:solidFill>
                <a:cs typeface="Calibri"/>
              </a:rPr>
              <a:t>Discuss and list things to consider when preparing to provide support to others remotely.</a:t>
            </a:r>
          </a:p>
        </p:txBody>
      </p:sp>
    </p:spTree>
  </p:cSld>
  <p:clrMapOvr>
    <a:masterClrMapping/>
  </p:clrMapOvr>
  <p:transition>
    <p:cut thruBlk="1"/>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dirty="0">
              <a:latin typeface="Calibri"/>
              <a:cs typeface="Calibri"/>
            </a:endParaRPr>
          </a:p>
        </p:txBody>
      </p:sp>
      <p:sp>
        <p:nvSpPr>
          <p:cNvPr id="15" name="object 15"/>
          <p:cNvSpPr txBox="1"/>
          <p:nvPr/>
        </p:nvSpPr>
        <p:spPr>
          <a:xfrm>
            <a:off x="11346885" y="5425244"/>
            <a:ext cx="118745" cy="979169"/>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SYRIAN ARAB </a:t>
            </a:r>
            <a:r>
              <a:rPr sz="600" spc="10" dirty="0">
                <a:solidFill>
                  <a:srgbClr val="FFFFFF"/>
                </a:solidFill>
                <a:latin typeface="Calibri"/>
                <a:cs typeface="Calibri"/>
              </a:rPr>
              <a:t>RED</a:t>
            </a:r>
            <a:r>
              <a:rPr sz="600" spc="-10" dirty="0">
                <a:solidFill>
                  <a:srgbClr val="FFFFFF"/>
                </a:solidFill>
                <a:latin typeface="Calibri"/>
                <a:cs typeface="Calibri"/>
              </a:rPr>
              <a:t> </a:t>
            </a:r>
            <a:r>
              <a:rPr sz="600" spc="15" dirty="0">
                <a:solidFill>
                  <a:srgbClr val="FFFFFF"/>
                </a:solidFill>
                <a:latin typeface="Calibri"/>
                <a:cs typeface="Calibri"/>
              </a:rPr>
              <a:t>CRESCENT</a:t>
            </a:r>
            <a:endParaRPr sz="600">
              <a:latin typeface="Calibri"/>
              <a:cs typeface="Calibri"/>
            </a:endParaRPr>
          </a:p>
        </p:txBody>
      </p:sp>
      <p:sp>
        <p:nvSpPr>
          <p:cNvPr id="17" name="object 12"/>
          <p:cNvSpPr txBox="1">
            <a:spLocks/>
          </p:cNvSpPr>
          <p:nvPr/>
        </p:nvSpPr>
        <p:spPr>
          <a:xfrm>
            <a:off x="958850" y="1184275"/>
            <a:ext cx="9913097" cy="659155"/>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kumimoji="0" lang="en-US" sz="4200" b="0" i="0" u="none" strike="noStrike" kern="0" cap="none" spc="-20" normalizeH="0" baseline="0" noProof="0" dirty="0">
                <a:ln>
                  <a:noFill/>
                </a:ln>
                <a:solidFill>
                  <a:srgbClr val="231F20"/>
                </a:solidFill>
                <a:effectLst/>
                <a:uLnTx/>
                <a:uFillTx/>
                <a:latin typeface="Calibri"/>
                <a:ea typeface="+mj-ea"/>
                <a:cs typeface="Calibri"/>
              </a:rPr>
              <a:t>Preparing to provide</a:t>
            </a:r>
            <a:r>
              <a:rPr kumimoji="0" lang="en-US" sz="4200" b="0" i="0" u="none" strike="noStrike" kern="0" cap="none" spc="-20" normalizeH="0" noProof="0" dirty="0">
                <a:ln>
                  <a:noFill/>
                </a:ln>
                <a:solidFill>
                  <a:srgbClr val="231F20"/>
                </a:solidFill>
                <a:effectLst/>
                <a:uLnTx/>
                <a:uFillTx/>
                <a:latin typeface="Calibri"/>
                <a:ea typeface="+mj-ea"/>
                <a:cs typeface="Calibri"/>
              </a:rPr>
              <a:t> support remotely</a:t>
            </a:r>
            <a:endParaRPr kumimoji="0" lang="en-US" sz="4200" b="0" i="0" u="none" strike="noStrike" kern="0" cap="none" spc="-5" normalizeH="0" baseline="0" noProof="0" dirty="0">
              <a:ln>
                <a:noFill/>
              </a:ln>
              <a:solidFill>
                <a:srgbClr val="231F20"/>
              </a:solidFill>
              <a:effectLst/>
              <a:uLnTx/>
              <a:uFillTx/>
              <a:latin typeface="Calibri"/>
              <a:ea typeface="+mj-ea"/>
              <a:cs typeface="Calibri"/>
            </a:endParaRPr>
          </a:p>
        </p:txBody>
      </p:sp>
      <p:sp>
        <p:nvSpPr>
          <p:cNvPr id="7" name="Rectangle 6"/>
          <p:cNvSpPr/>
          <p:nvPr/>
        </p:nvSpPr>
        <p:spPr>
          <a:xfrm>
            <a:off x="6445250" y="2098675"/>
            <a:ext cx="4953000" cy="4565352"/>
          </a:xfrm>
          <a:prstGeom prst="rect">
            <a:avLst/>
          </a:prstGeom>
        </p:spPr>
        <p:txBody>
          <a:bodyPr wrap="square">
            <a:spAutoFit/>
          </a:bodyPr>
          <a:lstStyle/>
          <a:p>
            <a:pPr marL="300355" indent="-287655">
              <a:spcBef>
                <a:spcPts val="420"/>
              </a:spcBef>
              <a:buFont typeface="Arial"/>
              <a:buChar char="•"/>
              <a:tabLst>
                <a:tab pos="300355" algn="l"/>
                <a:tab pos="300990" algn="l"/>
              </a:tabLst>
            </a:pPr>
            <a:r>
              <a:rPr lang="en-US" sz="2400" dirty="0">
                <a:solidFill>
                  <a:srgbClr val="231F20"/>
                </a:solidFill>
                <a:latin typeface="Calibri"/>
                <a:cs typeface="Calibri"/>
              </a:rPr>
              <a:t>Check my environment</a:t>
            </a:r>
          </a:p>
          <a:p>
            <a:pPr marL="300355" indent="-287655">
              <a:spcBef>
                <a:spcPts val="420"/>
              </a:spcBef>
              <a:buFont typeface="Arial"/>
              <a:buChar char="•"/>
              <a:tabLst>
                <a:tab pos="300355" algn="l"/>
                <a:tab pos="300990" algn="l"/>
              </a:tabLst>
            </a:pPr>
            <a:r>
              <a:rPr lang="en-US" sz="2400" dirty="0">
                <a:solidFill>
                  <a:srgbClr val="231F20"/>
                </a:solidFill>
                <a:latin typeface="Calibri"/>
                <a:cs typeface="Calibri"/>
              </a:rPr>
              <a:t>Prepare time</a:t>
            </a:r>
          </a:p>
          <a:p>
            <a:pPr marL="300355" indent="-287655">
              <a:spcBef>
                <a:spcPts val="420"/>
              </a:spcBef>
              <a:buFont typeface="Arial"/>
              <a:buChar char="•"/>
              <a:tabLst>
                <a:tab pos="300355" algn="l"/>
                <a:tab pos="300990" algn="l"/>
              </a:tabLst>
            </a:pPr>
            <a:r>
              <a:rPr lang="en-US" sz="2400" dirty="0">
                <a:solidFill>
                  <a:srgbClr val="231F20"/>
                </a:solidFill>
                <a:latin typeface="Calibri"/>
                <a:cs typeface="Calibri"/>
              </a:rPr>
              <a:t>Charged phone or computer</a:t>
            </a:r>
          </a:p>
          <a:p>
            <a:pPr marL="300355" indent="-287655">
              <a:spcBef>
                <a:spcPts val="420"/>
              </a:spcBef>
              <a:buFont typeface="Arial"/>
              <a:buChar char="•"/>
              <a:tabLst>
                <a:tab pos="300355" algn="l"/>
                <a:tab pos="300990" algn="l"/>
              </a:tabLst>
            </a:pPr>
            <a:r>
              <a:rPr lang="en-US" sz="2400" dirty="0">
                <a:solidFill>
                  <a:srgbClr val="231F20"/>
                </a:solidFill>
                <a:latin typeface="Calibri"/>
                <a:cs typeface="Calibri"/>
              </a:rPr>
              <a:t>Access to network for phone call or internet</a:t>
            </a:r>
          </a:p>
          <a:p>
            <a:pPr marL="300355" indent="-287655">
              <a:spcBef>
                <a:spcPts val="420"/>
              </a:spcBef>
              <a:buFont typeface="Arial"/>
              <a:buChar char="•"/>
              <a:tabLst>
                <a:tab pos="300355" algn="l"/>
                <a:tab pos="300990" algn="l"/>
              </a:tabLst>
            </a:pPr>
            <a:r>
              <a:rPr lang="en-US" sz="2400" dirty="0">
                <a:solidFill>
                  <a:srgbClr val="231F20"/>
                </a:solidFill>
                <a:latin typeface="Calibri"/>
                <a:cs typeface="Calibri"/>
              </a:rPr>
              <a:t>Contact details for supervisor</a:t>
            </a:r>
          </a:p>
          <a:p>
            <a:pPr marL="300355" indent="-287655">
              <a:spcBef>
                <a:spcPts val="420"/>
              </a:spcBef>
              <a:buFont typeface="Arial"/>
              <a:buChar char="•"/>
              <a:tabLst>
                <a:tab pos="300355" algn="l"/>
                <a:tab pos="300990" algn="l"/>
              </a:tabLst>
            </a:pPr>
            <a:r>
              <a:rPr lang="en-US" sz="2400" dirty="0">
                <a:solidFill>
                  <a:srgbClr val="231F20"/>
                </a:solidFill>
                <a:latin typeface="Calibri"/>
                <a:cs typeface="Calibri"/>
              </a:rPr>
              <a:t>Psychoeducation materials</a:t>
            </a:r>
          </a:p>
          <a:p>
            <a:pPr marL="300355" indent="-287655">
              <a:spcBef>
                <a:spcPts val="420"/>
              </a:spcBef>
              <a:buFont typeface="Arial"/>
              <a:buChar char="•"/>
              <a:tabLst>
                <a:tab pos="300355" algn="l"/>
                <a:tab pos="300990" algn="l"/>
              </a:tabLst>
            </a:pPr>
            <a:r>
              <a:rPr lang="en-US" sz="2400" dirty="0">
                <a:solidFill>
                  <a:srgbClr val="231F20"/>
                </a:solidFill>
                <a:latin typeface="Calibri"/>
                <a:cs typeface="Calibri"/>
              </a:rPr>
              <a:t>Referral information </a:t>
            </a:r>
          </a:p>
          <a:p>
            <a:pPr marL="300355" indent="-287655">
              <a:spcBef>
                <a:spcPts val="420"/>
              </a:spcBef>
              <a:buFont typeface="Arial"/>
              <a:buChar char="•"/>
              <a:tabLst>
                <a:tab pos="300355" algn="l"/>
                <a:tab pos="300990" algn="l"/>
              </a:tabLst>
            </a:pPr>
            <a:r>
              <a:rPr lang="en-US" sz="2400" dirty="0">
                <a:solidFill>
                  <a:srgbClr val="231F20"/>
                </a:solidFill>
                <a:latin typeface="Calibri"/>
                <a:cs typeface="Calibri"/>
              </a:rPr>
              <a:t>Latest information on local COVID-19 protocol</a:t>
            </a:r>
          </a:p>
          <a:p>
            <a:pPr marL="300355" indent="-287655">
              <a:spcBef>
                <a:spcPts val="420"/>
              </a:spcBef>
              <a:buFont typeface="Arial"/>
              <a:buChar char="•"/>
              <a:tabLst>
                <a:tab pos="300355" algn="l"/>
                <a:tab pos="300990" algn="l"/>
              </a:tabLst>
            </a:pPr>
            <a:endParaRPr lang="en-US" sz="2400" dirty="0">
              <a:solidFill>
                <a:srgbClr val="231F20"/>
              </a:solidFill>
              <a:latin typeface="Calibri"/>
              <a:cs typeface="Calibri"/>
            </a:endParaRPr>
          </a:p>
        </p:txBody>
      </p:sp>
      <p:sp>
        <p:nvSpPr>
          <p:cNvPr id="6" name="object 3"/>
          <p:cNvSpPr/>
          <p:nvPr/>
        </p:nvSpPr>
        <p:spPr>
          <a:xfrm>
            <a:off x="3635131" y="445820"/>
            <a:ext cx="1665666" cy="176498"/>
          </a:xfrm>
          <a:prstGeom prst="rect">
            <a:avLst/>
          </a:prstGeom>
          <a:blipFill>
            <a:blip r:embed="rId3" cstate="print"/>
            <a:stretch>
              <a:fillRect/>
            </a:stretch>
          </a:blipFill>
        </p:spPr>
        <p:txBody>
          <a:bodyPr wrap="square" lIns="0" tIns="0" rIns="0" bIns="0" rtlCol="0"/>
          <a:lstStyle/>
          <a:p>
            <a:endParaRPr/>
          </a:p>
        </p:txBody>
      </p:sp>
      <p:sp>
        <p:nvSpPr>
          <p:cNvPr id="8"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9"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10"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1"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2"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3" name="object 9"/>
          <p:cNvSpPr/>
          <p:nvPr/>
        </p:nvSpPr>
        <p:spPr>
          <a:xfrm>
            <a:off x="3466033" y="466924"/>
            <a:ext cx="101965" cy="132316"/>
          </a:xfrm>
          <a:prstGeom prst="rect">
            <a:avLst/>
          </a:prstGeom>
          <a:blipFill>
            <a:blip r:embed="rId4" cstate="print"/>
            <a:stretch>
              <a:fillRect/>
            </a:stretch>
          </a:blipFill>
        </p:spPr>
        <p:txBody>
          <a:bodyPr wrap="square" lIns="0" tIns="0" rIns="0" bIns="0" rtlCol="0"/>
          <a:lstStyle/>
          <a:p>
            <a:endParaRPr/>
          </a:p>
        </p:txBody>
      </p:sp>
      <p:sp>
        <p:nvSpPr>
          <p:cNvPr id="14"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6" name="object 11"/>
          <p:cNvSpPr/>
          <p:nvPr/>
        </p:nvSpPr>
        <p:spPr>
          <a:xfrm>
            <a:off x="3288133" y="287191"/>
            <a:ext cx="1065314" cy="108204"/>
          </a:xfrm>
          <a:prstGeom prst="rect">
            <a:avLst/>
          </a:prstGeom>
          <a:blipFill>
            <a:blip r:embed="rId5" cstate="print"/>
            <a:stretch>
              <a:fillRect/>
            </a:stretch>
          </a:blipFill>
        </p:spPr>
        <p:txBody>
          <a:bodyPr wrap="square" lIns="0" tIns="0" rIns="0" bIns="0" rtlCol="0"/>
          <a:lstStyle/>
          <a:p>
            <a:endParaRPr/>
          </a:p>
        </p:txBody>
      </p:sp>
      <p:pic>
        <p:nvPicPr>
          <p:cNvPr id="18" name="Picture 17" descr="supervision and support to staff copy.jpg"/>
          <p:cNvPicPr>
            <a:picLocks noChangeAspect="1"/>
          </p:cNvPicPr>
          <p:nvPr/>
        </p:nvPicPr>
        <p:blipFill>
          <a:blip r:embed="rId6">
            <a:lum bright="11000" contrast="2000"/>
          </a:blip>
          <a:stretch>
            <a:fillRect/>
          </a:stretch>
        </p:blipFill>
        <p:spPr>
          <a:xfrm>
            <a:off x="1644650" y="2105109"/>
            <a:ext cx="3810000" cy="4131715"/>
          </a:xfrm>
          <a:prstGeom prst="rect">
            <a:avLst/>
          </a:prstGeom>
        </p:spPr>
      </p:pic>
    </p:spTree>
  </p:cSld>
  <p:clrMapOvr>
    <a:masterClrMapping/>
  </p:clrMapOvr>
  <p:transition>
    <p:cut thruBlk="1"/>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a:extLst>
              <a:ext uri="{FF2B5EF4-FFF2-40B4-BE49-F238E27FC236}">
                <a16:creationId xmlns:a16="http://schemas.microsoft.com/office/drawing/2014/main" id="{6D137837-8AC2-5546-A558-4C23F00D748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68850" y="2632075"/>
            <a:ext cx="6474089" cy="3477155"/>
          </a:xfrm>
          <a:prstGeom prst="rect">
            <a:avLst/>
          </a:prstGeom>
        </p:spPr>
      </p:pic>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dirty="0">
              <a:latin typeface="Calibri"/>
              <a:cs typeface="Calibri"/>
            </a:endParaRPr>
          </a:p>
        </p:txBody>
      </p:sp>
      <p:sp>
        <p:nvSpPr>
          <p:cNvPr id="15" name="object 15"/>
          <p:cNvSpPr txBox="1"/>
          <p:nvPr/>
        </p:nvSpPr>
        <p:spPr>
          <a:xfrm>
            <a:off x="11346885" y="5425244"/>
            <a:ext cx="118745" cy="979169"/>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SYRIAN ARAB </a:t>
            </a:r>
            <a:r>
              <a:rPr sz="600" spc="10" dirty="0">
                <a:solidFill>
                  <a:srgbClr val="FFFFFF"/>
                </a:solidFill>
                <a:latin typeface="Calibri"/>
                <a:cs typeface="Calibri"/>
              </a:rPr>
              <a:t>RED</a:t>
            </a:r>
            <a:r>
              <a:rPr sz="600" spc="-10" dirty="0">
                <a:solidFill>
                  <a:srgbClr val="FFFFFF"/>
                </a:solidFill>
                <a:latin typeface="Calibri"/>
                <a:cs typeface="Calibri"/>
              </a:rPr>
              <a:t> </a:t>
            </a:r>
            <a:r>
              <a:rPr sz="600" spc="15" dirty="0">
                <a:solidFill>
                  <a:srgbClr val="FFFFFF"/>
                </a:solidFill>
                <a:latin typeface="Calibri"/>
                <a:cs typeface="Calibri"/>
              </a:rPr>
              <a:t>CRESCENT</a:t>
            </a:r>
            <a:endParaRPr sz="600">
              <a:latin typeface="Calibri"/>
              <a:cs typeface="Calibri"/>
            </a:endParaRPr>
          </a:p>
        </p:txBody>
      </p:sp>
      <p:sp>
        <p:nvSpPr>
          <p:cNvPr id="17" name="object 12"/>
          <p:cNvSpPr txBox="1">
            <a:spLocks/>
          </p:cNvSpPr>
          <p:nvPr/>
        </p:nvSpPr>
        <p:spPr>
          <a:xfrm>
            <a:off x="958850" y="1336675"/>
            <a:ext cx="9913097" cy="3677930"/>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kumimoji="0" lang="en-US" sz="4200" b="0" i="0" u="none" strike="noStrike" kern="0" cap="none" spc="-20" normalizeH="0" baseline="0" noProof="0" dirty="0">
                <a:ln>
                  <a:noFill/>
                </a:ln>
                <a:solidFill>
                  <a:srgbClr val="231F20"/>
                </a:solidFill>
                <a:effectLst/>
                <a:uLnTx/>
                <a:uFillTx/>
                <a:latin typeface="Calibri"/>
                <a:ea typeface="+mj-ea"/>
                <a:cs typeface="Calibri"/>
              </a:rPr>
              <a:t>Initial contact</a:t>
            </a:r>
            <a:endParaRPr lang="en-US" sz="4200" kern="0" spc="-5" dirty="0">
              <a:solidFill>
                <a:srgbClr val="231F20"/>
              </a:solidFill>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lang="en-US" sz="2400" kern="0" spc="-5" dirty="0">
              <a:solidFill>
                <a:srgbClr val="231F20"/>
              </a:solidFill>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kumimoji="0" lang="en-US" sz="4200" b="0" i="0" u="none" strike="noStrike" kern="0" cap="none" spc="-5" normalizeH="0" baseline="0" noProof="0" dirty="0">
              <a:ln>
                <a:noFill/>
              </a:ln>
              <a:solidFill>
                <a:srgbClr val="231F20"/>
              </a:solidFill>
              <a:effectLst/>
              <a:uLnTx/>
              <a:uFillTx/>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lang="en-US" sz="4200" kern="0" spc="-5" dirty="0">
              <a:solidFill>
                <a:srgbClr val="231F20"/>
              </a:solidFill>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kumimoji="0" lang="en-US" sz="4200" b="0" i="0" u="none" strike="noStrike" kern="0" cap="none" spc="-5" normalizeH="0" baseline="0" noProof="0" dirty="0">
              <a:ln>
                <a:noFill/>
              </a:ln>
              <a:solidFill>
                <a:srgbClr val="231F20"/>
              </a:solidFill>
              <a:effectLst/>
              <a:uLnTx/>
              <a:uFillTx/>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kumimoji="0" lang="en-US" sz="4200" b="0" i="0" u="none" strike="noStrike" kern="0" cap="none" spc="-5" normalizeH="0" baseline="0" noProof="0" dirty="0">
              <a:ln>
                <a:noFill/>
              </a:ln>
              <a:solidFill>
                <a:srgbClr val="231F20"/>
              </a:solidFill>
              <a:effectLst/>
              <a:uLnTx/>
              <a:uFillTx/>
              <a:latin typeface="Calibri"/>
              <a:ea typeface="+mj-ea"/>
              <a:cs typeface="Calibri"/>
            </a:endParaRPr>
          </a:p>
        </p:txBody>
      </p:sp>
      <p:sp>
        <p:nvSpPr>
          <p:cNvPr id="6" name="object 3"/>
          <p:cNvSpPr/>
          <p:nvPr/>
        </p:nvSpPr>
        <p:spPr>
          <a:xfrm>
            <a:off x="3635131" y="445820"/>
            <a:ext cx="1665666" cy="176498"/>
          </a:xfrm>
          <a:prstGeom prst="rect">
            <a:avLst/>
          </a:prstGeom>
          <a:blipFill>
            <a:blip r:embed="rId4" cstate="print"/>
            <a:stretch>
              <a:fillRect/>
            </a:stretch>
          </a:blipFill>
        </p:spPr>
        <p:txBody>
          <a:bodyPr wrap="square" lIns="0" tIns="0" rIns="0" bIns="0" rtlCol="0"/>
          <a:lstStyle/>
          <a:p>
            <a:endParaRPr/>
          </a:p>
        </p:txBody>
      </p:sp>
      <p:sp>
        <p:nvSpPr>
          <p:cNvPr id="8"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9"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10"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1"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2"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3" name="object 9"/>
          <p:cNvSpPr/>
          <p:nvPr/>
        </p:nvSpPr>
        <p:spPr>
          <a:xfrm>
            <a:off x="3466033" y="466924"/>
            <a:ext cx="101965" cy="132316"/>
          </a:xfrm>
          <a:prstGeom prst="rect">
            <a:avLst/>
          </a:prstGeom>
          <a:blipFill>
            <a:blip r:embed="rId5" cstate="print"/>
            <a:stretch>
              <a:fillRect/>
            </a:stretch>
          </a:blipFill>
        </p:spPr>
        <p:txBody>
          <a:bodyPr wrap="square" lIns="0" tIns="0" rIns="0" bIns="0" rtlCol="0"/>
          <a:lstStyle/>
          <a:p>
            <a:endParaRPr/>
          </a:p>
        </p:txBody>
      </p:sp>
      <p:sp>
        <p:nvSpPr>
          <p:cNvPr id="14"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6" name="object 11"/>
          <p:cNvSpPr/>
          <p:nvPr/>
        </p:nvSpPr>
        <p:spPr>
          <a:xfrm>
            <a:off x="3288133" y="287191"/>
            <a:ext cx="1065314" cy="108204"/>
          </a:xfrm>
          <a:prstGeom prst="rect">
            <a:avLst/>
          </a:prstGeom>
          <a:blipFill>
            <a:blip r:embed="rId6" cstate="print"/>
            <a:stretch>
              <a:fillRect/>
            </a:stretch>
          </a:blipFill>
        </p:spPr>
        <p:txBody>
          <a:bodyPr wrap="square" lIns="0" tIns="0" rIns="0" bIns="0" rtlCol="0"/>
          <a:lstStyle/>
          <a:p>
            <a:endParaRPr/>
          </a:p>
        </p:txBody>
      </p:sp>
      <p:sp>
        <p:nvSpPr>
          <p:cNvPr id="18" name="Rectangle 17"/>
          <p:cNvSpPr/>
          <p:nvPr/>
        </p:nvSpPr>
        <p:spPr>
          <a:xfrm>
            <a:off x="577850" y="2289324"/>
            <a:ext cx="5181600" cy="2513509"/>
          </a:xfrm>
          <a:prstGeom prst="rect">
            <a:avLst/>
          </a:prstGeom>
        </p:spPr>
        <p:txBody>
          <a:bodyPr wrap="square">
            <a:spAutoFit/>
          </a:bodyPr>
          <a:lstStyle/>
          <a:p>
            <a:pPr marL="300355" indent="-287655">
              <a:spcBef>
                <a:spcPts val="420"/>
              </a:spcBef>
              <a:buFont typeface="Arial"/>
              <a:buChar char="•"/>
              <a:tabLst>
                <a:tab pos="300355" algn="l"/>
                <a:tab pos="300990" algn="l"/>
              </a:tabLst>
            </a:pPr>
            <a:r>
              <a:rPr lang="en-US" sz="2400" dirty="0">
                <a:solidFill>
                  <a:srgbClr val="231F20"/>
                </a:solidFill>
                <a:latin typeface="Calibri"/>
                <a:cs typeface="Calibri"/>
              </a:rPr>
              <a:t>Introductions</a:t>
            </a:r>
          </a:p>
          <a:p>
            <a:pPr marL="300355" indent="-287655">
              <a:spcBef>
                <a:spcPts val="420"/>
              </a:spcBef>
              <a:buFont typeface="Arial"/>
              <a:buChar char="•"/>
              <a:tabLst>
                <a:tab pos="300355" algn="l"/>
                <a:tab pos="300990" algn="l"/>
              </a:tabLst>
            </a:pPr>
            <a:r>
              <a:rPr lang="en-US" sz="2400" dirty="0">
                <a:solidFill>
                  <a:srgbClr val="231F20"/>
                </a:solidFill>
                <a:latin typeface="Calibri"/>
                <a:cs typeface="Calibri"/>
              </a:rPr>
              <a:t>Set the duration of the call and what will happen</a:t>
            </a:r>
          </a:p>
          <a:p>
            <a:pPr marL="300355" indent="-287655">
              <a:spcBef>
                <a:spcPts val="420"/>
              </a:spcBef>
              <a:buFont typeface="Arial"/>
              <a:buChar char="•"/>
              <a:tabLst>
                <a:tab pos="300355" algn="l"/>
                <a:tab pos="300990" algn="l"/>
              </a:tabLst>
            </a:pPr>
            <a:r>
              <a:rPr lang="en-US" sz="2400" dirty="0">
                <a:solidFill>
                  <a:srgbClr val="231F20"/>
                </a:solidFill>
                <a:latin typeface="Calibri"/>
                <a:cs typeface="Calibri"/>
              </a:rPr>
              <a:t>Assess safety and physical wellbeing</a:t>
            </a:r>
          </a:p>
          <a:p>
            <a:pPr marL="300355" indent="-287655">
              <a:spcBef>
                <a:spcPts val="420"/>
              </a:spcBef>
              <a:buFont typeface="Arial"/>
              <a:buChar char="•"/>
              <a:tabLst>
                <a:tab pos="300355" algn="l"/>
                <a:tab pos="300990" algn="l"/>
              </a:tabLst>
            </a:pPr>
            <a:r>
              <a:rPr lang="en-US" sz="2400" dirty="0">
                <a:solidFill>
                  <a:srgbClr val="231F20"/>
                </a:solidFill>
                <a:latin typeface="Calibri"/>
                <a:cs typeface="Calibri"/>
              </a:rPr>
              <a:t>Gather more information</a:t>
            </a:r>
          </a:p>
          <a:p>
            <a:pPr marL="300355" indent="-287655">
              <a:spcBef>
                <a:spcPts val="420"/>
              </a:spcBef>
              <a:buFont typeface="Arial"/>
              <a:buChar char="•"/>
              <a:tabLst>
                <a:tab pos="300355" algn="l"/>
                <a:tab pos="300990" algn="l"/>
              </a:tabLst>
            </a:pPr>
            <a:endParaRPr lang="en-US" sz="2400" dirty="0">
              <a:solidFill>
                <a:srgbClr val="231F20"/>
              </a:solidFill>
              <a:latin typeface="Calibri"/>
              <a:cs typeface="Calibri"/>
            </a:endParaRPr>
          </a:p>
        </p:txBody>
      </p:sp>
    </p:spTree>
  </p:cSld>
  <p:clrMapOvr>
    <a:masterClrMapping/>
  </p:clrMapOvr>
  <p:transition>
    <p:cut thruBlk="1"/>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a:extLst>
              <a:ext uri="{FF2B5EF4-FFF2-40B4-BE49-F238E27FC236}">
                <a16:creationId xmlns:a16="http://schemas.microsoft.com/office/drawing/2014/main" id="{6D137837-8AC2-5546-A558-4C23F00D748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68850" y="2632075"/>
            <a:ext cx="6474089" cy="3477155"/>
          </a:xfrm>
          <a:prstGeom prst="rect">
            <a:avLst/>
          </a:prstGeom>
        </p:spPr>
      </p:pic>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dirty="0">
              <a:latin typeface="Calibri"/>
              <a:cs typeface="Calibri"/>
            </a:endParaRPr>
          </a:p>
        </p:txBody>
      </p:sp>
      <p:sp>
        <p:nvSpPr>
          <p:cNvPr id="15" name="object 15"/>
          <p:cNvSpPr txBox="1"/>
          <p:nvPr/>
        </p:nvSpPr>
        <p:spPr>
          <a:xfrm>
            <a:off x="11346885" y="5425244"/>
            <a:ext cx="118745" cy="979169"/>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SYRIAN ARAB </a:t>
            </a:r>
            <a:r>
              <a:rPr sz="600" spc="10" dirty="0">
                <a:solidFill>
                  <a:srgbClr val="FFFFFF"/>
                </a:solidFill>
                <a:latin typeface="Calibri"/>
                <a:cs typeface="Calibri"/>
              </a:rPr>
              <a:t>RED</a:t>
            </a:r>
            <a:r>
              <a:rPr sz="600" spc="-10" dirty="0">
                <a:solidFill>
                  <a:srgbClr val="FFFFFF"/>
                </a:solidFill>
                <a:latin typeface="Calibri"/>
                <a:cs typeface="Calibri"/>
              </a:rPr>
              <a:t> </a:t>
            </a:r>
            <a:r>
              <a:rPr sz="600" spc="15" dirty="0">
                <a:solidFill>
                  <a:srgbClr val="FFFFFF"/>
                </a:solidFill>
                <a:latin typeface="Calibri"/>
                <a:cs typeface="Calibri"/>
              </a:rPr>
              <a:t>CRESCENT</a:t>
            </a:r>
            <a:endParaRPr sz="600">
              <a:latin typeface="Calibri"/>
              <a:cs typeface="Calibri"/>
            </a:endParaRPr>
          </a:p>
        </p:txBody>
      </p:sp>
      <p:sp>
        <p:nvSpPr>
          <p:cNvPr id="17" name="object 12"/>
          <p:cNvSpPr txBox="1">
            <a:spLocks/>
          </p:cNvSpPr>
          <p:nvPr/>
        </p:nvSpPr>
        <p:spPr>
          <a:xfrm>
            <a:off x="958850" y="1336675"/>
            <a:ext cx="9913097" cy="3677930"/>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kumimoji="0" lang="en-US" sz="4200" b="1" i="0" u="none" strike="noStrike" kern="0" cap="none" spc="-20" normalizeH="0" baseline="0" noProof="0" dirty="0">
                <a:ln>
                  <a:noFill/>
                </a:ln>
                <a:solidFill>
                  <a:srgbClr val="FF0000"/>
                </a:solidFill>
                <a:effectLst/>
                <a:uLnTx/>
                <a:uFillTx/>
                <a:latin typeface="Calibri"/>
                <a:ea typeface="+mj-ea"/>
                <a:cs typeface="Calibri"/>
              </a:rPr>
              <a:t>Initial contact role plays</a:t>
            </a:r>
            <a:endParaRPr lang="en-US" sz="4200" b="1" kern="0" spc="-5" dirty="0">
              <a:solidFill>
                <a:srgbClr val="FF0000"/>
              </a:solidFill>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lang="en-US" sz="2400" kern="0" spc="-5" dirty="0">
              <a:solidFill>
                <a:srgbClr val="231F20"/>
              </a:solidFill>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kumimoji="0" lang="en-US" sz="4200" b="0" i="0" u="none" strike="noStrike" kern="0" cap="none" spc="-5" normalizeH="0" baseline="0" noProof="0" dirty="0">
              <a:ln>
                <a:noFill/>
              </a:ln>
              <a:solidFill>
                <a:srgbClr val="231F20"/>
              </a:solidFill>
              <a:effectLst/>
              <a:uLnTx/>
              <a:uFillTx/>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lang="en-US" sz="4200" kern="0" spc="-5" dirty="0">
              <a:solidFill>
                <a:srgbClr val="231F20"/>
              </a:solidFill>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kumimoji="0" lang="en-US" sz="4200" b="0" i="0" u="none" strike="noStrike" kern="0" cap="none" spc="-5" normalizeH="0" baseline="0" noProof="0" dirty="0">
              <a:ln>
                <a:noFill/>
              </a:ln>
              <a:solidFill>
                <a:srgbClr val="231F20"/>
              </a:solidFill>
              <a:effectLst/>
              <a:uLnTx/>
              <a:uFillTx/>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kumimoji="0" lang="en-US" sz="4200" b="0" i="0" u="none" strike="noStrike" kern="0" cap="none" spc="-5" normalizeH="0" baseline="0" noProof="0" dirty="0">
              <a:ln>
                <a:noFill/>
              </a:ln>
              <a:solidFill>
                <a:srgbClr val="231F20"/>
              </a:solidFill>
              <a:effectLst/>
              <a:uLnTx/>
              <a:uFillTx/>
              <a:latin typeface="Calibri"/>
              <a:ea typeface="+mj-ea"/>
              <a:cs typeface="Calibri"/>
            </a:endParaRPr>
          </a:p>
        </p:txBody>
      </p:sp>
      <p:sp>
        <p:nvSpPr>
          <p:cNvPr id="6" name="object 3"/>
          <p:cNvSpPr/>
          <p:nvPr/>
        </p:nvSpPr>
        <p:spPr>
          <a:xfrm>
            <a:off x="3635131" y="445820"/>
            <a:ext cx="1665666" cy="176498"/>
          </a:xfrm>
          <a:prstGeom prst="rect">
            <a:avLst/>
          </a:prstGeom>
          <a:blipFill>
            <a:blip r:embed="rId4" cstate="print"/>
            <a:stretch>
              <a:fillRect/>
            </a:stretch>
          </a:blipFill>
        </p:spPr>
        <p:txBody>
          <a:bodyPr wrap="square" lIns="0" tIns="0" rIns="0" bIns="0" rtlCol="0"/>
          <a:lstStyle/>
          <a:p>
            <a:endParaRPr/>
          </a:p>
        </p:txBody>
      </p:sp>
      <p:sp>
        <p:nvSpPr>
          <p:cNvPr id="8"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9"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10"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1"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2"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3" name="object 9"/>
          <p:cNvSpPr/>
          <p:nvPr/>
        </p:nvSpPr>
        <p:spPr>
          <a:xfrm>
            <a:off x="3466033" y="466924"/>
            <a:ext cx="101965" cy="132316"/>
          </a:xfrm>
          <a:prstGeom prst="rect">
            <a:avLst/>
          </a:prstGeom>
          <a:blipFill>
            <a:blip r:embed="rId5" cstate="print"/>
            <a:stretch>
              <a:fillRect/>
            </a:stretch>
          </a:blipFill>
        </p:spPr>
        <p:txBody>
          <a:bodyPr wrap="square" lIns="0" tIns="0" rIns="0" bIns="0" rtlCol="0"/>
          <a:lstStyle/>
          <a:p>
            <a:endParaRPr/>
          </a:p>
        </p:txBody>
      </p:sp>
      <p:sp>
        <p:nvSpPr>
          <p:cNvPr id="14"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6" name="object 11"/>
          <p:cNvSpPr/>
          <p:nvPr/>
        </p:nvSpPr>
        <p:spPr>
          <a:xfrm>
            <a:off x="3288133" y="287191"/>
            <a:ext cx="1065314" cy="108204"/>
          </a:xfrm>
          <a:prstGeom prst="rect">
            <a:avLst/>
          </a:prstGeom>
          <a:blipFill>
            <a:blip r:embed="rId6" cstate="print"/>
            <a:stretch>
              <a:fillRect/>
            </a:stretch>
          </a:blipFill>
        </p:spPr>
        <p:txBody>
          <a:bodyPr wrap="square" lIns="0" tIns="0" rIns="0" bIns="0" rtlCol="0"/>
          <a:lstStyle/>
          <a:p>
            <a:endParaRPr/>
          </a:p>
        </p:txBody>
      </p:sp>
      <p:sp>
        <p:nvSpPr>
          <p:cNvPr id="18" name="Rectangle 17"/>
          <p:cNvSpPr/>
          <p:nvPr/>
        </p:nvSpPr>
        <p:spPr>
          <a:xfrm>
            <a:off x="577850" y="2289324"/>
            <a:ext cx="5181600" cy="1620957"/>
          </a:xfrm>
          <a:prstGeom prst="rect">
            <a:avLst/>
          </a:prstGeom>
        </p:spPr>
        <p:txBody>
          <a:bodyPr wrap="square">
            <a:spAutoFit/>
          </a:bodyPr>
          <a:lstStyle/>
          <a:p>
            <a:pPr marL="300355" indent="-287655">
              <a:spcBef>
                <a:spcPts val="420"/>
              </a:spcBef>
              <a:buFont typeface="Arial"/>
              <a:buChar char="•"/>
              <a:tabLst>
                <a:tab pos="300355" algn="l"/>
                <a:tab pos="300990" algn="l"/>
              </a:tabLst>
            </a:pPr>
            <a:r>
              <a:rPr lang="en-US" sz="2400" dirty="0">
                <a:solidFill>
                  <a:srgbClr val="231F20"/>
                </a:solidFill>
                <a:latin typeface="Calibri"/>
                <a:cs typeface="Calibri"/>
              </a:rPr>
              <a:t>In pairs practice leading the initial contact between you and a person in distress </a:t>
            </a:r>
          </a:p>
          <a:p>
            <a:pPr marL="300355" indent="-287655">
              <a:spcBef>
                <a:spcPts val="420"/>
              </a:spcBef>
              <a:buFont typeface="Arial"/>
              <a:buChar char="•"/>
              <a:tabLst>
                <a:tab pos="300355" algn="l"/>
                <a:tab pos="300990" algn="l"/>
              </a:tabLst>
            </a:pPr>
            <a:endParaRPr lang="en-US" sz="2400" dirty="0">
              <a:solidFill>
                <a:srgbClr val="231F20"/>
              </a:solidFill>
              <a:latin typeface="Calibri"/>
              <a:cs typeface="Calibri"/>
            </a:endParaRPr>
          </a:p>
        </p:txBody>
      </p:sp>
    </p:spTree>
  </p:cSld>
  <p:clrMapOvr>
    <a:masterClrMapping/>
  </p:clrMapOvr>
  <p:transition>
    <p:cut thruBlk="1"/>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dirty="0">
              <a:latin typeface="Calibri"/>
              <a:cs typeface="Calibri"/>
            </a:endParaRPr>
          </a:p>
        </p:txBody>
      </p:sp>
      <p:sp>
        <p:nvSpPr>
          <p:cNvPr id="15" name="object 15"/>
          <p:cNvSpPr txBox="1"/>
          <p:nvPr/>
        </p:nvSpPr>
        <p:spPr>
          <a:xfrm>
            <a:off x="11346885" y="5425244"/>
            <a:ext cx="118745" cy="979169"/>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SYRIAN ARAB </a:t>
            </a:r>
            <a:r>
              <a:rPr sz="600" spc="10" dirty="0">
                <a:solidFill>
                  <a:srgbClr val="FFFFFF"/>
                </a:solidFill>
                <a:latin typeface="Calibri"/>
                <a:cs typeface="Calibri"/>
              </a:rPr>
              <a:t>RED</a:t>
            </a:r>
            <a:r>
              <a:rPr sz="600" spc="-10" dirty="0">
                <a:solidFill>
                  <a:srgbClr val="FFFFFF"/>
                </a:solidFill>
                <a:latin typeface="Calibri"/>
                <a:cs typeface="Calibri"/>
              </a:rPr>
              <a:t> </a:t>
            </a:r>
            <a:r>
              <a:rPr sz="600" spc="15" dirty="0">
                <a:solidFill>
                  <a:srgbClr val="FFFFFF"/>
                </a:solidFill>
                <a:latin typeface="Calibri"/>
                <a:cs typeface="Calibri"/>
              </a:rPr>
              <a:t>CRESCENT</a:t>
            </a:r>
            <a:endParaRPr sz="600">
              <a:latin typeface="Calibri"/>
              <a:cs typeface="Calibri"/>
            </a:endParaRPr>
          </a:p>
        </p:txBody>
      </p:sp>
      <p:sp>
        <p:nvSpPr>
          <p:cNvPr id="17" name="object 12"/>
          <p:cNvSpPr txBox="1">
            <a:spLocks/>
          </p:cNvSpPr>
          <p:nvPr/>
        </p:nvSpPr>
        <p:spPr>
          <a:xfrm>
            <a:off x="958850" y="1336675"/>
            <a:ext cx="9913097" cy="3677930"/>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kumimoji="0" lang="en-US" sz="4200" b="0" i="0" u="none" strike="noStrike" kern="0" cap="none" spc="-20" normalizeH="0" baseline="0" noProof="0" dirty="0">
                <a:ln>
                  <a:noFill/>
                </a:ln>
                <a:solidFill>
                  <a:srgbClr val="231F20"/>
                </a:solidFill>
                <a:effectLst/>
                <a:uLnTx/>
                <a:uFillTx/>
                <a:latin typeface="Calibri"/>
                <a:ea typeface="+mj-ea"/>
                <a:cs typeface="Calibri"/>
              </a:rPr>
              <a:t>During the call </a:t>
            </a:r>
            <a:endParaRPr lang="en-US" sz="4200" kern="0" spc="-5" dirty="0">
              <a:solidFill>
                <a:srgbClr val="231F20"/>
              </a:solidFill>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lang="en-US" sz="2400" kern="0" spc="-5" dirty="0">
              <a:solidFill>
                <a:srgbClr val="231F20"/>
              </a:solidFill>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kumimoji="0" lang="en-US" sz="4200" b="0" i="0" u="none" strike="noStrike" kern="0" cap="none" spc="-5" normalizeH="0" baseline="0" noProof="0" dirty="0">
              <a:ln>
                <a:noFill/>
              </a:ln>
              <a:solidFill>
                <a:srgbClr val="231F20"/>
              </a:solidFill>
              <a:effectLst/>
              <a:uLnTx/>
              <a:uFillTx/>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lang="en-US" sz="4200" kern="0" spc="-5" dirty="0">
              <a:solidFill>
                <a:srgbClr val="231F20"/>
              </a:solidFill>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kumimoji="0" lang="en-US" sz="4200" b="0" i="0" u="none" strike="noStrike" kern="0" cap="none" spc="-5" normalizeH="0" baseline="0" noProof="0" dirty="0">
              <a:ln>
                <a:noFill/>
              </a:ln>
              <a:solidFill>
                <a:srgbClr val="231F20"/>
              </a:solidFill>
              <a:effectLst/>
              <a:uLnTx/>
              <a:uFillTx/>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kumimoji="0" lang="en-US" sz="4200" b="0" i="0" u="none" strike="noStrike" kern="0" cap="none" spc="-5" normalizeH="0" baseline="0" noProof="0" dirty="0">
              <a:ln>
                <a:noFill/>
              </a:ln>
              <a:solidFill>
                <a:srgbClr val="231F20"/>
              </a:solidFill>
              <a:effectLst/>
              <a:uLnTx/>
              <a:uFillTx/>
              <a:latin typeface="Calibri"/>
              <a:ea typeface="+mj-ea"/>
              <a:cs typeface="Calibri"/>
            </a:endParaRPr>
          </a:p>
        </p:txBody>
      </p:sp>
      <p:sp>
        <p:nvSpPr>
          <p:cNvPr id="6" name="object 3"/>
          <p:cNvSpPr/>
          <p:nvPr/>
        </p:nvSpPr>
        <p:spPr>
          <a:xfrm>
            <a:off x="3635131" y="445820"/>
            <a:ext cx="1665666" cy="176498"/>
          </a:xfrm>
          <a:prstGeom prst="rect">
            <a:avLst/>
          </a:prstGeom>
          <a:blipFill>
            <a:blip r:embed="rId3" cstate="print"/>
            <a:stretch>
              <a:fillRect/>
            </a:stretch>
          </a:blipFill>
        </p:spPr>
        <p:txBody>
          <a:bodyPr wrap="square" lIns="0" tIns="0" rIns="0" bIns="0" rtlCol="0"/>
          <a:lstStyle/>
          <a:p>
            <a:endParaRPr/>
          </a:p>
        </p:txBody>
      </p:sp>
      <p:sp>
        <p:nvSpPr>
          <p:cNvPr id="8"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9"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10"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1"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2"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3" name="object 9"/>
          <p:cNvSpPr/>
          <p:nvPr/>
        </p:nvSpPr>
        <p:spPr>
          <a:xfrm>
            <a:off x="3466033" y="466924"/>
            <a:ext cx="101965" cy="132316"/>
          </a:xfrm>
          <a:prstGeom prst="rect">
            <a:avLst/>
          </a:prstGeom>
          <a:blipFill>
            <a:blip r:embed="rId4" cstate="print"/>
            <a:stretch>
              <a:fillRect/>
            </a:stretch>
          </a:blipFill>
        </p:spPr>
        <p:txBody>
          <a:bodyPr wrap="square" lIns="0" tIns="0" rIns="0" bIns="0" rtlCol="0"/>
          <a:lstStyle/>
          <a:p>
            <a:endParaRPr/>
          </a:p>
        </p:txBody>
      </p:sp>
      <p:sp>
        <p:nvSpPr>
          <p:cNvPr id="14"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6" name="object 11"/>
          <p:cNvSpPr/>
          <p:nvPr/>
        </p:nvSpPr>
        <p:spPr>
          <a:xfrm>
            <a:off x="3288133" y="287191"/>
            <a:ext cx="1065314" cy="108204"/>
          </a:xfrm>
          <a:prstGeom prst="rect">
            <a:avLst/>
          </a:prstGeom>
          <a:blipFill>
            <a:blip r:embed="rId5" cstate="print"/>
            <a:stretch>
              <a:fillRect/>
            </a:stretch>
          </a:blipFill>
        </p:spPr>
        <p:txBody>
          <a:bodyPr wrap="square" lIns="0" tIns="0" rIns="0" bIns="0" rtlCol="0"/>
          <a:lstStyle/>
          <a:p>
            <a:endParaRPr/>
          </a:p>
        </p:txBody>
      </p:sp>
      <p:sp>
        <p:nvSpPr>
          <p:cNvPr id="18" name="Rectangle 17"/>
          <p:cNvSpPr/>
          <p:nvPr/>
        </p:nvSpPr>
        <p:spPr>
          <a:xfrm>
            <a:off x="577850" y="2289324"/>
            <a:ext cx="7162800" cy="3139321"/>
          </a:xfrm>
          <a:prstGeom prst="rect">
            <a:avLst/>
          </a:prstGeom>
        </p:spPr>
        <p:txBody>
          <a:bodyPr wrap="square">
            <a:spAutoFit/>
          </a:bodyPr>
          <a:lstStyle/>
          <a:p>
            <a:pPr marL="300355" indent="-287655">
              <a:spcBef>
                <a:spcPts val="420"/>
              </a:spcBef>
              <a:tabLst>
                <a:tab pos="300355" algn="l"/>
                <a:tab pos="300990" algn="l"/>
              </a:tabLst>
            </a:pPr>
            <a:r>
              <a:rPr lang="en-US" sz="3400" dirty="0">
                <a:solidFill>
                  <a:srgbClr val="231F20"/>
                </a:solidFill>
                <a:cs typeface="Calibri"/>
              </a:rPr>
              <a:t>Use supportive communication skills to</a:t>
            </a:r>
          </a:p>
          <a:p>
            <a:pPr marL="300355" indent="-287655">
              <a:spcBef>
                <a:spcPts val="420"/>
              </a:spcBef>
              <a:buFont typeface="Arial"/>
              <a:buChar char="•"/>
              <a:tabLst>
                <a:tab pos="300355" algn="l"/>
                <a:tab pos="300990" algn="l"/>
              </a:tabLst>
            </a:pPr>
            <a:r>
              <a:rPr lang="en-US" sz="2400" dirty="0">
                <a:solidFill>
                  <a:srgbClr val="231F20"/>
                </a:solidFill>
                <a:cs typeface="Calibri"/>
              </a:rPr>
              <a:t>identify what help the person needs</a:t>
            </a:r>
          </a:p>
          <a:p>
            <a:pPr marL="300355" indent="-287655">
              <a:spcBef>
                <a:spcPts val="420"/>
              </a:spcBef>
              <a:buFont typeface="Arial"/>
              <a:buChar char="•"/>
              <a:tabLst>
                <a:tab pos="300355" algn="l"/>
                <a:tab pos="300990" algn="l"/>
              </a:tabLst>
            </a:pPr>
            <a:r>
              <a:rPr lang="en-US" sz="2400" dirty="0">
                <a:solidFill>
                  <a:srgbClr val="231F20"/>
                </a:solidFill>
                <a:latin typeface="Calibri"/>
                <a:cs typeface="Calibri"/>
              </a:rPr>
              <a:t>assess what help you can give and what you cannot</a:t>
            </a:r>
          </a:p>
          <a:p>
            <a:pPr marL="300355" indent="-287655">
              <a:spcBef>
                <a:spcPts val="420"/>
              </a:spcBef>
              <a:buFont typeface="Arial"/>
              <a:buChar char="•"/>
              <a:tabLst>
                <a:tab pos="300355" algn="l"/>
                <a:tab pos="300990" algn="l"/>
              </a:tabLst>
            </a:pPr>
            <a:r>
              <a:rPr lang="en-US" sz="2400" dirty="0">
                <a:solidFill>
                  <a:srgbClr val="231F20"/>
                </a:solidFill>
                <a:latin typeface="Calibri"/>
                <a:cs typeface="Calibri"/>
              </a:rPr>
              <a:t>be honest.</a:t>
            </a:r>
          </a:p>
          <a:p>
            <a:pPr marL="300355" indent="-287655">
              <a:spcBef>
                <a:spcPts val="420"/>
              </a:spcBef>
              <a:buFont typeface="Arial"/>
              <a:buChar char="•"/>
              <a:tabLst>
                <a:tab pos="300355" algn="l"/>
                <a:tab pos="300990" algn="l"/>
              </a:tabLst>
            </a:pPr>
            <a:endParaRPr lang="en-US" sz="2400" dirty="0">
              <a:solidFill>
                <a:srgbClr val="231F20"/>
              </a:solidFill>
              <a:latin typeface="Calibri"/>
              <a:cs typeface="Calibri"/>
            </a:endParaRPr>
          </a:p>
          <a:p>
            <a:pPr marL="300355" indent="-287655">
              <a:spcBef>
                <a:spcPts val="420"/>
              </a:spcBef>
              <a:buFont typeface="Arial"/>
              <a:buChar char="•"/>
              <a:tabLst>
                <a:tab pos="300355" algn="l"/>
                <a:tab pos="300990" algn="l"/>
              </a:tabLst>
            </a:pPr>
            <a:endParaRPr lang="en-US" sz="2400" dirty="0">
              <a:solidFill>
                <a:srgbClr val="231F20"/>
              </a:solidFill>
              <a:latin typeface="Calibri"/>
              <a:cs typeface="Calibri"/>
            </a:endParaRPr>
          </a:p>
          <a:p>
            <a:pPr marL="300355" indent="-287655">
              <a:spcBef>
                <a:spcPts val="420"/>
              </a:spcBef>
              <a:buFont typeface="Arial"/>
              <a:buChar char="•"/>
              <a:tabLst>
                <a:tab pos="300355" algn="l"/>
                <a:tab pos="300990" algn="l"/>
              </a:tabLst>
            </a:pPr>
            <a:endParaRPr lang="en-US" sz="2400" dirty="0">
              <a:solidFill>
                <a:srgbClr val="231F20"/>
              </a:solidFill>
              <a:latin typeface="Calibri"/>
              <a:cs typeface="Calibri"/>
            </a:endParaRPr>
          </a:p>
        </p:txBody>
      </p:sp>
      <p:pic>
        <p:nvPicPr>
          <p:cNvPr id="19" name="Picture 18" descr="online learning copy 2.jpg"/>
          <p:cNvPicPr>
            <a:picLocks noChangeAspect="1"/>
          </p:cNvPicPr>
          <p:nvPr/>
        </p:nvPicPr>
        <p:blipFill>
          <a:blip r:embed="rId6"/>
          <a:stretch>
            <a:fillRect/>
          </a:stretch>
        </p:blipFill>
        <p:spPr>
          <a:xfrm>
            <a:off x="7512050" y="1655369"/>
            <a:ext cx="3580470" cy="4165994"/>
          </a:xfrm>
          <a:prstGeom prst="rect">
            <a:avLst/>
          </a:prstGeom>
        </p:spPr>
      </p:pic>
    </p:spTree>
  </p:cSld>
  <p:clrMapOvr>
    <a:masterClrMapping/>
  </p:clrMapOvr>
  <p:transition>
    <p:cut thruBlk="1"/>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dirty="0">
              <a:latin typeface="Calibri"/>
              <a:cs typeface="Calibri"/>
            </a:endParaRPr>
          </a:p>
        </p:txBody>
      </p:sp>
      <p:sp>
        <p:nvSpPr>
          <p:cNvPr id="15" name="object 15"/>
          <p:cNvSpPr txBox="1"/>
          <p:nvPr/>
        </p:nvSpPr>
        <p:spPr>
          <a:xfrm>
            <a:off x="11346885" y="5425244"/>
            <a:ext cx="118745" cy="979169"/>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SYRIAN ARAB </a:t>
            </a:r>
            <a:r>
              <a:rPr sz="600" spc="10" dirty="0">
                <a:solidFill>
                  <a:srgbClr val="FFFFFF"/>
                </a:solidFill>
                <a:latin typeface="Calibri"/>
                <a:cs typeface="Calibri"/>
              </a:rPr>
              <a:t>RED</a:t>
            </a:r>
            <a:r>
              <a:rPr sz="600" spc="-10" dirty="0">
                <a:solidFill>
                  <a:srgbClr val="FFFFFF"/>
                </a:solidFill>
                <a:latin typeface="Calibri"/>
                <a:cs typeface="Calibri"/>
              </a:rPr>
              <a:t> </a:t>
            </a:r>
            <a:r>
              <a:rPr sz="600" spc="15" dirty="0">
                <a:solidFill>
                  <a:srgbClr val="FFFFFF"/>
                </a:solidFill>
                <a:latin typeface="Calibri"/>
                <a:cs typeface="Calibri"/>
              </a:rPr>
              <a:t>CRESCENT</a:t>
            </a:r>
            <a:endParaRPr sz="600">
              <a:latin typeface="Calibri"/>
              <a:cs typeface="Calibri"/>
            </a:endParaRPr>
          </a:p>
        </p:txBody>
      </p:sp>
      <p:sp>
        <p:nvSpPr>
          <p:cNvPr id="17" name="object 12"/>
          <p:cNvSpPr txBox="1">
            <a:spLocks/>
          </p:cNvSpPr>
          <p:nvPr/>
        </p:nvSpPr>
        <p:spPr>
          <a:xfrm>
            <a:off x="958850" y="1336675"/>
            <a:ext cx="9913097" cy="6204262"/>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kumimoji="0" lang="en-US" sz="4200" b="0" i="0" u="none" strike="noStrike" kern="0" cap="none" spc="-20" normalizeH="0" baseline="0" noProof="0" dirty="0">
                <a:ln>
                  <a:noFill/>
                </a:ln>
                <a:solidFill>
                  <a:srgbClr val="231F20"/>
                </a:solidFill>
                <a:effectLst/>
                <a:uLnTx/>
                <a:uFillTx/>
                <a:latin typeface="Calibri"/>
                <a:ea typeface="+mj-ea"/>
                <a:cs typeface="Calibri"/>
              </a:rPr>
              <a:t>Supportive communication </a:t>
            </a:r>
            <a:r>
              <a:rPr kumimoji="0" lang="en-US" sz="4200" b="0" i="0" u="none" strike="noStrike" kern="0" cap="none" spc="-5" normalizeH="0" baseline="0" noProof="0" dirty="0">
                <a:ln>
                  <a:noFill/>
                </a:ln>
                <a:solidFill>
                  <a:srgbClr val="231F20"/>
                </a:solidFill>
                <a:effectLst/>
                <a:uLnTx/>
                <a:uFillTx/>
                <a:latin typeface="Calibri"/>
                <a:ea typeface="+mj-ea"/>
                <a:cs typeface="Calibri"/>
              </a:rPr>
              <a:t>skills involve</a:t>
            </a:r>
          </a:p>
          <a:p>
            <a:pPr marL="12700" marR="0" lvl="0" indent="0" defTabSz="914400" eaLnBrk="1" fontAlgn="auto" latinLnBrk="0" hangingPunct="1">
              <a:lnSpc>
                <a:spcPct val="100000"/>
              </a:lnSpc>
              <a:spcBef>
                <a:spcPts val="100"/>
              </a:spcBef>
              <a:spcAft>
                <a:spcPts val="0"/>
              </a:spcAft>
              <a:buClrTx/>
              <a:buSzTx/>
              <a:buFontTx/>
              <a:buNone/>
              <a:tabLst/>
              <a:defRPr/>
            </a:pPr>
            <a:endParaRPr lang="en-US" sz="3200" kern="0" spc="-5" dirty="0">
              <a:solidFill>
                <a:srgbClr val="231F20"/>
              </a:solidFill>
              <a:latin typeface="Calibri"/>
              <a:ea typeface="+mj-ea"/>
              <a:cs typeface="Calibri"/>
            </a:endParaRPr>
          </a:p>
          <a:p>
            <a:pPr marL="355600" marR="0" lvl="0" indent="-355600" defTabSz="914400" eaLnBrk="1" fontAlgn="auto" latinLnBrk="0" hangingPunct="1">
              <a:lnSpc>
                <a:spcPct val="100000"/>
              </a:lnSpc>
              <a:spcBef>
                <a:spcPts val="100"/>
              </a:spcBef>
              <a:spcAft>
                <a:spcPts val="0"/>
              </a:spcAft>
              <a:buClrTx/>
              <a:buSzTx/>
              <a:buFont typeface="Arial"/>
              <a:buChar char="•"/>
              <a:tabLst/>
              <a:defRPr/>
            </a:pPr>
            <a:r>
              <a:rPr lang="en-US" sz="3200" kern="0" spc="-5" dirty="0">
                <a:solidFill>
                  <a:srgbClr val="FF0000"/>
                </a:solidFill>
                <a:latin typeface="Calibri"/>
                <a:ea typeface="+mj-ea"/>
                <a:cs typeface="Calibri"/>
              </a:rPr>
              <a:t>asking appropriate and relevant questions</a:t>
            </a:r>
            <a:endParaRPr kumimoji="0" lang="en-US" sz="3200" b="0" i="0" u="none" strike="noStrike" kern="0" cap="none" spc="-5" normalizeH="0" baseline="0" noProof="0" dirty="0">
              <a:ln>
                <a:noFill/>
              </a:ln>
              <a:solidFill>
                <a:srgbClr val="FF0000"/>
              </a:solidFill>
              <a:effectLst/>
              <a:uLnTx/>
              <a:uFillTx/>
              <a:latin typeface="Calibri"/>
              <a:ea typeface="+mj-ea"/>
              <a:cs typeface="Calibri"/>
            </a:endParaRPr>
          </a:p>
          <a:p>
            <a:pPr marL="355600" marR="0" lvl="0" indent="-355600" defTabSz="914400" eaLnBrk="1" fontAlgn="auto" latinLnBrk="0" hangingPunct="1">
              <a:lnSpc>
                <a:spcPct val="100000"/>
              </a:lnSpc>
              <a:spcBef>
                <a:spcPts val="100"/>
              </a:spcBef>
              <a:spcAft>
                <a:spcPts val="0"/>
              </a:spcAft>
              <a:buClrTx/>
              <a:buSzTx/>
              <a:buFont typeface="Arial"/>
              <a:buChar char="•"/>
              <a:tabLst/>
              <a:defRPr/>
            </a:pPr>
            <a:r>
              <a:rPr lang="en-US" sz="3200" kern="0" spc="-5" dirty="0">
                <a:solidFill>
                  <a:srgbClr val="FF0000"/>
                </a:solidFill>
                <a:latin typeface="Calibri"/>
                <a:ea typeface="+mj-ea"/>
                <a:cs typeface="Calibri"/>
              </a:rPr>
              <a:t>identifying common and severe emotional reactions</a:t>
            </a:r>
          </a:p>
          <a:p>
            <a:pPr marL="355600" marR="0" lvl="0" indent="-355600" defTabSz="914400" eaLnBrk="1" fontAlgn="auto" latinLnBrk="0" hangingPunct="1">
              <a:lnSpc>
                <a:spcPct val="100000"/>
              </a:lnSpc>
              <a:spcBef>
                <a:spcPts val="100"/>
              </a:spcBef>
              <a:spcAft>
                <a:spcPts val="0"/>
              </a:spcAft>
              <a:buClrTx/>
              <a:buSzTx/>
              <a:buFont typeface="Arial"/>
              <a:buChar char="•"/>
              <a:tabLst/>
              <a:defRPr/>
            </a:pPr>
            <a:r>
              <a:rPr lang="en-US" sz="3200" kern="0" spc="-5" noProof="0" dirty="0">
                <a:solidFill>
                  <a:srgbClr val="231F20"/>
                </a:solidFill>
                <a:latin typeface="Calibri"/>
                <a:ea typeface="+mj-ea"/>
                <a:cs typeface="Calibri"/>
              </a:rPr>
              <a:t>knowing how to calm someone</a:t>
            </a:r>
          </a:p>
          <a:p>
            <a:pPr marL="355600" marR="0" lvl="0" indent="-355600" defTabSz="914400" eaLnBrk="1" fontAlgn="auto" latinLnBrk="0" hangingPunct="1">
              <a:lnSpc>
                <a:spcPct val="100000"/>
              </a:lnSpc>
              <a:spcBef>
                <a:spcPts val="100"/>
              </a:spcBef>
              <a:spcAft>
                <a:spcPts val="0"/>
              </a:spcAft>
              <a:buClrTx/>
              <a:buSzTx/>
              <a:buFont typeface="Arial"/>
              <a:buChar char="•"/>
              <a:tabLst/>
              <a:defRPr/>
            </a:pPr>
            <a:r>
              <a:rPr lang="en-US" sz="3200" kern="0" spc="-5" dirty="0">
                <a:solidFill>
                  <a:srgbClr val="231F20"/>
                </a:solidFill>
                <a:latin typeface="Calibri"/>
                <a:ea typeface="+mj-ea"/>
                <a:cs typeface="Calibri"/>
              </a:rPr>
              <a:t>knowing when and how to make referrals. </a:t>
            </a:r>
            <a:endParaRPr lang="en-US" sz="3200" kern="0" spc="-5" noProof="0" dirty="0">
              <a:solidFill>
                <a:srgbClr val="231F20"/>
              </a:solidFill>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lang="en-US" sz="2400" kern="0" spc="-5" dirty="0">
              <a:solidFill>
                <a:srgbClr val="231F20"/>
              </a:solidFill>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kumimoji="0" lang="en-US" sz="4200" b="0" i="0" u="none" strike="noStrike" kern="0" cap="none" spc="-5" normalizeH="0" baseline="0" noProof="0" dirty="0">
              <a:ln>
                <a:noFill/>
              </a:ln>
              <a:solidFill>
                <a:srgbClr val="231F20"/>
              </a:solidFill>
              <a:effectLst/>
              <a:uLnTx/>
              <a:uFillTx/>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lang="en-US" sz="4200" kern="0" spc="-5" dirty="0">
              <a:solidFill>
                <a:srgbClr val="231F20"/>
              </a:solidFill>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kumimoji="0" lang="en-US" sz="4200" b="0" i="0" u="none" strike="noStrike" kern="0" cap="none" spc="-5" normalizeH="0" baseline="0" noProof="0" dirty="0">
              <a:ln>
                <a:noFill/>
              </a:ln>
              <a:solidFill>
                <a:srgbClr val="231F20"/>
              </a:solidFill>
              <a:effectLst/>
              <a:uLnTx/>
              <a:uFillTx/>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kumimoji="0" lang="en-US" sz="4200" b="0" i="0" u="none" strike="noStrike" kern="0" cap="none" spc="-5" normalizeH="0" baseline="0" noProof="0" dirty="0">
              <a:ln>
                <a:noFill/>
              </a:ln>
              <a:solidFill>
                <a:srgbClr val="231F20"/>
              </a:solidFill>
              <a:effectLst/>
              <a:uLnTx/>
              <a:uFillTx/>
              <a:latin typeface="Calibri"/>
              <a:ea typeface="+mj-ea"/>
              <a:cs typeface="Calibri"/>
            </a:endParaRPr>
          </a:p>
        </p:txBody>
      </p:sp>
      <p:sp>
        <p:nvSpPr>
          <p:cNvPr id="5" name="object 3"/>
          <p:cNvSpPr/>
          <p:nvPr/>
        </p:nvSpPr>
        <p:spPr>
          <a:xfrm>
            <a:off x="3635131" y="445820"/>
            <a:ext cx="1665666" cy="176498"/>
          </a:xfrm>
          <a:prstGeom prst="rect">
            <a:avLst/>
          </a:prstGeom>
          <a:blipFill>
            <a:blip r:embed="rId3" cstate="print"/>
            <a:stretch>
              <a:fillRect/>
            </a:stretch>
          </a:blipFill>
        </p:spPr>
        <p:txBody>
          <a:bodyPr wrap="square" lIns="0" tIns="0" rIns="0" bIns="0" rtlCol="0"/>
          <a:lstStyle/>
          <a:p>
            <a:endParaRPr/>
          </a:p>
        </p:txBody>
      </p:sp>
      <p:sp>
        <p:nvSpPr>
          <p:cNvPr id="6"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7"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8"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9"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0"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1" name="object 9"/>
          <p:cNvSpPr/>
          <p:nvPr/>
        </p:nvSpPr>
        <p:spPr>
          <a:xfrm>
            <a:off x="3466033" y="466924"/>
            <a:ext cx="101965" cy="132316"/>
          </a:xfrm>
          <a:prstGeom prst="rect">
            <a:avLst/>
          </a:prstGeom>
          <a:blipFill>
            <a:blip r:embed="rId4" cstate="print"/>
            <a:stretch>
              <a:fillRect/>
            </a:stretch>
          </a:blipFill>
        </p:spPr>
        <p:txBody>
          <a:bodyPr wrap="square" lIns="0" tIns="0" rIns="0" bIns="0" rtlCol="0"/>
          <a:lstStyle/>
          <a:p>
            <a:endParaRPr/>
          </a:p>
        </p:txBody>
      </p:sp>
      <p:sp>
        <p:nvSpPr>
          <p:cNvPr id="12"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3" name="object 11"/>
          <p:cNvSpPr/>
          <p:nvPr/>
        </p:nvSpPr>
        <p:spPr>
          <a:xfrm>
            <a:off x="3288133" y="287191"/>
            <a:ext cx="1065314" cy="108204"/>
          </a:xfrm>
          <a:prstGeom prst="rect">
            <a:avLst/>
          </a:prstGeom>
          <a:blipFill>
            <a:blip r:embed="rId5" cstate="print"/>
            <a:stretch>
              <a:fillRect/>
            </a:stretch>
          </a:blipFill>
        </p:spPr>
        <p:txBody>
          <a:bodyPr wrap="square" lIns="0" tIns="0" rIns="0" bIns="0" rtlCol="0"/>
          <a:lstStyle/>
          <a:p>
            <a:endParaRPr/>
          </a:p>
        </p:txBody>
      </p:sp>
    </p:spTree>
  </p:cSld>
  <p:clrMapOvr>
    <a:masterClrMapping/>
  </p:clrMapOvr>
  <p:transition>
    <p:cut thruBlk="1"/>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descr="Sleep problems.jpeg"/>
          <p:cNvPicPr>
            <a:picLocks noChangeAspect="1"/>
          </p:cNvPicPr>
          <p:nvPr/>
        </p:nvPicPr>
        <p:blipFill>
          <a:blip r:embed="rId3"/>
          <a:stretch>
            <a:fillRect/>
          </a:stretch>
        </p:blipFill>
        <p:spPr>
          <a:xfrm>
            <a:off x="2101850" y="2936875"/>
            <a:ext cx="3282812" cy="2901949"/>
          </a:xfrm>
          <a:prstGeom prst="rect">
            <a:avLst/>
          </a:prstGeom>
        </p:spPr>
      </p:pic>
      <p:pic>
        <p:nvPicPr>
          <p:cNvPr id="6" name="Picture 5" descr="Pernille 11.jpeg"/>
          <p:cNvPicPr>
            <a:picLocks noChangeAspect="1"/>
          </p:cNvPicPr>
          <p:nvPr/>
        </p:nvPicPr>
        <p:blipFill>
          <a:blip r:embed="rId4"/>
          <a:stretch>
            <a:fillRect/>
          </a:stretch>
        </p:blipFill>
        <p:spPr>
          <a:xfrm>
            <a:off x="7740650" y="0"/>
            <a:ext cx="3537857" cy="2336321"/>
          </a:xfrm>
          <a:prstGeom prst="rect">
            <a:avLst/>
          </a:prstGeom>
        </p:spPr>
      </p:pic>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a:latin typeface="Calibri"/>
              <a:cs typeface="Calibri"/>
            </a:endParaRPr>
          </a:p>
        </p:txBody>
      </p:sp>
      <p:sp>
        <p:nvSpPr>
          <p:cNvPr id="12" name="object 12"/>
          <p:cNvSpPr txBox="1">
            <a:spLocks noGrp="1"/>
          </p:cNvSpPr>
          <p:nvPr>
            <p:ph type="title"/>
          </p:nvPr>
        </p:nvSpPr>
        <p:spPr>
          <a:xfrm>
            <a:off x="958850" y="1108075"/>
            <a:ext cx="8001000" cy="1951816"/>
          </a:xfrm>
          <a:prstGeom prst="rect">
            <a:avLst/>
          </a:prstGeom>
        </p:spPr>
        <p:txBody>
          <a:bodyPr vert="horz" wrap="square" lIns="0" tIns="12700" rIns="0" bIns="0" rtlCol="0">
            <a:spAutoFit/>
          </a:bodyPr>
          <a:lstStyle/>
          <a:p>
            <a:pPr marL="12700">
              <a:lnSpc>
                <a:spcPct val="100000"/>
              </a:lnSpc>
              <a:spcBef>
                <a:spcPts val="100"/>
              </a:spcBef>
            </a:pPr>
            <a:r>
              <a:rPr lang="en-GB" spc="-5" dirty="0"/>
              <a:t>Reactions to COVID-19</a:t>
            </a:r>
            <a:br>
              <a:rPr lang="en-GB" spc="-5" dirty="0"/>
            </a:br>
            <a:r>
              <a:rPr lang="en-GB" sz="1600" spc="-5" dirty="0"/>
              <a:t> </a:t>
            </a:r>
            <a:br>
              <a:rPr lang="en-GB" spc="-5" dirty="0"/>
            </a:br>
            <a:r>
              <a:rPr lang="en-GB" spc="-5" dirty="0"/>
              <a:t>	</a:t>
            </a:r>
            <a:endParaRPr spc="-35" dirty="0"/>
          </a:p>
        </p:txBody>
      </p:sp>
      <p:sp>
        <p:nvSpPr>
          <p:cNvPr id="15" name="object 15"/>
          <p:cNvSpPr txBox="1"/>
          <p:nvPr/>
        </p:nvSpPr>
        <p:spPr>
          <a:xfrm>
            <a:off x="11346885" y="5613027"/>
            <a:ext cx="118745" cy="788670"/>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CARL WHETHAM </a:t>
            </a:r>
            <a:r>
              <a:rPr sz="600" dirty="0">
                <a:solidFill>
                  <a:srgbClr val="FFFFFF"/>
                </a:solidFill>
                <a:latin typeface="Calibri"/>
                <a:cs typeface="Calibri"/>
              </a:rPr>
              <a:t>/</a:t>
            </a:r>
            <a:r>
              <a:rPr sz="600" spc="-45" dirty="0">
                <a:solidFill>
                  <a:srgbClr val="FFFFFF"/>
                </a:solidFill>
                <a:latin typeface="Calibri"/>
                <a:cs typeface="Calibri"/>
              </a:rPr>
              <a:t> </a:t>
            </a:r>
            <a:r>
              <a:rPr sz="600" spc="10" dirty="0">
                <a:solidFill>
                  <a:srgbClr val="FFFFFF"/>
                </a:solidFill>
                <a:latin typeface="Calibri"/>
                <a:cs typeface="Calibri"/>
              </a:rPr>
              <a:t>IFRC</a:t>
            </a:r>
            <a:endParaRPr sz="600">
              <a:latin typeface="Calibri"/>
              <a:cs typeface="Calibri"/>
            </a:endParaRPr>
          </a:p>
        </p:txBody>
      </p:sp>
      <p:sp>
        <p:nvSpPr>
          <p:cNvPr id="9" name="object 13"/>
          <p:cNvSpPr txBox="1"/>
          <p:nvPr/>
        </p:nvSpPr>
        <p:spPr>
          <a:xfrm>
            <a:off x="654050" y="2028284"/>
            <a:ext cx="2057400" cy="4455066"/>
          </a:xfrm>
          <a:prstGeom prst="rect">
            <a:avLst/>
          </a:prstGeom>
        </p:spPr>
        <p:txBody>
          <a:bodyPr vert="horz" wrap="square" lIns="0" tIns="53340" rIns="0" bIns="0" rtlCol="0">
            <a:spAutoFit/>
          </a:bodyPr>
          <a:lstStyle/>
          <a:p>
            <a:pPr marL="300355" indent="-287655">
              <a:lnSpc>
                <a:spcPct val="100000"/>
              </a:lnSpc>
              <a:spcBef>
                <a:spcPts val="420"/>
              </a:spcBef>
              <a:tabLst>
                <a:tab pos="300355" algn="l"/>
                <a:tab pos="300990" algn="l"/>
              </a:tabLst>
            </a:pPr>
            <a:r>
              <a:rPr lang="en-GB" sz="4000" spc="-5" dirty="0"/>
              <a:t>Common</a:t>
            </a:r>
          </a:p>
          <a:p>
            <a:pPr marL="300355" indent="-287655">
              <a:lnSpc>
                <a:spcPct val="100000"/>
              </a:lnSpc>
              <a:spcBef>
                <a:spcPts val="420"/>
              </a:spcBef>
              <a:buChar char="•"/>
              <a:tabLst>
                <a:tab pos="300355" algn="l"/>
                <a:tab pos="300990" algn="l"/>
              </a:tabLst>
            </a:pPr>
            <a:r>
              <a:rPr lang="en-GB" sz="2400" dirty="0">
                <a:solidFill>
                  <a:srgbClr val="231F20"/>
                </a:solidFill>
                <a:cs typeface="Calibri"/>
              </a:rPr>
              <a:t>Fear</a:t>
            </a:r>
          </a:p>
          <a:p>
            <a:pPr marL="300355" indent="-287655">
              <a:lnSpc>
                <a:spcPct val="100000"/>
              </a:lnSpc>
              <a:spcBef>
                <a:spcPts val="420"/>
              </a:spcBef>
              <a:buChar char="•"/>
              <a:tabLst>
                <a:tab pos="300355" algn="l"/>
                <a:tab pos="300990" algn="l"/>
              </a:tabLst>
            </a:pPr>
            <a:r>
              <a:rPr lang="en-GB" sz="2400" kern="0" spc="-20" dirty="0">
                <a:solidFill>
                  <a:srgbClr val="231F20"/>
                </a:solidFill>
                <a:cs typeface="Calibri"/>
              </a:rPr>
              <a:t>Anxiety</a:t>
            </a:r>
          </a:p>
          <a:p>
            <a:pPr marL="300355" indent="-287655">
              <a:spcBef>
                <a:spcPts val="420"/>
              </a:spcBef>
              <a:buFontTx/>
              <a:buChar char="•"/>
              <a:tabLst>
                <a:tab pos="300355" algn="l"/>
                <a:tab pos="300990" algn="l"/>
              </a:tabLst>
            </a:pPr>
            <a:r>
              <a:rPr lang="en-GB" sz="2400" kern="0" spc="-20" dirty="0">
                <a:solidFill>
                  <a:srgbClr val="231F20"/>
                </a:solidFill>
                <a:cs typeface="Calibri"/>
              </a:rPr>
              <a:t>Anger</a:t>
            </a:r>
          </a:p>
          <a:p>
            <a:pPr marL="300355" indent="-287655">
              <a:spcBef>
                <a:spcPts val="420"/>
              </a:spcBef>
              <a:buFontTx/>
              <a:buChar char="•"/>
              <a:tabLst>
                <a:tab pos="300355" algn="l"/>
                <a:tab pos="300990" algn="l"/>
              </a:tabLst>
            </a:pPr>
            <a:r>
              <a:rPr lang="en-GB" sz="2400" kern="0" spc="-20" dirty="0">
                <a:solidFill>
                  <a:srgbClr val="231F20"/>
                </a:solidFill>
                <a:cs typeface="Calibri"/>
              </a:rPr>
              <a:t>Confusion</a:t>
            </a:r>
          </a:p>
          <a:p>
            <a:pPr marL="300355" indent="-287655">
              <a:lnSpc>
                <a:spcPct val="100000"/>
              </a:lnSpc>
              <a:spcBef>
                <a:spcPts val="420"/>
              </a:spcBef>
              <a:buChar char="•"/>
              <a:tabLst>
                <a:tab pos="300355" algn="l"/>
                <a:tab pos="300990" algn="l"/>
              </a:tabLst>
            </a:pPr>
            <a:r>
              <a:rPr lang="en-GB" sz="2400" kern="0" spc="-20" dirty="0">
                <a:solidFill>
                  <a:srgbClr val="231F20"/>
                </a:solidFill>
                <a:cs typeface="Calibri"/>
              </a:rPr>
              <a:t>Sadness</a:t>
            </a:r>
          </a:p>
          <a:p>
            <a:pPr marL="300355" indent="-287655">
              <a:spcBef>
                <a:spcPts val="420"/>
              </a:spcBef>
              <a:buFontTx/>
              <a:buChar char="•"/>
              <a:tabLst>
                <a:tab pos="300355" algn="l"/>
                <a:tab pos="300990" algn="l"/>
              </a:tabLst>
            </a:pPr>
            <a:r>
              <a:rPr lang="en-GB" sz="2400" kern="0" spc="-20" dirty="0">
                <a:solidFill>
                  <a:srgbClr val="231F20"/>
                </a:solidFill>
                <a:cs typeface="Calibri"/>
              </a:rPr>
              <a:t>Grief</a:t>
            </a:r>
          </a:p>
          <a:p>
            <a:pPr marL="300355" indent="-287655">
              <a:lnSpc>
                <a:spcPct val="100000"/>
              </a:lnSpc>
              <a:spcBef>
                <a:spcPts val="420"/>
              </a:spcBef>
              <a:buChar char="•"/>
              <a:tabLst>
                <a:tab pos="300355" algn="l"/>
                <a:tab pos="300990" algn="l"/>
              </a:tabLst>
            </a:pPr>
            <a:endParaRPr lang="en-GB" sz="2400" dirty="0">
              <a:solidFill>
                <a:srgbClr val="231F20"/>
              </a:solidFill>
              <a:latin typeface="Calibri"/>
              <a:cs typeface="Calibri"/>
            </a:endParaRPr>
          </a:p>
          <a:p>
            <a:pPr marL="300355" indent="-287655">
              <a:lnSpc>
                <a:spcPct val="100000"/>
              </a:lnSpc>
              <a:spcBef>
                <a:spcPts val="420"/>
              </a:spcBef>
              <a:tabLst>
                <a:tab pos="300355" algn="l"/>
                <a:tab pos="300990" algn="l"/>
              </a:tabLst>
            </a:pPr>
            <a:endParaRPr lang="en-GB" sz="2400" dirty="0">
              <a:solidFill>
                <a:srgbClr val="231F20"/>
              </a:solidFill>
              <a:latin typeface="Calibri"/>
              <a:cs typeface="Calibri"/>
            </a:endParaRPr>
          </a:p>
          <a:p>
            <a:pPr marL="300355" indent="-287655">
              <a:lnSpc>
                <a:spcPct val="100000"/>
              </a:lnSpc>
              <a:spcBef>
                <a:spcPts val="420"/>
              </a:spcBef>
              <a:tabLst>
                <a:tab pos="300355" algn="l"/>
                <a:tab pos="300990" algn="l"/>
              </a:tabLst>
            </a:pPr>
            <a:endParaRPr lang="en-GB" sz="2400" dirty="0">
              <a:solidFill>
                <a:srgbClr val="231F20"/>
              </a:solidFill>
              <a:latin typeface="Calibri"/>
              <a:cs typeface="Calibri"/>
            </a:endParaRPr>
          </a:p>
        </p:txBody>
      </p:sp>
      <p:sp>
        <p:nvSpPr>
          <p:cNvPr id="10" name="object 3"/>
          <p:cNvSpPr/>
          <p:nvPr/>
        </p:nvSpPr>
        <p:spPr>
          <a:xfrm>
            <a:off x="3635131" y="445820"/>
            <a:ext cx="1665666" cy="176498"/>
          </a:xfrm>
          <a:prstGeom prst="rect">
            <a:avLst/>
          </a:prstGeom>
          <a:blipFill>
            <a:blip r:embed="rId5" cstate="print"/>
            <a:stretch>
              <a:fillRect/>
            </a:stretch>
          </a:blipFill>
        </p:spPr>
        <p:txBody>
          <a:bodyPr wrap="square" lIns="0" tIns="0" rIns="0" bIns="0" rtlCol="0"/>
          <a:lstStyle/>
          <a:p>
            <a:endParaRPr/>
          </a:p>
        </p:txBody>
      </p:sp>
      <p:sp>
        <p:nvSpPr>
          <p:cNvPr id="11"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13"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14"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6"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7"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8" name="object 9"/>
          <p:cNvSpPr/>
          <p:nvPr/>
        </p:nvSpPr>
        <p:spPr>
          <a:xfrm>
            <a:off x="3466033" y="466924"/>
            <a:ext cx="101965" cy="132316"/>
          </a:xfrm>
          <a:prstGeom prst="rect">
            <a:avLst/>
          </a:prstGeom>
          <a:blipFill>
            <a:blip r:embed="rId6" cstate="print"/>
            <a:stretch>
              <a:fillRect/>
            </a:stretch>
          </a:blipFill>
        </p:spPr>
        <p:txBody>
          <a:bodyPr wrap="square" lIns="0" tIns="0" rIns="0" bIns="0" rtlCol="0"/>
          <a:lstStyle/>
          <a:p>
            <a:endParaRPr/>
          </a:p>
        </p:txBody>
      </p:sp>
      <p:sp>
        <p:nvSpPr>
          <p:cNvPr id="19"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20" name="object 11"/>
          <p:cNvSpPr/>
          <p:nvPr/>
        </p:nvSpPr>
        <p:spPr>
          <a:xfrm>
            <a:off x="3288133" y="287191"/>
            <a:ext cx="1065314" cy="108204"/>
          </a:xfrm>
          <a:prstGeom prst="rect">
            <a:avLst/>
          </a:prstGeom>
          <a:blipFill>
            <a:blip r:embed="rId7" cstate="print"/>
            <a:stretch>
              <a:fillRect/>
            </a:stretch>
          </a:blipFill>
        </p:spPr>
        <p:txBody>
          <a:bodyPr wrap="square" lIns="0" tIns="0" rIns="0" bIns="0" rtlCol="0"/>
          <a:lstStyle/>
          <a:p>
            <a:endParaRPr/>
          </a:p>
        </p:txBody>
      </p:sp>
      <p:sp>
        <p:nvSpPr>
          <p:cNvPr id="21" name="object 13"/>
          <p:cNvSpPr txBox="1"/>
          <p:nvPr/>
        </p:nvSpPr>
        <p:spPr>
          <a:xfrm>
            <a:off x="5607050" y="2098675"/>
            <a:ext cx="6172200" cy="5296321"/>
          </a:xfrm>
          <a:prstGeom prst="rect">
            <a:avLst/>
          </a:prstGeom>
        </p:spPr>
        <p:txBody>
          <a:bodyPr vert="horz" wrap="square" lIns="0" tIns="53340" rIns="0" bIns="0" rtlCol="0">
            <a:spAutoFit/>
          </a:bodyPr>
          <a:lstStyle/>
          <a:p>
            <a:pPr marL="300355" indent="-287655">
              <a:lnSpc>
                <a:spcPct val="100000"/>
              </a:lnSpc>
              <a:spcBef>
                <a:spcPts val="420"/>
              </a:spcBef>
              <a:tabLst>
                <a:tab pos="300355" algn="l"/>
                <a:tab pos="300990" algn="l"/>
              </a:tabLst>
            </a:pPr>
            <a:r>
              <a:rPr lang="en-GB" sz="4000" spc="-5" dirty="0"/>
              <a:t>Severe</a:t>
            </a:r>
          </a:p>
          <a:p>
            <a:pPr marL="300355" indent="-287655">
              <a:lnSpc>
                <a:spcPct val="100000"/>
              </a:lnSpc>
              <a:spcBef>
                <a:spcPts val="420"/>
              </a:spcBef>
              <a:buChar char="•"/>
              <a:tabLst>
                <a:tab pos="300355" algn="l"/>
                <a:tab pos="300990" algn="l"/>
              </a:tabLst>
            </a:pPr>
            <a:r>
              <a:rPr lang="en-GB" sz="2400" dirty="0">
                <a:solidFill>
                  <a:srgbClr val="231F20"/>
                </a:solidFill>
                <a:cs typeface="Calibri"/>
              </a:rPr>
              <a:t>Continuous disturbed sleep or appetite</a:t>
            </a:r>
          </a:p>
          <a:p>
            <a:pPr marL="300355" indent="-287655">
              <a:lnSpc>
                <a:spcPct val="100000"/>
              </a:lnSpc>
              <a:spcBef>
                <a:spcPts val="420"/>
              </a:spcBef>
              <a:buChar char="•"/>
              <a:tabLst>
                <a:tab pos="300355" algn="l"/>
                <a:tab pos="300990" algn="l"/>
              </a:tabLst>
            </a:pPr>
            <a:r>
              <a:rPr lang="en-GB" sz="2400" dirty="0">
                <a:solidFill>
                  <a:srgbClr val="231F20"/>
                </a:solidFill>
                <a:cs typeface="Calibri"/>
              </a:rPr>
              <a:t>Unable to function normally and care for self</a:t>
            </a:r>
          </a:p>
          <a:p>
            <a:pPr marL="300355" indent="-287655">
              <a:lnSpc>
                <a:spcPct val="100000"/>
              </a:lnSpc>
              <a:spcBef>
                <a:spcPts val="420"/>
              </a:spcBef>
              <a:buChar char="•"/>
              <a:tabLst>
                <a:tab pos="300355" algn="l"/>
                <a:tab pos="300990" algn="l"/>
              </a:tabLst>
            </a:pPr>
            <a:r>
              <a:rPr lang="en-GB" sz="2400" dirty="0">
                <a:solidFill>
                  <a:srgbClr val="231F20"/>
                </a:solidFill>
                <a:cs typeface="Calibri"/>
              </a:rPr>
              <a:t>Uncontrolled or aggressive behaviour</a:t>
            </a:r>
          </a:p>
          <a:p>
            <a:pPr marL="300355" indent="-287655">
              <a:lnSpc>
                <a:spcPct val="100000"/>
              </a:lnSpc>
              <a:spcBef>
                <a:spcPts val="420"/>
              </a:spcBef>
              <a:buChar char="•"/>
              <a:tabLst>
                <a:tab pos="300355" algn="l"/>
                <a:tab pos="300990" algn="l"/>
              </a:tabLst>
            </a:pPr>
            <a:r>
              <a:rPr lang="en-GB" sz="2400" dirty="0">
                <a:solidFill>
                  <a:srgbClr val="231F20"/>
                </a:solidFill>
                <a:cs typeface="Calibri"/>
              </a:rPr>
              <a:t>Threatens or acts to harm self or others</a:t>
            </a:r>
          </a:p>
          <a:p>
            <a:pPr marL="300355" indent="-287655">
              <a:lnSpc>
                <a:spcPct val="100000"/>
              </a:lnSpc>
              <a:spcBef>
                <a:spcPts val="420"/>
              </a:spcBef>
              <a:buChar char="•"/>
              <a:tabLst>
                <a:tab pos="300355" algn="l"/>
                <a:tab pos="300990" algn="l"/>
              </a:tabLst>
            </a:pPr>
            <a:r>
              <a:rPr lang="en-GB" sz="2400" dirty="0">
                <a:solidFill>
                  <a:srgbClr val="231F20"/>
                </a:solidFill>
                <a:cs typeface="Calibri"/>
              </a:rPr>
              <a:t>Harmful coping strategies</a:t>
            </a:r>
          </a:p>
          <a:p>
            <a:pPr marL="300355" indent="-287655">
              <a:lnSpc>
                <a:spcPct val="100000"/>
              </a:lnSpc>
              <a:spcBef>
                <a:spcPts val="420"/>
              </a:spcBef>
              <a:buChar char="•"/>
              <a:tabLst>
                <a:tab pos="300355" algn="l"/>
                <a:tab pos="300990" algn="l"/>
              </a:tabLst>
            </a:pPr>
            <a:endParaRPr lang="en-GB" sz="2400" dirty="0">
              <a:solidFill>
                <a:srgbClr val="231F20"/>
              </a:solidFill>
              <a:cs typeface="Calibri"/>
            </a:endParaRPr>
          </a:p>
          <a:p>
            <a:pPr marL="300355" indent="-287655">
              <a:lnSpc>
                <a:spcPct val="100000"/>
              </a:lnSpc>
              <a:spcBef>
                <a:spcPts val="420"/>
              </a:spcBef>
              <a:buChar char="•"/>
              <a:tabLst>
                <a:tab pos="300355" algn="l"/>
                <a:tab pos="300990" algn="l"/>
              </a:tabLst>
            </a:pPr>
            <a:r>
              <a:rPr lang="en-GB" sz="2400" dirty="0">
                <a:solidFill>
                  <a:srgbClr val="231F20"/>
                </a:solidFill>
                <a:cs typeface="Calibri"/>
              </a:rPr>
              <a:t>Chronic health problems</a:t>
            </a:r>
          </a:p>
          <a:p>
            <a:pPr marL="300355" indent="-287655">
              <a:lnSpc>
                <a:spcPct val="100000"/>
              </a:lnSpc>
              <a:spcBef>
                <a:spcPts val="420"/>
              </a:spcBef>
              <a:buChar char="•"/>
              <a:tabLst>
                <a:tab pos="300355" algn="l"/>
                <a:tab pos="300990" algn="l"/>
              </a:tabLst>
            </a:pPr>
            <a:r>
              <a:rPr lang="en-GB" sz="2400" dirty="0">
                <a:solidFill>
                  <a:srgbClr val="231F20"/>
                </a:solidFill>
                <a:cs typeface="Calibri"/>
              </a:rPr>
              <a:t>Mental illness or disorder</a:t>
            </a:r>
          </a:p>
          <a:p>
            <a:pPr marL="300355" indent="-287655">
              <a:lnSpc>
                <a:spcPct val="100000"/>
              </a:lnSpc>
              <a:spcBef>
                <a:spcPts val="420"/>
              </a:spcBef>
              <a:buChar char="•"/>
              <a:tabLst>
                <a:tab pos="300355" algn="l"/>
                <a:tab pos="300990" algn="l"/>
              </a:tabLst>
            </a:pPr>
            <a:endParaRPr lang="en-GB" sz="2400" dirty="0">
              <a:solidFill>
                <a:srgbClr val="231F20"/>
              </a:solidFill>
              <a:latin typeface="Calibri"/>
              <a:cs typeface="Calibri"/>
            </a:endParaRPr>
          </a:p>
          <a:p>
            <a:pPr marL="300355" indent="-287655">
              <a:lnSpc>
                <a:spcPct val="100000"/>
              </a:lnSpc>
              <a:spcBef>
                <a:spcPts val="420"/>
              </a:spcBef>
              <a:tabLst>
                <a:tab pos="300355" algn="l"/>
                <a:tab pos="300990" algn="l"/>
              </a:tabLst>
            </a:pPr>
            <a:endParaRPr lang="en-GB" sz="2400" dirty="0">
              <a:solidFill>
                <a:srgbClr val="231F20"/>
              </a:solidFill>
              <a:latin typeface="Calibri"/>
              <a:cs typeface="Calibri"/>
            </a:endParaRPr>
          </a:p>
          <a:p>
            <a:pPr marL="300355" indent="-287655">
              <a:lnSpc>
                <a:spcPct val="100000"/>
              </a:lnSpc>
              <a:spcBef>
                <a:spcPts val="420"/>
              </a:spcBef>
              <a:tabLst>
                <a:tab pos="300355" algn="l"/>
                <a:tab pos="300990" algn="l"/>
              </a:tabLst>
            </a:pPr>
            <a:endParaRPr lang="en-GB" sz="2400" dirty="0">
              <a:solidFill>
                <a:srgbClr val="231F20"/>
              </a:solidFill>
              <a:latin typeface="Calibri"/>
              <a:cs typeface="Calibri"/>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dirty="0">
              <a:latin typeface="Calibri"/>
              <a:cs typeface="Calibri"/>
            </a:endParaRPr>
          </a:p>
        </p:txBody>
      </p:sp>
      <p:sp>
        <p:nvSpPr>
          <p:cNvPr id="15" name="object 15"/>
          <p:cNvSpPr txBox="1"/>
          <p:nvPr/>
        </p:nvSpPr>
        <p:spPr>
          <a:xfrm>
            <a:off x="11346885" y="5425244"/>
            <a:ext cx="118745" cy="979169"/>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SYRIAN ARAB </a:t>
            </a:r>
            <a:r>
              <a:rPr sz="600" spc="10" dirty="0">
                <a:solidFill>
                  <a:srgbClr val="FFFFFF"/>
                </a:solidFill>
                <a:latin typeface="Calibri"/>
                <a:cs typeface="Calibri"/>
              </a:rPr>
              <a:t>RED</a:t>
            </a:r>
            <a:r>
              <a:rPr sz="600" spc="-10" dirty="0">
                <a:solidFill>
                  <a:srgbClr val="FFFFFF"/>
                </a:solidFill>
                <a:latin typeface="Calibri"/>
                <a:cs typeface="Calibri"/>
              </a:rPr>
              <a:t> </a:t>
            </a:r>
            <a:r>
              <a:rPr sz="600" spc="15" dirty="0">
                <a:solidFill>
                  <a:srgbClr val="FFFFFF"/>
                </a:solidFill>
                <a:latin typeface="Calibri"/>
                <a:cs typeface="Calibri"/>
              </a:rPr>
              <a:t>CRESCENT</a:t>
            </a:r>
            <a:endParaRPr sz="600">
              <a:latin typeface="Calibri"/>
              <a:cs typeface="Calibri"/>
            </a:endParaRPr>
          </a:p>
        </p:txBody>
      </p:sp>
      <p:sp>
        <p:nvSpPr>
          <p:cNvPr id="17" name="object 12"/>
          <p:cNvSpPr txBox="1">
            <a:spLocks/>
          </p:cNvSpPr>
          <p:nvPr/>
        </p:nvSpPr>
        <p:spPr>
          <a:xfrm>
            <a:off x="958850" y="1336675"/>
            <a:ext cx="9913097" cy="6204262"/>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kumimoji="0" lang="en-US" sz="4200" b="0" i="0" u="none" strike="noStrike" kern="0" cap="none" spc="-20" normalizeH="0" baseline="0" noProof="0" dirty="0">
                <a:ln>
                  <a:noFill/>
                </a:ln>
                <a:solidFill>
                  <a:srgbClr val="231F20"/>
                </a:solidFill>
                <a:effectLst/>
                <a:uLnTx/>
                <a:uFillTx/>
                <a:latin typeface="Calibri"/>
                <a:ea typeface="+mj-ea"/>
                <a:cs typeface="Calibri"/>
              </a:rPr>
              <a:t>Supportive communication </a:t>
            </a:r>
            <a:r>
              <a:rPr kumimoji="0" lang="en-US" sz="4200" b="0" i="0" u="none" strike="noStrike" kern="0" cap="none" spc="-5" normalizeH="0" baseline="0" noProof="0" dirty="0">
                <a:ln>
                  <a:noFill/>
                </a:ln>
                <a:solidFill>
                  <a:srgbClr val="231F20"/>
                </a:solidFill>
                <a:effectLst/>
                <a:uLnTx/>
                <a:uFillTx/>
                <a:latin typeface="Calibri"/>
                <a:ea typeface="+mj-ea"/>
                <a:cs typeface="Calibri"/>
              </a:rPr>
              <a:t>skills involve</a:t>
            </a:r>
          </a:p>
          <a:p>
            <a:pPr marL="12700" marR="0" lvl="0" indent="0" defTabSz="914400" eaLnBrk="1" fontAlgn="auto" latinLnBrk="0" hangingPunct="1">
              <a:lnSpc>
                <a:spcPct val="100000"/>
              </a:lnSpc>
              <a:spcBef>
                <a:spcPts val="100"/>
              </a:spcBef>
              <a:spcAft>
                <a:spcPts val="0"/>
              </a:spcAft>
              <a:buClrTx/>
              <a:buSzTx/>
              <a:buFontTx/>
              <a:buNone/>
              <a:tabLst/>
              <a:defRPr/>
            </a:pPr>
            <a:endParaRPr lang="en-US" sz="3200" kern="0" spc="-5" dirty="0">
              <a:solidFill>
                <a:srgbClr val="231F20"/>
              </a:solidFill>
              <a:latin typeface="Calibri"/>
              <a:ea typeface="+mj-ea"/>
              <a:cs typeface="Calibri"/>
            </a:endParaRPr>
          </a:p>
          <a:p>
            <a:pPr marL="355600" marR="0" lvl="0" indent="-355600" defTabSz="914400" eaLnBrk="1" fontAlgn="auto" latinLnBrk="0" hangingPunct="1">
              <a:lnSpc>
                <a:spcPct val="100000"/>
              </a:lnSpc>
              <a:spcBef>
                <a:spcPts val="100"/>
              </a:spcBef>
              <a:spcAft>
                <a:spcPts val="0"/>
              </a:spcAft>
              <a:buClrTx/>
              <a:buSzTx/>
              <a:buFont typeface="Arial"/>
              <a:buChar char="•"/>
              <a:tabLst/>
              <a:defRPr/>
            </a:pPr>
            <a:r>
              <a:rPr lang="en-US" sz="3200" kern="0" spc="-5" dirty="0">
                <a:solidFill>
                  <a:srgbClr val="231F20"/>
                </a:solidFill>
                <a:latin typeface="Calibri"/>
                <a:ea typeface="+mj-ea"/>
                <a:cs typeface="Calibri"/>
              </a:rPr>
              <a:t>asking appropriate and relevant questions</a:t>
            </a:r>
            <a:endParaRPr kumimoji="0" lang="en-US" sz="3200" b="0" i="0" u="none" strike="noStrike" kern="0" cap="none" spc="-5" normalizeH="0" baseline="0" noProof="0" dirty="0">
              <a:ln>
                <a:noFill/>
              </a:ln>
              <a:solidFill>
                <a:srgbClr val="231F20"/>
              </a:solidFill>
              <a:effectLst/>
              <a:uLnTx/>
              <a:uFillTx/>
              <a:latin typeface="Calibri"/>
              <a:ea typeface="+mj-ea"/>
              <a:cs typeface="Calibri"/>
            </a:endParaRPr>
          </a:p>
          <a:p>
            <a:pPr marL="355600" marR="0" lvl="0" indent="-355600" defTabSz="914400" eaLnBrk="1" fontAlgn="auto" latinLnBrk="0" hangingPunct="1">
              <a:lnSpc>
                <a:spcPct val="100000"/>
              </a:lnSpc>
              <a:spcBef>
                <a:spcPts val="100"/>
              </a:spcBef>
              <a:spcAft>
                <a:spcPts val="0"/>
              </a:spcAft>
              <a:buClrTx/>
              <a:buSzTx/>
              <a:buFont typeface="Arial"/>
              <a:buChar char="•"/>
              <a:tabLst/>
              <a:defRPr/>
            </a:pPr>
            <a:r>
              <a:rPr lang="en-US" sz="3200" kern="0" spc="-5" dirty="0">
                <a:solidFill>
                  <a:srgbClr val="231F20"/>
                </a:solidFill>
                <a:latin typeface="Calibri"/>
                <a:ea typeface="+mj-ea"/>
                <a:cs typeface="Calibri"/>
              </a:rPr>
              <a:t>identifying common and severe emotional reactions</a:t>
            </a:r>
          </a:p>
          <a:p>
            <a:pPr marL="355600" marR="0" lvl="0" indent="-355600" defTabSz="914400" eaLnBrk="1" fontAlgn="auto" latinLnBrk="0" hangingPunct="1">
              <a:lnSpc>
                <a:spcPct val="100000"/>
              </a:lnSpc>
              <a:spcBef>
                <a:spcPts val="100"/>
              </a:spcBef>
              <a:spcAft>
                <a:spcPts val="0"/>
              </a:spcAft>
              <a:buClrTx/>
              <a:buSzTx/>
              <a:buFont typeface="Arial"/>
              <a:buChar char="•"/>
              <a:tabLst/>
              <a:defRPr/>
            </a:pPr>
            <a:r>
              <a:rPr lang="en-US" sz="3200" kern="0" spc="-5" noProof="0" dirty="0">
                <a:solidFill>
                  <a:srgbClr val="FF0000"/>
                </a:solidFill>
                <a:latin typeface="Calibri"/>
                <a:ea typeface="+mj-ea"/>
                <a:cs typeface="Calibri"/>
              </a:rPr>
              <a:t>knowing how to calm someone</a:t>
            </a:r>
          </a:p>
          <a:p>
            <a:pPr marL="355600" marR="0" lvl="0" indent="-355600" defTabSz="914400" eaLnBrk="1" fontAlgn="auto" latinLnBrk="0" hangingPunct="1">
              <a:lnSpc>
                <a:spcPct val="100000"/>
              </a:lnSpc>
              <a:spcBef>
                <a:spcPts val="100"/>
              </a:spcBef>
              <a:spcAft>
                <a:spcPts val="0"/>
              </a:spcAft>
              <a:buClrTx/>
              <a:buSzTx/>
              <a:buFont typeface="Arial"/>
              <a:buChar char="•"/>
              <a:tabLst/>
              <a:defRPr/>
            </a:pPr>
            <a:r>
              <a:rPr lang="en-US" sz="3200" kern="0" spc="-5" dirty="0">
                <a:solidFill>
                  <a:srgbClr val="231F20"/>
                </a:solidFill>
                <a:latin typeface="Calibri"/>
                <a:ea typeface="+mj-ea"/>
                <a:cs typeface="Calibri"/>
              </a:rPr>
              <a:t>knowing when and how to make referrals. </a:t>
            </a:r>
            <a:endParaRPr lang="en-US" sz="3200" kern="0" spc="-5" noProof="0" dirty="0">
              <a:solidFill>
                <a:srgbClr val="231F20"/>
              </a:solidFill>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lang="en-US" sz="2400" kern="0" spc="-5" dirty="0">
              <a:solidFill>
                <a:srgbClr val="231F20"/>
              </a:solidFill>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kumimoji="0" lang="en-US" sz="4200" b="0" i="0" u="none" strike="noStrike" kern="0" cap="none" spc="-5" normalizeH="0" baseline="0" noProof="0" dirty="0">
              <a:ln>
                <a:noFill/>
              </a:ln>
              <a:solidFill>
                <a:srgbClr val="231F20"/>
              </a:solidFill>
              <a:effectLst/>
              <a:uLnTx/>
              <a:uFillTx/>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lang="en-US" sz="4200" kern="0" spc="-5" dirty="0">
              <a:solidFill>
                <a:srgbClr val="231F20"/>
              </a:solidFill>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kumimoji="0" lang="en-US" sz="4200" b="0" i="0" u="none" strike="noStrike" kern="0" cap="none" spc="-5" normalizeH="0" baseline="0" noProof="0" dirty="0">
              <a:ln>
                <a:noFill/>
              </a:ln>
              <a:solidFill>
                <a:srgbClr val="231F20"/>
              </a:solidFill>
              <a:effectLst/>
              <a:uLnTx/>
              <a:uFillTx/>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kumimoji="0" lang="en-US" sz="4200" b="0" i="0" u="none" strike="noStrike" kern="0" cap="none" spc="-5" normalizeH="0" baseline="0" noProof="0" dirty="0">
              <a:ln>
                <a:noFill/>
              </a:ln>
              <a:solidFill>
                <a:srgbClr val="231F20"/>
              </a:solidFill>
              <a:effectLst/>
              <a:uLnTx/>
              <a:uFillTx/>
              <a:latin typeface="Calibri"/>
              <a:ea typeface="+mj-ea"/>
              <a:cs typeface="Calibri"/>
            </a:endParaRPr>
          </a:p>
        </p:txBody>
      </p:sp>
      <p:sp>
        <p:nvSpPr>
          <p:cNvPr id="5" name="object 3"/>
          <p:cNvSpPr/>
          <p:nvPr/>
        </p:nvSpPr>
        <p:spPr>
          <a:xfrm>
            <a:off x="3635131" y="445820"/>
            <a:ext cx="1665666" cy="176498"/>
          </a:xfrm>
          <a:prstGeom prst="rect">
            <a:avLst/>
          </a:prstGeom>
          <a:blipFill>
            <a:blip r:embed="rId3" cstate="print"/>
            <a:stretch>
              <a:fillRect/>
            </a:stretch>
          </a:blipFill>
        </p:spPr>
        <p:txBody>
          <a:bodyPr wrap="square" lIns="0" tIns="0" rIns="0" bIns="0" rtlCol="0"/>
          <a:lstStyle/>
          <a:p>
            <a:endParaRPr/>
          </a:p>
        </p:txBody>
      </p:sp>
      <p:sp>
        <p:nvSpPr>
          <p:cNvPr id="6"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7"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8"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9"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0"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1" name="object 9"/>
          <p:cNvSpPr/>
          <p:nvPr/>
        </p:nvSpPr>
        <p:spPr>
          <a:xfrm>
            <a:off x="3466033" y="466924"/>
            <a:ext cx="101965" cy="132316"/>
          </a:xfrm>
          <a:prstGeom prst="rect">
            <a:avLst/>
          </a:prstGeom>
          <a:blipFill>
            <a:blip r:embed="rId4" cstate="print"/>
            <a:stretch>
              <a:fillRect/>
            </a:stretch>
          </a:blipFill>
        </p:spPr>
        <p:txBody>
          <a:bodyPr wrap="square" lIns="0" tIns="0" rIns="0" bIns="0" rtlCol="0"/>
          <a:lstStyle/>
          <a:p>
            <a:endParaRPr/>
          </a:p>
        </p:txBody>
      </p:sp>
      <p:sp>
        <p:nvSpPr>
          <p:cNvPr id="12"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3" name="object 11"/>
          <p:cNvSpPr/>
          <p:nvPr/>
        </p:nvSpPr>
        <p:spPr>
          <a:xfrm>
            <a:off x="3288133" y="287191"/>
            <a:ext cx="1065314" cy="108204"/>
          </a:xfrm>
          <a:prstGeom prst="rect">
            <a:avLst/>
          </a:prstGeom>
          <a:blipFill>
            <a:blip r:embed="rId5" cstate="print"/>
            <a:stretch>
              <a:fillRect/>
            </a:stretch>
          </a:blipFill>
        </p:spPr>
        <p:txBody>
          <a:bodyPr wrap="square" lIns="0" tIns="0" rIns="0" bIns="0" rtlCol="0"/>
          <a:lstStyle/>
          <a:p>
            <a:endParaRPr/>
          </a:p>
        </p:txBody>
      </p:sp>
    </p:spTree>
  </p:cSld>
  <p:clrMapOvr>
    <a:masterClrMapping/>
  </p:clrMapOvr>
  <p:transition>
    <p:cut thruBlk="1"/>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dirty="0">
              <a:latin typeface="Calibri"/>
              <a:cs typeface="Calibri"/>
            </a:endParaRPr>
          </a:p>
        </p:txBody>
      </p:sp>
      <p:sp>
        <p:nvSpPr>
          <p:cNvPr id="12" name="object 12"/>
          <p:cNvSpPr txBox="1">
            <a:spLocks noGrp="1"/>
          </p:cNvSpPr>
          <p:nvPr>
            <p:ph type="title"/>
          </p:nvPr>
        </p:nvSpPr>
        <p:spPr>
          <a:xfrm>
            <a:off x="1111250" y="1108075"/>
            <a:ext cx="9906000" cy="659155"/>
          </a:xfrm>
          <a:prstGeom prst="rect">
            <a:avLst/>
          </a:prstGeom>
        </p:spPr>
        <p:txBody>
          <a:bodyPr vert="horz" wrap="square" lIns="0" tIns="12700" rIns="0" bIns="0" rtlCol="0">
            <a:spAutoFit/>
          </a:bodyPr>
          <a:lstStyle/>
          <a:p>
            <a:pPr marL="12700" algn="l">
              <a:lnSpc>
                <a:spcPct val="100000"/>
              </a:lnSpc>
              <a:spcBef>
                <a:spcPts val="100"/>
              </a:spcBef>
            </a:pPr>
            <a:r>
              <a:rPr lang="en-GB" b="1" spc="-20" dirty="0">
                <a:solidFill>
                  <a:srgbClr val="FF0000"/>
                </a:solidFill>
              </a:rPr>
              <a:t>Calming someone in distress</a:t>
            </a:r>
            <a:endParaRPr spc="-5" dirty="0"/>
          </a:p>
        </p:txBody>
      </p:sp>
      <p:sp>
        <p:nvSpPr>
          <p:cNvPr id="15" name="object 15"/>
          <p:cNvSpPr txBox="1"/>
          <p:nvPr/>
        </p:nvSpPr>
        <p:spPr>
          <a:xfrm>
            <a:off x="11346885" y="5425244"/>
            <a:ext cx="118745" cy="979169"/>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SYRIAN ARAB </a:t>
            </a:r>
            <a:r>
              <a:rPr sz="600" spc="10" dirty="0">
                <a:solidFill>
                  <a:srgbClr val="FFFFFF"/>
                </a:solidFill>
                <a:latin typeface="Calibri"/>
                <a:cs typeface="Calibri"/>
              </a:rPr>
              <a:t>RED</a:t>
            </a:r>
            <a:r>
              <a:rPr sz="600" spc="-10" dirty="0">
                <a:solidFill>
                  <a:srgbClr val="FFFFFF"/>
                </a:solidFill>
                <a:latin typeface="Calibri"/>
                <a:cs typeface="Calibri"/>
              </a:rPr>
              <a:t> </a:t>
            </a:r>
            <a:r>
              <a:rPr sz="600" spc="15" dirty="0">
                <a:solidFill>
                  <a:srgbClr val="FFFFFF"/>
                </a:solidFill>
                <a:latin typeface="Calibri"/>
                <a:cs typeface="Calibri"/>
              </a:rPr>
              <a:t>CRESCENT</a:t>
            </a:r>
            <a:endParaRPr sz="600">
              <a:latin typeface="Calibri"/>
              <a:cs typeface="Calibri"/>
            </a:endParaRPr>
          </a:p>
        </p:txBody>
      </p:sp>
      <p:sp>
        <p:nvSpPr>
          <p:cNvPr id="6" name="object 3"/>
          <p:cNvSpPr/>
          <p:nvPr/>
        </p:nvSpPr>
        <p:spPr>
          <a:xfrm>
            <a:off x="3635131" y="445820"/>
            <a:ext cx="1665666" cy="176498"/>
          </a:xfrm>
          <a:prstGeom prst="rect">
            <a:avLst/>
          </a:prstGeom>
          <a:blipFill>
            <a:blip r:embed="rId3" cstate="print"/>
            <a:stretch>
              <a:fillRect/>
            </a:stretch>
          </a:blipFill>
        </p:spPr>
        <p:txBody>
          <a:bodyPr wrap="square" lIns="0" tIns="0" rIns="0" bIns="0" rtlCol="0"/>
          <a:lstStyle/>
          <a:p>
            <a:endParaRPr/>
          </a:p>
        </p:txBody>
      </p:sp>
      <p:sp>
        <p:nvSpPr>
          <p:cNvPr id="7"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8"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9"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0"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1"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3" name="object 9"/>
          <p:cNvSpPr/>
          <p:nvPr/>
        </p:nvSpPr>
        <p:spPr>
          <a:xfrm>
            <a:off x="3466033" y="466924"/>
            <a:ext cx="101965" cy="132316"/>
          </a:xfrm>
          <a:prstGeom prst="rect">
            <a:avLst/>
          </a:prstGeom>
          <a:blipFill>
            <a:blip r:embed="rId4" cstate="print"/>
            <a:stretch>
              <a:fillRect/>
            </a:stretch>
          </a:blipFill>
        </p:spPr>
        <p:txBody>
          <a:bodyPr wrap="square" lIns="0" tIns="0" rIns="0" bIns="0" rtlCol="0"/>
          <a:lstStyle/>
          <a:p>
            <a:endParaRPr/>
          </a:p>
        </p:txBody>
      </p:sp>
      <p:sp>
        <p:nvSpPr>
          <p:cNvPr id="14"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6" name="object 11"/>
          <p:cNvSpPr/>
          <p:nvPr/>
        </p:nvSpPr>
        <p:spPr>
          <a:xfrm>
            <a:off x="3288133" y="287191"/>
            <a:ext cx="1065314" cy="108204"/>
          </a:xfrm>
          <a:prstGeom prst="rect">
            <a:avLst/>
          </a:prstGeom>
          <a:blipFill>
            <a:blip r:embed="rId5" cstate="print"/>
            <a:stretch>
              <a:fillRect/>
            </a:stretch>
          </a:blipFill>
        </p:spPr>
        <p:txBody>
          <a:bodyPr wrap="square" lIns="0" tIns="0" rIns="0" bIns="0" rtlCol="0"/>
          <a:lstStyle/>
          <a:p>
            <a:endParaRPr/>
          </a:p>
        </p:txBody>
      </p:sp>
      <p:sp>
        <p:nvSpPr>
          <p:cNvPr id="18" name="object 13"/>
          <p:cNvSpPr txBox="1"/>
          <p:nvPr/>
        </p:nvSpPr>
        <p:spPr>
          <a:xfrm>
            <a:off x="1180352" y="2112707"/>
            <a:ext cx="8693897" cy="2652008"/>
          </a:xfrm>
          <a:prstGeom prst="rect">
            <a:avLst/>
          </a:prstGeom>
        </p:spPr>
        <p:txBody>
          <a:bodyPr vert="horz" wrap="square" lIns="0" tIns="53340" rIns="0" bIns="0" rtlCol="0">
            <a:spAutoFit/>
          </a:bodyPr>
          <a:lstStyle/>
          <a:p>
            <a:pPr marL="12700" lvl="0" defTabSz="914400">
              <a:spcBef>
                <a:spcPts val="100"/>
              </a:spcBef>
              <a:defRPr/>
            </a:pPr>
            <a:r>
              <a:rPr lang="en-US" sz="4200" kern="0" spc="-20" dirty="0">
                <a:solidFill>
                  <a:srgbClr val="0000FF"/>
                </a:solidFill>
                <a:cs typeface="Calibri"/>
              </a:rPr>
              <a:t>Activity 3</a:t>
            </a:r>
          </a:p>
          <a:p>
            <a:pPr marL="12700" lvl="0" defTabSz="914400">
              <a:spcBef>
                <a:spcPts val="100"/>
              </a:spcBef>
              <a:defRPr/>
            </a:pPr>
            <a:r>
              <a:rPr lang="en-US" sz="4200" kern="0" spc="-20" dirty="0">
                <a:solidFill>
                  <a:srgbClr val="0000FF"/>
                </a:solidFill>
                <a:cs typeface="Calibri"/>
              </a:rPr>
              <a:t>Listen to the call and note down what you notice happening. What supportive communication skills were used?</a:t>
            </a:r>
          </a:p>
        </p:txBody>
      </p:sp>
      <p:pic>
        <p:nvPicPr>
          <p:cNvPr id="17" name="Graphique 20" descr="Podcast">
            <a:extLst>
              <a:ext uri="{FF2B5EF4-FFF2-40B4-BE49-F238E27FC236}">
                <a16:creationId xmlns:a16="http://schemas.microsoft.com/office/drawing/2014/main" id="{229D384F-2CE7-994B-859C-F065192ABDF3}"/>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969250" y="1108075"/>
            <a:ext cx="914400" cy="914400"/>
          </a:xfrm>
          <a:prstGeom prst="rect">
            <a:avLst/>
          </a:prstGeom>
        </p:spPr>
      </p:pic>
    </p:spTree>
  </p:cSld>
  <p:clrMapOvr>
    <a:masterClrMapping/>
  </p:clrMapOvr>
  <p:transition>
    <p:cut thruBlk="1"/>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t>Psychological </a:t>
            </a:r>
            <a:r>
              <a:rPr sz="2100" spc="-65" dirty="0"/>
              <a:t>First</a:t>
            </a:r>
            <a:r>
              <a:rPr sz="2100" spc="-150" dirty="0"/>
              <a:t> </a:t>
            </a:r>
            <a:r>
              <a:rPr sz="2100" spc="-65" dirty="0"/>
              <a:t>Aid</a:t>
            </a:r>
            <a:endParaRPr sz="2100" dirty="0"/>
          </a:p>
        </p:txBody>
      </p:sp>
      <p:sp>
        <p:nvSpPr>
          <p:cNvPr id="12" name="object 12"/>
          <p:cNvSpPr txBox="1"/>
          <p:nvPr/>
        </p:nvSpPr>
        <p:spPr>
          <a:xfrm>
            <a:off x="3263299" y="190621"/>
            <a:ext cx="2019935" cy="345440"/>
          </a:xfrm>
          <a:prstGeom prst="rect">
            <a:avLst/>
          </a:prstGeom>
        </p:spPr>
        <p:txBody>
          <a:bodyPr vert="horz" wrap="square" lIns="0" tIns="12700" rIns="0" bIns="0" rtlCol="0">
            <a:spAutoFit/>
          </a:bodyPr>
          <a:lstStyle/>
          <a:p>
            <a:pPr marL="12700">
              <a:lnSpc>
                <a:spcPct val="100000"/>
              </a:lnSpc>
              <a:spcBef>
                <a:spcPts val="100"/>
              </a:spcBef>
            </a:pPr>
            <a:r>
              <a:rPr sz="2100" spc="-60" dirty="0">
                <a:solidFill>
                  <a:srgbClr val="FFFFFF"/>
                </a:solidFill>
                <a:latin typeface="Calibri-Light"/>
                <a:cs typeface="Calibri-Light"/>
              </a:rPr>
              <a:t>Module </a:t>
            </a:r>
            <a:r>
              <a:rPr sz="2100" spc="-25" dirty="0">
                <a:solidFill>
                  <a:srgbClr val="FFFFFF"/>
                </a:solidFill>
                <a:latin typeface="Calibri-Light"/>
                <a:cs typeface="Calibri-Light"/>
              </a:rPr>
              <a:t>2 </a:t>
            </a:r>
            <a:r>
              <a:rPr sz="2100" b="1" spc="-55" dirty="0">
                <a:solidFill>
                  <a:srgbClr val="FFFFFF"/>
                </a:solidFill>
                <a:latin typeface="Calibri"/>
                <a:cs typeface="Calibri"/>
              </a:rPr>
              <a:t>Basic</a:t>
            </a:r>
            <a:r>
              <a:rPr sz="2100" b="1" spc="-250" dirty="0">
                <a:solidFill>
                  <a:srgbClr val="FFFFFF"/>
                </a:solidFill>
                <a:latin typeface="Calibri"/>
                <a:cs typeface="Calibri"/>
              </a:rPr>
              <a:t> </a:t>
            </a:r>
            <a:r>
              <a:rPr sz="2100" b="1" spc="-90" dirty="0">
                <a:solidFill>
                  <a:srgbClr val="FFFFFF"/>
                </a:solidFill>
                <a:latin typeface="Calibri"/>
                <a:cs typeface="Calibri"/>
              </a:rPr>
              <a:t>PFA</a:t>
            </a:r>
            <a:endParaRPr sz="2100">
              <a:latin typeface="Calibri"/>
              <a:cs typeface="Calibri"/>
            </a:endParaRPr>
          </a:p>
        </p:txBody>
      </p:sp>
      <p:sp>
        <p:nvSpPr>
          <p:cNvPr id="14" name="object 14"/>
          <p:cNvSpPr/>
          <p:nvPr/>
        </p:nvSpPr>
        <p:spPr>
          <a:xfrm>
            <a:off x="1203086" y="3215274"/>
            <a:ext cx="1355090" cy="1308100"/>
          </a:xfrm>
          <a:custGeom>
            <a:avLst/>
            <a:gdLst/>
            <a:ahLst/>
            <a:cxnLst/>
            <a:rect l="l" t="t" r="r" b="b"/>
            <a:pathLst>
              <a:path w="1355089" h="1308100">
                <a:moveTo>
                  <a:pt x="1354480" y="0"/>
                </a:moveTo>
                <a:lnTo>
                  <a:pt x="0" y="0"/>
                </a:lnTo>
                <a:lnTo>
                  <a:pt x="0" y="1307846"/>
                </a:lnTo>
                <a:lnTo>
                  <a:pt x="1354480" y="1307846"/>
                </a:lnTo>
                <a:lnTo>
                  <a:pt x="1354480" y="0"/>
                </a:lnTo>
                <a:close/>
              </a:path>
            </a:pathLst>
          </a:custGeom>
          <a:solidFill>
            <a:srgbClr val="FFFFFF"/>
          </a:solidFill>
        </p:spPr>
        <p:txBody>
          <a:bodyPr wrap="square" lIns="0" tIns="0" rIns="0" bIns="0" rtlCol="0"/>
          <a:lstStyle/>
          <a:p>
            <a:endParaRPr/>
          </a:p>
        </p:txBody>
      </p:sp>
      <p:sp>
        <p:nvSpPr>
          <p:cNvPr id="15" name="object 15"/>
          <p:cNvSpPr/>
          <p:nvPr/>
        </p:nvSpPr>
        <p:spPr>
          <a:xfrm>
            <a:off x="2557566" y="3215274"/>
            <a:ext cx="4790440" cy="1308100"/>
          </a:xfrm>
          <a:custGeom>
            <a:avLst/>
            <a:gdLst/>
            <a:ahLst/>
            <a:cxnLst/>
            <a:rect l="l" t="t" r="r" b="b"/>
            <a:pathLst>
              <a:path w="4790440" h="1308100">
                <a:moveTo>
                  <a:pt x="4790338" y="0"/>
                </a:moveTo>
                <a:lnTo>
                  <a:pt x="0" y="0"/>
                </a:lnTo>
                <a:lnTo>
                  <a:pt x="0" y="1307846"/>
                </a:lnTo>
                <a:lnTo>
                  <a:pt x="4790338" y="1307846"/>
                </a:lnTo>
                <a:lnTo>
                  <a:pt x="4790338" y="0"/>
                </a:lnTo>
                <a:close/>
              </a:path>
            </a:pathLst>
          </a:custGeom>
          <a:solidFill>
            <a:srgbClr val="FFFFFF"/>
          </a:solidFill>
        </p:spPr>
        <p:txBody>
          <a:bodyPr wrap="square" lIns="0" tIns="0" rIns="0" bIns="0" rtlCol="0"/>
          <a:lstStyle/>
          <a:p>
            <a:endParaRPr/>
          </a:p>
        </p:txBody>
      </p:sp>
      <p:sp>
        <p:nvSpPr>
          <p:cNvPr id="8" name="object 3"/>
          <p:cNvSpPr/>
          <p:nvPr/>
        </p:nvSpPr>
        <p:spPr>
          <a:xfrm>
            <a:off x="3635131" y="445820"/>
            <a:ext cx="1665666" cy="176498"/>
          </a:xfrm>
          <a:prstGeom prst="rect">
            <a:avLst/>
          </a:prstGeom>
          <a:blipFill>
            <a:blip r:embed="rId3" cstate="print"/>
            <a:stretch>
              <a:fillRect/>
            </a:stretch>
          </a:blipFill>
        </p:spPr>
        <p:txBody>
          <a:bodyPr wrap="square" lIns="0" tIns="0" rIns="0" bIns="0" rtlCol="0"/>
          <a:lstStyle/>
          <a:p>
            <a:endParaRPr/>
          </a:p>
        </p:txBody>
      </p:sp>
      <p:sp>
        <p:nvSpPr>
          <p:cNvPr id="9"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10"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11"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3"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6"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9" name="object 9"/>
          <p:cNvSpPr/>
          <p:nvPr/>
        </p:nvSpPr>
        <p:spPr>
          <a:xfrm>
            <a:off x="3466033" y="466924"/>
            <a:ext cx="101965" cy="132316"/>
          </a:xfrm>
          <a:prstGeom prst="rect">
            <a:avLst/>
          </a:prstGeom>
          <a:blipFill>
            <a:blip r:embed="rId4" cstate="print"/>
            <a:stretch>
              <a:fillRect/>
            </a:stretch>
          </a:blipFill>
        </p:spPr>
        <p:txBody>
          <a:bodyPr wrap="square" lIns="0" tIns="0" rIns="0" bIns="0" rtlCol="0"/>
          <a:lstStyle/>
          <a:p>
            <a:endParaRPr/>
          </a:p>
        </p:txBody>
      </p:sp>
      <p:sp>
        <p:nvSpPr>
          <p:cNvPr id="20"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21" name="object 11"/>
          <p:cNvSpPr/>
          <p:nvPr/>
        </p:nvSpPr>
        <p:spPr>
          <a:xfrm>
            <a:off x="3288133" y="287191"/>
            <a:ext cx="1065314" cy="108204"/>
          </a:xfrm>
          <a:prstGeom prst="rect">
            <a:avLst/>
          </a:prstGeom>
          <a:blipFill>
            <a:blip r:embed="rId5" cstate="print"/>
            <a:stretch>
              <a:fillRect/>
            </a:stretch>
          </a:blipFill>
        </p:spPr>
        <p:txBody>
          <a:bodyPr wrap="square" lIns="0" tIns="0" rIns="0" bIns="0" rtlCol="0"/>
          <a:lstStyle/>
          <a:p>
            <a:endParaRPr/>
          </a:p>
        </p:txBody>
      </p:sp>
      <p:sp>
        <p:nvSpPr>
          <p:cNvPr id="22" name="object 12"/>
          <p:cNvSpPr txBox="1">
            <a:spLocks/>
          </p:cNvSpPr>
          <p:nvPr/>
        </p:nvSpPr>
        <p:spPr>
          <a:xfrm>
            <a:off x="654050" y="1260475"/>
            <a:ext cx="5221605" cy="665480"/>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lang="en-US" sz="4200" kern="0" spc="-20" dirty="0">
                <a:solidFill>
                  <a:srgbClr val="231F20"/>
                </a:solidFill>
                <a:latin typeface="Calibri"/>
                <a:ea typeface="+mj-ea"/>
                <a:cs typeface="Calibri"/>
              </a:rPr>
              <a:t>Aim of training</a:t>
            </a:r>
            <a:endParaRPr kumimoji="0" lang="en-US" sz="4200" b="0" i="0" u="none" strike="noStrike" kern="0" cap="none" spc="-5" normalizeH="0" baseline="0" noProof="0" dirty="0">
              <a:ln>
                <a:noFill/>
              </a:ln>
              <a:solidFill>
                <a:srgbClr val="231F20"/>
              </a:solidFill>
              <a:effectLst/>
              <a:uLnTx/>
              <a:uFillTx/>
              <a:latin typeface="Calibri"/>
              <a:ea typeface="+mj-ea"/>
              <a:cs typeface="Calibri"/>
            </a:endParaRPr>
          </a:p>
        </p:txBody>
      </p:sp>
      <p:sp>
        <p:nvSpPr>
          <p:cNvPr id="23" name="object 13"/>
          <p:cNvSpPr txBox="1"/>
          <p:nvPr/>
        </p:nvSpPr>
        <p:spPr>
          <a:xfrm>
            <a:off x="273050" y="2098675"/>
            <a:ext cx="10363199" cy="2286472"/>
          </a:xfrm>
          <a:prstGeom prst="rect">
            <a:avLst/>
          </a:prstGeom>
        </p:spPr>
        <p:txBody>
          <a:bodyPr vert="horz" wrap="square" lIns="0" tIns="12700" rIns="0" bIns="0" rtlCol="0">
            <a:spAutoFit/>
          </a:bodyPr>
          <a:lstStyle/>
          <a:p>
            <a:pPr marL="300355" marR="127000" indent="-287655">
              <a:lnSpc>
                <a:spcPct val="111100"/>
              </a:lnSpc>
              <a:spcBef>
                <a:spcPts val="100"/>
              </a:spcBef>
              <a:buChar char="•"/>
              <a:tabLst>
                <a:tab pos="300355" algn="l"/>
                <a:tab pos="300990" algn="l"/>
              </a:tabLst>
            </a:pPr>
            <a:r>
              <a:rPr lang="en-US" sz="3600" dirty="0">
                <a:cs typeface="Calibri"/>
              </a:rPr>
              <a:t>Learn remote supportive communication skills to provide PFA in COVID-19 response.  </a:t>
            </a:r>
          </a:p>
          <a:p>
            <a:pPr marL="300355" marR="127000" indent="-287655">
              <a:lnSpc>
                <a:spcPct val="111100"/>
              </a:lnSpc>
              <a:spcBef>
                <a:spcPts val="100"/>
              </a:spcBef>
              <a:tabLst>
                <a:tab pos="300355" algn="l"/>
                <a:tab pos="300990" algn="l"/>
              </a:tabLst>
            </a:pPr>
            <a:endParaRPr lang="en-US" sz="3600" dirty="0">
              <a:cs typeface="Calibri"/>
            </a:endParaRPr>
          </a:p>
          <a:p>
            <a:pPr marL="300355" marR="127000" indent="-287655">
              <a:lnSpc>
                <a:spcPct val="111100"/>
              </a:lnSpc>
              <a:spcBef>
                <a:spcPts val="100"/>
              </a:spcBef>
              <a:buChar char="•"/>
              <a:tabLst>
                <a:tab pos="300355" algn="l"/>
                <a:tab pos="300990" algn="l"/>
              </a:tabLst>
            </a:pPr>
            <a:endParaRPr lang="en-US" sz="2400" dirty="0">
              <a:cs typeface="Calibri"/>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dirty="0">
              <a:latin typeface="Calibri"/>
              <a:cs typeface="Calibri"/>
            </a:endParaRPr>
          </a:p>
        </p:txBody>
      </p:sp>
      <p:sp>
        <p:nvSpPr>
          <p:cNvPr id="12" name="object 12"/>
          <p:cNvSpPr txBox="1">
            <a:spLocks noGrp="1"/>
          </p:cNvSpPr>
          <p:nvPr>
            <p:ph type="title"/>
          </p:nvPr>
        </p:nvSpPr>
        <p:spPr>
          <a:xfrm>
            <a:off x="1111250" y="1108075"/>
            <a:ext cx="9906000" cy="659155"/>
          </a:xfrm>
          <a:prstGeom prst="rect">
            <a:avLst/>
          </a:prstGeom>
        </p:spPr>
        <p:txBody>
          <a:bodyPr vert="horz" wrap="square" lIns="0" tIns="12700" rIns="0" bIns="0" rtlCol="0">
            <a:spAutoFit/>
          </a:bodyPr>
          <a:lstStyle/>
          <a:p>
            <a:pPr marL="12700" algn="l">
              <a:lnSpc>
                <a:spcPct val="100000"/>
              </a:lnSpc>
              <a:spcBef>
                <a:spcPts val="100"/>
              </a:spcBef>
            </a:pPr>
            <a:r>
              <a:rPr lang="en-GB" b="1" spc="-20" dirty="0">
                <a:solidFill>
                  <a:srgbClr val="FF0000"/>
                </a:solidFill>
              </a:rPr>
              <a:t>Supportive communication and PFA skills</a:t>
            </a:r>
            <a:endParaRPr spc="-5" dirty="0"/>
          </a:p>
        </p:txBody>
      </p:sp>
      <p:sp>
        <p:nvSpPr>
          <p:cNvPr id="15" name="object 15"/>
          <p:cNvSpPr txBox="1"/>
          <p:nvPr/>
        </p:nvSpPr>
        <p:spPr>
          <a:xfrm>
            <a:off x="11346885" y="5425244"/>
            <a:ext cx="118745" cy="979169"/>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SYRIAN ARAB </a:t>
            </a:r>
            <a:r>
              <a:rPr sz="600" spc="10" dirty="0">
                <a:solidFill>
                  <a:srgbClr val="FFFFFF"/>
                </a:solidFill>
                <a:latin typeface="Calibri"/>
                <a:cs typeface="Calibri"/>
              </a:rPr>
              <a:t>RED</a:t>
            </a:r>
            <a:r>
              <a:rPr sz="600" spc="-10" dirty="0">
                <a:solidFill>
                  <a:srgbClr val="FFFFFF"/>
                </a:solidFill>
                <a:latin typeface="Calibri"/>
                <a:cs typeface="Calibri"/>
              </a:rPr>
              <a:t> </a:t>
            </a:r>
            <a:r>
              <a:rPr sz="600" spc="15" dirty="0">
                <a:solidFill>
                  <a:srgbClr val="FFFFFF"/>
                </a:solidFill>
                <a:latin typeface="Calibri"/>
                <a:cs typeface="Calibri"/>
              </a:rPr>
              <a:t>CRESCENT</a:t>
            </a:r>
            <a:endParaRPr sz="600">
              <a:latin typeface="Calibri"/>
              <a:cs typeface="Calibri"/>
            </a:endParaRPr>
          </a:p>
        </p:txBody>
      </p:sp>
      <p:sp>
        <p:nvSpPr>
          <p:cNvPr id="6" name="object 3"/>
          <p:cNvSpPr/>
          <p:nvPr/>
        </p:nvSpPr>
        <p:spPr>
          <a:xfrm>
            <a:off x="3635131" y="445820"/>
            <a:ext cx="1665666" cy="176498"/>
          </a:xfrm>
          <a:prstGeom prst="rect">
            <a:avLst/>
          </a:prstGeom>
          <a:blipFill>
            <a:blip r:embed="rId3" cstate="print"/>
            <a:stretch>
              <a:fillRect/>
            </a:stretch>
          </a:blipFill>
        </p:spPr>
        <p:txBody>
          <a:bodyPr wrap="square" lIns="0" tIns="0" rIns="0" bIns="0" rtlCol="0"/>
          <a:lstStyle/>
          <a:p>
            <a:endParaRPr/>
          </a:p>
        </p:txBody>
      </p:sp>
      <p:sp>
        <p:nvSpPr>
          <p:cNvPr id="7"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8"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9"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0"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1"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3" name="object 9"/>
          <p:cNvSpPr/>
          <p:nvPr/>
        </p:nvSpPr>
        <p:spPr>
          <a:xfrm>
            <a:off x="3466033" y="466924"/>
            <a:ext cx="101965" cy="132316"/>
          </a:xfrm>
          <a:prstGeom prst="rect">
            <a:avLst/>
          </a:prstGeom>
          <a:blipFill>
            <a:blip r:embed="rId4" cstate="print"/>
            <a:stretch>
              <a:fillRect/>
            </a:stretch>
          </a:blipFill>
        </p:spPr>
        <p:txBody>
          <a:bodyPr wrap="square" lIns="0" tIns="0" rIns="0" bIns="0" rtlCol="0"/>
          <a:lstStyle/>
          <a:p>
            <a:endParaRPr/>
          </a:p>
        </p:txBody>
      </p:sp>
      <p:sp>
        <p:nvSpPr>
          <p:cNvPr id="14"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6" name="object 11"/>
          <p:cNvSpPr/>
          <p:nvPr/>
        </p:nvSpPr>
        <p:spPr>
          <a:xfrm>
            <a:off x="3288133" y="287191"/>
            <a:ext cx="1065314" cy="108204"/>
          </a:xfrm>
          <a:prstGeom prst="rect">
            <a:avLst/>
          </a:prstGeom>
          <a:blipFill>
            <a:blip r:embed="rId5" cstate="print"/>
            <a:stretch>
              <a:fillRect/>
            </a:stretch>
          </a:blipFill>
        </p:spPr>
        <p:txBody>
          <a:bodyPr wrap="square" lIns="0" tIns="0" rIns="0" bIns="0" rtlCol="0"/>
          <a:lstStyle/>
          <a:p>
            <a:endParaRPr/>
          </a:p>
        </p:txBody>
      </p:sp>
      <p:pic>
        <p:nvPicPr>
          <p:cNvPr id="17" name="Graphique 20" descr="Podcast">
            <a:extLst>
              <a:ext uri="{FF2B5EF4-FFF2-40B4-BE49-F238E27FC236}">
                <a16:creationId xmlns:a16="http://schemas.microsoft.com/office/drawing/2014/main" id="{229D384F-2CE7-994B-859C-F065192ABDF3}"/>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331450" y="1108075"/>
            <a:ext cx="914400" cy="914400"/>
          </a:xfrm>
          <a:prstGeom prst="rect">
            <a:avLst/>
          </a:prstGeom>
        </p:spPr>
      </p:pic>
      <p:sp>
        <p:nvSpPr>
          <p:cNvPr id="19" name="object 12"/>
          <p:cNvSpPr txBox="1">
            <a:spLocks/>
          </p:cNvSpPr>
          <p:nvPr/>
        </p:nvSpPr>
        <p:spPr>
          <a:xfrm>
            <a:off x="958850" y="1336675"/>
            <a:ext cx="9913097" cy="7060907"/>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endParaRPr lang="en-US" sz="3200" kern="0" spc="-5" dirty="0">
              <a:solidFill>
                <a:srgbClr val="231F20"/>
              </a:solidFill>
              <a:latin typeface="Calibri"/>
              <a:ea typeface="+mj-ea"/>
              <a:cs typeface="Calibri"/>
            </a:endParaRPr>
          </a:p>
          <a:p>
            <a:pPr marL="355600" marR="0" lvl="0" indent="-355600" defTabSz="914400" eaLnBrk="1" fontAlgn="auto" latinLnBrk="0" hangingPunct="1">
              <a:lnSpc>
                <a:spcPct val="100000"/>
              </a:lnSpc>
              <a:spcBef>
                <a:spcPts val="100"/>
              </a:spcBef>
              <a:spcAft>
                <a:spcPts val="0"/>
              </a:spcAft>
              <a:buClrTx/>
              <a:buSzTx/>
              <a:buFont typeface="Arial"/>
              <a:buChar char="•"/>
              <a:tabLst/>
              <a:defRPr/>
            </a:pPr>
            <a:r>
              <a:rPr lang="en-US" sz="3200" kern="0" spc="-5" dirty="0">
                <a:solidFill>
                  <a:srgbClr val="231F20"/>
                </a:solidFill>
                <a:latin typeface="Calibri"/>
                <a:ea typeface="+mj-ea"/>
                <a:cs typeface="Calibri"/>
              </a:rPr>
              <a:t>Gently interrupts</a:t>
            </a:r>
          </a:p>
          <a:p>
            <a:pPr marL="355600" marR="0" lvl="0" indent="-355600" defTabSz="914400" eaLnBrk="1" fontAlgn="auto" latinLnBrk="0" hangingPunct="1">
              <a:lnSpc>
                <a:spcPct val="100000"/>
              </a:lnSpc>
              <a:spcBef>
                <a:spcPts val="100"/>
              </a:spcBef>
              <a:spcAft>
                <a:spcPts val="0"/>
              </a:spcAft>
              <a:buClrTx/>
              <a:buSzTx/>
              <a:buFont typeface="Arial"/>
              <a:buChar char="•"/>
              <a:tabLst/>
              <a:defRPr/>
            </a:pPr>
            <a:r>
              <a:rPr lang="en-US" sz="3200" kern="0" spc="-5" noProof="0" dirty="0">
                <a:solidFill>
                  <a:srgbClr val="231F20"/>
                </a:solidFill>
                <a:latin typeface="Calibri"/>
                <a:ea typeface="+mj-ea"/>
                <a:cs typeface="Calibri"/>
              </a:rPr>
              <a:t>Asks her name</a:t>
            </a:r>
          </a:p>
          <a:p>
            <a:pPr marL="355600" marR="0" lvl="0" indent="-355600" defTabSz="914400" eaLnBrk="1" fontAlgn="auto" latinLnBrk="0" hangingPunct="1">
              <a:lnSpc>
                <a:spcPct val="100000"/>
              </a:lnSpc>
              <a:spcBef>
                <a:spcPts val="100"/>
              </a:spcBef>
              <a:spcAft>
                <a:spcPts val="0"/>
              </a:spcAft>
              <a:buClrTx/>
              <a:buSzTx/>
              <a:buFont typeface="Arial"/>
              <a:buChar char="•"/>
              <a:tabLst/>
              <a:defRPr/>
            </a:pPr>
            <a:r>
              <a:rPr lang="en-US" sz="3200" kern="0" spc="-5" dirty="0">
                <a:solidFill>
                  <a:srgbClr val="231F20"/>
                </a:solidFill>
                <a:latin typeface="Calibri"/>
                <a:ea typeface="+mj-ea"/>
                <a:cs typeface="Calibri"/>
              </a:rPr>
              <a:t>Validates her feelings several times</a:t>
            </a:r>
          </a:p>
          <a:p>
            <a:pPr marL="355600" marR="0" lvl="0" indent="-355600" defTabSz="914400" eaLnBrk="1" fontAlgn="auto" latinLnBrk="0" hangingPunct="1">
              <a:lnSpc>
                <a:spcPct val="100000"/>
              </a:lnSpc>
              <a:spcBef>
                <a:spcPts val="100"/>
              </a:spcBef>
              <a:spcAft>
                <a:spcPts val="0"/>
              </a:spcAft>
              <a:buClrTx/>
              <a:buSzTx/>
              <a:buFont typeface="Arial"/>
              <a:buChar char="•"/>
              <a:tabLst/>
              <a:defRPr/>
            </a:pPr>
            <a:r>
              <a:rPr lang="en-US" sz="3200" kern="0" spc="-5" noProof="0" dirty="0">
                <a:solidFill>
                  <a:srgbClr val="231F20"/>
                </a:solidFill>
                <a:latin typeface="Calibri"/>
                <a:ea typeface="+mj-ea"/>
                <a:cs typeface="Calibri"/>
              </a:rPr>
              <a:t>Listens patiently without interrupting</a:t>
            </a:r>
          </a:p>
          <a:p>
            <a:pPr marL="355600" marR="0" lvl="0" indent="-355600" defTabSz="914400" eaLnBrk="1" fontAlgn="auto" latinLnBrk="0" hangingPunct="1">
              <a:lnSpc>
                <a:spcPct val="100000"/>
              </a:lnSpc>
              <a:spcBef>
                <a:spcPts val="100"/>
              </a:spcBef>
              <a:spcAft>
                <a:spcPts val="0"/>
              </a:spcAft>
              <a:buClrTx/>
              <a:buSzTx/>
              <a:buFont typeface="Arial"/>
              <a:buChar char="•"/>
              <a:tabLst/>
              <a:defRPr/>
            </a:pPr>
            <a:r>
              <a:rPr lang="en-US" sz="3200" kern="0" spc="-5" dirty="0">
                <a:solidFill>
                  <a:srgbClr val="231F20"/>
                </a:solidFill>
                <a:latin typeface="Calibri"/>
                <a:ea typeface="+mj-ea"/>
                <a:cs typeface="Calibri"/>
              </a:rPr>
              <a:t>Reassures she is there to help</a:t>
            </a:r>
          </a:p>
          <a:p>
            <a:pPr marL="355600" marR="0" lvl="0" indent="-355600" defTabSz="914400" eaLnBrk="1" fontAlgn="auto" latinLnBrk="0" hangingPunct="1">
              <a:lnSpc>
                <a:spcPct val="100000"/>
              </a:lnSpc>
              <a:spcBef>
                <a:spcPts val="100"/>
              </a:spcBef>
              <a:spcAft>
                <a:spcPts val="0"/>
              </a:spcAft>
              <a:buClrTx/>
              <a:buSzTx/>
              <a:buFont typeface="Arial"/>
              <a:buChar char="•"/>
              <a:tabLst/>
              <a:defRPr/>
            </a:pPr>
            <a:r>
              <a:rPr lang="en-US" sz="3200" kern="0" spc="-5" noProof="0" dirty="0">
                <a:solidFill>
                  <a:srgbClr val="231F20"/>
                </a:solidFill>
                <a:latin typeface="Calibri"/>
                <a:ea typeface="+mj-ea"/>
                <a:cs typeface="Calibri"/>
              </a:rPr>
              <a:t>Asks questions to improve understanding</a:t>
            </a:r>
          </a:p>
          <a:p>
            <a:pPr marL="355600" marR="0" lvl="0" indent="-355600" defTabSz="914400" eaLnBrk="1" fontAlgn="auto" latinLnBrk="0" hangingPunct="1">
              <a:lnSpc>
                <a:spcPct val="100000"/>
              </a:lnSpc>
              <a:spcBef>
                <a:spcPts val="100"/>
              </a:spcBef>
              <a:spcAft>
                <a:spcPts val="0"/>
              </a:spcAft>
              <a:buClrTx/>
              <a:buSzTx/>
              <a:buFont typeface="Arial"/>
              <a:buChar char="•"/>
              <a:tabLst/>
              <a:defRPr/>
            </a:pPr>
            <a:r>
              <a:rPr lang="en-US" sz="3200" kern="0" spc="-5" dirty="0">
                <a:solidFill>
                  <a:srgbClr val="231F20"/>
                </a:solidFill>
                <a:latin typeface="Calibri"/>
                <a:ea typeface="+mj-ea"/>
                <a:cs typeface="Calibri"/>
              </a:rPr>
              <a:t>Checks for safety and security, by asking where she is</a:t>
            </a:r>
          </a:p>
          <a:p>
            <a:pPr marL="12700" marR="0" lvl="0" indent="0" defTabSz="914400" eaLnBrk="1" fontAlgn="auto" latinLnBrk="0" hangingPunct="1">
              <a:lnSpc>
                <a:spcPct val="100000"/>
              </a:lnSpc>
              <a:spcBef>
                <a:spcPts val="100"/>
              </a:spcBef>
              <a:spcAft>
                <a:spcPts val="0"/>
              </a:spcAft>
              <a:buClrTx/>
              <a:buSzTx/>
              <a:buFontTx/>
              <a:buNone/>
              <a:tabLst/>
              <a:defRPr/>
            </a:pPr>
            <a:endParaRPr lang="en-US" sz="2400" kern="0" spc="-5" dirty="0">
              <a:solidFill>
                <a:srgbClr val="231F20"/>
              </a:solidFill>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kumimoji="0" lang="en-US" sz="4200" b="0" i="0" u="none" strike="noStrike" kern="0" cap="none" spc="-5" normalizeH="0" baseline="0" noProof="0" dirty="0">
              <a:ln>
                <a:noFill/>
              </a:ln>
              <a:solidFill>
                <a:srgbClr val="231F20"/>
              </a:solidFill>
              <a:effectLst/>
              <a:uLnTx/>
              <a:uFillTx/>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lang="en-US" sz="4200" kern="0" spc="-5" dirty="0">
              <a:solidFill>
                <a:srgbClr val="231F20"/>
              </a:solidFill>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kumimoji="0" lang="en-US" sz="4200" b="0" i="0" u="none" strike="noStrike" kern="0" cap="none" spc="-5" normalizeH="0" baseline="0" noProof="0" dirty="0">
              <a:ln>
                <a:noFill/>
              </a:ln>
              <a:solidFill>
                <a:srgbClr val="231F20"/>
              </a:solidFill>
              <a:effectLst/>
              <a:uLnTx/>
              <a:uFillTx/>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kumimoji="0" lang="en-US" sz="4200" b="0" i="0" u="none" strike="noStrike" kern="0" cap="none" spc="-5" normalizeH="0" baseline="0" noProof="0" dirty="0">
              <a:ln>
                <a:noFill/>
              </a:ln>
              <a:solidFill>
                <a:srgbClr val="231F20"/>
              </a:solidFill>
              <a:effectLst/>
              <a:uLnTx/>
              <a:uFillTx/>
              <a:latin typeface="Calibri"/>
              <a:ea typeface="+mj-ea"/>
              <a:cs typeface="Calibri"/>
            </a:endParaRPr>
          </a:p>
        </p:txBody>
      </p:sp>
    </p:spTree>
  </p:cSld>
  <p:clrMapOvr>
    <a:masterClrMapping/>
  </p:clrMapOvr>
  <p:transition>
    <p:cut thruBlk="1"/>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dirty="0">
              <a:latin typeface="Calibri"/>
              <a:cs typeface="Calibri"/>
            </a:endParaRPr>
          </a:p>
        </p:txBody>
      </p:sp>
      <p:sp>
        <p:nvSpPr>
          <p:cNvPr id="12" name="object 12"/>
          <p:cNvSpPr txBox="1">
            <a:spLocks noGrp="1"/>
          </p:cNvSpPr>
          <p:nvPr>
            <p:ph type="title"/>
          </p:nvPr>
        </p:nvSpPr>
        <p:spPr>
          <a:xfrm>
            <a:off x="1111250" y="1108075"/>
            <a:ext cx="9906000" cy="659155"/>
          </a:xfrm>
          <a:prstGeom prst="rect">
            <a:avLst/>
          </a:prstGeom>
        </p:spPr>
        <p:txBody>
          <a:bodyPr vert="horz" wrap="square" lIns="0" tIns="12700" rIns="0" bIns="0" rtlCol="0">
            <a:spAutoFit/>
          </a:bodyPr>
          <a:lstStyle/>
          <a:p>
            <a:pPr marL="12700" algn="l">
              <a:lnSpc>
                <a:spcPct val="100000"/>
              </a:lnSpc>
              <a:spcBef>
                <a:spcPts val="100"/>
              </a:spcBef>
            </a:pPr>
            <a:r>
              <a:rPr lang="en-GB" b="1" spc="-20" dirty="0">
                <a:solidFill>
                  <a:srgbClr val="FF0000"/>
                </a:solidFill>
              </a:rPr>
              <a:t>Supportive communication and PFA skills</a:t>
            </a:r>
            <a:endParaRPr spc="-5" dirty="0"/>
          </a:p>
        </p:txBody>
      </p:sp>
      <p:sp>
        <p:nvSpPr>
          <p:cNvPr id="15" name="object 15"/>
          <p:cNvSpPr txBox="1"/>
          <p:nvPr/>
        </p:nvSpPr>
        <p:spPr>
          <a:xfrm>
            <a:off x="11346885" y="5425244"/>
            <a:ext cx="118745" cy="979169"/>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SYRIAN ARAB </a:t>
            </a:r>
            <a:r>
              <a:rPr sz="600" spc="10" dirty="0">
                <a:solidFill>
                  <a:srgbClr val="FFFFFF"/>
                </a:solidFill>
                <a:latin typeface="Calibri"/>
                <a:cs typeface="Calibri"/>
              </a:rPr>
              <a:t>RED</a:t>
            </a:r>
            <a:r>
              <a:rPr sz="600" spc="-10" dirty="0">
                <a:solidFill>
                  <a:srgbClr val="FFFFFF"/>
                </a:solidFill>
                <a:latin typeface="Calibri"/>
                <a:cs typeface="Calibri"/>
              </a:rPr>
              <a:t> </a:t>
            </a:r>
            <a:r>
              <a:rPr sz="600" spc="15" dirty="0">
                <a:solidFill>
                  <a:srgbClr val="FFFFFF"/>
                </a:solidFill>
                <a:latin typeface="Calibri"/>
                <a:cs typeface="Calibri"/>
              </a:rPr>
              <a:t>CRESCENT</a:t>
            </a:r>
            <a:endParaRPr sz="600">
              <a:latin typeface="Calibri"/>
              <a:cs typeface="Calibri"/>
            </a:endParaRPr>
          </a:p>
        </p:txBody>
      </p:sp>
      <p:sp>
        <p:nvSpPr>
          <p:cNvPr id="6" name="object 3"/>
          <p:cNvSpPr/>
          <p:nvPr/>
        </p:nvSpPr>
        <p:spPr>
          <a:xfrm>
            <a:off x="3635131" y="445820"/>
            <a:ext cx="1665666" cy="176498"/>
          </a:xfrm>
          <a:prstGeom prst="rect">
            <a:avLst/>
          </a:prstGeom>
          <a:blipFill>
            <a:blip r:embed="rId3" cstate="print"/>
            <a:stretch>
              <a:fillRect/>
            </a:stretch>
          </a:blipFill>
        </p:spPr>
        <p:txBody>
          <a:bodyPr wrap="square" lIns="0" tIns="0" rIns="0" bIns="0" rtlCol="0"/>
          <a:lstStyle/>
          <a:p>
            <a:endParaRPr/>
          </a:p>
        </p:txBody>
      </p:sp>
      <p:sp>
        <p:nvSpPr>
          <p:cNvPr id="7"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8"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9"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0"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1"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3" name="object 9"/>
          <p:cNvSpPr/>
          <p:nvPr/>
        </p:nvSpPr>
        <p:spPr>
          <a:xfrm>
            <a:off x="3466033" y="466924"/>
            <a:ext cx="101965" cy="132316"/>
          </a:xfrm>
          <a:prstGeom prst="rect">
            <a:avLst/>
          </a:prstGeom>
          <a:blipFill>
            <a:blip r:embed="rId4" cstate="print"/>
            <a:stretch>
              <a:fillRect/>
            </a:stretch>
          </a:blipFill>
        </p:spPr>
        <p:txBody>
          <a:bodyPr wrap="square" lIns="0" tIns="0" rIns="0" bIns="0" rtlCol="0"/>
          <a:lstStyle/>
          <a:p>
            <a:endParaRPr/>
          </a:p>
        </p:txBody>
      </p:sp>
      <p:sp>
        <p:nvSpPr>
          <p:cNvPr id="14"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6" name="object 11"/>
          <p:cNvSpPr/>
          <p:nvPr/>
        </p:nvSpPr>
        <p:spPr>
          <a:xfrm>
            <a:off x="3288133" y="287191"/>
            <a:ext cx="1065314" cy="108204"/>
          </a:xfrm>
          <a:prstGeom prst="rect">
            <a:avLst/>
          </a:prstGeom>
          <a:blipFill>
            <a:blip r:embed="rId5" cstate="print"/>
            <a:stretch>
              <a:fillRect/>
            </a:stretch>
          </a:blipFill>
        </p:spPr>
        <p:txBody>
          <a:bodyPr wrap="square" lIns="0" tIns="0" rIns="0" bIns="0" rtlCol="0"/>
          <a:lstStyle/>
          <a:p>
            <a:endParaRPr/>
          </a:p>
        </p:txBody>
      </p:sp>
      <p:pic>
        <p:nvPicPr>
          <p:cNvPr id="17" name="Graphique 20" descr="Podcast">
            <a:extLst>
              <a:ext uri="{FF2B5EF4-FFF2-40B4-BE49-F238E27FC236}">
                <a16:creationId xmlns:a16="http://schemas.microsoft.com/office/drawing/2014/main" id="{229D384F-2CE7-994B-859C-F065192ABDF3}"/>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331450" y="1108075"/>
            <a:ext cx="914400" cy="914400"/>
          </a:xfrm>
          <a:prstGeom prst="rect">
            <a:avLst/>
          </a:prstGeom>
        </p:spPr>
      </p:pic>
      <p:sp>
        <p:nvSpPr>
          <p:cNvPr id="19" name="object 12"/>
          <p:cNvSpPr txBox="1">
            <a:spLocks/>
          </p:cNvSpPr>
          <p:nvPr/>
        </p:nvSpPr>
        <p:spPr>
          <a:xfrm>
            <a:off x="958850" y="1336675"/>
            <a:ext cx="9913097" cy="8071441"/>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endParaRPr lang="en-US" sz="3200" kern="0" spc="-5" dirty="0">
              <a:solidFill>
                <a:srgbClr val="231F20"/>
              </a:solidFill>
              <a:latin typeface="Calibri"/>
              <a:ea typeface="+mj-ea"/>
              <a:cs typeface="Calibri"/>
            </a:endParaRPr>
          </a:p>
          <a:p>
            <a:pPr marL="355600" marR="0" lvl="0" indent="-355600" defTabSz="914400" eaLnBrk="1" fontAlgn="auto" latinLnBrk="0" hangingPunct="1">
              <a:lnSpc>
                <a:spcPct val="100000"/>
              </a:lnSpc>
              <a:spcBef>
                <a:spcPts val="100"/>
              </a:spcBef>
              <a:spcAft>
                <a:spcPts val="0"/>
              </a:spcAft>
              <a:buClrTx/>
              <a:buSzTx/>
              <a:buFont typeface="Arial"/>
              <a:buChar char="•"/>
              <a:tabLst/>
              <a:defRPr/>
            </a:pPr>
            <a:r>
              <a:rPr lang="en-US" sz="3200" kern="0" spc="-5" noProof="0" dirty="0">
                <a:solidFill>
                  <a:srgbClr val="231F20"/>
                </a:solidFill>
                <a:latin typeface="Calibri"/>
                <a:ea typeface="+mj-ea"/>
                <a:cs typeface="Calibri"/>
              </a:rPr>
              <a:t>Guides her to calm breathing </a:t>
            </a:r>
          </a:p>
          <a:p>
            <a:pPr marL="355600" marR="0" lvl="0" indent="-355600" defTabSz="914400" eaLnBrk="1" fontAlgn="auto" latinLnBrk="0" hangingPunct="1">
              <a:lnSpc>
                <a:spcPct val="100000"/>
              </a:lnSpc>
              <a:spcBef>
                <a:spcPts val="100"/>
              </a:spcBef>
              <a:spcAft>
                <a:spcPts val="0"/>
              </a:spcAft>
              <a:buClrTx/>
              <a:buSzTx/>
              <a:buFont typeface="Arial"/>
              <a:buChar char="•"/>
              <a:tabLst/>
              <a:defRPr/>
            </a:pPr>
            <a:r>
              <a:rPr lang="en-US" sz="3200" kern="0" spc="-5" dirty="0">
                <a:solidFill>
                  <a:srgbClr val="231F20"/>
                </a:solidFill>
                <a:latin typeface="Calibri"/>
                <a:ea typeface="+mj-ea"/>
                <a:cs typeface="Calibri"/>
              </a:rPr>
              <a:t>Accepts her feelings</a:t>
            </a:r>
          </a:p>
          <a:p>
            <a:pPr marL="355600" marR="0" lvl="0" indent="-355600" defTabSz="914400" eaLnBrk="1" fontAlgn="auto" latinLnBrk="0" hangingPunct="1">
              <a:lnSpc>
                <a:spcPct val="100000"/>
              </a:lnSpc>
              <a:spcBef>
                <a:spcPts val="100"/>
              </a:spcBef>
              <a:spcAft>
                <a:spcPts val="0"/>
              </a:spcAft>
              <a:buClrTx/>
              <a:buSzTx/>
              <a:buFont typeface="Arial"/>
              <a:buChar char="•"/>
              <a:tabLst/>
              <a:defRPr/>
            </a:pPr>
            <a:r>
              <a:rPr lang="en-US" sz="3200" kern="0" spc="-5" noProof="0" dirty="0">
                <a:solidFill>
                  <a:srgbClr val="231F20"/>
                </a:solidFill>
                <a:latin typeface="Calibri"/>
                <a:ea typeface="+mj-ea"/>
                <a:cs typeface="Calibri"/>
              </a:rPr>
              <a:t>Shows empathy and understanding</a:t>
            </a:r>
          </a:p>
          <a:p>
            <a:pPr marL="355600" marR="0" lvl="0" indent="-355600" defTabSz="914400" eaLnBrk="1" fontAlgn="auto" latinLnBrk="0" hangingPunct="1">
              <a:lnSpc>
                <a:spcPct val="100000"/>
              </a:lnSpc>
              <a:spcBef>
                <a:spcPts val="100"/>
              </a:spcBef>
              <a:spcAft>
                <a:spcPts val="0"/>
              </a:spcAft>
              <a:buClrTx/>
              <a:buSzTx/>
              <a:buFont typeface="Arial"/>
              <a:buChar char="•"/>
              <a:tabLst/>
              <a:defRPr/>
            </a:pPr>
            <a:r>
              <a:rPr lang="en-US" sz="3200" kern="0" spc="-5" dirty="0">
                <a:solidFill>
                  <a:srgbClr val="231F20"/>
                </a:solidFill>
                <a:latin typeface="Calibri"/>
                <a:ea typeface="+mj-ea"/>
                <a:cs typeface="Calibri"/>
              </a:rPr>
              <a:t>Gives confidence and praises her actions </a:t>
            </a:r>
          </a:p>
          <a:p>
            <a:pPr marL="355600" marR="0" lvl="0" indent="-355600" defTabSz="914400" eaLnBrk="1" fontAlgn="auto" latinLnBrk="0" hangingPunct="1">
              <a:lnSpc>
                <a:spcPct val="100000"/>
              </a:lnSpc>
              <a:spcBef>
                <a:spcPts val="100"/>
              </a:spcBef>
              <a:spcAft>
                <a:spcPts val="0"/>
              </a:spcAft>
              <a:buClrTx/>
              <a:buSzTx/>
              <a:buFont typeface="Arial"/>
              <a:buChar char="•"/>
              <a:tabLst/>
              <a:defRPr/>
            </a:pPr>
            <a:r>
              <a:rPr lang="en-US" sz="3200" kern="0" spc="-5" noProof="0" dirty="0">
                <a:solidFill>
                  <a:srgbClr val="231F20"/>
                </a:solidFill>
                <a:latin typeface="Calibri"/>
                <a:ea typeface="+mj-ea"/>
                <a:cs typeface="Calibri"/>
              </a:rPr>
              <a:t>Gathers more information </a:t>
            </a:r>
            <a:endParaRPr lang="en-US" sz="3200" kern="0" spc="-5" dirty="0">
              <a:solidFill>
                <a:srgbClr val="231F20"/>
              </a:solidFill>
              <a:latin typeface="Calibri"/>
              <a:ea typeface="+mj-ea"/>
              <a:cs typeface="Calibri"/>
            </a:endParaRPr>
          </a:p>
          <a:p>
            <a:pPr marL="355600" marR="0" lvl="0" indent="-355600" defTabSz="914400" eaLnBrk="1" fontAlgn="auto" latinLnBrk="0" hangingPunct="1">
              <a:lnSpc>
                <a:spcPct val="100000"/>
              </a:lnSpc>
              <a:spcBef>
                <a:spcPts val="100"/>
              </a:spcBef>
              <a:spcAft>
                <a:spcPts val="0"/>
              </a:spcAft>
              <a:buClrTx/>
              <a:buSzTx/>
              <a:buFont typeface="Arial"/>
              <a:buChar char="•"/>
              <a:tabLst/>
              <a:defRPr/>
            </a:pPr>
            <a:r>
              <a:rPr lang="en-US" sz="3200" kern="0" spc="-5" noProof="0" dirty="0">
                <a:solidFill>
                  <a:srgbClr val="231F20"/>
                </a:solidFill>
                <a:latin typeface="Calibri"/>
                <a:ea typeface="+mj-ea"/>
                <a:cs typeface="Calibri"/>
              </a:rPr>
              <a:t>Focuses on her strengths</a:t>
            </a:r>
          </a:p>
          <a:p>
            <a:pPr marL="355600" marR="0" lvl="0" indent="-355600" defTabSz="914400" eaLnBrk="1" fontAlgn="auto" latinLnBrk="0" hangingPunct="1">
              <a:lnSpc>
                <a:spcPct val="100000"/>
              </a:lnSpc>
              <a:spcBef>
                <a:spcPts val="100"/>
              </a:spcBef>
              <a:spcAft>
                <a:spcPts val="0"/>
              </a:spcAft>
              <a:buClrTx/>
              <a:buSzTx/>
              <a:buFont typeface="Arial"/>
              <a:buChar char="•"/>
              <a:tabLst/>
              <a:defRPr/>
            </a:pPr>
            <a:r>
              <a:rPr lang="en-US" sz="3200" kern="0" spc="-5" dirty="0">
                <a:solidFill>
                  <a:srgbClr val="231F20"/>
                </a:solidFill>
                <a:latin typeface="Calibri"/>
                <a:ea typeface="+mj-ea"/>
                <a:cs typeface="Calibri"/>
              </a:rPr>
              <a:t>Helps to find solutions to the problems</a:t>
            </a:r>
          </a:p>
          <a:p>
            <a:pPr marL="355600" marR="0" lvl="0" indent="-355600" defTabSz="914400" eaLnBrk="1" fontAlgn="auto" latinLnBrk="0" hangingPunct="1">
              <a:lnSpc>
                <a:spcPct val="100000"/>
              </a:lnSpc>
              <a:spcBef>
                <a:spcPts val="100"/>
              </a:spcBef>
              <a:spcAft>
                <a:spcPts val="0"/>
              </a:spcAft>
              <a:buClrTx/>
              <a:buSzTx/>
              <a:buFont typeface="Arial"/>
              <a:buChar char="•"/>
              <a:tabLst/>
              <a:defRPr/>
            </a:pPr>
            <a:r>
              <a:rPr lang="en-US" sz="3200" kern="0" spc="-5" noProof="0" dirty="0">
                <a:solidFill>
                  <a:srgbClr val="231F20"/>
                </a:solidFill>
                <a:latin typeface="Calibri"/>
                <a:ea typeface="+mj-ea"/>
                <a:cs typeface="Calibri"/>
              </a:rPr>
              <a:t>Ends the call well</a:t>
            </a:r>
          </a:p>
          <a:p>
            <a:pPr marL="355600" marR="0" lvl="0" indent="-355600" defTabSz="914400" eaLnBrk="1" fontAlgn="auto" latinLnBrk="0" hangingPunct="1">
              <a:lnSpc>
                <a:spcPct val="100000"/>
              </a:lnSpc>
              <a:spcBef>
                <a:spcPts val="100"/>
              </a:spcBef>
              <a:spcAft>
                <a:spcPts val="0"/>
              </a:spcAft>
              <a:buClrTx/>
              <a:buSzTx/>
              <a:buFont typeface="Arial"/>
              <a:buChar char="•"/>
              <a:tabLst/>
              <a:defRPr/>
            </a:pPr>
            <a:endParaRPr lang="en-US" sz="3200" kern="0" spc="-5" noProof="0" dirty="0">
              <a:solidFill>
                <a:srgbClr val="FF0000"/>
              </a:solidFill>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lang="en-US" sz="2400" kern="0" spc="-5" dirty="0">
              <a:solidFill>
                <a:srgbClr val="231F20"/>
              </a:solidFill>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kumimoji="0" lang="en-US" sz="4200" b="0" i="0" u="none" strike="noStrike" kern="0" cap="none" spc="-5" normalizeH="0" baseline="0" noProof="0" dirty="0">
              <a:ln>
                <a:noFill/>
              </a:ln>
              <a:solidFill>
                <a:srgbClr val="231F20"/>
              </a:solidFill>
              <a:effectLst/>
              <a:uLnTx/>
              <a:uFillTx/>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lang="en-US" sz="4200" kern="0" spc="-5" dirty="0">
              <a:solidFill>
                <a:srgbClr val="231F20"/>
              </a:solidFill>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kumimoji="0" lang="en-US" sz="4200" b="0" i="0" u="none" strike="noStrike" kern="0" cap="none" spc="-5" normalizeH="0" baseline="0" noProof="0" dirty="0">
              <a:ln>
                <a:noFill/>
              </a:ln>
              <a:solidFill>
                <a:srgbClr val="231F20"/>
              </a:solidFill>
              <a:effectLst/>
              <a:uLnTx/>
              <a:uFillTx/>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kumimoji="0" lang="en-US" sz="4200" b="0" i="0" u="none" strike="noStrike" kern="0" cap="none" spc="-5" normalizeH="0" baseline="0" noProof="0" dirty="0">
              <a:ln>
                <a:noFill/>
              </a:ln>
              <a:solidFill>
                <a:srgbClr val="231F20"/>
              </a:solidFill>
              <a:effectLst/>
              <a:uLnTx/>
              <a:uFillTx/>
              <a:latin typeface="Calibri"/>
              <a:ea typeface="+mj-ea"/>
              <a:cs typeface="Calibri"/>
            </a:endParaRPr>
          </a:p>
        </p:txBody>
      </p:sp>
    </p:spTree>
  </p:cSld>
  <p:clrMapOvr>
    <a:masterClrMapping/>
  </p:clrMapOvr>
  <p:transition>
    <p:cut thruBlk="1"/>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Pernille ear.jpeg"/>
          <p:cNvPicPr>
            <a:picLocks noChangeAspect="1"/>
          </p:cNvPicPr>
          <p:nvPr/>
        </p:nvPicPr>
        <p:blipFill>
          <a:blip r:embed="rId3"/>
          <a:stretch>
            <a:fillRect/>
          </a:stretch>
        </p:blipFill>
        <p:spPr>
          <a:xfrm>
            <a:off x="9645650" y="0"/>
            <a:ext cx="1873250" cy="1855825"/>
          </a:xfrm>
          <a:prstGeom prst="rect">
            <a:avLst/>
          </a:prstGeom>
        </p:spPr>
      </p:pic>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a:latin typeface="Calibri"/>
              <a:cs typeface="Calibri"/>
            </a:endParaRPr>
          </a:p>
        </p:txBody>
      </p:sp>
      <p:sp>
        <p:nvSpPr>
          <p:cNvPr id="3" name="object 3"/>
          <p:cNvSpPr/>
          <p:nvPr/>
        </p:nvSpPr>
        <p:spPr>
          <a:xfrm>
            <a:off x="3635131" y="445820"/>
            <a:ext cx="1665666" cy="176498"/>
          </a:xfrm>
          <a:prstGeom prst="rect">
            <a:avLst/>
          </a:prstGeom>
          <a:blipFill>
            <a:blip r:embed="rId4" cstate="print"/>
            <a:stretch>
              <a:fillRect/>
            </a:stretch>
          </a:blipFill>
        </p:spPr>
        <p:txBody>
          <a:bodyPr wrap="square" lIns="0" tIns="0" rIns="0" bIns="0" rtlCol="0"/>
          <a:lstStyle/>
          <a:p>
            <a:endParaRPr/>
          </a:p>
        </p:txBody>
      </p:sp>
      <p:sp>
        <p:nvSpPr>
          <p:cNvPr id="4"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5"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6"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7"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8"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9" name="object 9"/>
          <p:cNvSpPr/>
          <p:nvPr/>
        </p:nvSpPr>
        <p:spPr>
          <a:xfrm>
            <a:off x="3466033" y="466924"/>
            <a:ext cx="101965" cy="132316"/>
          </a:xfrm>
          <a:prstGeom prst="rect">
            <a:avLst/>
          </a:prstGeom>
          <a:blipFill>
            <a:blip r:embed="rId5" cstate="print"/>
            <a:stretch>
              <a:fillRect/>
            </a:stretch>
          </a:blipFill>
        </p:spPr>
        <p:txBody>
          <a:bodyPr wrap="square" lIns="0" tIns="0" rIns="0" bIns="0" rtlCol="0"/>
          <a:lstStyle/>
          <a:p>
            <a:endParaRPr/>
          </a:p>
        </p:txBody>
      </p:sp>
      <p:sp>
        <p:nvSpPr>
          <p:cNvPr id="10"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1" name="object 11"/>
          <p:cNvSpPr/>
          <p:nvPr/>
        </p:nvSpPr>
        <p:spPr>
          <a:xfrm>
            <a:off x="3288133" y="287191"/>
            <a:ext cx="1065314" cy="108204"/>
          </a:xfrm>
          <a:prstGeom prst="rect">
            <a:avLst/>
          </a:prstGeom>
          <a:blipFill>
            <a:blip r:embed="rId6" cstate="print"/>
            <a:stretch>
              <a:fillRect/>
            </a:stretch>
          </a:blipFill>
        </p:spPr>
        <p:txBody>
          <a:bodyPr wrap="square" lIns="0" tIns="0" rIns="0" bIns="0" rtlCol="0"/>
          <a:lstStyle/>
          <a:p>
            <a:endParaRPr/>
          </a:p>
        </p:txBody>
      </p:sp>
      <p:sp>
        <p:nvSpPr>
          <p:cNvPr id="12" name="object 12"/>
          <p:cNvSpPr txBox="1">
            <a:spLocks noGrp="1"/>
          </p:cNvSpPr>
          <p:nvPr>
            <p:ph type="title"/>
          </p:nvPr>
        </p:nvSpPr>
        <p:spPr>
          <a:xfrm>
            <a:off x="622300" y="862916"/>
            <a:ext cx="9099550" cy="566822"/>
          </a:xfrm>
          <a:prstGeom prst="rect">
            <a:avLst/>
          </a:prstGeom>
        </p:spPr>
        <p:txBody>
          <a:bodyPr vert="horz" wrap="square" lIns="0" tIns="12700" rIns="0" bIns="0" rtlCol="0">
            <a:spAutoFit/>
          </a:bodyPr>
          <a:lstStyle/>
          <a:p>
            <a:pPr marL="12700">
              <a:lnSpc>
                <a:spcPct val="100000"/>
              </a:lnSpc>
              <a:spcBef>
                <a:spcPts val="100"/>
              </a:spcBef>
            </a:pPr>
            <a:r>
              <a:rPr lang="en-GB" sz="3600" dirty="0">
                <a:solidFill>
                  <a:schemeClr val="tx1"/>
                </a:solidFill>
              </a:rPr>
              <a:t>Calming someone in distress</a:t>
            </a:r>
            <a:endParaRPr sz="3600" spc="-5" dirty="0">
              <a:solidFill>
                <a:schemeClr val="tx1"/>
              </a:solidFill>
            </a:endParaRPr>
          </a:p>
        </p:txBody>
      </p:sp>
      <p:sp>
        <p:nvSpPr>
          <p:cNvPr id="15" name="object 15"/>
          <p:cNvSpPr txBox="1"/>
          <p:nvPr/>
        </p:nvSpPr>
        <p:spPr>
          <a:xfrm>
            <a:off x="11346885" y="5613027"/>
            <a:ext cx="118745" cy="788670"/>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CARL WHETHAM </a:t>
            </a:r>
            <a:r>
              <a:rPr sz="600" dirty="0">
                <a:solidFill>
                  <a:srgbClr val="FFFFFF"/>
                </a:solidFill>
                <a:latin typeface="Calibri"/>
                <a:cs typeface="Calibri"/>
              </a:rPr>
              <a:t>/</a:t>
            </a:r>
            <a:r>
              <a:rPr sz="600" spc="-45" dirty="0">
                <a:solidFill>
                  <a:srgbClr val="FFFFFF"/>
                </a:solidFill>
                <a:latin typeface="Calibri"/>
                <a:cs typeface="Calibri"/>
              </a:rPr>
              <a:t> </a:t>
            </a:r>
            <a:r>
              <a:rPr sz="600" spc="10" dirty="0">
                <a:solidFill>
                  <a:srgbClr val="FFFFFF"/>
                </a:solidFill>
                <a:latin typeface="Calibri"/>
                <a:cs typeface="Calibri"/>
              </a:rPr>
              <a:t>IFRC</a:t>
            </a:r>
            <a:endParaRPr sz="600">
              <a:latin typeface="Calibri"/>
              <a:cs typeface="Calibri"/>
            </a:endParaRPr>
          </a:p>
        </p:txBody>
      </p:sp>
      <p:sp>
        <p:nvSpPr>
          <p:cNvPr id="19" name="object 13"/>
          <p:cNvSpPr txBox="1"/>
          <p:nvPr/>
        </p:nvSpPr>
        <p:spPr>
          <a:xfrm>
            <a:off x="425450" y="1704445"/>
            <a:ext cx="6934200" cy="3200876"/>
          </a:xfrm>
          <a:prstGeom prst="rect">
            <a:avLst/>
          </a:prstGeom>
        </p:spPr>
        <p:txBody>
          <a:bodyPr vert="horz" wrap="square" lIns="0" tIns="53340" rIns="0" bIns="0" rtlCol="0">
            <a:spAutoFit/>
          </a:bodyPr>
          <a:lstStyle/>
          <a:p>
            <a:pPr marL="300355" indent="-287655">
              <a:lnSpc>
                <a:spcPct val="100000"/>
              </a:lnSpc>
              <a:spcBef>
                <a:spcPts val="320"/>
              </a:spcBef>
              <a:buChar char="•"/>
              <a:tabLst>
                <a:tab pos="300355" algn="l"/>
                <a:tab pos="300990" algn="l"/>
              </a:tabLst>
            </a:pPr>
            <a:r>
              <a:rPr lang="en-GB" sz="2400" spc="-10" dirty="0">
                <a:solidFill>
                  <a:srgbClr val="231F20"/>
                </a:solidFill>
                <a:latin typeface="Calibri"/>
                <a:cs typeface="Calibri"/>
              </a:rPr>
              <a:t>keep the tone of your voice calm and soft</a:t>
            </a:r>
          </a:p>
          <a:p>
            <a:pPr marL="300355" indent="-287655">
              <a:lnSpc>
                <a:spcPct val="100000"/>
              </a:lnSpc>
              <a:spcBef>
                <a:spcPts val="320"/>
              </a:spcBef>
              <a:buChar char="•"/>
              <a:tabLst>
                <a:tab pos="300355" algn="l"/>
                <a:tab pos="300990" algn="l"/>
              </a:tabLst>
            </a:pPr>
            <a:r>
              <a:rPr lang="en-GB" sz="2400" spc="-10" dirty="0">
                <a:solidFill>
                  <a:srgbClr val="231F20"/>
                </a:solidFill>
                <a:latin typeface="Calibri"/>
                <a:cs typeface="Calibri"/>
              </a:rPr>
              <a:t>stay calm yourself</a:t>
            </a:r>
          </a:p>
          <a:p>
            <a:pPr marL="300355" indent="-287655">
              <a:lnSpc>
                <a:spcPct val="100000"/>
              </a:lnSpc>
              <a:spcBef>
                <a:spcPts val="320"/>
              </a:spcBef>
              <a:buChar char="•"/>
              <a:tabLst>
                <a:tab pos="300355" algn="l"/>
                <a:tab pos="300990" algn="l"/>
              </a:tabLst>
            </a:pPr>
            <a:r>
              <a:rPr lang="en-GB" sz="2400" spc="-10" dirty="0">
                <a:solidFill>
                  <a:srgbClr val="231F20"/>
                </a:solidFill>
                <a:latin typeface="Calibri"/>
                <a:cs typeface="Calibri"/>
              </a:rPr>
              <a:t>assure the person you are listening, e.g. say their name</a:t>
            </a:r>
          </a:p>
          <a:p>
            <a:pPr marL="300355" indent="-287655">
              <a:lnSpc>
                <a:spcPct val="100000"/>
              </a:lnSpc>
              <a:spcBef>
                <a:spcPts val="320"/>
              </a:spcBef>
              <a:buChar char="•"/>
              <a:tabLst>
                <a:tab pos="300355" algn="l"/>
                <a:tab pos="300990" algn="l"/>
              </a:tabLst>
            </a:pPr>
            <a:r>
              <a:rPr lang="en-GB" sz="2400" spc="-10" dirty="0">
                <a:solidFill>
                  <a:srgbClr val="231F20"/>
                </a:solidFill>
                <a:latin typeface="Calibri"/>
                <a:cs typeface="Calibri"/>
              </a:rPr>
              <a:t>encourage calm and mindful breathing</a:t>
            </a:r>
          </a:p>
          <a:p>
            <a:pPr marL="300355" indent="-287655">
              <a:lnSpc>
                <a:spcPct val="100000"/>
              </a:lnSpc>
              <a:spcBef>
                <a:spcPts val="320"/>
              </a:spcBef>
              <a:buChar char="•"/>
              <a:tabLst>
                <a:tab pos="300355" algn="l"/>
                <a:tab pos="300990" algn="l"/>
              </a:tabLst>
            </a:pPr>
            <a:r>
              <a:rPr lang="en-GB" sz="2400" spc="-10" dirty="0">
                <a:solidFill>
                  <a:srgbClr val="231F20"/>
                </a:solidFill>
                <a:latin typeface="Calibri"/>
                <a:cs typeface="Calibri"/>
              </a:rPr>
              <a:t>encourage the person to connect with the ground or chair they are standing or sitting on.</a:t>
            </a:r>
          </a:p>
          <a:p>
            <a:pPr marL="300355" indent="-287655">
              <a:lnSpc>
                <a:spcPct val="100000"/>
              </a:lnSpc>
              <a:spcBef>
                <a:spcPts val="320"/>
              </a:spcBef>
              <a:buChar char="•"/>
              <a:tabLst>
                <a:tab pos="300355" algn="l"/>
                <a:tab pos="300990" algn="l"/>
              </a:tabLst>
            </a:pPr>
            <a:endParaRPr sz="2400" spc="-10" dirty="0">
              <a:solidFill>
                <a:srgbClr val="231F20"/>
              </a:solidFill>
              <a:latin typeface="Calibri"/>
              <a:cs typeface="Calibri"/>
            </a:endParaRPr>
          </a:p>
        </p:txBody>
      </p:sp>
      <p:pic>
        <p:nvPicPr>
          <p:cNvPr id="17" name="Picture 16" descr="online learning copy 2.jpg"/>
          <p:cNvPicPr>
            <a:picLocks noChangeAspect="1"/>
          </p:cNvPicPr>
          <p:nvPr/>
        </p:nvPicPr>
        <p:blipFill>
          <a:blip r:embed="rId7"/>
          <a:stretch>
            <a:fillRect/>
          </a:stretch>
        </p:blipFill>
        <p:spPr>
          <a:xfrm>
            <a:off x="7893050" y="2098675"/>
            <a:ext cx="3199470" cy="3722688"/>
          </a:xfrm>
          <a:prstGeom prst="rect">
            <a:avLst/>
          </a:prstGeom>
        </p:spPr>
      </p:pic>
      <p:sp>
        <p:nvSpPr>
          <p:cNvPr id="18" name="Rectangle 17"/>
          <p:cNvSpPr/>
          <p:nvPr/>
        </p:nvSpPr>
        <p:spPr>
          <a:xfrm>
            <a:off x="196850" y="4841875"/>
            <a:ext cx="5943600" cy="1854354"/>
          </a:xfrm>
          <a:prstGeom prst="rect">
            <a:avLst/>
          </a:prstGeom>
        </p:spPr>
        <p:txBody>
          <a:bodyPr wrap="square">
            <a:spAutoFit/>
          </a:bodyPr>
          <a:lstStyle/>
          <a:p>
            <a:pPr marL="300355" indent="-287655" algn="ctr">
              <a:spcBef>
                <a:spcPts val="320"/>
              </a:spcBef>
              <a:tabLst>
                <a:tab pos="300355" algn="l"/>
                <a:tab pos="300990" algn="l"/>
              </a:tabLst>
            </a:pPr>
            <a:r>
              <a:rPr lang="en-US" sz="2800" b="1" spc="-5" dirty="0">
                <a:solidFill>
                  <a:srgbClr val="FF0000"/>
                </a:solidFill>
                <a:cs typeface="Calibri"/>
              </a:rPr>
              <a:t>Learn more about calming in distress in the podcast on the PS Centre website: </a:t>
            </a:r>
            <a:r>
              <a:rPr lang="en-US" sz="2800" dirty="0">
                <a:hlinkClick r:id="rId8"/>
              </a:rPr>
              <a:t>https://pscentre.org</a:t>
            </a:r>
            <a:endParaRPr lang="en-US" sz="2800" dirty="0"/>
          </a:p>
          <a:p>
            <a:pPr marL="300355" indent="-287655" algn="ctr">
              <a:lnSpc>
                <a:spcPct val="100000"/>
              </a:lnSpc>
              <a:spcBef>
                <a:spcPts val="320"/>
              </a:spcBef>
              <a:tabLst>
                <a:tab pos="300355" algn="l"/>
                <a:tab pos="300990" algn="l"/>
              </a:tabLst>
            </a:pPr>
            <a:endParaRPr lang="en-US" sz="2800" dirty="0">
              <a:solidFill>
                <a:srgbClr val="FF0000"/>
              </a:solidFill>
              <a:cs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dirty="0">
              <a:latin typeface="Calibri"/>
              <a:cs typeface="Calibri"/>
            </a:endParaRPr>
          </a:p>
        </p:txBody>
      </p:sp>
      <p:sp>
        <p:nvSpPr>
          <p:cNvPr id="12" name="object 12"/>
          <p:cNvSpPr txBox="1">
            <a:spLocks noGrp="1"/>
          </p:cNvSpPr>
          <p:nvPr>
            <p:ph type="title"/>
          </p:nvPr>
        </p:nvSpPr>
        <p:spPr>
          <a:xfrm>
            <a:off x="1111250" y="1108075"/>
            <a:ext cx="9906000" cy="659155"/>
          </a:xfrm>
          <a:prstGeom prst="rect">
            <a:avLst/>
          </a:prstGeom>
        </p:spPr>
        <p:txBody>
          <a:bodyPr vert="horz" wrap="square" lIns="0" tIns="12700" rIns="0" bIns="0" rtlCol="0">
            <a:spAutoFit/>
          </a:bodyPr>
          <a:lstStyle/>
          <a:p>
            <a:pPr marL="12700" algn="l">
              <a:lnSpc>
                <a:spcPct val="100000"/>
              </a:lnSpc>
              <a:spcBef>
                <a:spcPts val="100"/>
              </a:spcBef>
            </a:pPr>
            <a:r>
              <a:rPr lang="en-GB" b="1" spc="-20" dirty="0">
                <a:solidFill>
                  <a:srgbClr val="FF0000"/>
                </a:solidFill>
              </a:rPr>
              <a:t>Grounding exercise</a:t>
            </a:r>
            <a:endParaRPr spc="-5" dirty="0"/>
          </a:p>
        </p:txBody>
      </p:sp>
      <p:sp>
        <p:nvSpPr>
          <p:cNvPr id="15" name="object 15"/>
          <p:cNvSpPr txBox="1"/>
          <p:nvPr/>
        </p:nvSpPr>
        <p:spPr>
          <a:xfrm>
            <a:off x="11346885" y="5425244"/>
            <a:ext cx="118745" cy="979169"/>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SYRIAN ARAB </a:t>
            </a:r>
            <a:r>
              <a:rPr sz="600" spc="10" dirty="0">
                <a:solidFill>
                  <a:srgbClr val="FFFFFF"/>
                </a:solidFill>
                <a:latin typeface="Calibri"/>
                <a:cs typeface="Calibri"/>
              </a:rPr>
              <a:t>RED</a:t>
            </a:r>
            <a:r>
              <a:rPr sz="600" spc="-10" dirty="0">
                <a:solidFill>
                  <a:srgbClr val="FFFFFF"/>
                </a:solidFill>
                <a:latin typeface="Calibri"/>
                <a:cs typeface="Calibri"/>
              </a:rPr>
              <a:t> </a:t>
            </a:r>
            <a:r>
              <a:rPr sz="600" spc="15" dirty="0">
                <a:solidFill>
                  <a:srgbClr val="FFFFFF"/>
                </a:solidFill>
                <a:latin typeface="Calibri"/>
                <a:cs typeface="Calibri"/>
              </a:rPr>
              <a:t>CRESCENT</a:t>
            </a:r>
            <a:endParaRPr sz="600">
              <a:latin typeface="Calibri"/>
              <a:cs typeface="Calibri"/>
            </a:endParaRPr>
          </a:p>
        </p:txBody>
      </p:sp>
      <p:sp>
        <p:nvSpPr>
          <p:cNvPr id="6" name="object 3"/>
          <p:cNvSpPr/>
          <p:nvPr/>
        </p:nvSpPr>
        <p:spPr>
          <a:xfrm>
            <a:off x="3635131" y="445820"/>
            <a:ext cx="1665666" cy="176498"/>
          </a:xfrm>
          <a:prstGeom prst="rect">
            <a:avLst/>
          </a:prstGeom>
          <a:blipFill>
            <a:blip r:embed="rId3" cstate="print"/>
            <a:stretch>
              <a:fillRect/>
            </a:stretch>
          </a:blipFill>
        </p:spPr>
        <p:txBody>
          <a:bodyPr wrap="square" lIns="0" tIns="0" rIns="0" bIns="0" rtlCol="0"/>
          <a:lstStyle/>
          <a:p>
            <a:endParaRPr/>
          </a:p>
        </p:txBody>
      </p:sp>
      <p:sp>
        <p:nvSpPr>
          <p:cNvPr id="7"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8"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9"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0"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1"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3" name="object 9"/>
          <p:cNvSpPr/>
          <p:nvPr/>
        </p:nvSpPr>
        <p:spPr>
          <a:xfrm>
            <a:off x="3466033" y="466924"/>
            <a:ext cx="101965" cy="132316"/>
          </a:xfrm>
          <a:prstGeom prst="rect">
            <a:avLst/>
          </a:prstGeom>
          <a:blipFill>
            <a:blip r:embed="rId4" cstate="print"/>
            <a:stretch>
              <a:fillRect/>
            </a:stretch>
          </a:blipFill>
        </p:spPr>
        <p:txBody>
          <a:bodyPr wrap="square" lIns="0" tIns="0" rIns="0" bIns="0" rtlCol="0"/>
          <a:lstStyle/>
          <a:p>
            <a:endParaRPr/>
          </a:p>
        </p:txBody>
      </p:sp>
      <p:sp>
        <p:nvSpPr>
          <p:cNvPr id="14"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6" name="object 11"/>
          <p:cNvSpPr/>
          <p:nvPr/>
        </p:nvSpPr>
        <p:spPr>
          <a:xfrm>
            <a:off x="3288133" y="287191"/>
            <a:ext cx="1065314" cy="108204"/>
          </a:xfrm>
          <a:prstGeom prst="rect">
            <a:avLst/>
          </a:prstGeom>
          <a:blipFill>
            <a:blip r:embed="rId5" cstate="print"/>
            <a:stretch>
              <a:fillRect/>
            </a:stretch>
          </a:blipFill>
        </p:spPr>
        <p:txBody>
          <a:bodyPr wrap="square" lIns="0" tIns="0" rIns="0" bIns="0" rtlCol="0"/>
          <a:lstStyle/>
          <a:p>
            <a:endParaRPr/>
          </a:p>
        </p:txBody>
      </p:sp>
      <p:sp>
        <p:nvSpPr>
          <p:cNvPr id="18" name="object 13"/>
          <p:cNvSpPr txBox="1"/>
          <p:nvPr/>
        </p:nvSpPr>
        <p:spPr>
          <a:xfrm>
            <a:off x="1180352" y="2112707"/>
            <a:ext cx="8693897" cy="1728678"/>
          </a:xfrm>
          <a:prstGeom prst="rect">
            <a:avLst/>
          </a:prstGeom>
        </p:spPr>
        <p:txBody>
          <a:bodyPr vert="horz" wrap="square" lIns="0" tIns="53340" rIns="0" bIns="0" rtlCol="0">
            <a:spAutoFit/>
          </a:bodyPr>
          <a:lstStyle/>
          <a:p>
            <a:pPr marL="300355" indent="-287655">
              <a:lnSpc>
                <a:spcPct val="100000"/>
              </a:lnSpc>
              <a:spcBef>
                <a:spcPts val="420"/>
              </a:spcBef>
              <a:tabLst>
                <a:tab pos="300355" algn="l"/>
                <a:tab pos="300990" algn="l"/>
              </a:tabLst>
            </a:pPr>
            <a:endParaRPr lang="en-GB" sz="2400" dirty="0">
              <a:solidFill>
                <a:srgbClr val="231F20"/>
              </a:solidFill>
              <a:latin typeface="Calibri"/>
              <a:cs typeface="Calibri"/>
            </a:endParaRPr>
          </a:p>
          <a:p>
            <a:pPr marL="12700" lvl="0" defTabSz="914400">
              <a:spcBef>
                <a:spcPts val="100"/>
              </a:spcBef>
              <a:defRPr/>
            </a:pPr>
            <a:r>
              <a:rPr lang="en-US" sz="4200" kern="0" spc="-20" dirty="0">
                <a:solidFill>
                  <a:srgbClr val="0000FF"/>
                </a:solidFill>
                <a:cs typeface="Calibri"/>
              </a:rPr>
              <a:t>Listen to the example of a grounding exercise. </a:t>
            </a:r>
          </a:p>
        </p:txBody>
      </p:sp>
      <p:pic>
        <p:nvPicPr>
          <p:cNvPr id="17" name="Graphique 20" descr="Podcast">
            <a:extLst>
              <a:ext uri="{FF2B5EF4-FFF2-40B4-BE49-F238E27FC236}">
                <a16:creationId xmlns:a16="http://schemas.microsoft.com/office/drawing/2014/main" id="{229D384F-2CE7-994B-859C-F065192ABDF3}"/>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521450" y="1031875"/>
            <a:ext cx="914400" cy="914400"/>
          </a:xfrm>
          <a:prstGeom prst="rect">
            <a:avLst/>
          </a:prstGeom>
        </p:spPr>
      </p:pic>
    </p:spTree>
  </p:cSld>
  <p:clrMapOvr>
    <a:masterClrMapping/>
  </p:clrMapOvr>
  <p:transition>
    <p:cut thruBlk="1"/>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dirty="0">
              <a:latin typeface="Calibri"/>
              <a:cs typeface="Calibri"/>
            </a:endParaRPr>
          </a:p>
        </p:txBody>
      </p:sp>
      <p:sp>
        <p:nvSpPr>
          <p:cNvPr id="15" name="object 15"/>
          <p:cNvSpPr txBox="1"/>
          <p:nvPr/>
        </p:nvSpPr>
        <p:spPr>
          <a:xfrm>
            <a:off x="11346885" y="5425244"/>
            <a:ext cx="118745" cy="979169"/>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SYRIAN ARAB </a:t>
            </a:r>
            <a:r>
              <a:rPr sz="600" spc="10" dirty="0">
                <a:solidFill>
                  <a:srgbClr val="FFFFFF"/>
                </a:solidFill>
                <a:latin typeface="Calibri"/>
                <a:cs typeface="Calibri"/>
              </a:rPr>
              <a:t>RED</a:t>
            </a:r>
            <a:r>
              <a:rPr sz="600" spc="-10" dirty="0">
                <a:solidFill>
                  <a:srgbClr val="FFFFFF"/>
                </a:solidFill>
                <a:latin typeface="Calibri"/>
                <a:cs typeface="Calibri"/>
              </a:rPr>
              <a:t> </a:t>
            </a:r>
            <a:r>
              <a:rPr sz="600" spc="15" dirty="0">
                <a:solidFill>
                  <a:srgbClr val="FFFFFF"/>
                </a:solidFill>
                <a:latin typeface="Calibri"/>
                <a:cs typeface="Calibri"/>
              </a:rPr>
              <a:t>CRESCENT</a:t>
            </a:r>
            <a:endParaRPr sz="600">
              <a:latin typeface="Calibri"/>
              <a:cs typeface="Calibri"/>
            </a:endParaRPr>
          </a:p>
        </p:txBody>
      </p:sp>
      <p:sp>
        <p:nvSpPr>
          <p:cNvPr id="17" name="object 12"/>
          <p:cNvSpPr txBox="1">
            <a:spLocks/>
          </p:cNvSpPr>
          <p:nvPr/>
        </p:nvSpPr>
        <p:spPr>
          <a:xfrm>
            <a:off x="958850" y="1336675"/>
            <a:ext cx="9913097" cy="6204262"/>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kumimoji="0" lang="en-US" sz="4200" b="0" i="0" u="none" strike="noStrike" kern="0" cap="none" spc="-20" normalizeH="0" baseline="0" noProof="0" dirty="0">
                <a:ln>
                  <a:noFill/>
                </a:ln>
                <a:solidFill>
                  <a:srgbClr val="231F20"/>
                </a:solidFill>
                <a:effectLst/>
                <a:uLnTx/>
                <a:uFillTx/>
                <a:latin typeface="Calibri"/>
                <a:ea typeface="+mj-ea"/>
                <a:cs typeface="Calibri"/>
              </a:rPr>
              <a:t>Supportive communication </a:t>
            </a:r>
            <a:r>
              <a:rPr kumimoji="0" lang="en-US" sz="4200" b="0" i="0" u="none" strike="noStrike" kern="0" cap="none" spc="-5" normalizeH="0" baseline="0" noProof="0" dirty="0">
                <a:ln>
                  <a:noFill/>
                </a:ln>
                <a:solidFill>
                  <a:srgbClr val="231F20"/>
                </a:solidFill>
                <a:effectLst/>
                <a:uLnTx/>
                <a:uFillTx/>
                <a:latin typeface="Calibri"/>
                <a:ea typeface="+mj-ea"/>
                <a:cs typeface="Calibri"/>
              </a:rPr>
              <a:t>skills involve</a:t>
            </a:r>
          </a:p>
          <a:p>
            <a:pPr marL="12700" marR="0" lvl="0" indent="0" defTabSz="914400" eaLnBrk="1" fontAlgn="auto" latinLnBrk="0" hangingPunct="1">
              <a:lnSpc>
                <a:spcPct val="100000"/>
              </a:lnSpc>
              <a:spcBef>
                <a:spcPts val="100"/>
              </a:spcBef>
              <a:spcAft>
                <a:spcPts val="0"/>
              </a:spcAft>
              <a:buClrTx/>
              <a:buSzTx/>
              <a:buFontTx/>
              <a:buNone/>
              <a:tabLst/>
              <a:defRPr/>
            </a:pPr>
            <a:endParaRPr lang="en-US" sz="3200" kern="0" spc="-5" dirty="0">
              <a:solidFill>
                <a:srgbClr val="231F20"/>
              </a:solidFill>
              <a:latin typeface="Calibri"/>
              <a:ea typeface="+mj-ea"/>
              <a:cs typeface="Calibri"/>
            </a:endParaRPr>
          </a:p>
          <a:p>
            <a:pPr marL="355600" marR="0" lvl="0" indent="-355600" defTabSz="914400" eaLnBrk="1" fontAlgn="auto" latinLnBrk="0" hangingPunct="1">
              <a:lnSpc>
                <a:spcPct val="100000"/>
              </a:lnSpc>
              <a:spcBef>
                <a:spcPts val="100"/>
              </a:spcBef>
              <a:spcAft>
                <a:spcPts val="0"/>
              </a:spcAft>
              <a:buClrTx/>
              <a:buSzTx/>
              <a:buFont typeface="Arial"/>
              <a:buChar char="•"/>
              <a:tabLst/>
              <a:defRPr/>
            </a:pPr>
            <a:r>
              <a:rPr lang="en-US" sz="3200" kern="0" spc="-5" dirty="0">
                <a:solidFill>
                  <a:srgbClr val="231F20"/>
                </a:solidFill>
                <a:latin typeface="Calibri"/>
                <a:ea typeface="+mj-ea"/>
                <a:cs typeface="Calibri"/>
              </a:rPr>
              <a:t>asking appropriate and relevant questions</a:t>
            </a:r>
            <a:endParaRPr kumimoji="0" lang="en-US" sz="3200" b="0" i="0" u="none" strike="noStrike" kern="0" cap="none" spc="-5" normalizeH="0" baseline="0" noProof="0" dirty="0">
              <a:ln>
                <a:noFill/>
              </a:ln>
              <a:solidFill>
                <a:srgbClr val="231F20"/>
              </a:solidFill>
              <a:effectLst/>
              <a:uLnTx/>
              <a:uFillTx/>
              <a:latin typeface="Calibri"/>
              <a:ea typeface="+mj-ea"/>
              <a:cs typeface="Calibri"/>
            </a:endParaRPr>
          </a:p>
          <a:p>
            <a:pPr marL="355600" marR="0" lvl="0" indent="-355600" defTabSz="914400" eaLnBrk="1" fontAlgn="auto" latinLnBrk="0" hangingPunct="1">
              <a:lnSpc>
                <a:spcPct val="100000"/>
              </a:lnSpc>
              <a:spcBef>
                <a:spcPts val="100"/>
              </a:spcBef>
              <a:spcAft>
                <a:spcPts val="0"/>
              </a:spcAft>
              <a:buClrTx/>
              <a:buSzTx/>
              <a:buFont typeface="Arial"/>
              <a:buChar char="•"/>
              <a:tabLst/>
              <a:defRPr/>
            </a:pPr>
            <a:r>
              <a:rPr lang="en-US" sz="3200" kern="0" spc="-5" dirty="0">
                <a:solidFill>
                  <a:srgbClr val="231F20"/>
                </a:solidFill>
                <a:latin typeface="Calibri"/>
                <a:ea typeface="+mj-ea"/>
                <a:cs typeface="Calibri"/>
              </a:rPr>
              <a:t>identifying common and severe emotional reactions</a:t>
            </a:r>
          </a:p>
          <a:p>
            <a:pPr marL="355600" marR="0" lvl="0" indent="-355600" defTabSz="914400" eaLnBrk="1" fontAlgn="auto" latinLnBrk="0" hangingPunct="1">
              <a:lnSpc>
                <a:spcPct val="100000"/>
              </a:lnSpc>
              <a:spcBef>
                <a:spcPts val="100"/>
              </a:spcBef>
              <a:spcAft>
                <a:spcPts val="0"/>
              </a:spcAft>
              <a:buClrTx/>
              <a:buSzTx/>
              <a:buFont typeface="Arial"/>
              <a:buChar char="•"/>
              <a:tabLst/>
              <a:defRPr/>
            </a:pPr>
            <a:r>
              <a:rPr lang="en-US" sz="3200" kern="0" spc="-5" noProof="0" dirty="0">
                <a:solidFill>
                  <a:srgbClr val="231F20"/>
                </a:solidFill>
                <a:latin typeface="Calibri"/>
                <a:ea typeface="+mj-ea"/>
                <a:cs typeface="Calibri"/>
              </a:rPr>
              <a:t>knowing how to calm someone</a:t>
            </a:r>
          </a:p>
          <a:p>
            <a:pPr marL="355600" marR="0" lvl="0" indent="-355600" defTabSz="914400" eaLnBrk="1" fontAlgn="auto" latinLnBrk="0" hangingPunct="1">
              <a:lnSpc>
                <a:spcPct val="100000"/>
              </a:lnSpc>
              <a:spcBef>
                <a:spcPts val="100"/>
              </a:spcBef>
              <a:spcAft>
                <a:spcPts val="0"/>
              </a:spcAft>
              <a:buClrTx/>
              <a:buSzTx/>
              <a:buFont typeface="Arial"/>
              <a:buChar char="•"/>
              <a:tabLst/>
              <a:defRPr/>
            </a:pPr>
            <a:r>
              <a:rPr lang="en-US" sz="3200" kern="0" spc="-5" dirty="0">
                <a:solidFill>
                  <a:srgbClr val="FF0000"/>
                </a:solidFill>
                <a:latin typeface="Calibri"/>
                <a:ea typeface="+mj-ea"/>
                <a:cs typeface="Calibri"/>
              </a:rPr>
              <a:t>knowing when and how to make referrals. </a:t>
            </a:r>
            <a:endParaRPr lang="en-US" sz="3200" kern="0" spc="-5" noProof="0" dirty="0">
              <a:solidFill>
                <a:srgbClr val="FF0000"/>
              </a:solidFill>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lang="en-US" sz="2400" kern="0" spc="-5" dirty="0">
              <a:solidFill>
                <a:srgbClr val="231F20"/>
              </a:solidFill>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kumimoji="0" lang="en-US" sz="4200" b="0" i="0" u="none" strike="noStrike" kern="0" cap="none" spc="-5" normalizeH="0" baseline="0" noProof="0" dirty="0">
              <a:ln>
                <a:noFill/>
              </a:ln>
              <a:solidFill>
                <a:srgbClr val="231F20"/>
              </a:solidFill>
              <a:effectLst/>
              <a:uLnTx/>
              <a:uFillTx/>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lang="en-US" sz="4200" kern="0" spc="-5" dirty="0">
              <a:solidFill>
                <a:srgbClr val="231F20"/>
              </a:solidFill>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kumimoji="0" lang="en-US" sz="4200" b="0" i="0" u="none" strike="noStrike" kern="0" cap="none" spc="-5" normalizeH="0" baseline="0" noProof="0" dirty="0">
              <a:ln>
                <a:noFill/>
              </a:ln>
              <a:solidFill>
                <a:srgbClr val="231F20"/>
              </a:solidFill>
              <a:effectLst/>
              <a:uLnTx/>
              <a:uFillTx/>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kumimoji="0" lang="en-US" sz="4200" b="0" i="0" u="none" strike="noStrike" kern="0" cap="none" spc="-5" normalizeH="0" baseline="0" noProof="0" dirty="0">
              <a:ln>
                <a:noFill/>
              </a:ln>
              <a:solidFill>
                <a:srgbClr val="231F20"/>
              </a:solidFill>
              <a:effectLst/>
              <a:uLnTx/>
              <a:uFillTx/>
              <a:latin typeface="Calibri"/>
              <a:ea typeface="+mj-ea"/>
              <a:cs typeface="Calibri"/>
            </a:endParaRPr>
          </a:p>
        </p:txBody>
      </p:sp>
      <p:sp>
        <p:nvSpPr>
          <p:cNvPr id="5" name="object 3"/>
          <p:cNvSpPr/>
          <p:nvPr/>
        </p:nvSpPr>
        <p:spPr>
          <a:xfrm>
            <a:off x="3635131" y="445820"/>
            <a:ext cx="1665666" cy="176498"/>
          </a:xfrm>
          <a:prstGeom prst="rect">
            <a:avLst/>
          </a:prstGeom>
          <a:blipFill>
            <a:blip r:embed="rId3" cstate="print"/>
            <a:stretch>
              <a:fillRect/>
            </a:stretch>
          </a:blipFill>
        </p:spPr>
        <p:txBody>
          <a:bodyPr wrap="square" lIns="0" tIns="0" rIns="0" bIns="0" rtlCol="0"/>
          <a:lstStyle/>
          <a:p>
            <a:endParaRPr/>
          </a:p>
        </p:txBody>
      </p:sp>
      <p:sp>
        <p:nvSpPr>
          <p:cNvPr id="6"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7"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8"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9"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0"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1" name="object 9"/>
          <p:cNvSpPr/>
          <p:nvPr/>
        </p:nvSpPr>
        <p:spPr>
          <a:xfrm>
            <a:off x="3466033" y="466924"/>
            <a:ext cx="101965" cy="132316"/>
          </a:xfrm>
          <a:prstGeom prst="rect">
            <a:avLst/>
          </a:prstGeom>
          <a:blipFill>
            <a:blip r:embed="rId4" cstate="print"/>
            <a:stretch>
              <a:fillRect/>
            </a:stretch>
          </a:blipFill>
        </p:spPr>
        <p:txBody>
          <a:bodyPr wrap="square" lIns="0" tIns="0" rIns="0" bIns="0" rtlCol="0"/>
          <a:lstStyle/>
          <a:p>
            <a:endParaRPr/>
          </a:p>
        </p:txBody>
      </p:sp>
      <p:sp>
        <p:nvSpPr>
          <p:cNvPr id="12"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3" name="object 11"/>
          <p:cNvSpPr/>
          <p:nvPr/>
        </p:nvSpPr>
        <p:spPr>
          <a:xfrm>
            <a:off x="3288133" y="287191"/>
            <a:ext cx="1065314" cy="108204"/>
          </a:xfrm>
          <a:prstGeom prst="rect">
            <a:avLst/>
          </a:prstGeom>
          <a:blipFill>
            <a:blip r:embed="rId5" cstate="print"/>
            <a:stretch>
              <a:fillRect/>
            </a:stretch>
          </a:blipFill>
        </p:spPr>
        <p:txBody>
          <a:bodyPr wrap="square" lIns="0" tIns="0" rIns="0" bIns="0" rtlCol="0"/>
          <a:lstStyle/>
          <a:p>
            <a:endParaRPr/>
          </a:p>
        </p:txBody>
      </p:sp>
    </p:spTree>
  </p:cSld>
  <p:clrMapOvr>
    <a:masterClrMapping/>
  </p:clrMapOvr>
  <p:transition>
    <p:cut thruBlk="1"/>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dirty="0">
              <a:latin typeface="Calibri"/>
              <a:cs typeface="Calibri"/>
            </a:endParaRPr>
          </a:p>
        </p:txBody>
      </p:sp>
      <p:sp>
        <p:nvSpPr>
          <p:cNvPr id="12" name="object 12"/>
          <p:cNvSpPr txBox="1">
            <a:spLocks noGrp="1"/>
          </p:cNvSpPr>
          <p:nvPr>
            <p:ph type="title"/>
          </p:nvPr>
        </p:nvSpPr>
        <p:spPr>
          <a:xfrm>
            <a:off x="1111250" y="1108075"/>
            <a:ext cx="9906000" cy="659155"/>
          </a:xfrm>
          <a:prstGeom prst="rect">
            <a:avLst/>
          </a:prstGeom>
        </p:spPr>
        <p:txBody>
          <a:bodyPr vert="horz" wrap="square" lIns="0" tIns="12700" rIns="0" bIns="0" rtlCol="0">
            <a:spAutoFit/>
          </a:bodyPr>
          <a:lstStyle/>
          <a:p>
            <a:pPr marL="12700" algn="l">
              <a:lnSpc>
                <a:spcPct val="100000"/>
              </a:lnSpc>
              <a:spcBef>
                <a:spcPts val="100"/>
              </a:spcBef>
            </a:pPr>
            <a:r>
              <a:rPr lang="en-GB" b="1" spc="-20" dirty="0">
                <a:solidFill>
                  <a:srgbClr val="FF0000"/>
                </a:solidFill>
              </a:rPr>
              <a:t>Ending the call </a:t>
            </a:r>
            <a:endParaRPr spc="-5" dirty="0"/>
          </a:p>
        </p:txBody>
      </p:sp>
      <p:sp>
        <p:nvSpPr>
          <p:cNvPr id="15" name="object 15"/>
          <p:cNvSpPr txBox="1"/>
          <p:nvPr/>
        </p:nvSpPr>
        <p:spPr>
          <a:xfrm>
            <a:off x="11346885" y="5425244"/>
            <a:ext cx="118745" cy="979169"/>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SYRIAN ARAB </a:t>
            </a:r>
            <a:r>
              <a:rPr sz="600" spc="10" dirty="0">
                <a:solidFill>
                  <a:srgbClr val="FFFFFF"/>
                </a:solidFill>
                <a:latin typeface="Calibri"/>
                <a:cs typeface="Calibri"/>
              </a:rPr>
              <a:t>RED</a:t>
            </a:r>
            <a:r>
              <a:rPr sz="600" spc="-10" dirty="0">
                <a:solidFill>
                  <a:srgbClr val="FFFFFF"/>
                </a:solidFill>
                <a:latin typeface="Calibri"/>
                <a:cs typeface="Calibri"/>
              </a:rPr>
              <a:t> </a:t>
            </a:r>
            <a:r>
              <a:rPr sz="600" spc="15" dirty="0">
                <a:solidFill>
                  <a:srgbClr val="FFFFFF"/>
                </a:solidFill>
                <a:latin typeface="Calibri"/>
                <a:cs typeface="Calibri"/>
              </a:rPr>
              <a:t>CRESCENT</a:t>
            </a:r>
            <a:endParaRPr sz="600">
              <a:latin typeface="Calibri"/>
              <a:cs typeface="Calibri"/>
            </a:endParaRPr>
          </a:p>
        </p:txBody>
      </p:sp>
      <p:sp>
        <p:nvSpPr>
          <p:cNvPr id="6" name="object 3"/>
          <p:cNvSpPr/>
          <p:nvPr/>
        </p:nvSpPr>
        <p:spPr>
          <a:xfrm>
            <a:off x="3635131" y="445820"/>
            <a:ext cx="1665666" cy="176498"/>
          </a:xfrm>
          <a:prstGeom prst="rect">
            <a:avLst/>
          </a:prstGeom>
          <a:blipFill>
            <a:blip r:embed="rId3" cstate="print"/>
            <a:stretch>
              <a:fillRect/>
            </a:stretch>
          </a:blipFill>
        </p:spPr>
        <p:txBody>
          <a:bodyPr wrap="square" lIns="0" tIns="0" rIns="0" bIns="0" rtlCol="0"/>
          <a:lstStyle/>
          <a:p>
            <a:endParaRPr/>
          </a:p>
        </p:txBody>
      </p:sp>
      <p:sp>
        <p:nvSpPr>
          <p:cNvPr id="7"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8"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9"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0"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1"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3" name="object 9"/>
          <p:cNvSpPr/>
          <p:nvPr/>
        </p:nvSpPr>
        <p:spPr>
          <a:xfrm>
            <a:off x="3466033" y="466924"/>
            <a:ext cx="101965" cy="132316"/>
          </a:xfrm>
          <a:prstGeom prst="rect">
            <a:avLst/>
          </a:prstGeom>
          <a:blipFill>
            <a:blip r:embed="rId4" cstate="print"/>
            <a:stretch>
              <a:fillRect/>
            </a:stretch>
          </a:blipFill>
        </p:spPr>
        <p:txBody>
          <a:bodyPr wrap="square" lIns="0" tIns="0" rIns="0" bIns="0" rtlCol="0"/>
          <a:lstStyle/>
          <a:p>
            <a:endParaRPr/>
          </a:p>
        </p:txBody>
      </p:sp>
      <p:sp>
        <p:nvSpPr>
          <p:cNvPr id="14"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6" name="object 11"/>
          <p:cNvSpPr/>
          <p:nvPr/>
        </p:nvSpPr>
        <p:spPr>
          <a:xfrm>
            <a:off x="3288133" y="287191"/>
            <a:ext cx="1065314" cy="108204"/>
          </a:xfrm>
          <a:prstGeom prst="rect">
            <a:avLst/>
          </a:prstGeom>
          <a:blipFill>
            <a:blip r:embed="rId5" cstate="print"/>
            <a:stretch>
              <a:fillRect/>
            </a:stretch>
          </a:blipFill>
        </p:spPr>
        <p:txBody>
          <a:bodyPr wrap="square" lIns="0" tIns="0" rIns="0" bIns="0" rtlCol="0"/>
          <a:lstStyle/>
          <a:p>
            <a:endParaRPr/>
          </a:p>
        </p:txBody>
      </p:sp>
      <p:sp>
        <p:nvSpPr>
          <p:cNvPr id="18" name="object 13"/>
          <p:cNvSpPr txBox="1"/>
          <p:nvPr/>
        </p:nvSpPr>
        <p:spPr>
          <a:xfrm>
            <a:off x="1180352" y="2112707"/>
            <a:ext cx="8693897" cy="2808461"/>
          </a:xfrm>
          <a:prstGeom prst="rect">
            <a:avLst/>
          </a:prstGeom>
        </p:spPr>
        <p:txBody>
          <a:bodyPr vert="horz" wrap="square" lIns="0" tIns="53340" rIns="0" bIns="0" rtlCol="0">
            <a:spAutoFit/>
          </a:bodyPr>
          <a:lstStyle/>
          <a:p>
            <a:pPr marL="300355" indent="-287655">
              <a:lnSpc>
                <a:spcPct val="100000"/>
              </a:lnSpc>
              <a:spcBef>
                <a:spcPts val="420"/>
              </a:spcBef>
              <a:buChar char="•"/>
              <a:tabLst>
                <a:tab pos="300355" algn="l"/>
                <a:tab pos="300990" algn="l"/>
              </a:tabLst>
            </a:pPr>
            <a:r>
              <a:rPr lang="en-GB" sz="2400" dirty="0">
                <a:solidFill>
                  <a:srgbClr val="231F20"/>
                </a:solidFill>
                <a:latin typeface="Calibri"/>
                <a:cs typeface="Calibri"/>
              </a:rPr>
              <a:t>Explain the call is about to end</a:t>
            </a:r>
          </a:p>
          <a:p>
            <a:pPr marL="300355" indent="-287655">
              <a:lnSpc>
                <a:spcPct val="100000"/>
              </a:lnSpc>
              <a:spcBef>
                <a:spcPts val="420"/>
              </a:spcBef>
              <a:tabLst>
                <a:tab pos="300355" algn="l"/>
                <a:tab pos="300990" algn="l"/>
              </a:tabLst>
            </a:pPr>
            <a:endParaRPr lang="en-GB" sz="2400" dirty="0">
              <a:solidFill>
                <a:srgbClr val="231F20"/>
              </a:solidFill>
              <a:latin typeface="Calibri"/>
              <a:cs typeface="Calibri"/>
            </a:endParaRPr>
          </a:p>
          <a:p>
            <a:pPr marL="12700" lvl="0" defTabSz="914400">
              <a:spcBef>
                <a:spcPts val="100"/>
              </a:spcBef>
              <a:defRPr/>
            </a:pPr>
            <a:r>
              <a:rPr lang="en-US" sz="4200" kern="0" spc="-20" dirty="0">
                <a:solidFill>
                  <a:srgbClr val="0000FF"/>
                </a:solidFill>
                <a:cs typeface="Calibri"/>
              </a:rPr>
              <a:t>Activity 4</a:t>
            </a:r>
          </a:p>
          <a:p>
            <a:pPr marL="12700" lvl="0" defTabSz="914400">
              <a:spcBef>
                <a:spcPts val="100"/>
              </a:spcBef>
              <a:defRPr/>
            </a:pPr>
            <a:r>
              <a:rPr lang="en-US" sz="4200" kern="0" spc="-20" dirty="0">
                <a:solidFill>
                  <a:srgbClr val="0000FF"/>
                </a:solidFill>
                <a:cs typeface="Calibri"/>
              </a:rPr>
              <a:t>What should we remember to do when ending a supportive call? </a:t>
            </a:r>
          </a:p>
        </p:txBody>
      </p:sp>
    </p:spTree>
  </p:cSld>
  <p:clrMapOvr>
    <a:masterClrMapping/>
  </p:clrMapOvr>
  <p:transition>
    <p:cut thruBlk="1"/>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dirty="0">
              <a:latin typeface="Calibri"/>
              <a:cs typeface="Calibri"/>
            </a:endParaRPr>
          </a:p>
        </p:txBody>
      </p:sp>
      <p:sp>
        <p:nvSpPr>
          <p:cNvPr id="15" name="object 15"/>
          <p:cNvSpPr txBox="1"/>
          <p:nvPr/>
        </p:nvSpPr>
        <p:spPr>
          <a:xfrm>
            <a:off x="11346885" y="5425244"/>
            <a:ext cx="118745" cy="979169"/>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SYRIAN ARAB </a:t>
            </a:r>
            <a:r>
              <a:rPr sz="600" spc="10" dirty="0">
                <a:solidFill>
                  <a:srgbClr val="FFFFFF"/>
                </a:solidFill>
                <a:latin typeface="Calibri"/>
                <a:cs typeface="Calibri"/>
              </a:rPr>
              <a:t>RED</a:t>
            </a:r>
            <a:r>
              <a:rPr sz="600" spc="-10" dirty="0">
                <a:solidFill>
                  <a:srgbClr val="FFFFFF"/>
                </a:solidFill>
                <a:latin typeface="Calibri"/>
                <a:cs typeface="Calibri"/>
              </a:rPr>
              <a:t> </a:t>
            </a:r>
            <a:r>
              <a:rPr sz="600" spc="15" dirty="0">
                <a:solidFill>
                  <a:srgbClr val="FFFFFF"/>
                </a:solidFill>
                <a:latin typeface="Calibri"/>
                <a:cs typeface="Calibri"/>
              </a:rPr>
              <a:t>CRESCENT</a:t>
            </a:r>
            <a:endParaRPr sz="600">
              <a:latin typeface="Calibri"/>
              <a:cs typeface="Calibri"/>
            </a:endParaRPr>
          </a:p>
        </p:txBody>
      </p:sp>
      <p:sp>
        <p:nvSpPr>
          <p:cNvPr id="17" name="object 12"/>
          <p:cNvSpPr txBox="1">
            <a:spLocks/>
          </p:cNvSpPr>
          <p:nvPr/>
        </p:nvSpPr>
        <p:spPr>
          <a:xfrm>
            <a:off x="958850" y="1336675"/>
            <a:ext cx="9913097" cy="4183196"/>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kumimoji="0" lang="en-US" sz="4200" b="0" i="0" u="none" strike="noStrike" kern="0" cap="none" spc="-20" normalizeH="0" baseline="0" noProof="0" dirty="0">
                <a:ln>
                  <a:noFill/>
                </a:ln>
                <a:solidFill>
                  <a:srgbClr val="231F20"/>
                </a:solidFill>
                <a:effectLst/>
                <a:uLnTx/>
                <a:uFillTx/>
                <a:latin typeface="Calibri"/>
                <a:ea typeface="+mj-ea"/>
                <a:cs typeface="Calibri"/>
              </a:rPr>
              <a:t>Ending the call </a:t>
            </a:r>
            <a:endParaRPr kumimoji="0" lang="en-US" sz="4200" b="0" i="0" u="none" strike="noStrike" kern="0" cap="none" spc="-5" normalizeH="0" baseline="0" noProof="0" dirty="0">
              <a:ln>
                <a:noFill/>
              </a:ln>
              <a:solidFill>
                <a:srgbClr val="231F20"/>
              </a:solidFill>
              <a:effectLst/>
              <a:uLnTx/>
              <a:uFillTx/>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lang="en-US" sz="3200" kern="0" spc="-5" dirty="0">
              <a:solidFill>
                <a:srgbClr val="231F20"/>
              </a:solidFill>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lang="en-US" sz="2400" kern="0" spc="-5" dirty="0">
              <a:solidFill>
                <a:srgbClr val="231F20"/>
              </a:solidFill>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kumimoji="0" lang="en-US" sz="4200" b="0" i="0" u="none" strike="noStrike" kern="0" cap="none" spc="-5" normalizeH="0" baseline="0" noProof="0" dirty="0">
              <a:ln>
                <a:noFill/>
              </a:ln>
              <a:solidFill>
                <a:srgbClr val="231F20"/>
              </a:solidFill>
              <a:effectLst/>
              <a:uLnTx/>
              <a:uFillTx/>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lang="en-US" sz="4200" kern="0" spc="-5" dirty="0">
              <a:solidFill>
                <a:srgbClr val="231F20"/>
              </a:solidFill>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kumimoji="0" lang="en-US" sz="4200" b="0" i="0" u="none" strike="noStrike" kern="0" cap="none" spc="-5" normalizeH="0" baseline="0" noProof="0" dirty="0">
              <a:ln>
                <a:noFill/>
              </a:ln>
              <a:solidFill>
                <a:srgbClr val="231F20"/>
              </a:solidFill>
              <a:effectLst/>
              <a:uLnTx/>
              <a:uFillTx/>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kumimoji="0" lang="en-US" sz="4200" b="0" i="0" u="none" strike="noStrike" kern="0" cap="none" spc="-5" normalizeH="0" baseline="0" noProof="0" dirty="0">
              <a:ln>
                <a:noFill/>
              </a:ln>
              <a:solidFill>
                <a:srgbClr val="231F20"/>
              </a:solidFill>
              <a:effectLst/>
              <a:uLnTx/>
              <a:uFillTx/>
              <a:latin typeface="Calibri"/>
              <a:ea typeface="+mj-ea"/>
              <a:cs typeface="Calibri"/>
            </a:endParaRPr>
          </a:p>
        </p:txBody>
      </p:sp>
      <p:sp>
        <p:nvSpPr>
          <p:cNvPr id="5" name="object 3"/>
          <p:cNvSpPr/>
          <p:nvPr/>
        </p:nvSpPr>
        <p:spPr>
          <a:xfrm>
            <a:off x="3635131" y="445820"/>
            <a:ext cx="1665666" cy="176498"/>
          </a:xfrm>
          <a:prstGeom prst="rect">
            <a:avLst/>
          </a:prstGeom>
          <a:blipFill>
            <a:blip r:embed="rId3" cstate="print"/>
            <a:stretch>
              <a:fillRect/>
            </a:stretch>
          </a:blipFill>
        </p:spPr>
        <p:txBody>
          <a:bodyPr wrap="square" lIns="0" tIns="0" rIns="0" bIns="0" rtlCol="0"/>
          <a:lstStyle/>
          <a:p>
            <a:endParaRPr/>
          </a:p>
        </p:txBody>
      </p:sp>
      <p:sp>
        <p:nvSpPr>
          <p:cNvPr id="6"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7"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8"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9"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0"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1" name="object 9"/>
          <p:cNvSpPr/>
          <p:nvPr/>
        </p:nvSpPr>
        <p:spPr>
          <a:xfrm>
            <a:off x="3466033" y="466924"/>
            <a:ext cx="101965" cy="132316"/>
          </a:xfrm>
          <a:prstGeom prst="rect">
            <a:avLst/>
          </a:prstGeom>
          <a:blipFill>
            <a:blip r:embed="rId4" cstate="print"/>
            <a:stretch>
              <a:fillRect/>
            </a:stretch>
          </a:blipFill>
        </p:spPr>
        <p:txBody>
          <a:bodyPr wrap="square" lIns="0" tIns="0" rIns="0" bIns="0" rtlCol="0"/>
          <a:lstStyle/>
          <a:p>
            <a:endParaRPr/>
          </a:p>
        </p:txBody>
      </p:sp>
      <p:sp>
        <p:nvSpPr>
          <p:cNvPr id="12"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3" name="object 11"/>
          <p:cNvSpPr/>
          <p:nvPr/>
        </p:nvSpPr>
        <p:spPr>
          <a:xfrm>
            <a:off x="3288133" y="287191"/>
            <a:ext cx="1065314" cy="108204"/>
          </a:xfrm>
          <a:prstGeom prst="rect">
            <a:avLst/>
          </a:prstGeom>
          <a:blipFill>
            <a:blip r:embed="rId5" cstate="print"/>
            <a:stretch>
              <a:fillRect/>
            </a:stretch>
          </a:blipFill>
        </p:spPr>
        <p:txBody>
          <a:bodyPr wrap="square" lIns="0" tIns="0" rIns="0" bIns="0" rtlCol="0"/>
          <a:lstStyle/>
          <a:p>
            <a:endParaRPr/>
          </a:p>
        </p:txBody>
      </p:sp>
      <p:sp>
        <p:nvSpPr>
          <p:cNvPr id="14" name="Rectangle 13"/>
          <p:cNvSpPr/>
          <p:nvPr/>
        </p:nvSpPr>
        <p:spPr>
          <a:xfrm>
            <a:off x="577850" y="2289324"/>
            <a:ext cx="7162800" cy="2564805"/>
          </a:xfrm>
          <a:prstGeom prst="rect">
            <a:avLst/>
          </a:prstGeom>
        </p:spPr>
        <p:txBody>
          <a:bodyPr wrap="square">
            <a:spAutoFit/>
          </a:bodyPr>
          <a:lstStyle/>
          <a:p>
            <a:pPr marL="300355" indent="-287655">
              <a:spcBef>
                <a:spcPts val="420"/>
              </a:spcBef>
              <a:buFont typeface="Arial"/>
              <a:buChar char="•"/>
              <a:tabLst>
                <a:tab pos="300355" algn="l"/>
                <a:tab pos="300990" algn="l"/>
              </a:tabLst>
            </a:pPr>
            <a:r>
              <a:rPr lang="en-US" sz="2400" dirty="0">
                <a:solidFill>
                  <a:srgbClr val="231F20"/>
                </a:solidFill>
                <a:latin typeface="Calibri"/>
                <a:cs typeface="Calibri"/>
              </a:rPr>
              <a:t>Explain the call is about to end</a:t>
            </a:r>
          </a:p>
          <a:p>
            <a:pPr marL="300355" indent="-287655">
              <a:spcBef>
                <a:spcPts val="420"/>
              </a:spcBef>
              <a:buFont typeface="Arial"/>
              <a:buChar char="•"/>
              <a:tabLst>
                <a:tab pos="300355" algn="l"/>
                <a:tab pos="300990" algn="l"/>
              </a:tabLst>
            </a:pPr>
            <a:r>
              <a:rPr lang="en-US" sz="2400" dirty="0">
                <a:solidFill>
                  <a:srgbClr val="231F20"/>
                </a:solidFill>
                <a:latin typeface="Calibri"/>
                <a:cs typeface="Calibri"/>
              </a:rPr>
              <a:t>Check to see how the person is feeling</a:t>
            </a:r>
          </a:p>
          <a:p>
            <a:pPr marL="300355" indent="-287655">
              <a:spcBef>
                <a:spcPts val="420"/>
              </a:spcBef>
              <a:buFont typeface="Arial"/>
              <a:buChar char="•"/>
              <a:tabLst>
                <a:tab pos="300355" algn="l"/>
                <a:tab pos="300990" algn="l"/>
              </a:tabLst>
            </a:pPr>
            <a:r>
              <a:rPr lang="en-US" sz="2400" dirty="0">
                <a:solidFill>
                  <a:srgbClr val="231F20"/>
                </a:solidFill>
                <a:latin typeface="Calibri"/>
                <a:cs typeface="Calibri"/>
              </a:rPr>
              <a:t>Check any agreed action points</a:t>
            </a:r>
          </a:p>
          <a:p>
            <a:pPr marL="300355" indent="-287655">
              <a:spcBef>
                <a:spcPts val="420"/>
              </a:spcBef>
              <a:buFont typeface="Arial"/>
              <a:buChar char="•"/>
              <a:tabLst>
                <a:tab pos="300355" algn="l"/>
                <a:tab pos="300990" algn="l"/>
              </a:tabLst>
            </a:pPr>
            <a:r>
              <a:rPr lang="en-US" sz="2400" dirty="0">
                <a:solidFill>
                  <a:srgbClr val="231F20"/>
                </a:solidFill>
                <a:latin typeface="Calibri"/>
                <a:cs typeface="Calibri"/>
              </a:rPr>
              <a:t>Provide referral information if needed</a:t>
            </a:r>
          </a:p>
          <a:p>
            <a:pPr marL="300355" indent="-287655">
              <a:spcBef>
                <a:spcPts val="420"/>
              </a:spcBef>
              <a:buFont typeface="Arial"/>
              <a:buChar char="•"/>
              <a:tabLst>
                <a:tab pos="300355" algn="l"/>
                <a:tab pos="300990" algn="l"/>
              </a:tabLst>
            </a:pPr>
            <a:r>
              <a:rPr lang="en-US" sz="2400" dirty="0">
                <a:solidFill>
                  <a:srgbClr val="231F20"/>
                </a:solidFill>
                <a:latin typeface="Calibri"/>
                <a:cs typeface="Calibri"/>
              </a:rPr>
              <a:t>Be encouraging and give hope. </a:t>
            </a:r>
          </a:p>
          <a:p>
            <a:pPr marL="300355" indent="-287655">
              <a:spcBef>
                <a:spcPts val="420"/>
              </a:spcBef>
              <a:buFont typeface="Arial"/>
              <a:buChar char="•"/>
              <a:tabLst>
                <a:tab pos="300355" algn="l"/>
                <a:tab pos="300990" algn="l"/>
              </a:tabLst>
            </a:pPr>
            <a:endParaRPr lang="en-US" sz="2400" dirty="0">
              <a:solidFill>
                <a:srgbClr val="231F20"/>
              </a:solidFill>
              <a:latin typeface="Calibri"/>
              <a:cs typeface="Calibri"/>
            </a:endParaRPr>
          </a:p>
        </p:txBody>
      </p:sp>
      <p:pic>
        <p:nvPicPr>
          <p:cNvPr id="16" name="Picture 15" descr="online learning copy.jpg"/>
          <p:cNvPicPr>
            <a:picLocks noChangeAspect="1"/>
          </p:cNvPicPr>
          <p:nvPr/>
        </p:nvPicPr>
        <p:blipFill>
          <a:blip r:embed="rId6"/>
          <a:stretch>
            <a:fillRect/>
          </a:stretch>
        </p:blipFill>
        <p:spPr>
          <a:xfrm>
            <a:off x="6369050" y="269875"/>
            <a:ext cx="3657600" cy="5821371"/>
          </a:xfrm>
          <a:prstGeom prst="rect">
            <a:avLst/>
          </a:prstGeom>
        </p:spPr>
      </p:pic>
    </p:spTree>
  </p:cSld>
  <p:clrMapOvr>
    <a:masterClrMapping/>
  </p:clrMapOvr>
  <p:transition>
    <p:cut thruBlk="1"/>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dirty="0">
              <a:latin typeface="Calibri"/>
              <a:cs typeface="Calibri"/>
            </a:endParaRPr>
          </a:p>
        </p:txBody>
      </p:sp>
      <p:sp>
        <p:nvSpPr>
          <p:cNvPr id="15" name="object 15"/>
          <p:cNvSpPr txBox="1"/>
          <p:nvPr/>
        </p:nvSpPr>
        <p:spPr>
          <a:xfrm>
            <a:off x="11346885" y="5425244"/>
            <a:ext cx="118745" cy="979169"/>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SYRIAN ARAB </a:t>
            </a:r>
            <a:r>
              <a:rPr sz="600" spc="10" dirty="0">
                <a:solidFill>
                  <a:srgbClr val="FFFFFF"/>
                </a:solidFill>
                <a:latin typeface="Calibri"/>
                <a:cs typeface="Calibri"/>
              </a:rPr>
              <a:t>RED</a:t>
            </a:r>
            <a:r>
              <a:rPr sz="600" spc="-10" dirty="0">
                <a:solidFill>
                  <a:srgbClr val="FFFFFF"/>
                </a:solidFill>
                <a:latin typeface="Calibri"/>
                <a:cs typeface="Calibri"/>
              </a:rPr>
              <a:t> </a:t>
            </a:r>
            <a:r>
              <a:rPr sz="600" spc="15" dirty="0">
                <a:solidFill>
                  <a:srgbClr val="FFFFFF"/>
                </a:solidFill>
                <a:latin typeface="Calibri"/>
                <a:cs typeface="Calibri"/>
              </a:rPr>
              <a:t>CRESCENT</a:t>
            </a:r>
            <a:endParaRPr sz="600">
              <a:latin typeface="Calibri"/>
              <a:cs typeface="Calibri"/>
            </a:endParaRPr>
          </a:p>
        </p:txBody>
      </p:sp>
      <p:sp>
        <p:nvSpPr>
          <p:cNvPr id="17" name="object 12"/>
          <p:cNvSpPr txBox="1">
            <a:spLocks/>
          </p:cNvSpPr>
          <p:nvPr/>
        </p:nvSpPr>
        <p:spPr>
          <a:xfrm>
            <a:off x="958851" y="1336675"/>
            <a:ext cx="4343400" cy="6712093"/>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kumimoji="0" lang="en-US" sz="4200" b="0" i="0" u="none" strike="noStrike" kern="0" cap="none" spc="-20" normalizeH="0" baseline="0" noProof="0" dirty="0">
                <a:ln>
                  <a:noFill/>
                </a:ln>
                <a:solidFill>
                  <a:srgbClr val="231F20"/>
                </a:solidFill>
                <a:effectLst/>
                <a:uLnTx/>
                <a:uFillTx/>
                <a:latin typeface="Calibri"/>
                <a:ea typeface="+mj-ea"/>
                <a:cs typeface="Calibri"/>
              </a:rPr>
              <a:t>After the call</a:t>
            </a:r>
          </a:p>
          <a:p>
            <a:pPr marL="300355" lvl="0" indent="-287655">
              <a:spcBef>
                <a:spcPts val="420"/>
              </a:spcBef>
              <a:buFont typeface="Arial"/>
              <a:buChar char="•"/>
              <a:tabLst>
                <a:tab pos="300355" algn="l"/>
                <a:tab pos="300990" algn="l"/>
              </a:tabLst>
            </a:pPr>
            <a:r>
              <a:rPr lang="en-US" sz="2400" dirty="0">
                <a:solidFill>
                  <a:srgbClr val="231F20"/>
                </a:solidFill>
                <a:cs typeface="Calibri"/>
              </a:rPr>
              <a:t>Follow up on referral</a:t>
            </a:r>
          </a:p>
          <a:p>
            <a:pPr marL="300355" lvl="0" indent="-287655">
              <a:spcBef>
                <a:spcPts val="420"/>
              </a:spcBef>
              <a:buFont typeface="Arial"/>
              <a:buChar char="•"/>
              <a:tabLst>
                <a:tab pos="300355" algn="l"/>
                <a:tab pos="300990" algn="l"/>
              </a:tabLst>
            </a:pPr>
            <a:r>
              <a:rPr lang="en-US" sz="2400" dirty="0">
                <a:solidFill>
                  <a:srgbClr val="231F20"/>
                </a:solidFill>
                <a:cs typeface="Calibri"/>
              </a:rPr>
              <a:t>Discuss with supervisor, if needed</a:t>
            </a:r>
          </a:p>
          <a:p>
            <a:pPr marL="12700" marR="0" lvl="0" indent="0" defTabSz="914400" eaLnBrk="1" fontAlgn="auto" latinLnBrk="0" hangingPunct="1">
              <a:lnSpc>
                <a:spcPct val="100000"/>
              </a:lnSpc>
              <a:spcBef>
                <a:spcPts val="100"/>
              </a:spcBef>
              <a:spcAft>
                <a:spcPts val="0"/>
              </a:spcAft>
              <a:buClrTx/>
              <a:buSzTx/>
              <a:buFontTx/>
              <a:buNone/>
              <a:tabLst/>
              <a:defRPr/>
            </a:pPr>
            <a:endParaRPr kumimoji="0" lang="en-US" sz="4200" b="0" i="0" u="none" strike="noStrike" kern="0" cap="none" spc="-20" normalizeH="0" baseline="0" noProof="0" dirty="0">
              <a:ln>
                <a:noFill/>
              </a:ln>
              <a:solidFill>
                <a:srgbClr val="231F20"/>
              </a:solidFill>
              <a:effectLst/>
              <a:uLnTx/>
              <a:uFillTx/>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r>
              <a:rPr kumimoji="0" lang="en-US" sz="4200" b="0" i="0" u="none" strike="noStrike" kern="0" cap="none" spc="-20" normalizeH="0" baseline="0" noProof="0" dirty="0">
                <a:ln>
                  <a:noFill/>
                </a:ln>
                <a:solidFill>
                  <a:srgbClr val="231F20"/>
                </a:solidFill>
                <a:effectLst/>
                <a:uLnTx/>
                <a:uFillTx/>
                <a:latin typeface="Calibri"/>
                <a:ea typeface="+mj-ea"/>
                <a:cs typeface="Calibri"/>
              </a:rPr>
              <a:t> </a:t>
            </a:r>
            <a:endParaRPr kumimoji="0" lang="en-US" sz="4200" b="0" i="0" u="none" strike="noStrike" kern="0" cap="none" spc="-5" normalizeH="0" baseline="0" noProof="0" dirty="0">
              <a:ln>
                <a:noFill/>
              </a:ln>
              <a:solidFill>
                <a:srgbClr val="231F20"/>
              </a:solidFill>
              <a:effectLst/>
              <a:uLnTx/>
              <a:uFillTx/>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lang="en-US" sz="3200" kern="0" spc="-5" dirty="0">
              <a:solidFill>
                <a:srgbClr val="231F20"/>
              </a:solidFill>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lang="en-US" sz="2400" kern="0" spc="-5" dirty="0">
              <a:solidFill>
                <a:srgbClr val="231F20"/>
              </a:solidFill>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kumimoji="0" lang="en-US" sz="4200" b="0" i="0" u="none" strike="noStrike" kern="0" cap="none" spc="-5" normalizeH="0" baseline="0" noProof="0" dirty="0">
              <a:ln>
                <a:noFill/>
              </a:ln>
              <a:solidFill>
                <a:srgbClr val="231F20"/>
              </a:solidFill>
              <a:effectLst/>
              <a:uLnTx/>
              <a:uFillTx/>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lang="en-US" sz="4200" kern="0" spc="-5" dirty="0">
              <a:solidFill>
                <a:srgbClr val="231F20"/>
              </a:solidFill>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kumimoji="0" lang="en-US" sz="4200" b="0" i="0" u="none" strike="noStrike" kern="0" cap="none" spc="-5" normalizeH="0" baseline="0" noProof="0" dirty="0">
              <a:ln>
                <a:noFill/>
              </a:ln>
              <a:solidFill>
                <a:srgbClr val="231F20"/>
              </a:solidFill>
              <a:effectLst/>
              <a:uLnTx/>
              <a:uFillTx/>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kumimoji="0" lang="en-US" sz="4200" b="0" i="0" u="none" strike="noStrike" kern="0" cap="none" spc="-5" normalizeH="0" baseline="0" noProof="0" dirty="0">
              <a:ln>
                <a:noFill/>
              </a:ln>
              <a:solidFill>
                <a:srgbClr val="231F20"/>
              </a:solidFill>
              <a:effectLst/>
              <a:uLnTx/>
              <a:uFillTx/>
              <a:latin typeface="Calibri"/>
              <a:ea typeface="+mj-ea"/>
              <a:cs typeface="Calibri"/>
            </a:endParaRPr>
          </a:p>
        </p:txBody>
      </p:sp>
      <p:sp>
        <p:nvSpPr>
          <p:cNvPr id="5" name="object 3"/>
          <p:cNvSpPr/>
          <p:nvPr/>
        </p:nvSpPr>
        <p:spPr>
          <a:xfrm>
            <a:off x="3635131" y="445820"/>
            <a:ext cx="1665666" cy="176498"/>
          </a:xfrm>
          <a:prstGeom prst="rect">
            <a:avLst/>
          </a:prstGeom>
          <a:blipFill>
            <a:blip r:embed="rId3" cstate="print"/>
            <a:stretch>
              <a:fillRect/>
            </a:stretch>
          </a:blipFill>
        </p:spPr>
        <p:txBody>
          <a:bodyPr wrap="square" lIns="0" tIns="0" rIns="0" bIns="0" rtlCol="0"/>
          <a:lstStyle/>
          <a:p>
            <a:endParaRPr/>
          </a:p>
        </p:txBody>
      </p:sp>
      <p:sp>
        <p:nvSpPr>
          <p:cNvPr id="6"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7"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8"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9"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0"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1" name="object 9"/>
          <p:cNvSpPr/>
          <p:nvPr/>
        </p:nvSpPr>
        <p:spPr>
          <a:xfrm>
            <a:off x="3466033" y="466924"/>
            <a:ext cx="101965" cy="132316"/>
          </a:xfrm>
          <a:prstGeom prst="rect">
            <a:avLst/>
          </a:prstGeom>
          <a:blipFill>
            <a:blip r:embed="rId4" cstate="print"/>
            <a:stretch>
              <a:fillRect/>
            </a:stretch>
          </a:blipFill>
        </p:spPr>
        <p:txBody>
          <a:bodyPr wrap="square" lIns="0" tIns="0" rIns="0" bIns="0" rtlCol="0"/>
          <a:lstStyle/>
          <a:p>
            <a:endParaRPr/>
          </a:p>
        </p:txBody>
      </p:sp>
      <p:sp>
        <p:nvSpPr>
          <p:cNvPr id="12"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3" name="object 11"/>
          <p:cNvSpPr/>
          <p:nvPr/>
        </p:nvSpPr>
        <p:spPr>
          <a:xfrm>
            <a:off x="3288133" y="287191"/>
            <a:ext cx="1065314" cy="108204"/>
          </a:xfrm>
          <a:prstGeom prst="rect">
            <a:avLst/>
          </a:prstGeom>
          <a:blipFill>
            <a:blip r:embed="rId5" cstate="print"/>
            <a:stretch>
              <a:fillRect/>
            </a:stretch>
          </a:blipFill>
        </p:spPr>
        <p:txBody>
          <a:bodyPr wrap="square" lIns="0" tIns="0" rIns="0" bIns="0" rtlCol="0"/>
          <a:lstStyle/>
          <a:p>
            <a:endParaRPr/>
          </a:p>
        </p:txBody>
      </p:sp>
      <p:pic>
        <p:nvPicPr>
          <p:cNvPr id="18" name="Picture 17" descr="zoom calls.jpeg"/>
          <p:cNvPicPr>
            <a:picLocks noChangeAspect="1"/>
          </p:cNvPicPr>
          <p:nvPr/>
        </p:nvPicPr>
        <p:blipFill>
          <a:blip r:embed="rId6"/>
          <a:stretch>
            <a:fillRect/>
          </a:stretch>
        </p:blipFill>
        <p:spPr>
          <a:xfrm>
            <a:off x="5196751" y="1108075"/>
            <a:ext cx="5559655" cy="4495800"/>
          </a:xfrm>
          <a:prstGeom prst="rect">
            <a:avLst/>
          </a:prstGeom>
        </p:spPr>
      </p:pic>
    </p:spTree>
  </p:cSld>
  <p:clrMapOvr>
    <a:masterClrMapping/>
  </p:clrMapOvr>
  <p:transition>
    <p:cut thruBlk="1"/>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dirty="0">
              <a:latin typeface="Calibri"/>
              <a:cs typeface="Calibri"/>
            </a:endParaRPr>
          </a:p>
        </p:txBody>
      </p:sp>
      <p:sp>
        <p:nvSpPr>
          <p:cNvPr id="15" name="object 15"/>
          <p:cNvSpPr txBox="1"/>
          <p:nvPr/>
        </p:nvSpPr>
        <p:spPr>
          <a:xfrm>
            <a:off x="11346885" y="5425244"/>
            <a:ext cx="118745" cy="979169"/>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SYRIAN ARAB </a:t>
            </a:r>
            <a:r>
              <a:rPr sz="600" spc="10" dirty="0">
                <a:solidFill>
                  <a:srgbClr val="FFFFFF"/>
                </a:solidFill>
                <a:latin typeface="Calibri"/>
                <a:cs typeface="Calibri"/>
              </a:rPr>
              <a:t>RED</a:t>
            </a:r>
            <a:r>
              <a:rPr sz="600" spc="-10" dirty="0">
                <a:solidFill>
                  <a:srgbClr val="FFFFFF"/>
                </a:solidFill>
                <a:latin typeface="Calibri"/>
                <a:cs typeface="Calibri"/>
              </a:rPr>
              <a:t> </a:t>
            </a:r>
            <a:r>
              <a:rPr sz="600" spc="15" dirty="0">
                <a:solidFill>
                  <a:srgbClr val="FFFFFF"/>
                </a:solidFill>
                <a:latin typeface="Calibri"/>
                <a:cs typeface="Calibri"/>
              </a:rPr>
              <a:t>CRESCENT</a:t>
            </a:r>
            <a:endParaRPr sz="600">
              <a:latin typeface="Calibri"/>
              <a:cs typeface="Calibri"/>
            </a:endParaRPr>
          </a:p>
        </p:txBody>
      </p:sp>
      <p:sp>
        <p:nvSpPr>
          <p:cNvPr id="17" name="object 12"/>
          <p:cNvSpPr txBox="1">
            <a:spLocks/>
          </p:cNvSpPr>
          <p:nvPr/>
        </p:nvSpPr>
        <p:spPr>
          <a:xfrm>
            <a:off x="4921250" y="955675"/>
            <a:ext cx="2209799" cy="8702382"/>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kumimoji="0" lang="en-US" sz="25000" b="0" i="0" u="none" strike="noStrike" kern="0" cap="none" spc="-20" normalizeH="0" baseline="0" noProof="0" dirty="0">
                <a:ln>
                  <a:noFill/>
                </a:ln>
                <a:solidFill>
                  <a:srgbClr val="231F20"/>
                </a:solidFill>
                <a:effectLst/>
                <a:uLnTx/>
                <a:uFillTx/>
                <a:latin typeface="Calibri"/>
                <a:ea typeface="+mj-ea"/>
                <a:cs typeface="Calibri"/>
              </a:rPr>
              <a:t>?</a:t>
            </a:r>
          </a:p>
          <a:p>
            <a:pPr marL="12700" marR="0" lvl="0" indent="0" defTabSz="914400" eaLnBrk="1" fontAlgn="auto" latinLnBrk="0" hangingPunct="1">
              <a:lnSpc>
                <a:spcPct val="100000"/>
              </a:lnSpc>
              <a:spcBef>
                <a:spcPts val="100"/>
              </a:spcBef>
              <a:spcAft>
                <a:spcPts val="0"/>
              </a:spcAft>
              <a:buClrTx/>
              <a:buSzTx/>
              <a:buFontTx/>
              <a:buNone/>
              <a:tabLst/>
              <a:defRPr/>
            </a:pPr>
            <a:endParaRPr kumimoji="0" lang="en-US" sz="4200" b="0" i="0" u="none" strike="noStrike" kern="0" cap="none" spc="-20" normalizeH="0" baseline="0" noProof="0" dirty="0">
              <a:ln>
                <a:noFill/>
              </a:ln>
              <a:solidFill>
                <a:srgbClr val="231F20"/>
              </a:solidFill>
              <a:effectLst/>
              <a:uLnTx/>
              <a:uFillTx/>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r>
              <a:rPr kumimoji="0" lang="en-US" sz="4200" b="0" i="0" u="none" strike="noStrike" kern="0" cap="none" spc="-20" normalizeH="0" baseline="0" noProof="0" dirty="0">
                <a:ln>
                  <a:noFill/>
                </a:ln>
                <a:solidFill>
                  <a:srgbClr val="231F20"/>
                </a:solidFill>
                <a:effectLst/>
                <a:uLnTx/>
                <a:uFillTx/>
                <a:latin typeface="Calibri"/>
                <a:ea typeface="+mj-ea"/>
                <a:cs typeface="Calibri"/>
              </a:rPr>
              <a:t> </a:t>
            </a:r>
            <a:endParaRPr kumimoji="0" lang="en-US" sz="4200" b="0" i="0" u="none" strike="noStrike" kern="0" cap="none" spc="-5" normalizeH="0" baseline="0" noProof="0" dirty="0">
              <a:ln>
                <a:noFill/>
              </a:ln>
              <a:solidFill>
                <a:srgbClr val="231F20"/>
              </a:solidFill>
              <a:effectLst/>
              <a:uLnTx/>
              <a:uFillTx/>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lang="en-US" sz="3200" kern="0" spc="-5" dirty="0">
              <a:solidFill>
                <a:srgbClr val="231F20"/>
              </a:solidFill>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lang="en-US" sz="2400" kern="0" spc="-5" dirty="0">
              <a:solidFill>
                <a:srgbClr val="231F20"/>
              </a:solidFill>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kumimoji="0" lang="en-US" sz="4200" b="0" i="0" u="none" strike="noStrike" kern="0" cap="none" spc="-5" normalizeH="0" baseline="0" noProof="0" dirty="0">
              <a:ln>
                <a:noFill/>
              </a:ln>
              <a:solidFill>
                <a:srgbClr val="231F20"/>
              </a:solidFill>
              <a:effectLst/>
              <a:uLnTx/>
              <a:uFillTx/>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lang="en-US" sz="4200" kern="0" spc="-5" dirty="0">
              <a:solidFill>
                <a:srgbClr val="231F20"/>
              </a:solidFill>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kumimoji="0" lang="en-US" sz="4200" b="0" i="0" u="none" strike="noStrike" kern="0" cap="none" spc="-5" normalizeH="0" baseline="0" noProof="0" dirty="0">
              <a:ln>
                <a:noFill/>
              </a:ln>
              <a:solidFill>
                <a:srgbClr val="231F20"/>
              </a:solidFill>
              <a:effectLst/>
              <a:uLnTx/>
              <a:uFillTx/>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kumimoji="0" lang="en-US" sz="4200" b="0" i="0" u="none" strike="noStrike" kern="0" cap="none" spc="-5" normalizeH="0" baseline="0" noProof="0" dirty="0">
              <a:ln>
                <a:noFill/>
              </a:ln>
              <a:solidFill>
                <a:srgbClr val="231F20"/>
              </a:solidFill>
              <a:effectLst/>
              <a:uLnTx/>
              <a:uFillTx/>
              <a:latin typeface="Calibri"/>
              <a:ea typeface="+mj-ea"/>
              <a:cs typeface="Calibri"/>
            </a:endParaRPr>
          </a:p>
        </p:txBody>
      </p:sp>
      <p:sp>
        <p:nvSpPr>
          <p:cNvPr id="5" name="object 3"/>
          <p:cNvSpPr/>
          <p:nvPr/>
        </p:nvSpPr>
        <p:spPr>
          <a:xfrm>
            <a:off x="3635131" y="445820"/>
            <a:ext cx="1665666" cy="176498"/>
          </a:xfrm>
          <a:prstGeom prst="rect">
            <a:avLst/>
          </a:prstGeom>
          <a:blipFill>
            <a:blip r:embed="rId3" cstate="print"/>
            <a:stretch>
              <a:fillRect/>
            </a:stretch>
          </a:blipFill>
        </p:spPr>
        <p:txBody>
          <a:bodyPr wrap="square" lIns="0" tIns="0" rIns="0" bIns="0" rtlCol="0"/>
          <a:lstStyle/>
          <a:p>
            <a:endParaRPr/>
          </a:p>
        </p:txBody>
      </p:sp>
      <p:sp>
        <p:nvSpPr>
          <p:cNvPr id="6"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7"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8"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9"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0"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1" name="object 9"/>
          <p:cNvSpPr/>
          <p:nvPr/>
        </p:nvSpPr>
        <p:spPr>
          <a:xfrm>
            <a:off x="3466033" y="466924"/>
            <a:ext cx="101965" cy="132316"/>
          </a:xfrm>
          <a:prstGeom prst="rect">
            <a:avLst/>
          </a:prstGeom>
          <a:blipFill>
            <a:blip r:embed="rId4" cstate="print"/>
            <a:stretch>
              <a:fillRect/>
            </a:stretch>
          </a:blipFill>
        </p:spPr>
        <p:txBody>
          <a:bodyPr wrap="square" lIns="0" tIns="0" rIns="0" bIns="0" rtlCol="0"/>
          <a:lstStyle/>
          <a:p>
            <a:endParaRPr/>
          </a:p>
        </p:txBody>
      </p:sp>
      <p:sp>
        <p:nvSpPr>
          <p:cNvPr id="12"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3" name="object 11"/>
          <p:cNvSpPr/>
          <p:nvPr/>
        </p:nvSpPr>
        <p:spPr>
          <a:xfrm>
            <a:off x="3288133" y="287191"/>
            <a:ext cx="1065314" cy="108204"/>
          </a:xfrm>
          <a:prstGeom prst="rect">
            <a:avLst/>
          </a:prstGeom>
          <a:blipFill>
            <a:blip r:embed="rId5" cstate="print"/>
            <a:stretch>
              <a:fillRect/>
            </a:stretch>
          </a:blipFill>
        </p:spPr>
        <p:txBody>
          <a:bodyPr wrap="square" lIns="0" tIns="0" rIns="0" bIns="0" rtlCol="0"/>
          <a:lstStyle/>
          <a:p>
            <a:endParaRPr/>
          </a:p>
        </p:txBody>
      </p:sp>
    </p:spTree>
  </p:cSld>
  <p:clrMapOvr>
    <a:masterClrMapping/>
  </p:clrMapOvr>
  <p:transition>
    <p:cut thruBlk="1"/>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a:latin typeface="Calibri"/>
              <a:cs typeface="Calibri"/>
            </a:endParaRPr>
          </a:p>
        </p:txBody>
      </p:sp>
      <p:sp>
        <p:nvSpPr>
          <p:cNvPr id="15" name="object 15"/>
          <p:cNvSpPr txBox="1"/>
          <p:nvPr/>
        </p:nvSpPr>
        <p:spPr>
          <a:xfrm>
            <a:off x="11346885" y="5613027"/>
            <a:ext cx="118745" cy="788670"/>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CARL WHETHAM </a:t>
            </a:r>
            <a:r>
              <a:rPr sz="600" dirty="0">
                <a:solidFill>
                  <a:srgbClr val="FFFFFF"/>
                </a:solidFill>
                <a:latin typeface="Calibri"/>
                <a:cs typeface="Calibri"/>
              </a:rPr>
              <a:t>/</a:t>
            </a:r>
            <a:r>
              <a:rPr sz="600" spc="-45" dirty="0">
                <a:solidFill>
                  <a:srgbClr val="FFFFFF"/>
                </a:solidFill>
                <a:latin typeface="Calibri"/>
                <a:cs typeface="Calibri"/>
              </a:rPr>
              <a:t> </a:t>
            </a:r>
            <a:r>
              <a:rPr sz="600" spc="10" dirty="0">
                <a:solidFill>
                  <a:srgbClr val="FFFFFF"/>
                </a:solidFill>
                <a:latin typeface="Calibri"/>
                <a:cs typeface="Calibri"/>
              </a:rPr>
              <a:t>IFRC</a:t>
            </a:r>
            <a:endParaRPr sz="600">
              <a:latin typeface="Calibri"/>
              <a:cs typeface="Calibri"/>
            </a:endParaRPr>
          </a:p>
        </p:txBody>
      </p:sp>
      <p:sp>
        <p:nvSpPr>
          <p:cNvPr id="16" name="object 12"/>
          <p:cNvSpPr txBox="1">
            <a:spLocks/>
          </p:cNvSpPr>
          <p:nvPr/>
        </p:nvSpPr>
        <p:spPr>
          <a:xfrm>
            <a:off x="349250" y="1031875"/>
            <a:ext cx="5105400" cy="659155"/>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kumimoji="0" lang="en-US" sz="4200" b="0" i="0" u="none" strike="noStrike" kern="0" cap="none" spc="0" normalizeH="0" baseline="0" noProof="0" dirty="0">
                <a:ln>
                  <a:noFill/>
                </a:ln>
                <a:solidFill>
                  <a:srgbClr val="000000"/>
                </a:solidFill>
                <a:effectLst/>
                <a:uLnTx/>
                <a:uFillTx/>
                <a:latin typeface="Calibri"/>
                <a:ea typeface="+mj-ea"/>
                <a:cs typeface="Calibri"/>
              </a:rPr>
              <a:t>Get more information</a:t>
            </a:r>
            <a:endParaRPr kumimoji="0" lang="en-US" sz="4200" b="0" i="0" u="none" strike="noStrike" kern="0" cap="none" spc="-5" normalizeH="0" baseline="0" noProof="0" dirty="0">
              <a:ln>
                <a:noFill/>
              </a:ln>
              <a:solidFill>
                <a:srgbClr val="000000"/>
              </a:solidFill>
              <a:effectLst/>
              <a:uLnTx/>
              <a:uFillTx/>
              <a:latin typeface="Calibri"/>
              <a:ea typeface="+mj-ea"/>
              <a:cs typeface="Calibri"/>
            </a:endParaRPr>
          </a:p>
        </p:txBody>
      </p:sp>
      <p:sp>
        <p:nvSpPr>
          <p:cNvPr id="8" name="object 3"/>
          <p:cNvSpPr/>
          <p:nvPr/>
        </p:nvSpPr>
        <p:spPr>
          <a:xfrm>
            <a:off x="3635131" y="445820"/>
            <a:ext cx="1665666" cy="176498"/>
          </a:xfrm>
          <a:prstGeom prst="rect">
            <a:avLst/>
          </a:prstGeom>
          <a:blipFill>
            <a:blip r:embed="rId3" cstate="print"/>
            <a:stretch>
              <a:fillRect/>
            </a:stretch>
          </a:blipFill>
        </p:spPr>
        <p:txBody>
          <a:bodyPr wrap="square" lIns="0" tIns="0" rIns="0" bIns="0" rtlCol="0"/>
          <a:lstStyle/>
          <a:p>
            <a:endParaRPr/>
          </a:p>
        </p:txBody>
      </p:sp>
      <p:sp>
        <p:nvSpPr>
          <p:cNvPr id="9"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10"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11"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2"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3"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4" name="object 9"/>
          <p:cNvSpPr/>
          <p:nvPr/>
        </p:nvSpPr>
        <p:spPr>
          <a:xfrm>
            <a:off x="3466033" y="466924"/>
            <a:ext cx="101965" cy="132316"/>
          </a:xfrm>
          <a:prstGeom prst="rect">
            <a:avLst/>
          </a:prstGeom>
          <a:blipFill>
            <a:blip r:embed="rId4" cstate="print"/>
            <a:stretch>
              <a:fillRect/>
            </a:stretch>
          </a:blipFill>
        </p:spPr>
        <p:txBody>
          <a:bodyPr wrap="square" lIns="0" tIns="0" rIns="0" bIns="0" rtlCol="0"/>
          <a:lstStyle/>
          <a:p>
            <a:endParaRPr/>
          </a:p>
        </p:txBody>
      </p:sp>
      <p:sp>
        <p:nvSpPr>
          <p:cNvPr id="18"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9" name="object 11"/>
          <p:cNvSpPr/>
          <p:nvPr/>
        </p:nvSpPr>
        <p:spPr>
          <a:xfrm>
            <a:off x="3288133" y="287191"/>
            <a:ext cx="1065314" cy="108204"/>
          </a:xfrm>
          <a:prstGeom prst="rect">
            <a:avLst/>
          </a:prstGeom>
          <a:blipFill>
            <a:blip r:embed="rId5" cstate="print"/>
            <a:stretch>
              <a:fillRect/>
            </a:stretch>
          </a:blipFill>
        </p:spPr>
        <p:txBody>
          <a:bodyPr wrap="square" lIns="0" tIns="0" rIns="0" bIns="0" rtlCol="0"/>
          <a:lstStyle/>
          <a:p>
            <a:endParaRPr/>
          </a:p>
        </p:txBody>
      </p:sp>
      <p:sp>
        <p:nvSpPr>
          <p:cNvPr id="17" name="Rectangle 16"/>
          <p:cNvSpPr/>
          <p:nvPr/>
        </p:nvSpPr>
        <p:spPr>
          <a:xfrm>
            <a:off x="2559050" y="2022475"/>
            <a:ext cx="10622967" cy="4524315"/>
          </a:xfrm>
          <a:prstGeom prst="rect">
            <a:avLst/>
          </a:prstGeom>
        </p:spPr>
        <p:txBody>
          <a:bodyPr wrap="square">
            <a:spAutoFit/>
          </a:bodyPr>
          <a:lstStyle/>
          <a:p>
            <a:pPr>
              <a:spcAft>
                <a:spcPts val="2400"/>
              </a:spcAft>
            </a:pPr>
            <a:r>
              <a:rPr lang="en-US" sz="4800" dirty="0">
                <a:hlinkClick r:id="rId6"/>
              </a:rPr>
              <a:t>https://pscentre.org</a:t>
            </a:r>
            <a:endParaRPr lang="en-US" sz="4800" dirty="0"/>
          </a:p>
          <a:p>
            <a:pPr>
              <a:spcAft>
                <a:spcPts val="2400"/>
              </a:spcAft>
            </a:pPr>
            <a:r>
              <a:rPr lang="en-US" sz="4800" dirty="0">
                <a:hlinkClick r:id="rId7"/>
              </a:rPr>
              <a:t>https://www.who.int</a:t>
            </a:r>
            <a:endParaRPr lang="en-US" sz="4800" dirty="0"/>
          </a:p>
          <a:p>
            <a:pPr>
              <a:spcAft>
                <a:spcPts val="2400"/>
              </a:spcAft>
            </a:pPr>
            <a:r>
              <a:rPr lang="en-US" sz="4800" dirty="0">
                <a:hlinkClick r:id="rId8"/>
              </a:rPr>
              <a:t>https://mhpss.net</a:t>
            </a:r>
            <a:endParaRPr lang="en-US" sz="4800" dirty="0"/>
          </a:p>
          <a:p>
            <a:endParaRPr lang="en-US" sz="4800" dirty="0"/>
          </a:p>
          <a:p>
            <a:endParaRPr lang="en-US" dirty="0"/>
          </a:p>
          <a:p>
            <a:endParaRPr lang="en-US" dirty="0"/>
          </a:p>
        </p:txBody>
      </p:sp>
    </p:spTree>
    <p:extLst>
      <p:ext uri="{BB962C8B-B14F-4D97-AF65-F5344CB8AC3E}">
        <p14:creationId xmlns:p14="http://schemas.microsoft.com/office/powerpoint/2010/main" val="30723385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t>Psychological </a:t>
            </a:r>
            <a:r>
              <a:rPr sz="2100" spc="-65" dirty="0"/>
              <a:t>First</a:t>
            </a:r>
            <a:r>
              <a:rPr sz="2100" spc="-150" dirty="0"/>
              <a:t> </a:t>
            </a:r>
            <a:r>
              <a:rPr sz="2100" spc="-65" dirty="0"/>
              <a:t>Aid</a:t>
            </a:r>
            <a:endParaRPr sz="2100" dirty="0"/>
          </a:p>
        </p:txBody>
      </p:sp>
      <p:sp>
        <p:nvSpPr>
          <p:cNvPr id="12" name="object 12"/>
          <p:cNvSpPr txBox="1"/>
          <p:nvPr/>
        </p:nvSpPr>
        <p:spPr>
          <a:xfrm>
            <a:off x="3263299" y="190621"/>
            <a:ext cx="2019935" cy="345440"/>
          </a:xfrm>
          <a:prstGeom prst="rect">
            <a:avLst/>
          </a:prstGeom>
        </p:spPr>
        <p:txBody>
          <a:bodyPr vert="horz" wrap="square" lIns="0" tIns="12700" rIns="0" bIns="0" rtlCol="0">
            <a:spAutoFit/>
          </a:bodyPr>
          <a:lstStyle/>
          <a:p>
            <a:pPr marL="12700">
              <a:lnSpc>
                <a:spcPct val="100000"/>
              </a:lnSpc>
              <a:spcBef>
                <a:spcPts val="100"/>
              </a:spcBef>
            </a:pPr>
            <a:r>
              <a:rPr sz="2100" spc="-60" dirty="0">
                <a:solidFill>
                  <a:srgbClr val="FFFFFF"/>
                </a:solidFill>
                <a:latin typeface="Calibri-Light"/>
                <a:cs typeface="Calibri-Light"/>
              </a:rPr>
              <a:t>Module </a:t>
            </a:r>
            <a:r>
              <a:rPr sz="2100" spc="-25" dirty="0">
                <a:solidFill>
                  <a:srgbClr val="FFFFFF"/>
                </a:solidFill>
                <a:latin typeface="Calibri-Light"/>
                <a:cs typeface="Calibri-Light"/>
              </a:rPr>
              <a:t>2 </a:t>
            </a:r>
            <a:r>
              <a:rPr sz="2100" b="1" spc="-55" dirty="0">
                <a:solidFill>
                  <a:srgbClr val="FFFFFF"/>
                </a:solidFill>
                <a:latin typeface="Calibri"/>
                <a:cs typeface="Calibri"/>
              </a:rPr>
              <a:t>Basic</a:t>
            </a:r>
            <a:r>
              <a:rPr sz="2100" b="1" spc="-250" dirty="0">
                <a:solidFill>
                  <a:srgbClr val="FFFFFF"/>
                </a:solidFill>
                <a:latin typeface="Calibri"/>
                <a:cs typeface="Calibri"/>
              </a:rPr>
              <a:t> </a:t>
            </a:r>
            <a:r>
              <a:rPr sz="2100" b="1" spc="-90" dirty="0">
                <a:solidFill>
                  <a:srgbClr val="FFFFFF"/>
                </a:solidFill>
                <a:latin typeface="Calibri"/>
                <a:cs typeface="Calibri"/>
              </a:rPr>
              <a:t>PFA</a:t>
            </a:r>
            <a:endParaRPr sz="2100">
              <a:latin typeface="Calibri"/>
              <a:cs typeface="Calibri"/>
            </a:endParaRPr>
          </a:p>
        </p:txBody>
      </p:sp>
      <p:sp>
        <p:nvSpPr>
          <p:cNvPr id="14" name="object 14"/>
          <p:cNvSpPr/>
          <p:nvPr/>
        </p:nvSpPr>
        <p:spPr>
          <a:xfrm>
            <a:off x="1203086" y="3215274"/>
            <a:ext cx="1355090" cy="1308100"/>
          </a:xfrm>
          <a:custGeom>
            <a:avLst/>
            <a:gdLst/>
            <a:ahLst/>
            <a:cxnLst/>
            <a:rect l="l" t="t" r="r" b="b"/>
            <a:pathLst>
              <a:path w="1355089" h="1308100">
                <a:moveTo>
                  <a:pt x="1354480" y="0"/>
                </a:moveTo>
                <a:lnTo>
                  <a:pt x="0" y="0"/>
                </a:lnTo>
                <a:lnTo>
                  <a:pt x="0" y="1307846"/>
                </a:lnTo>
                <a:lnTo>
                  <a:pt x="1354480" y="1307846"/>
                </a:lnTo>
                <a:lnTo>
                  <a:pt x="1354480" y="0"/>
                </a:lnTo>
                <a:close/>
              </a:path>
            </a:pathLst>
          </a:custGeom>
          <a:solidFill>
            <a:srgbClr val="FFFFFF"/>
          </a:solidFill>
        </p:spPr>
        <p:txBody>
          <a:bodyPr wrap="square" lIns="0" tIns="0" rIns="0" bIns="0" rtlCol="0"/>
          <a:lstStyle/>
          <a:p>
            <a:endParaRPr/>
          </a:p>
        </p:txBody>
      </p:sp>
      <p:sp>
        <p:nvSpPr>
          <p:cNvPr id="15" name="object 15"/>
          <p:cNvSpPr/>
          <p:nvPr/>
        </p:nvSpPr>
        <p:spPr>
          <a:xfrm>
            <a:off x="2557566" y="3215274"/>
            <a:ext cx="4790440" cy="1308100"/>
          </a:xfrm>
          <a:custGeom>
            <a:avLst/>
            <a:gdLst/>
            <a:ahLst/>
            <a:cxnLst/>
            <a:rect l="l" t="t" r="r" b="b"/>
            <a:pathLst>
              <a:path w="4790440" h="1308100">
                <a:moveTo>
                  <a:pt x="4790338" y="0"/>
                </a:moveTo>
                <a:lnTo>
                  <a:pt x="0" y="0"/>
                </a:lnTo>
                <a:lnTo>
                  <a:pt x="0" y="1307846"/>
                </a:lnTo>
                <a:lnTo>
                  <a:pt x="4790338" y="1307846"/>
                </a:lnTo>
                <a:lnTo>
                  <a:pt x="4790338" y="0"/>
                </a:lnTo>
                <a:close/>
              </a:path>
            </a:pathLst>
          </a:custGeom>
          <a:solidFill>
            <a:srgbClr val="FFFFFF"/>
          </a:solidFill>
        </p:spPr>
        <p:txBody>
          <a:bodyPr wrap="square" lIns="0" tIns="0" rIns="0" bIns="0" rtlCol="0"/>
          <a:lstStyle/>
          <a:p>
            <a:endParaRPr/>
          </a:p>
        </p:txBody>
      </p:sp>
      <p:graphicFrame>
        <p:nvGraphicFramePr>
          <p:cNvPr id="17" name="object 17"/>
          <p:cNvGraphicFramePr>
            <a:graphicFrameLocks noGrp="1"/>
          </p:cNvGraphicFramePr>
          <p:nvPr>
            <p:extLst>
              <p:ext uri="{D42A27DB-BD31-4B8C-83A1-F6EECF244321}">
                <p14:modId xmlns:p14="http://schemas.microsoft.com/office/powerpoint/2010/main" val="2408420397"/>
              </p:ext>
            </p:extLst>
          </p:nvPr>
        </p:nvGraphicFramePr>
        <p:xfrm>
          <a:off x="501650" y="2120208"/>
          <a:ext cx="8459684" cy="3810000"/>
        </p:xfrm>
        <a:graphic>
          <a:graphicData uri="http://schemas.openxmlformats.org/drawingml/2006/table">
            <a:tbl>
              <a:tblPr firstRow="1" bandRow="1">
                <a:tableStyleId>{2D5ABB26-0587-4C30-8999-92F81FD0307C}</a:tableStyleId>
              </a:tblPr>
              <a:tblGrid>
                <a:gridCol w="8459684">
                  <a:extLst>
                    <a:ext uri="{9D8B030D-6E8A-4147-A177-3AD203B41FA5}">
                      <a16:colId xmlns:a16="http://schemas.microsoft.com/office/drawing/2014/main" val="20000"/>
                    </a:ext>
                  </a:extLst>
                </a:gridCol>
              </a:tblGrid>
              <a:tr h="762000">
                <a:tc>
                  <a:txBody>
                    <a:bodyPr/>
                    <a:lstStyle/>
                    <a:p>
                      <a:pPr marL="538480" indent="-457200">
                        <a:lnSpc>
                          <a:spcPct val="100000"/>
                        </a:lnSpc>
                        <a:spcBef>
                          <a:spcPts val="315"/>
                        </a:spcBef>
                        <a:buFont typeface="Arial" panose="020B0604020202020204" pitchFamily="34" charset="0"/>
                        <a:buChar char="•"/>
                      </a:pPr>
                      <a:r>
                        <a:rPr lang="en-GB" sz="3200" b="0" spc="15" dirty="0">
                          <a:solidFill>
                            <a:srgbClr val="231F20"/>
                          </a:solidFill>
                          <a:latin typeface="Calibri"/>
                          <a:cs typeface="Calibri"/>
                        </a:rPr>
                        <a:t>Supportive communication –</a:t>
                      </a:r>
                      <a:r>
                        <a:rPr lang="en-GB" sz="3200" b="0" spc="15" baseline="0" dirty="0">
                          <a:solidFill>
                            <a:srgbClr val="231F20"/>
                          </a:solidFill>
                          <a:latin typeface="Calibri"/>
                          <a:cs typeface="Calibri"/>
                        </a:rPr>
                        <a:t> what is it? </a:t>
                      </a:r>
                      <a:endParaRPr sz="3200" b="0" dirty="0">
                        <a:latin typeface="Calibri"/>
                        <a:cs typeface="Calibri"/>
                      </a:endParaRPr>
                    </a:p>
                  </a:txBody>
                  <a:tcPr marL="0" marR="0" marT="40005" marB="0">
                    <a:lnL w="12700">
                      <a:solidFill>
                        <a:srgbClr val="008EB2"/>
                      </a:solidFill>
                      <a:prstDash val="solid"/>
                    </a:lnL>
                    <a:lnR w="12700">
                      <a:solidFill>
                        <a:srgbClr val="008EB2"/>
                      </a:solidFill>
                      <a:prstDash val="solid"/>
                    </a:lnR>
                    <a:lnT w="12700" cap="flat" cmpd="sng" algn="ctr">
                      <a:solidFill>
                        <a:srgbClr val="008EB2"/>
                      </a:solidFill>
                      <a:prstDash val="solid"/>
                      <a:round/>
                      <a:headEnd type="none" w="med" len="med"/>
                      <a:tailEnd type="none" w="med" len="med"/>
                    </a:lnT>
                    <a:lnB w="12700" cap="flat" cmpd="sng" algn="ctr">
                      <a:solidFill>
                        <a:srgbClr val="008EB2"/>
                      </a:solidFill>
                      <a:prstDash val="solid"/>
                      <a:round/>
                      <a:headEnd type="none" w="med" len="med"/>
                      <a:tailEnd type="none" w="med" len="med"/>
                    </a:lnB>
                    <a:noFill/>
                  </a:tcPr>
                </a:tc>
                <a:extLst>
                  <a:ext uri="{0D108BD9-81ED-4DB2-BD59-A6C34878D82A}">
                    <a16:rowId xmlns:a16="http://schemas.microsoft.com/office/drawing/2014/main" val="10000"/>
                  </a:ext>
                </a:extLst>
              </a:tr>
              <a:tr h="762000">
                <a:tc>
                  <a:txBody>
                    <a:bodyPr/>
                    <a:lstStyle/>
                    <a:p>
                      <a:pPr marL="538480" indent="-457200">
                        <a:lnSpc>
                          <a:spcPct val="100000"/>
                        </a:lnSpc>
                        <a:spcBef>
                          <a:spcPts val="315"/>
                        </a:spcBef>
                        <a:buFont typeface="Arial" panose="020B0604020202020204" pitchFamily="34" charset="0"/>
                        <a:buChar char="•"/>
                      </a:pPr>
                      <a:r>
                        <a:rPr lang="en-GB" sz="3200" b="0" baseline="0" dirty="0">
                          <a:latin typeface="Calibri"/>
                          <a:cs typeface="Calibri"/>
                        </a:rPr>
                        <a:t>Preparations</a:t>
                      </a:r>
                    </a:p>
                  </a:txBody>
                  <a:tcPr marL="0" marR="0" marT="40005" marB="0">
                    <a:lnL w="12700">
                      <a:solidFill>
                        <a:srgbClr val="008EB2"/>
                      </a:solidFill>
                      <a:prstDash val="solid"/>
                    </a:lnL>
                    <a:lnR w="12700">
                      <a:solidFill>
                        <a:srgbClr val="008EB2"/>
                      </a:solidFill>
                      <a:prstDash val="solid"/>
                    </a:lnR>
                    <a:lnT w="12700" cap="flat" cmpd="sng" algn="ctr">
                      <a:solidFill>
                        <a:srgbClr val="008EB2"/>
                      </a:solidFill>
                      <a:prstDash val="solid"/>
                      <a:round/>
                      <a:headEnd type="none" w="med" len="med"/>
                      <a:tailEnd type="none" w="med" len="med"/>
                    </a:lnT>
                    <a:lnB w="12700" cap="flat" cmpd="sng" algn="ctr">
                      <a:solidFill>
                        <a:srgbClr val="008EB2"/>
                      </a:solidFill>
                      <a:prstDash val="solid"/>
                      <a:round/>
                      <a:headEnd type="none" w="med" len="med"/>
                      <a:tailEnd type="none" w="med" len="med"/>
                    </a:lnB>
                    <a:noFill/>
                  </a:tcPr>
                </a:tc>
                <a:extLst>
                  <a:ext uri="{0D108BD9-81ED-4DB2-BD59-A6C34878D82A}">
                    <a16:rowId xmlns:a16="http://schemas.microsoft.com/office/drawing/2014/main" val="10001"/>
                  </a:ext>
                </a:extLst>
              </a:tr>
              <a:tr h="762000">
                <a:tc>
                  <a:txBody>
                    <a:bodyPr/>
                    <a:lstStyle/>
                    <a:p>
                      <a:pPr marL="538480" indent="-457200">
                        <a:lnSpc>
                          <a:spcPct val="100000"/>
                        </a:lnSpc>
                        <a:spcBef>
                          <a:spcPts val="315"/>
                        </a:spcBef>
                        <a:buFont typeface="Arial" panose="020B0604020202020204" pitchFamily="34" charset="0"/>
                        <a:buChar char="•"/>
                      </a:pPr>
                      <a:r>
                        <a:rPr lang="en-GB" sz="3200" b="0" baseline="0" dirty="0">
                          <a:latin typeface="Calibri"/>
                          <a:cs typeface="Calibri"/>
                        </a:rPr>
                        <a:t>Initial contact</a:t>
                      </a:r>
                    </a:p>
                  </a:txBody>
                  <a:tcPr marL="0" marR="0" marT="40005" marB="0">
                    <a:lnL w="12700">
                      <a:solidFill>
                        <a:srgbClr val="008EB2"/>
                      </a:solidFill>
                      <a:prstDash val="solid"/>
                    </a:lnL>
                    <a:lnR w="12700">
                      <a:solidFill>
                        <a:srgbClr val="008EB2"/>
                      </a:solidFill>
                      <a:prstDash val="solid"/>
                    </a:lnR>
                    <a:lnT w="12700" cap="flat" cmpd="sng" algn="ctr">
                      <a:solidFill>
                        <a:srgbClr val="008EB2"/>
                      </a:solidFill>
                      <a:prstDash val="solid"/>
                      <a:round/>
                      <a:headEnd type="none" w="med" len="med"/>
                      <a:tailEnd type="none" w="med" len="med"/>
                    </a:lnT>
                    <a:lnB w="12700" cap="flat" cmpd="sng" algn="ctr">
                      <a:solidFill>
                        <a:srgbClr val="008EB2"/>
                      </a:solidFill>
                      <a:prstDash val="solid"/>
                      <a:round/>
                      <a:headEnd type="none" w="med" len="med"/>
                      <a:tailEnd type="none" w="med" len="med"/>
                    </a:lnB>
                    <a:noFill/>
                  </a:tcPr>
                </a:tc>
                <a:extLst>
                  <a:ext uri="{0D108BD9-81ED-4DB2-BD59-A6C34878D82A}">
                    <a16:rowId xmlns:a16="http://schemas.microsoft.com/office/drawing/2014/main" val="10002"/>
                  </a:ext>
                </a:extLst>
              </a:tr>
              <a:tr h="762000">
                <a:tc>
                  <a:txBody>
                    <a:bodyPr/>
                    <a:lstStyle/>
                    <a:p>
                      <a:pPr marL="538480" indent="-457200">
                        <a:lnSpc>
                          <a:spcPct val="100000"/>
                        </a:lnSpc>
                        <a:spcBef>
                          <a:spcPts val="315"/>
                        </a:spcBef>
                        <a:buFont typeface="Arial" panose="020B0604020202020204" pitchFamily="34" charset="0"/>
                        <a:buChar char="•"/>
                      </a:pPr>
                      <a:r>
                        <a:rPr lang="en-GB" sz="3200" b="0" dirty="0">
                          <a:latin typeface="Calibri"/>
                          <a:cs typeface="Calibri"/>
                        </a:rPr>
                        <a:t>Supportive</a:t>
                      </a:r>
                      <a:r>
                        <a:rPr lang="en-GB" sz="3200" b="0" baseline="0" dirty="0">
                          <a:latin typeface="Calibri"/>
                          <a:cs typeface="Calibri"/>
                        </a:rPr>
                        <a:t> communication skills in PFA</a:t>
                      </a:r>
                    </a:p>
                  </a:txBody>
                  <a:tcPr marL="0" marR="0" marT="40005" marB="0">
                    <a:lnL w="12700" cap="flat" cmpd="sng" algn="ctr">
                      <a:solidFill>
                        <a:srgbClr val="008EB2"/>
                      </a:solidFill>
                      <a:prstDash val="solid"/>
                      <a:round/>
                      <a:headEnd type="none" w="med" len="med"/>
                      <a:tailEnd type="none" w="med" len="med"/>
                    </a:lnL>
                    <a:lnR w="12700">
                      <a:solidFill>
                        <a:srgbClr val="008EB2"/>
                      </a:solidFill>
                      <a:prstDash val="solid"/>
                    </a:lnR>
                    <a:lnT w="12700" cap="flat" cmpd="sng" algn="ctr">
                      <a:solidFill>
                        <a:srgbClr val="008EB2"/>
                      </a:solidFill>
                      <a:prstDash val="solid"/>
                      <a:round/>
                      <a:headEnd type="none" w="med" len="med"/>
                      <a:tailEnd type="none" w="med" len="med"/>
                    </a:lnT>
                    <a:lnB w="12700" cap="flat" cmpd="sng" algn="ctr">
                      <a:solidFill>
                        <a:srgbClr val="008EB2"/>
                      </a:solidFill>
                      <a:prstDash val="solid"/>
                      <a:round/>
                      <a:headEnd type="none" w="med" len="med"/>
                      <a:tailEnd type="none" w="med" len="med"/>
                    </a:lnB>
                    <a:noFill/>
                  </a:tcPr>
                </a:tc>
                <a:extLst>
                  <a:ext uri="{0D108BD9-81ED-4DB2-BD59-A6C34878D82A}">
                    <a16:rowId xmlns:a16="http://schemas.microsoft.com/office/drawing/2014/main" val="10003"/>
                  </a:ext>
                </a:extLst>
              </a:tr>
              <a:tr h="762000">
                <a:tc>
                  <a:txBody>
                    <a:bodyPr/>
                    <a:lstStyle/>
                    <a:p>
                      <a:pPr marL="538480" indent="-457200">
                        <a:lnSpc>
                          <a:spcPct val="100000"/>
                        </a:lnSpc>
                        <a:spcBef>
                          <a:spcPts val="315"/>
                        </a:spcBef>
                        <a:buFont typeface="Arial" panose="020B0604020202020204" pitchFamily="34" charset="0"/>
                        <a:buChar char="•"/>
                      </a:pPr>
                      <a:r>
                        <a:rPr lang="en-GB" sz="3200" b="0" dirty="0">
                          <a:latin typeface="Calibri"/>
                          <a:cs typeface="Calibri"/>
                        </a:rPr>
                        <a:t>Ending the help</a:t>
                      </a:r>
                      <a:endParaRPr sz="3200" b="0" dirty="0">
                        <a:latin typeface="Calibri"/>
                        <a:cs typeface="Calibri"/>
                      </a:endParaRPr>
                    </a:p>
                  </a:txBody>
                  <a:tcPr marL="0" marR="0" marT="40005" marB="0">
                    <a:lnL w="12700" cap="flat" cmpd="sng" algn="ctr">
                      <a:solidFill>
                        <a:srgbClr val="008EB2"/>
                      </a:solidFill>
                      <a:prstDash val="solid"/>
                      <a:round/>
                      <a:headEnd type="none" w="med" len="med"/>
                      <a:tailEnd type="none" w="med" len="med"/>
                    </a:lnL>
                    <a:lnR w="12700">
                      <a:solidFill>
                        <a:srgbClr val="008EB2"/>
                      </a:solidFill>
                      <a:prstDash val="solid"/>
                    </a:lnR>
                    <a:lnT w="12700" cap="flat" cmpd="sng" algn="ctr">
                      <a:solidFill>
                        <a:srgbClr val="008EB2"/>
                      </a:solidFill>
                      <a:prstDash val="solid"/>
                      <a:round/>
                      <a:headEnd type="none" w="med" len="med"/>
                      <a:tailEnd type="none" w="med" len="med"/>
                    </a:lnT>
                    <a:lnB w="12700" cap="flat" cmpd="sng" algn="ctr">
                      <a:solidFill>
                        <a:srgbClr val="008EB2"/>
                      </a:solidFill>
                      <a:prstDash val="solid"/>
                      <a:round/>
                      <a:headEnd type="none" w="med" len="med"/>
                      <a:tailEnd type="none" w="med" len="med"/>
                    </a:lnB>
                    <a:noFill/>
                  </a:tcPr>
                </a:tc>
                <a:extLst>
                  <a:ext uri="{0D108BD9-81ED-4DB2-BD59-A6C34878D82A}">
                    <a16:rowId xmlns:a16="http://schemas.microsoft.com/office/drawing/2014/main" val="10004"/>
                  </a:ext>
                </a:extLst>
              </a:tr>
            </a:tbl>
          </a:graphicData>
        </a:graphic>
      </p:graphicFrame>
      <p:sp>
        <p:nvSpPr>
          <p:cNvPr id="18" name="object 12"/>
          <p:cNvSpPr txBox="1">
            <a:spLocks/>
          </p:cNvSpPr>
          <p:nvPr/>
        </p:nvSpPr>
        <p:spPr>
          <a:xfrm>
            <a:off x="455301" y="1184275"/>
            <a:ext cx="11063600" cy="665480"/>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lang="en-US" sz="4200" kern="0" spc="-20" dirty="0">
                <a:solidFill>
                  <a:srgbClr val="231F20"/>
                </a:solidFill>
                <a:latin typeface="Calibri"/>
                <a:ea typeface="+mj-ea"/>
                <a:cs typeface="Calibri"/>
              </a:rPr>
              <a:t>Training content</a:t>
            </a:r>
            <a:endParaRPr kumimoji="0" lang="en-US" sz="4200" b="0" i="0" u="none" strike="noStrike" kern="0" cap="none" spc="-5" normalizeH="0" baseline="0" noProof="0" dirty="0">
              <a:ln>
                <a:noFill/>
              </a:ln>
              <a:solidFill>
                <a:srgbClr val="231F20"/>
              </a:solidFill>
              <a:effectLst/>
              <a:uLnTx/>
              <a:uFillTx/>
              <a:latin typeface="Calibri"/>
              <a:ea typeface="+mj-ea"/>
              <a:cs typeface="Calibri"/>
            </a:endParaRPr>
          </a:p>
        </p:txBody>
      </p:sp>
      <p:sp>
        <p:nvSpPr>
          <p:cNvPr id="8" name="object 3"/>
          <p:cNvSpPr/>
          <p:nvPr/>
        </p:nvSpPr>
        <p:spPr>
          <a:xfrm>
            <a:off x="3635131" y="445820"/>
            <a:ext cx="1665666" cy="176498"/>
          </a:xfrm>
          <a:prstGeom prst="rect">
            <a:avLst/>
          </a:prstGeom>
          <a:blipFill>
            <a:blip r:embed="rId3" cstate="print"/>
            <a:stretch>
              <a:fillRect/>
            </a:stretch>
          </a:blipFill>
        </p:spPr>
        <p:txBody>
          <a:bodyPr wrap="square" lIns="0" tIns="0" rIns="0" bIns="0" rtlCol="0"/>
          <a:lstStyle/>
          <a:p>
            <a:endParaRPr/>
          </a:p>
        </p:txBody>
      </p:sp>
      <p:sp>
        <p:nvSpPr>
          <p:cNvPr id="9"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10"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11"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3"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6"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9" name="object 9"/>
          <p:cNvSpPr/>
          <p:nvPr/>
        </p:nvSpPr>
        <p:spPr>
          <a:xfrm>
            <a:off x="3466033" y="466924"/>
            <a:ext cx="101965" cy="132316"/>
          </a:xfrm>
          <a:prstGeom prst="rect">
            <a:avLst/>
          </a:prstGeom>
          <a:blipFill>
            <a:blip r:embed="rId4" cstate="print"/>
            <a:stretch>
              <a:fillRect/>
            </a:stretch>
          </a:blipFill>
        </p:spPr>
        <p:txBody>
          <a:bodyPr wrap="square" lIns="0" tIns="0" rIns="0" bIns="0" rtlCol="0"/>
          <a:lstStyle/>
          <a:p>
            <a:endParaRPr/>
          </a:p>
        </p:txBody>
      </p:sp>
      <p:sp>
        <p:nvSpPr>
          <p:cNvPr id="20"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21" name="object 11"/>
          <p:cNvSpPr/>
          <p:nvPr/>
        </p:nvSpPr>
        <p:spPr>
          <a:xfrm>
            <a:off x="3288133" y="287191"/>
            <a:ext cx="1065314" cy="108204"/>
          </a:xfrm>
          <a:prstGeom prst="rect">
            <a:avLst/>
          </a:prstGeom>
          <a:blipFill>
            <a:blip r:embed="rId5"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5710788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descr="We are all in this together.jpg"/>
          <p:cNvPicPr>
            <a:picLocks noChangeAspect="1"/>
          </p:cNvPicPr>
          <p:nvPr/>
        </p:nvPicPr>
        <p:blipFill>
          <a:blip r:embed="rId3"/>
          <a:stretch>
            <a:fillRect/>
          </a:stretch>
        </p:blipFill>
        <p:spPr>
          <a:xfrm>
            <a:off x="4997450" y="650875"/>
            <a:ext cx="6315688" cy="4876800"/>
          </a:xfrm>
          <a:prstGeom prst="rect">
            <a:avLst/>
          </a:prstGeom>
        </p:spPr>
      </p:pic>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a:latin typeface="Calibri"/>
              <a:cs typeface="Calibri"/>
            </a:endParaRPr>
          </a:p>
        </p:txBody>
      </p:sp>
      <p:sp>
        <p:nvSpPr>
          <p:cNvPr id="15" name="object 15"/>
          <p:cNvSpPr txBox="1"/>
          <p:nvPr/>
        </p:nvSpPr>
        <p:spPr>
          <a:xfrm>
            <a:off x="11346885" y="5613027"/>
            <a:ext cx="118745" cy="788670"/>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CARL WHETHAM </a:t>
            </a:r>
            <a:r>
              <a:rPr sz="600" dirty="0">
                <a:solidFill>
                  <a:srgbClr val="FFFFFF"/>
                </a:solidFill>
                <a:latin typeface="Calibri"/>
                <a:cs typeface="Calibri"/>
              </a:rPr>
              <a:t>/</a:t>
            </a:r>
            <a:r>
              <a:rPr sz="600" spc="-45" dirty="0">
                <a:solidFill>
                  <a:srgbClr val="FFFFFF"/>
                </a:solidFill>
                <a:latin typeface="Calibri"/>
                <a:cs typeface="Calibri"/>
              </a:rPr>
              <a:t> </a:t>
            </a:r>
            <a:r>
              <a:rPr sz="600" spc="10" dirty="0">
                <a:solidFill>
                  <a:srgbClr val="FFFFFF"/>
                </a:solidFill>
                <a:latin typeface="Calibri"/>
                <a:cs typeface="Calibri"/>
              </a:rPr>
              <a:t>IFRC</a:t>
            </a:r>
            <a:endParaRPr sz="600">
              <a:latin typeface="Calibri"/>
              <a:cs typeface="Calibri"/>
            </a:endParaRPr>
          </a:p>
        </p:txBody>
      </p:sp>
      <p:sp>
        <p:nvSpPr>
          <p:cNvPr id="16" name="object 12"/>
          <p:cNvSpPr txBox="1">
            <a:spLocks/>
          </p:cNvSpPr>
          <p:nvPr/>
        </p:nvSpPr>
        <p:spPr>
          <a:xfrm>
            <a:off x="349250" y="1161381"/>
            <a:ext cx="4724400" cy="5321969"/>
          </a:xfrm>
          <a:prstGeom prst="rect">
            <a:avLst/>
          </a:prstGeom>
        </p:spPr>
        <p:txBody>
          <a:bodyPr vert="horz" wrap="square" lIns="0" tIns="12700" rIns="0" bIns="0" rtlCol="0">
            <a:spAutoFit/>
          </a:bodyPr>
          <a:lstStyle/>
          <a:p>
            <a:pPr marL="541338" indent="-457200" algn="ctr" defTabSz="914400">
              <a:spcBef>
                <a:spcPts val="100"/>
              </a:spcBef>
              <a:defRPr/>
            </a:pPr>
            <a:r>
              <a:rPr lang="en-US" sz="4200" b="1" kern="0" spc="-5" dirty="0">
                <a:solidFill>
                  <a:srgbClr val="FF0000"/>
                </a:solidFill>
                <a:cs typeface="Calibri"/>
              </a:rPr>
              <a:t>Thank you!!</a:t>
            </a:r>
          </a:p>
          <a:p>
            <a:pPr marL="541338" marR="0" lvl="0" indent="-457200" defTabSz="914400" eaLnBrk="1" fontAlgn="auto" latinLnBrk="0" hangingPunct="1">
              <a:lnSpc>
                <a:spcPct val="100000"/>
              </a:lnSpc>
              <a:spcBef>
                <a:spcPts val="100"/>
              </a:spcBef>
              <a:spcAft>
                <a:spcPts val="0"/>
              </a:spcAft>
              <a:buClrTx/>
              <a:buSzTx/>
              <a:buFont typeface="Arial"/>
              <a:buChar char="•"/>
              <a:tabLst/>
              <a:defRPr/>
            </a:pPr>
            <a:r>
              <a:rPr lang="en-US" sz="3200" kern="0" dirty="0">
                <a:solidFill>
                  <a:srgbClr val="000000"/>
                </a:solidFill>
                <a:latin typeface="Calibri"/>
                <a:ea typeface="+mj-ea"/>
                <a:cs typeface="Calibri"/>
              </a:rPr>
              <a:t>Keep safe.</a:t>
            </a:r>
          </a:p>
          <a:p>
            <a:pPr marL="541338" marR="0" lvl="0" indent="-457200" defTabSz="914400" eaLnBrk="1" fontAlgn="auto" latinLnBrk="0" hangingPunct="1">
              <a:lnSpc>
                <a:spcPct val="100000"/>
              </a:lnSpc>
              <a:spcBef>
                <a:spcPts val="100"/>
              </a:spcBef>
              <a:spcAft>
                <a:spcPts val="0"/>
              </a:spcAft>
              <a:buClrTx/>
              <a:buSzTx/>
              <a:buFont typeface="Arial"/>
              <a:buChar char="•"/>
              <a:tabLst/>
              <a:defRPr/>
            </a:pPr>
            <a:r>
              <a:rPr kumimoji="0" lang="en-US" sz="3200" b="0" i="0" u="none" strike="noStrike" kern="0" cap="none" spc="-5" normalizeH="0" baseline="0" noProof="0" dirty="0">
                <a:ln>
                  <a:noFill/>
                </a:ln>
                <a:solidFill>
                  <a:srgbClr val="000000"/>
                </a:solidFill>
                <a:effectLst/>
                <a:uLnTx/>
                <a:uFillTx/>
                <a:latin typeface="Calibri"/>
                <a:ea typeface="+mj-ea"/>
                <a:cs typeface="Calibri"/>
              </a:rPr>
              <a:t>Wash your hands and keep physical distance.</a:t>
            </a:r>
          </a:p>
          <a:p>
            <a:pPr marL="541338" marR="0" lvl="0" indent="-457200" defTabSz="914400" eaLnBrk="1" fontAlgn="auto" latinLnBrk="0" hangingPunct="1">
              <a:lnSpc>
                <a:spcPct val="100000"/>
              </a:lnSpc>
              <a:spcBef>
                <a:spcPts val="100"/>
              </a:spcBef>
              <a:spcAft>
                <a:spcPts val="0"/>
              </a:spcAft>
              <a:buClrTx/>
              <a:buSzTx/>
              <a:buFont typeface="Arial"/>
              <a:buChar char="•"/>
              <a:tabLst/>
              <a:defRPr/>
            </a:pPr>
            <a:r>
              <a:rPr lang="en-US" sz="3200" kern="0" spc="-5" dirty="0">
                <a:solidFill>
                  <a:srgbClr val="000000"/>
                </a:solidFill>
                <a:latin typeface="Calibri"/>
                <a:ea typeface="+mj-ea"/>
                <a:cs typeface="Calibri"/>
              </a:rPr>
              <a:t>Stay socially connected.</a:t>
            </a:r>
            <a:endParaRPr kumimoji="0" lang="en-US" sz="3200" b="0" i="0" u="none" strike="noStrike" kern="0" cap="none" spc="-5" normalizeH="0" baseline="0" noProof="0" dirty="0">
              <a:ln>
                <a:noFill/>
              </a:ln>
              <a:solidFill>
                <a:srgbClr val="000000"/>
              </a:solidFill>
              <a:effectLst/>
              <a:uLnTx/>
              <a:uFillTx/>
              <a:latin typeface="Calibri"/>
              <a:ea typeface="+mj-ea"/>
              <a:cs typeface="Calibri"/>
            </a:endParaRPr>
          </a:p>
          <a:p>
            <a:pPr marL="541338" marR="0" lvl="0" indent="-457200" defTabSz="914400" eaLnBrk="1" fontAlgn="auto" latinLnBrk="0" hangingPunct="1">
              <a:lnSpc>
                <a:spcPct val="100000"/>
              </a:lnSpc>
              <a:spcBef>
                <a:spcPts val="100"/>
              </a:spcBef>
              <a:spcAft>
                <a:spcPts val="0"/>
              </a:spcAft>
              <a:buClrTx/>
              <a:buSzTx/>
              <a:buFont typeface="Arial"/>
              <a:buChar char="•"/>
              <a:tabLst/>
              <a:defRPr/>
            </a:pPr>
            <a:r>
              <a:rPr lang="en-US" sz="3200" kern="0" spc="-5" noProof="0" dirty="0">
                <a:solidFill>
                  <a:srgbClr val="000000"/>
                </a:solidFill>
                <a:latin typeface="Calibri"/>
                <a:ea typeface="+mj-ea"/>
                <a:cs typeface="Calibri"/>
              </a:rPr>
              <a:t>Help those around you so they can cope better.</a:t>
            </a:r>
          </a:p>
          <a:p>
            <a:pPr marL="541338" marR="0" lvl="0" indent="-457200" defTabSz="914400" eaLnBrk="1" fontAlgn="auto" latinLnBrk="0" hangingPunct="1">
              <a:lnSpc>
                <a:spcPct val="100000"/>
              </a:lnSpc>
              <a:spcBef>
                <a:spcPts val="100"/>
              </a:spcBef>
              <a:spcAft>
                <a:spcPts val="0"/>
              </a:spcAft>
              <a:buClrTx/>
              <a:buSzTx/>
              <a:buFont typeface="Arial"/>
              <a:buChar char="•"/>
              <a:tabLst/>
              <a:defRPr/>
            </a:pPr>
            <a:r>
              <a:rPr kumimoji="0" lang="en-US" sz="3200" b="0" i="0" u="none" strike="noStrike" kern="0" cap="none" spc="-5" normalizeH="0" baseline="0" dirty="0">
                <a:ln>
                  <a:noFill/>
                </a:ln>
                <a:solidFill>
                  <a:srgbClr val="000000"/>
                </a:solidFill>
                <a:effectLst/>
                <a:uLnTx/>
                <a:uFillTx/>
                <a:latin typeface="Calibri"/>
                <a:ea typeface="+mj-ea"/>
                <a:cs typeface="Calibri"/>
              </a:rPr>
              <a:t>Look</a:t>
            </a:r>
            <a:r>
              <a:rPr kumimoji="0" lang="en-US" sz="3200" b="0" i="0" u="none" strike="noStrike" kern="0" cap="none" spc="-5" normalizeH="0" dirty="0">
                <a:ln>
                  <a:noFill/>
                </a:ln>
                <a:solidFill>
                  <a:srgbClr val="000000"/>
                </a:solidFill>
                <a:effectLst/>
                <a:uLnTx/>
                <a:uFillTx/>
                <a:latin typeface="Calibri"/>
                <a:ea typeface="+mj-ea"/>
                <a:cs typeface="Calibri"/>
              </a:rPr>
              <a:t> after yourself and your wellbeing!</a:t>
            </a:r>
          </a:p>
          <a:p>
            <a:pPr marL="12700" marR="0" lvl="0" indent="0" defTabSz="914400" eaLnBrk="1" fontAlgn="auto" latinLnBrk="0" hangingPunct="1">
              <a:lnSpc>
                <a:spcPct val="100000"/>
              </a:lnSpc>
              <a:spcBef>
                <a:spcPts val="100"/>
              </a:spcBef>
              <a:spcAft>
                <a:spcPts val="0"/>
              </a:spcAft>
              <a:buClrTx/>
              <a:buSzTx/>
              <a:buFontTx/>
              <a:buNone/>
              <a:tabLst/>
              <a:defRPr/>
            </a:pPr>
            <a:endParaRPr lang="en-US" sz="4200" kern="0" spc="-5" baseline="0" noProof="0" dirty="0">
              <a:solidFill>
                <a:srgbClr val="000000"/>
              </a:solidFill>
              <a:latin typeface="Calibri"/>
              <a:ea typeface="+mj-ea"/>
              <a:cs typeface="Calibri"/>
            </a:endParaRPr>
          </a:p>
        </p:txBody>
      </p:sp>
      <p:sp>
        <p:nvSpPr>
          <p:cNvPr id="8" name="object 3"/>
          <p:cNvSpPr/>
          <p:nvPr/>
        </p:nvSpPr>
        <p:spPr>
          <a:xfrm>
            <a:off x="3635131" y="445820"/>
            <a:ext cx="1665666" cy="176498"/>
          </a:xfrm>
          <a:prstGeom prst="rect">
            <a:avLst/>
          </a:prstGeom>
          <a:blipFill>
            <a:blip r:embed="rId4" cstate="print"/>
            <a:stretch>
              <a:fillRect/>
            </a:stretch>
          </a:blipFill>
        </p:spPr>
        <p:txBody>
          <a:bodyPr wrap="square" lIns="0" tIns="0" rIns="0" bIns="0" rtlCol="0"/>
          <a:lstStyle/>
          <a:p>
            <a:endParaRPr/>
          </a:p>
        </p:txBody>
      </p:sp>
      <p:sp>
        <p:nvSpPr>
          <p:cNvPr id="9"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10"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11"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2"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3"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4" name="object 9"/>
          <p:cNvSpPr/>
          <p:nvPr/>
        </p:nvSpPr>
        <p:spPr>
          <a:xfrm>
            <a:off x="3466033" y="466924"/>
            <a:ext cx="101965" cy="132316"/>
          </a:xfrm>
          <a:prstGeom prst="rect">
            <a:avLst/>
          </a:prstGeom>
          <a:blipFill>
            <a:blip r:embed="rId5" cstate="print"/>
            <a:stretch>
              <a:fillRect/>
            </a:stretch>
          </a:blipFill>
        </p:spPr>
        <p:txBody>
          <a:bodyPr wrap="square" lIns="0" tIns="0" rIns="0" bIns="0" rtlCol="0"/>
          <a:lstStyle/>
          <a:p>
            <a:endParaRPr/>
          </a:p>
        </p:txBody>
      </p:sp>
      <p:sp>
        <p:nvSpPr>
          <p:cNvPr id="18"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9" name="object 11"/>
          <p:cNvSpPr/>
          <p:nvPr/>
        </p:nvSpPr>
        <p:spPr>
          <a:xfrm>
            <a:off x="3288133" y="287191"/>
            <a:ext cx="1065314" cy="108204"/>
          </a:xfrm>
          <a:prstGeom prst="rect">
            <a:avLst/>
          </a:prstGeom>
          <a:blipFill>
            <a:blip r:embed="rId6" cstate="print"/>
            <a:stretch>
              <a:fillRect/>
            </a:stretch>
          </a:blipFill>
        </p:spPr>
        <p:txBody>
          <a:bodyPr wrap="square" lIns="0" tIns="0" rIns="0" bIns="0" rtlCol="0"/>
          <a:lstStyle/>
          <a:p>
            <a:endParaRPr/>
          </a:p>
        </p:txBody>
      </p:sp>
      <p:sp>
        <p:nvSpPr>
          <p:cNvPr id="17" name="object 12"/>
          <p:cNvSpPr txBox="1">
            <a:spLocks/>
          </p:cNvSpPr>
          <p:nvPr/>
        </p:nvSpPr>
        <p:spPr>
          <a:xfrm>
            <a:off x="9232900" y="5731862"/>
            <a:ext cx="2286000" cy="751488"/>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lang="en-US" sz="2400" kern="0" spc="-5" baseline="0" noProof="0" dirty="0">
                <a:solidFill>
                  <a:srgbClr val="000000"/>
                </a:solidFill>
                <a:latin typeface="Calibri"/>
                <a:ea typeface="+mj-ea"/>
                <a:cs typeface="Calibri"/>
              </a:rPr>
              <a:t>Illustrations</a:t>
            </a:r>
            <a:r>
              <a:rPr lang="en-US" sz="2400" kern="0" spc="-5" noProof="0" dirty="0">
                <a:solidFill>
                  <a:srgbClr val="000000"/>
                </a:solidFill>
                <a:latin typeface="Calibri"/>
                <a:ea typeface="+mj-ea"/>
                <a:cs typeface="Calibri"/>
              </a:rPr>
              <a:t> by </a:t>
            </a:r>
            <a:r>
              <a:rPr lang="en-US" sz="2400" kern="0" spc="-5" noProof="0" dirty="0" err="1">
                <a:solidFill>
                  <a:srgbClr val="000000"/>
                </a:solidFill>
                <a:latin typeface="Calibri"/>
                <a:ea typeface="+mj-ea"/>
                <a:cs typeface="Calibri"/>
              </a:rPr>
              <a:t>Aleta</a:t>
            </a:r>
            <a:r>
              <a:rPr lang="en-US" sz="2400" kern="0" spc="-5" noProof="0" dirty="0">
                <a:solidFill>
                  <a:srgbClr val="000000"/>
                </a:solidFill>
                <a:latin typeface="Calibri"/>
                <a:ea typeface="+mj-ea"/>
                <a:cs typeface="Calibri"/>
              </a:rPr>
              <a:t> Armstrong</a:t>
            </a:r>
            <a:endParaRPr lang="en-US" sz="2400" kern="0" spc="-5" baseline="0" noProof="0" dirty="0">
              <a:solidFill>
                <a:srgbClr val="000000"/>
              </a:solidFill>
              <a:latin typeface="Calibri"/>
              <a:ea typeface="+mj-ea"/>
              <a:cs typeface="Calibri"/>
            </a:endParaRPr>
          </a:p>
        </p:txBody>
      </p:sp>
    </p:spTree>
    <p:extLst>
      <p:ext uri="{BB962C8B-B14F-4D97-AF65-F5344CB8AC3E}">
        <p14:creationId xmlns:p14="http://schemas.microsoft.com/office/powerpoint/2010/main" val="15328271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Pernille ear.jpeg"/>
          <p:cNvPicPr>
            <a:picLocks noChangeAspect="1"/>
          </p:cNvPicPr>
          <p:nvPr/>
        </p:nvPicPr>
        <p:blipFill>
          <a:blip r:embed="rId3"/>
          <a:stretch>
            <a:fillRect/>
          </a:stretch>
        </p:blipFill>
        <p:spPr>
          <a:xfrm>
            <a:off x="5378450" y="2752725"/>
            <a:ext cx="1836357" cy="1819275"/>
          </a:xfrm>
          <a:prstGeom prst="rect">
            <a:avLst/>
          </a:prstGeom>
        </p:spPr>
      </p:pic>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a:latin typeface="Calibri"/>
              <a:cs typeface="Calibri"/>
            </a:endParaRPr>
          </a:p>
        </p:txBody>
      </p:sp>
      <p:sp>
        <p:nvSpPr>
          <p:cNvPr id="12" name="object 12"/>
          <p:cNvSpPr txBox="1">
            <a:spLocks noGrp="1"/>
          </p:cNvSpPr>
          <p:nvPr>
            <p:ph type="title"/>
          </p:nvPr>
        </p:nvSpPr>
        <p:spPr>
          <a:xfrm>
            <a:off x="1821703" y="1870075"/>
            <a:ext cx="1607297" cy="843821"/>
          </a:xfrm>
          <a:prstGeom prst="rect">
            <a:avLst/>
          </a:prstGeom>
        </p:spPr>
        <p:txBody>
          <a:bodyPr vert="horz" wrap="square" lIns="0" tIns="12700" rIns="0" bIns="0" rtlCol="0">
            <a:spAutoFit/>
          </a:bodyPr>
          <a:lstStyle/>
          <a:p>
            <a:pPr marL="12700">
              <a:lnSpc>
                <a:spcPct val="100000"/>
              </a:lnSpc>
              <a:spcBef>
                <a:spcPts val="100"/>
              </a:spcBef>
            </a:pPr>
            <a:r>
              <a:rPr lang="en-GB" sz="5400" spc="-5" dirty="0"/>
              <a:t>LOOK</a:t>
            </a:r>
            <a:endParaRPr sz="5400" spc="-5" dirty="0"/>
          </a:p>
        </p:txBody>
      </p:sp>
      <p:sp>
        <p:nvSpPr>
          <p:cNvPr id="15" name="object 15"/>
          <p:cNvSpPr txBox="1"/>
          <p:nvPr/>
        </p:nvSpPr>
        <p:spPr>
          <a:xfrm>
            <a:off x="11346885" y="5613027"/>
            <a:ext cx="118745" cy="788670"/>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CARL WHETHAM </a:t>
            </a:r>
            <a:r>
              <a:rPr sz="600" dirty="0">
                <a:solidFill>
                  <a:srgbClr val="FFFFFF"/>
                </a:solidFill>
                <a:latin typeface="Calibri"/>
                <a:cs typeface="Calibri"/>
              </a:rPr>
              <a:t>/</a:t>
            </a:r>
            <a:r>
              <a:rPr sz="600" spc="-45" dirty="0">
                <a:solidFill>
                  <a:srgbClr val="FFFFFF"/>
                </a:solidFill>
                <a:latin typeface="Calibri"/>
                <a:cs typeface="Calibri"/>
              </a:rPr>
              <a:t> </a:t>
            </a:r>
            <a:r>
              <a:rPr sz="600" spc="10" dirty="0">
                <a:solidFill>
                  <a:srgbClr val="FFFFFF"/>
                </a:solidFill>
                <a:latin typeface="Calibri"/>
                <a:cs typeface="Calibri"/>
              </a:rPr>
              <a:t>IFRC</a:t>
            </a:r>
            <a:endParaRPr sz="600">
              <a:latin typeface="Calibri"/>
              <a:cs typeface="Calibri"/>
            </a:endParaRPr>
          </a:p>
        </p:txBody>
      </p:sp>
      <p:sp>
        <p:nvSpPr>
          <p:cNvPr id="19" name="object 12"/>
          <p:cNvSpPr txBox="1">
            <a:spLocks/>
          </p:cNvSpPr>
          <p:nvPr/>
        </p:nvSpPr>
        <p:spPr>
          <a:xfrm>
            <a:off x="1644650" y="3394075"/>
            <a:ext cx="2057400" cy="843821"/>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kumimoji="0" lang="en-US" sz="5400" b="0" i="0" u="none" strike="noStrike" kern="0" cap="none" spc="-5" normalizeH="0" baseline="0" noProof="0" dirty="0">
                <a:ln>
                  <a:noFill/>
                </a:ln>
                <a:solidFill>
                  <a:srgbClr val="231F20"/>
                </a:solidFill>
                <a:effectLst/>
                <a:uLnTx/>
                <a:uFillTx/>
                <a:latin typeface="Calibri"/>
                <a:ea typeface="+mj-ea"/>
                <a:cs typeface="Calibri"/>
              </a:rPr>
              <a:t>LISTEN</a:t>
            </a:r>
          </a:p>
        </p:txBody>
      </p:sp>
      <p:sp>
        <p:nvSpPr>
          <p:cNvPr id="20" name="object 12"/>
          <p:cNvSpPr txBox="1">
            <a:spLocks/>
          </p:cNvSpPr>
          <p:nvPr/>
        </p:nvSpPr>
        <p:spPr>
          <a:xfrm>
            <a:off x="1821703" y="4994275"/>
            <a:ext cx="1607297" cy="843821"/>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kumimoji="0" lang="en-US" sz="5400" b="0" i="0" u="none" strike="noStrike" kern="0" cap="none" spc="-5" normalizeH="0" baseline="0" noProof="0" dirty="0">
                <a:ln>
                  <a:noFill/>
                </a:ln>
                <a:solidFill>
                  <a:srgbClr val="231F20"/>
                </a:solidFill>
                <a:effectLst/>
                <a:uLnTx/>
                <a:uFillTx/>
                <a:latin typeface="Calibri"/>
                <a:ea typeface="+mj-ea"/>
                <a:cs typeface="Calibri"/>
              </a:rPr>
              <a:t>LINK</a:t>
            </a:r>
          </a:p>
        </p:txBody>
      </p:sp>
      <p:sp>
        <p:nvSpPr>
          <p:cNvPr id="21" name="object 12"/>
          <p:cNvSpPr txBox="1">
            <a:spLocks/>
          </p:cNvSpPr>
          <p:nvPr/>
        </p:nvSpPr>
        <p:spPr>
          <a:xfrm>
            <a:off x="0" y="727075"/>
            <a:ext cx="11518900" cy="659155"/>
          </a:xfrm>
          <a:prstGeom prst="rect">
            <a:avLst/>
          </a:prstGeom>
        </p:spPr>
        <p:txBody>
          <a:bodyPr vert="horz" wrap="square" lIns="0" tIns="12700" rIns="0" bIns="0" rtlCol="0">
            <a:spAutoFit/>
          </a:bodyPr>
          <a:lstStyle/>
          <a:p>
            <a:pPr marL="12700" marR="0" lvl="0" indent="0" algn="ctr" defTabSz="914400" eaLnBrk="1" fontAlgn="auto" latinLnBrk="0" hangingPunct="1">
              <a:lnSpc>
                <a:spcPct val="100000"/>
              </a:lnSpc>
              <a:spcBef>
                <a:spcPts val="100"/>
              </a:spcBef>
              <a:spcAft>
                <a:spcPts val="0"/>
              </a:spcAft>
              <a:buClrTx/>
              <a:buSzTx/>
              <a:buFontTx/>
              <a:buNone/>
              <a:tabLst/>
              <a:defRPr/>
            </a:pPr>
            <a:r>
              <a:rPr kumimoji="0" lang="en-US" sz="4200" i="0" u="none" strike="noStrike" kern="0" cap="none" spc="-5" normalizeH="0" baseline="0" noProof="0" dirty="0">
                <a:ln>
                  <a:noFill/>
                </a:ln>
                <a:solidFill>
                  <a:srgbClr val="231F20"/>
                </a:solidFill>
                <a:effectLst/>
                <a:uLnTx/>
                <a:uFillTx/>
                <a:latin typeface="Calibri"/>
                <a:ea typeface="+mj-ea"/>
                <a:cs typeface="Calibri"/>
              </a:rPr>
              <a:t>Action principles of PFA</a:t>
            </a:r>
          </a:p>
        </p:txBody>
      </p:sp>
      <p:pic>
        <p:nvPicPr>
          <p:cNvPr id="8" name="Picture 7" descr="Pernille 11.jpeg"/>
          <p:cNvPicPr>
            <a:picLocks noChangeAspect="1"/>
          </p:cNvPicPr>
          <p:nvPr/>
        </p:nvPicPr>
        <p:blipFill>
          <a:blip r:embed="rId4"/>
          <a:stretch>
            <a:fillRect/>
          </a:stretch>
        </p:blipFill>
        <p:spPr>
          <a:xfrm>
            <a:off x="5302250" y="1717675"/>
            <a:ext cx="1788523" cy="1181100"/>
          </a:xfrm>
          <a:prstGeom prst="rect">
            <a:avLst/>
          </a:prstGeom>
        </p:spPr>
      </p:pic>
      <p:pic>
        <p:nvPicPr>
          <p:cNvPr id="11" name="Picture 10" descr="Pernille group.jpeg"/>
          <p:cNvPicPr>
            <a:picLocks noChangeAspect="1"/>
          </p:cNvPicPr>
          <p:nvPr/>
        </p:nvPicPr>
        <p:blipFill>
          <a:blip r:embed="rId5"/>
          <a:stretch>
            <a:fillRect/>
          </a:stretch>
        </p:blipFill>
        <p:spPr>
          <a:xfrm>
            <a:off x="5149850" y="4572000"/>
            <a:ext cx="2298700" cy="1724025"/>
          </a:xfrm>
          <a:prstGeom prst="rect">
            <a:avLst/>
          </a:prstGeom>
        </p:spPr>
      </p:pic>
      <p:grpSp>
        <p:nvGrpSpPr>
          <p:cNvPr id="13" name="Group 12"/>
          <p:cNvGrpSpPr/>
          <p:nvPr/>
        </p:nvGrpSpPr>
        <p:grpSpPr>
          <a:xfrm>
            <a:off x="3288133" y="315748"/>
            <a:ext cx="2012664" cy="335127"/>
            <a:chOff x="3288133" y="287191"/>
            <a:chExt cx="2012664" cy="335127"/>
          </a:xfrm>
        </p:grpSpPr>
        <p:sp>
          <p:nvSpPr>
            <p:cNvPr id="14" name="object 3"/>
            <p:cNvSpPr/>
            <p:nvPr/>
          </p:nvSpPr>
          <p:spPr>
            <a:xfrm>
              <a:off x="3635131" y="445820"/>
              <a:ext cx="1665666" cy="176498"/>
            </a:xfrm>
            <a:prstGeom prst="rect">
              <a:avLst/>
            </a:prstGeom>
            <a:blipFill>
              <a:blip r:embed="rId6" cstate="print"/>
              <a:stretch>
                <a:fillRect/>
              </a:stretch>
            </a:blipFill>
          </p:spPr>
          <p:txBody>
            <a:bodyPr wrap="square" lIns="0" tIns="0" rIns="0" bIns="0" rtlCol="0"/>
            <a:lstStyle/>
            <a:p>
              <a:endParaRPr/>
            </a:p>
          </p:txBody>
        </p:sp>
        <p:sp>
          <p:nvSpPr>
            <p:cNvPr id="16"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17"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18"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22"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23"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24" name="object 9"/>
            <p:cNvSpPr/>
            <p:nvPr/>
          </p:nvSpPr>
          <p:spPr>
            <a:xfrm>
              <a:off x="3466033" y="466924"/>
              <a:ext cx="101965" cy="132316"/>
            </a:xfrm>
            <a:prstGeom prst="rect">
              <a:avLst/>
            </a:prstGeom>
            <a:blipFill>
              <a:blip r:embed="rId7" cstate="print"/>
              <a:stretch>
                <a:fillRect/>
              </a:stretch>
            </a:blipFill>
          </p:spPr>
          <p:txBody>
            <a:bodyPr wrap="square" lIns="0" tIns="0" rIns="0" bIns="0" rtlCol="0"/>
            <a:lstStyle/>
            <a:p>
              <a:endParaRPr/>
            </a:p>
          </p:txBody>
        </p:sp>
        <p:sp>
          <p:nvSpPr>
            <p:cNvPr id="25"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26" name="object 11"/>
            <p:cNvSpPr/>
            <p:nvPr/>
          </p:nvSpPr>
          <p:spPr>
            <a:xfrm>
              <a:off x="3288133" y="287191"/>
              <a:ext cx="1065314" cy="108204"/>
            </a:xfrm>
            <a:prstGeom prst="rect">
              <a:avLst/>
            </a:prstGeom>
            <a:blipFill>
              <a:blip r:embed="rId8" cstate="print"/>
              <a:stretch>
                <a:fillRect/>
              </a:stretch>
            </a:blipFill>
          </p:spPr>
          <p:txBody>
            <a:bodyPr wrap="square" lIns="0" tIns="0" rIns="0" bIns="0" rtlCol="0"/>
            <a:lstStyle/>
            <a:p>
              <a:endParaRPr/>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Pernille 11.jpeg"/>
          <p:cNvPicPr>
            <a:picLocks noChangeAspect="1"/>
          </p:cNvPicPr>
          <p:nvPr/>
        </p:nvPicPr>
        <p:blipFill>
          <a:blip r:embed="rId3"/>
          <a:stretch>
            <a:fillRect/>
          </a:stretch>
        </p:blipFill>
        <p:spPr>
          <a:xfrm>
            <a:off x="7740650" y="0"/>
            <a:ext cx="3537857" cy="2336321"/>
          </a:xfrm>
          <a:prstGeom prst="rect">
            <a:avLst/>
          </a:prstGeom>
        </p:spPr>
      </p:pic>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a:latin typeface="Calibri"/>
              <a:cs typeface="Calibri"/>
            </a:endParaRPr>
          </a:p>
        </p:txBody>
      </p:sp>
      <p:sp>
        <p:nvSpPr>
          <p:cNvPr id="12" name="object 12"/>
          <p:cNvSpPr txBox="1">
            <a:spLocks noGrp="1"/>
          </p:cNvSpPr>
          <p:nvPr>
            <p:ph type="title"/>
          </p:nvPr>
        </p:nvSpPr>
        <p:spPr>
          <a:xfrm>
            <a:off x="1180353" y="1365947"/>
            <a:ext cx="1792605" cy="665480"/>
          </a:xfrm>
          <a:prstGeom prst="rect">
            <a:avLst/>
          </a:prstGeom>
        </p:spPr>
        <p:txBody>
          <a:bodyPr vert="horz" wrap="square" lIns="0" tIns="12700" rIns="0" bIns="0" rtlCol="0">
            <a:spAutoFit/>
          </a:bodyPr>
          <a:lstStyle/>
          <a:p>
            <a:pPr marL="12700">
              <a:lnSpc>
                <a:spcPct val="100000"/>
              </a:lnSpc>
              <a:spcBef>
                <a:spcPts val="100"/>
              </a:spcBef>
            </a:pPr>
            <a:r>
              <a:rPr spc="-5" dirty="0"/>
              <a:t>Look</a:t>
            </a:r>
            <a:r>
              <a:rPr spc="-85" dirty="0"/>
              <a:t> </a:t>
            </a:r>
            <a:r>
              <a:rPr spc="-35" dirty="0"/>
              <a:t>for</a:t>
            </a:r>
          </a:p>
        </p:txBody>
      </p:sp>
      <p:sp>
        <p:nvSpPr>
          <p:cNvPr id="13" name="object 13"/>
          <p:cNvSpPr txBox="1"/>
          <p:nvPr/>
        </p:nvSpPr>
        <p:spPr>
          <a:xfrm>
            <a:off x="1180353" y="2112707"/>
            <a:ext cx="4655297" cy="3241092"/>
          </a:xfrm>
          <a:prstGeom prst="rect">
            <a:avLst/>
          </a:prstGeom>
        </p:spPr>
        <p:txBody>
          <a:bodyPr vert="horz" wrap="square" lIns="0" tIns="12700" rIns="0" bIns="0" rtlCol="0">
            <a:spAutoFit/>
          </a:bodyPr>
          <a:lstStyle/>
          <a:p>
            <a:pPr marL="300355" marR="5080" indent="-287655">
              <a:lnSpc>
                <a:spcPct val="111100"/>
              </a:lnSpc>
              <a:spcBef>
                <a:spcPts val="100"/>
              </a:spcBef>
              <a:buChar char="•"/>
              <a:tabLst>
                <a:tab pos="300355" algn="l"/>
                <a:tab pos="300990" algn="l"/>
              </a:tabLst>
            </a:pPr>
            <a:r>
              <a:rPr sz="2400" spc="-15" dirty="0">
                <a:solidFill>
                  <a:srgbClr val="231F20"/>
                </a:solidFill>
                <a:latin typeface="Calibri"/>
                <a:cs typeface="Calibri"/>
              </a:rPr>
              <a:t>information </a:t>
            </a:r>
            <a:r>
              <a:rPr sz="2400" spc="-5" dirty="0">
                <a:solidFill>
                  <a:srgbClr val="231F20"/>
                </a:solidFill>
                <a:latin typeface="Calibri"/>
                <a:cs typeface="Calibri"/>
              </a:rPr>
              <a:t>on what has happened </a:t>
            </a:r>
            <a:r>
              <a:rPr sz="2400" dirty="0">
                <a:solidFill>
                  <a:srgbClr val="231F20"/>
                </a:solidFill>
                <a:latin typeface="Calibri"/>
                <a:cs typeface="Calibri"/>
              </a:rPr>
              <a:t>and </a:t>
            </a:r>
            <a:r>
              <a:rPr sz="2400" spc="-5" dirty="0">
                <a:solidFill>
                  <a:srgbClr val="231F20"/>
                </a:solidFill>
                <a:latin typeface="Calibri"/>
                <a:cs typeface="Calibri"/>
              </a:rPr>
              <a:t>is</a:t>
            </a:r>
            <a:r>
              <a:rPr sz="2400" spc="-10" dirty="0">
                <a:solidFill>
                  <a:srgbClr val="231F20"/>
                </a:solidFill>
                <a:latin typeface="Calibri"/>
                <a:cs typeface="Calibri"/>
              </a:rPr>
              <a:t> </a:t>
            </a:r>
            <a:r>
              <a:rPr sz="2400" spc="-5" dirty="0">
                <a:solidFill>
                  <a:srgbClr val="231F20"/>
                </a:solidFill>
                <a:latin typeface="Calibri"/>
                <a:cs typeface="Calibri"/>
              </a:rPr>
              <a:t>happening</a:t>
            </a:r>
            <a:endParaRPr sz="2400" dirty="0">
              <a:latin typeface="Calibri"/>
              <a:cs typeface="Calibri"/>
            </a:endParaRPr>
          </a:p>
          <a:p>
            <a:pPr marL="300355" indent="-287655">
              <a:lnSpc>
                <a:spcPct val="100000"/>
              </a:lnSpc>
              <a:spcBef>
                <a:spcPts val="320"/>
              </a:spcBef>
              <a:buChar char="•"/>
              <a:tabLst>
                <a:tab pos="300355" algn="l"/>
                <a:tab pos="300990" algn="l"/>
              </a:tabLst>
            </a:pPr>
            <a:r>
              <a:rPr sz="2400" dirty="0">
                <a:solidFill>
                  <a:srgbClr val="231F20"/>
                </a:solidFill>
                <a:latin typeface="Calibri"/>
                <a:cs typeface="Calibri"/>
              </a:rPr>
              <a:t>who </a:t>
            </a:r>
            <a:r>
              <a:rPr sz="2400" spc="-5" dirty="0">
                <a:solidFill>
                  <a:srgbClr val="231F20"/>
                </a:solidFill>
                <a:latin typeface="Calibri"/>
                <a:cs typeface="Calibri"/>
              </a:rPr>
              <a:t>needs</a:t>
            </a:r>
            <a:r>
              <a:rPr sz="2400" spc="-10" dirty="0">
                <a:solidFill>
                  <a:srgbClr val="231F20"/>
                </a:solidFill>
                <a:latin typeface="Calibri"/>
                <a:cs typeface="Calibri"/>
              </a:rPr>
              <a:t> </a:t>
            </a:r>
            <a:r>
              <a:rPr sz="2400" spc="-5" dirty="0">
                <a:solidFill>
                  <a:srgbClr val="231F20"/>
                </a:solidFill>
                <a:latin typeface="Calibri"/>
                <a:cs typeface="Calibri"/>
              </a:rPr>
              <a:t>helps</a:t>
            </a:r>
            <a:endParaRPr sz="2400" dirty="0">
              <a:latin typeface="Calibri"/>
              <a:cs typeface="Calibri"/>
            </a:endParaRPr>
          </a:p>
          <a:p>
            <a:pPr marL="300355" indent="-287655">
              <a:lnSpc>
                <a:spcPct val="100000"/>
              </a:lnSpc>
              <a:spcBef>
                <a:spcPts val="320"/>
              </a:spcBef>
              <a:buChar char="•"/>
              <a:tabLst>
                <a:tab pos="300355" algn="l"/>
                <a:tab pos="300990" algn="l"/>
              </a:tabLst>
            </a:pPr>
            <a:r>
              <a:rPr sz="2400" spc="-20" dirty="0">
                <a:solidFill>
                  <a:srgbClr val="231F20"/>
                </a:solidFill>
                <a:latin typeface="Calibri"/>
                <a:cs typeface="Calibri"/>
              </a:rPr>
              <a:t>safety </a:t>
            </a:r>
            <a:r>
              <a:rPr sz="2400" dirty="0">
                <a:solidFill>
                  <a:srgbClr val="231F20"/>
                </a:solidFill>
                <a:latin typeface="Calibri"/>
                <a:cs typeface="Calibri"/>
              </a:rPr>
              <a:t>and </a:t>
            </a:r>
            <a:r>
              <a:rPr sz="2400" spc="-5" dirty="0">
                <a:solidFill>
                  <a:srgbClr val="231F20"/>
                </a:solidFill>
                <a:latin typeface="Calibri"/>
                <a:cs typeface="Calibri"/>
              </a:rPr>
              <a:t>security</a:t>
            </a:r>
            <a:r>
              <a:rPr sz="2400" dirty="0">
                <a:solidFill>
                  <a:srgbClr val="231F20"/>
                </a:solidFill>
                <a:latin typeface="Calibri"/>
                <a:cs typeface="Calibri"/>
              </a:rPr>
              <a:t> </a:t>
            </a:r>
            <a:r>
              <a:rPr sz="2400" spc="-5" dirty="0">
                <a:solidFill>
                  <a:srgbClr val="231F20"/>
                </a:solidFill>
                <a:latin typeface="Calibri"/>
                <a:cs typeface="Calibri"/>
              </a:rPr>
              <a:t>risks</a:t>
            </a:r>
            <a:endParaRPr sz="2400" dirty="0">
              <a:latin typeface="Calibri"/>
              <a:cs typeface="Calibri"/>
            </a:endParaRPr>
          </a:p>
          <a:p>
            <a:pPr marL="300355" indent="-287655">
              <a:lnSpc>
                <a:spcPct val="100000"/>
              </a:lnSpc>
              <a:spcBef>
                <a:spcPts val="320"/>
              </a:spcBef>
              <a:buChar char="•"/>
              <a:tabLst>
                <a:tab pos="300355" algn="l"/>
                <a:tab pos="300990" algn="l"/>
              </a:tabLst>
            </a:pPr>
            <a:r>
              <a:rPr sz="2400" spc="-15" dirty="0">
                <a:solidFill>
                  <a:srgbClr val="231F20"/>
                </a:solidFill>
                <a:latin typeface="Calibri"/>
                <a:cs typeface="Calibri"/>
              </a:rPr>
              <a:t>physical</a:t>
            </a:r>
            <a:r>
              <a:rPr sz="2400" spc="-10" dirty="0">
                <a:solidFill>
                  <a:srgbClr val="231F20"/>
                </a:solidFill>
                <a:latin typeface="Calibri"/>
                <a:cs typeface="Calibri"/>
              </a:rPr>
              <a:t> </a:t>
            </a:r>
            <a:r>
              <a:rPr sz="2400" spc="-5" dirty="0">
                <a:solidFill>
                  <a:srgbClr val="231F20"/>
                </a:solidFill>
                <a:latin typeface="Calibri"/>
                <a:cs typeface="Calibri"/>
              </a:rPr>
              <a:t>injuries</a:t>
            </a:r>
            <a:endParaRPr sz="2400" dirty="0">
              <a:latin typeface="Calibri"/>
              <a:cs typeface="Calibri"/>
            </a:endParaRPr>
          </a:p>
          <a:p>
            <a:pPr marL="300355" indent="-287655">
              <a:lnSpc>
                <a:spcPct val="100000"/>
              </a:lnSpc>
              <a:spcBef>
                <a:spcPts val="320"/>
              </a:spcBef>
              <a:buChar char="•"/>
              <a:tabLst>
                <a:tab pos="300355" algn="l"/>
                <a:tab pos="300990" algn="l"/>
              </a:tabLst>
            </a:pPr>
            <a:r>
              <a:rPr sz="2400" spc="-10" dirty="0">
                <a:solidFill>
                  <a:srgbClr val="231F20"/>
                </a:solidFill>
                <a:latin typeface="Calibri"/>
                <a:cs typeface="Calibri"/>
              </a:rPr>
              <a:t>immediate </a:t>
            </a:r>
            <a:r>
              <a:rPr sz="2400" spc="-5" dirty="0">
                <a:solidFill>
                  <a:srgbClr val="231F20"/>
                </a:solidFill>
                <a:latin typeface="Calibri"/>
                <a:cs typeface="Calibri"/>
              </a:rPr>
              <a:t>basic </a:t>
            </a:r>
            <a:r>
              <a:rPr sz="2400" dirty="0">
                <a:solidFill>
                  <a:srgbClr val="231F20"/>
                </a:solidFill>
                <a:latin typeface="Calibri"/>
                <a:cs typeface="Calibri"/>
              </a:rPr>
              <a:t>and </a:t>
            </a:r>
            <a:r>
              <a:rPr sz="2400" spc="-15" dirty="0">
                <a:solidFill>
                  <a:srgbClr val="231F20"/>
                </a:solidFill>
                <a:latin typeface="Calibri"/>
                <a:cs typeface="Calibri"/>
              </a:rPr>
              <a:t>practical</a:t>
            </a:r>
            <a:r>
              <a:rPr sz="2400" spc="-25" dirty="0">
                <a:solidFill>
                  <a:srgbClr val="231F20"/>
                </a:solidFill>
                <a:latin typeface="Calibri"/>
                <a:cs typeface="Calibri"/>
              </a:rPr>
              <a:t> </a:t>
            </a:r>
            <a:r>
              <a:rPr sz="2400" spc="-5" dirty="0">
                <a:solidFill>
                  <a:srgbClr val="231F20"/>
                </a:solidFill>
                <a:latin typeface="Calibri"/>
                <a:cs typeface="Calibri"/>
              </a:rPr>
              <a:t>needs</a:t>
            </a:r>
            <a:endParaRPr sz="2400" dirty="0">
              <a:latin typeface="Calibri"/>
              <a:cs typeface="Calibri"/>
            </a:endParaRPr>
          </a:p>
          <a:p>
            <a:pPr marL="300355" indent="-287655">
              <a:lnSpc>
                <a:spcPct val="100000"/>
              </a:lnSpc>
              <a:spcBef>
                <a:spcPts val="320"/>
              </a:spcBef>
              <a:buChar char="•"/>
              <a:tabLst>
                <a:tab pos="300355" algn="l"/>
                <a:tab pos="300990" algn="l"/>
              </a:tabLst>
            </a:pPr>
            <a:r>
              <a:rPr sz="2400" spc="-5" dirty="0">
                <a:solidFill>
                  <a:srgbClr val="231F20"/>
                </a:solidFill>
                <a:latin typeface="Calibri"/>
                <a:cs typeface="Calibri"/>
              </a:rPr>
              <a:t>emotional reactions.</a:t>
            </a:r>
            <a:endParaRPr sz="2400" dirty="0">
              <a:latin typeface="Calibri"/>
              <a:cs typeface="Calibri"/>
            </a:endParaRPr>
          </a:p>
        </p:txBody>
      </p:sp>
      <p:sp>
        <p:nvSpPr>
          <p:cNvPr id="15" name="object 15"/>
          <p:cNvSpPr txBox="1"/>
          <p:nvPr/>
        </p:nvSpPr>
        <p:spPr>
          <a:xfrm>
            <a:off x="11346885" y="5613027"/>
            <a:ext cx="118745" cy="788670"/>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CARL WHETHAM </a:t>
            </a:r>
            <a:r>
              <a:rPr sz="600" dirty="0">
                <a:solidFill>
                  <a:srgbClr val="FFFFFF"/>
                </a:solidFill>
                <a:latin typeface="Calibri"/>
                <a:cs typeface="Calibri"/>
              </a:rPr>
              <a:t>/</a:t>
            </a:r>
            <a:r>
              <a:rPr sz="600" spc="-45" dirty="0">
                <a:solidFill>
                  <a:srgbClr val="FFFFFF"/>
                </a:solidFill>
                <a:latin typeface="Calibri"/>
                <a:cs typeface="Calibri"/>
              </a:rPr>
              <a:t> </a:t>
            </a:r>
            <a:r>
              <a:rPr sz="600" spc="10" dirty="0">
                <a:solidFill>
                  <a:srgbClr val="FFFFFF"/>
                </a:solidFill>
                <a:latin typeface="Calibri"/>
                <a:cs typeface="Calibri"/>
              </a:rPr>
              <a:t>IFRC</a:t>
            </a:r>
            <a:endParaRPr sz="600">
              <a:latin typeface="Calibri"/>
              <a:cs typeface="Calibri"/>
            </a:endParaRPr>
          </a:p>
        </p:txBody>
      </p:sp>
      <p:pic>
        <p:nvPicPr>
          <p:cNvPr id="7" name="Picture 6" descr="Pernille 6.jpeg"/>
          <p:cNvPicPr>
            <a:picLocks noChangeAspect="1"/>
          </p:cNvPicPr>
          <p:nvPr/>
        </p:nvPicPr>
        <p:blipFill>
          <a:blip r:embed="rId4"/>
          <a:stretch>
            <a:fillRect/>
          </a:stretch>
        </p:blipFill>
        <p:spPr>
          <a:xfrm>
            <a:off x="5759450" y="2479675"/>
            <a:ext cx="5366493" cy="3581400"/>
          </a:xfrm>
          <a:prstGeom prst="rect">
            <a:avLst/>
          </a:prstGeom>
        </p:spPr>
      </p:pic>
      <p:sp>
        <p:nvSpPr>
          <p:cNvPr id="8" name="object 3"/>
          <p:cNvSpPr/>
          <p:nvPr/>
        </p:nvSpPr>
        <p:spPr>
          <a:xfrm>
            <a:off x="3635131" y="445820"/>
            <a:ext cx="1665666" cy="176498"/>
          </a:xfrm>
          <a:prstGeom prst="rect">
            <a:avLst/>
          </a:prstGeom>
          <a:blipFill>
            <a:blip r:embed="rId5" cstate="print"/>
            <a:stretch>
              <a:fillRect/>
            </a:stretch>
          </a:blipFill>
        </p:spPr>
        <p:txBody>
          <a:bodyPr wrap="square" lIns="0" tIns="0" rIns="0" bIns="0" rtlCol="0"/>
          <a:lstStyle/>
          <a:p>
            <a:endParaRPr/>
          </a:p>
        </p:txBody>
      </p:sp>
      <p:sp>
        <p:nvSpPr>
          <p:cNvPr id="9"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10"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11"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4"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6"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7" name="object 9"/>
          <p:cNvSpPr/>
          <p:nvPr/>
        </p:nvSpPr>
        <p:spPr>
          <a:xfrm>
            <a:off x="3466033" y="466924"/>
            <a:ext cx="101965" cy="132316"/>
          </a:xfrm>
          <a:prstGeom prst="rect">
            <a:avLst/>
          </a:prstGeom>
          <a:blipFill>
            <a:blip r:embed="rId6" cstate="print"/>
            <a:stretch>
              <a:fillRect/>
            </a:stretch>
          </a:blipFill>
        </p:spPr>
        <p:txBody>
          <a:bodyPr wrap="square" lIns="0" tIns="0" rIns="0" bIns="0" rtlCol="0"/>
          <a:lstStyle/>
          <a:p>
            <a:endParaRPr/>
          </a:p>
        </p:txBody>
      </p:sp>
      <p:sp>
        <p:nvSpPr>
          <p:cNvPr id="18"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9" name="object 11"/>
          <p:cNvSpPr/>
          <p:nvPr/>
        </p:nvSpPr>
        <p:spPr>
          <a:xfrm>
            <a:off x="3288133" y="287191"/>
            <a:ext cx="1065314" cy="108204"/>
          </a:xfrm>
          <a:prstGeom prst="rect">
            <a:avLst/>
          </a:prstGeom>
          <a:blipFill>
            <a:blip r:embed="rId7" cstate="print"/>
            <a:stretch>
              <a:fillRect/>
            </a:stretch>
          </a:blipFill>
        </p:spPr>
        <p:txBody>
          <a:bodyPr wrap="square" lIns="0" tIns="0" rIns="0" bIns="0" rtlCol="0"/>
          <a:lstStyle/>
          <a:p>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descr="remote support.jpeg"/>
          <p:cNvPicPr>
            <a:picLocks noChangeAspect="1"/>
          </p:cNvPicPr>
          <p:nvPr/>
        </p:nvPicPr>
        <p:blipFill>
          <a:blip r:embed="rId3"/>
          <a:stretch>
            <a:fillRect/>
          </a:stretch>
        </p:blipFill>
        <p:spPr>
          <a:xfrm>
            <a:off x="6412439" y="3470275"/>
            <a:ext cx="5106461" cy="3013075"/>
          </a:xfrm>
          <a:prstGeom prst="rect">
            <a:avLst/>
          </a:prstGeom>
        </p:spPr>
      </p:pic>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a:latin typeface="Calibri"/>
              <a:cs typeface="Calibri"/>
            </a:endParaRPr>
          </a:p>
        </p:txBody>
      </p:sp>
      <p:sp>
        <p:nvSpPr>
          <p:cNvPr id="12" name="object 12"/>
          <p:cNvSpPr txBox="1">
            <a:spLocks noGrp="1"/>
          </p:cNvSpPr>
          <p:nvPr>
            <p:ph type="title"/>
          </p:nvPr>
        </p:nvSpPr>
        <p:spPr>
          <a:xfrm>
            <a:off x="1180353" y="1365947"/>
            <a:ext cx="6850380" cy="665480"/>
          </a:xfrm>
          <a:prstGeom prst="rect">
            <a:avLst/>
          </a:prstGeom>
        </p:spPr>
        <p:txBody>
          <a:bodyPr vert="horz" wrap="square" lIns="0" tIns="12700" rIns="0" bIns="0" rtlCol="0">
            <a:spAutoFit/>
          </a:bodyPr>
          <a:lstStyle/>
          <a:p>
            <a:pPr marL="12700">
              <a:lnSpc>
                <a:spcPct val="100000"/>
              </a:lnSpc>
              <a:spcBef>
                <a:spcPts val="100"/>
              </a:spcBef>
            </a:pPr>
            <a:r>
              <a:rPr spc="-10" dirty="0"/>
              <a:t>LISTEN </a:t>
            </a:r>
            <a:r>
              <a:rPr spc="-50" dirty="0"/>
              <a:t>refers </a:t>
            </a:r>
            <a:r>
              <a:rPr spc="-25" dirty="0"/>
              <a:t>to </a:t>
            </a:r>
            <a:r>
              <a:rPr spc="-10" dirty="0"/>
              <a:t>how </a:t>
            </a:r>
            <a:r>
              <a:rPr dirty="0"/>
              <a:t>the</a:t>
            </a:r>
            <a:r>
              <a:rPr spc="30" dirty="0"/>
              <a:t> </a:t>
            </a:r>
            <a:r>
              <a:rPr spc="-5" dirty="0"/>
              <a:t>helper</a:t>
            </a:r>
          </a:p>
        </p:txBody>
      </p:sp>
      <p:sp>
        <p:nvSpPr>
          <p:cNvPr id="13" name="object 13"/>
          <p:cNvSpPr txBox="1"/>
          <p:nvPr/>
        </p:nvSpPr>
        <p:spPr>
          <a:xfrm>
            <a:off x="1180353" y="2112707"/>
            <a:ext cx="5798297" cy="2867554"/>
          </a:xfrm>
          <a:prstGeom prst="rect">
            <a:avLst/>
          </a:prstGeom>
        </p:spPr>
        <p:txBody>
          <a:bodyPr vert="horz" wrap="square" lIns="0" tIns="53340" rIns="0" bIns="0" rtlCol="0">
            <a:spAutoFit/>
          </a:bodyPr>
          <a:lstStyle/>
          <a:p>
            <a:pPr marL="300355" indent="-287655">
              <a:lnSpc>
                <a:spcPct val="100000"/>
              </a:lnSpc>
              <a:spcBef>
                <a:spcPts val="320"/>
              </a:spcBef>
              <a:buChar char="•"/>
              <a:tabLst>
                <a:tab pos="300355" algn="l"/>
                <a:tab pos="300990" algn="l"/>
              </a:tabLst>
            </a:pPr>
            <a:r>
              <a:rPr sz="2400" spc="-10" dirty="0">
                <a:solidFill>
                  <a:srgbClr val="231F20"/>
                </a:solidFill>
                <a:latin typeface="Calibri"/>
                <a:cs typeface="Calibri"/>
              </a:rPr>
              <a:t>introduces </a:t>
            </a:r>
            <a:r>
              <a:rPr sz="2400" spc="-5" dirty="0">
                <a:solidFill>
                  <a:srgbClr val="231F20"/>
                </a:solidFill>
                <a:latin typeface="Calibri"/>
                <a:cs typeface="Calibri"/>
              </a:rPr>
              <a:t>oneself</a:t>
            </a:r>
            <a:endParaRPr sz="2400" dirty="0">
              <a:latin typeface="Calibri"/>
              <a:cs typeface="Calibri"/>
            </a:endParaRPr>
          </a:p>
          <a:p>
            <a:pPr marL="300355" indent="-287655">
              <a:lnSpc>
                <a:spcPct val="100000"/>
              </a:lnSpc>
              <a:spcBef>
                <a:spcPts val="320"/>
              </a:spcBef>
              <a:buChar char="•"/>
              <a:tabLst>
                <a:tab pos="300355" algn="l"/>
                <a:tab pos="300990" algn="l"/>
              </a:tabLst>
            </a:pPr>
            <a:r>
              <a:rPr sz="2400" spc="-20" dirty="0">
                <a:solidFill>
                  <a:srgbClr val="231F20"/>
                </a:solidFill>
                <a:latin typeface="Calibri"/>
                <a:cs typeface="Calibri"/>
              </a:rPr>
              <a:t>pays </a:t>
            </a:r>
            <a:r>
              <a:rPr sz="2400" spc="-25" dirty="0">
                <a:solidFill>
                  <a:srgbClr val="231F20"/>
                </a:solidFill>
                <a:latin typeface="Calibri"/>
                <a:cs typeface="Calibri"/>
              </a:rPr>
              <a:t>attention </a:t>
            </a:r>
            <a:r>
              <a:rPr sz="2400" dirty="0">
                <a:solidFill>
                  <a:srgbClr val="231F20"/>
                </a:solidFill>
                <a:latin typeface="Calibri"/>
                <a:cs typeface="Calibri"/>
              </a:rPr>
              <a:t>and </a:t>
            </a:r>
            <a:r>
              <a:rPr sz="2400" spc="-10" dirty="0">
                <a:solidFill>
                  <a:srgbClr val="231F20"/>
                </a:solidFill>
                <a:latin typeface="Calibri"/>
                <a:cs typeface="Calibri"/>
              </a:rPr>
              <a:t>listens</a:t>
            </a:r>
            <a:r>
              <a:rPr sz="2400" spc="25" dirty="0">
                <a:solidFill>
                  <a:srgbClr val="231F20"/>
                </a:solidFill>
                <a:latin typeface="Calibri"/>
                <a:cs typeface="Calibri"/>
              </a:rPr>
              <a:t> </a:t>
            </a:r>
            <a:r>
              <a:rPr sz="2400" spc="-10" dirty="0">
                <a:solidFill>
                  <a:srgbClr val="231F20"/>
                </a:solidFill>
                <a:latin typeface="Calibri"/>
                <a:cs typeface="Calibri"/>
              </a:rPr>
              <a:t>actively</a:t>
            </a:r>
            <a:endParaRPr sz="2400" dirty="0">
              <a:latin typeface="Calibri"/>
              <a:cs typeface="Calibri"/>
            </a:endParaRPr>
          </a:p>
          <a:p>
            <a:pPr marL="300355" indent="-287655">
              <a:lnSpc>
                <a:spcPct val="100000"/>
              </a:lnSpc>
              <a:spcBef>
                <a:spcPts val="320"/>
              </a:spcBef>
              <a:buChar char="•"/>
              <a:tabLst>
                <a:tab pos="300355" algn="l"/>
                <a:tab pos="300990" algn="l"/>
              </a:tabLst>
            </a:pPr>
            <a:r>
              <a:rPr sz="2400" spc="-5" dirty="0">
                <a:solidFill>
                  <a:srgbClr val="231F20"/>
                </a:solidFill>
                <a:latin typeface="Calibri"/>
                <a:cs typeface="Calibri"/>
              </a:rPr>
              <a:t>accepts </a:t>
            </a:r>
            <a:r>
              <a:rPr sz="2400" spc="-10" dirty="0">
                <a:solidFill>
                  <a:srgbClr val="231F20"/>
                </a:solidFill>
                <a:latin typeface="Calibri"/>
                <a:cs typeface="Calibri"/>
              </a:rPr>
              <a:t>others’</a:t>
            </a:r>
            <a:r>
              <a:rPr sz="2400" spc="-5" dirty="0">
                <a:solidFill>
                  <a:srgbClr val="231F20"/>
                </a:solidFill>
                <a:latin typeface="Calibri"/>
                <a:cs typeface="Calibri"/>
              </a:rPr>
              <a:t> </a:t>
            </a:r>
            <a:r>
              <a:rPr sz="2400" spc="-10" dirty="0">
                <a:solidFill>
                  <a:srgbClr val="231F20"/>
                </a:solidFill>
                <a:latin typeface="Calibri"/>
                <a:cs typeface="Calibri"/>
              </a:rPr>
              <a:t>feelings</a:t>
            </a:r>
            <a:endParaRPr sz="2400" dirty="0">
              <a:latin typeface="Calibri"/>
              <a:cs typeface="Calibri"/>
            </a:endParaRPr>
          </a:p>
          <a:p>
            <a:pPr marL="300355" indent="-287655">
              <a:lnSpc>
                <a:spcPct val="100000"/>
              </a:lnSpc>
              <a:spcBef>
                <a:spcPts val="320"/>
              </a:spcBef>
              <a:buChar char="•"/>
              <a:tabLst>
                <a:tab pos="300355" algn="l"/>
                <a:tab pos="300990" algn="l"/>
              </a:tabLst>
            </a:pPr>
            <a:r>
              <a:rPr sz="2400" spc="-5" dirty="0">
                <a:solidFill>
                  <a:srgbClr val="231F20"/>
                </a:solidFill>
                <a:latin typeface="Calibri"/>
                <a:cs typeface="Calibri"/>
              </a:rPr>
              <a:t>calms </a:t>
            </a:r>
            <a:r>
              <a:rPr sz="2400" dirty="0">
                <a:solidFill>
                  <a:srgbClr val="231F20"/>
                </a:solidFill>
                <a:latin typeface="Calibri"/>
                <a:cs typeface="Calibri"/>
              </a:rPr>
              <a:t>the </a:t>
            </a:r>
            <a:r>
              <a:rPr sz="2400" spc="-15" dirty="0">
                <a:solidFill>
                  <a:srgbClr val="231F20"/>
                </a:solidFill>
                <a:latin typeface="Calibri"/>
                <a:cs typeface="Calibri"/>
              </a:rPr>
              <a:t>person </a:t>
            </a:r>
            <a:r>
              <a:rPr sz="2400" spc="-5" dirty="0">
                <a:solidFill>
                  <a:srgbClr val="231F20"/>
                </a:solidFill>
                <a:latin typeface="Calibri"/>
                <a:cs typeface="Calibri"/>
              </a:rPr>
              <a:t>in </a:t>
            </a:r>
            <a:r>
              <a:rPr sz="2400" spc="-10" dirty="0">
                <a:solidFill>
                  <a:srgbClr val="231F20"/>
                </a:solidFill>
                <a:latin typeface="Calibri"/>
                <a:cs typeface="Calibri"/>
              </a:rPr>
              <a:t>distress</a:t>
            </a:r>
            <a:endParaRPr sz="2400" dirty="0">
              <a:latin typeface="Calibri"/>
              <a:cs typeface="Calibri"/>
            </a:endParaRPr>
          </a:p>
          <a:p>
            <a:pPr marL="300355" indent="-287655">
              <a:lnSpc>
                <a:spcPct val="100000"/>
              </a:lnSpc>
              <a:spcBef>
                <a:spcPts val="320"/>
              </a:spcBef>
              <a:buChar char="•"/>
              <a:tabLst>
                <a:tab pos="300355" algn="l"/>
                <a:tab pos="300990" algn="l"/>
              </a:tabLst>
            </a:pPr>
            <a:r>
              <a:rPr sz="2400" spc="-10" dirty="0">
                <a:solidFill>
                  <a:srgbClr val="231F20"/>
                </a:solidFill>
                <a:latin typeface="Calibri"/>
                <a:cs typeface="Calibri"/>
              </a:rPr>
              <a:t>asks </a:t>
            </a:r>
            <a:r>
              <a:rPr sz="2400" dirty="0">
                <a:solidFill>
                  <a:srgbClr val="231F20"/>
                </a:solidFill>
                <a:latin typeface="Calibri"/>
                <a:cs typeface="Calibri"/>
              </a:rPr>
              <a:t>about </a:t>
            </a:r>
            <a:r>
              <a:rPr sz="2400" spc="-5" dirty="0">
                <a:solidFill>
                  <a:srgbClr val="231F20"/>
                </a:solidFill>
                <a:latin typeface="Calibri"/>
                <a:cs typeface="Calibri"/>
              </a:rPr>
              <a:t>needs </a:t>
            </a:r>
            <a:r>
              <a:rPr sz="2400" dirty="0">
                <a:solidFill>
                  <a:srgbClr val="231F20"/>
                </a:solidFill>
                <a:latin typeface="Calibri"/>
                <a:cs typeface="Calibri"/>
              </a:rPr>
              <a:t>and</a:t>
            </a:r>
            <a:r>
              <a:rPr sz="2400" spc="-15" dirty="0">
                <a:solidFill>
                  <a:srgbClr val="231F20"/>
                </a:solidFill>
                <a:latin typeface="Calibri"/>
                <a:cs typeface="Calibri"/>
              </a:rPr>
              <a:t> </a:t>
            </a:r>
            <a:r>
              <a:rPr sz="2400" spc="-10" dirty="0">
                <a:solidFill>
                  <a:srgbClr val="231F20"/>
                </a:solidFill>
                <a:latin typeface="Calibri"/>
                <a:cs typeface="Calibri"/>
              </a:rPr>
              <a:t>concerns</a:t>
            </a:r>
            <a:endParaRPr sz="2400" dirty="0">
              <a:latin typeface="Calibri"/>
              <a:cs typeface="Calibri"/>
            </a:endParaRPr>
          </a:p>
          <a:p>
            <a:pPr marL="300355" marR="5080" indent="-287655">
              <a:lnSpc>
                <a:spcPct val="111100"/>
              </a:lnSpc>
              <a:buChar char="•"/>
              <a:tabLst>
                <a:tab pos="300355" algn="l"/>
                <a:tab pos="300990" algn="l"/>
              </a:tabLst>
            </a:pPr>
            <a:r>
              <a:rPr sz="2400" spc="-10" dirty="0">
                <a:solidFill>
                  <a:srgbClr val="231F20"/>
                </a:solidFill>
                <a:latin typeface="Calibri"/>
                <a:cs typeface="Calibri"/>
              </a:rPr>
              <a:t>helps </a:t>
            </a:r>
            <a:r>
              <a:rPr sz="2400" dirty="0">
                <a:solidFill>
                  <a:srgbClr val="231F20"/>
                </a:solidFill>
                <a:latin typeface="Calibri"/>
                <a:cs typeface="Calibri"/>
              </a:rPr>
              <a:t>the </a:t>
            </a:r>
            <a:r>
              <a:rPr sz="2400" spc="-10" dirty="0">
                <a:solidFill>
                  <a:srgbClr val="231F20"/>
                </a:solidFill>
                <a:latin typeface="Calibri"/>
                <a:cs typeface="Calibri"/>
              </a:rPr>
              <a:t>person </a:t>
            </a:r>
            <a:r>
              <a:rPr sz="2400" spc="-5" dirty="0">
                <a:solidFill>
                  <a:srgbClr val="231F20"/>
                </a:solidFill>
                <a:latin typeface="Calibri"/>
                <a:cs typeface="Calibri"/>
              </a:rPr>
              <a:t>in </a:t>
            </a:r>
            <a:r>
              <a:rPr sz="2400" spc="-10" dirty="0">
                <a:solidFill>
                  <a:srgbClr val="231F20"/>
                </a:solidFill>
                <a:latin typeface="Calibri"/>
                <a:cs typeface="Calibri"/>
              </a:rPr>
              <a:t>distress find solutions </a:t>
            </a:r>
            <a:r>
              <a:rPr sz="2400" spc="-15" dirty="0">
                <a:solidFill>
                  <a:srgbClr val="231F20"/>
                </a:solidFill>
                <a:latin typeface="Calibri"/>
                <a:cs typeface="Calibri"/>
              </a:rPr>
              <a:t>to </a:t>
            </a:r>
            <a:r>
              <a:rPr lang="en-GB" sz="2400" dirty="0">
                <a:solidFill>
                  <a:srgbClr val="231F20"/>
                </a:solidFill>
                <a:latin typeface="Calibri"/>
                <a:cs typeface="Calibri"/>
              </a:rPr>
              <a:t>their </a:t>
            </a:r>
            <a:r>
              <a:rPr sz="2400" spc="-10" dirty="0">
                <a:solidFill>
                  <a:srgbClr val="231F20"/>
                </a:solidFill>
                <a:latin typeface="Calibri"/>
                <a:cs typeface="Calibri"/>
              </a:rPr>
              <a:t>immediate </a:t>
            </a:r>
            <a:r>
              <a:rPr sz="2400" spc="-5" dirty="0">
                <a:solidFill>
                  <a:srgbClr val="231F20"/>
                </a:solidFill>
                <a:latin typeface="Calibri"/>
                <a:cs typeface="Calibri"/>
              </a:rPr>
              <a:t>needs </a:t>
            </a:r>
            <a:r>
              <a:rPr sz="2400" dirty="0">
                <a:solidFill>
                  <a:srgbClr val="231F20"/>
                </a:solidFill>
                <a:latin typeface="Calibri"/>
                <a:cs typeface="Calibri"/>
              </a:rPr>
              <a:t>and</a:t>
            </a:r>
            <a:r>
              <a:rPr sz="2400" spc="-20" dirty="0">
                <a:solidFill>
                  <a:srgbClr val="231F20"/>
                </a:solidFill>
                <a:latin typeface="Calibri"/>
                <a:cs typeface="Calibri"/>
              </a:rPr>
              <a:t> </a:t>
            </a:r>
            <a:r>
              <a:rPr sz="2400" spc="-10" dirty="0">
                <a:solidFill>
                  <a:srgbClr val="231F20"/>
                </a:solidFill>
                <a:latin typeface="Calibri"/>
                <a:cs typeface="Calibri"/>
              </a:rPr>
              <a:t>problems.</a:t>
            </a:r>
            <a:endParaRPr sz="2400" dirty="0">
              <a:latin typeface="Calibri"/>
              <a:cs typeface="Calibri"/>
            </a:endParaRPr>
          </a:p>
        </p:txBody>
      </p:sp>
      <p:pic>
        <p:nvPicPr>
          <p:cNvPr id="5" name="Picture 4" descr="Pernille ear.jpeg"/>
          <p:cNvPicPr>
            <a:picLocks noChangeAspect="1"/>
          </p:cNvPicPr>
          <p:nvPr/>
        </p:nvPicPr>
        <p:blipFill>
          <a:blip r:embed="rId4"/>
          <a:stretch>
            <a:fillRect/>
          </a:stretch>
        </p:blipFill>
        <p:spPr>
          <a:xfrm>
            <a:off x="8324492" y="193676"/>
            <a:ext cx="2768957" cy="2743200"/>
          </a:xfrm>
          <a:prstGeom prst="rect">
            <a:avLst/>
          </a:prstGeom>
        </p:spPr>
      </p:pic>
      <p:sp>
        <p:nvSpPr>
          <p:cNvPr id="7" name="object 3"/>
          <p:cNvSpPr/>
          <p:nvPr/>
        </p:nvSpPr>
        <p:spPr>
          <a:xfrm>
            <a:off x="3635131" y="445820"/>
            <a:ext cx="1665666" cy="176498"/>
          </a:xfrm>
          <a:prstGeom prst="rect">
            <a:avLst/>
          </a:prstGeom>
          <a:blipFill>
            <a:blip r:embed="rId5" cstate="print"/>
            <a:stretch>
              <a:fillRect/>
            </a:stretch>
          </a:blipFill>
        </p:spPr>
        <p:txBody>
          <a:bodyPr wrap="square" lIns="0" tIns="0" rIns="0" bIns="0" rtlCol="0"/>
          <a:lstStyle/>
          <a:p>
            <a:endParaRPr/>
          </a:p>
        </p:txBody>
      </p:sp>
      <p:sp>
        <p:nvSpPr>
          <p:cNvPr id="8"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9"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10"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1"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4"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5" name="object 9"/>
          <p:cNvSpPr/>
          <p:nvPr/>
        </p:nvSpPr>
        <p:spPr>
          <a:xfrm>
            <a:off x="3466033" y="466924"/>
            <a:ext cx="101965" cy="132316"/>
          </a:xfrm>
          <a:prstGeom prst="rect">
            <a:avLst/>
          </a:prstGeom>
          <a:blipFill>
            <a:blip r:embed="rId6" cstate="print"/>
            <a:stretch>
              <a:fillRect/>
            </a:stretch>
          </a:blipFill>
        </p:spPr>
        <p:txBody>
          <a:bodyPr wrap="square" lIns="0" tIns="0" rIns="0" bIns="0" rtlCol="0"/>
          <a:lstStyle/>
          <a:p>
            <a:endParaRPr/>
          </a:p>
        </p:txBody>
      </p:sp>
      <p:sp>
        <p:nvSpPr>
          <p:cNvPr id="16"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7" name="object 11"/>
          <p:cNvSpPr/>
          <p:nvPr/>
        </p:nvSpPr>
        <p:spPr>
          <a:xfrm>
            <a:off x="3288133" y="287191"/>
            <a:ext cx="1065314" cy="108204"/>
          </a:xfrm>
          <a:prstGeom prst="rect">
            <a:avLst/>
          </a:prstGeom>
          <a:blipFill>
            <a:blip r:embed="rId7" cstate="print"/>
            <a:stretch>
              <a:fillRect/>
            </a:stretch>
          </a:blipFill>
        </p:spPr>
        <p:txBody>
          <a:bodyPr wrap="square" lIns="0" tIns="0" rIns="0" bIns="0" rtlCol="0"/>
          <a:lstStyle/>
          <a:p>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Pernille group.jpeg"/>
          <p:cNvPicPr>
            <a:picLocks noChangeAspect="1"/>
          </p:cNvPicPr>
          <p:nvPr/>
        </p:nvPicPr>
        <p:blipFill>
          <a:blip r:embed="rId3"/>
          <a:stretch>
            <a:fillRect/>
          </a:stretch>
        </p:blipFill>
        <p:spPr>
          <a:xfrm>
            <a:off x="6216650" y="2327275"/>
            <a:ext cx="4783667" cy="3587750"/>
          </a:xfrm>
          <a:prstGeom prst="rect">
            <a:avLst/>
          </a:prstGeom>
        </p:spPr>
      </p:pic>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a:latin typeface="Calibri"/>
              <a:cs typeface="Calibri"/>
            </a:endParaRPr>
          </a:p>
        </p:txBody>
      </p:sp>
      <p:sp>
        <p:nvSpPr>
          <p:cNvPr id="12" name="object 12"/>
          <p:cNvSpPr txBox="1">
            <a:spLocks noGrp="1"/>
          </p:cNvSpPr>
          <p:nvPr>
            <p:ph type="title"/>
          </p:nvPr>
        </p:nvSpPr>
        <p:spPr>
          <a:xfrm>
            <a:off x="1180353" y="1365947"/>
            <a:ext cx="10338547" cy="677108"/>
          </a:xfrm>
          <a:prstGeom prst="rect">
            <a:avLst/>
          </a:prstGeom>
        </p:spPr>
        <p:txBody>
          <a:bodyPr vert="horz" wrap="square" lIns="0" tIns="119380" rIns="0" bIns="0" rtlCol="0">
            <a:spAutoFit/>
          </a:bodyPr>
          <a:lstStyle/>
          <a:p>
            <a:pPr marL="12700" marR="5080">
              <a:lnSpc>
                <a:spcPts val="4200"/>
              </a:lnSpc>
              <a:spcBef>
                <a:spcPts val="940"/>
              </a:spcBef>
            </a:pPr>
            <a:r>
              <a:rPr spc="-5" dirty="0"/>
              <a:t>LINK </a:t>
            </a:r>
            <a:r>
              <a:rPr spc="-50" dirty="0"/>
              <a:t>refers </a:t>
            </a:r>
            <a:r>
              <a:rPr spc="-25" dirty="0"/>
              <a:t>to </a:t>
            </a:r>
            <a:r>
              <a:rPr spc="-5" dirty="0"/>
              <a:t>helping  </a:t>
            </a:r>
            <a:r>
              <a:rPr dirty="0"/>
              <a:t>the </a:t>
            </a:r>
            <a:r>
              <a:rPr spc="-20" dirty="0"/>
              <a:t>person </a:t>
            </a:r>
            <a:r>
              <a:rPr spc="-5" dirty="0"/>
              <a:t>in</a:t>
            </a:r>
            <a:r>
              <a:rPr spc="-55" dirty="0"/>
              <a:t> </a:t>
            </a:r>
            <a:r>
              <a:rPr spc="-15" dirty="0"/>
              <a:t>distress</a:t>
            </a:r>
          </a:p>
        </p:txBody>
      </p:sp>
      <p:sp>
        <p:nvSpPr>
          <p:cNvPr id="13" name="object 13"/>
          <p:cNvSpPr txBox="1"/>
          <p:nvPr/>
        </p:nvSpPr>
        <p:spPr>
          <a:xfrm>
            <a:off x="1187450" y="2327275"/>
            <a:ext cx="5662930" cy="1651000"/>
          </a:xfrm>
          <a:prstGeom prst="rect">
            <a:avLst/>
          </a:prstGeom>
        </p:spPr>
        <p:txBody>
          <a:bodyPr vert="horz" wrap="square" lIns="0" tIns="53340" rIns="0" bIns="0" rtlCol="0">
            <a:spAutoFit/>
          </a:bodyPr>
          <a:lstStyle/>
          <a:p>
            <a:pPr marL="300355" indent="-287655">
              <a:lnSpc>
                <a:spcPct val="100000"/>
              </a:lnSpc>
              <a:spcBef>
                <a:spcPts val="420"/>
              </a:spcBef>
              <a:buChar char="•"/>
              <a:tabLst>
                <a:tab pos="300355" algn="l"/>
                <a:tab pos="300990" algn="l"/>
              </a:tabLst>
            </a:pPr>
            <a:r>
              <a:rPr sz="2400" dirty="0">
                <a:solidFill>
                  <a:srgbClr val="231F20"/>
                </a:solidFill>
                <a:latin typeface="Calibri"/>
                <a:cs typeface="Calibri"/>
              </a:rPr>
              <a:t>access</a:t>
            </a:r>
            <a:r>
              <a:rPr sz="2400" spc="-10" dirty="0">
                <a:solidFill>
                  <a:srgbClr val="231F20"/>
                </a:solidFill>
                <a:latin typeface="Calibri"/>
                <a:cs typeface="Calibri"/>
              </a:rPr>
              <a:t> </a:t>
            </a:r>
            <a:r>
              <a:rPr sz="2400" spc="-15" dirty="0">
                <a:solidFill>
                  <a:srgbClr val="231F20"/>
                </a:solidFill>
                <a:latin typeface="Calibri"/>
                <a:cs typeface="Calibri"/>
              </a:rPr>
              <a:t>information</a:t>
            </a:r>
            <a:endParaRPr sz="2400" dirty="0">
              <a:latin typeface="Calibri"/>
              <a:cs typeface="Calibri"/>
            </a:endParaRPr>
          </a:p>
          <a:p>
            <a:pPr marL="300355" indent="-287655">
              <a:lnSpc>
                <a:spcPct val="100000"/>
              </a:lnSpc>
              <a:spcBef>
                <a:spcPts val="320"/>
              </a:spcBef>
              <a:buChar char="•"/>
              <a:tabLst>
                <a:tab pos="300355" algn="l"/>
                <a:tab pos="300990" algn="l"/>
              </a:tabLst>
            </a:pPr>
            <a:r>
              <a:rPr sz="2400" spc="-10" dirty="0">
                <a:solidFill>
                  <a:srgbClr val="231F20"/>
                </a:solidFill>
                <a:latin typeface="Calibri"/>
                <a:cs typeface="Calibri"/>
              </a:rPr>
              <a:t>connect </a:t>
            </a:r>
            <a:r>
              <a:rPr sz="2400" dirty="0">
                <a:solidFill>
                  <a:srgbClr val="231F20"/>
                </a:solidFill>
                <a:latin typeface="Calibri"/>
                <a:cs typeface="Calibri"/>
              </a:rPr>
              <a:t>with </a:t>
            </a:r>
            <a:r>
              <a:rPr sz="2400" spc="-10" dirty="0">
                <a:solidFill>
                  <a:srgbClr val="231F20"/>
                </a:solidFill>
                <a:latin typeface="Calibri"/>
                <a:cs typeface="Calibri"/>
              </a:rPr>
              <a:t>loved </a:t>
            </a:r>
            <a:r>
              <a:rPr sz="2400" spc="-5" dirty="0">
                <a:solidFill>
                  <a:srgbClr val="231F20"/>
                </a:solidFill>
                <a:latin typeface="Calibri"/>
                <a:cs typeface="Calibri"/>
              </a:rPr>
              <a:t>ones </a:t>
            </a:r>
            <a:r>
              <a:rPr sz="2400" dirty="0">
                <a:solidFill>
                  <a:srgbClr val="231F20"/>
                </a:solidFill>
                <a:latin typeface="Calibri"/>
                <a:cs typeface="Calibri"/>
              </a:rPr>
              <a:t>and </a:t>
            </a:r>
            <a:r>
              <a:rPr sz="2400" spc="-5" dirty="0">
                <a:solidFill>
                  <a:srgbClr val="231F20"/>
                </a:solidFill>
                <a:latin typeface="Calibri"/>
                <a:cs typeface="Calibri"/>
              </a:rPr>
              <a:t>social</a:t>
            </a:r>
            <a:r>
              <a:rPr sz="2400" spc="-50" dirty="0">
                <a:solidFill>
                  <a:srgbClr val="231F20"/>
                </a:solidFill>
                <a:latin typeface="Calibri"/>
                <a:cs typeface="Calibri"/>
              </a:rPr>
              <a:t> </a:t>
            </a:r>
            <a:r>
              <a:rPr sz="2400" spc="-5" dirty="0">
                <a:solidFill>
                  <a:srgbClr val="231F20"/>
                </a:solidFill>
                <a:latin typeface="Calibri"/>
                <a:cs typeface="Calibri"/>
              </a:rPr>
              <a:t>support</a:t>
            </a:r>
            <a:endParaRPr sz="2400" dirty="0">
              <a:latin typeface="Calibri"/>
              <a:cs typeface="Calibri"/>
            </a:endParaRPr>
          </a:p>
          <a:p>
            <a:pPr marL="300355" indent="-287655">
              <a:lnSpc>
                <a:spcPct val="100000"/>
              </a:lnSpc>
              <a:spcBef>
                <a:spcPts val="320"/>
              </a:spcBef>
              <a:buChar char="•"/>
              <a:tabLst>
                <a:tab pos="300355" algn="l"/>
                <a:tab pos="300990" algn="l"/>
              </a:tabLst>
            </a:pPr>
            <a:r>
              <a:rPr sz="2400" spc="-5" dirty="0">
                <a:solidFill>
                  <a:srgbClr val="231F20"/>
                </a:solidFill>
                <a:latin typeface="Calibri"/>
                <a:cs typeface="Calibri"/>
              </a:rPr>
              <a:t>tackle </a:t>
            </a:r>
            <a:r>
              <a:rPr sz="2400" spc="-15" dirty="0">
                <a:solidFill>
                  <a:srgbClr val="231F20"/>
                </a:solidFill>
                <a:latin typeface="Calibri"/>
                <a:cs typeface="Calibri"/>
              </a:rPr>
              <a:t>practical</a:t>
            </a:r>
            <a:r>
              <a:rPr sz="2400" spc="-10" dirty="0">
                <a:solidFill>
                  <a:srgbClr val="231F20"/>
                </a:solidFill>
                <a:latin typeface="Calibri"/>
                <a:cs typeface="Calibri"/>
              </a:rPr>
              <a:t> problems</a:t>
            </a:r>
            <a:endParaRPr sz="2400" dirty="0">
              <a:latin typeface="Calibri"/>
              <a:cs typeface="Calibri"/>
            </a:endParaRPr>
          </a:p>
          <a:p>
            <a:pPr marL="300355" indent="-287655">
              <a:lnSpc>
                <a:spcPct val="100000"/>
              </a:lnSpc>
              <a:spcBef>
                <a:spcPts val="320"/>
              </a:spcBef>
              <a:buChar char="•"/>
              <a:tabLst>
                <a:tab pos="300355" algn="l"/>
                <a:tab pos="300990" algn="l"/>
              </a:tabLst>
            </a:pPr>
            <a:r>
              <a:rPr sz="2400" dirty="0">
                <a:solidFill>
                  <a:srgbClr val="231F20"/>
                </a:solidFill>
                <a:latin typeface="Calibri"/>
                <a:cs typeface="Calibri"/>
              </a:rPr>
              <a:t>access services and </a:t>
            </a:r>
            <a:r>
              <a:rPr sz="2400" spc="-5" dirty="0">
                <a:solidFill>
                  <a:srgbClr val="231F20"/>
                </a:solidFill>
                <a:latin typeface="Calibri"/>
                <a:cs typeface="Calibri"/>
              </a:rPr>
              <a:t>other</a:t>
            </a:r>
            <a:r>
              <a:rPr sz="2400" spc="-30" dirty="0">
                <a:solidFill>
                  <a:srgbClr val="231F20"/>
                </a:solidFill>
                <a:latin typeface="Calibri"/>
                <a:cs typeface="Calibri"/>
              </a:rPr>
              <a:t> </a:t>
            </a:r>
            <a:r>
              <a:rPr sz="2400" spc="-5" dirty="0">
                <a:solidFill>
                  <a:srgbClr val="231F20"/>
                </a:solidFill>
                <a:latin typeface="Calibri"/>
                <a:cs typeface="Calibri"/>
              </a:rPr>
              <a:t>help.</a:t>
            </a:r>
            <a:endParaRPr sz="2400" dirty="0">
              <a:latin typeface="Calibri"/>
              <a:cs typeface="Calibri"/>
            </a:endParaRPr>
          </a:p>
        </p:txBody>
      </p:sp>
      <p:sp>
        <p:nvSpPr>
          <p:cNvPr id="15" name="object 15"/>
          <p:cNvSpPr txBox="1"/>
          <p:nvPr/>
        </p:nvSpPr>
        <p:spPr>
          <a:xfrm>
            <a:off x="11346885" y="4812555"/>
            <a:ext cx="118745" cy="1591945"/>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DIEGO CASTELLANOS/ECUADORIAN </a:t>
            </a:r>
            <a:r>
              <a:rPr sz="600" spc="10" dirty="0">
                <a:solidFill>
                  <a:srgbClr val="FFFFFF"/>
                </a:solidFill>
                <a:latin typeface="Calibri"/>
                <a:cs typeface="Calibri"/>
              </a:rPr>
              <a:t>RED </a:t>
            </a:r>
            <a:r>
              <a:rPr sz="600" spc="15" dirty="0">
                <a:solidFill>
                  <a:srgbClr val="FFFFFF"/>
                </a:solidFill>
                <a:latin typeface="Calibri"/>
                <a:cs typeface="Calibri"/>
              </a:rPr>
              <a:t>CROSS</a:t>
            </a:r>
            <a:endParaRPr sz="600">
              <a:latin typeface="Calibri"/>
              <a:cs typeface="Calibri"/>
            </a:endParaRPr>
          </a:p>
        </p:txBody>
      </p:sp>
      <p:sp>
        <p:nvSpPr>
          <p:cNvPr id="9" name="object 3"/>
          <p:cNvSpPr/>
          <p:nvPr/>
        </p:nvSpPr>
        <p:spPr>
          <a:xfrm>
            <a:off x="3635131" y="445820"/>
            <a:ext cx="1665666" cy="176498"/>
          </a:xfrm>
          <a:prstGeom prst="rect">
            <a:avLst/>
          </a:prstGeom>
          <a:blipFill>
            <a:blip r:embed="rId4" cstate="print"/>
            <a:stretch>
              <a:fillRect/>
            </a:stretch>
          </a:blipFill>
        </p:spPr>
        <p:txBody>
          <a:bodyPr wrap="square" lIns="0" tIns="0" rIns="0" bIns="0" rtlCol="0"/>
          <a:lstStyle/>
          <a:p>
            <a:endParaRPr/>
          </a:p>
        </p:txBody>
      </p:sp>
      <p:sp>
        <p:nvSpPr>
          <p:cNvPr id="10"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11"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14"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6"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7"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8" name="object 9"/>
          <p:cNvSpPr/>
          <p:nvPr/>
        </p:nvSpPr>
        <p:spPr>
          <a:xfrm>
            <a:off x="3466033" y="466924"/>
            <a:ext cx="101965" cy="132316"/>
          </a:xfrm>
          <a:prstGeom prst="rect">
            <a:avLst/>
          </a:prstGeom>
          <a:blipFill>
            <a:blip r:embed="rId5" cstate="print"/>
            <a:stretch>
              <a:fillRect/>
            </a:stretch>
          </a:blipFill>
        </p:spPr>
        <p:txBody>
          <a:bodyPr wrap="square" lIns="0" tIns="0" rIns="0" bIns="0" rtlCol="0"/>
          <a:lstStyle/>
          <a:p>
            <a:endParaRPr/>
          </a:p>
        </p:txBody>
      </p:sp>
      <p:sp>
        <p:nvSpPr>
          <p:cNvPr id="19"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20" name="object 11"/>
          <p:cNvSpPr/>
          <p:nvPr/>
        </p:nvSpPr>
        <p:spPr>
          <a:xfrm>
            <a:off x="3288133" y="287191"/>
            <a:ext cx="1065314" cy="108204"/>
          </a:xfrm>
          <a:prstGeom prst="rect">
            <a:avLst/>
          </a:prstGeom>
          <a:blipFill>
            <a:blip r:embed="rId6" cstate="print"/>
            <a:stretch>
              <a:fillRect/>
            </a:stretch>
          </a:blipFill>
        </p:spPr>
        <p:txBody>
          <a:bodyPr wrap="square" lIns="0" tIns="0" rIns="0" bIns="0" rtlCol="0"/>
          <a:lstStyle/>
          <a:p>
            <a:endParaRPr/>
          </a:p>
        </p:txBody>
      </p:sp>
      <p:pic>
        <p:nvPicPr>
          <p:cNvPr id="21" name="Picture 20" descr="link.jpeg"/>
          <p:cNvPicPr>
            <a:picLocks noChangeAspect="1"/>
          </p:cNvPicPr>
          <p:nvPr/>
        </p:nvPicPr>
        <p:blipFill>
          <a:blip r:embed="rId7"/>
          <a:stretch>
            <a:fillRect/>
          </a:stretch>
        </p:blipFill>
        <p:spPr>
          <a:xfrm>
            <a:off x="1187450" y="3943516"/>
            <a:ext cx="3223922" cy="2539834"/>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dirty="0">
              <a:latin typeface="Calibri"/>
              <a:cs typeface="Calibri"/>
            </a:endParaRPr>
          </a:p>
        </p:txBody>
      </p:sp>
      <p:sp>
        <p:nvSpPr>
          <p:cNvPr id="12" name="object 12"/>
          <p:cNvSpPr txBox="1">
            <a:spLocks noGrp="1"/>
          </p:cNvSpPr>
          <p:nvPr>
            <p:ph type="title"/>
          </p:nvPr>
        </p:nvSpPr>
        <p:spPr>
          <a:xfrm>
            <a:off x="958850" y="1108075"/>
            <a:ext cx="9906000" cy="659155"/>
          </a:xfrm>
          <a:prstGeom prst="rect">
            <a:avLst/>
          </a:prstGeom>
        </p:spPr>
        <p:txBody>
          <a:bodyPr vert="horz" wrap="square" lIns="0" tIns="12700" rIns="0" bIns="0" rtlCol="0">
            <a:spAutoFit/>
          </a:bodyPr>
          <a:lstStyle/>
          <a:p>
            <a:pPr marL="12700" algn="ctr">
              <a:lnSpc>
                <a:spcPct val="100000"/>
              </a:lnSpc>
              <a:spcBef>
                <a:spcPts val="100"/>
              </a:spcBef>
            </a:pPr>
            <a:r>
              <a:rPr lang="en-GB" b="1" spc="-20" dirty="0">
                <a:solidFill>
                  <a:srgbClr val="FF0000"/>
                </a:solidFill>
              </a:rPr>
              <a:t>What is supportive communication? </a:t>
            </a:r>
            <a:endParaRPr spc="-5" dirty="0"/>
          </a:p>
        </p:txBody>
      </p:sp>
      <p:sp>
        <p:nvSpPr>
          <p:cNvPr id="15" name="object 15"/>
          <p:cNvSpPr txBox="1"/>
          <p:nvPr/>
        </p:nvSpPr>
        <p:spPr>
          <a:xfrm>
            <a:off x="11346885" y="5425244"/>
            <a:ext cx="118745" cy="979169"/>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SYRIAN ARAB </a:t>
            </a:r>
            <a:r>
              <a:rPr sz="600" spc="10" dirty="0">
                <a:solidFill>
                  <a:srgbClr val="FFFFFF"/>
                </a:solidFill>
                <a:latin typeface="Calibri"/>
                <a:cs typeface="Calibri"/>
              </a:rPr>
              <a:t>RED</a:t>
            </a:r>
            <a:r>
              <a:rPr sz="600" spc="-10" dirty="0">
                <a:solidFill>
                  <a:srgbClr val="FFFFFF"/>
                </a:solidFill>
                <a:latin typeface="Calibri"/>
                <a:cs typeface="Calibri"/>
              </a:rPr>
              <a:t> </a:t>
            </a:r>
            <a:r>
              <a:rPr sz="600" spc="15" dirty="0">
                <a:solidFill>
                  <a:srgbClr val="FFFFFF"/>
                </a:solidFill>
                <a:latin typeface="Calibri"/>
                <a:cs typeface="Calibri"/>
              </a:rPr>
              <a:t>CRESCENT</a:t>
            </a:r>
            <a:endParaRPr sz="600">
              <a:latin typeface="Calibri"/>
              <a:cs typeface="Calibri"/>
            </a:endParaRPr>
          </a:p>
        </p:txBody>
      </p:sp>
      <p:sp>
        <p:nvSpPr>
          <p:cNvPr id="6" name="object 3"/>
          <p:cNvSpPr/>
          <p:nvPr/>
        </p:nvSpPr>
        <p:spPr>
          <a:xfrm>
            <a:off x="3635131" y="445820"/>
            <a:ext cx="1665666" cy="176498"/>
          </a:xfrm>
          <a:prstGeom prst="rect">
            <a:avLst/>
          </a:prstGeom>
          <a:blipFill>
            <a:blip r:embed="rId3" cstate="print"/>
            <a:stretch>
              <a:fillRect/>
            </a:stretch>
          </a:blipFill>
        </p:spPr>
        <p:txBody>
          <a:bodyPr wrap="square" lIns="0" tIns="0" rIns="0" bIns="0" rtlCol="0"/>
          <a:lstStyle/>
          <a:p>
            <a:endParaRPr/>
          </a:p>
        </p:txBody>
      </p:sp>
      <p:sp>
        <p:nvSpPr>
          <p:cNvPr id="7"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8"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9"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0"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1"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3" name="object 9"/>
          <p:cNvSpPr/>
          <p:nvPr/>
        </p:nvSpPr>
        <p:spPr>
          <a:xfrm>
            <a:off x="3466033" y="466924"/>
            <a:ext cx="101965" cy="132316"/>
          </a:xfrm>
          <a:prstGeom prst="rect">
            <a:avLst/>
          </a:prstGeom>
          <a:blipFill>
            <a:blip r:embed="rId4" cstate="print"/>
            <a:stretch>
              <a:fillRect/>
            </a:stretch>
          </a:blipFill>
        </p:spPr>
        <p:txBody>
          <a:bodyPr wrap="square" lIns="0" tIns="0" rIns="0" bIns="0" rtlCol="0"/>
          <a:lstStyle/>
          <a:p>
            <a:endParaRPr/>
          </a:p>
        </p:txBody>
      </p:sp>
      <p:sp>
        <p:nvSpPr>
          <p:cNvPr id="14"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6" name="object 11"/>
          <p:cNvSpPr/>
          <p:nvPr/>
        </p:nvSpPr>
        <p:spPr>
          <a:xfrm>
            <a:off x="3288133" y="287191"/>
            <a:ext cx="1065314" cy="108204"/>
          </a:xfrm>
          <a:prstGeom prst="rect">
            <a:avLst/>
          </a:prstGeom>
          <a:blipFill>
            <a:blip r:embed="rId5" cstate="print"/>
            <a:stretch>
              <a:fillRect/>
            </a:stretch>
          </a:blipFill>
        </p:spPr>
        <p:txBody>
          <a:bodyPr wrap="square" lIns="0" tIns="0" rIns="0" bIns="0" rtlCol="0"/>
          <a:lstStyle/>
          <a:p>
            <a:endParaRPr/>
          </a:p>
        </p:txBody>
      </p:sp>
      <p:sp>
        <p:nvSpPr>
          <p:cNvPr id="18" name="object 13"/>
          <p:cNvSpPr txBox="1"/>
          <p:nvPr/>
        </p:nvSpPr>
        <p:spPr>
          <a:xfrm>
            <a:off x="1180352" y="2112707"/>
            <a:ext cx="8693897" cy="3454792"/>
          </a:xfrm>
          <a:prstGeom prst="rect">
            <a:avLst/>
          </a:prstGeom>
        </p:spPr>
        <p:txBody>
          <a:bodyPr vert="horz" wrap="square" lIns="0" tIns="53340" rIns="0" bIns="0" rtlCol="0">
            <a:spAutoFit/>
          </a:bodyPr>
          <a:lstStyle/>
          <a:p>
            <a:pPr marL="300355" indent="-287655">
              <a:lnSpc>
                <a:spcPct val="100000"/>
              </a:lnSpc>
              <a:spcBef>
                <a:spcPts val="420"/>
              </a:spcBef>
              <a:buChar char="•"/>
              <a:tabLst>
                <a:tab pos="300355" algn="l"/>
                <a:tab pos="300990" algn="l"/>
              </a:tabLst>
            </a:pPr>
            <a:r>
              <a:rPr lang="en-GB" sz="2400" dirty="0">
                <a:solidFill>
                  <a:srgbClr val="231F20"/>
                </a:solidFill>
                <a:latin typeface="Calibri"/>
                <a:cs typeface="Calibri"/>
              </a:rPr>
              <a:t>Clear and calm</a:t>
            </a:r>
          </a:p>
          <a:p>
            <a:pPr marL="300355" indent="-287655">
              <a:lnSpc>
                <a:spcPct val="100000"/>
              </a:lnSpc>
              <a:spcBef>
                <a:spcPts val="420"/>
              </a:spcBef>
              <a:tabLst>
                <a:tab pos="300355" algn="l"/>
                <a:tab pos="300990" algn="l"/>
              </a:tabLst>
            </a:pPr>
            <a:endParaRPr lang="en-GB" sz="2400" dirty="0">
              <a:solidFill>
                <a:srgbClr val="231F20"/>
              </a:solidFill>
              <a:latin typeface="Calibri"/>
              <a:cs typeface="Calibri"/>
            </a:endParaRPr>
          </a:p>
          <a:p>
            <a:pPr marL="12700" lvl="0" defTabSz="914400">
              <a:spcBef>
                <a:spcPts val="100"/>
              </a:spcBef>
              <a:defRPr/>
            </a:pPr>
            <a:r>
              <a:rPr lang="en-US" sz="4200" kern="0" spc="-20" dirty="0">
                <a:solidFill>
                  <a:srgbClr val="0000FF"/>
                </a:solidFill>
                <a:cs typeface="Calibri"/>
              </a:rPr>
              <a:t>Activity 1</a:t>
            </a:r>
          </a:p>
          <a:p>
            <a:pPr marL="12700" lvl="0" defTabSz="914400">
              <a:spcBef>
                <a:spcPts val="100"/>
              </a:spcBef>
              <a:defRPr/>
            </a:pPr>
            <a:r>
              <a:rPr lang="en-US" sz="4200" kern="0" spc="-20" dirty="0">
                <a:solidFill>
                  <a:srgbClr val="0000FF"/>
                </a:solidFill>
                <a:cs typeface="Calibri"/>
              </a:rPr>
              <a:t>Share some important aspects of supportive communication that you can think of.  </a:t>
            </a:r>
          </a:p>
        </p:txBody>
      </p:sp>
    </p:spTree>
  </p:cSld>
  <p:clrMapOvr>
    <a:masterClrMapping/>
  </p:clrMapOvr>
  <p:transition>
    <p:cut thruBlk="1"/>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descr="Phone call.jpeg"/>
          <p:cNvPicPr>
            <a:picLocks noChangeAspect="1"/>
          </p:cNvPicPr>
          <p:nvPr/>
        </p:nvPicPr>
        <p:blipFill>
          <a:blip r:embed="rId3"/>
          <a:stretch>
            <a:fillRect/>
          </a:stretch>
        </p:blipFill>
        <p:spPr>
          <a:xfrm>
            <a:off x="3702050" y="1717675"/>
            <a:ext cx="7436554" cy="4512066"/>
          </a:xfrm>
          <a:prstGeom prst="rect">
            <a:avLst/>
          </a:prstGeom>
        </p:spPr>
      </p:pic>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dirty="0">
              <a:latin typeface="Calibri"/>
              <a:cs typeface="Calibri"/>
            </a:endParaRPr>
          </a:p>
        </p:txBody>
      </p:sp>
      <p:sp>
        <p:nvSpPr>
          <p:cNvPr id="15" name="object 15"/>
          <p:cNvSpPr txBox="1"/>
          <p:nvPr/>
        </p:nvSpPr>
        <p:spPr>
          <a:xfrm>
            <a:off x="11346885" y="5425244"/>
            <a:ext cx="118745" cy="979169"/>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SYRIAN ARAB </a:t>
            </a:r>
            <a:r>
              <a:rPr sz="600" spc="10" dirty="0">
                <a:solidFill>
                  <a:srgbClr val="FFFFFF"/>
                </a:solidFill>
                <a:latin typeface="Calibri"/>
                <a:cs typeface="Calibri"/>
              </a:rPr>
              <a:t>RED</a:t>
            </a:r>
            <a:r>
              <a:rPr sz="600" spc="-10" dirty="0">
                <a:solidFill>
                  <a:srgbClr val="FFFFFF"/>
                </a:solidFill>
                <a:latin typeface="Calibri"/>
                <a:cs typeface="Calibri"/>
              </a:rPr>
              <a:t> </a:t>
            </a:r>
            <a:r>
              <a:rPr sz="600" spc="15" dirty="0">
                <a:solidFill>
                  <a:srgbClr val="FFFFFF"/>
                </a:solidFill>
                <a:latin typeface="Calibri"/>
                <a:cs typeface="Calibri"/>
              </a:rPr>
              <a:t>CRESCENT</a:t>
            </a:r>
            <a:endParaRPr sz="600">
              <a:latin typeface="Calibri"/>
              <a:cs typeface="Calibri"/>
            </a:endParaRPr>
          </a:p>
        </p:txBody>
      </p:sp>
      <p:sp>
        <p:nvSpPr>
          <p:cNvPr id="17" name="object 12"/>
          <p:cNvSpPr txBox="1">
            <a:spLocks/>
          </p:cNvSpPr>
          <p:nvPr/>
        </p:nvSpPr>
        <p:spPr>
          <a:xfrm>
            <a:off x="958850" y="1336675"/>
            <a:ext cx="9913097" cy="3677930"/>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kumimoji="0" lang="en-US" sz="4200" b="0" i="0" u="none" strike="noStrike" kern="0" cap="none" spc="-20" normalizeH="0" baseline="0" noProof="0" dirty="0">
                <a:ln>
                  <a:noFill/>
                </a:ln>
                <a:solidFill>
                  <a:srgbClr val="231F20"/>
                </a:solidFill>
                <a:effectLst/>
                <a:uLnTx/>
                <a:uFillTx/>
                <a:latin typeface="Calibri"/>
                <a:ea typeface="+mj-ea"/>
                <a:cs typeface="Calibri"/>
              </a:rPr>
              <a:t>Supportive communication is</a:t>
            </a:r>
            <a:endParaRPr lang="en-US" sz="4200" kern="0" spc="-5" dirty="0">
              <a:solidFill>
                <a:srgbClr val="231F20"/>
              </a:solidFill>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lang="en-US" sz="2400" kern="0" spc="-5" dirty="0">
              <a:solidFill>
                <a:srgbClr val="231F20"/>
              </a:solidFill>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kumimoji="0" lang="en-US" sz="4200" b="0" i="0" u="none" strike="noStrike" kern="0" cap="none" spc="-5" normalizeH="0" baseline="0" noProof="0" dirty="0">
              <a:ln>
                <a:noFill/>
              </a:ln>
              <a:solidFill>
                <a:srgbClr val="231F20"/>
              </a:solidFill>
              <a:effectLst/>
              <a:uLnTx/>
              <a:uFillTx/>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lang="en-US" sz="4200" kern="0" spc="-5" dirty="0">
              <a:solidFill>
                <a:srgbClr val="231F20"/>
              </a:solidFill>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kumimoji="0" lang="en-US" sz="4200" b="0" i="0" u="none" strike="noStrike" kern="0" cap="none" spc="-5" normalizeH="0" baseline="0" noProof="0" dirty="0">
              <a:ln>
                <a:noFill/>
              </a:ln>
              <a:solidFill>
                <a:srgbClr val="231F20"/>
              </a:solidFill>
              <a:effectLst/>
              <a:uLnTx/>
              <a:uFillTx/>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kumimoji="0" lang="en-US" sz="4200" b="0" i="0" u="none" strike="noStrike" kern="0" cap="none" spc="-5" normalizeH="0" baseline="0" noProof="0" dirty="0">
              <a:ln>
                <a:noFill/>
              </a:ln>
              <a:solidFill>
                <a:srgbClr val="231F20"/>
              </a:solidFill>
              <a:effectLst/>
              <a:uLnTx/>
              <a:uFillTx/>
              <a:latin typeface="Calibri"/>
              <a:ea typeface="+mj-ea"/>
              <a:cs typeface="Calibri"/>
            </a:endParaRPr>
          </a:p>
        </p:txBody>
      </p:sp>
      <p:sp>
        <p:nvSpPr>
          <p:cNvPr id="7" name="Rectangle 6"/>
          <p:cNvSpPr/>
          <p:nvPr/>
        </p:nvSpPr>
        <p:spPr>
          <a:xfrm>
            <a:off x="882650" y="2174875"/>
            <a:ext cx="9601200" cy="3949799"/>
          </a:xfrm>
          <a:prstGeom prst="rect">
            <a:avLst/>
          </a:prstGeom>
        </p:spPr>
        <p:txBody>
          <a:bodyPr wrap="square">
            <a:spAutoFit/>
          </a:bodyPr>
          <a:lstStyle/>
          <a:p>
            <a:pPr marL="300355" indent="-287655">
              <a:spcBef>
                <a:spcPts val="420"/>
              </a:spcBef>
              <a:buFont typeface="Arial"/>
              <a:buChar char="•"/>
              <a:tabLst>
                <a:tab pos="300355" algn="l"/>
                <a:tab pos="300990" algn="l"/>
              </a:tabLst>
            </a:pPr>
            <a:r>
              <a:rPr lang="en-US" sz="2400" dirty="0">
                <a:solidFill>
                  <a:srgbClr val="231F20"/>
                </a:solidFill>
                <a:latin typeface="Calibri"/>
                <a:cs typeface="Calibri"/>
              </a:rPr>
              <a:t>clear and calm</a:t>
            </a:r>
          </a:p>
          <a:p>
            <a:pPr marL="300355" indent="-287655">
              <a:spcBef>
                <a:spcPts val="420"/>
              </a:spcBef>
              <a:buFont typeface="Arial"/>
              <a:buChar char="•"/>
              <a:tabLst>
                <a:tab pos="300355" algn="l"/>
                <a:tab pos="300990" algn="l"/>
              </a:tabLst>
            </a:pPr>
            <a:r>
              <a:rPr lang="en-US" sz="2400" dirty="0">
                <a:solidFill>
                  <a:srgbClr val="231F20"/>
                </a:solidFill>
                <a:latin typeface="Calibri"/>
                <a:cs typeface="Calibri"/>
              </a:rPr>
              <a:t>attentive</a:t>
            </a:r>
          </a:p>
          <a:p>
            <a:pPr marL="300355" indent="-287655">
              <a:spcBef>
                <a:spcPts val="420"/>
              </a:spcBef>
              <a:buFont typeface="Arial"/>
              <a:buChar char="•"/>
              <a:tabLst>
                <a:tab pos="300355" algn="l"/>
                <a:tab pos="300990" algn="l"/>
              </a:tabLst>
            </a:pPr>
            <a:r>
              <a:rPr lang="en-US" sz="2400" dirty="0">
                <a:solidFill>
                  <a:srgbClr val="231F20"/>
                </a:solidFill>
                <a:latin typeface="Calibri"/>
                <a:cs typeface="Calibri"/>
              </a:rPr>
              <a:t>active</a:t>
            </a:r>
          </a:p>
          <a:p>
            <a:pPr marL="300355" indent="-287655">
              <a:spcBef>
                <a:spcPts val="420"/>
              </a:spcBef>
              <a:buFont typeface="Arial"/>
              <a:buChar char="•"/>
              <a:tabLst>
                <a:tab pos="300355" algn="l"/>
                <a:tab pos="300990" algn="l"/>
              </a:tabLst>
            </a:pPr>
            <a:r>
              <a:rPr lang="en-US" sz="2400" dirty="0">
                <a:solidFill>
                  <a:srgbClr val="231F20"/>
                </a:solidFill>
                <a:latin typeface="Calibri"/>
                <a:cs typeface="Calibri"/>
              </a:rPr>
              <a:t>non-judgmental</a:t>
            </a:r>
          </a:p>
          <a:p>
            <a:pPr marL="300355" indent="-287655">
              <a:spcBef>
                <a:spcPts val="420"/>
              </a:spcBef>
              <a:buFont typeface="Arial"/>
              <a:buChar char="•"/>
              <a:tabLst>
                <a:tab pos="300355" algn="l"/>
                <a:tab pos="300990" algn="l"/>
              </a:tabLst>
            </a:pPr>
            <a:r>
              <a:rPr lang="en-US" sz="2400" dirty="0">
                <a:solidFill>
                  <a:srgbClr val="231F20"/>
                </a:solidFill>
                <a:latin typeface="Calibri"/>
                <a:cs typeface="Calibri"/>
              </a:rPr>
              <a:t>caring and patient</a:t>
            </a:r>
          </a:p>
          <a:p>
            <a:pPr marL="300355" indent="-287655">
              <a:spcBef>
                <a:spcPts val="420"/>
              </a:spcBef>
              <a:buFont typeface="Arial"/>
              <a:buChar char="•"/>
              <a:tabLst>
                <a:tab pos="300355" algn="l"/>
                <a:tab pos="300990" algn="l"/>
              </a:tabLst>
            </a:pPr>
            <a:r>
              <a:rPr lang="en-US" sz="2400" dirty="0">
                <a:solidFill>
                  <a:srgbClr val="231F20"/>
                </a:solidFill>
                <a:latin typeface="Calibri"/>
                <a:cs typeface="Calibri"/>
              </a:rPr>
              <a:t>honest</a:t>
            </a:r>
          </a:p>
          <a:p>
            <a:pPr marL="300355" indent="-287655">
              <a:spcBef>
                <a:spcPts val="420"/>
              </a:spcBef>
              <a:buFont typeface="Arial"/>
              <a:buChar char="•"/>
              <a:tabLst>
                <a:tab pos="300355" algn="l"/>
                <a:tab pos="300990" algn="l"/>
              </a:tabLst>
            </a:pPr>
            <a:r>
              <a:rPr lang="en-US" sz="2400" dirty="0">
                <a:solidFill>
                  <a:srgbClr val="231F20"/>
                </a:solidFill>
                <a:latin typeface="Calibri"/>
                <a:cs typeface="Calibri"/>
              </a:rPr>
              <a:t>structured.</a:t>
            </a:r>
          </a:p>
          <a:p>
            <a:pPr marL="300355" indent="-287655">
              <a:spcBef>
                <a:spcPts val="420"/>
              </a:spcBef>
              <a:buFont typeface="Arial"/>
              <a:buChar char="•"/>
              <a:tabLst>
                <a:tab pos="300355" algn="l"/>
                <a:tab pos="300990" algn="l"/>
              </a:tabLst>
            </a:pPr>
            <a:endParaRPr lang="en-US" sz="2400" dirty="0">
              <a:solidFill>
                <a:srgbClr val="231F20"/>
              </a:solidFill>
              <a:latin typeface="Calibri"/>
              <a:cs typeface="Calibri"/>
            </a:endParaRPr>
          </a:p>
          <a:p>
            <a:endParaRPr lang="en-US" sz="3200" dirty="0"/>
          </a:p>
        </p:txBody>
      </p:sp>
      <p:sp>
        <p:nvSpPr>
          <p:cNvPr id="6" name="object 3"/>
          <p:cNvSpPr/>
          <p:nvPr/>
        </p:nvSpPr>
        <p:spPr>
          <a:xfrm>
            <a:off x="3635131" y="445820"/>
            <a:ext cx="1665666" cy="176498"/>
          </a:xfrm>
          <a:prstGeom prst="rect">
            <a:avLst/>
          </a:prstGeom>
          <a:blipFill>
            <a:blip r:embed="rId4" cstate="print"/>
            <a:stretch>
              <a:fillRect/>
            </a:stretch>
          </a:blipFill>
        </p:spPr>
        <p:txBody>
          <a:bodyPr wrap="square" lIns="0" tIns="0" rIns="0" bIns="0" rtlCol="0"/>
          <a:lstStyle/>
          <a:p>
            <a:endParaRPr/>
          </a:p>
        </p:txBody>
      </p:sp>
      <p:sp>
        <p:nvSpPr>
          <p:cNvPr id="8"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9"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10"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1"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2"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3" name="object 9"/>
          <p:cNvSpPr/>
          <p:nvPr/>
        </p:nvSpPr>
        <p:spPr>
          <a:xfrm>
            <a:off x="3466033" y="466924"/>
            <a:ext cx="101965" cy="132316"/>
          </a:xfrm>
          <a:prstGeom prst="rect">
            <a:avLst/>
          </a:prstGeom>
          <a:blipFill>
            <a:blip r:embed="rId5" cstate="print"/>
            <a:stretch>
              <a:fillRect/>
            </a:stretch>
          </a:blipFill>
        </p:spPr>
        <p:txBody>
          <a:bodyPr wrap="square" lIns="0" tIns="0" rIns="0" bIns="0" rtlCol="0"/>
          <a:lstStyle/>
          <a:p>
            <a:endParaRPr/>
          </a:p>
        </p:txBody>
      </p:sp>
      <p:sp>
        <p:nvSpPr>
          <p:cNvPr id="14"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6" name="object 11"/>
          <p:cNvSpPr/>
          <p:nvPr/>
        </p:nvSpPr>
        <p:spPr>
          <a:xfrm>
            <a:off x="3288133" y="287191"/>
            <a:ext cx="1065314" cy="108204"/>
          </a:xfrm>
          <a:prstGeom prst="rect">
            <a:avLst/>
          </a:prstGeom>
          <a:blipFill>
            <a:blip r:embed="rId6" cstate="print"/>
            <a:stretch>
              <a:fillRect/>
            </a:stretch>
          </a:blipFill>
        </p:spPr>
        <p:txBody>
          <a:bodyPr wrap="square" lIns="0" tIns="0" rIns="0" bIns="0" rtlCol="0"/>
          <a:lstStyle/>
          <a:p>
            <a:endParaRPr/>
          </a:p>
        </p:txBody>
      </p:sp>
    </p:spTree>
  </p:cSld>
  <p:clrMapOvr>
    <a:masterClrMapping/>
  </p:clrMapOvr>
  <p:transition>
    <p:cut thruBlk="1"/>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13144</TotalTime>
  <Words>5093</Words>
  <Application>Microsoft Macintosh PowerPoint</Application>
  <PresentationFormat>Custom</PresentationFormat>
  <Paragraphs>460</Paragraphs>
  <Slides>30</Slides>
  <Notes>30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30</vt:i4>
      </vt:variant>
    </vt:vector>
  </HeadingPairs>
  <TitlesOfParts>
    <vt:vector size="34" baseType="lpstr">
      <vt:lpstr>Arial</vt:lpstr>
      <vt:lpstr>Calibri</vt:lpstr>
      <vt:lpstr>Calibri-Light</vt:lpstr>
      <vt:lpstr>Office Theme</vt:lpstr>
      <vt:lpstr>Psychological  First Aid</vt:lpstr>
      <vt:lpstr>Psychological First Aid</vt:lpstr>
      <vt:lpstr>Psychological First Aid</vt:lpstr>
      <vt:lpstr>LOOK</vt:lpstr>
      <vt:lpstr>Look for</vt:lpstr>
      <vt:lpstr>LISTEN refers to how the helper</vt:lpstr>
      <vt:lpstr>LINK refers to helping  the person in distress</vt:lpstr>
      <vt:lpstr>What is supportive communication? </vt:lpstr>
      <vt:lpstr>PowerPoint Presentation</vt:lpstr>
      <vt:lpstr>Remote communication</vt:lpstr>
      <vt:lpstr>What should we prepare to provide support remotely? </vt:lpstr>
      <vt:lpstr>PowerPoint Presentation</vt:lpstr>
      <vt:lpstr>PowerPoint Presentation</vt:lpstr>
      <vt:lpstr>PowerPoint Presentation</vt:lpstr>
      <vt:lpstr>PowerPoint Presentation</vt:lpstr>
      <vt:lpstr>PowerPoint Presentation</vt:lpstr>
      <vt:lpstr>Reactions to COVID-19    </vt:lpstr>
      <vt:lpstr>PowerPoint Presentation</vt:lpstr>
      <vt:lpstr>Calming someone in distress</vt:lpstr>
      <vt:lpstr>Supportive communication and PFA skills</vt:lpstr>
      <vt:lpstr>Supportive communication and PFA skills</vt:lpstr>
      <vt:lpstr>Calming someone in distress</vt:lpstr>
      <vt:lpstr>Grounding exercise</vt:lpstr>
      <vt:lpstr>PowerPoint Presentation</vt:lpstr>
      <vt:lpstr>Ending the call </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Psychological  First Aid</dc:title>
  <cp:lastModifiedBy>Pernille Terlonge</cp:lastModifiedBy>
  <cp:revision>403</cp:revision>
  <cp:lastPrinted>2020-04-23T10:48:05Z</cp:lastPrinted>
  <dcterms:created xsi:type="dcterms:W3CDTF">2020-06-09T09:59:16Z</dcterms:created>
  <dcterms:modified xsi:type="dcterms:W3CDTF">2020-06-14T07:46:23Z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2018-11-23T00:00:00Z</vt:filetime>
  </property>
  <property fmtid="{D5CDD505-2E9C-101B-9397-08002B2CF9AE}" pid="3" name="Creator">
    <vt:lpwstr>Adobe InDesign CC 13.0 (Macintosh)</vt:lpwstr>
  </property>
  <property fmtid="{D5CDD505-2E9C-101B-9397-08002B2CF9AE}" pid="4" name="LastSaved">
    <vt:filetime>2018-11-23T00:00:00Z</vt:filetime>
  </property>
</Properties>
</file>