
<file path=[Content_Types].xml><?xml version="1.0" encoding="utf-8"?>
<Types xmlns="http://schemas.openxmlformats.org/package/2006/content-types">
  <Override PartName="/ppt/slides/slide14.xml" ContentType="application/vnd.openxmlformats-officedocument.presentationml.slide+xml"/>
  <Override PartName="/ppt/slides/slide33.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notesSlides/notesSlide63.xml" ContentType="application/vnd.openxmlformats-officedocument.presentationml.notesSlide+xml"/>
  <Override PartName="/ppt/notesSlides/notesSlide30.xml" ContentType="application/vnd.openxmlformats-officedocument.presentationml.notesSlide+xml"/>
  <Default Extension="bin" ContentType="application/vnd.openxmlformats-officedocument.presentationml.printerSettings"/>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notesSlides/notesSlide48.xml" ContentType="application/vnd.openxmlformats-officedocument.presentationml.notesSlide+xml"/>
  <Override PartName="/ppt/slides/slide3.xml" ContentType="application/vnd.openxmlformats-officedocument.presentationml.slide+xml"/>
  <Override PartName="/ppt/slideLayouts/slideLayout1.xml" ContentType="application/vnd.openxmlformats-officedocument.presentationml.slideLayout+xml"/>
  <Override PartName="/ppt/notesSlides/notesSlide34.xml" ContentType="application/vnd.openxmlformats-officedocument.presentationml.notesSlide+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theme/theme1.xml" ContentType="application/vnd.openxmlformats-officedocument.theme+xml"/>
  <Override PartName="/ppt/notesSlides/notesSlide53.xml" ContentType="application/vnd.openxmlformats-officedocument.presentationml.notesSlide+xml"/>
  <Override PartName="/ppt/diagrams/layout1.xml" ContentType="application/vnd.openxmlformats-officedocument.drawingml.diagramLayout+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diagrams/quickStyle1.xml" ContentType="application/vnd.openxmlformats-officedocument.drawingml.diagramStyl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Default Extension="tiff" ContentType="image/tiff"/>
  <Override PartName="/ppt/slides/slide46.xml" ContentType="application/vnd.openxmlformats-officedocument.presentationml.slide+xml"/>
  <Override PartName="/ppt/notesSlides/notesSlide41.xml" ContentType="application/vnd.openxmlformats-officedocument.presentationml.notesSlide+xml"/>
  <Override PartName="/ppt/notesSlides/notesSlide8.xml" ContentType="application/vnd.openxmlformats-officedocument.presentationml.notesSlide+xml"/>
  <Override PartName="/ppt/notesSlides/notesSlide57.xml" ContentType="application/vnd.openxmlformats-officedocument.presentationml.notesSlide+xml"/>
  <Override PartName="/ppt/notesSlides/notesSlide60.xml" ContentType="application/vnd.openxmlformats-officedocument.presentationml.notesSlide+xml"/>
  <Override PartName="/ppt/notesSlides/notesSlide26.xml" ContentType="application/vnd.openxmlformats-officedocument.presentationml.notesSlide+xml"/>
  <Override PartName="/ppt/notesSlides/notesSlide45.xml" ContentType="application/vnd.openxmlformats-officedocument.presentationml.notesSlide+xml"/>
  <Override PartName="/ppt/slides/slide15.xml" ContentType="application/vnd.openxmlformats-officedocument.presentationml.slide+xml"/>
  <Override PartName="/ppt/slides/slide34.xml" ContentType="application/vnd.openxmlformats-officedocument.presentationml.slide+xml"/>
  <Override PartName="/ppt/slides/slide53.xml" ContentType="application/vnd.openxmlformats-officedocument.presentationml.slide+xml"/>
  <Override PartName="/ppt/notesSlides/notesSlide31.xml" ContentType="application/vnd.openxmlformats-officedocument.presentationml.notesSlide+xml"/>
  <Override PartName="/ppt/notesSlides/notesSlide50.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notesSlides/notesSlide49.xml" ContentType="application/vnd.openxmlformats-officedocument.presentationml.notesSlide+xml"/>
  <Override PartName="/ppt/slides/slide4.xml" ContentType="application/vnd.openxmlformats-officedocument.presentationml.slide+xml"/>
  <Override PartName="/ppt/slideLayouts/slideLayout2.xml" ContentType="application/vnd.openxmlformats-officedocument.presentationml.slideLayout+xml"/>
  <Override PartName="/ppt/notesSlides/notesSlide35.xml" ContentType="application/vnd.openxmlformats-officedocument.presentationml.notesSlide+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theme/theme2.xml" ContentType="application/vnd.openxmlformats-officedocument.theme+xml"/>
  <Override PartName="/ppt/notesSlides/notesSlide54.xml" ContentType="application/vnd.openxmlformats-officedocument.presentationml.notesSlide+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notesSlides/notesSlide42.xml" ContentType="application/vnd.openxmlformats-officedocument.presentationml.notesSlide+xml"/>
  <Override PartName="/ppt/notesSlides/notesSlide58.xml" ContentType="application/vnd.openxmlformats-officedocument.presentationml.notesSlide+xml"/>
  <Override PartName="/ppt/notesSlides/notesSlide9.xml" ContentType="application/vnd.openxmlformats-officedocument.presentationml.notesSlide+xml"/>
  <Override PartName="/ppt/notesSlides/notesSlide61.xml" ContentType="application/vnd.openxmlformats-officedocument.presentationml.notes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notesSlides/notesSlide46.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notesSlides/notesSlide51.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diagrams/drawing1.xml" ContentType="application/vnd.ms-office.drawingml.diagramDrawing+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slides/slide63.xml" ContentType="application/vnd.openxmlformats-officedocument.presentationml.slide+xml"/>
  <Override PartName="/ppt/notesSlides/notesSlide55.xml" ContentType="application/vnd.openxmlformats-officedocument.presentationml.notesSlid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diagrams/colors1.xml" ContentType="application/vnd.openxmlformats-officedocument.drawingml.diagramColors+xml"/>
  <Override PartName="/ppt/slides/slide51.xml" ContentType="application/vnd.openxmlformats-officedocument.presentationml.slide+xml"/>
  <Override PartName="/ppt/slides/slide48.xml" ContentType="application/vnd.openxmlformats-officedocument.presentationml.slide+xml"/>
  <Override PartName="/ppt/notesSlides/notesSlide10.xml" ContentType="application/vnd.openxmlformats-officedocument.presentationml.notesSlide+xml"/>
  <Override PartName="/ppt/slides/slide32.xml" ContentType="application/vnd.openxmlformats-officedocument.presentationml.slide+xml"/>
  <Override PartName="/ppt/viewProps.xml" ContentType="application/vnd.openxmlformats-officedocument.presentationml.viewProps+xml"/>
  <Override PartName="/ppt/slides/slide29.xml" ContentType="application/vnd.openxmlformats-officedocument.presentationml.slide+xml"/>
  <Override PartName="/ppt/notesSlides/notesSlide43.xml" ContentType="application/vnd.openxmlformats-officedocument.presentationml.notesSlide+xml"/>
  <Override PartName="/ppt/notesSlides/notesSlide59.xml" ContentType="application/vnd.openxmlformats-officedocument.presentationml.notesSlide+xml"/>
  <Override PartName="/ppt/notesSlides/notesSlide62.xml" ContentType="application/vnd.openxmlformats-officedocument.presentationml.notesSlide+xml"/>
  <Override PartName="/ppt/notesMasters/notesMaster1.xml" ContentType="application/vnd.openxmlformats-officedocument.presentationml.notesMaster+xml"/>
  <Override PartName="/docProps/app.xml" ContentType="application/vnd.openxmlformats-officedocument.extended-properties+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notesSlides/notesSlide33.xml" ContentType="application/vnd.openxmlformats-officedocument.presentationml.notesSlide+xml"/>
  <Override PartName="/ppt/notesSlides/notesSlide47.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52.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slides/slide59.xml" ContentType="application/vnd.openxmlformats-officedocument.presentationml.slide+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notesSlides/notesSlide40.xml" ContentType="application/vnd.openxmlformats-officedocument.presentationml.notesSlide+xml"/>
  <Override PartName="/ppt/notesSlides/notesSlide56.xml" ContentType="application/vnd.openxmlformats-officedocument.presentationml.notesSlide+xml"/>
  <Override PartName="/docProps/custom.xml" ContentType="application/vnd.openxmlformats-officedocument.custom-properties+xml"/>
  <Override PartName="/ppt/notesSlides/notesSlide39.xml" ContentType="application/vnd.openxmlformats-officedocument.presentationml.notesSlide+xml"/>
  <Default Extension="png" ContentType="image/png"/>
  <Override PartName="/ppt/notesSlides/notesSlide25.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65"/>
  </p:notesMasterIdLst>
  <p:sldIdLst>
    <p:sldId id="256" r:id="rId2"/>
    <p:sldId id="313" r:id="rId3"/>
    <p:sldId id="342" r:id="rId4"/>
    <p:sldId id="314" r:id="rId5"/>
    <p:sldId id="344" r:id="rId6"/>
    <p:sldId id="350" r:id="rId7"/>
    <p:sldId id="288" r:id="rId8"/>
    <p:sldId id="302" r:id="rId9"/>
    <p:sldId id="303" r:id="rId10"/>
    <p:sldId id="304" r:id="rId11"/>
    <p:sldId id="305" r:id="rId12"/>
    <p:sldId id="258" r:id="rId13"/>
    <p:sldId id="260" r:id="rId14"/>
    <p:sldId id="262" r:id="rId15"/>
    <p:sldId id="345" r:id="rId16"/>
    <p:sldId id="307" r:id="rId17"/>
    <p:sldId id="308" r:id="rId18"/>
    <p:sldId id="294" r:id="rId19"/>
    <p:sldId id="309" r:id="rId20"/>
    <p:sldId id="312" r:id="rId21"/>
    <p:sldId id="290" r:id="rId22"/>
    <p:sldId id="279" r:id="rId23"/>
    <p:sldId id="311" r:id="rId24"/>
    <p:sldId id="287" r:id="rId25"/>
    <p:sldId id="295" r:id="rId26"/>
    <p:sldId id="280" r:id="rId27"/>
    <p:sldId id="274" r:id="rId28"/>
    <p:sldId id="264" r:id="rId29"/>
    <p:sldId id="277" r:id="rId30"/>
    <p:sldId id="296" r:id="rId31"/>
    <p:sldId id="300" r:id="rId32"/>
    <p:sldId id="322" r:id="rId33"/>
    <p:sldId id="323" r:id="rId34"/>
    <p:sldId id="265" r:id="rId35"/>
    <p:sldId id="276" r:id="rId36"/>
    <p:sldId id="297" r:id="rId37"/>
    <p:sldId id="333" r:id="rId38"/>
    <p:sldId id="334" r:id="rId39"/>
    <p:sldId id="318" r:id="rId40"/>
    <p:sldId id="331" r:id="rId41"/>
    <p:sldId id="324" r:id="rId42"/>
    <p:sldId id="332" r:id="rId43"/>
    <p:sldId id="320" r:id="rId44"/>
    <p:sldId id="319" r:id="rId45"/>
    <p:sldId id="266" r:id="rId46"/>
    <p:sldId id="337" r:id="rId47"/>
    <p:sldId id="283" r:id="rId48"/>
    <p:sldId id="298" r:id="rId49"/>
    <p:sldId id="338" r:id="rId50"/>
    <p:sldId id="315" r:id="rId51"/>
    <p:sldId id="299" r:id="rId52"/>
    <p:sldId id="343" r:id="rId53"/>
    <p:sldId id="321" r:id="rId54"/>
    <p:sldId id="341" r:id="rId55"/>
    <p:sldId id="316" r:id="rId56"/>
    <p:sldId id="317" r:id="rId57"/>
    <p:sldId id="336" r:id="rId58"/>
    <p:sldId id="346" r:id="rId59"/>
    <p:sldId id="347" r:id="rId60"/>
    <p:sldId id="293" r:id="rId61"/>
    <p:sldId id="310" r:id="rId62"/>
    <p:sldId id="339" r:id="rId63"/>
    <p:sldId id="340" r:id="rId64"/>
  </p:sldIdLst>
  <p:sldSz cx="11518900" cy="6483350"/>
  <p:notesSz cx="11518900" cy="648335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734BFF"/>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 uri="{FD5EFAAD-0ECE-453E-9831-46B23BE46B34}">
      <p15:chartTrackingRefBased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showComments="0">
  <p:normalViewPr>
    <p:restoredLeft sz="23653" autoAdjust="0"/>
    <p:restoredTop sz="51702" autoAdjust="0"/>
  </p:normalViewPr>
  <p:slideViewPr>
    <p:cSldViewPr>
      <p:cViewPr varScale="1">
        <p:scale>
          <a:sx n="67" d="100"/>
          <a:sy n="67" d="100"/>
        </p:scale>
        <p:origin x="-2504" y="-112"/>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notesMaster" Target="notesMasters/notesMaster1.xml"/><Relationship Id="rId66" Type="http://schemas.openxmlformats.org/officeDocument/2006/relationships/printerSettings" Target="printerSettings/printerSettings1.bin"/><Relationship Id="rId67" Type="http://schemas.openxmlformats.org/officeDocument/2006/relationships/presProps" Target="presProps.xml"/><Relationship Id="rId68" Type="http://schemas.openxmlformats.org/officeDocument/2006/relationships/viewProps" Target="viewProps.xml"/><Relationship Id="rId69" Type="http://schemas.openxmlformats.org/officeDocument/2006/relationships/theme" Target="theme/theme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B8B8E1-B232-AE4A-A27C-79556FA23D50}" type="doc">
      <dgm:prSet loTypeId="urn:microsoft.com/office/officeart/2005/8/layout/radial1" loCatId="" qsTypeId="urn:microsoft.com/office/officeart/2005/8/quickstyle/simple2" qsCatId="simple" csTypeId="urn:microsoft.com/office/officeart/2005/8/colors/accent2_1" csCatId="accent2" phldr="1"/>
      <dgm:spPr/>
      <dgm:t>
        <a:bodyPr/>
        <a:lstStyle/>
        <a:p>
          <a:endParaRPr lang="en-GB"/>
        </a:p>
      </dgm:t>
    </dgm:pt>
    <dgm:pt modelId="{DFAD0621-EE23-DB41-98E6-529C4B81D6CB}">
      <dgm:prSet phldrT="[Text]" custT="1"/>
      <dgm:spPr>
        <a:solidFill>
          <a:srgbClr val="C00000"/>
        </a:solidFill>
      </dgm:spPr>
      <dgm:t>
        <a:bodyPr/>
        <a:lstStyle/>
        <a:p>
          <a:r>
            <a:rPr lang="en-GB" sz="2800" b="1" dirty="0">
              <a:solidFill>
                <a:schemeClr val="bg1"/>
              </a:solidFill>
            </a:rPr>
            <a:t>Psychosocial support</a:t>
          </a:r>
        </a:p>
      </dgm:t>
    </dgm:pt>
    <dgm:pt modelId="{E7B00931-774E-044A-9340-C031A887672F}" type="parTrans" cxnId="{42B95C75-7101-D141-A3B2-20226236DF64}">
      <dgm:prSet/>
      <dgm:spPr/>
      <dgm:t>
        <a:bodyPr/>
        <a:lstStyle/>
        <a:p>
          <a:endParaRPr lang="en-GB"/>
        </a:p>
      </dgm:t>
    </dgm:pt>
    <dgm:pt modelId="{C18C16A7-BA0E-FC41-B93A-8A0B0F90A0F2}" type="sibTrans" cxnId="{42B95C75-7101-D141-A3B2-20226236DF64}">
      <dgm:prSet/>
      <dgm:spPr/>
      <dgm:t>
        <a:bodyPr/>
        <a:lstStyle/>
        <a:p>
          <a:endParaRPr lang="en-GB"/>
        </a:p>
      </dgm:t>
    </dgm:pt>
    <dgm:pt modelId="{CCD09AFE-2D0E-6545-8264-6343E2832EB7}">
      <dgm:prSet phldrT="[Text]" custT="1"/>
      <dgm:spPr/>
      <dgm:t>
        <a:bodyPr/>
        <a:lstStyle/>
        <a:p>
          <a:r>
            <a:rPr lang="en-GB" sz="1800" dirty="0"/>
            <a:t>Safety</a:t>
          </a:r>
        </a:p>
      </dgm:t>
    </dgm:pt>
    <dgm:pt modelId="{A803D17E-D3DC-D04F-BA5D-5A779E4932A1}" type="parTrans" cxnId="{A614D30F-BB21-A549-A745-D9411F95D833}">
      <dgm:prSet custT="1"/>
      <dgm:spPr/>
      <dgm:t>
        <a:bodyPr/>
        <a:lstStyle/>
        <a:p>
          <a:endParaRPr lang="en-GB" sz="1800"/>
        </a:p>
      </dgm:t>
    </dgm:pt>
    <dgm:pt modelId="{5EE36CA1-4528-6B47-A0D3-780935FAACCA}" type="sibTrans" cxnId="{A614D30F-BB21-A549-A745-D9411F95D833}">
      <dgm:prSet/>
      <dgm:spPr/>
      <dgm:t>
        <a:bodyPr/>
        <a:lstStyle/>
        <a:p>
          <a:endParaRPr lang="en-GB"/>
        </a:p>
      </dgm:t>
    </dgm:pt>
    <dgm:pt modelId="{9718C0C8-798E-7C4D-AF11-8A66786A0008}">
      <dgm:prSet phldrT="[Text]" custT="1"/>
      <dgm:spPr/>
      <dgm:t>
        <a:bodyPr/>
        <a:lstStyle/>
        <a:p>
          <a:r>
            <a:rPr lang="en-GB" sz="1800" dirty="0"/>
            <a:t>Calming</a:t>
          </a:r>
        </a:p>
      </dgm:t>
    </dgm:pt>
    <dgm:pt modelId="{80BAEA9B-F289-7442-8CD8-DAA44B1E265D}" type="parTrans" cxnId="{29017652-F83F-6F4D-8056-2D1FAC7E30CB}">
      <dgm:prSet custT="1"/>
      <dgm:spPr/>
      <dgm:t>
        <a:bodyPr/>
        <a:lstStyle/>
        <a:p>
          <a:endParaRPr lang="en-GB" sz="1800"/>
        </a:p>
      </dgm:t>
    </dgm:pt>
    <dgm:pt modelId="{20A4EED0-CDB4-F043-9DDB-CCF8E6D5C67F}" type="sibTrans" cxnId="{29017652-F83F-6F4D-8056-2D1FAC7E30CB}">
      <dgm:prSet/>
      <dgm:spPr/>
      <dgm:t>
        <a:bodyPr/>
        <a:lstStyle/>
        <a:p>
          <a:endParaRPr lang="en-GB"/>
        </a:p>
      </dgm:t>
    </dgm:pt>
    <dgm:pt modelId="{3B97E0E3-D9DD-9C48-AAF9-8FA080F831ED}">
      <dgm:prSet phldrT="[Text]" custT="1"/>
      <dgm:spPr/>
      <dgm:t>
        <a:bodyPr/>
        <a:lstStyle/>
        <a:p>
          <a:r>
            <a:rPr lang="en-GB" sz="1800" dirty="0"/>
            <a:t>Self- and collective efficacy</a:t>
          </a:r>
        </a:p>
      </dgm:t>
    </dgm:pt>
    <dgm:pt modelId="{6151C108-1C07-874D-9EF9-FF41374A7157}" type="parTrans" cxnId="{2B673105-0AD3-2C43-8CDA-3027AF9F09EC}">
      <dgm:prSet custT="1"/>
      <dgm:spPr/>
      <dgm:t>
        <a:bodyPr/>
        <a:lstStyle/>
        <a:p>
          <a:endParaRPr lang="en-GB" sz="1800"/>
        </a:p>
      </dgm:t>
    </dgm:pt>
    <dgm:pt modelId="{AC432DF4-F89C-AD42-A737-FE2E53E52763}" type="sibTrans" cxnId="{2B673105-0AD3-2C43-8CDA-3027AF9F09EC}">
      <dgm:prSet/>
      <dgm:spPr/>
      <dgm:t>
        <a:bodyPr/>
        <a:lstStyle/>
        <a:p>
          <a:endParaRPr lang="en-GB"/>
        </a:p>
      </dgm:t>
    </dgm:pt>
    <dgm:pt modelId="{6713057B-4F7F-8443-910F-3E21B5128852}">
      <dgm:prSet phldrT="[Text]" custT="1"/>
      <dgm:spPr/>
      <dgm:t>
        <a:bodyPr/>
        <a:lstStyle/>
        <a:p>
          <a:r>
            <a:rPr lang="en-GB" sz="1600" dirty="0"/>
            <a:t>Connectedness</a:t>
          </a:r>
        </a:p>
      </dgm:t>
    </dgm:pt>
    <dgm:pt modelId="{8C74F9C1-BF98-1A42-9BEB-139F4EAAB211}" type="parTrans" cxnId="{E913A0E7-165C-8649-BBB7-E7ECAF1260AD}">
      <dgm:prSet custT="1"/>
      <dgm:spPr/>
      <dgm:t>
        <a:bodyPr/>
        <a:lstStyle/>
        <a:p>
          <a:endParaRPr lang="en-GB" sz="1800"/>
        </a:p>
      </dgm:t>
    </dgm:pt>
    <dgm:pt modelId="{6E54399A-9453-E046-A93D-9FAB0C0B1DBD}" type="sibTrans" cxnId="{E913A0E7-165C-8649-BBB7-E7ECAF1260AD}">
      <dgm:prSet/>
      <dgm:spPr/>
      <dgm:t>
        <a:bodyPr/>
        <a:lstStyle/>
        <a:p>
          <a:endParaRPr lang="en-GB"/>
        </a:p>
      </dgm:t>
    </dgm:pt>
    <dgm:pt modelId="{79ECC329-EFC2-5E4E-BC12-CF4E44296446}">
      <dgm:prSet phldrT="[Text]" custT="1"/>
      <dgm:spPr/>
      <dgm:t>
        <a:bodyPr/>
        <a:lstStyle/>
        <a:p>
          <a:r>
            <a:rPr lang="en-GB" sz="1800" dirty="0"/>
            <a:t>Hope</a:t>
          </a:r>
        </a:p>
      </dgm:t>
    </dgm:pt>
    <dgm:pt modelId="{16F41E67-BDB7-BF4F-A574-51CC1712BBBC}" type="parTrans" cxnId="{B1AA43B3-1EEA-3A42-A91A-3E350473A71B}">
      <dgm:prSet custT="1"/>
      <dgm:spPr/>
      <dgm:t>
        <a:bodyPr/>
        <a:lstStyle/>
        <a:p>
          <a:endParaRPr lang="en-GB" sz="1800"/>
        </a:p>
      </dgm:t>
    </dgm:pt>
    <dgm:pt modelId="{668BC69D-58A0-1C44-8995-F15A97778477}" type="sibTrans" cxnId="{B1AA43B3-1EEA-3A42-A91A-3E350473A71B}">
      <dgm:prSet/>
      <dgm:spPr/>
      <dgm:t>
        <a:bodyPr/>
        <a:lstStyle/>
        <a:p>
          <a:endParaRPr lang="en-GB"/>
        </a:p>
      </dgm:t>
    </dgm:pt>
    <dgm:pt modelId="{40AB0238-488E-D54E-B67C-C44F6FE1CB4E}" type="pres">
      <dgm:prSet presAssocID="{6DB8B8E1-B232-AE4A-A27C-79556FA23D50}" presName="cycle" presStyleCnt="0">
        <dgm:presLayoutVars>
          <dgm:chMax val="1"/>
          <dgm:dir/>
          <dgm:animLvl val="ctr"/>
          <dgm:resizeHandles val="exact"/>
        </dgm:presLayoutVars>
      </dgm:prSet>
      <dgm:spPr/>
      <dgm:t>
        <a:bodyPr/>
        <a:lstStyle/>
        <a:p>
          <a:endParaRPr lang="en-US"/>
        </a:p>
      </dgm:t>
    </dgm:pt>
    <dgm:pt modelId="{40D6DEFB-6448-B840-B5B1-FF5AF8F61A7F}" type="pres">
      <dgm:prSet presAssocID="{DFAD0621-EE23-DB41-98E6-529C4B81D6CB}" presName="centerShape" presStyleLbl="node0" presStyleIdx="0" presStyleCnt="1" custScaleX="243555" custScaleY="135534" custLinFactNeighborX="6798" custLinFactNeighborY="7325"/>
      <dgm:spPr/>
      <dgm:t>
        <a:bodyPr/>
        <a:lstStyle/>
        <a:p>
          <a:endParaRPr lang="en-US"/>
        </a:p>
      </dgm:t>
    </dgm:pt>
    <dgm:pt modelId="{E2E32D53-1539-FE4A-B5B0-2FF6E3430FD0}" type="pres">
      <dgm:prSet presAssocID="{A803D17E-D3DC-D04F-BA5D-5A779E4932A1}" presName="Name9" presStyleLbl="parChTrans1D2" presStyleIdx="0" presStyleCnt="5"/>
      <dgm:spPr/>
      <dgm:t>
        <a:bodyPr/>
        <a:lstStyle/>
        <a:p>
          <a:endParaRPr lang="en-US"/>
        </a:p>
      </dgm:t>
    </dgm:pt>
    <dgm:pt modelId="{EFB04570-2963-B642-9DF5-5AC5A3CD50ED}" type="pres">
      <dgm:prSet presAssocID="{A803D17E-D3DC-D04F-BA5D-5A779E4932A1}" presName="connTx" presStyleLbl="parChTrans1D2" presStyleIdx="0" presStyleCnt="5"/>
      <dgm:spPr/>
      <dgm:t>
        <a:bodyPr/>
        <a:lstStyle/>
        <a:p>
          <a:endParaRPr lang="en-US"/>
        </a:p>
      </dgm:t>
    </dgm:pt>
    <dgm:pt modelId="{826BDE6D-890B-2349-9C9F-FE86096D0AAF}" type="pres">
      <dgm:prSet presAssocID="{CCD09AFE-2D0E-6545-8264-6343E2832EB7}" presName="node" presStyleLbl="node1" presStyleIdx="0" presStyleCnt="5" custRadScaleRad="110492" custRadScaleInc="8164">
        <dgm:presLayoutVars>
          <dgm:bulletEnabled val="1"/>
        </dgm:presLayoutVars>
      </dgm:prSet>
      <dgm:spPr/>
      <dgm:t>
        <a:bodyPr/>
        <a:lstStyle/>
        <a:p>
          <a:endParaRPr lang="en-US"/>
        </a:p>
      </dgm:t>
    </dgm:pt>
    <dgm:pt modelId="{B064C7B3-8F0E-3042-B98F-7890DC8EE91E}" type="pres">
      <dgm:prSet presAssocID="{80BAEA9B-F289-7442-8CD8-DAA44B1E265D}" presName="Name9" presStyleLbl="parChTrans1D2" presStyleIdx="1" presStyleCnt="5"/>
      <dgm:spPr/>
      <dgm:t>
        <a:bodyPr/>
        <a:lstStyle/>
        <a:p>
          <a:endParaRPr lang="en-US"/>
        </a:p>
      </dgm:t>
    </dgm:pt>
    <dgm:pt modelId="{5E8DCBAE-1D15-E640-B1B7-32BE2AB387A8}" type="pres">
      <dgm:prSet presAssocID="{80BAEA9B-F289-7442-8CD8-DAA44B1E265D}" presName="connTx" presStyleLbl="parChTrans1D2" presStyleIdx="1" presStyleCnt="5"/>
      <dgm:spPr/>
      <dgm:t>
        <a:bodyPr/>
        <a:lstStyle/>
        <a:p>
          <a:endParaRPr lang="en-US"/>
        </a:p>
      </dgm:t>
    </dgm:pt>
    <dgm:pt modelId="{9A6189F7-B378-1044-8AA7-F822659CD21B}" type="pres">
      <dgm:prSet presAssocID="{9718C0C8-798E-7C4D-AF11-8A66786A0008}" presName="node" presStyleLbl="node1" presStyleIdx="1" presStyleCnt="5" custRadScaleRad="195932" custRadScaleInc="20970">
        <dgm:presLayoutVars>
          <dgm:bulletEnabled val="1"/>
        </dgm:presLayoutVars>
      </dgm:prSet>
      <dgm:spPr/>
      <dgm:t>
        <a:bodyPr/>
        <a:lstStyle/>
        <a:p>
          <a:endParaRPr lang="en-US"/>
        </a:p>
      </dgm:t>
    </dgm:pt>
    <dgm:pt modelId="{CEE0090C-CE8F-C84D-BD2C-4A35606C9939}" type="pres">
      <dgm:prSet presAssocID="{6151C108-1C07-874D-9EF9-FF41374A7157}" presName="Name9" presStyleLbl="parChTrans1D2" presStyleIdx="2" presStyleCnt="5"/>
      <dgm:spPr/>
      <dgm:t>
        <a:bodyPr/>
        <a:lstStyle/>
        <a:p>
          <a:endParaRPr lang="en-US"/>
        </a:p>
      </dgm:t>
    </dgm:pt>
    <dgm:pt modelId="{C9101967-8E4D-0144-A58A-8D41E0F290A1}" type="pres">
      <dgm:prSet presAssocID="{6151C108-1C07-874D-9EF9-FF41374A7157}" presName="connTx" presStyleLbl="parChTrans1D2" presStyleIdx="2" presStyleCnt="5"/>
      <dgm:spPr/>
      <dgm:t>
        <a:bodyPr/>
        <a:lstStyle/>
        <a:p>
          <a:endParaRPr lang="en-US"/>
        </a:p>
      </dgm:t>
    </dgm:pt>
    <dgm:pt modelId="{33194DC6-0DE5-334B-B184-1F55AD58FE8C}" type="pres">
      <dgm:prSet presAssocID="{3B97E0E3-D9DD-9C48-AAF9-8FA080F831ED}" presName="node" presStyleLbl="node1" presStyleIdx="2" presStyleCnt="5" custScaleX="149111" custRadScaleRad="195407" custRadScaleInc="-83927">
        <dgm:presLayoutVars>
          <dgm:bulletEnabled val="1"/>
        </dgm:presLayoutVars>
      </dgm:prSet>
      <dgm:spPr/>
      <dgm:t>
        <a:bodyPr/>
        <a:lstStyle/>
        <a:p>
          <a:endParaRPr lang="en-US"/>
        </a:p>
      </dgm:t>
    </dgm:pt>
    <dgm:pt modelId="{D52C8C29-1369-5544-9D3F-2BEA802FE8EF}" type="pres">
      <dgm:prSet presAssocID="{8C74F9C1-BF98-1A42-9BEB-139F4EAAB211}" presName="Name9" presStyleLbl="parChTrans1D2" presStyleIdx="3" presStyleCnt="5"/>
      <dgm:spPr/>
      <dgm:t>
        <a:bodyPr/>
        <a:lstStyle/>
        <a:p>
          <a:endParaRPr lang="en-US"/>
        </a:p>
      </dgm:t>
    </dgm:pt>
    <dgm:pt modelId="{1E1FF9B9-4B64-CB4F-95DE-8A47C1691549}" type="pres">
      <dgm:prSet presAssocID="{8C74F9C1-BF98-1A42-9BEB-139F4EAAB211}" presName="connTx" presStyleLbl="parChTrans1D2" presStyleIdx="3" presStyleCnt="5"/>
      <dgm:spPr/>
      <dgm:t>
        <a:bodyPr/>
        <a:lstStyle/>
        <a:p>
          <a:endParaRPr lang="en-US"/>
        </a:p>
      </dgm:t>
    </dgm:pt>
    <dgm:pt modelId="{41CD8E15-3A2E-7C47-8E02-ED7428BEB2F5}" type="pres">
      <dgm:prSet presAssocID="{6713057B-4F7F-8443-910F-3E21B5128852}" presName="node" presStyleLbl="node1" presStyleIdx="3" presStyleCnt="5" custScaleX="172848" custRadScaleRad="180813" custRadScaleInc="78219">
        <dgm:presLayoutVars>
          <dgm:bulletEnabled val="1"/>
        </dgm:presLayoutVars>
      </dgm:prSet>
      <dgm:spPr/>
      <dgm:t>
        <a:bodyPr/>
        <a:lstStyle/>
        <a:p>
          <a:endParaRPr lang="en-US"/>
        </a:p>
      </dgm:t>
    </dgm:pt>
    <dgm:pt modelId="{C8DAA448-8959-B542-BACB-CBFE10E5805A}" type="pres">
      <dgm:prSet presAssocID="{16F41E67-BDB7-BF4F-A574-51CC1712BBBC}" presName="Name9" presStyleLbl="parChTrans1D2" presStyleIdx="4" presStyleCnt="5"/>
      <dgm:spPr/>
      <dgm:t>
        <a:bodyPr/>
        <a:lstStyle/>
        <a:p>
          <a:endParaRPr lang="en-US"/>
        </a:p>
      </dgm:t>
    </dgm:pt>
    <dgm:pt modelId="{E37709F6-0634-A74A-9819-E061C21094C3}" type="pres">
      <dgm:prSet presAssocID="{16F41E67-BDB7-BF4F-A574-51CC1712BBBC}" presName="connTx" presStyleLbl="parChTrans1D2" presStyleIdx="4" presStyleCnt="5"/>
      <dgm:spPr/>
      <dgm:t>
        <a:bodyPr/>
        <a:lstStyle/>
        <a:p>
          <a:endParaRPr lang="en-US"/>
        </a:p>
      </dgm:t>
    </dgm:pt>
    <dgm:pt modelId="{00CD5BC0-E51A-F24A-9D26-0FDCC60829C1}" type="pres">
      <dgm:prSet presAssocID="{79ECC329-EFC2-5E4E-BC12-CF4E44296446}" presName="node" presStyleLbl="node1" presStyleIdx="4" presStyleCnt="5" custRadScaleRad="198187" custRadScaleInc="5970">
        <dgm:presLayoutVars>
          <dgm:bulletEnabled val="1"/>
        </dgm:presLayoutVars>
      </dgm:prSet>
      <dgm:spPr/>
      <dgm:t>
        <a:bodyPr/>
        <a:lstStyle/>
        <a:p>
          <a:endParaRPr lang="en-US"/>
        </a:p>
      </dgm:t>
    </dgm:pt>
  </dgm:ptLst>
  <dgm:cxnLst>
    <dgm:cxn modelId="{2B673105-0AD3-2C43-8CDA-3027AF9F09EC}" srcId="{DFAD0621-EE23-DB41-98E6-529C4B81D6CB}" destId="{3B97E0E3-D9DD-9C48-AAF9-8FA080F831ED}" srcOrd="2" destOrd="0" parTransId="{6151C108-1C07-874D-9EF9-FF41374A7157}" sibTransId="{AC432DF4-F89C-AD42-A737-FE2E53E52763}"/>
    <dgm:cxn modelId="{F545EFA3-F204-3846-8432-D8351A9099B2}" type="presOf" srcId="{80BAEA9B-F289-7442-8CD8-DAA44B1E265D}" destId="{B064C7B3-8F0E-3042-B98F-7890DC8EE91E}" srcOrd="0" destOrd="0" presId="urn:microsoft.com/office/officeart/2005/8/layout/radial1"/>
    <dgm:cxn modelId="{29017652-F83F-6F4D-8056-2D1FAC7E30CB}" srcId="{DFAD0621-EE23-DB41-98E6-529C4B81D6CB}" destId="{9718C0C8-798E-7C4D-AF11-8A66786A0008}" srcOrd="1" destOrd="0" parTransId="{80BAEA9B-F289-7442-8CD8-DAA44B1E265D}" sibTransId="{20A4EED0-CDB4-F043-9DDB-CCF8E6D5C67F}"/>
    <dgm:cxn modelId="{42B95C75-7101-D141-A3B2-20226236DF64}" srcId="{6DB8B8E1-B232-AE4A-A27C-79556FA23D50}" destId="{DFAD0621-EE23-DB41-98E6-529C4B81D6CB}" srcOrd="0" destOrd="0" parTransId="{E7B00931-774E-044A-9340-C031A887672F}" sibTransId="{C18C16A7-BA0E-FC41-B93A-8A0B0F90A0F2}"/>
    <dgm:cxn modelId="{DEB719AF-61FB-D546-8940-C463022DD366}" type="presOf" srcId="{16F41E67-BDB7-BF4F-A574-51CC1712BBBC}" destId="{E37709F6-0634-A74A-9819-E061C21094C3}" srcOrd="1" destOrd="0" presId="urn:microsoft.com/office/officeart/2005/8/layout/radial1"/>
    <dgm:cxn modelId="{A614D30F-BB21-A549-A745-D9411F95D833}" srcId="{DFAD0621-EE23-DB41-98E6-529C4B81D6CB}" destId="{CCD09AFE-2D0E-6545-8264-6343E2832EB7}" srcOrd="0" destOrd="0" parTransId="{A803D17E-D3DC-D04F-BA5D-5A779E4932A1}" sibTransId="{5EE36CA1-4528-6B47-A0D3-780935FAACCA}"/>
    <dgm:cxn modelId="{48000719-832D-7243-8691-7BC46CC927BA}" type="presOf" srcId="{6713057B-4F7F-8443-910F-3E21B5128852}" destId="{41CD8E15-3A2E-7C47-8E02-ED7428BEB2F5}" srcOrd="0" destOrd="0" presId="urn:microsoft.com/office/officeart/2005/8/layout/radial1"/>
    <dgm:cxn modelId="{B1AA43B3-1EEA-3A42-A91A-3E350473A71B}" srcId="{DFAD0621-EE23-DB41-98E6-529C4B81D6CB}" destId="{79ECC329-EFC2-5E4E-BC12-CF4E44296446}" srcOrd="4" destOrd="0" parTransId="{16F41E67-BDB7-BF4F-A574-51CC1712BBBC}" sibTransId="{668BC69D-58A0-1C44-8995-F15A97778477}"/>
    <dgm:cxn modelId="{78C3A75D-74D0-9245-83AA-7C5EC5470CB7}" type="presOf" srcId="{A803D17E-D3DC-D04F-BA5D-5A779E4932A1}" destId="{EFB04570-2963-B642-9DF5-5AC5A3CD50ED}" srcOrd="1" destOrd="0" presId="urn:microsoft.com/office/officeart/2005/8/layout/radial1"/>
    <dgm:cxn modelId="{085543BF-3B18-0240-A997-202F61FB8867}" type="presOf" srcId="{80BAEA9B-F289-7442-8CD8-DAA44B1E265D}" destId="{5E8DCBAE-1D15-E640-B1B7-32BE2AB387A8}" srcOrd="1" destOrd="0" presId="urn:microsoft.com/office/officeart/2005/8/layout/radial1"/>
    <dgm:cxn modelId="{7D5ECCE7-7CF0-4C41-8699-4F5D0FF28A0C}" type="presOf" srcId="{A803D17E-D3DC-D04F-BA5D-5A779E4932A1}" destId="{E2E32D53-1539-FE4A-B5B0-2FF6E3430FD0}" srcOrd="0" destOrd="0" presId="urn:microsoft.com/office/officeart/2005/8/layout/radial1"/>
    <dgm:cxn modelId="{02305A96-2FBA-6D48-B37A-01BACF02D272}" type="presOf" srcId="{79ECC329-EFC2-5E4E-BC12-CF4E44296446}" destId="{00CD5BC0-E51A-F24A-9D26-0FDCC60829C1}" srcOrd="0" destOrd="0" presId="urn:microsoft.com/office/officeart/2005/8/layout/radial1"/>
    <dgm:cxn modelId="{61D8EDCF-AC97-3C43-9EA0-EEEE293DD29A}" type="presOf" srcId="{16F41E67-BDB7-BF4F-A574-51CC1712BBBC}" destId="{C8DAA448-8959-B542-BACB-CBFE10E5805A}" srcOrd="0" destOrd="0" presId="urn:microsoft.com/office/officeart/2005/8/layout/radial1"/>
    <dgm:cxn modelId="{53B77E7E-B3A3-3749-AC60-09EBA1F3A81E}" type="presOf" srcId="{3B97E0E3-D9DD-9C48-AAF9-8FA080F831ED}" destId="{33194DC6-0DE5-334B-B184-1F55AD58FE8C}" srcOrd="0" destOrd="0" presId="urn:microsoft.com/office/officeart/2005/8/layout/radial1"/>
    <dgm:cxn modelId="{B4EB6753-5385-344B-A582-602D1BB75CA3}" type="presOf" srcId="{9718C0C8-798E-7C4D-AF11-8A66786A0008}" destId="{9A6189F7-B378-1044-8AA7-F822659CD21B}" srcOrd="0" destOrd="0" presId="urn:microsoft.com/office/officeart/2005/8/layout/radial1"/>
    <dgm:cxn modelId="{4F6F3D5E-6417-7443-B9E1-D8C89FCA9AC0}" type="presOf" srcId="{DFAD0621-EE23-DB41-98E6-529C4B81D6CB}" destId="{40D6DEFB-6448-B840-B5B1-FF5AF8F61A7F}" srcOrd="0" destOrd="0" presId="urn:microsoft.com/office/officeart/2005/8/layout/radial1"/>
    <dgm:cxn modelId="{8E36724C-F92A-FB44-869A-C7B6DB589773}" type="presOf" srcId="{6151C108-1C07-874D-9EF9-FF41374A7157}" destId="{C9101967-8E4D-0144-A58A-8D41E0F290A1}" srcOrd="1" destOrd="0" presId="urn:microsoft.com/office/officeart/2005/8/layout/radial1"/>
    <dgm:cxn modelId="{7066C187-3FFF-4E45-826A-5A706F0DA519}" type="presOf" srcId="{6DB8B8E1-B232-AE4A-A27C-79556FA23D50}" destId="{40AB0238-488E-D54E-B67C-C44F6FE1CB4E}" srcOrd="0" destOrd="0" presId="urn:microsoft.com/office/officeart/2005/8/layout/radial1"/>
    <dgm:cxn modelId="{E655D5C6-9452-344D-8669-88E1FE64D58B}" type="presOf" srcId="{8C74F9C1-BF98-1A42-9BEB-139F4EAAB211}" destId="{D52C8C29-1369-5544-9D3F-2BEA802FE8EF}" srcOrd="0" destOrd="0" presId="urn:microsoft.com/office/officeart/2005/8/layout/radial1"/>
    <dgm:cxn modelId="{E913A0E7-165C-8649-BBB7-E7ECAF1260AD}" srcId="{DFAD0621-EE23-DB41-98E6-529C4B81D6CB}" destId="{6713057B-4F7F-8443-910F-3E21B5128852}" srcOrd="3" destOrd="0" parTransId="{8C74F9C1-BF98-1A42-9BEB-139F4EAAB211}" sibTransId="{6E54399A-9453-E046-A93D-9FAB0C0B1DBD}"/>
    <dgm:cxn modelId="{1CF39B3E-90D1-414A-9F70-0D801184E327}" type="presOf" srcId="{CCD09AFE-2D0E-6545-8264-6343E2832EB7}" destId="{826BDE6D-890B-2349-9C9F-FE86096D0AAF}" srcOrd="0" destOrd="0" presId="urn:microsoft.com/office/officeart/2005/8/layout/radial1"/>
    <dgm:cxn modelId="{7D479BAD-123F-414A-AD73-A62AD8CDAC4D}" type="presOf" srcId="{6151C108-1C07-874D-9EF9-FF41374A7157}" destId="{CEE0090C-CE8F-C84D-BD2C-4A35606C9939}" srcOrd="0" destOrd="0" presId="urn:microsoft.com/office/officeart/2005/8/layout/radial1"/>
    <dgm:cxn modelId="{FCC225B6-4EC7-CF43-B2AD-24F11B7117A4}" type="presOf" srcId="{8C74F9C1-BF98-1A42-9BEB-139F4EAAB211}" destId="{1E1FF9B9-4B64-CB4F-95DE-8A47C1691549}" srcOrd="1" destOrd="0" presId="urn:microsoft.com/office/officeart/2005/8/layout/radial1"/>
    <dgm:cxn modelId="{B40E5013-73E7-074D-95AC-E5CE86E23176}" type="presParOf" srcId="{40AB0238-488E-D54E-B67C-C44F6FE1CB4E}" destId="{40D6DEFB-6448-B840-B5B1-FF5AF8F61A7F}" srcOrd="0" destOrd="0" presId="urn:microsoft.com/office/officeart/2005/8/layout/radial1"/>
    <dgm:cxn modelId="{D4D7E1A8-8EA8-BA4B-BA9C-E5D5CF0FB2C1}" type="presParOf" srcId="{40AB0238-488E-D54E-B67C-C44F6FE1CB4E}" destId="{E2E32D53-1539-FE4A-B5B0-2FF6E3430FD0}" srcOrd="1" destOrd="0" presId="urn:microsoft.com/office/officeart/2005/8/layout/radial1"/>
    <dgm:cxn modelId="{776A9764-391D-6F49-A3F5-23FDC93D8197}" type="presParOf" srcId="{E2E32D53-1539-FE4A-B5B0-2FF6E3430FD0}" destId="{EFB04570-2963-B642-9DF5-5AC5A3CD50ED}" srcOrd="0" destOrd="0" presId="urn:microsoft.com/office/officeart/2005/8/layout/radial1"/>
    <dgm:cxn modelId="{0421CED8-8719-E14C-B855-F7CC30206CC2}" type="presParOf" srcId="{40AB0238-488E-D54E-B67C-C44F6FE1CB4E}" destId="{826BDE6D-890B-2349-9C9F-FE86096D0AAF}" srcOrd="2" destOrd="0" presId="urn:microsoft.com/office/officeart/2005/8/layout/radial1"/>
    <dgm:cxn modelId="{99F700A6-A62D-0648-866E-1613AE47E0FA}" type="presParOf" srcId="{40AB0238-488E-D54E-B67C-C44F6FE1CB4E}" destId="{B064C7B3-8F0E-3042-B98F-7890DC8EE91E}" srcOrd="3" destOrd="0" presId="urn:microsoft.com/office/officeart/2005/8/layout/radial1"/>
    <dgm:cxn modelId="{C0D41F44-4452-154F-804A-D9C6E788F055}" type="presParOf" srcId="{B064C7B3-8F0E-3042-B98F-7890DC8EE91E}" destId="{5E8DCBAE-1D15-E640-B1B7-32BE2AB387A8}" srcOrd="0" destOrd="0" presId="urn:microsoft.com/office/officeart/2005/8/layout/radial1"/>
    <dgm:cxn modelId="{1B0762D4-1241-9A47-963D-A0DCD8CEA71C}" type="presParOf" srcId="{40AB0238-488E-D54E-B67C-C44F6FE1CB4E}" destId="{9A6189F7-B378-1044-8AA7-F822659CD21B}" srcOrd="4" destOrd="0" presId="urn:microsoft.com/office/officeart/2005/8/layout/radial1"/>
    <dgm:cxn modelId="{A5FC7AD5-093A-AC4A-9049-FE52D5CB20B7}" type="presParOf" srcId="{40AB0238-488E-D54E-B67C-C44F6FE1CB4E}" destId="{CEE0090C-CE8F-C84D-BD2C-4A35606C9939}" srcOrd="5" destOrd="0" presId="urn:microsoft.com/office/officeart/2005/8/layout/radial1"/>
    <dgm:cxn modelId="{39D6C565-ADE0-2D40-947C-9ACCCEAE5913}" type="presParOf" srcId="{CEE0090C-CE8F-C84D-BD2C-4A35606C9939}" destId="{C9101967-8E4D-0144-A58A-8D41E0F290A1}" srcOrd="0" destOrd="0" presId="urn:microsoft.com/office/officeart/2005/8/layout/radial1"/>
    <dgm:cxn modelId="{0B604B2B-582D-3843-A457-0118A474CC48}" type="presParOf" srcId="{40AB0238-488E-D54E-B67C-C44F6FE1CB4E}" destId="{33194DC6-0DE5-334B-B184-1F55AD58FE8C}" srcOrd="6" destOrd="0" presId="urn:microsoft.com/office/officeart/2005/8/layout/radial1"/>
    <dgm:cxn modelId="{333ECB44-DB9E-3C47-97D3-9366F248ACB1}" type="presParOf" srcId="{40AB0238-488E-D54E-B67C-C44F6FE1CB4E}" destId="{D52C8C29-1369-5544-9D3F-2BEA802FE8EF}" srcOrd="7" destOrd="0" presId="urn:microsoft.com/office/officeart/2005/8/layout/radial1"/>
    <dgm:cxn modelId="{A13AC532-E74A-2642-84D5-72992F756001}" type="presParOf" srcId="{D52C8C29-1369-5544-9D3F-2BEA802FE8EF}" destId="{1E1FF9B9-4B64-CB4F-95DE-8A47C1691549}" srcOrd="0" destOrd="0" presId="urn:microsoft.com/office/officeart/2005/8/layout/radial1"/>
    <dgm:cxn modelId="{73E23A76-EA78-274D-B191-D27D33D9AC03}" type="presParOf" srcId="{40AB0238-488E-D54E-B67C-C44F6FE1CB4E}" destId="{41CD8E15-3A2E-7C47-8E02-ED7428BEB2F5}" srcOrd="8" destOrd="0" presId="urn:microsoft.com/office/officeart/2005/8/layout/radial1"/>
    <dgm:cxn modelId="{B4A532BF-7EE7-1B4B-BEF8-83812D664257}" type="presParOf" srcId="{40AB0238-488E-D54E-B67C-C44F6FE1CB4E}" destId="{C8DAA448-8959-B542-BACB-CBFE10E5805A}" srcOrd="9" destOrd="0" presId="urn:microsoft.com/office/officeart/2005/8/layout/radial1"/>
    <dgm:cxn modelId="{56BC41CC-50F8-504B-B67C-15EFE93B93E7}" type="presParOf" srcId="{C8DAA448-8959-B542-BACB-CBFE10E5805A}" destId="{E37709F6-0634-A74A-9819-E061C21094C3}" srcOrd="0" destOrd="0" presId="urn:microsoft.com/office/officeart/2005/8/layout/radial1"/>
    <dgm:cxn modelId="{C0C1CF5E-A787-F140-A23C-CE705ED1EF67}" type="presParOf" srcId="{40AB0238-488E-D54E-B67C-C44F6FE1CB4E}" destId="{00CD5BC0-E51A-F24A-9D26-0FDCC60829C1}" srcOrd="10" destOrd="0" presId="urn:microsoft.com/office/officeart/2005/8/layout/radial1"/>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0D6DEFB-6448-B840-B5B1-FF5AF8F61A7F}">
      <dsp:nvSpPr>
        <dsp:cNvPr id="0" name=""/>
        <dsp:cNvSpPr/>
      </dsp:nvSpPr>
      <dsp:spPr>
        <a:xfrm>
          <a:off x="3200389" y="1752593"/>
          <a:ext cx="3209844" cy="1786221"/>
        </a:xfrm>
        <a:prstGeom prst="ellipse">
          <a:avLst/>
        </a:prstGeom>
        <a:solidFill>
          <a:srgbClr val="C00000"/>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GB" sz="2800" b="1" kern="1200" dirty="0">
              <a:solidFill>
                <a:schemeClr val="bg1"/>
              </a:solidFill>
            </a:rPr>
            <a:t>Psychosocial support</a:t>
          </a:r>
        </a:p>
      </dsp:txBody>
      <dsp:txXfrm>
        <a:off x="3200389" y="1752593"/>
        <a:ext cx="3209844" cy="1786221"/>
      </dsp:txXfrm>
    </dsp:sp>
    <dsp:sp modelId="{E2E32D53-1539-FE4A-B5B0-2FF6E3430FD0}">
      <dsp:nvSpPr>
        <dsp:cNvPr id="0" name=""/>
        <dsp:cNvSpPr/>
      </dsp:nvSpPr>
      <dsp:spPr>
        <a:xfrm rot="15964879">
          <a:off x="4510269" y="1521835"/>
          <a:ext cx="437891" cy="25943"/>
        </a:xfrm>
        <a:custGeom>
          <a:avLst/>
          <a:gdLst/>
          <a:ahLst/>
          <a:cxnLst/>
          <a:rect l="0" t="0" r="0" b="0"/>
          <a:pathLst>
            <a:path>
              <a:moveTo>
                <a:pt x="0" y="12971"/>
              </a:moveTo>
              <a:lnTo>
                <a:pt x="437891" y="129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GB" sz="1800" kern="1200"/>
        </a:p>
      </dsp:txBody>
      <dsp:txXfrm rot="15964879">
        <a:off x="4718267" y="1523859"/>
        <a:ext cx="21894" cy="21894"/>
      </dsp:txXfrm>
    </dsp:sp>
    <dsp:sp modelId="{826BDE6D-890B-2349-9C9F-FE86096D0AAF}">
      <dsp:nvSpPr>
        <dsp:cNvPr id="0" name=""/>
        <dsp:cNvSpPr/>
      </dsp:nvSpPr>
      <dsp:spPr>
        <a:xfrm>
          <a:off x="4010261" y="0"/>
          <a:ext cx="1317913" cy="1317913"/>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a:t>Safety</a:t>
          </a:r>
        </a:p>
      </dsp:txBody>
      <dsp:txXfrm>
        <a:off x="4010261" y="0"/>
        <a:ext cx="1317913" cy="1317913"/>
      </dsp:txXfrm>
    </dsp:sp>
    <dsp:sp modelId="{B064C7B3-8F0E-3042-B98F-7890DC8EE91E}">
      <dsp:nvSpPr>
        <dsp:cNvPr id="0" name=""/>
        <dsp:cNvSpPr/>
      </dsp:nvSpPr>
      <dsp:spPr>
        <a:xfrm rot="20660640">
          <a:off x="6219347" y="2090141"/>
          <a:ext cx="1043997" cy="25943"/>
        </a:xfrm>
        <a:custGeom>
          <a:avLst/>
          <a:gdLst/>
          <a:ahLst/>
          <a:cxnLst/>
          <a:rect l="0" t="0" r="0" b="0"/>
          <a:pathLst>
            <a:path>
              <a:moveTo>
                <a:pt x="0" y="12971"/>
              </a:moveTo>
              <a:lnTo>
                <a:pt x="1043997" y="129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GB" sz="1800" kern="1200"/>
        </a:p>
      </dsp:txBody>
      <dsp:txXfrm rot="20660640">
        <a:off x="6715246" y="2077013"/>
        <a:ext cx="52199" cy="52199"/>
      </dsp:txXfrm>
    </dsp:sp>
    <dsp:sp modelId="{9A6189F7-B378-1044-8AA7-F822659CD21B}">
      <dsp:nvSpPr>
        <dsp:cNvPr id="0" name=""/>
        <dsp:cNvSpPr/>
      </dsp:nvSpPr>
      <dsp:spPr>
        <a:xfrm>
          <a:off x="7219530" y="1125462"/>
          <a:ext cx="1317913" cy="1317913"/>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a:t>Calming</a:t>
          </a:r>
        </a:p>
      </dsp:txBody>
      <dsp:txXfrm>
        <a:off x="7219530" y="1125462"/>
        <a:ext cx="1317913" cy="1317913"/>
      </dsp:txXfrm>
    </dsp:sp>
    <dsp:sp modelId="{CEE0090C-CE8F-C84D-BD2C-4A35606C9939}">
      <dsp:nvSpPr>
        <dsp:cNvPr id="0" name=""/>
        <dsp:cNvSpPr/>
      </dsp:nvSpPr>
      <dsp:spPr>
        <a:xfrm rot="1273466">
          <a:off x="6097087" y="3273712"/>
          <a:ext cx="717365" cy="25943"/>
        </a:xfrm>
        <a:custGeom>
          <a:avLst/>
          <a:gdLst/>
          <a:ahLst/>
          <a:cxnLst/>
          <a:rect l="0" t="0" r="0" b="0"/>
          <a:pathLst>
            <a:path>
              <a:moveTo>
                <a:pt x="0" y="12971"/>
              </a:moveTo>
              <a:lnTo>
                <a:pt x="717365" y="129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GB" sz="1800" kern="1200"/>
        </a:p>
      </dsp:txBody>
      <dsp:txXfrm rot="1273466">
        <a:off x="6437836" y="3268750"/>
        <a:ext cx="35868" cy="35868"/>
      </dsp:txXfrm>
    </dsp:sp>
    <dsp:sp modelId="{33194DC6-0DE5-334B-B184-1F55AD58FE8C}">
      <dsp:nvSpPr>
        <dsp:cNvPr id="0" name=""/>
        <dsp:cNvSpPr/>
      </dsp:nvSpPr>
      <dsp:spPr>
        <a:xfrm>
          <a:off x="6657839" y="3087803"/>
          <a:ext cx="1965154" cy="1317913"/>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a:t>Self- and collective efficacy</a:t>
          </a:r>
        </a:p>
      </dsp:txBody>
      <dsp:txXfrm>
        <a:off x="6657839" y="3087803"/>
        <a:ext cx="1965154" cy="1317913"/>
      </dsp:txXfrm>
    </dsp:sp>
    <dsp:sp modelId="{D52C8C29-1369-5544-9D3F-2BEA802FE8EF}">
      <dsp:nvSpPr>
        <dsp:cNvPr id="0" name=""/>
        <dsp:cNvSpPr/>
      </dsp:nvSpPr>
      <dsp:spPr>
        <a:xfrm rot="9600276">
          <a:off x="2720548" y="3252229"/>
          <a:ext cx="764564" cy="25943"/>
        </a:xfrm>
        <a:custGeom>
          <a:avLst/>
          <a:gdLst/>
          <a:ahLst/>
          <a:cxnLst/>
          <a:rect l="0" t="0" r="0" b="0"/>
          <a:pathLst>
            <a:path>
              <a:moveTo>
                <a:pt x="0" y="12971"/>
              </a:moveTo>
              <a:lnTo>
                <a:pt x="764564" y="129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GB" sz="1800" kern="1200"/>
        </a:p>
      </dsp:txBody>
      <dsp:txXfrm rot="9600276">
        <a:off x="3083716" y="3246087"/>
        <a:ext cx="38228" cy="38228"/>
      </dsp:txXfrm>
    </dsp:sp>
    <dsp:sp modelId="{41CD8E15-3A2E-7C47-8E02-ED7428BEB2F5}">
      <dsp:nvSpPr>
        <dsp:cNvPr id="0" name=""/>
        <dsp:cNvSpPr/>
      </dsp:nvSpPr>
      <dsp:spPr>
        <a:xfrm>
          <a:off x="640453" y="3087796"/>
          <a:ext cx="2277987" cy="1317913"/>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GB" sz="1600" kern="1200" dirty="0"/>
            <a:t>Connectedness</a:t>
          </a:r>
        </a:p>
      </dsp:txBody>
      <dsp:txXfrm>
        <a:off x="640453" y="3087796"/>
        <a:ext cx="2277987" cy="1317913"/>
      </dsp:txXfrm>
    </dsp:sp>
    <dsp:sp modelId="{C8DAA448-8959-B542-BACB-CBFE10E5805A}">
      <dsp:nvSpPr>
        <dsp:cNvPr id="0" name=""/>
        <dsp:cNvSpPr/>
      </dsp:nvSpPr>
      <dsp:spPr>
        <a:xfrm rot="12153223">
          <a:off x="1924333" y="1780557"/>
          <a:ext cx="1658179" cy="25943"/>
        </a:xfrm>
        <a:custGeom>
          <a:avLst/>
          <a:gdLst/>
          <a:ahLst/>
          <a:cxnLst/>
          <a:rect l="0" t="0" r="0" b="0"/>
          <a:pathLst>
            <a:path>
              <a:moveTo>
                <a:pt x="0" y="12971"/>
              </a:moveTo>
              <a:lnTo>
                <a:pt x="1658179" y="1297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en-GB" sz="1800" kern="1200"/>
        </a:p>
      </dsp:txBody>
      <dsp:txXfrm rot="12153223">
        <a:off x="2711968" y="1752074"/>
        <a:ext cx="82908" cy="82908"/>
      </dsp:txXfrm>
    </dsp:sp>
    <dsp:sp modelId="{00CD5BC0-E51A-F24A-9D26-0FDCC60829C1}">
      <dsp:nvSpPr>
        <dsp:cNvPr id="0" name=""/>
        <dsp:cNvSpPr/>
      </dsp:nvSpPr>
      <dsp:spPr>
        <a:xfrm>
          <a:off x="720225" y="563832"/>
          <a:ext cx="1317913" cy="1317913"/>
        </a:xfrm>
        <a:prstGeom prst="ellipse">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a:t>Hope</a:t>
          </a:r>
        </a:p>
      </dsp:txBody>
      <dsp:txXfrm>
        <a:off x="720225" y="563832"/>
        <a:ext cx="1317913" cy="1317913"/>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1100" cy="3238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524625" y="0"/>
            <a:ext cx="4991100" cy="323850"/>
          </a:xfrm>
          <a:prstGeom prst="rect">
            <a:avLst/>
          </a:prstGeom>
        </p:spPr>
        <p:txBody>
          <a:bodyPr vert="horz" lIns="91440" tIns="45720" rIns="91440" bIns="45720" rtlCol="0"/>
          <a:lstStyle>
            <a:lvl1pPr algn="r">
              <a:defRPr sz="1200"/>
            </a:lvl1pPr>
          </a:lstStyle>
          <a:p>
            <a:fld id="{D2783931-DBE7-7A4C-B9BB-578E29FC5338}" type="datetimeFigureOut">
              <a:rPr lang="en-US" smtClean="0"/>
              <a:pPr/>
              <a:t>5/6/20</a:t>
            </a:fld>
            <a:endParaRPr lang="en-US"/>
          </a:p>
        </p:txBody>
      </p:sp>
      <p:sp>
        <p:nvSpPr>
          <p:cNvPr id="4" name="Slide Image Placeholder 3"/>
          <p:cNvSpPr>
            <a:spLocks noGrp="1" noRot="1" noChangeAspect="1"/>
          </p:cNvSpPr>
          <p:nvPr>
            <p:ph type="sldImg" idx="2"/>
          </p:nvPr>
        </p:nvSpPr>
        <p:spPr>
          <a:xfrm>
            <a:off x="3598863" y="485775"/>
            <a:ext cx="4321175" cy="243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152525" y="3079750"/>
            <a:ext cx="9213850" cy="291782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157913"/>
            <a:ext cx="4991100" cy="3238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524625" y="6157913"/>
            <a:ext cx="4991100" cy="323850"/>
          </a:xfrm>
          <a:prstGeom prst="rect">
            <a:avLst/>
          </a:prstGeom>
        </p:spPr>
        <p:txBody>
          <a:bodyPr vert="horz" lIns="91440" tIns="45720" rIns="91440" bIns="45720" rtlCol="0" anchor="b"/>
          <a:lstStyle>
            <a:lvl1pPr algn="r">
              <a:defRPr sz="1200"/>
            </a:lvl1pPr>
          </a:lstStyle>
          <a:p>
            <a:fld id="{64774656-4D90-1246-BBAA-922E8D88F5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[Present</a:t>
            </a:r>
            <a:r>
              <a:rPr lang="en-GB" sz="1200" b="1" kern="1200" baseline="0" dirty="0" smtClean="0">
                <a:solidFill>
                  <a:schemeClr val="tx1"/>
                </a:solidFill>
                <a:latin typeface="+mn-lt"/>
                <a:ea typeface="+mn-ea"/>
                <a:cs typeface="+mn-cs"/>
              </a:rPr>
              <a:t> yourself, your organization, and your role. See the example below. Adapt to details of the facilitator.]</a:t>
            </a:r>
          </a:p>
          <a:p>
            <a:endParaRPr lang="en-GB" sz="1200" kern="1200" dirty="0" smtClean="0">
              <a:solidFill>
                <a:schemeClr val="tx1"/>
              </a:solidFill>
              <a:latin typeface="+mn-lt"/>
              <a:ea typeface="+mn-ea"/>
              <a:cs typeface="+mn-cs"/>
            </a:endParaRP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Hi</a:t>
            </a:r>
            <a:r>
              <a:rPr lang="en-GB" sz="1200" kern="1200" dirty="0">
                <a:solidFill>
                  <a:schemeClr val="tx1"/>
                </a:solidFill>
                <a:latin typeface="+mn-lt"/>
                <a:ea typeface="+mn-ea"/>
                <a:cs typeface="+mn-cs"/>
              </a:rPr>
              <a:t>, I am Pernille Hansen. I am a psychologist and have experience</a:t>
            </a:r>
            <a:r>
              <a:rPr lang="en-GB" sz="1200" kern="1200" baseline="0" dirty="0">
                <a:solidFill>
                  <a:schemeClr val="tx1"/>
                </a:solidFill>
                <a:latin typeface="+mn-lt"/>
                <a:ea typeface="+mn-ea"/>
                <a:cs typeface="+mn-cs"/>
              </a:rPr>
              <a:t> and expertise in mental health and psychosocial support in disasters and emergencies.</a:t>
            </a:r>
            <a:r>
              <a:rPr lang="en-GB" sz="1200" kern="1200" baseline="0" dirty="0" smtClean="0">
                <a:solidFill>
                  <a:schemeClr val="tx1"/>
                </a:solidFill>
                <a:latin typeface="+mn-lt"/>
                <a:ea typeface="+mn-ea"/>
                <a:cs typeface="+mn-cs"/>
              </a:rPr>
              <a:t> the </a:t>
            </a:r>
            <a:r>
              <a:rPr lang="en-GB" sz="1200" i="0" kern="1200" baseline="0" dirty="0" smtClean="0">
                <a:solidFill>
                  <a:schemeClr val="tx1"/>
                </a:solidFill>
                <a:latin typeface="+mn-lt"/>
                <a:ea typeface="+mn-ea"/>
                <a:cs typeface="+mn-cs"/>
              </a:rPr>
              <a:t>IFRC Reference Centre for Psychosocial Support on PFA for the COVID-19 response. </a:t>
            </a: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Psychological First Aid is psychosocial support and is based on </a:t>
            </a:r>
            <a:r>
              <a:rPr lang="en-GB" sz="1200" kern="1200" dirty="0" smtClean="0">
                <a:solidFill>
                  <a:schemeClr val="tx1"/>
                </a:solidFill>
                <a:latin typeface="+mn-lt"/>
                <a:ea typeface="+mn-ea"/>
                <a:cs typeface="+mn-cs"/>
              </a:rPr>
              <a:t>the intervention </a:t>
            </a:r>
            <a:r>
              <a:rPr lang="en-GB" sz="1200" kern="1200" dirty="0">
                <a:solidFill>
                  <a:schemeClr val="tx1"/>
                </a:solidFill>
                <a:latin typeface="+mn-lt"/>
                <a:ea typeface="+mn-ea"/>
                <a:cs typeface="+mn-cs"/>
              </a:rPr>
              <a:t>principles</a:t>
            </a:r>
            <a:r>
              <a:rPr lang="en-GB" sz="1200" kern="1200" dirty="0" smtClean="0">
                <a:solidFill>
                  <a:schemeClr val="tx1"/>
                </a:solidFill>
                <a:latin typeface="+mn-lt"/>
                <a:ea typeface="+mn-ea"/>
                <a:cs typeface="+mn-cs"/>
              </a:rPr>
              <a:t> identified by </a:t>
            </a:r>
            <a:r>
              <a:rPr lang="en-GB" sz="1200" kern="1200" dirty="0" err="1">
                <a:solidFill>
                  <a:schemeClr val="tx1"/>
                </a:solidFill>
                <a:latin typeface="+mn-lt"/>
                <a:ea typeface="+mn-ea"/>
                <a:cs typeface="+mn-cs"/>
              </a:rPr>
              <a:t>Hobfoll</a:t>
            </a:r>
            <a:r>
              <a:rPr lang="en-GB" sz="1200" kern="1200" dirty="0">
                <a:solidFill>
                  <a:schemeClr val="tx1"/>
                </a:solidFill>
                <a:latin typeface="+mn-lt"/>
                <a:ea typeface="+mn-ea"/>
                <a:cs typeface="+mn-cs"/>
              </a:rPr>
              <a:t> and his colleagues’</a:t>
            </a:r>
            <a:r>
              <a:rPr lang="en-GB" sz="1200" kern="1200" dirty="0" smtClean="0">
                <a:solidFill>
                  <a:schemeClr val="tx1"/>
                </a:solidFill>
                <a:latin typeface="+mn-lt"/>
                <a:ea typeface="+mn-ea"/>
                <a:cs typeface="+mn-cs"/>
              </a:rPr>
              <a:t> for providing </a:t>
            </a:r>
            <a:r>
              <a:rPr lang="en-GB" sz="1200" kern="1200" dirty="0">
                <a:solidFill>
                  <a:schemeClr val="tx1"/>
                </a:solidFill>
                <a:latin typeface="+mn-lt"/>
                <a:ea typeface="+mn-ea"/>
                <a:cs typeface="+mn-cs"/>
              </a:rPr>
              <a:t>psychosocial support in </a:t>
            </a:r>
            <a:r>
              <a:rPr lang="en-GB" sz="1200" kern="1200" dirty="0" smtClean="0">
                <a:solidFill>
                  <a:schemeClr val="tx1"/>
                </a:solidFill>
                <a:latin typeface="+mn-lt"/>
                <a:ea typeface="+mn-ea"/>
                <a:cs typeface="+mn-cs"/>
              </a:rPr>
              <a:t>emergencies:</a:t>
            </a:r>
          </a:p>
          <a:p>
            <a:r>
              <a:rPr lang="en-GB" sz="1200" kern="1200" dirty="0">
                <a:solidFill>
                  <a:schemeClr val="tx1"/>
                </a:solidFill>
                <a:latin typeface="+mn-lt"/>
                <a:ea typeface="+mn-ea"/>
                <a:cs typeface="+mn-cs"/>
              </a:rPr>
              <a:t> </a:t>
            </a:r>
          </a:p>
          <a:p>
            <a:r>
              <a:rPr lang="en-GB" sz="1200" kern="1200" dirty="0">
                <a:solidFill>
                  <a:schemeClr val="tx1"/>
                </a:solidFill>
                <a:latin typeface="+mn-lt"/>
                <a:ea typeface="+mn-ea"/>
                <a:cs typeface="+mn-cs"/>
              </a:rPr>
              <a:t>1</a:t>
            </a:r>
            <a:r>
              <a:rPr lang="en-GB" sz="1200" kern="1200" dirty="0" smtClean="0">
                <a:solidFill>
                  <a:schemeClr val="tx1"/>
                </a:solidFill>
                <a:latin typeface="+mn-lt"/>
                <a:ea typeface="+mn-ea"/>
                <a:cs typeface="+mn-cs"/>
              </a:rPr>
              <a:t>.Promoting a sense of safety</a:t>
            </a:r>
          </a:p>
          <a:p>
            <a:r>
              <a:rPr lang="en-GB" sz="1200" kern="1200" dirty="0" smtClean="0">
                <a:solidFill>
                  <a:schemeClr val="tx1"/>
                </a:solidFill>
                <a:latin typeface="+mn-lt"/>
                <a:ea typeface="+mn-ea"/>
                <a:cs typeface="+mn-cs"/>
              </a:rPr>
              <a:t>The first principles is about promoting a psychological sense of safety, which can be done on individual, group, organization, and community levels. </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2.Promotion of calming</a:t>
            </a:r>
          </a:p>
          <a:p>
            <a:r>
              <a:rPr lang="en-GB" sz="1200" kern="1200" dirty="0" smtClean="0">
                <a:solidFill>
                  <a:schemeClr val="tx1"/>
                </a:solidFill>
                <a:latin typeface="+mn-lt"/>
                <a:ea typeface="+mn-ea"/>
                <a:cs typeface="+mn-cs"/>
              </a:rPr>
              <a:t>The</a:t>
            </a:r>
            <a:r>
              <a:rPr lang="en-GB" sz="1200" kern="1200" baseline="0" dirty="0" smtClean="0">
                <a:solidFill>
                  <a:schemeClr val="tx1"/>
                </a:solidFill>
                <a:latin typeface="+mn-lt"/>
                <a:ea typeface="+mn-ea"/>
                <a:cs typeface="+mn-cs"/>
              </a:rPr>
              <a:t> second principle is promoting calming. It is natural in emergency and crisis situations that people feel anxiety. In fact, some anxiety is a normal and healthy response required to make people pay attention. However, high levels of continued feelings of anxiety and difficult emotions is not good. </a:t>
            </a:r>
          </a:p>
          <a:p>
            <a:endParaRPr lang="en-GB" sz="1200" kern="1200" dirty="0" smtClean="0">
              <a:solidFill>
                <a:schemeClr val="tx1"/>
              </a:solidFill>
              <a:latin typeface="+mn-lt"/>
              <a:ea typeface="+mn-ea"/>
              <a:cs typeface="+mn-cs"/>
            </a:endParaRPr>
          </a:p>
          <a:p>
            <a:r>
              <a:rPr lang="en-GB" sz="1200" kern="1200" dirty="0">
                <a:solidFill>
                  <a:schemeClr val="tx1"/>
                </a:solidFill>
                <a:latin typeface="+mn-lt"/>
                <a:ea typeface="+mn-ea"/>
                <a:cs typeface="+mn-cs"/>
              </a:rPr>
              <a:t>3.Promoting</a:t>
            </a:r>
            <a:r>
              <a:rPr lang="en-GB" sz="1200" kern="1200" dirty="0" smtClean="0">
                <a:solidFill>
                  <a:schemeClr val="tx1"/>
                </a:solidFill>
                <a:latin typeface="+mn-lt"/>
                <a:ea typeface="+mn-ea"/>
                <a:cs typeface="+mn-cs"/>
              </a:rPr>
              <a:t> a sense of self</a:t>
            </a:r>
            <a:r>
              <a:rPr lang="en-GB" sz="1200" kern="1200" dirty="0">
                <a:solidFill>
                  <a:schemeClr val="tx1"/>
                </a:solidFill>
                <a:latin typeface="+mn-lt"/>
                <a:ea typeface="+mn-ea"/>
                <a:cs typeface="+mn-cs"/>
              </a:rPr>
              <a:t>- and collective </a:t>
            </a:r>
            <a:r>
              <a:rPr lang="en-GB" sz="1200" kern="1200" dirty="0" smtClean="0">
                <a:solidFill>
                  <a:schemeClr val="tx1"/>
                </a:solidFill>
                <a:latin typeface="+mn-lt"/>
                <a:ea typeface="+mn-ea"/>
                <a:cs typeface="+mn-cs"/>
              </a:rPr>
              <a:t>efficacy</a:t>
            </a:r>
          </a:p>
          <a:p>
            <a:r>
              <a:rPr lang="en-GB" sz="1200" kern="1200" dirty="0" smtClean="0">
                <a:solidFill>
                  <a:schemeClr val="tx1"/>
                </a:solidFill>
                <a:latin typeface="+mn-lt"/>
                <a:ea typeface="+mn-ea"/>
                <a:cs typeface="+mn-cs"/>
              </a:rPr>
              <a:t>The third principle supports the importance of having</a:t>
            </a:r>
            <a:r>
              <a:rPr lang="en-GB" sz="1200" kern="1200" baseline="0" dirty="0" smtClean="0">
                <a:solidFill>
                  <a:schemeClr val="tx1"/>
                </a:solidFill>
                <a:latin typeface="+mn-lt"/>
                <a:ea typeface="+mn-ea"/>
                <a:cs typeface="+mn-cs"/>
              </a:rPr>
              <a:t> a sense of control of positive outcomes. When we are exposed to crises and emergencies an immediate effect is often a feeling of having lost control. It is important to support people to regain a sense of competency and belief in themselves that they can act, and handle the situation. </a:t>
            </a:r>
          </a:p>
          <a:p>
            <a:endParaRPr lang="en-GB" sz="1200" kern="1200" dirty="0" smtClean="0">
              <a:solidFill>
                <a:schemeClr val="tx1"/>
              </a:solidFill>
              <a:latin typeface="+mn-lt"/>
              <a:ea typeface="+mn-ea"/>
              <a:cs typeface="+mn-cs"/>
            </a:endParaRPr>
          </a:p>
          <a:p>
            <a:r>
              <a:rPr lang="en-GB" sz="1200" kern="1200" dirty="0">
                <a:solidFill>
                  <a:schemeClr val="tx1"/>
                </a:solidFill>
                <a:latin typeface="+mn-lt"/>
                <a:ea typeface="+mn-ea"/>
                <a:cs typeface="+mn-cs"/>
              </a:rPr>
              <a:t>4.Promoting </a:t>
            </a:r>
            <a:r>
              <a:rPr lang="en-GB" sz="1200" kern="1200" dirty="0" smtClean="0">
                <a:solidFill>
                  <a:schemeClr val="tx1"/>
                </a:solidFill>
                <a:latin typeface="+mn-lt"/>
                <a:ea typeface="+mn-ea"/>
                <a:cs typeface="+mn-cs"/>
              </a:rPr>
              <a:t>connectedness</a:t>
            </a:r>
          </a:p>
          <a:p>
            <a:r>
              <a:rPr lang="en-GB" sz="1200" kern="1200" dirty="0" smtClean="0">
                <a:solidFill>
                  <a:schemeClr val="tx1"/>
                </a:solidFill>
                <a:latin typeface="+mn-lt"/>
                <a:ea typeface="+mn-ea"/>
                <a:cs typeface="+mn-cs"/>
              </a:rPr>
              <a:t>Social connectedness provides opportunities for knowledge to essential emergency</a:t>
            </a:r>
            <a:r>
              <a:rPr lang="en-GB" sz="1200" kern="1200" baseline="0" dirty="0" smtClean="0">
                <a:solidFill>
                  <a:schemeClr val="tx1"/>
                </a:solidFill>
                <a:latin typeface="+mn-lt"/>
                <a:ea typeface="+mn-ea"/>
                <a:cs typeface="+mn-cs"/>
              </a:rPr>
              <a:t> response information, as well as opportunities for social support activities, including emotional support and understanding. </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5. Promoting </a:t>
            </a:r>
            <a:r>
              <a:rPr lang="en-GB" sz="1200" kern="1200" dirty="0">
                <a:solidFill>
                  <a:schemeClr val="tx1"/>
                </a:solidFill>
                <a:latin typeface="+mn-lt"/>
                <a:ea typeface="+mn-ea"/>
                <a:cs typeface="+mn-cs"/>
              </a:rPr>
              <a:t>hope. </a:t>
            </a:r>
            <a:endParaRPr lang="en-GB" sz="1200" kern="1200" dirty="0" smtClean="0">
              <a:solidFill>
                <a:schemeClr val="tx1"/>
              </a:solidFill>
              <a:latin typeface="+mn-lt"/>
              <a:ea typeface="+mn-ea"/>
              <a:cs typeface="+mn-cs"/>
            </a:endParaRPr>
          </a:p>
          <a:p>
            <a:r>
              <a:rPr lang="en-US" dirty="0" smtClean="0"/>
              <a:t>The fifth principle is about promoting and instilling hope. Those</a:t>
            </a:r>
            <a:r>
              <a:rPr lang="en-US" baseline="0" dirty="0" smtClean="0"/>
              <a:t> who remain positive are likely to have </a:t>
            </a:r>
            <a:r>
              <a:rPr lang="en-US" baseline="0" dirty="0" err="1" smtClean="0"/>
              <a:t>favourable</a:t>
            </a:r>
            <a:r>
              <a:rPr lang="en-US" baseline="0" dirty="0" smtClean="0"/>
              <a:t> outcomes after going through tough experiences.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a:t>
            </a:r>
            <a:r>
              <a:rPr lang="en-US" dirty="0" smtClean="0"/>
              <a:t> take a few minutes</a:t>
            </a:r>
            <a:r>
              <a:rPr lang="en-US" baseline="0" dirty="0" smtClean="0"/>
              <a:t> to </a:t>
            </a:r>
            <a:r>
              <a:rPr lang="en-US" dirty="0" smtClean="0"/>
              <a:t>complete Activity 2 in</a:t>
            </a:r>
            <a:r>
              <a:rPr lang="en-US" baseline="0" dirty="0" smtClean="0"/>
              <a:t> </a:t>
            </a:r>
            <a:r>
              <a:rPr lang="en-US" baseline="0" dirty="0"/>
              <a:t>the accompanying worksheet where you have to indicate if you think the statements in the table are TRUE or FALSE.</a:t>
            </a:r>
            <a:r>
              <a:rPr lang="en-US" baseline="0" dirty="0" smtClean="0"/>
              <a:t> </a:t>
            </a:r>
          </a:p>
          <a:p>
            <a:endParaRPr lang="en-US" baseline="0" dirty="0" smtClean="0"/>
          </a:p>
          <a:p>
            <a:r>
              <a:rPr lang="en-US" b="1" baseline="0" dirty="0" smtClean="0"/>
              <a:t>[Give participants 2 minutes to complete this]</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The answers to the TRUE-FALSE activity will be revealed in the next few slides that clarify what PFA is and what it is not.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Let’s start</a:t>
            </a:r>
            <a:r>
              <a:rPr lang="en-US" baseline="0" dirty="0"/>
              <a:t> with looking at what PFA is.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It is</a:t>
            </a:r>
            <a:endParaRPr lang="en-US" dirty="0"/>
          </a:p>
          <a:p>
            <a:pPr marL="300355" marR="127000" indent="-287655">
              <a:lnSpc>
                <a:spcPct val="111100"/>
              </a:lnSpc>
              <a:spcBef>
                <a:spcPts val="100"/>
              </a:spcBef>
              <a:buChar char="•"/>
              <a:tabLst>
                <a:tab pos="300355" algn="l"/>
                <a:tab pos="300990" algn="l"/>
              </a:tabLst>
            </a:pPr>
            <a:r>
              <a:rPr lang="en-US" sz="1200" spc="-15" dirty="0">
                <a:solidFill>
                  <a:srgbClr val="231F20"/>
                </a:solidFill>
                <a:latin typeface="+mn-lt"/>
                <a:cs typeface="Calibri"/>
              </a:rPr>
              <a:t>comforting </a:t>
            </a:r>
            <a:r>
              <a:rPr lang="en-US" sz="1200" spc="-5" dirty="0">
                <a:solidFill>
                  <a:srgbClr val="231F20"/>
                </a:solidFill>
                <a:latin typeface="+mn-lt"/>
                <a:cs typeface="Calibri"/>
              </a:rPr>
              <a:t>someone in </a:t>
            </a:r>
            <a:r>
              <a:rPr lang="en-US" sz="1200" spc="-10" dirty="0">
                <a:solidFill>
                  <a:srgbClr val="231F20"/>
                </a:solidFill>
                <a:latin typeface="+mn-lt"/>
                <a:cs typeface="Calibri"/>
              </a:rPr>
              <a:t>distress </a:t>
            </a:r>
            <a:r>
              <a:rPr lang="en-US" sz="1200" dirty="0">
                <a:solidFill>
                  <a:srgbClr val="231F20"/>
                </a:solidFill>
                <a:latin typeface="+mn-lt"/>
                <a:cs typeface="Calibri"/>
              </a:rPr>
              <a:t>and  </a:t>
            </a:r>
            <a:r>
              <a:rPr lang="en-US" sz="1200" spc="-5" dirty="0">
                <a:solidFill>
                  <a:srgbClr val="231F20"/>
                </a:solidFill>
                <a:latin typeface="+mn-lt"/>
                <a:cs typeface="Calibri"/>
              </a:rPr>
              <a:t>helping </a:t>
            </a:r>
            <a:r>
              <a:rPr lang="en-US" sz="1200" dirty="0">
                <a:solidFill>
                  <a:srgbClr val="231F20"/>
                </a:solidFill>
                <a:latin typeface="+mn-lt"/>
                <a:cs typeface="Calibri"/>
              </a:rPr>
              <a:t>them </a:t>
            </a:r>
            <a:r>
              <a:rPr lang="en-US" sz="1200" spc="-15" dirty="0">
                <a:solidFill>
                  <a:srgbClr val="231F20"/>
                </a:solidFill>
                <a:latin typeface="+mn-lt"/>
                <a:cs typeface="Calibri"/>
              </a:rPr>
              <a:t>feel </a:t>
            </a:r>
            <a:r>
              <a:rPr lang="en-US" sz="1200" spc="-20" dirty="0">
                <a:solidFill>
                  <a:srgbClr val="231F20"/>
                </a:solidFill>
                <a:latin typeface="+mn-lt"/>
                <a:cs typeface="Calibri"/>
              </a:rPr>
              <a:t>safe </a:t>
            </a:r>
            <a:r>
              <a:rPr lang="en-US" sz="1200" dirty="0">
                <a:solidFill>
                  <a:srgbClr val="231F20"/>
                </a:solidFill>
                <a:latin typeface="+mn-lt"/>
                <a:cs typeface="Calibri"/>
              </a:rPr>
              <a:t>and</a:t>
            </a:r>
            <a:r>
              <a:rPr lang="en-US" sz="1200" spc="-10" dirty="0">
                <a:solidFill>
                  <a:srgbClr val="231F20"/>
                </a:solidFill>
                <a:latin typeface="+mn-lt"/>
                <a:cs typeface="Calibri"/>
              </a:rPr>
              <a:t> </a:t>
            </a:r>
            <a:r>
              <a:rPr lang="en-US" sz="1200" spc="-5" dirty="0">
                <a:solidFill>
                  <a:srgbClr val="231F20"/>
                </a:solidFill>
                <a:latin typeface="+mn-lt"/>
                <a:cs typeface="Calibri"/>
              </a:rPr>
              <a:t>calm</a:t>
            </a:r>
            <a:endParaRPr lang="en-US" sz="1200" dirty="0">
              <a:latin typeface="+mn-lt"/>
              <a:cs typeface="Calibri"/>
            </a:endParaRPr>
          </a:p>
          <a:p>
            <a:pPr marL="300355" indent="-287655">
              <a:lnSpc>
                <a:spcPct val="100000"/>
              </a:lnSpc>
              <a:spcBef>
                <a:spcPts val="320"/>
              </a:spcBef>
              <a:buChar char="•"/>
              <a:tabLst>
                <a:tab pos="300355" algn="l"/>
                <a:tab pos="300990" algn="l"/>
              </a:tabLst>
            </a:pPr>
            <a:r>
              <a:rPr lang="en-US" sz="1200" dirty="0">
                <a:solidFill>
                  <a:srgbClr val="231F20"/>
                </a:solidFill>
                <a:latin typeface="+mn-lt"/>
                <a:cs typeface="Calibri"/>
              </a:rPr>
              <a:t>assessing </a:t>
            </a:r>
            <a:r>
              <a:rPr lang="en-US" sz="1200" spc="-5" dirty="0">
                <a:solidFill>
                  <a:srgbClr val="231F20"/>
                </a:solidFill>
                <a:latin typeface="+mn-lt"/>
                <a:cs typeface="Calibri"/>
              </a:rPr>
              <a:t>needs </a:t>
            </a:r>
            <a:r>
              <a:rPr lang="en-US" sz="1200" dirty="0">
                <a:solidFill>
                  <a:srgbClr val="231F20"/>
                </a:solidFill>
                <a:latin typeface="+mn-lt"/>
                <a:cs typeface="Calibri"/>
              </a:rPr>
              <a:t>and</a:t>
            </a:r>
            <a:r>
              <a:rPr lang="en-US" sz="1200" spc="-25" dirty="0">
                <a:solidFill>
                  <a:srgbClr val="231F20"/>
                </a:solidFill>
                <a:latin typeface="+mn-lt"/>
                <a:cs typeface="Calibri"/>
              </a:rPr>
              <a:t> </a:t>
            </a:r>
            <a:r>
              <a:rPr lang="en-US" sz="1200" spc="-10" dirty="0">
                <a:solidFill>
                  <a:srgbClr val="231F20"/>
                </a:solidFill>
                <a:latin typeface="+mn-lt"/>
                <a:cs typeface="Calibri"/>
              </a:rPr>
              <a:t>concerns</a:t>
            </a:r>
            <a:endParaRPr lang="en-US" sz="1200" dirty="0">
              <a:latin typeface="+mn-lt"/>
              <a:cs typeface="Calibri"/>
            </a:endParaRPr>
          </a:p>
          <a:p>
            <a:pPr marL="300355" indent="-287655">
              <a:lnSpc>
                <a:spcPct val="100000"/>
              </a:lnSpc>
              <a:spcBef>
                <a:spcPts val="320"/>
              </a:spcBef>
              <a:buChar char="•"/>
              <a:tabLst>
                <a:tab pos="300355" algn="l"/>
                <a:tab pos="300990" algn="l"/>
              </a:tabLst>
            </a:pPr>
            <a:r>
              <a:rPr lang="en-US" sz="1200" spc="-10" dirty="0">
                <a:solidFill>
                  <a:srgbClr val="231F20"/>
                </a:solidFill>
                <a:latin typeface="+mn-lt"/>
                <a:cs typeface="Calibri"/>
              </a:rPr>
              <a:t>protecting </a:t>
            </a:r>
            <a:r>
              <a:rPr lang="en-US" sz="1200" spc="-5" dirty="0">
                <a:solidFill>
                  <a:srgbClr val="231F20"/>
                </a:solidFill>
                <a:latin typeface="+mn-lt"/>
                <a:cs typeface="Calibri"/>
              </a:rPr>
              <a:t>people </a:t>
            </a:r>
            <a:r>
              <a:rPr lang="en-US" sz="1200" spc="-15" dirty="0">
                <a:solidFill>
                  <a:srgbClr val="231F20"/>
                </a:solidFill>
                <a:latin typeface="+mn-lt"/>
                <a:cs typeface="Calibri"/>
              </a:rPr>
              <a:t>from </a:t>
            </a:r>
            <a:r>
              <a:rPr lang="en-US" sz="1200" spc="-5" dirty="0">
                <a:solidFill>
                  <a:srgbClr val="231F20"/>
                </a:solidFill>
                <a:latin typeface="+mn-lt"/>
                <a:cs typeface="Calibri"/>
              </a:rPr>
              <a:t>further</a:t>
            </a:r>
            <a:r>
              <a:rPr lang="en-US" sz="1200" spc="-60" dirty="0">
                <a:solidFill>
                  <a:srgbClr val="231F20"/>
                </a:solidFill>
                <a:latin typeface="+mn-lt"/>
                <a:cs typeface="Calibri"/>
              </a:rPr>
              <a:t> </a:t>
            </a:r>
            <a:r>
              <a:rPr lang="en-US" sz="1200" spc="-5" dirty="0">
                <a:solidFill>
                  <a:srgbClr val="231F20"/>
                </a:solidFill>
                <a:latin typeface="+mn-lt"/>
                <a:cs typeface="Calibri"/>
              </a:rPr>
              <a:t>harm</a:t>
            </a:r>
            <a:endParaRPr lang="en-US" sz="1200" dirty="0">
              <a:latin typeface="+mn-lt"/>
              <a:cs typeface="Calibri"/>
            </a:endParaRPr>
          </a:p>
          <a:p>
            <a:pPr marL="300355" indent="-287655">
              <a:lnSpc>
                <a:spcPct val="100000"/>
              </a:lnSpc>
              <a:spcBef>
                <a:spcPts val="320"/>
              </a:spcBef>
              <a:buChar char="•"/>
              <a:tabLst>
                <a:tab pos="300355" algn="l"/>
                <a:tab pos="300990" algn="l"/>
              </a:tabLst>
            </a:pPr>
            <a:r>
              <a:rPr lang="en-US" sz="1200" spc="-10" dirty="0">
                <a:solidFill>
                  <a:srgbClr val="231F20"/>
                </a:solidFill>
                <a:latin typeface="+mn-lt"/>
                <a:cs typeface="Calibri"/>
              </a:rPr>
              <a:t>providing </a:t>
            </a:r>
            <a:r>
              <a:rPr lang="en-US" sz="1200" spc="-5" dirty="0">
                <a:solidFill>
                  <a:srgbClr val="231F20"/>
                </a:solidFill>
                <a:latin typeface="+mn-lt"/>
                <a:cs typeface="Calibri"/>
              </a:rPr>
              <a:t>emotional</a:t>
            </a:r>
            <a:r>
              <a:rPr lang="en-US" sz="1200" dirty="0">
                <a:solidFill>
                  <a:srgbClr val="231F20"/>
                </a:solidFill>
                <a:latin typeface="+mn-lt"/>
                <a:cs typeface="Calibri"/>
              </a:rPr>
              <a:t> </a:t>
            </a:r>
            <a:r>
              <a:rPr lang="en-US" sz="1200" spc="-5" dirty="0">
                <a:solidFill>
                  <a:srgbClr val="231F20"/>
                </a:solidFill>
                <a:latin typeface="+mn-lt"/>
                <a:cs typeface="Calibri"/>
              </a:rPr>
              <a:t>support.</a:t>
            </a:r>
            <a:r>
              <a:rPr lang="en-US" sz="1200" spc="-5" baseline="0" dirty="0">
                <a:solidFill>
                  <a:srgbClr val="231F20"/>
                </a:solidFill>
                <a:latin typeface="+mn-lt"/>
                <a:cs typeface="Calibri"/>
              </a:rPr>
              <a:t> </a:t>
            </a:r>
          </a:p>
          <a:p>
            <a:pPr marL="300355" indent="-287655">
              <a:lnSpc>
                <a:spcPct val="100000"/>
              </a:lnSpc>
              <a:spcBef>
                <a:spcPts val="320"/>
              </a:spcBef>
              <a:buChar char="•"/>
              <a:tabLst>
                <a:tab pos="300355" algn="l"/>
                <a:tab pos="300990" algn="l"/>
              </a:tabLst>
            </a:pPr>
            <a:endParaRPr lang="en-US" sz="1200" spc="-5" baseline="0" dirty="0">
              <a:solidFill>
                <a:srgbClr val="231F20"/>
              </a:solidFill>
              <a:latin typeface="+mn-lt"/>
              <a:cs typeface="Calibri"/>
            </a:endParaRPr>
          </a:p>
          <a:p>
            <a:pPr marL="300355" indent="-287655">
              <a:lnSpc>
                <a:spcPct val="100000"/>
              </a:lnSpc>
              <a:spcBef>
                <a:spcPts val="320"/>
              </a:spcBef>
              <a:buNone/>
              <a:tabLst>
                <a:tab pos="300355" algn="l"/>
                <a:tab pos="300990" algn="l"/>
              </a:tabLst>
            </a:pPr>
            <a:r>
              <a:rPr lang="en-US" sz="1200" spc="-5" baseline="0" dirty="0">
                <a:solidFill>
                  <a:srgbClr val="231F20"/>
                </a:solidFill>
                <a:latin typeface="+mn-lt"/>
                <a:cs typeface="Calibri"/>
              </a:rPr>
              <a:t>It is also helping to address immediate basic needs, such as food and water, a blanket or a temporary place to stay. </a:t>
            </a:r>
          </a:p>
          <a:p>
            <a:pPr marL="300355" indent="-287655">
              <a:lnSpc>
                <a:spcPct val="100000"/>
              </a:lnSpc>
              <a:spcBef>
                <a:spcPts val="320"/>
              </a:spcBef>
              <a:buNone/>
              <a:tabLst>
                <a:tab pos="300355" algn="l"/>
                <a:tab pos="300990" algn="l"/>
              </a:tabLst>
            </a:pPr>
            <a:r>
              <a:rPr lang="en-US" sz="1200" spc="-5" baseline="0" dirty="0">
                <a:solidFill>
                  <a:srgbClr val="231F20"/>
                </a:solidFill>
                <a:latin typeface="+mn-lt"/>
                <a:cs typeface="Calibri"/>
              </a:rPr>
              <a:t>Whilst this is often surprising to people that this is part of PFA, it related back to the psychosocial support principles of promoting calm. Addressing basic needs is often the first step in helping someone feel calm. </a:t>
            </a:r>
          </a:p>
          <a:p>
            <a:pPr marL="300355" indent="-287655">
              <a:lnSpc>
                <a:spcPct val="100000"/>
              </a:lnSpc>
              <a:spcBef>
                <a:spcPts val="320"/>
              </a:spcBef>
              <a:buNone/>
              <a:tabLst>
                <a:tab pos="300355" algn="l"/>
                <a:tab pos="300990" algn="l"/>
              </a:tabLst>
            </a:pPr>
            <a:endParaRPr lang="en-US" sz="1200" dirty="0">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00355" indent="-287655">
              <a:lnSpc>
                <a:spcPct val="100000"/>
              </a:lnSpc>
              <a:spcBef>
                <a:spcPts val="420"/>
              </a:spcBef>
              <a:buNone/>
              <a:tabLst>
                <a:tab pos="300355" algn="l"/>
                <a:tab pos="300990" algn="l"/>
              </a:tabLst>
            </a:pPr>
            <a:r>
              <a:rPr lang="en-US" dirty="0"/>
              <a:t>There are some misunderstandings</a:t>
            </a:r>
            <a:r>
              <a:rPr lang="en-US" baseline="0" dirty="0"/>
              <a:t> about PFA that are important to clear up. These are listed here and include attention to that </a:t>
            </a:r>
          </a:p>
          <a:p>
            <a:pPr marL="300355" indent="-287655">
              <a:lnSpc>
                <a:spcPct val="100000"/>
              </a:lnSpc>
              <a:spcBef>
                <a:spcPts val="420"/>
              </a:spcBef>
              <a:buChar char="•"/>
              <a:tabLst>
                <a:tab pos="300355" algn="l"/>
                <a:tab pos="300990" algn="l"/>
              </a:tabLst>
            </a:pPr>
            <a:r>
              <a:rPr lang="en-US" baseline="0" dirty="0"/>
              <a:t>PFA is not </a:t>
            </a:r>
            <a:r>
              <a:rPr lang="en-US" sz="1200" spc="-5" dirty="0">
                <a:solidFill>
                  <a:srgbClr val="231F20"/>
                </a:solidFill>
                <a:latin typeface="+mn-lt"/>
                <a:cs typeface="Calibri"/>
              </a:rPr>
              <a:t>something only </a:t>
            </a:r>
            <a:r>
              <a:rPr lang="en-US" sz="1200" spc="-10" dirty="0">
                <a:solidFill>
                  <a:srgbClr val="231F20"/>
                </a:solidFill>
                <a:latin typeface="+mn-lt"/>
                <a:cs typeface="Calibri"/>
              </a:rPr>
              <a:t>professionals</a:t>
            </a:r>
            <a:r>
              <a:rPr lang="en-US" sz="1200" dirty="0">
                <a:solidFill>
                  <a:srgbClr val="231F20"/>
                </a:solidFill>
                <a:latin typeface="+mn-lt"/>
                <a:cs typeface="Calibri"/>
              </a:rPr>
              <a:t> </a:t>
            </a:r>
            <a:r>
              <a:rPr lang="en-US" sz="1200" spc="-5" dirty="0">
                <a:solidFill>
                  <a:srgbClr val="231F20"/>
                </a:solidFill>
                <a:latin typeface="+mn-lt"/>
                <a:cs typeface="Calibri"/>
              </a:rPr>
              <a:t>do. </a:t>
            </a:r>
            <a:endParaRPr lang="en-US" sz="1200" dirty="0" smtClean="0">
              <a:latin typeface="+mn-lt"/>
              <a:cs typeface="Calibri"/>
            </a:endParaRPr>
          </a:p>
          <a:p>
            <a:pPr marL="300355" indent="-287655">
              <a:lnSpc>
                <a:spcPct val="100000"/>
              </a:lnSpc>
              <a:spcBef>
                <a:spcPts val="320"/>
              </a:spcBef>
              <a:buChar char="•"/>
              <a:tabLst>
                <a:tab pos="300355" algn="l"/>
                <a:tab pos="300990" algn="l"/>
              </a:tabLst>
            </a:pPr>
            <a:r>
              <a:rPr lang="en-US" sz="1200" spc="-10" dirty="0" smtClean="0">
                <a:solidFill>
                  <a:srgbClr val="231F20"/>
                </a:solidFill>
                <a:latin typeface="+mn-lt"/>
                <a:cs typeface="Calibri"/>
              </a:rPr>
              <a:t>It is also not professional </a:t>
            </a:r>
            <a:r>
              <a:rPr lang="en-US" sz="1200" spc="-10" dirty="0" err="1">
                <a:solidFill>
                  <a:srgbClr val="231F20"/>
                </a:solidFill>
                <a:latin typeface="+mn-lt"/>
                <a:cs typeface="Calibri"/>
              </a:rPr>
              <a:t>counselling</a:t>
            </a:r>
            <a:r>
              <a:rPr lang="en-US" sz="1200" spc="-10" dirty="0">
                <a:solidFill>
                  <a:srgbClr val="231F20"/>
                </a:solidFill>
                <a:latin typeface="+mn-lt"/>
                <a:cs typeface="Calibri"/>
              </a:rPr>
              <a:t> </a:t>
            </a:r>
            <a:r>
              <a:rPr lang="en-US" sz="1200" spc="-5" dirty="0">
                <a:solidFill>
                  <a:srgbClr val="231F20"/>
                </a:solidFill>
                <a:latin typeface="+mn-lt"/>
                <a:cs typeface="Calibri"/>
              </a:rPr>
              <a:t>or</a:t>
            </a:r>
            <a:r>
              <a:rPr lang="en-US" sz="1200" spc="5" dirty="0">
                <a:solidFill>
                  <a:srgbClr val="231F20"/>
                </a:solidFill>
                <a:latin typeface="+mn-lt"/>
                <a:cs typeface="Calibri"/>
              </a:rPr>
              <a:t> </a:t>
            </a:r>
            <a:r>
              <a:rPr lang="en-US" sz="1200" spc="-10" dirty="0" smtClean="0">
                <a:solidFill>
                  <a:srgbClr val="231F20"/>
                </a:solidFill>
                <a:latin typeface="+mn-lt"/>
                <a:cs typeface="Calibri"/>
              </a:rPr>
              <a:t>therapy, or </a:t>
            </a:r>
            <a:endParaRPr lang="en-US" sz="1200" dirty="0" smtClean="0">
              <a:latin typeface="+mn-lt"/>
              <a:cs typeface="Calibri"/>
            </a:endParaRPr>
          </a:p>
          <a:p>
            <a:pPr marL="300355" indent="-287655">
              <a:lnSpc>
                <a:spcPct val="100000"/>
              </a:lnSpc>
              <a:spcBef>
                <a:spcPts val="320"/>
              </a:spcBef>
              <a:buChar char="•"/>
              <a:tabLst>
                <a:tab pos="300355" algn="l"/>
                <a:tab pos="300990" algn="l"/>
              </a:tabLst>
            </a:pPr>
            <a:r>
              <a:rPr lang="en-US" sz="1200" spc="-10" dirty="0">
                <a:solidFill>
                  <a:srgbClr val="231F20"/>
                </a:solidFill>
                <a:latin typeface="+mn-lt"/>
                <a:cs typeface="Calibri"/>
              </a:rPr>
              <a:t>encouraging </a:t>
            </a:r>
            <a:r>
              <a:rPr lang="en-US" sz="1200" dirty="0">
                <a:solidFill>
                  <a:srgbClr val="231F20"/>
                </a:solidFill>
                <a:latin typeface="+mn-lt"/>
                <a:cs typeface="Calibri"/>
              </a:rPr>
              <a:t>a </a:t>
            </a:r>
            <a:r>
              <a:rPr lang="en-US" sz="1200" spc="-10" dirty="0">
                <a:solidFill>
                  <a:srgbClr val="231F20"/>
                </a:solidFill>
                <a:latin typeface="+mn-lt"/>
                <a:cs typeface="Calibri"/>
              </a:rPr>
              <a:t>detailed </a:t>
            </a:r>
            <a:r>
              <a:rPr lang="en-US" sz="1200" spc="-5" dirty="0">
                <a:solidFill>
                  <a:srgbClr val="231F20"/>
                </a:solidFill>
                <a:latin typeface="+mn-lt"/>
                <a:cs typeface="Calibri"/>
              </a:rPr>
              <a:t>discussion of </a:t>
            </a:r>
            <a:r>
              <a:rPr lang="en-US" sz="1200" dirty="0">
                <a:solidFill>
                  <a:srgbClr val="231F20"/>
                </a:solidFill>
                <a:latin typeface="+mn-lt"/>
                <a:cs typeface="Calibri"/>
              </a:rPr>
              <a:t>the </a:t>
            </a:r>
            <a:r>
              <a:rPr lang="en-US" sz="1200" spc="-15" dirty="0">
                <a:solidFill>
                  <a:srgbClr val="231F20"/>
                </a:solidFill>
                <a:latin typeface="+mn-lt"/>
                <a:cs typeface="Calibri"/>
              </a:rPr>
              <a:t>event </a:t>
            </a:r>
            <a:r>
              <a:rPr lang="en-US" sz="1200" spc="-10" dirty="0">
                <a:solidFill>
                  <a:srgbClr val="231F20"/>
                </a:solidFill>
                <a:latin typeface="+mn-lt"/>
                <a:cs typeface="Calibri"/>
              </a:rPr>
              <a:t>that </a:t>
            </a:r>
            <a:r>
              <a:rPr lang="en-US" sz="1200" spc="-5" dirty="0">
                <a:solidFill>
                  <a:srgbClr val="231F20"/>
                </a:solidFill>
                <a:latin typeface="+mn-lt"/>
                <a:cs typeface="Calibri"/>
              </a:rPr>
              <a:t>has caused </a:t>
            </a:r>
            <a:r>
              <a:rPr lang="en-US" sz="1200" dirty="0">
                <a:solidFill>
                  <a:srgbClr val="231F20"/>
                </a:solidFill>
                <a:latin typeface="+mn-lt"/>
                <a:cs typeface="Calibri"/>
              </a:rPr>
              <a:t>the</a:t>
            </a:r>
            <a:r>
              <a:rPr lang="en-US" sz="1200" spc="55" dirty="0">
                <a:solidFill>
                  <a:srgbClr val="231F20"/>
                </a:solidFill>
                <a:latin typeface="+mn-lt"/>
                <a:cs typeface="Calibri"/>
              </a:rPr>
              <a:t> </a:t>
            </a:r>
            <a:r>
              <a:rPr lang="en-US" sz="1200" spc="-10" dirty="0">
                <a:solidFill>
                  <a:srgbClr val="231F20"/>
                </a:solidFill>
                <a:latin typeface="+mn-lt"/>
                <a:cs typeface="Calibri"/>
              </a:rPr>
              <a:t>distress</a:t>
            </a:r>
            <a:endParaRPr lang="en-US" sz="1200" dirty="0" smtClean="0">
              <a:latin typeface="+mn-lt"/>
              <a:cs typeface="Calibri"/>
            </a:endParaRPr>
          </a:p>
          <a:p>
            <a:pPr marL="300355" indent="-287655">
              <a:lnSpc>
                <a:spcPct val="100000"/>
              </a:lnSpc>
              <a:spcBef>
                <a:spcPts val="320"/>
              </a:spcBef>
              <a:buChar char="•"/>
              <a:tabLst>
                <a:tab pos="300355" algn="l"/>
                <a:tab pos="300990" algn="l"/>
              </a:tabLst>
            </a:pPr>
            <a:r>
              <a:rPr lang="en-US" sz="1200" dirty="0" smtClean="0">
                <a:solidFill>
                  <a:srgbClr val="231F20"/>
                </a:solidFill>
                <a:latin typeface="+mn-lt"/>
                <a:cs typeface="Calibri"/>
              </a:rPr>
              <a:t>It is not asking </a:t>
            </a:r>
            <a:r>
              <a:rPr lang="en-US" sz="1200" spc="-5" dirty="0">
                <a:solidFill>
                  <a:srgbClr val="231F20"/>
                </a:solidFill>
                <a:latin typeface="+mn-lt"/>
                <a:cs typeface="Calibri"/>
              </a:rPr>
              <a:t>someone </a:t>
            </a:r>
            <a:r>
              <a:rPr lang="en-US" sz="1200" spc="-15" dirty="0">
                <a:solidFill>
                  <a:srgbClr val="231F20"/>
                </a:solidFill>
                <a:latin typeface="+mn-lt"/>
                <a:cs typeface="Calibri"/>
              </a:rPr>
              <a:t>to analyze </a:t>
            </a:r>
            <a:r>
              <a:rPr lang="en-US" sz="1200" spc="-10" dirty="0">
                <a:solidFill>
                  <a:srgbClr val="231F20"/>
                </a:solidFill>
                <a:latin typeface="+mn-lt"/>
                <a:cs typeface="Calibri"/>
              </a:rPr>
              <a:t>what </a:t>
            </a:r>
            <a:r>
              <a:rPr lang="en-US" sz="1200" spc="-5" dirty="0">
                <a:solidFill>
                  <a:srgbClr val="231F20"/>
                </a:solidFill>
                <a:latin typeface="+mn-lt"/>
                <a:cs typeface="Calibri"/>
              </a:rPr>
              <a:t>has happened </a:t>
            </a:r>
            <a:r>
              <a:rPr lang="en-US" sz="1200" spc="-10" dirty="0">
                <a:solidFill>
                  <a:srgbClr val="231F20"/>
                </a:solidFill>
                <a:latin typeface="+mn-lt"/>
                <a:cs typeface="Calibri"/>
              </a:rPr>
              <a:t>to</a:t>
            </a:r>
            <a:r>
              <a:rPr lang="en-US" sz="1200" spc="15" dirty="0">
                <a:solidFill>
                  <a:srgbClr val="231F20"/>
                </a:solidFill>
                <a:latin typeface="+mn-lt"/>
                <a:cs typeface="Calibri"/>
              </a:rPr>
              <a:t> </a:t>
            </a:r>
            <a:r>
              <a:rPr lang="en-US" sz="1200" dirty="0" smtClean="0">
                <a:solidFill>
                  <a:srgbClr val="231F20"/>
                </a:solidFill>
                <a:latin typeface="+mn-lt"/>
                <a:cs typeface="Calibri"/>
              </a:rPr>
              <a:t>them, or</a:t>
            </a:r>
            <a:endParaRPr lang="en-US" sz="1200" dirty="0" smtClean="0">
              <a:latin typeface="+mn-lt"/>
              <a:cs typeface="Calibri"/>
            </a:endParaRPr>
          </a:p>
          <a:p>
            <a:pPr marL="300355" indent="-287655">
              <a:lnSpc>
                <a:spcPct val="100000"/>
              </a:lnSpc>
              <a:spcBef>
                <a:spcPts val="320"/>
              </a:spcBef>
              <a:buChar char="•"/>
              <a:tabLst>
                <a:tab pos="300355" algn="l"/>
                <a:tab pos="300990" algn="l"/>
              </a:tabLst>
            </a:pPr>
            <a:r>
              <a:rPr lang="en-US" sz="1200" spc="-5" dirty="0">
                <a:solidFill>
                  <a:srgbClr val="231F20"/>
                </a:solidFill>
                <a:latin typeface="+mn-lt"/>
                <a:cs typeface="Calibri"/>
              </a:rPr>
              <a:t>pressing someone </a:t>
            </a:r>
            <a:r>
              <a:rPr lang="en-US" sz="1200" spc="-20" dirty="0">
                <a:solidFill>
                  <a:srgbClr val="231F20"/>
                </a:solidFill>
                <a:latin typeface="+mn-lt"/>
                <a:cs typeface="Calibri"/>
              </a:rPr>
              <a:t>for </a:t>
            </a:r>
            <a:r>
              <a:rPr lang="en-US" sz="1200" spc="-10" dirty="0">
                <a:solidFill>
                  <a:srgbClr val="231F20"/>
                </a:solidFill>
                <a:latin typeface="+mn-lt"/>
                <a:cs typeface="Calibri"/>
              </a:rPr>
              <a:t>details </a:t>
            </a:r>
            <a:r>
              <a:rPr lang="en-US" sz="1200" spc="-5" dirty="0">
                <a:solidFill>
                  <a:srgbClr val="231F20"/>
                </a:solidFill>
                <a:latin typeface="+mn-lt"/>
                <a:cs typeface="Calibri"/>
              </a:rPr>
              <a:t>on what</a:t>
            </a:r>
            <a:r>
              <a:rPr lang="en-US" sz="1200" spc="15" dirty="0">
                <a:solidFill>
                  <a:srgbClr val="231F20"/>
                </a:solidFill>
                <a:latin typeface="+mn-lt"/>
                <a:cs typeface="Calibri"/>
              </a:rPr>
              <a:t> </a:t>
            </a:r>
            <a:r>
              <a:rPr lang="en-US" sz="1200" spc="-5" dirty="0" smtClean="0">
                <a:solidFill>
                  <a:srgbClr val="231F20"/>
                </a:solidFill>
                <a:latin typeface="+mn-lt"/>
                <a:cs typeface="Calibri"/>
              </a:rPr>
              <a:t>happened, or</a:t>
            </a:r>
            <a:endParaRPr lang="en-US" sz="1200" dirty="0" smtClean="0">
              <a:latin typeface="+mn-lt"/>
              <a:cs typeface="Calibri"/>
            </a:endParaRPr>
          </a:p>
          <a:p>
            <a:pPr marL="300355" indent="-287655">
              <a:lnSpc>
                <a:spcPct val="100000"/>
              </a:lnSpc>
              <a:spcBef>
                <a:spcPts val="320"/>
              </a:spcBef>
              <a:buChar char="•"/>
              <a:tabLst>
                <a:tab pos="300355" algn="l"/>
                <a:tab pos="300990" algn="l"/>
              </a:tabLst>
            </a:pPr>
            <a:r>
              <a:rPr lang="en-US" sz="1200" spc="-5" dirty="0">
                <a:solidFill>
                  <a:srgbClr val="231F20"/>
                </a:solidFill>
                <a:latin typeface="+mn-lt"/>
                <a:cs typeface="Calibri"/>
              </a:rPr>
              <a:t>pressuring people </a:t>
            </a:r>
            <a:r>
              <a:rPr lang="en-US" sz="1200" spc="-15" dirty="0">
                <a:solidFill>
                  <a:srgbClr val="231F20"/>
                </a:solidFill>
                <a:latin typeface="+mn-lt"/>
                <a:cs typeface="Calibri"/>
              </a:rPr>
              <a:t>to </a:t>
            </a:r>
            <a:r>
              <a:rPr lang="en-US" sz="1200" spc="-10" dirty="0">
                <a:solidFill>
                  <a:srgbClr val="231F20"/>
                </a:solidFill>
                <a:latin typeface="+mn-lt"/>
                <a:cs typeface="Calibri"/>
              </a:rPr>
              <a:t>share </a:t>
            </a:r>
            <a:r>
              <a:rPr lang="en-US" sz="1200" dirty="0">
                <a:solidFill>
                  <a:srgbClr val="231F20"/>
                </a:solidFill>
                <a:latin typeface="+mn-lt"/>
                <a:cs typeface="Calibri"/>
              </a:rPr>
              <a:t>their </a:t>
            </a:r>
            <a:r>
              <a:rPr lang="en-US" sz="1200" spc="-10" dirty="0">
                <a:solidFill>
                  <a:srgbClr val="231F20"/>
                </a:solidFill>
                <a:latin typeface="+mn-lt"/>
                <a:cs typeface="Calibri"/>
              </a:rPr>
              <a:t>feelings </a:t>
            </a:r>
            <a:r>
              <a:rPr lang="en-US" sz="1200" dirty="0">
                <a:solidFill>
                  <a:srgbClr val="231F20"/>
                </a:solidFill>
                <a:latin typeface="+mn-lt"/>
                <a:cs typeface="Calibri"/>
              </a:rPr>
              <a:t>and </a:t>
            </a:r>
            <a:r>
              <a:rPr lang="en-US" sz="1200" spc="-10" dirty="0">
                <a:solidFill>
                  <a:srgbClr val="231F20"/>
                </a:solidFill>
                <a:latin typeface="+mn-lt"/>
                <a:cs typeface="Calibri"/>
              </a:rPr>
              <a:t>reactions </a:t>
            </a:r>
            <a:r>
              <a:rPr lang="en-US" sz="1200" spc="-15" dirty="0">
                <a:solidFill>
                  <a:srgbClr val="231F20"/>
                </a:solidFill>
                <a:latin typeface="+mn-lt"/>
                <a:cs typeface="Calibri"/>
              </a:rPr>
              <a:t>to </a:t>
            </a:r>
            <a:r>
              <a:rPr lang="en-US" sz="1200" dirty="0">
                <a:solidFill>
                  <a:srgbClr val="231F20"/>
                </a:solidFill>
                <a:latin typeface="+mn-lt"/>
                <a:cs typeface="Calibri"/>
              </a:rPr>
              <a:t>an</a:t>
            </a:r>
            <a:r>
              <a:rPr lang="en-US" sz="1200" spc="35" dirty="0">
                <a:solidFill>
                  <a:srgbClr val="231F20"/>
                </a:solidFill>
                <a:latin typeface="+mn-lt"/>
                <a:cs typeface="Calibri"/>
              </a:rPr>
              <a:t> </a:t>
            </a:r>
            <a:r>
              <a:rPr lang="en-US" sz="1200" spc="-10" dirty="0">
                <a:solidFill>
                  <a:srgbClr val="231F20"/>
                </a:solidFill>
                <a:latin typeface="+mn-lt"/>
                <a:cs typeface="Calibri"/>
              </a:rPr>
              <a:t>event.</a:t>
            </a:r>
            <a:endParaRPr lang="en-US" sz="1200" dirty="0">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do you think PFA helps? </a:t>
            </a:r>
          </a:p>
          <a:p>
            <a:endParaRPr lang="en-US" b="1" baseline="0" dirty="0" smtClean="0"/>
          </a:p>
          <a:p>
            <a:r>
              <a:rPr lang="en-US" b="1" baseline="0" dirty="0" smtClean="0"/>
              <a:t>[Ask </a:t>
            </a:r>
            <a:r>
              <a:rPr lang="en-US" b="1" baseline="0" dirty="0"/>
              <a:t>for input from </a:t>
            </a:r>
            <a:r>
              <a:rPr lang="en-US" b="1" baseline="0" dirty="0" smtClean="0"/>
              <a:t>participants]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 </a:t>
            </a:r>
            <a:r>
              <a:rPr lang="en-US" baseline="0" dirty="0"/>
              <a:t>simple answer is – when someone feels distress. </a:t>
            </a:r>
          </a:p>
          <a:p>
            <a:endParaRPr lang="en-US" baseline="0" dirty="0"/>
          </a:p>
          <a:p>
            <a:r>
              <a:rPr lang="en-US" baseline="0" dirty="0"/>
              <a:t>It can be during a stressful situation – for example while someone is going through a life changing event, such as a divorce. It can be immediately after something has happened, for example after someone has heard some stressful news, or been in a car accident. It can be weeks after an event has taken place, or even months or years, if something reactivates feelings of distress.</a:t>
            </a:r>
            <a:r>
              <a:rPr lang="en-US" baseline="0" dirty="0" smtClean="0"/>
              <a:t> </a:t>
            </a:r>
            <a:r>
              <a:rPr lang="en-US" b="1" i="0" baseline="0" dirty="0" smtClean="0"/>
              <a:t>[It is really good to stress this point!]</a:t>
            </a:r>
          </a:p>
          <a:p>
            <a:endParaRPr lang="en-US" baseline="0" dirty="0"/>
          </a:p>
          <a:p>
            <a:r>
              <a:rPr lang="en-US" baseline="0" dirty="0"/>
              <a:t>PFA skills can help in emergency and non emergency situations, and in personal or public crises. The key factor to consider is whether a person is in distress, and if the person needs and wants your help.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27785904"/>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a:t>PFA</a:t>
            </a:r>
            <a:r>
              <a:rPr lang="en-US" baseline="0" dirty="0"/>
              <a:t> is a method of helping people in distress that is based on the fundamental principle of DO NO HARM that we always follow in Mental Health and Psychosocial Support </a:t>
            </a:r>
            <a:r>
              <a:rPr lang="en-US" b="0" baseline="0" dirty="0"/>
              <a:t>responses.  </a:t>
            </a:r>
          </a:p>
          <a:p>
            <a:endParaRPr lang="en-US" b="0" baseline="0" dirty="0"/>
          </a:p>
          <a:p>
            <a:pPr marL="0" algn="l" defTabSz="457200" rtl="0" eaLnBrk="1" latinLnBrk="0" hangingPunct="1"/>
            <a:r>
              <a:rPr lang="en-US" sz="1200" b="0" kern="1200" baseline="0" dirty="0" smtClean="0">
                <a:solidFill>
                  <a:schemeClr val="tx1"/>
                </a:solidFill>
                <a:latin typeface="+mn-lt"/>
                <a:ea typeface="+mn-ea"/>
                <a:cs typeface="+mn-cs"/>
              </a:rPr>
              <a:t>To </a:t>
            </a:r>
            <a:r>
              <a:rPr lang="en-US" sz="1200" b="0" kern="1200" baseline="0" dirty="0">
                <a:solidFill>
                  <a:schemeClr val="tx1"/>
                </a:solidFill>
                <a:latin typeface="+mn-lt"/>
                <a:ea typeface="+mn-ea"/>
                <a:cs typeface="+mn-cs"/>
              </a:rPr>
              <a:t>ensure that we do no harm, we pay attention to offering help that promotes safety, dignity and is rights based. This is of particular importance in this response as people suspected to be infected with COVID-19 or who are ill with the virus may suffer distrust, stigma or discrimination. </a:t>
            </a:r>
          </a:p>
          <a:p>
            <a:pPr marL="0" algn="l" defTabSz="457200" rtl="0" eaLnBrk="1" latinLnBrk="0" hangingPunct="1"/>
            <a:endParaRPr lang="en-US" sz="1200" b="0" kern="1200" baseline="0" dirty="0">
              <a:solidFill>
                <a:schemeClr val="tx1"/>
              </a:solidFill>
              <a:latin typeface="+mn-lt"/>
              <a:ea typeface="+mn-ea"/>
              <a:cs typeface="+mn-cs"/>
            </a:endParaRPr>
          </a:p>
          <a:p>
            <a:pPr marL="0" algn="l" defTabSz="457200" rtl="0" eaLnBrk="1" latinLnBrk="0" hangingPunct="1">
              <a:lnSpc>
                <a:spcPts val="2400"/>
              </a:lnSpc>
            </a:pPr>
            <a:r>
              <a:rPr lang="en-US" sz="1200" b="0" kern="1200" baseline="0" dirty="0">
                <a:solidFill>
                  <a:schemeClr val="tx1"/>
                </a:solidFill>
                <a:latin typeface="+mn-lt"/>
                <a:ea typeface="+mn-ea"/>
                <a:cs typeface="+mn-cs"/>
              </a:rPr>
              <a:t>This means that we make efforts to </a:t>
            </a:r>
          </a:p>
          <a:p>
            <a:pPr marL="0" algn="l" defTabSz="457200" rtl="0" eaLnBrk="1" latinLnBrk="0" hangingPunct="1">
              <a:lnSpc>
                <a:spcPts val="2400"/>
              </a:lnSpc>
            </a:pPr>
            <a:endParaRPr lang="en-US" sz="1200" b="0" kern="1200" baseline="0" dirty="0">
              <a:solidFill>
                <a:schemeClr val="tx1"/>
              </a:solidFill>
              <a:latin typeface="+mn-lt"/>
              <a:ea typeface="+mn-ea"/>
              <a:cs typeface="+mn-cs"/>
            </a:endParaRPr>
          </a:p>
          <a:p>
            <a:pPr marL="0" algn="l" defTabSz="457200" rtl="0" eaLnBrk="1" latinLnBrk="0" hangingPunct="1">
              <a:lnSpc>
                <a:spcPts val="2400"/>
              </a:lnSpc>
              <a:buFont typeface="Arial"/>
              <a:buChar char="•"/>
            </a:pPr>
            <a:r>
              <a:rPr lang="en-US" sz="1200" b="0" kern="1200" baseline="0" dirty="0">
                <a:solidFill>
                  <a:schemeClr val="tx1"/>
                </a:solidFill>
                <a:latin typeface="+mn-lt"/>
                <a:ea typeface="+mn-ea"/>
                <a:cs typeface="+mn-cs"/>
              </a:rPr>
              <a:t>Avoid putting people at further risk as a result of our actions, and do everything we can to ensure the people we are helping are safe, and protected from physical or psychological harm.</a:t>
            </a:r>
          </a:p>
          <a:p>
            <a:pPr marL="0" algn="l" defTabSz="457200" rtl="0" eaLnBrk="1" latinLnBrk="0" hangingPunct="1">
              <a:lnSpc>
                <a:spcPts val="2400"/>
              </a:lnSpc>
              <a:buFont typeface="Arial"/>
              <a:buChar char="•"/>
            </a:pPr>
            <a:endParaRPr lang="en-US" sz="1200" b="0" kern="1200" baseline="0" dirty="0">
              <a:solidFill>
                <a:schemeClr val="tx1"/>
              </a:solidFill>
              <a:latin typeface="+mn-lt"/>
              <a:ea typeface="+mn-ea"/>
              <a:cs typeface="+mn-cs"/>
            </a:endParaRPr>
          </a:p>
          <a:p>
            <a:pPr marL="0" algn="l" defTabSz="457200" rtl="0" eaLnBrk="1" latinLnBrk="0" hangingPunct="1">
              <a:lnSpc>
                <a:spcPts val="2400"/>
              </a:lnSpc>
              <a:spcBef>
                <a:spcPts val="1705"/>
              </a:spcBef>
              <a:buFont typeface="Arial"/>
              <a:buChar char="•"/>
            </a:pPr>
            <a:r>
              <a:rPr lang="en-US" sz="1200" b="0" kern="1200" baseline="0" dirty="0">
                <a:solidFill>
                  <a:schemeClr val="tx1"/>
                </a:solidFill>
                <a:latin typeface="+mn-lt"/>
                <a:ea typeface="+mn-ea"/>
                <a:cs typeface="+mn-cs"/>
              </a:rPr>
              <a:t>Concerning dignity, it means always treating people with respect and in accordance with their cultural and social norms</a:t>
            </a:r>
            <a:r>
              <a:rPr lang="en-US" sz="1200" b="0" kern="1200" baseline="0" dirty="0" smtClean="0">
                <a:solidFill>
                  <a:schemeClr val="tx1"/>
                </a:solidFill>
                <a:latin typeface="+mn-lt"/>
                <a:ea typeface="+mn-ea"/>
                <a:cs typeface="+mn-cs"/>
              </a:rPr>
              <a:t>.</a:t>
            </a:r>
          </a:p>
          <a:p>
            <a:pPr marL="0" algn="l" defTabSz="457200" rtl="0" eaLnBrk="1" latinLnBrk="0" hangingPunct="1">
              <a:lnSpc>
                <a:spcPts val="2400"/>
              </a:lnSpc>
              <a:spcBef>
                <a:spcPts val="1705"/>
              </a:spcBef>
              <a:buFont typeface="Arial"/>
              <a:buChar char="•"/>
            </a:pPr>
            <a:endParaRPr lang="en-US" sz="1200" b="0" kern="1200" baseline="0" dirty="0" smtClean="0">
              <a:solidFill>
                <a:schemeClr val="tx1"/>
              </a:solidFill>
              <a:latin typeface="+mn-lt"/>
              <a:ea typeface="+mn-ea"/>
              <a:cs typeface="+mn-cs"/>
            </a:endParaRPr>
          </a:p>
          <a:p>
            <a:pPr marL="0" algn="l" defTabSz="457200" rtl="0" eaLnBrk="1" latinLnBrk="0" hangingPunct="1">
              <a:lnSpc>
                <a:spcPts val="2400"/>
              </a:lnSpc>
              <a:spcBef>
                <a:spcPts val="1710"/>
              </a:spcBef>
              <a:buFont typeface="Arial"/>
              <a:buChar char="•"/>
            </a:pPr>
            <a:r>
              <a:rPr lang="en-US" sz="1200" b="0" kern="1200" baseline="0" dirty="0">
                <a:solidFill>
                  <a:schemeClr val="tx1"/>
                </a:solidFill>
                <a:latin typeface="+mn-lt"/>
                <a:ea typeface="+mn-ea"/>
                <a:cs typeface="+mn-cs"/>
              </a:rPr>
              <a:t>Fulfilling people’s rights involves making sure people can access help fairly and without </a:t>
            </a:r>
            <a:r>
              <a:rPr lang="en-US" sz="1200" b="0" kern="1200" baseline="0" dirty="0" smtClean="0">
                <a:solidFill>
                  <a:schemeClr val="tx1"/>
                </a:solidFill>
                <a:latin typeface="+mn-lt"/>
                <a:ea typeface="+mn-ea"/>
                <a:cs typeface="+mn-cs"/>
              </a:rPr>
              <a:t>discrimination. It </a:t>
            </a:r>
            <a:r>
              <a:rPr lang="en-US" sz="1200" b="0" kern="1200" baseline="0" dirty="0">
                <a:solidFill>
                  <a:schemeClr val="tx1"/>
                </a:solidFill>
                <a:latin typeface="+mn-lt"/>
                <a:ea typeface="+mn-ea"/>
                <a:cs typeface="+mn-cs"/>
              </a:rPr>
              <a:t>also means helping people to claim their rights and access available support.  </a:t>
            </a:r>
          </a:p>
          <a:p>
            <a:pPr marL="0" marR="2174875" algn="l" defTabSz="457200" rtl="0" eaLnBrk="1" latinLnBrk="0" hangingPunct="1">
              <a:lnSpc>
                <a:spcPts val="2400"/>
              </a:lnSpc>
              <a:buFont typeface="Arial"/>
              <a:buChar char="•"/>
            </a:pPr>
            <a:r>
              <a:rPr lang="en-US" sz="1200" b="0" kern="1200" baseline="0" dirty="0">
                <a:solidFill>
                  <a:schemeClr val="tx1"/>
                </a:solidFill>
                <a:latin typeface="+mn-lt"/>
                <a:ea typeface="+mn-ea"/>
                <a:cs typeface="+mn-cs"/>
              </a:rPr>
              <a:t>And</a:t>
            </a:r>
            <a:r>
              <a:rPr lang="en-US" sz="1200" b="0" kern="1200" baseline="0" dirty="0" smtClean="0">
                <a:solidFill>
                  <a:schemeClr val="tx1"/>
                </a:solidFill>
                <a:latin typeface="+mn-lt"/>
                <a:ea typeface="+mn-ea"/>
                <a:cs typeface="+mn-cs"/>
              </a:rPr>
              <a:t> we always act </a:t>
            </a:r>
            <a:r>
              <a:rPr lang="en-US" sz="1200" b="0" kern="1200" baseline="0" dirty="0">
                <a:solidFill>
                  <a:schemeClr val="tx1"/>
                </a:solidFill>
                <a:latin typeface="+mn-lt"/>
                <a:ea typeface="+mn-ea"/>
                <a:cs typeface="+mn-cs"/>
              </a:rPr>
              <a:t>only in the best interest of any person</a:t>
            </a:r>
            <a:r>
              <a:rPr lang="en-US" sz="1200" b="0" kern="1200" baseline="0" dirty="0" smtClean="0">
                <a:solidFill>
                  <a:schemeClr val="tx1"/>
                </a:solidFill>
                <a:latin typeface="+mn-lt"/>
                <a:ea typeface="+mn-ea"/>
                <a:cs typeface="+mn-cs"/>
              </a:rPr>
              <a:t> we </a:t>
            </a:r>
            <a:r>
              <a:rPr lang="en-US" sz="1200" b="0" kern="1200" baseline="0" dirty="0">
                <a:solidFill>
                  <a:schemeClr val="tx1"/>
                </a:solidFill>
                <a:latin typeface="+mn-lt"/>
                <a:ea typeface="+mn-ea"/>
                <a:cs typeface="+mn-cs"/>
              </a:rPr>
              <a:t>encounter.</a:t>
            </a:r>
          </a:p>
          <a:p>
            <a:pPr marL="325755" marR="2174875" algn="l" defTabSz="457200" rtl="0" eaLnBrk="1" latinLnBrk="0" hangingPunct="1">
              <a:lnSpc>
                <a:spcPts val="2400"/>
              </a:lnSpc>
            </a:pPr>
            <a:endParaRPr lang="en-US" sz="1200" b="0" kern="1200" baseline="0" dirty="0">
              <a:solidFill>
                <a:schemeClr val="tx1"/>
              </a:solidFill>
              <a:latin typeface="+mn-lt"/>
              <a:ea typeface="+mn-ea"/>
              <a:cs typeface="+mn-cs"/>
            </a:endParaRPr>
          </a:p>
          <a:p>
            <a:pPr marL="325755" marR="2174875" algn="l" defTabSz="457200" rtl="0" eaLnBrk="1" latinLnBrk="0" hangingPunct="1">
              <a:lnSpc>
                <a:spcPts val="2400"/>
              </a:lnSpc>
            </a:pPr>
            <a:endParaRPr lang="en-US" sz="1200" b="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Let’s talk about the COVID-19</a:t>
            </a:r>
            <a:r>
              <a:rPr lang="en-GB" sz="1200" kern="1200" baseline="0" dirty="0">
                <a:solidFill>
                  <a:schemeClr val="tx1"/>
                </a:solidFill>
                <a:latin typeface="+mn-lt"/>
                <a:ea typeface="+mn-ea"/>
                <a:cs typeface="+mn-cs"/>
              </a:rPr>
              <a:t> outbreak and how it is affecting us here in</a:t>
            </a:r>
            <a:r>
              <a:rPr lang="en-GB" sz="1200" b="1" kern="1200" baseline="0" dirty="0" smtClean="0">
                <a:solidFill>
                  <a:schemeClr val="tx1"/>
                </a:solidFill>
                <a:latin typeface="+mn-lt"/>
                <a:ea typeface="+mn-ea"/>
                <a:cs typeface="+mn-cs"/>
              </a:rPr>
              <a:t> [insert name of your country]. </a:t>
            </a:r>
            <a:r>
              <a:rPr lang="en-GB" sz="1200" kern="1200" baseline="0" dirty="0" smtClean="0">
                <a:solidFill>
                  <a:schemeClr val="tx1"/>
                </a:solidFill>
                <a:latin typeface="+mn-lt"/>
                <a:ea typeface="+mn-ea"/>
                <a:cs typeface="+mn-cs"/>
              </a:rPr>
              <a:t>Example: </a:t>
            </a:r>
            <a:r>
              <a:rPr lang="en-GB" sz="1200" kern="1200" baseline="0" dirty="0" err="1" smtClean="0">
                <a:solidFill>
                  <a:schemeClr val="tx1"/>
                </a:solidFill>
                <a:latin typeface="+mn-lt"/>
                <a:ea typeface="+mn-ea"/>
                <a:cs typeface="+mn-cs"/>
              </a:rPr>
              <a:t>Eswatini</a:t>
            </a:r>
            <a:endParaRPr lang="en-GB" sz="1200" kern="1200" baseline="0" dirty="0" smtClean="0">
              <a:solidFill>
                <a:schemeClr val="tx1"/>
              </a:solidFill>
              <a:latin typeface="+mn-lt"/>
              <a:ea typeface="+mn-ea"/>
              <a:cs typeface="+mn-cs"/>
            </a:endParaRPr>
          </a:p>
          <a:p>
            <a:endParaRPr lang="en-GB" sz="1200" kern="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latin typeface="+mn-lt"/>
                <a:ea typeface="+mn-ea"/>
                <a:cs typeface="+mn-cs"/>
              </a:rPr>
              <a:t>Coronavirus</a:t>
            </a:r>
            <a:r>
              <a:rPr lang="en-GB" sz="1200" kern="1200" dirty="0">
                <a:solidFill>
                  <a:schemeClr val="tx1"/>
                </a:solidFill>
                <a:latin typeface="+mn-lt"/>
                <a:ea typeface="+mn-ea"/>
                <a:cs typeface="+mn-cs"/>
              </a:rPr>
              <a:t> disease (COVID-19) is an infectious disease caused by a newly discovered </a:t>
            </a:r>
            <a:r>
              <a:rPr lang="en-GB" sz="1200" kern="1200" dirty="0" err="1">
                <a:solidFill>
                  <a:schemeClr val="tx1"/>
                </a:solidFill>
                <a:latin typeface="+mn-lt"/>
                <a:ea typeface="+mn-ea"/>
                <a:cs typeface="+mn-cs"/>
              </a:rPr>
              <a:t>coronavirus</a:t>
            </a:r>
            <a:r>
              <a:rPr lang="en-GB" sz="1200" kern="1200" dirty="0">
                <a:solidFill>
                  <a:schemeClr val="tx1"/>
                </a:solidFill>
                <a:latin typeface="+mn-lt"/>
                <a:ea typeface="+mn-ea"/>
                <a:cs typeface="+mn-cs"/>
              </a:rPr>
              <a:t>. This new virus and disease were unknown before the outbreak began in Wuhan, China, in December 2019. People can catch COVID-19 from others who have the virus. The disease can spread from person to person through small droplets from the nose or mouth which are spread when a person with COVID-19 coughs or exhales.</a:t>
            </a:r>
            <a:r>
              <a:rPr lang="en-GB" sz="1200" kern="1200" dirty="0" smtClean="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[Adapt the following sentence with up to date information on the most current statistics available in your country]</a:t>
            </a:r>
            <a:r>
              <a:rPr lang="en-GB" sz="1200" b="1"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Today </a:t>
            </a:r>
            <a:r>
              <a:rPr lang="en-GB" sz="1200" kern="1200" dirty="0">
                <a:solidFill>
                  <a:schemeClr val="tx1"/>
                </a:solidFill>
                <a:latin typeface="+mn-lt"/>
                <a:ea typeface="+mn-ea"/>
                <a:cs typeface="+mn-cs"/>
              </a:rPr>
              <a:t>there are </a:t>
            </a:r>
            <a:r>
              <a:rPr lang="en-GB" sz="1200" kern="1200" baseline="0" dirty="0">
                <a:solidFill>
                  <a:schemeClr val="tx1"/>
                </a:solidFill>
                <a:latin typeface="+mn-lt"/>
                <a:ea typeface="+mn-ea"/>
                <a:cs typeface="+mn-cs"/>
              </a:rPr>
              <a:t>59 people that have tested positive for infection with COVID-19, 1 person has died and 10 have recovered. </a:t>
            </a:r>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How has the COVID-19 outbreak impacted people</a:t>
            </a:r>
            <a:r>
              <a:rPr lang="en-US" baseline="0" dirty="0"/>
              <a:t> in the country where you live and work</a:t>
            </a:r>
            <a:r>
              <a:rPr lang="en-US" dirty="0"/>
              <a:t>?</a:t>
            </a:r>
            <a:r>
              <a:rPr lang="en-US" baseline="0" dirty="0" smtClean="0"/>
              <a:t> </a:t>
            </a:r>
          </a:p>
          <a:p>
            <a:endParaRPr lang="en-US" baseline="0" dirty="0" smtClean="0"/>
          </a:p>
          <a:p>
            <a:r>
              <a:rPr lang="en-US" baseline="0" dirty="0" smtClean="0"/>
              <a:t>[If possible, divide participants into small groups or pairs to discuss. If using zoom use breakaway rooms]. </a:t>
            </a:r>
          </a:p>
          <a:p>
            <a:endParaRPr lang="en-US" baseline="0" dirty="0"/>
          </a:p>
          <a:p>
            <a:r>
              <a:rPr lang="en-US" dirty="0"/>
              <a:t>You will now</a:t>
            </a:r>
            <a:r>
              <a:rPr lang="en-US" dirty="0" smtClean="0"/>
              <a:t> have 5</a:t>
            </a:r>
            <a:r>
              <a:rPr lang="en-US" baseline="0" dirty="0" smtClean="0"/>
              <a:t> minutes to discuss ways the COVID-19 outbreak has impacted us here in </a:t>
            </a:r>
            <a:r>
              <a:rPr lang="en-US" b="1" baseline="0" dirty="0" smtClean="0"/>
              <a:t>[insert name of country]. </a:t>
            </a:r>
            <a:r>
              <a:rPr lang="en-US" b="0" baseline="0" dirty="0" smtClean="0"/>
              <a:t>Think of impacts on the individual, community and nation. </a:t>
            </a:r>
          </a:p>
          <a:p>
            <a:endParaRPr lang="en-US" b="0" baseline="0" dirty="0" smtClean="0"/>
          </a:p>
          <a:p>
            <a:r>
              <a:rPr lang="en-US" b="1" baseline="0" dirty="0" smtClean="0"/>
              <a:t>[Give participants 5 minutes to complete this task.]</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are some of the examples I came up with. What are some of the</a:t>
            </a:r>
            <a:r>
              <a:rPr lang="en-US" baseline="0" dirty="0"/>
              <a:t> things you have come up with? </a:t>
            </a:r>
            <a:endParaRPr lang="en-US" baseline="0" dirty="0" smtClean="0"/>
          </a:p>
          <a:p>
            <a:endParaRPr lang="en-GB" baseline="0" dirty="0" smtClean="0"/>
          </a:p>
          <a:p>
            <a:r>
              <a:rPr lang="en-GB" b="1" baseline="0" dirty="0" smtClean="0"/>
              <a:t>[Here are some other or more examples you can add:</a:t>
            </a:r>
          </a:p>
          <a:p>
            <a:endParaRPr lang="en-GB" b="1" baseline="0" dirty="0" smtClean="0"/>
          </a:p>
          <a:p>
            <a:pPr marL="757555" lvl="1" indent="-287655">
              <a:spcBef>
                <a:spcPts val="420"/>
              </a:spcBef>
              <a:buChar char="•"/>
              <a:tabLst>
                <a:tab pos="300355" algn="l"/>
                <a:tab pos="300990" algn="l"/>
              </a:tabLst>
            </a:pPr>
            <a:r>
              <a:rPr lang="en-GB" sz="2200" b="1" dirty="0" smtClean="0">
                <a:solidFill>
                  <a:srgbClr val="231F20"/>
                </a:solidFill>
                <a:latin typeface="+mn-lt"/>
                <a:cs typeface="Calibri"/>
              </a:rPr>
              <a:t>Disturbance in education</a:t>
            </a:r>
          </a:p>
          <a:p>
            <a:pPr marL="757555" lvl="1" indent="-287655">
              <a:spcBef>
                <a:spcPts val="420"/>
              </a:spcBef>
              <a:buChar char="•"/>
              <a:tabLst>
                <a:tab pos="300355" algn="l"/>
                <a:tab pos="300990" algn="l"/>
              </a:tabLst>
            </a:pPr>
            <a:r>
              <a:rPr lang="en-GB" sz="2200" b="1" dirty="0" smtClean="0">
                <a:solidFill>
                  <a:srgbClr val="231F20"/>
                </a:solidFill>
                <a:latin typeface="+mn-lt"/>
                <a:cs typeface="Calibri"/>
              </a:rPr>
              <a:t>Reduced public transport</a:t>
            </a:r>
          </a:p>
          <a:p>
            <a:pPr marL="757555" lvl="1" indent="-287655">
              <a:spcBef>
                <a:spcPts val="420"/>
              </a:spcBef>
              <a:buChar char="•"/>
              <a:tabLst>
                <a:tab pos="300355" algn="l"/>
                <a:tab pos="300990" algn="l"/>
              </a:tabLst>
            </a:pPr>
            <a:r>
              <a:rPr lang="en-GB" sz="2200" b="1" dirty="0" smtClean="0">
                <a:solidFill>
                  <a:srgbClr val="231F20"/>
                </a:solidFill>
                <a:latin typeface="+mn-lt"/>
                <a:cs typeface="Calibri"/>
              </a:rPr>
              <a:t>Limited access to shops</a:t>
            </a:r>
          </a:p>
          <a:p>
            <a:pPr marL="757555" lvl="1" indent="-287655">
              <a:spcBef>
                <a:spcPts val="420"/>
              </a:spcBef>
              <a:buChar char="•"/>
              <a:tabLst>
                <a:tab pos="300355" algn="l"/>
                <a:tab pos="300990" algn="l"/>
              </a:tabLst>
            </a:pPr>
            <a:r>
              <a:rPr lang="en-GB" sz="2200" b="1" dirty="0" smtClean="0">
                <a:solidFill>
                  <a:srgbClr val="231F20"/>
                </a:solidFill>
                <a:latin typeface="+mn-lt"/>
                <a:cs typeface="Calibri"/>
              </a:rPr>
              <a:t>Tensions within health systems</a:t>
            </a:r>
          </a:p>
          <a:p>
            <a:pPr marL="757555" lvl="1" indent="-287655">
              <a:spcBef>
                <a:spcPts val="420"/>
              </a:spcBef>
              <a:buChar char="•"/>
              <a:tabLst>
                <a:tab pos="300355" algn="l"/>
                <a:tab pos="300990" algn="l"/>
              </a:tabLst>
            </a:pPr>
            <a:r>
              <a:rPr lang="en-GB" sz="2200" b="1" dirty="0" smtClean="0">
                <a:solidFill>
                  <a:srgbClr val="231F20"/>
                </a:solidFill>
                <a:latin typeface="+mn-lt"/>
                <a:cs typeface="Calibri"/>
              </a:rPr>
              <a:t>Stigma and discrimination against recovered patients and families, and against health care workers treating patients are infected</a:t>
            </a:r>
          </a:p>
          <a:p>
            <a:pPr marL="757555" lvl="1" indent="-287655">
              <a:spcBef>
                <a:spcPts val="420"/>
              </a:spcBef>
              <a:buChar char="•"/>
              <a:tabLst>
                <a:tab pos="300355" algn="l"/>
                <a:tab pos="300990" algn="l"/>
              </a:tabLst>
            </a:pPr>
            <a:r>
              <a:rPr lang="en-GB" sz="2200" b="1" dirty="0" smtClean="0">
                <a:solidFill>
                  <a:srgbClr val="231F20"/>
                </a:solidFill>
                <a:latin typeface="+mn-lt"/>
                <a:cs typeface="Calibri"/>
              </a:rPr>
              <a:t>Exhaustion of health care workers]</a:t>
            </a:r>
          </a:p>
          <a:p>
            <a:endParaRPr lang="en-GB" baseline="0" dirty="0" smtClean="0"/>
          </a:p>
          <a:p>
            <a:endParaRPr lang="en-US" baseline="0" dirty="0" smtClean="0"/>
          </a:p>
          <a:p>
            <a:endParaRPr lang="en-US" baseline="0" dirty="0" smtClean="0"/>
          </a:p>
          <a:p>
            <a:endParaRPr lang="en-US" baseline="0" dirty="0" smtClean="0"/>
          </a:p>
          <a:p>
            <a:r>
              <a:rPr lang="en-US" baseline="0" dirty="0" smtClean="0"/>
              <a:t>It </a:t>
            </a:r>
            <a:r>
              <a:rPr lang="en-US" baseline="0" dirty="0"/>
              <a:t>is important for us as helpers, to have a good understanding of what challenges people are facing. This enables us to have empathy and better be able to assist them in identifying possible and practical solutions to their problems.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Welcome and thank you for taking the time to be here and take part in this </a:t>
            </a:r>
            <a:r>
              <a:rPr lang="en-GB" sz="1200" kern="1200" baseline="0" dirty="0" smtClean="0">
                <a:solidFill>
                  <a:schemeClr val="tx1"/>
                </a:solidFill>
                <a:latin typeface="+mn-lt"/>
                <a:ea typeface="+mn-ea"/>
                <a:cs typeface="+mn-cs"/>
              </a:rPr>
              <a:t>training on psychological first aid in the COVID-19 outbreak response for staff and volunteers in our National Society (</a:t>
            </a:r>
            <a:r>
              <a:rPr lang="en-GB" sz="1200" kern="1200" baseline="0" dirty="0" err="1" smtClean="0">
                <a:solidFill>
                  <a:schemeClr val="tx1"/>
                </a:solidFill>
                <a:latin typeface="+mn-lt"/>
                <a:ea typeface="+mn-ea"/>
                <a:cs typeface="+mn-cs"/>
              </a:rPr>
              <a:t>ies</a:t>
            </a:r>
            <a:r>
              <a:rPr lang="en-GB" sz="1200" kern="1200" baseline="0" dirty="0" smtClean="0">
                <a:solidFill>
                  <a:schemeClr val="tx1"/>
                </a:solidFill>
                <a:latin typeface="+mn-lt"/>
                <a:ea typeface="+mn-ea"/>
                <a:cs typeface="+mn-cs"/>
              </a:rPr>
              <a:t>). </a:t>
            </a:r>
          </a:p>
          <a:p>
            <a:r>
              <a:rPr lang="en-GB" sz="1200" kern="1200" baseline="0" dirty="0" smtClean="0">
                <a:solidFill>
                  <a:schemeClr val="tx1"/>
                </a:solidFill>
                <a:latin typeface="+mn-lt"/>
                <a:ea typeface="+mn-ea"/>
                <a:cs typeface="+mn-cs"/>
              </a:rPr>
              <a:t>I will lead the training today and it will take </a:t>
            </a:r>
            <a:r>
              <a:rPr lang="en-GB" sz="1200" i="1" kern="1200" baseline="0" dirty="0" smtClean="0">
                <a:solidFill>
                  <a:schemeClr val="tx1"/>
                </a:solidFill>
                <a:latin typeface="+mn-lt"/>
                <a:ea typeface="+mn-ea"/>
                <a:cs typeface="+mn-cs"/>
              </a:rPr>
              <a:t>approximately one hour. </a:t>
            </a:r>
            <a:r>
              <a:rPr lang="en-GB" sz="1200" b="1" i="0" kern="1200" baseline="0" dirty="0" smtClean="0">
                <a:solidFill>
                  <a:schemeClr val="tx1"/>
                </a:solidFill>
                <a:latin typeface="+mn-lt"/>
                <a:ea typeface="+mn-ea"/>
                <a:cs typeface="+mn-cs"/>
              </a:rPr>
              <a:t>[Adapt the timing according to how long you plan to use].</a:t>
            </a:r>
            <a:endParaRPr lang="en-GB" sz="1200" i="1" kern="1200" baseline="0" dirty="0" smtClean="0">
              <a:solidFill>
                <a:schemeClr val="tx1"/>
              </a:solidFill>
              <a:latin typeface="+mn-lt"/>
              <a:ea typeface="+mn-ea"/>
              <a:cs typeface="+mn-cs"/>
            </a:endParaRPr>
          </a:p>
          <a:p>
            <a:endParaRPr lang="en-GB" sz="1200" b="1" kern="1200" baseline="0" dirty="0" smtClean="0">
              <a:solidFill>
                <a:schemeClr val="tx1"/>
              </a:solidFill>
              <a:latin typeface="+mn-lt"/>
              <a:ea typeface="+mn-ea"/>
              <a:cs typeface="+mn-cs"/>
            </a:endParaRPr>
          </a:p>
          <a:p>
            <a:r>
              <a:rPr lang="en-GB" sz="1200" b="1" kern="1200" baseline="0" dirty="0" smtClean="0">
                <a:solidFill>
                  <a:schemeClr val="tx1"/>
                </a:solidFill>
                <a:latin typeface="+mn-lt"/>
                <a:ea typeface="+mn-ea"/>
                <a:cs typeface="+mn-cs"/>
              </a:rPr>
              <a:t>[Provide technical information about how the training will function. </a:t>
            </a:r>
            <a:r>
              <a:rPr lang="en-GB" sz="1200" b="1" i="0" kern="1200" baseline="0" dirty="0" smtClean="0">
                <a:solidFill>
                  <a:schemeClr val="tx1"/>
                </a:solidFill>
                <a:latin typeface="+mn-lt"/>
                <a:ea typeface="+mn-ea"/>
                <a:cs typeface="+mn-cs"/>
              </a:rPr>
              <a:t>See the Adaptation and Facilitation Guide for more on this.</a:t>
            </a:r>
            <a:endParaRPr lang="en-GB" sz="1200" b="1" kern="1200" baseline="0" dirty="0" smtClean="0">
              <a:solidFill>
                <a:schemeClr val="tx1"/>
              </a:solidFill>
              <a:latin typeface="+mn-lt"/>
              <a:ea typeface="+mn-ea"/>
              <a:cs typeface="+mn-cs"/>
            </a:endParaRPr>
          </a:p>
          <a:p>
            <a:endParaRPr lang="en-GB" sz="1200" b="1" i="0" kern="1200" baseline="0" dirty="0" smtClean="0">
              <a:solidFill>
                <a:schemeClr val="tx1"/>
              </a:solidFill>
              <a:latin typeface="+mn-lt"/>
              <a:ea typeface="+mn-ea"/>
              <a:cs typeface="+mn-cs"/>
            </a:endParaRPr>
          </a:p>
          <a:p>
            <a:r>
              <a:rPr lang="en-GB" sz="1200" b="1" i="0" kern="1200" baseline="0" dirty="0" smtClean="0">
                <a:solidFill>
                  <a:schemeClr val="tx1"/>
                </a:solidFill>
                <a:latin typeface="+mn-lt"/>
                <a:ea typeface="+mn-ea"/>
                <a:cs typeface="+mn-cs"/>
              </a:rPr>
              <a:t>For example, if using ZOOM here are some things to explain:</a:t>
            </a:r>
          </a:p>
          <a:p>
            <a:endParaRPr lang="en-GB" sz="1200" b="1" i="0" kern="1200" baseline="0" dirty="0" smtClean="0">
              <a:solidFill>
                <a:schemeClr val="tx1"/>
              </a:solidFill>
              <a:latin typeface="+mn-lt"/>
              <a:ea typeface="+mn-ea"/>
              <a:cs typeface="+mn-cs"/>
            </a:endParaRPr>
          </a:p>
          <a:p>
            <a:r>
              <a:rPr lang="en-GB" sz="1200" b="1" i="0" kern="1200" baseline="0" dirty="0" smtClean="0">
                <a:solidFill>
                  <a:schemeClr val="tx1"/>
                </a:solidFill>
                <a:latin typeface="+mn-lt"/>
                <a:ea typeface="+mn-ea"/>
                <a:cs typeface="+mn-cs"/>
              </a:rPr>
              <a:t>Breakaway rooms</a:t>
            </a:r>
          </a:p>
          <a:p>
            <a:r>
              <a:rPr lang="en-GB" sz="1200" b="1" i="0" kern="1200" baseline="0" dirty="0" smtClean="0">
                <a:solidFill>
                  <a:schemeClr val="tx1"/>
                </a:solidFill>
                <a:latin typeface="+mn-lt"/>
                <a:ea typeface="+mn-ea"/>
                <a:cs typeface="+mn-cs"/>
              </a:rPr>
              <a:t>Mute when not speaking</a:t>
            </a:r>
          </a:p>
          <a:p>
            <a:r>
              <a:rPr lang="en-GB" sz="1200" b="1" i="0" kern="1200" baseline="0" dirty="0" smtClean="0">
                <a:solidFill>
                  <a:schemeClr val="tx1"/>
                </a:solidFill>
                <a:latin typeface="+mn-lt"/>
                <a:ea typeface="+mn-ea"/>
                <a:cs typeface="+mn-cs"/>
              </a:rPr>
              <a:t>Raise your hand if you want to speak</a:t>
            </a:r>
          </a:p>
          <a:p>
            <a:r>
              <a:rPr lang="en-GB" sz="1200" b="1" i="0" kern="1200" baseline="0" dirty="0" smtClean="0">
                <a:solidFill>
                  <a:schemeClr val="tx1"/>
                </a:solidFill>
                <a:latin typeface="+mn-lt"/>
                <a:ea typeface="+mn-ea"/>
                <a:cs typeface="+mn-cs"/>
              </a:rPr>
              <a:t>Write short comments in the chat box.]</a:t>
            </a:r>
          </a:p>
          <a:p>
            <a:r>
              <a:rPr lang="en-GB" sz="1200" kern="1200" baseline="0" dirty="0" smtClean="0">
                <a:solidFill>
                  <a:schemeClr val="tx1"/>
                </a:solidFill>
                <a:latin typeface="+mn-lt"/>
                <a:ea typeface="+mn-ea"/>
                <a:cs typeface="+mn-cs"/>
              </a:rPr>
              <a:t> </a:t>
            </a:r>
          </a:p>
          <a:p>
            <a:r>
              <a:rPr lang="en-GB" sz="1200" b="1" kern="1200" baseline="0" dirty="0" smtClean="0">
                <a:solidFill>
                  <a:srgbClr val="FF0000"/>
                </a:solidFill>
                <a:latin typeface="+mn-lt"/>
                <a:ea typeface="+mn-ea"/>
                <a:cs typeface="+mn-cs"/>
              </a:rPr>
              <a:t>A good practise with online trainings is to manage feedback and pick on random people to contribute. See below for an example of what you can say:</a:t>
            </a:r>
          </a:p>
          <a:p>
            <a:endParaRPr lang="en-GB" sz="1200" b="1" kern="1200" baseline="0" dirty="0" smtClean="0">
              <a:solidFill>
                <a:srgbClr val="FF0000"/>
              </a:solidFill>
              <a:latin typeface="+mn-lt"/>
              <a:ea typeface="+mn-ea"/>
              <a:cs typeface="+mn-cs"/>
            </a:endParaRPr>
          </a:p>
          <a:p>
            <a:r>
              <a:rPr lang="en-GB" sz="1200" kern="1200" baseline="0" dirty="0" smtClean="0">
                <a:solidFill>
                  <a:schemeClr val="tx1"/>
                </a:solidFill>
                <a:latin typeface="+mn-lt"/>
                <a:ea typeface="+mn-ea"/>
                <a:cs typeface="+mn-cs"/>
              </a:rPr>
              <a:t>“During the training when we have feedback sessions, I will pick you randomly and ask for your input, to make sure everyone gets a chance to contribute. If you have something very important you want to add after your colleagues have shared, raise your hand and we will see if we have time for more input.’ </a:t>
            </a:r>
          </a:p>
          <a:p>
            <a:endParaRPr lang="en-GB" sz="120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latin typeface="+mn-lt"/>
                <a:ea typeface="+mn-ea"/>
                <a:cs typeface="+mn-cs"/>
              </a:rPr>
              <a:t>I would now like to give each of you about </a:t>
            </a:r>
            <a:r>
              <a:rPr lang="en-GB" sz="1200" i="1" kern="1200" baseline="0" dirty="0" smtClean="0">
                <a:solidFill>
                  <a:schemeClr val="tx1"/>
                </a:solidFill>
                <a:latin typeface="+mn-lt"/>
                <a:ea typeface="+mn-ea"/>
                <a:cs typeface="+mn-cs"/>
              </a:rPr>
              <a:t>30 seconds </a:t>
            </a:r>
            <a:r>
              <a:rPr lang="en-GB" sz="1200" kern="1200" baseline="0" dirty="0" smtClean="0">
                <a:solidFill>
                  <a:schemeClr val="tx1"/>
                </a:solidFill>
                <a:latin typeface="+mn-lt"/>
                <a:ea typeface="+mn-ea"/>
                <a:cs typeface="+mn-cs"/>
              </a:rPr>
              <a:t>to introduce yourselves </a:t>
            </a:r>
            <a:r>
              <a:rPr lang="en-GB" sz="1200" b="1" kern="1200" baseline="0" dirty="0" smtClean="0">
                <a:solidFill>
                  <a:srgbClr val="FF0000"/>
                </a:solidFill>
                <a:latin typeface="+mn-lt"/>
                <a:ea typeface="+mn-ea"/>
                <a:cs typeface="+mn-cs"/>
              </a:rPr>
              <a:t>[choose an appropriate time for each participant depending on how many people are taking part. Don’t spend more than 5 minutes </a:t>
            </a:r>
            <a:r>
              <a:rPr lang="en-GB" sz="1200" b="1" i="1" kern="1200" baseline="0" dirty="0" smtClean="0">
                <a:solidFill>
                  <a:srgbClr val="FF0000"/>
                </a:solidFill>
                <a:latin typeface="+mn-lt"/>
                <a:ea typeface="+mn-ea"/>
                <a:cs typeface="+mn-cs"/>
              </a:rPr>
              <a:t>at most </a:t>
            </a:r>
            <a:r>
              <a:rPr lang="en-GB" sz="1200" b="1" kern="1200" baseline="0" dirty="0" smtClean="0">
                <a:solidFill>
                  <a:srgbClr val="FF0000"/>
                </a:solidFill>
                <a:latin typeface="+mn-lt"/>
                <a:ea typeface="+mn-ea"/>
                <a:cs typeface="+mn-cs"/>
              </a:rPr>
              <a:t>on this.]</a:t>
            </a:r>
          </a:p>
          <a:p>
            <a:endParaRPr lang="en-GB" sz="120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groups of people</a:t>
            </a:r>
            <a:r>
              <a:rPr lang="en-US" baseline="0" dirty="0" smtClean="0"/>
              <a:t> are more at risk than others in this COVID19 outbreak. Let’s brainstorm together about what groups are particularly at risk of negative impacts or challenges because of the outbreak.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Here are some of the </a:t>
            </a:r>
            <a:r>
              <a:rPr lang="en-GB" dirty="0"/>
              <a:t>groups I thought </a:t>
            </a:r>
            <a:r>
              <a:rPr lang="en-GB" dirty="0" smtClean="0"/>
              <a:t>of…</a:t>
            </a:r>
          </a:p>
          <a:p>
            <a:pPr marL="757555" lvl="1" indent="-287655">
              <a:spcBef>
                <a:spcPts val="420"/>
              </a:spcBef>
              <a:buChar char="•"/>
              <a:tabLst>
                <a:tab pos="300355" algn="l"/>
                <a:tab pos="300990" algn="l"/>
              </a:tabLst>
            </a:pPr>
            <a:r>
              <a:rPr lang="en-GB" sz="2200" dirty="0" smtClean="0">
                <a:solidFill>
                  <a:srgbClr val="231F20"/>
                </a:solidFill>
                <a:latin typeface="+mn-lt"/>
                <a:cs typeface="Calibri"/>
              </a:rPr>
              <a:t>Those infected with COVID-19</a:t>
            </a:r>
          </a:p>
          <a:p>
            <a:pPr marL="757555" lvl="1" indent="-287655">
              <a:spcBef>
                <a:spcPts val="420"/>
              </a:spcBef>
              <a:buChar char="•"/>
              <a:tabLst>
                <a:tab pos="300355" algn="l"/>
                <a:tab pos="300990" algn="l"/>
              </a:tabLst>
            </a:pPr>
            <a:r>
              <a:rPr lang="en-GB" sz="2200" dirty="0" smtClean="0">
                <a:solidFill>
                  <a:srgbClr val="231F20"/>
                </a:solidFill>
                <a:latin typeface="+mn-lt"/>
                <a:cs typeface="Calibri"/>
              </a:rPr>
              <a:t>Families and relatives to those infected </a:t>
            </a:r>
          </a:p>
          <a:p>
            <a:pPr marL="757555" lvl="1" indent="-287655">
              <a:spcBef>
                <a:spcPts val="420"/>
              </a:spcBef>
              <a:buChar char="•"/>
              <a:tabLst>
                <a:tab pos="300355" algn="l"/>
                <a:tab pos="300990" algn="l"/>
              </a:tabLst>
            </a:pPr>
            <a:r>
              <a:rPr lang="en-GB" sz="2200" dirty="0" smtClean="0">
                <a:solidFill>
                  <a:srgbClr val="231F20"/>
                </a:solidFill>
                <a:latin typeface="+mn-lt"/>
                <a:cs typeface="Calibri"/>
              </a:rPr>
              <a:t>People in quarantine and physical isolation </a:t>
            </a:r>
          </a:p>
          <a:p>
            <a:pPr marL="757555" lvl="1" indent="-287655">
              <a:spcBef>
                <a:spcPts val="420"/>
              </a:spcBef>
              <a:buChar char="•"/>
              <a:tabLst>
                <a:tab pos="300355" algn="l"/>
                <a:tab pos="300990" algn="l"/>
              </a:tabLst>
            </a:pPr>
            <a:r>
              <a:rPr lang="en-GB" sz="2200" dirty="0" smtClean="0">
                <a:solidFill>
                  <a:srgbClr val="231F20"/>
                </a:solidFill>
                <a:latin typeface="+mn-lt"/>
                <a:cs typeface="Calibri"/>
              </a:rPr>
              <a:t>People who have recovered from COVID-19</a:t>
            </a:r>
          </a:p>
          <a:p>
            <a:endParaRPr lang="en-GB" dirty="0" smtClean="0"/>
          </a:p>
          <a:p>
            <a:endParaRPr lang="en-GB" dirty="0" smtClean="0"/>
          </a:p>
          <a:p>
            <a:r>
              <a:rPr lang="en-GB" dirty="0" smtClean="0"/>
              <a:t>What are other groups you thought of? </a:t>
            </a:r>
          </a:p>
          <a:p>
            <a:endParaRPr lang="en-GB" dirty="0" smtClean="0"/>
          </a:p>
          <a:p>
            <a:r>
              <a:rPr lang="en-GB" b="1" dirty="0" smtClean="0"/>
              <a:t>[Ask participants for their input</a:t>
            </a:r>
            <a:r>
              <a:rPr lang="en-GB" b="1" baseline="0" dirty="0" smtClean="0"/>
              <a:t> either on chat or by raising their hand and speaking. Ask your co-facilitator to manage contributions].</a:t>
            </a:r>
            <a:endParaRPr lang="en-GB" b="1" dirty="0" smtClean="0"/>
          </a:p>
          <a:p>
            <a:endParaRPr lang="en-US" b="1" dirty="0" smtClean="0"/>
          </a:p>
          <a:p>
            <a:r>
              <a:rPr lang="en-US" b="1" dirty="0" smtClean="0"/>
              <a:t>[</a:t>
            </a:r>
            <a:r>
              <a:rPr lang="en-US" b="1" baseline="0" dirty="0" smtClean="0"/>
              <a:t>If the following are not mentioned by participants, you can also a</a:t>
            </a:r>
            <a:r>
              <a:rPr lang="en-US" b="1" dirty="0" smtClean="0"/>
              <a:t>dd</a:t>
            </a:r>
            <a:r>
              <a:rPr lang="en-US" b="1" dirty="0"/>
              <a:t>:</a:t>
            </a:r>
          </a:p>
          <a:p>
            <a:pPr marL="757555" lvl="1" indent="-287655">
              <a:spcBef>
                <a:spcPts val="420"/>
              </a:spcBef>
              <a:buChar char="•"/>
              <a:tabLst>
                <a:tab pos="300355" algn="l"/>
                <a:tab pos="300990" algn="l"/>
              </a:tabLst>
            </a:pPr>
            <a:r>
              <a:rPr lang="en-GB" sz="2200" b="1" dirty="0">
                <a:solidFill>
                  <a:srgbClr val="231F20"/>
                </a:solidFill>
                <a:latin typeface="+mn-lt"/>
                <a:cs typeface="Calibri"/>
              </a:rPr>
              <a:t>Families and friends of deceased</a:t>
            </a:r>
          </a:p>
          <a:p>
            <a:pPr marL="757555" lvl="1" indent="-287655">
              <a:spcBef>
                <a:spcPts val="420"/>
              </a:spcBef>
              <a:buChar char="•"/>
              <a:tabLst>
                <a:tab pos="300355" algn="l"/>
                <a:tab pos="300990" algn="l"/>
              </a:tabLst>
            </a:pPr>
            <a:r>
              <a:rPr lang="en-GB" sz="2200" b="1" dirty="0">
                <a:solidFill>
                  <a:srgbClr val="231F20"/>
                </a:solidFill>
                <a:latin typeface="+mn-lt"/>
                <a:cs typeface="Calibri"/>
              </a:rPr>
              <a:t>People who have lost income and employment due to COVID-19</a:t>
            </a:r>
          </a:p>
          <a:p>
            <a:pPr marL="757555" lvl="1" indent="-287655">
              <a:spcBef>
                <a:spcPts val="420"/>
              </a:spcBef>
              <a:buFontTx/>
              <a:buChar char="•"/>
              <a:tabLst>
                <a:tab pos="300355" algn="l"/>
                <a:tab pos="300990" algn="l"/>
              </a:tabLst>
            </a:pPr>
            <a:r>
              <a:rPr lang="en-GB" sz="2200" b="1" dirty="0">
                <a:solidFill>
                  <a:srgbClr val="231F20"/>
                </a:solidFill>
                <a:cs typeface="Calibri"/>
              </a:rPr>
              <a:t>Health workers and social welfare responders providing care and treatment to patients</a:t>
            </a:r>
          </a:p>
          <a:p>
            <a:pPr marL="757555" lvl="1" indent="-287655">
              <a:spcBef>
                <a:spcPts val="420"/>
              </a:spcBef>
              <a:buChar char="•"/>
              <a:tabLst>
                <a:tab pos="300355" algn="l"/>
                <a:tab pos="300990" algn="l"/>
              </a:tabLst>
            </a:pPr>
            <a:r>
              <a:rPr lang="en-GB" sz="2200" b="1" dirty="0">
                <a:solidFill>
                  <a:srgbClr val="231F20"/>
                </a:solidFill>
                <a:latin typeface="+mn-lt"/>
                <a:cs typeface="Calibri"/>
              </a:rPr>
              <a:t>People with physical and medical vulnerabilities, such as older adults, people with pre-existing health conditions, pregnant or lactating women. </a:t>
            </a:r>
          </a:p>
          <a:p>
            <a:pPr marL="757555" lvl="1" indent="-287655">
              <a:spcBef>
                <a:spcPts val="420"/>
              </a:spcBef>
              <a:buChar char="•"/>
              <a:tabLst>
                <a:tab pos="300355" algn="l"/>
                <a:tab pos="300990" algn="l"/>
              </a:tabLst>
            </a:pPr>
            <a:r>
              <a:rPr lang="en-GB" sz="2200" b="1" dirty="0">
                <a:solidFill>
                  <a:srgbClr val="231F20"/>
                </a:solidFill>
                <a:latin typeface="+mn-lt"/>
                <a:cs typeface="Calibri"/>
              </a:rPr>
              <a:t>People with other vulnerabilities, such as existing mental illness or living with a disability.</a:t>
            </a:r>
          </a:p>
          <a:p>
            <a:endParaRPr lang="en-US" dirty="0" smtClean="0"/>
          </a:p>
          <a:p>
            <a:endParaRPr lang="en-US" dirty="0" smtClean="0"/>
          </a:p>
          <a:p>
            <a:endParaRPr lang="en-US" dirty="0" smtClean="0"/>
          </a:p>
          <a:p>
            <a:r>
              <a:rPr lang="en-US" dirty="0"/>
              <a:t>Its important to be mindful of particular groups of people that are more at risk so that we can give them our attention and understanding.</a:t>
            </a:r>
            <a:r>
              <a:rPr lang="en-US" baseline="0" dirty="0"/>
              <a:t>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situation we are all facing is difficult, and as we have seen, impacts</a:t>
            </a:r>
            <a:r>
              <a:rPr lang="en-US" baseline="0" dirty="0" smtClean="0"/>
              <a:t> people in multiple challenging ways. </a:t>
            </a:r>
          </a:p>
          <a:p>
            <a:endParaRPr lang="en-US" baseline="0" dirty="0" smtClean="0"/>
          </a:p>
          <a:p>
            <a:r>
              <a:rPr lang="en-US" baseline="0" dirty="0" smtClean="0"/>
              <a:t>What are some of the emotional reactions we can expect in this situation?</a:t>
            </a:r>
          </a:p>
          <a:p>
            <a:endParaRPr lang="en-US" baseline="0" dirty="0" smtClean="0"/>
          </a:p>
          <a:p>
            <a:r>
              <a:rPr lang="en-US" sz="1200" kern="0" spc="-20" dirty="0" smtClean="0">
                <a:solidFill>
                  <a:srgbClr val="0000FF"/>
                </a:solidFill>
                <a:cs typeface="Calibri"/>
              </a:rPr>
              <a:t>List the different kinds of emotional reactions that you expect people to have in this situation</a:t>
            </a:r>
            <a:endParaRPr lang="en-US" baseline="0" dirty="0" smtClean="0"/>
          </a:p>
          <a:p>
            <a:endParaRPr lang="en-US" baseline="0" dirty="0" smtClean="0"/>
          </a:p>
          <a:p>
            <a:r>
              <a:rPr lang="en-US" baseline="0" dirty="0" smtClean="0"/>
              <a:t>[If possible, divide participants into small groups or pairs to discuss. If using zoom use breakaway rooms]. </a:t>
            </a:r>
          </a:p>
          <a:p>
            <a:endParaRPr lang="en-US" baseline="0" dirty="0" smtClean="0"/>
          </a:p>
          <a:p>
            <a:r>
              <a:rPr lang="en-US" b="1" baseline="0" dirty="0" smtClean="0"/>
              <a:t>[Give participants 5 minutes to discuss this].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a:t>One of the reactions I thought of was fear.</a:t>
            </a:r>
            <a:r>
              <a:rPr lang="en-US" baseline="0" dirty="0"/>
              <a:t> In epidemics like this people experience fear of being sick and the way in which one dies, or they have fear of symptoms and diseases that are easily treated. </a:t>
            </a:r>
          </a:p>
          <a:p>
            <a:r>
              <a:rPr lang="en-US" baseline="0" dirty="0"/>
              <a:t>Their fear of falling ill and dying may prevent them from approaching health facilities. Some people are afraid of being isolated and separated from their families. Many people also have fear losing their livelihood, whilst others fear the impact as they have already lost their lost their livelihood.</a:t>
            </a:r>
            <a:r>
              <a:rPr lang="en-US" baseline="0" dirty="0" smtClean="0"/>
              <a:t> Another </a:t>
            </a:r>
            <a:r>
              <a:rPr lang="en-US" baseline="0" dirty="0"/>
              <a:t>was anxiety: Some people feel high levels of anxiety because of the uncertainty this situation causes.</a:t>
            </a:r>
            <a:r>
              <a:rPr lang="en-US" baseline="0" dirty="0" smtClean="0"/>
              <a:t> </a:t>
            </a:r>
          </a:p>
          <a:p>
            <a:endParaRPr lang="en-US" baseline="0" dirty="0" smtClean="0"/>
          </a:p>
          <a:p>
            <a:r>
              <a:rPr lang="en-US" b="1" baseline="0" dirty="0" smtClean="0"/>
              <a:t>[Here are some others that you can add if participants don’t add them: </a:t>
            </a:r>
          </a:p>
          <a:p>
            <a:endParaRPr lang="en-US" b="1" baseline="0" dirty="0"/>
          </a:p>
          <a:p>
            <a:pPr marL="300355" indent="-287655">
              <a:spcBef>
                <a:spcPts val="420"/>
              </a:spcBef>
              <a:buFontTx/>
              <a:buChar char="•"/>
              <a:tabLst>
                <a:tab pos="300355" algn="l"/>
                <a:tab pos="300990" algn="l"/>
              </a:tabLst>
            </a:pPr>
            <a:r>
              <a:rPr lang="en-GB" sz="1200" b="1" kern="0" spc="-20" dirty="0">
                <a:solidFill>
                  <a:srgbClr val="231F20"/>
                </a:solidFill>
                <a:cs typeface="Calibri"/>
              </a:rPr>
              <a:t>Anger</a:t>
            </a:r>
          </a:p>
          <a:p>
            <a:pPr marL="300355" indent="-287655">
              <a:spcBef>
                <a:spcPts val="420"/>
              </a:spcBef>
              <a:buFontTx/>
              <a:buChar char="•"/>
              <a:tabLst>
                <a:tab pos="300355" algn="l"/>
                <a:tab pos="300990" algn="l"/>
              </a:tabLst>
            </a:pPr>
            <a:r>
              <a:rPr lang="en-GB" sz="1200" b="1" kern="0" spc="-20" dirty="0">
                <a:solidFill>
                  <a:srgbClr val="231F20"/>
                </a:solidFill>
                <a:cs typeface="Calibri"/>
              </a:rPr>
              <a:t>Confusion</a:t>
            </a:r>
          </a:p>
          <a:p>
            <a:pPr marL="300355" indent="-287655">
              <a:lnSpc>
                <a:spcPct val="100000"/>
              </a:lnSpc>
              <a:spcBef>
                <a:spcPts val="420"/>
              </a:spcBef>
              <a:buChar char="•"/>
              <a:tabLst>
                <a:tab pos="300355" algn="l"/>
                <a:tab pos="300990" algn="l"/>
              </a:tabLst>
            </a:pPr>
            <a:r>
              <a:rPr lang="en-GB" sz="1200" b="1" kern="0" spc="-20" dirty="0">
                <a:solidFill>
                  <a:srgbClr val="231F20"/>
                </a:solidFill>
                <a:latin typeface="+mn-lt"/>
                <a:cs typeface="Calibri"/>
              </a:rPr>
              <a:t>Sadness</a:t>
            </a:r>
          </a:p>
          <a:p>
            <a:pPr marL="300355" indent="-287655">
              <a:spcBef>
                <a:spcPts val="420"/>
              </a:spcBef>
              <a:buFontTx/>
              <a:buChar char="•"/>
              <a:tabLst>
                <a:tab pos="300355" algn="l"/>
                <a:tab pos="300990" algn="l"/>
              </a:tabLst>
            </a:pPr>
            <a:r>
              <a:rPr lang="en-GB" sz="1200" b="1" kern="0" spc="-20" dirty="0">
                <a:solidFill>
                  <a:srgbClr val="231F20"/>
                </a:solidFill>
                <a:cs typeface="Calibri"/>
              </a:rPr>
              <a:t>Grief</a:t>
            </a:r>
          </a:p>
          <a:p>
            <a:r>
              <a:rPr lang="en-US" b="1" baseline="0" dirty="0"/>
              <a:t>Others may react with anger and confusion, over why this should take place and impact some of us so strongly. </a:t>
            </a:r>
          </a:p>
          <a:p>
            <a:r>
              <a:rPr lang="en-US" b="1" baseline="0" dirty="0"/>
              <a:t>Others may react with sadness and loneliness, finding it hard to adjust to social isolation. And some people will be dealing with grief and loss of loved ones</a:t>
            </a:r>
            <a:r>
              <a:rPr lang="en-US" b="1" baseline="0" dirty="0" smtClean="0"/>
              <a:t>.]</a:t>
            </a:r>
            <a:endParaRPr lang="en-US" baseline="0" dirty="0" smtClean="0"/>
          </a:p>
          <a:p>
            <a:endParaRPr lang="en-US" baseline="0" dirty="0"/>
          </a:p>
          <a:p>
            <a:r>
              <a:rPr lang="en-US" dirty="0"/>
              <a:t>It is important to understand that all of these reactions are</a:t>
            </a:r>
            <a:r>
              <a:rPr lang="en-US" dirty="0" smtClean="0"/>
              <a:t> natural </a:t>
            </a:r>
            <a:r>
              <a:rPr lang="en-US" dirty="0"/>
              <a:t>reactions to an</a:t>
            </a:r>
            <a:r>
              <a:rPr lang="en-US" baseline="0" dirty="0"/>
              <a:t> abnormal and unusual situation. This is</a:t>
            </a:r>
            <a:r>
              <a:rPr lang="en-US" baseline="0" dirty="0" smtClean="0"/>
              <a:t> a new situation </a:t>
            </a:r>
            <a:r>
              <a:rPr lang="en-US" baseline="0" dirty="0"/>
              <a:t>for everyone. That they are</a:t>
            </a:r>
            <a:r>
              <a:rPr lang="en-US" baseline="0" dirty="0" smtClean="0"/>
              <a:t> natural reactions </a:t>
            </a:r>
            <a:r>
              <a:rPr lang="en-US" baseline="0" dirty="0"/>
              <a:t>does not mean they are necessarily </a:t>
            </a:r>
            <a:r>
              <a:rPr lang="en-US" baseline="0" dirty="0" smtClean="0"/>
              <a:t>minor or </a:t>
            </a:r>
            <a:r>
              <a:rPr lang="en-US" baseline="0" dirty="0"/>
              <a:t>easy to cope with. But it does mean we can expect many people to have</a:t>
            </a:r>
            <a:r>
              <a:rPr lang="en-US" baseline="0" dirty="0" smtClean="0"/>
              <a:t> similar reactions.</a:t>
            </a:r>
          </a:p>
          <a:p>
            <a:endParaRPr lang="en-US" baseline="0" dirty="0" smtClean="0"/>
          </a:p>
          <a:p>
            <a:r>
              <a:rPr lang="en-US" baseline="0" dirty="0" smtClean="0"/>
              <a:t>Later in the training we will talk more about how to help someone manage some of these reactions and feelings, and how to </a:t>
            </a:r>
            <a:r>
              <a:rPr lang="en-US" baseline="0" dirty="0" err="1" smtClean="0"/>
              <a:t>recognise</a:t>
            </a:r>
            <a:r>
              <a:rPr lang="en-US" baseline="0" dirty="0" smtClean="0"/>
              <a:t> if someone is having more severe reactions that may need immediately referral for more specialized help. </a:t>
            </a:r>
            <a:endParaRPr lang="en-US"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It is important</a:t>
            </a:r>
            <a:r>
              <a:rPr lang="en-US" baseline="0" dirty="0"/>
              <a:t> to not only consider the negative impacts and challenges people are facing, but also to focus on any positive impacts of this current crisis. Remember earlier we talked about </a:t>
            </a:r>
            <a:r>
              <a:rPr lang="en-US" baseline="0" dirty="0" err="1"/>
              <a:t>Hobfoll’s</a:t>
            </a:r>
            <a:r>
              <a:rPr lang="en-US" baseline="0" dirty="0"/>
              <a:t> principles, and one of them is to help promote a sense of hope</a:t>
            </a:r>
            <a:r>
              <a:rPr lang="en-US" baseline="0" dirty="0" smtClean="0"/>
              <a:t>. This is best done by promoting on positive impacts. </a:t>
            </a:r>
          </a:p>
          <a:p>
            <a:endParaRPr lang="en-US" baseline="0" dirty="0"/>
          </a:p>
          <a:p>
            <a:r>
              <a:rPr lang="en-US" baseline="0" dirty="0"/>
              <a:t>One example I have noticed is a stronger sense of empathy and solidarity amongst people in my </a:t>
            </a:r>
            <a:r>
              <a:rPr lang="en-US" baseline="0" dirty="0" err="1"/>
              <a:t>neighbourhood</a:t>
            </a:r>
            <a:r>
              <a:rPr lang="en-US" baseline="0" dirty="0"/>
              <a:t>, who are now collecting donations for families that have lost their income. </a:t>
            </a:r>
          </a:p>
          <a:p>
            <a:r>
              <a:rPr lang="en-US" baseline="0" dirty="0"/>
              <a:t>What have you noticed? </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Reflect on your own and write down some examples of positive social impacts of the COVID-19 outbreak.</a:t>
            </a:r>
            <a:r>
              <a:rPr lang="en-US"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Examples of positive</a:t>
            </a:r>
            <a:r>
              <a:rPr lang="en-US" baseline="0" dirty="0"/>
              <a:t> social impacts I have noticed are listed here.</a:t>
            </a:r>
            <a:r>
              <a:rPr lang="en-US" baseline="0" dirty="0" smtClean="0"/>
              <a:t> </a:t>
            </a:r>
          </a:p>
          <a:p>
            <a:endParaRPr lang="en-US" baseline="0" dirty="0" smtClean="0"/>
          </a:p>
          <a:p>
            <a:r>
              <a:rPr lang="en-US" baseline="0" dirty="0" smtClean="0"/>
              <a:t>I </a:t>
            </a:r>
            <a:r>
              <a:rPr lang="en-US" baseline="0" dirty="0"/>
              <a:t>have noticed an increase in empathy and a sense of solidarity amongst people in my community, and even globally.</a:t>
            </a:r>
            <a:r>
              <a:rPr lang="en-US" baseline="0" dirty="0" smtClean="0"/>
              <a:t> </a:t>
            </a:r>
          </a:p>
          <a:p>
            <a:endParaRPr lang="en-US" baseline="0" dirty="0" smtClean="0"/>
          </a:p>
          <a:p>
            <a:r>
              <a:rPr lang="en-US" b="1" baseline="0" dirty="0" smtClean="0"/>
              <a:t>[Here are others and more you can add if needed:</a:t>
            </a:r>
          </a:p>
          <a:p>
            <a:endParaRPr lang="en-US" b="1" baseline="0" dirty="0" smtClean="0"/>
          </a:p>
          <a:p>
            <a:pPr marL="300355" indent="-287655">
              <a:lnSpc>
                <a:spcPct val="100000"/>
              </a:lnSpc>
              <a:spcBef>
                <a:spcPts val="420"/>
              </a:spcBef>
              <a:buChar char="•"/>
              <a:tabLst>
                <a:tab pos="300355" algn="l"/>
                <a:tab pos="300990" algn="l"/>
              </a:tabLst>
            </a:pPr>
            <a:r>
              <a:rPr lang="en-GB" sz="1200" b="1" dirty="0">
                <a:solidFill>
                  <a:srgbClr val="231F20"/>
                </a:solidFill>
                <a:latin typeface="+mn-lt"/>
                <a:cs typeface="Calibri"/>
              </a:rPr>
              <a:t>Courage and bravery</a:t>
            </a:r>
          </a:p>
          <a:p>
            <a:pPr marL="300355" indent="-287655">
              <a:lnSpc>
                <a:spcPct val="100000"/>
              </a:lnSpc>
              <a:spcBef>
                <a:spcPts val="420"/>
              </a:spcBef>
              <a:buChar char="•"/>
              <a:tabLst>
                <a:tab pos="300355" algn="l"/>
                <a:tab pos="300990" algn="l"/>
              </a:tabLst>
            </a:pPr>
            <a:r>
              <a:rPr lang="en-GB" sz="1200" b="1" dirty="0">
                <a:solidFill>
                  <a:srgbClr val="231F20"/>
                </a:solidFill>
                <a:latin typeface="+mn-lt"/>
                <a:cs typeface="Calibri"/>
              </a:rPr>
              <a:t>People are paying more attention</a:t>
            </a:r>
          </a:p>
          <a:p>
            <a:pPr marL="300355" indent="-287655">
              <a:lnSpc>
                <a:spcPct val="100000"/>
              </a:lnSpc>
              <a:spcBef>
                <a:spcPts val="420"/>
              </a:spcBef>
              <a:buChar char="•"/>
              <a:tabLst>
                <a:tab pos="300355" algn="l"/>
                <a:tab pos="300990" algn="l"/>
              </a:tabLst>
            </a:pPr>
            <a:r>
              <a:rPr lang="en-GB" sz="1200" b="1" dirty="0">
                <a:solidFill>
                  <a:srgbClr val="231F20"/>
                </a:solidFill>
                <a:latin typeface="+mn-lt"/>
                <a:cs typeface="Calibri"/>
              </a:rPr>
              <a:t>More social contact – </a:t>
            </a:r>
            <a:r>
              <a:rPr lang="en-GB" sz="1200" b="1" dirty="0" smtClean="0">
                <a:solidFill>
                  <a:srgbClr val="231F20"/>
                </a:solidFill>
                <a:latin typeface="+mn-lt"/>
                <a:cs typeface="Calibri"/>
              </a:rPr>
              <a:t>remote</a:t>
            </a:r>
          </a:p>
          <a:p>
            <a:endParaRPr lang="en-US" b="1" baseline="0" dirty="0" smtClean="0"/>
          </a:p>
          <a:p>
            <a:r>
              <a:rPr lang="en-US" b="1" baseline="0" dirty="0" smtClean="0"/>
              <a:t>Many </a:t>
            </a:r>
            <a:r>
              <a:rPr lang="en-US" b="1" baseline="0" dirty="0"/>
              <a:t>people also display enormous courage, especially health care workers who go to work to help those infected and affected, and work in risky and tiring circumstances. Another positive outcome is that people are paying more attention to others and to their own behaviour. It has changed the way we interact with each other as everyone is more mindful. I have also noted that many people are actually in more regular contact with loved ones, even if it is remote</a:t>
            </a:r>
            <a:r>
              <a:rPr lang="en-US" b="1" baseline="0" dirty="0" smtClean="0"/>
              <a:t>.]</a:t>
            </a:r>
          </a:p>
          <a:p>
            <a:endParaRPr lang="en-US" baseline="0" dirty="0" smtClean="0"/>
          </a:p>
          <a:p>
            <a:endParaRPr lang="en-US"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During this time of</a:t>
            </a:r>
            <a:r>
              <a:rPr lang="en-US" dirty="0" smtClean="0"/>
              <a:t> physical </a:t>
            </a:r>
            <a:r>
              <a:rPr lang="en-US" dirty="0"/>
              <a:t>distancing</a:t>
            </a:r>
            <a:r>
              <a:rPr lang="en-US" baseline="0" dirty="0"/>
              <a:t> we have had to move to new ways of supporting one </a:t>
            </a:r>
            <a:r>
              <a:rPr lang="en-US" baseline="0" dirty="0" smtClean="0"/>
              <a:t>another and enabling social connectedness. </a:t>
            </a:r>
            <a:r>
              <a:rPr lang="en-US" baseline="0" dirty="0"/>
              <a:t>Although there are still many helpers working face-to-face, such health care workers and other responders – others can provide help and support through phone calls and videos calls, or even just through short messages on the phone, through SMS, or message apps, such as</a:t>
            </a:r>
            <a:r>
              <a:rPr lang="en-US" baseline="0" dirty="0" smtClean="0"/>
              <a:t> </a:t>
            </a:r>
            <a:r>
              <a:rPr lang="en-US" baseline="0" dirty="0" err="1" smtClean="0"/>
              <a:t>WhatsApp</a:t>
            </a:r>
            <a:r>
              <a:rPr lang="en-US" baseline="0" dirty="0" smtClean="0"/>
              <a:t> </a:t>
            </a:r>
            <a:r>
              <a:rPr lang="en-US" baseline="0" dirty="0"/>
              <a:t>or</a:t>
            </a:r>
            <a:r>
              <a:rPr lang="en-US" baseline="0" dirty="0" smtClean="0"/>
              <a:t> Telegram</a:t>
            </a:r>
            <a:r>
              <a:rPr lang="en-US" baseline="0" dirty="0"/>
              <a:t>.</a:t>
            </a:r>
            <a:r>
              <a:rPr lang="en-US" b="1" baseline="0" dirty="0" smtClean="0"/>
              <a:t> [</a:t>
            </a:r>
            <a:r>
              <a:rPr lang="en-US" b="1" baseline="0" dirty="0" err="1" smtClean="0"/>
              <a:t>lAdapt</a:t>
            </a:r>
            <a:r>
              <a:rPr lang="en-US" b="1" baseline="0" dirty="0" smtClean="0"/>
              <a:t> to details of common local communication methods here</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Despite</a:t>
            </a:r>
            <a:r>
              <a:rPr lang="en-US" baseline="0" dirty="0"/>
              <a:t> what method you will be using to provide support, all PFA is based on the three action principles of Look, Listen and Link.</a:t>
            </a:r>
            <a:r>
              <a:rPr lang="en-US" baseline="0" dirty="0" smtClean="0"/>
              <a:t> This model and approach to PFA was developed by the World Health Organization, and is used by many humanitarian actors throughout the world. </a:t>
            </a:r>
          </a:p>
          <a:p>
            <a:endParaRPr lang="en-US" baseline="0" dirty="0" smtClean="0"/>
          </a:p>
          <a:p>
            <a:endParaRPr lang="en-US" baseline="0" dirty="0" smtClean="0"/>
          </a:p>
          <a:p>
            <a:r>
              <a:rPr lang="en-US" baseline="0" dirty="0" smtClean="0"/>
              <a:t>We </a:t>
            </a:r>
            <a:r>
              <a:rPr lang="en-US" baseline="0" dirty="0"/>
              <a:t>will look at what each of these action principles involve and then specifically at how to apply them now in the response to the COVID-19 outbreak.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The first action principle LOOK involves assessing the situation to find out who needs help,</a:t>
            </a:r>
            <a:r>
              <a:rPr lang="en-US" baseline="0" dirty="0" smtClean="0"/>
              <a:t> what the safety </a:t>
            </a:r>
            <a:r>
              <a:rPr lang="en-US" baseline="0" dirty="0"/>
              <a:t>and security </a:t>
            </a:r>
            <a:r>
              <a:rPr lang="en-US" baseline="0" dirty="0" smtClean="0"/>
              <a:t>risks are </a:t>
            </a:r>
            <a:r>
              <a:rPr lang="en-US" baseline="0" dirty="0"/>
              <a:t>and if there are any physical injuries. It also involves attending to any immediate basic and practical needs, such as providing the person in distress with a blanket, or a glass of water, to help them feel safe and comfortable. LOOK also involves observing and identifying emotional reactions. </a:t>
            </a: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a:ln>
                  <a:noFill/>
                </a:ln>
                <a:solidFill>
                  <a:srgbClr val="FF0000"/>
                </a:solidFill>
                <a:effectLst/>
                <a:uLnTx/>
                <a:uFillTx/>
                <a:latin typeface="+mn-lt"/>
                <a:ea typeface="+mn-ea"/>
                <a:cs typeface="Calibri"/>
              </a:rPr>
              <a:t>Now we are going to think about how LOOK is applied in the COVID-19 outbreak response.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0" normalizeH="0" baseline="0" noProof="0" dirty="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a:ln>
                  <a:noFill/>
                </a:ln>
                <a:solidFill>
                  <a:srgbClr val="FF0000"/>
                </a:solidFill>
                <a:effectLst/>
                <a:uLnTx/>
                <a:uFillTx/>
                <a:latin typeface="+mn-lt"/>
                <a:ea typeface="+mn-ea"/>
                <a:cs typeface="Calibri"/>
              </a:rPr>
              <a:t>One example of a special consideration is the safety and security precautions specifically related to this outbreak and what to do.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0" normalizeH="0" baseline="0" noProof="0" dirty="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a:ln>
                  <a:noFill/>
                </a:ln>
                <a:solidFill>
                  <a:srgbClr val="FF0000"/>
                </a:solidFill>
                <a:effectLst/>
                <a:uLnTx/>
                <a:uFillTx/>
                <a:latin typeface="+mn-lt"/>
                <a:ea typeface="+mn-ea"/>
                <a:cs typeface="Calibri"/>
              </a:rPr>
              <a:t>What are some other examples? Go back into your breakaway rooms and discuss and list </a:t>
            </a:r>
            <a:r>
              <a:rPr lang="en-US" sz="1200" kern="0" spc="-20" dirty="0">
                <a:solidFill>
                  <a:srgbClr val="0000FF"/>
                </a:solidFill>
                <a:cs typeface="Calibri"/>
              </a:rPr>
              <a:t>how you think the LOOK actions are applied in the COVID-19 response, adding to the list I have started.</a:t>
            </a:r>
            <a:r>
              <a:rPr lang="en-US" sz="1200" kern="0" spc="-20" dirty="0" smtClean="0">
                <a:solidFill>
                  <a:srgbClr val="0000FF"/>
                </a:solidFill>
                <a:cs typeface="Calibri"/>
              </a:rPr>
              <a:t>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20" normalizeH="0" baseline="0" noProof="0" dirty="0" smtClean="0">
              <a:ln>
                <a:noFill/>
              </a:ln>
              <a:solidFill>
                <a:srgbClr val="0000FF"/>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1" i="0" u="none" strike="noStrike" kern="0" cap="none" spc="-20" normalizeH="0" baseline="0" noProof="0" dirty="0" smtClean="0">
                <a:ln>
                  <a:noFill/>
                </a:ln>
                <a:solidFill>
                  <a:srgbClr val="0000FF"/>
                </a:solidFill>
                <a:effectLst/>
                <a:uLnTx/>
                <a:uFillTx/>
                <a:latin typeface="+mn-lt"/>
                <a:ea typeface="+mn-ea"/>
                <a:cs typeface="Calibri"/>
              </a:rPr>
              <a:t>[Give participants 5 minutes to discuss and list these considerations and bring them back to plenary. Ask for examples of considerations before going on to the next slide with your examples]. </a:t>
            </a:r>
            <a:endParaRPr kumimoji="0" lang="en-US" sz="1200" b="1" i="0" u="none" strike="noStrike" kern="0" cap="none" spc="0" normalizeH="0" baseline="0" noProof="0" dirty="0" smtClean="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1" i="0" u="none" strike="noStrike" kern="0" cap="none" spc="0" normalizeH="0" baseline="0" noProof="0" dirty="0">
              <a:ln>
                <a:noFill/>
              </a:ln>
              <a:solidFill>
                <a:srgbClr val="FF0000"/>
              </a:solidFill>
              <a:effectLst/>
              <a:uLnTx/>
              <a:uFillTx/>
              <a:latin typeface="+mn-lt"/>
              <a:ea typeface="+mn-ea"/>
              <a:cs typeface="Calibri"/>
            </a:endParaRPr>
          </a:p>
          <a:p>
            <a:pPr marL="300355" indent="-287655">
              <a:lnSpc>
                <a:spcPct val="100000"/>
              </a:lnSpc>
              <a:spcBef>
                <a:spcPts val="420"/>
              </a:spcBef>
              <a:buChar char="•"/>
              <a:tabLst>
                <a:tab pos="300355" algn="l"/>
                <a:tab pos="300990" algn="l"/>
              </a:tabLst>
            </a:pPr>
            <a:endParaRPr lang="en-US" sz="1200" dirty="0">
              <a:solidFill>
                <a:srgbClr val="FF0000"/>
              </a:solidFill>
              <a:cs typeface="Calibri"/>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training</a:t>
            </a:r>
            <a:r>
              <a:rPr lang="en-US" baseline="0" dirty="0" smtClean="0"/>
              <a:t> is based on the resource and training materials on Psychological First Aid recently developed by the IFRC PS Center that include a reference guide book, a short introduction book and 4 training modules. I will share the link to their website at the end of the training where all materials can be downloaded.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a:ln>
                  <a:noFill/>
                </a:ln>
                <a:solidFill>
                  <a:srgbClr val="FF0000"/>
                </a:solidFill>
                <a:effectLst/>
                <a:uLnTx/>
                <a:uFillTx/>
                <a:latin typeface="+mn-lt"/>
                <a:ea typeface="+mn-ea"/>
                <a:cs typeface="Calibri"/>
              </a:rPr>
              <a:t>These are the special considerations I have come up </a:t>
            </a:r>
            <a:r>
              <a:rPr kumimoji="0" lang="en-US" sz="1200" b="0" i="0" u="none" strike="noStrike" kern="0" cap="none" spc="0" normalizeH="0" baseline="0" noProof="0" dirty="0" smtClean="0">
                <a:ln>
                  <a:noFill/>
                </a:ln>
                <a:solidFill>
                  <a:srgbClr val="FF0000"/>
                </a:solidFill>
                <a:effectLst/>
                <a:uLnTx/>
                <a:uFillTx/>
                <a:latin typeface="+mn-lt"/>
                <a:ea typeface="+mn-ea"/>
                <a:cs typeface="Calibri"/>
              </a:rPr>
              <a:t>with. Some of them include your considerations also.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lang="en-US" sz="1200" dirty="0">
              <a:solidFill>
                <a:srgbClr val="FF0000"/>
              </a:solidFill>
              <a:cs typeface="Calibri"/>
            </a:endParaRPr>
          </a:p>
          <a:p>
            <a:pPr marL="300355" marR="0" lvl="0" indent="-287655" algn="l" defTabSz="457200" rtl="0" eaLnBrk="1" fontAlgn="auto" latinLnBrk="0" hangingPunct="1">
              <a:lnSpc>
                <a:spcPct val="100000"/>
              </a:lnSpc>
              <a:spcBef>
                <a:spcPts val="420"/>
              </a:spcBef>
              <a:spcAft>
                <a:spcPts val="0"/>
              </a:spcAft>
              <a:buClrTx/>
              <a:buSzTx/>
              <a:buFontTx/>
              <a:buChar char="•"/>
              <a:tabLst>
                <a:tab pos="300355" algn="l"/>
                <a:tab pos="300990" algn="l"/>
              </a:tabLst>
              <a:defRPr/>
            </a:pPr>
            <a:r>
              <a:rPr lang="en-US" sz="1200" spc="-15" dirty="0">
                <a:solidFill>
                  <a:srgbClr val="000000"/>
                </a:solidFill>
                <a:cs typeface="Calibri"/>
              </a:rPr>
              <a:t>Safety and security:</a:t>
            </a:r>
            <a:r>
              <a:rPr lang="en-US" sz="1200" spc="-15" baseline="0" dirty="0">
                <a:solidFill>
                  <a:srgbClr val="000000"/>
                </a:solidFill>
                <a:cs typeface="Calibri"/>
              </a:rPr>
              <a:t> in this particular situation, helpers have to know about and act according to infection risks, by</a:t>
            </a:r>
            <a:r>
              <a:rPr lang="en-US" sz="1200" spc="-15" baseline="0" dirty="0" smtClean="0">
                <a:solidFill>
                  <a:srgbClr val="000000"/>
                </a:solidFill>
                <a:cs typeface="Calibri"/>
              </a:rPr>
              <a:t> practicing physical </a:t>
            </a:r>
            <a:r>
              <a:rPr lang="en-US" sz="1200" spc="-15" baseline="0" dirty="0">
                <a:solidFill>
                  <a:srgbClr val="000000"/>
                </a:solidFill>
                <a:cs typeface="Calibri"/>
              </a:rPr>
              <a:t>distancing and using appropriate Personal Protective Equipment. </a:t>
            </a:r>
            <a:endParaRPr lang="en-US" sz="1200" spc="-15" dirty="0">
              <a:solidFill>
                <a:srgbClr val="000000"/>
              </a:solidFill>
              <a:cs typeface="Calibri"/>
            </a:endParaRP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Understanding expected reactions to this crisis – we have talked about these earlier and you are aware of and know what kinds of reactions to this crisis one might expect someone to have. Because of</a:t>
            </a:r>
            <a:r>
              <a:rPr lang="en-US" sz="1200" spc="-15" dirty="0" smtClean="0">
                <a:solidFill>
                  <a:srgbClr val="000000"/>
                </a:solidFill>
                <a:cs typeface="Calibri"/>
              </a:rPr>
              <a:t> physical </a:t>
            </a:r>
            <a:r>
              <a:rPr lang="en-US" sz="1200" spc="-15" dirty="0">
                <a:solidFill>
                  <a:srgbClr val="000000"/>
                </a:solidFill>
                <a:cs typeface="Calibri"/>
              </a:rPr>
              <a:t>distancing or perhaps helping people remotely it is important to know how to recognize symptoms through remote contact.</a:t>
            </a: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Know updated information on COVID-19 – its important the helper is up to date with the correct factual information about the COVID-19</a:t>
            </a:r>
            <a:r>
              <a:rPr lang="en-US" sz="1200" spc="-15" baseline="0" dirty="0">
                <a:solidFill>
                  <a:srgbClr val="000000"/>
                </a:solidFill>
                <a:cs typeface="Calibri"/>
              </a:rPr>
              <a:t> situation. A major source of stress for many people at this time is being bombarded with so much information, that is sometimes contradictory. It is important for a helper to be able to correct someone if they believe something incorrect and that could lead to a negative or harmful outcome. </a:t>
            </a:r>
            <a:endParaRPr lang="en-US" sz="1200" spc="-15" dirty="0">
              <a:solidFill>
                <a:srgbClr val="000000"/>
              </a:solidFill>
              <a:cs typeface="Calibri"/>
            </a:endParaRP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Be able to </a:t>
            </a:r>
            <a:r>
              <a:rPr lang="en-US" sz="1200" spc="-15" dirty="0" err="1">
                <a:solidFill>
                  <a:srgbClr val="000000"/>
                </a:solidFill>
                <a:cs typeface="Calibri"/>
              </a:rPr>
              <a:t>recognise</a:t>
            </a:r>
            <a:r>
              <a:rPr lang="en-US" sz="1200" spc="-15" dirty="0">
                <a:solidFill>
                  <a:srgbClr val="000000"/>
                </a:solidFill>
                <a:cs typeface="Calibri"/>
              </a:rPr>
              <a:t> COVID-19 symptoms – in addition to the usual actions of LOOK of paying attention to physical injuries and basic needs, in this crisis helpers also have to be able to </a:t>
            </a:r>
            <a:r>
              <a:rPr lang="en-US" sz="1200" spc="-15" dirty="0" err="1">
                <a:solidFill>
                  <a:srgbClr val="000000"/>
                </a:solidFill>
                <a:cs typeface="Calibri"/>
              </a:rPr>
              <a:t>recognise</a:t>
            </a:r>
            <a:r>
              <a:rPr lang="en-US" sz="1200" spc="-15" dirty="0">
                <a:solidFill>
                  <a:srgbClr val="000000"/>
                </a:solidFill>
                <a:cs typeface="Calibri"/>
              </a:rPr>
              <a:t> signs and symptoms of COVID-19 and to know how to make </a:t>
            </a:r>
            <a:r>
              <a:rPr lang="en-US" sz="1200" spc="-15" baseline="0" dirty="0">
                <a:solidFill>
                  <a:srgbClr val="000000"/>
                </a:solidFill>
                <a:cs typeface="Calibri"/>
              </a:rPr>
              <a:t>appropriate referrals for the person who may be infected. </a:t>
            </a:r>
          </a:p>
          <a:p>
            <a:pPr marL="300355" indent="-287655">
              <a:lnSpc>
                <a:spcPct val="100000"/>
              </a:lnSpc>
              <a:spcBef>
                <a:spcPts val="420"/>
              </a:spcBef>
              <a:buChar char="•"/>
              <a:tabLst>
                <a:tab pos="300355" algn="l"/>
                <a:tab pos="300990" algn="l"/>
              </a:tabLst>
            </a:pPr>
            <a:r>
              <a:rPr lang="en-US" sz="1200" spc="-15" baseline="0" dirty="0">
                <a:solidFill>
                  <a:srgbClr val="000000"/>
                </a:solidFill>
                <a:cs typeface="Calibri"/>
              </a:rPr>
              <a:t>Lastly, it is important to be aware of and recognize groups that may be at particular risk – which we talked about earlier. </a:t>
            </a:r>
          </a:p>
          <a:p>
            <a:pPr marL="300355" indent="-287655">
              <a:lnSpc>
                <a:spcPct val="100000"/>
              </a:lnSpc>
              <a:spcBef>
                <a:spcPts val="420"/>
              </a:spcBef>
              <a:buChar char="•"/>
              <a:tabLst>
                <a:tab pos="300355" algn="l"/>
                <a:tab pos="300990" algn="l"/>
              </a:tabLst>
            </a:pPr>
            <a:endParaRPr lang="en-US" sz="1200" spc="-15" baseline="0" dirty="0">
              <a:solidFill>
                <a:srgbClr val="000000"/>
              </a:solidFill>
              <a:cs typeface="Calibri"/>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Introduce the video</a:t>
            </a:r>
            <a:r>
              <a:rPr lang="en-US" baseline="0" dirty="0"/>
              <a:t> and ask them to pay attention to how I </a:t>
            </a:r>
            <a:r>
              <a:rPr lang="en-US" baseline="0" dirty="0" smtClean="0"/>
              <a:t>apply </a:t>
            </a:r>
            <a:r>
              <a:rPr lang="en-US" baseline="0" dirty="0"/>
              <a:t>the LOOK actions – </a:t>
            </a:r>
            <a:endParaRPr lang="en-US" baseline="0" dirty="0" smtClean="0"/>
          </a:p>
          <a:p>
            <a:endParaRPr lang="en-US" baseline="0" dirty="0" smtClean="0"/>
          </a:p>
          <a:p>
            <a:endParaRPr lang="en-US" b="1" dirty="0" smtClean="0"/>
          </a:p>
          <a:p>
            <a:r>
              <a:rPr lang="en-US" b="1" dirty="0" smtClean="0"/>
              <a:t>[Show first</a:t>
            </a:r>
            <a:r>
              <a:rPr lang="en-US" b="1" baseline="0" dirty="0" smtClean="0"/>
              <a:t> video/audio clip that includes introduction where helper asks some questions to get a fuller picture of what is going on and how the person is].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An important part of LOOK, is being able to identify common and severe reactions and what to do if severe reactions require immediate </a:t>
            </a:r>
            <a:r>
              <a:rPr lang="en-US" baseline="0" dirty="0" smtClean="0"/>
              <a:t>referral for further help.</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Some people react more strongly than others, either due to the excessive stress they are feeling, or due to other influential factors, such as earlier experiences, levels of perceived threat or danger, or because of their chosen coping strategies. When reactions are more severe, they interfere with daily functioning and can lead to harm. It is important to be able to identify such reactions and to know what to do and who to refer to, if the person in distress needs immediate or urgent additional help.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Examples of severe reactions that call for immediate attention and intervention and or referral include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Is unable to sleep for a week or more and is confused and disorientated</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unable to function normally and care for themselves or their family (e.g. not eating or keeping clean)</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has lost control over their behaviour and is unpredictable or destructive</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threatens to harm themselves or others</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starts excessive or out-of-the-ordinary use of drugs or alcohol</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presents chronic health conditions which need specialised support</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presents symptoms of mental health disorders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If a person presents with any of these signs or symptoms, the helper should</a:t>
            </a:r>
            <a:r>
              <a:rPr lang="en-US" baseline="0" dirty="0" smtClean="0"/>
              <a:t> help </a:t>
            </a:r>
            <a:r>
              <a:rPr lang="en-US" baseline="0" dirty="0"/>
              <a:t>the person in distress access additional help as soon as possible.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action principle refers to the way the helper communicates with the </a:t>
            </a:r>
            <a:r>
              <a:rPr lang="en-US" dirty="0" err="1"/>
              <a:t>person(s</a:t>
            </a:r>
            <a:r>
              <a:rPr lang="en-US" dirty="0"/>
              <a:t>) in distress from the moment they</a:t>
            </a:r>
            <a:r>
              <a:rPr lang="en-US" dirty="0" smtClean="0"/>
              <a:t> are in contact</a:t>
            </a:r>
            <a:r>
              <a:rPr lang="en-US" baseline="0" dirty="0" smtClean="0"/>
              <a:t> with</a:t>
            </a:r>
            <a:r>
              <a:rPr lang="en-US" dirty="0" smtClean="0"/>
              <a:t> </a:t>
            </a:r>
            <a:r>
              <a:rPr lang="en-US" dirty="0"/>
              <a:t>and start to interact with them. The reason the icon for Listen is an ear with a plus</a:t>
            </a:r>
            <a:r>
              <a:rPr lang="en-US" baseline="0" dirty="0"/>
              <a:t> is the actions of LISTEN are more than only what we do with our ears. What we do with our ears is hearing. Listening involves a person’s attitude and</a:t>
            </a:r>
            <a:r>
              <a:rPr lang="en-US" baseline="0" dirty="0" smtClean="0"/>
              <a:t> behaviour, </a:t>
            </a:r>
            <a:r>
              <a:rPr lang="en-US" baseline="0" dirty="0"/>
              <a:t>as well as hearing. Listen refers to how we communicate with others, and in PFA this refers to what we call supportive communication, and active listening. </a:t>
            </a:r>
            <a:endParaRPr lang="en-US" dirty="0"/>
          </a:p>
          <a:p>
            <a:endParaRPr lang="en-US" dirty="0"/>
          </a:p>
          <a:p>
            <a:endParaRPr lang="en-US" dirty="0"/>
          </a:p>
          <a:p>
            <a:r>
              <a:rPr lang="en-US" dirty="0"/>
              <a:t>LISTEN</a:t>
            </a:r>
            <a:r>
              <a:rPr lang="en-US" baseline="0" dirty="0"/>
              <a:t> also refers to calming the person in distress and helping them find solutions to their immediate needs and problems. </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smtClean="0">
                <a:ln>
                  <a:noFill/>
                </a:ln>
                <a:solidFill>
                  <a:srgbClr val="FF0000"/>
                </a:solidFill>
                <a:effectLst/>
                <a:uLnTx/>
                <a:uFillTx/>
                <a:latin typeface="+mn-lt"/>
                <a:ea typeface="+mn-ea"/>
                <a:cs typeface="Calibri"/>
              </a:rPr>
              <a:t>Now we are going to think about how LISTEN is applied in the COVID-19 outbreak response.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0" normalizeH="0" baseline="0" noProof="0" dirty="0" smtClean="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smtClean="0">
                <a:ln>
                  <a:noFill/>
                </a:ln>
                <a:solidFill>
                  <a:srgbClr val="FF0000"/>
                </a:solidFill>
                <a:effectLst/>
                <a:uLnTx/>
                <a:uFillTx/>
                <a:latin typeface="+mn-lt"/>
                <a:ea typeface="+mn-ea"/>
                <a:cs typeface="Calibri"/>
              </a:rPr>
              <a:t>One example of a special consideration is that </a:t>
            </a:r>
            <a:r>
              <a:rPr lang="en-US" dirty="0" smtClean="0"/>
              <a:t>it</a:t>
            </a:r>
            <a:r>
              <a:rPr lang="en-US" baseline="0" dirty="0" smtClean="0"/>
              <a:t> has</a:t>
            </a:r>
            <a:r>
              <a:rPr lang="en-US" dirty="0" smtClean="0"/>
              <a:t> led to interaction with physical distance and more remote support than before. This means we have to use listening skills that rely more on audio, as we can not see each other.</a:t>
            </a:r>
            <a:r>
              <a:rPr lang="en-US" baseline="0" dirty="0" smtClean="0"/>
              <a:t>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0" normalizeH="0" baseline="0" noProof="0" dirty="0" smtClean="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0" normalizeH="0" baseline="0" noProof="0" dirty="0" smtClean="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smtClean="0">
                <a:ln>
                  <a:noFill/>
                </a:ln>
                <a:solidFill>
                  <a:srgbClr val="FF0000"/>
                </a:solidFill>
                <a:effectLst/>
                <a:uLnTx/>
                <a:uFillTx/>
                <a:latin typeface="+mn-lt"/>
                <a:ea typeface="+mn-ea"/>
                <a:cs typeface="Calibri"/>
              </a:rPr>
              <a:t>What are some other examples? Go back into your breakaway rooms and discuss and list </a:t>
            </a:r>
            <a:r>
              <a:rPr lang="en-US" sz="1200" kern="0" spc="-20" dirty="0" smtClean="0">
                <a:solidFill>
                  <a:srgbClr val="0000FF"/>
                </a:solidFill>
                <a:cs typeface="Calibri"/>
              </a:rPr>
              <a:t>how you think the LOOK actions are applied in the COVID-19 response, adding to the list I have started.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20" normalizeH="0" baseline="0" noProof="0" dirty="0" smtClean="0">
              <a:ln>
                <a:noFill/>
              </a:ln>
              <a:solidFill>
                <a:srgbClr val="0000FF"/>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1" i="0" u="none" strike="noStrike" kern="0" cap="none" spc="-20" normalizeH="0" baseline="0" noProof="0" dirty="0" smtClean="0">
                <a:ln>
                  <a:noFill/>
                </a:ln>
                <a:solidFill>
                  <a:srgbClr val="0000FF"/>
                </a:solidFill>
                <a:effectLst/>
                <a:uLnTx/>
                <a:uFillTx/>
                <a:latin typeface="+mn-lt"/>
                <a:ea typeface="+mn-ea"/>
                <a:cs typeface="Calibri"/>
              </a:rPr>
              <a:t>[Give participants 5 minutes to discuss and list these considerations and bring them back to plenary. Ask for examples of considerations before going on to the next slide with your examples]. </a:t>
            </a:r>
            <a:endParaRPr kumimoji="0" lang="en-US" sz="1200" b="1" i="0" u="none" strike="noStrike" kern="0" cap="none" spc="0" normalizeH="0" baseline="0" noProof="0" dirty="0" smtClean="0">
              <a:ln>
                <a:noFill/>
              </a:ln>
              <a:solidFill>
                <a:srgbClr val="FF0000"/>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1" i="0" u="none" strike="noStrike" kern="0" cap="none" spc="0" normalizeH="0" baseline="0" noProof="0" dirty="0" smtClean="0">
              <a:ln>
                <a:noFill/>
              </a:ln>
              <a:solidFill>
                <a:srgbClr val="FF0000"/>
              </a:solidFill>
              <a:effectLst/>
              <a:uLnTx/>
              <a:uFillTx/>
              <a:latin typeface="+mn-lt"/>
              <a:ea typeface="+mn-ea"/>
              <a:cs typeface="Calibri"/>
            </a:endParaRPr>
          </a:p>
          <a:p>
            <a:pPr marL="300355" indent="-287655">
              <a:lnSpc>
                <a:spcPct val="100000"/>
              </a:lnSpc>
              <a:spcBef>
                <a:spcPts val="420"/>
              </a:spcBef>
              <a:buChar char="•"/>
              <a:tabLst>
                <a:tab pos="300355" algn="l"/>
                <a:tab pos="300990" algn="l"/>
              </a:tabLst>
            </a:pPr>
            <a:endParaRPr lang="en-US" sz="1200" dirty="0" smtClean="0">
              <a:solidFill>
                <a:srgbClr val="FF0000"/>
              </a:solidFill>
              <a:cs typeface="Calibri"/>
            </a:endParaRPr>
          </a:p>
          <a:p>
            <a:endParaRPr lang="en-US" baseline="0" dirty="0" smtClean="0"/>
          </a:p>
          <a:p>
            <a:r>
              <a:rPr lang="en-US" baseline="0" dirty="0"/>
              <a:t>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examples I </a:t>
            </a:r>
            <a:r>
              <a:rPr lang="en-US" dirty="0"/>
              <a:t>came</a:t>
            </a:r>
            <a:r>
              <a:rPr lang="en-US" baseline="0" dirty="0"/>
              <a:t> up with were that </a:t>
            </a:r>
          </a:p>
          <a:p>
            <a:endParaRPr lang="en-US" baseline="0" dirty="0"/>
          </a:p>
          <a:p>
            <a:r>
              <a:rPr lang="en-US" dirty="0"/>
              <a:t>Interacting with others with</a:t>
            </a:r>
            <a:r>
              <a:rPr lang="en-US" baseline="0" dirty="0" smtClean="0"/>
              <a:t> physical </a:t>
            </a:r>
            <a:r>
              <a:rPr lang="en-US" baseline="0" dirty="0"/>
              <a:t>distancing has changed the way we can comfort. For many of us we included physical ways of comforting one another, such as holding or hugging. Now we can’t do that easily, so we have to rely on verbal communication much more, which also means we have to practice very CLEAR verbal communication.</a:t>
            </a:r>
          </a:p>
          <a:p>
            <a:r>
              <a:rPr lang="en-US" baseline="0" dirty="0"/>
              <a:t> </a:t>
            </a:r>
          </a:p>
          <a:p>
            <a:endParaRPr lang="en-US" baseline="0" dirty="0"/>
          </a:p>
          <a:p>
            <a:r>
              <a:rPr lang="en-US" baseline="0" dirty="0"/>
              <a:t>Without physical interaction and observing one another, it is also more difficult to show someone you are actively listening. Today many of us multitask and do other things during our remote conversations. When supporting someone through remote communication it is good practice to stop other tasks if possible, and only focus on the conversation with the person in distress. You can still show someone you are listening and care about how they are feeling. You can be calm and supportive with your tone of voice.</a:t>
            </a:r>
          </a:p>
          <a:p>
            <a:endParaRPr lang="en-US" baseline="0" dirty="0"/>
          </a:p>
          <a:p>
            <a:r>
              <a:rPr lang="en-US" baseline="0" dirty="0"/>
              <a:t>Calming someone in distress remotely is very similar to calming someone in distress with you physically. We will talk more about this in a little while.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a:t>
            </a:r>
            <a:r>
              <a:rPr lang="en-US" baseline="0" dirty="0" smtClean="0"/>
              <a:t> a look at the previous video clip again, and this time pay attention to how I introduce myself. </a:t>
            </a:r>
          </a:p>
          <a:p>
            <a:endParaRPr lang="en-US" baseline="0" dirty="0" smtClean="0"/>
          </a:p>
          <a:p>
            <a:r>
              <a:rPr lang="en-US" b="1" baseline="0" dirty="0" smtClean="0"/>
              <a:t>[Show the first part of the video to demonstrate the PFA skills of introducing yourself to someone so they feel safe and know what to expect from you]. </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[Ask participants what they noticed in the video clip where a helper introduces themselves to a person in distress.]</a:t>
            </a:r>
          </a:p>
          <a:p>
            <a:endParaRPr lang="en-US" b="1" dirty="0" smtClean="0"/>
          </a:p>
          <a:p>
            <a:r>
              <a:rPr lang="en-US" b="0" dirty="0" smtClean="0"/>
              <a:t>What</a:t>
            </a:r>
            <a:r>
              <a:rPr lang="en-US" b="0" baseline="0" dirty="0" smtClean="0"/>
              <a:t> did you notice in the video? </a:t>
            </a:r>
          </a:p>
          <a:p>
            <a:endParaRPr lang="en-US" b="0" dirty="0" smtClean="0"/>
          </a:p>
          <a:p>
            <a:endParaRPr lang="en-US" dirty="0" smtClean="0"/>
          </a:p>
          <a:p>
            <a:r>
              <a:rPr lang="en-US" dirty="0" smtClean="0"/>
              <a:t>Example:</a:t>
            </a:r>
          </a:p>
          <a:p>
            <a:r>
              <a:rPr lang="en-US" dirty="0" smtClean="0"/>
              <a:t>In</a:t>
            </a:r>
            <a:r>
              <a:rPr lang="en-US" baseline="0" dirty="0" smtClean="0"/>
              <a:t> </a:t>
            </a:r>
            <a:r>
              <a:rPr lang="en-US" baseline="0" dirty="0"/>
              <a:t>the call with </a:t>
            </a:r>
            <a:r>
              <a:rPr lang="en-US" baseline="0" dirty="0" err="1"/>
              <a:t>Nozipho</a:t>
            </a:r>
            <a:r>
              <a:rPr lang="en-US" baseline="0" dirty="0"/>
              <a:t> I introduced myself by giving my name, information about the organization I was with and what my role was. I also explained that we had 15 minutes and what I planned for us to talk about in those 15 minutes. This first step in communication can be the most important one as it establishes the trust for the rest of our interaction.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 will look</a:t>
            </a:r>
            <a:r>
              <a:rPr lang="en-US" baseline="0" dirty="0" smtClean="0"/>
              <a:t> more closely at how to calm someone remotely, as this is a PFA skill that may come in handy during this time of physical distancing. </a:t>
            </a:r>
          </a:p>
          <a:p>
            <a:endParaRPr lang="en-US" baseline="0" dirty="0" smtClean="0"/>
          </a:p>
          <a:p>
            <a:r>
              <a:rPr lang="en-US" baseline="0" dirty="0" smtClean="0"/>
              <a:t>First, let me hear from you, what are some examples of ways you know that one can use to help calm someone down who is in distress? </a:t>
            </a:r>
          </a:p>
          <a:p>
            <a:endParaRPr lang="en-US" baseline="0" dirty="0" smtClean="0"/>
          </a:p>
          <a:p>
            <a:r>
              <a:rPr lang="en-US" b="1" baseline="0" dirty="0" smtClean="0"/>
              <a:t>[List participants’ contributions on the whiteboard. In Zoom you can use the whiteboard and ask participants to write their contributions in the chat function. Ask for one volunteer to read the chat contributions whilst you write them on the whiteboard]</a:t>
            </a:r>
          </a:p>
        </p:txBody>
      </p:sp>
      <p:sp>
        <p:nvSpPr>
          <p:cNvPr id="4" name="Slide Number Placeholder 3"/>
          <p:cNvSpPr>
            <a:spLocks noGrp="1"/>
          </p:cNvSpPr>
          <p:nvPr>
            <p:ph type="sldNum" sz="quarter" idx="10"/>
          </p:nvPr>
        </p:nvSpPr>
        <p:spPr/>
        <p:txBody>
          <a:bodyPr/>
          <a:lstStyle/>
          <a:p>
            <a:fld id="{64774656-4D90-1246-BBAA-922E8D88F56B}"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i="0" kern="1200" dirty="0" smtClean="0">
                <a:solidFill>
                  <a:schemeClr val="tx1"/>
                </a:solidFill>
                <a:latin typeface="+mn-lt"/>
                <a:ea typeface="+mn-ea"/>
                <a:cs typeface="+mn-cs"/>
              </a:rPr>
              <a:t>The training is also based on the most recent advice and publications to guide mental health and psychosocial support responses, from leading humanitarian organizations, including</a:t>
            </a:r>
            <a:r>
              <a:rPr lang="en-GB" sz="1200" i="0" kern="1200" baseline="0" dirty="0" smtClean="0">
                <a:solidFill>
                  <a:schemeClr val="tx1"/>
                </a:solidFill>
                <a:latin typeface="+mn-lt"/>
                <a:ea typeface="+mn-ea"/>
                <a:cs typeface="+mn-cs"/>
              </a:rPr>
              <a:t> WHO, the IASC committee, and the IFRC Reference Centre for </a:t>
            </a:r>
            <a:r>
              <a:rPr lang="en-GB" sz="1200" i="0" kern="1200" baseline="0" smtClean="0">
                <a:solidFill>
                  <a:schemeClr val="tx1"/>
                </a:solidFill>
                <a:latin typeface="+mn-lt"/>
                <a:ea typeface="+mn-ea"/>
                <a:cs typeface="+mn-cs"/>
              </a:rPr>
              <a:t>Psychosocial Support</a:t>
            </a:r>
          </a:p>
          <a:p>
            <a:endParaRPr lang="en-GB" sz="1200" i="0" kern="1200" baseline="0" dirty="0" smtClean="0">
              <a:solidFill>
                <a:schemeClr val="tx1"/>
              </a:solidFill>
              <a:latin typeface="+mn-lt"/>
              <a:ea typeface="+mn-ea"/>
              <a:cs typeface="+mn-cs"/>
            </a:endParaRPr>
          </a:p>
          <a:p>
            <a:r>
              <a:rPr lang="en-GB" sz="1200" i="0" kern="1200" baseline="0" dirty="0" smtClean="0">
                <a:solidFill>
                  <a:schemeClr val="tx1"/>
                </a:solidFill>
                <a:latin typeface="+mn-lt"/>
                <a:ea typeface="+mn-ea"/>
                <a:cs typeface="+mn-cs"/>
              </a:rPr>
              <a:t> </a:t>
            </a:r>
            <a:endParaRPr lang="en-GB" sz="1200" i="0" kern="1200" dirty="0" smtClean="0">
              <a:solidFill>
                <a:schemeClr val="tx1"/>
              </a:solidFill>
              <a:latin typeface="+mn-lt"/>
              <a:ea typeface="+mn-ea"/>
              <a:cs typeface="+mn-cs"/>
            </a:endParaRPr>
          </a:p>
          <a:p>
            <a:r>
              <a:rPr lang="en-GB" sz="1200" i="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[Show a video clip or</a:t>
            </a:r>
            <a:r>
              <a:rPr lang="en-US" b="1" baseline="0" dirty="0" smtClean="0"/>
              <a:t> play an audio clip that demonstrates one or more ways of calming a person down.]</a:t>
            </a:r>
          </a:p>
          <a:p>
            <a:endParaRPr lang="en-US" baseline="0" dirty="0" smtClean="0"/>
          </a:p>
          <a:p>
            <a:r>
              <a:rPr lang="en-US" baseline="0" dirty="0" smtClean="0"/>
              <a:t>Have a look at the next part of the video, and see if there are any additional methods of calming we can add to our list that we don’t have yet. </a:t>
            </a:r>
          </a:p>
          <a:p>
            <a:endParaRPr lang="en-US" b="1" baseline="0" dirty="0" smtClean="0"/>
          </a:p>
          <a:p>
            <a:r>
              <a:rPr lang="en-US" b="1" baseline="0" dirty="0" smtClean="0"/>
              <a:t>[Add any additional methods of calming to the list mentioned by the group, after watching the video.]</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 summary of different things you can do to help calm</a:t>
            </a:r>
            <a:r>
              <a:rPr lang="en-US" baseline="0" dirty="0" smtClean="0"/>
              <a:t> someone in distress, and these are all methods you can use when supporting someone remotely. </a:t>
            </a:r>
          </a:p>
          <a:p>
            <a:endParaRPr lang="en-US" baseline="0" dirty="0" smtClean="0"/>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keep the tone of your voice calm and soft</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try to stay calm yourself</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assure the person you are listening</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explore physical symptoms and assess if there is a need for medical help</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remind the person of your intent to help and that they are safe, if it is true</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encourage calm and mindful breathing</a:t>
            </a:r>
          </a:p>
          <a:p>
            <a:pPr marL="300355" indent="-287655">
              <a:lnSpc>
                <a:spcPct val="100000"/>
              </a:lnSpc>
              <a:spcBef>
                <a:spcPts val="320"/>
              </a:spcBef>
              <a:buChar char="•"/>
              <a:tabLst>
                <a:tab pos="300355" algn="l"/>
                <a:tab pos="300990" algn="l"/>
              </a:tabLst>
            </a:pPr>
            <a:r>
              <a:rPr lang="en-GB" sz="1200" spc="-10" dirty="0" smtClean="0">
                <a:solidFill>
                  <a:srgbClr val="231F20"/>
                </a:solidFill>
                <a:latin typeface="+mn-lt"/>
                <a:cs typeface="Calibri"/>
              </a:rPr>
              <a:t>encourage the person to ground with the earth or chair they are sitting on.</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easier to guide someone on practicing calm and controlled breathing, if you know yourself how to do it. Let’s practice this together, then you will be able to repeat this activity with others who may need it. </a:t>
            </a:r>
          </a:p>
          <a:p>
            <a:endParaRPr lang="en-US" dirty="0" smtClean="0"/>
          </a:p>
          <a:p>
            <a:r>
              <a:rPr lang="en-US" dirty="0" smtClean="0"/>
              <a:t>Sit or stand comfortably,</a:t>
            </a:r>
            <a:r>
              <a:rPr lang="en-US" baseline="0" dirty="0" smtClean="0"/>
              <a:t> and take a some seconds to center yourself and feel present in moment. If you feel comfortable, close your eyes and just focus on my voice. Now put your hands on your belly and start paying attention to your breathing. Breathe in, through your nose, and try to bring the air all the way to the bottom of your belly. Feel your belly expanding as you breathe in. Now calmly breathe out through pursed lips, emptying your lungs completely. Pay attention to keeping your shoulders relaxed and down when you do this. Repeat this a few times, breathing in and filling your belly with air, and breathing out through your pursed lips. As you breathe feel your body calming and everything slowing down. </a:t>
            </a:r>
          </a:p>
          <a:p>
            <a:endParaRPr lang="en-US" b="1" baseline="0" dirty="0" smtClean="0"/>
          </a:p>
          <a:p>
            <a:r>
              <a:rPr lang="en-US" b="1" baseline="0" dirty="0" smtClean="0"/>
              <a:t>[Breathe with the participants 3 or 4 times, so they can experience what guided calm breathing feels like. This will make it easier for them to teach others.]</a:t>
            </a:r>
          </a:p>
        </p:txBody>
      </p:sp>
      <p:sp>
        <p:nvSpPr>
          <p:cNvPr id="4" name="Slide Number Placeholder 3"/>
          <p:cNvSpPr>
            <a:spLocks noGrp="1"/>
          </p:cNvSpPr>
          <p:nvPr>
            <p:ph type="sldNum" sz="quarter" idx="10"/>
          </p:nvPr>
        </p:nvSpPr>
        <p:spPr/>
        <p:txBody>
          <a:bodyPr/>
          <a:lstStyle/>
          <a:p>
            <a:fld id="{64774656-4D90-1246-BBAA-922E8D88F56B}"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LISTEN actions rely on the</a:t>
            </a:r>
            <a:r>
              <a:rPr lang="en-US" baseline="0" dirty="0" smtClean="0"/>
              <a:t> PFA skills of supportive communication and especially on active listening. A</a:t>
            </a:r>
            <a:r>
              <a:rPr lang="en-US" dirty="0" smtClean="0"/>
              <a:t>ctive </a:t>
            </a:r>
            <a:r>
              <a:rPr lang="en-US" dirty="0"/>
              <a:t>listening is a powerful skill that can benefit</a:t>
            </a:r>
            <a:r>
              <a:rPr lang="en-US" baseline="0" dirty="0"/>
              <a:t> in</a:t>
            </a:r>
            <a:r>
              <a:rPr lang="en-US" dirty="0"/>
              <a:t> all aspects of life, and not only in the context of psychological first aid.</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Active listening is more than just hearing what someone says. It is a </a:t>
            </a:r>
            <a:r>
              <a:rPr lang="en-US" sz="1200" kern="1200" baseline="0" dirty="0" smtClean="0">
                <a:solidFill>
                  <a:schemeClr val="tx1"/>
                </a:solidFill>
                <a:latin typeface="+mn-lt"/>
                <a:ea typeface="+mn-ea"/>
                <a:cs typeface="+mn-cs"/>
              </a:rPr>
              <a:t>communication skill </a:t>
            </a:r>
            <a:r>
              <a:rPr lang="en-US" sz="1200" kern="1200" baseline="0" dirty="0">
                <a:solidFill>
                  <a:schemeClr val="tx1"/>
                </a:solidFill>
                <a:latin typeface="+mn-lt"/>
                <a:ea typeface="+mn-ea"/>
                <a:cs typeface="+mn-cs"/>
              </a:rPr>
              <a:t>that is both verbal and nonverbal. Nonverbal listening is demonstrated through</a:t>
            </a:r>
          </a:p>
          <a:p>
            <a:r>
              <a:rPr lang="en-US" sz="1200" kern="1200" baseline="0" dirty="0">
                <a:solidFill>
                  <a:schemeClr val="tx1"/>
                </a:solidFill>
                <a:latin typeface="+mn-lt"/>
                <a:ea typeface="+mn-ea"/>
                <a:cs typeface="+mn-cs"/>
              </a:rPr>
              <a:t>body language, eye contact, the space between two people, body positioning and focusing </a:t>
            </a:r>
            <a:r>
              <a:rPr lang="en-US" sz="1200" kern="1200" baseline="0" dirty="0" smtClean="0">
                <a:solidFill>
                  <a:schemeClr val="tx1"/>
                </a:solidFill>
                <a:latin typeface="+mn-lt"/>
                <a:ea typeface="+mn-ea"/>
                <a:cs typeface="+mn-cs"/>
              </a:rPr>
              <a:t>on the </a:t>
            </a:r>
            <a:r>
              <a:rPr lang="en-US" sz="1200" kern="1200" baseline="0" dirty="0">
                <a:solidFill>
                  <a:schemeClr val="tx1"/>
                </a:solidFill>
                <a:latin typeface="+mn-lt"/>
                <a:ea typeface="+mn-ea"/>
                <a:cs typeface="+mn-cs"/>
              </a:rPr>
              <a:t>other person. If it is on a video call, facing the person and showing they have your full attention.</a:t>
            </a:r>
            <a:r>
              <a:rPr lang="en-US" sz="1200" kern="1200" baseline="0" dirty="0" smtClean="0">
                <a:solidFill>
                  <a:schemeClr val="tx1"/>
                </a:solidFill>
                <a:latin typeface="+mn-lt"/>
                <a:ea typeface="+mn-ea"/>
                <a:cs typeface="+mn-cs"/>
              </a:rPr>
              <a:t> Some </a:t>
            </a:r>
            <a:r>
              <a:rPr lang="en-US" sz="1200" kern="1200" baseline="0" dirty="0">
                <a:solidFill>
                  <a:schemeClr val="tx1"/>
                </a:solidFill>
                <a:latin typeface="+mn-lt"/>
                <a:ea typeface="+mn-ea"/>
                <a:cs typeface="+mn-cs"/>
              </a:rPr>
              <a:t>people show they are listening by nodding or moving their head a little</a:t>
            </a:r>
            <a:r>
              <a:rPr lang="en-US" sz="1200" kern="1200" baseline="0" dirty="0" smtClean="0">
                <a:solidFill>
                  <a:schemeClr val="tx1"/>
                </a:solidFill>
                <a:latin typeface="+mn-lt"/>
                <a:ea typeface="+mn-ea"/>
                <a:cs typeface="+mn-cs"/>
              </a:rPr>
              <a:t>. If </a:t>
            </a:r>
            <a:r>
              <a:rPr lang="en-US" sz="1200" kern="1200" baseline="0" dirty="0">
                <a:solidFill>
                  <a:schemeClr val="tx1"/>
                </a:solidFill>
                <a:latin typeface="+mn-lt"/>
                <a:ea typeface="+mn-ea"/>
                <a:cs typeface="+mn-cs"/>
              </a:rPr>
              <a:t>it is on a phone-call it is having the conversation in a private and quiet setting and responding to the caller every now and then</a:t>
            </a:r>
            <a:r>
              <a:rPr lang="en-US" sz="1200" kern="1200" baseline="0" dirty="0" smtClean="0">
                <a:solidFill>
                  <a:schemeClr val="tx1"/>
                </a:solidFill>
                <a:latin typeface="+mn-lt"/>
                <a:ea typeface="+mn-ea"/>
                <a:cs typeface="+mn-cs"/>
              </a:rPr>
              <a:t> to </a:t>
            </a:r>
            <a:r>
              <a:rPr lang="en-US" sz="1200" kern="1200" baseline="0" dirty="0">
                <a:solidFill>
                  <a:schemeClr val="tx1"/>
                </a:solidFill>
                <a:latin typeface="+mn-lt"/>
                <a:ea typeface="+mn-ea"/>
                <a:cs typeface="+mn-cs"/>
              </a:rPr>
              <a:t>show you are listening. Some people make small noises, like uh-huh, or ‘hmm’ to show they are listening if a person talks for a while.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Verbal parts of active listening are asking questions to improve understanding of the situation</a:t>
            </a:r>
            <a:r>
              <a:rPr lang="en-US" sz="1200" kern="1200" baseline="0" dirty="0" smtClean="0">
                <a:solidFill>
                  <a:schemeClr val="tx1"/>
                </a:solidFill>
                <a:latin typeface="+mn-lt"/>
                <a:ea typeface="+mn-ea"/>
                <a:cs typeface="+mn-cs"/>
              </a:rPr>
              <a:t>; rephrasing </a:t>
            </a:r>
            <a:r>
              <a:rPr lang="en-US" sz="1200" kern="1200" baseline="0" dirty="0">
                <a:solidFill>
                  <a:schemeClr val="tx1"/>
                </a:solidFill>
                <a:latin typeface="+mn-lt"/>
                <a:ea typeface="+mn-ea"/>
                <a:cs typeface="+mn-cs"/>
              </a:rPr>
              <a:t>and summarizing what the person has said in your own words (to ensure </a:t>
            </a:r>
            <a:r>
              <a:rPr lang="en-US" sz="1200" kern="1200" baseline="0" dirty="0" smtClean="0">
                <a:solidFill>
                  <a:schemeClr val="tx1"/>
                </a:solidFill>
                <a:latin typeface="+mn-lt"/>
                <a:ea typeface="+mn-ea"/>
                <a:cs typeface="+mn-cs"/>
              </a:rPr>
              <a:t>and confirm </a:t>
            </a:r>
            <a:r>
              <a:rPr lang="en-US" sz="1200" kern="1200" baseline="0" dirty="0">
                <a:solidFill>
                  <a:schemeClr val="tx1"/>
                </a:solidFill>
                <a:latin typeface="+mn-lt"/>
                <a:ea typeface="+mn-ea"/>
                <a:cs typeface="+mn-cs"/>
              </a:rPr>
              <a:t>understanding) and being encouraging and supportive.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An important skill in PFA is communicating with the person in distress in a way that shows you are</a:t>
            </a:r>
            <a:r>
              <a:rPr lang="en-US" baseline="0" dirty="0"/>
              <a:t> interested in them and that you have empathy and understanding for what they are going through. </a:t>
            </a:r>
          </a:p>
          <a:p>
            <a:endParaRPr lang="en-US" baseline="0" dirty="0"/>
          </a:p>
          <a:p>
            <a:r>
              <a:rPr lang="en-US" baseline="0" dirty="0"/>
              <a:t>Examples of ways to express interest and empathy are listed here.</a:t>
            </a:r>
            <a:r>
              <a:rPr lang="en-US" baseline="0" dirty="0" smtClean="0"/>
              <a:t> </a:t>
            </a:r>
          </a:p>
          <a:p>
            <a:endParaRPr lang="en-US" baseline="0" dirty="0" smtClean="0"/>
          </a:p>
          <a:p>
            <a:pPr marL="300355" indent="-287655">
              <a:lnSpc>
                <a:spcPct val="100000"/>
              </a:lnSpc>
              <a:spcBef>
                <a:spcPts val="320"/>
              </a:spcBef>
              <a:buChar char="•"/>
              <a:tabLst>
                <a:tab pos="300355" algn="l"/>
                <a:tab pos="300990" algn="l"/>
              </a:tabLst>
            </a:pPr>
            <a:r>
              <a:rPr lang="en-US" sz="1200" spc="-10" dirty="0" smtClean="0">
                <a:solidFill>
                  <a:srgbClr val="231F20"/>
                </a:solidFill>
                <a:latin typeface="+mn-lt"/>
                <a:cs typeface="Calibri"/>
              </a:rPr>
              <a:t>I understand your concerns</a:t>
            </a:r>
          </a:p>
          <a:p>
            <a:pPr marL="300355" indent="-287655">
              <a:lnSpc>
                <a:spcPct val="100000"/>
              </a:lnSpc>
              <a:spcBef>
                <a:spcPts val="320"/>
              </a:spcBef>
              <a:buChar char="•"/>
              <a:tabLst>
                <a:tab pos="300355" algn="l"/>
                <a:tab pos="300990" algn="l"/>
              </a:tabLst>
            </a:pPr>
            <a:r>
              <a:rPr lang="en-US" sz="1200" spc="-10" dirty="0" smtClean="0">
                <a:solidFill>
                  <a:srgbClr val="231F20"/>
                </a:solidFill>
                <a:latin typeface="+mn-lt"/>
                <a:cs typeface="Calibri"/>
              </a:rPr>
              <a:t>You have the right to be sad/angry/frustrated/….</a:t>
            </a:r>
          </a:p>
          <a:p>
            <a:pPr marL="300355" indent="-287655">
              <a:lnSpc>
                <a:spcPct val="100000"/>
              </a:lnSpc>
              <a:spcBef>
                <a:spcPts val="320"/>
              </a:spcBef>
              <a:buChar char="•"/>
              <a:tabLst>
                <a:tab pos="300355" algn="l"/>
                <a:tab pos="300990" algn="l"/>
              </a:tabLst>
            </a:pPr>
            <a:r>
              <a:rPr lang="en-US" sz="1200" spc="-10" dirty="0" smtClean="0">
                <a:solidFill>
                  <a:srgbClr val="231F20"/>
                </a:solidFill>
                <a:latin typeface="+mn-lt"/>
                <a:cs typeface="Calibri"/>
              </a:rPr>
              <a:t>I hear what you are saying..</a:t>
            </a:r>
          </a:p>
          <a:p>
            <a:pPr marL="300355" indent="-287655">
              <a:lnSpc>
                <a:spcPct val="100000"/>
              </a:lnSpc>
              <a:spcBef>
                <a:spcPts val="320"/>
              </a:spcBef>
              <a:buChar char="•"/>
              <a:tabLst>
                <a:tab pos="300355" algn="l"/>
                <a:tab pos="300990" algn="l"/>
              </a:tabLst>
            </a:pPr>
            <a:r>
              <a:rPr lang="en-US" sz="1200" spc="-10" dirty="0" smtClean="0">
                <a:solidFill>
                  <a:srgbClr val="231F20"/>
                </a:solidFill>
                <a:latin typeface="+mn-lt"/>
                <a:cs typeface="Calibri"/>
              </a:rPr>
              <a:t>I understand that you are worried..</a:t>
            </a:r>
          </a:p>
          <a:p>
            <a:pPr marL="300355" indent="-287655">
              <a:lnSpc>
                <a:spcPct val="100000"/>
              </a:lnSpc>
              <a:spcBef>
                <a:spcPts val="320"/>
              </a:spcBef>
              <a:buChar char="•"/>
              <a:tabLst>
                <a:tab pos="300355" algn="l"/>
                <a:tab pos="300990" algn="l"/>
              </a:tabLst>
            </a:pPr>
            <a:r>
              <a:rPr lang="en-US" sz="1200" spc="-10" dirty="0" smtClean="0">
                <a:solidFill>
                  <a:srgbClr val="231F20"/>
                </a:solidFill>
                <a:latin typeface="+mn-lt"/>
                <a:cs typeface="Calibri"/>
              </a:rPr>
              <a:t>In this situation, your reaction is natural…</a:t>
            </a:r>
          </a:p>
          <a:p>
            <a:pPr marL="300355" indent="-287655">
              <a:lnSpc>
                <a:spcPct val="100000"/>
              </a:lnSpc>
              <a:spcBef>
                <a:spcPts val="320"/>
              </a:spcBef>
              <a:buChar char="•"/>
              <a:tabLst>
                <a:tab pos="300355" algn="l"/>
                <a:tab pos="300990" algn="l"/>
              </a:tabLst>
            </a:pPr>
            <a:r>
              <a:rPr lang="en-US" sz="1200" spc="-10" dirty="0" smtClean="0">
                <a:solidFill>
                  <a:srgbClr val="231F20"/>
                </a:solidFill>
                <a:cs typeface="Calibri"/>
              </a:rPr>
              <a:t>Maybe we can discuss possible solutions….</a:t>
            </a:r>
          </a:p>
          <a:p>
            <a:pPr marL="300355" indent="-287655">
              <a:lnSpc>
                <a:spcPct val="100000"/>
              </a:lnSpc>
              <a:spcBef>
                <a:spcPts val="320"/>
              </a:spcBef>
              <a:buChar char="•"/>
              <a:tabLst>
                <a:tab pos="300355" algn="l"/>
                <a:tab pos="300990" algn="l"/>
              </a:tabLst>
            </a:pPr>
            <a:r>
              <a:rPr lang="en-US" sz="1200" spc="-10" dirty="0" smtClean="0">
                <a:solidFill>
                  <a:srgbClr val="231F20"/>
                </a:solidFill>
                <a:cs typeface="Calibri"/>
              </a:rPr>
              <a:t>What I can offer you is…</a:t>
            </a:r>
          </a:p>
          <a:p>
            <a:pPr marL="300355" indent="-287655">
              <a:lnSpc>
                <a:spcPct val="100000"/>
              </a:lnSpc>
              <a:spcBef>
                <a:spcPts val="320"/>
              </a:spcBef>
              <a:buChar char="•"/>
              <a:tabLst>
                <a:tab pos="300355" algn="l"/>
                <a:tab pos="300990" algn="l"/>
              </a:tabLst>
            </a:pPr>
            <a:r>
              <a:rPr lang="en-US" sz="1200" spc="-10" dirty="0" smtClean="0">
                <a:solidFill>
                  <a:srgbClr val="231F20"/>
                </a:solidFill>
                <a:cs typeface="Calibri"/>
              </a:rPr>
              <a:t>I am concerned about you and would like to suggest a place where someone can help you…</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Remember what you learnt at the beginning of the training? </a:t>
            </a:r>
            <a:r>
              <a:rPr lang="en-GB" sz="1200" kern="1200" dirty="0">
                <a:solidFill>
                  <a:schemeClr val="tx1"/>
                </a:solidFill>
                <a:latin typeface="+mn-lt"/>
                <a:ea typeface="+mn-ea"/>
                <a:cs typeface="+mn-cs"/>
              </a:rPr>
              <a:t>PFA rarely</a:t>
            </a:r>
            <a:r>
              <a:rPr lang="en-GB" sz="1200" kern="1200" baseline="0" dirty="0">
                <a:solidFill>
                  <a:schemeClr val="tx1"/>
                </a:solidFill>
                <a:latin typeface="+mn-lt"/>
                <a:ea typeface="+mn-ea"/>
                <a:cs typeface="+mn-cs"/>
              </a:rPr>
              <a:t> stands alone, and is usually accompanied by other support.</a:t>
            </a:r>
            <a:r>
              <a:rPr lang="en-GB" sz="1200" kern="1200" baseline="0" dirty="0" smtClean="0">
                <a:solidFill>
                  <a:schemeClr val="tx1"/>
                </a:solidFill>
                <a:latin typeface="+mn-lt"/>
                <a:ea typeface="+mn-ea"/>
                <a:cs typeface="+mn-cs"/>
              </a:rPr>
              <a:t> </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t>
            </a:r>
            <a:r>
              <a:rPr lang="en-US" sz="1200" kern="1200" baseline="0" dirty="0">
                <a:solidFill>
                  <a:schemeClr val="tx1"/>
                </a:solidFill>
                <a:latin typeface="+mn-lt"/>
                <a:ea typeface="+mn-ea"/>
                <a:cs typeface="+mn-cs"/>
              </a:rPr>
              <a:t>actions of LINK usually have practical outcomes. They include giving information, and helping people address immediate basic needs so they can cope better with their situation.</a:t>
            </a:r>
            <a:r>
              <a:rPr lang="en-US" sz="1200" kern="1200" baseline="0" dirty="0" smtClean="0">
                <a:solidFill>
                  <a:schemeClr val="tx1"/>
                </a:solidFill>
                <a:latin typeface="+mn-lt"/>
                <a:ea typeface="+mn-ea"/>
                <a:cs typeface="+mn-cs"/>
              </a:rPr>
              <a:t> The </a:t>
            </a:r>
            <a:r>
              <a:rPr lang="en-US" sz="1200" kern="1200" baseline="0" dirty="0">
                <a:solidFill>
                  <a:schemeClr val="tx1"/>
                </a:solidFill>
                <a:latin typeface="+mn-lt"/>
                <a:ea typeface="+mn-ea"/>
                <a:cs typeface="+mn-cs"/>
              </a:rPr>
              <a:t>role of the helper is to help the person help themselves and to regain control of their situation.</a:t>
            </a:r>
            <a:r>
              <a:rPr lang="en-US" sz="1200" kern="1200" baseline="0" dirty="0" smtClean="0">
                <a:solidFill>
                  <a:schemeClr val="tx1"/>
                </a:solidFill>
                <a:latin typeface="+mn-lt"/>
                <a:ea typeface="+mn-ea"/>
                <a:cs typeface="+mn-cs"/>
              </a:rPr>
              <a:t> </a:t>
            </a:r>
          </a:p>
          <a:p>
            <a:endParaRPr lang="en-US" sz="120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LINK actions include helping a person access information, connecting someone in distress with loved ones and social support, providing help to tackle practical problems and to get access to other help as needed. An key part of LINK skills is for the helper to know and understand their own limits, in terms of what help they can provide, and when (and where) they need to refer for help to  elsewhere. </a:t>
            </a: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When we earlier talked about the LOOK actions, we explored signs and symptoms of distress that call for immediate referral for additional help. Here is the list again.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[Ask a participant to read the list]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Examples of severe reactions that call for immediate attention and intervention and or referral include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Is unable to sleep for a week or more and is confused and disorientated</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unable to function normally and care for themselves or their family (e.g. not eating or keeping clean)</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has lost control over their behaviour and is unpredictable or destructive</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threatens to harm themselves or others</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starts excessive or out-of-the-ordinary use of drugs or alcohol</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presents chronic health conditions which need specialised support</a:t>
            </a:r>
          </a:p>
          <a:p>
            <a:pPr marL="300355" indent="-287655">
              <a:lnSpc>
                <a:spcPct val="100000"/>
              </a:lnSpc>
              <a:spcBef>
                <a:spcPts val="420"/>
              </a:spcBef>
              <a:buChar char="•"/>
              <a:tabLst>
                <a:tab pos="300355" algn="l"/>
                <a:tab pos="300990" algn="l"/>
              </a:tabLst>
            </a:pPr>
            <a:r>
              <a:rPr lang="en-GB" sz="1200" dirty="0">
                <a:solidFill>
                  <a:srgbClr val="231F20"/>
                </a:solidFill>
                <a:latin typeface="+mn-lt"/>
                <a:cs typeface="Calibri"/>
              </a:rPr>
              <a:t>presents symptoms of mental health disorders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If a person presents with any of these signs or symptoms, the helper should try to help the person in distress access additional help as soon as possible.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What additional considerations do you think there are in the COVID-19 response? I wrote one important thing so far, which is to address myths and false information. What else can you think of? </a:t>
            </a:r>
          </a:p>
          <a:p>
            <a:endParaRPr lang="en-GB" dirty="0" smtClean="0"/>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0" i="0" u="none" strike="noStrike" kern="0" cap="none" spc="0" normalizeH="0" baseline="0" noProof="0" dirty="0" smtClean="0">
                <a:ln>
                  <a:noFill/>
                </a:ln>
                <a:solidFill>
                  <a:srgbClr val="FF0000"/>
                </a:solidFill>
                <a:effectLst/>
                <a:uLnTx/>
                <a:uFillTx/>
                <a:latin typeface="+mn-lt"/>
                <a:ea typeface="+mn-ea"/>
                <a:cs typeface="Calibri"/>
              </a:rPr>
              <a:t>Go back into your breakaway rooms and discuss and list </a:t>
            </a:r>
            <a:r>
              <a:rPr lang="en-US" sz="1200" kern="0" spc="-20" dirty="0" smtClean="0">
                <a:solidFill>
                  <a:srgbClr val="0000FF"/>
                </a:solidFill>
                <a:cs typeface="Calibri"/>
              </a:rPr>
              <a:t>how you think the LINK actions are applied in the COVID-19 response, adding to the list I have started. </a:t>
            </a: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endParaRPr kumimoji="0" lang="en-US" sz="1200" b="0" i="0" u="none" strike="noStrike" kern="0" cap="none" spc="-20" normalizeH="0" baseline="0" noProof="0" dirty="0" smtClean="0">
              <a:ln>
                <a:noFill/>
              </a:ln>
              <a:solidFill>
                <a:srgbClr val="0000FF"/>
              </a:solidFill>
              <a:effectLst/>
              <a:uLnTx/>
              <a:uFillTx/>
              <a:latin typeface="+mn-lt"/>
              <a:ea typeface="+mn-ea"/>
              <a:cs typeface="Calibri"/>
            </a:endParaRPr>
          </a:p>
          <a:p>
            <a:pPr marL="300355" marR="0" lvl="0" indent="-287655" algn="l" defTabSz="457200" rtl="0" eaLnBrk="1" fontAlgn="auto" latinLnBrk="0" hangingPunct="1">
              <a:lnSpc>
                <a:spcPct val="100000"/>
              </a:lnSpc>
              <a:spcBef>
                <a:spcPts val="420"/>
              </a:spcBef>
              <a:spcAft>
                <a:spcPts val="0"/>
              </a:spcAft>
              <a:buClrTx/>
              <a:buSzTx/>
              <a:buFontTx/>
              <a:buNone/>
              <a:tabLst>
                <a:tab pos="300355" algn="l"/>
                <a:tab pos="300990" algn="l"/>
              </a:tabLst>
              <a:defRPr/>
            </a:pPr>
            <a:r>
              <a:rPr kumimoji="0" lang="en-US" sz="1200" b="1" i="0" u="none" strike="noStrike" kern="0" cap="none" spc="-20" normalizeH="0" baseline="0" noProof="0" dirty="0" smtClean="0">
                <a:ln>
                  <a:noFill/>
                </a:ln>
                <a:solidFill>
                  <a:srgbClr val="0000FF"/>
                </a:solidFill>
                <a:effectLst/>
                <a:uLnTx/>
                <a:uFillTx/>
                <a:latin typeface="+mn-lt"/>
                <a:ea typeface="+mn-ea"/>
                <a:cs typeface="Calibri"/>
              </a:rPr>
              <a:t>[Give participants 5 minutes to discuss and list these considerations and bring them back to plenary. Ask for examples of considerations before going on to the next slide with your examples]. </a:t>
            </a:r>
            <a:endParaRPr kumimoji="0" lang="en-US" sz="1200" b="1" i="0" u="none" strike="noStrike" kern="0" cap="none" spc="0" normalizeH="0" baseline="0" noProof="0" dirty="0" smtClean="0">
              <a:ln>
                <a:noFill/>
              </a:ln>
              <a:solidFill>
                <a:srgbClr val="FF0000"/>
              </a:solidFill>
              <a:effectLst/>
              <a:uLnTx/>
              <a:uFillTx/>
              <a:latin typeface="+mn-lt"/>
              <a:ea typeface="+mn-ea"/>
              <a:cs typeface="Calibri"/>
            </a:endParaRPr>
          </a:p>
        </p:txBody>
      </p:sp>
      <p:sp>
        <p:nvSpPr>
          <p:cNvPr id="4" name="Slide Number Placeholder 3"/>
          <p:cNvSpPr>
            <a:spLocks noGrp="1"/>
          </p:cNvSpPr>
          <p:nvPr>
            <p:ph type="sldNum" sz="quarter" idx="5"/>
          </p:nvPr>
        </p:nvSpPr>
        <p:spPr/>
        <p:txBody>
          <a:bodyPr/>
          <a:lstStyle/>
          <a:p>
            <a:fld id="{64774656-4D90-1246-BBAA-922E8D88F56B}" type="slidenum">
              <a:rPr lang="en-US" smtClean="0"/>
              <a:pPr/>
              <a:t>47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51108221"/>
      </p:ext>
    </p:extLst>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Here is my list. You may have some to add to this. </a:t>
            </a:r>
          </a:p>
          <a:p>
            <a:endParaRPr lang="x-none" dirty="0"/>
          </a:p>
          <a:p>
            <a:r>
              <a:rPr lang="x-none" dirty="0"/>
              <a:t>My list includes considerations on how to </a:t>
            </a:r>
          </a:p>
          <a:p>
            <a:endParaRPr lang="x-none" dirty="0"/>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address </a:t>
            </a:r>
            <a:r>
              <a:rPr lang="en-US" sz="1200" spc="-15" dirty="0" err="1">
                <a:solidFill>
                  <a:srgbClr val="000000"/>
                </a:solidFill>
                <a:cs typeface="Calibri"/>
              </a:rPr>
              <a:t>rumours</a:t>
            </a:r>
            <a:r>
              <a:rPr lang="en-US" sz="1200" spc="-15" dirty="0">
                <a:solidFill>
                  <a:srgbClr val="000000"/>
                </a:solidFill>
                <a:cs typeface="Calibri"/>
              </a:rPr>
              <a:t> and false information</a:t>
            </a:r>
          </a:p>
          <a:p>
            <a:pPr marL="300355" indent="-287655">
              <a:spcBef>
                <a:spcPts val="420"/>
              </a:spcBef>
              <a:buFontTx/>
              <a:buChar char="•"/>
              <a:tabLst>
                <a:tab pos="300355" algn="l"/>
                <a:tab pos="300990" algn="l"/>
              </a:tabLst>
            </a:pPr>
            <a:r>
              <a:rPr lang="en-US" sz="1200" spc="-15" dirty="0">
                <a:solidFill>
                  <a:srgbClr val="000000"/>
                </a:solidFill>
                <a:cs typeface="Calibri"/>
              </a:rPr>
              <a:t>link to reliable information sources. Remember </a:t>
            </a:r>
            <a:r>
              <a:rPr lang="en-US" sz="1200" spc="-15" dirty="0" err="1">
                <a:solidFill>
                  <a:srgbClr val="000000"/>
                </a:solidFill>
                <a:cs typeface="Calibri"/>
              </a:rPr>
              <a:t>rumours</a:t>
            </a:r>
            <a:r>
              <a:rPr lang="en-US" sz="1200" spc="-15" dirty="0">
                <a:solidFill>
                  <a:srgbClr val="000000"/>
                </a:solidFill>
                <a:cs typeface="Calibri"/>
              </a:rPr>
              <a:t> are common in disease outbreaks. Sharing accurate information is the best way to dispel </a:t>
            </a:r>
            <a:r>
              <a:rPr lang="en-US" sz="1200" spc="-15" dirty="0" err="1">
                <a:solidFill>
                  <a:srgbClr val="000000"/>
                </a:solidFill>
                <a:cs typeface="Calibri"/>
              </a:rPr>
              <a:t>rumours</a:t>
            </a:r>
            <a:r>
              <a:rPr lang="en-US" sz="1200" spc="-15" dirty="0">
                <a:solidFill>
                  <a:srgbClr val="000000"/>
                </a:solidFill>
                <a:cs typeface="Calibri"/>
              </a:rPr>
              <a:t> and false information. </a:t>
            </a: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help people in isolation</a:t>
            </a:r>
          </a:p>
          <a:p>
            <a:pPr marL="300355" marR="0" lvl="0" indent="-287655" algn="l" defTabSz="457200" rtl="0" eaLnBrk="1" fontAlgn="auto" latinLnBrk="0" hangingPunct="1">
              <a:lnSpc>
                <a:spcPct val="100000"/>
              </a:lnSpc>
              <a:spcBef>
                <a:spcPts val="420"/>
              </a:spcBef>
              <a:spcAft>
                <a:spcPts val="0"/>
              </a:spcAft>
              <a:buClrTx/>
              <a:buSzTx/>
              <a:buFontTx/>
              <a:buChar char="•"/>
              <a:tabLst>
                <a:tab pos="300355" algn="l"/>
                <a:tab pos="300990" algn="l"/>
              </a:tabLst>
              <a:defRPr/>
            </a:pPr>
            <a:r>
              <a:rPr lang="en-US" sz="1200" spc="-15" dirty="0">
                <a:solidFill>
                  <a:srgbClr val="000000"/>
                </a:solidFill>
                <a:cs typeface="Calibri"/>
              </a:rPr>
              <a:t>Knowing national COVID-19 response protocol</a:t>
            </a: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link someone who is ill to local health authorities for testing, contact tracing and referral</a:t>
            </a: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encourage remote social interaction (phone and video calls)</a:t>
            </a: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encourage living healthy: daily exercise, food and water, sleep </a:t>
            </a:r>
            <a:r>
              <a:rPr lang="en-US" sz="1200" spc="-15" dirty="0" err="1">
                <a:solidFill>
                  <a:srgbClr val="000000"/>
                </a:solidFill>
                <a:cs typeface="Calibri"/>
              </a:rPr>
              <a:t>etc</a:t>
            </a:r>
            <a:endParaRPr lang="en-US" sz="1200" spc="-15" dirty="0">
              <a:solidFill>
                <a:srgbClr val="000000"/>
              </a:solidFill>
              <a:cs typeface="Calibri"/>
            </a:endParaRPr>
          </a:p>
          <a:p>
            <a:pPr marL="300355" indent="-287655">
              <a:lnSpc>
                <a:spcPct val="100000"/>
              </a:lnSpc>
              <a:spcBef>
                <a:spcPts val="420"/>
              </a:spcBef>
              <a:buChar char="•"/>
              <a:tabLst>
                <a:tab pos="300355" algn="l"/>
                <a:tab pos="300990" algn="l"/>
              </a:tabLst>
            </a:pPr>
            <a:r>
              <a:rPr lang="en-US" sz="1200" spc="-15" dirty="0">
                <a:solidFill>
                  <a:srgbClr val="000000"/>
                </a:solidFill>
                <a:cs typeface="Calibri"/>
              </a:rPr>
              <a:t>encourage asking for help from friends and family </a:t>
            </a:r>
          </a:p>
          <a:p>
            <a:endParaRPr lang="x-none" dirty="0"/>
          </a:p>
        </p:txBody>
      </p:sp>
      <p:sp>
        <p:nvSpPr>
          <p:cNvPr id="4" name="Slide Number Placeholder 3"/>
          <p:cNvSpPr>
            <a:spLocks noGrp="1"/>
          </p:cNvSpPr>
          <p:nvPr>
            <p:ph type="sldNum" sz="quarter" idx="5"/>
          </p:nvPr>
        </p:nvSpPr>
        <p:spPr/>
        <p:txBody>
          <a:bodyPr/>
          <a:lstStyle/>
          <a:p>
            <a:fld id="{64774656-4D90-1246-BBAA-922E8D88F56B}" type="slidenum">
              <a:rPr lang="en-US" smtClean="0"/>
              <a:pPr/>
              <a:t>48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94354275"/>
      </p:ext>
    </p:extLst>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It is common in epidemics</a:t>
            </a:r>
            <a:r>
              <a:rPr lang="en-US" baseline="0" dirty="0" smtClean="0"/>
              <a:t> like this that rumors and false information about the disease start circulating. When people receive contradictory information from different sources it can lead to fear and mistrust of public health messages. This can cause people to not seek medical help, and some may even hide if they feel ill. Health workers may experience threats of acts of violence from affected people, also due to rumors or incorrect information about the disease. It is important to be aware of some of the false information that is circulating and help to provide correct factual information. </a:t>
            </a:r>
          </a:p>
          <a:p>
            <a:endParaRPr lang="en-US" b="1" dirty="0" smtClean="0"/>
          </a:p>
          <a:p>
            <a:r>
              <a:rPr lang="en-US" b="1" dirty="0" smtClean="0"/>
              <a:t>Adjust the following section and the contents of the slide and</a:t>
            </a:r>
            <a:r>
              <a:rPr lang="en-US" b="1" baseline="0" dirty="0" smtClean="0"/>
              <a:t> insert examples of </a:t>
            </a:r>
            <a:r>
              <a:rPr lang="en-US" b="1" baseline="0" dirty="0" err="1" smtClean="0"/>
              <a:t>rumours</a:t>
            </a:r>
            <a:r>
              <a:rPr lang="en-US" b="1" baseline="0" dirty="0" smtClean="0"/>
              <a:t> or false information from your context]</a:t>
            </a:r>
          </a:p>
          <a:p>
            <a:endParaRPr lang="en-US" b="1" dirty="0" smtClean="0"/>
          </a:p>
          <a:p>
            <a:r>
              <a:rPr lang="en-US" dirty="0" smtClean="0"/>
              <a:t>I </a:t>
            </a:r>
            <a:r>
              <a:rPr lang="en-US" dirty="0"/>
              <a:t>know of a few </a:t>
            </a:r>
            <a:r>
              <a:rPr lang="en-US" dirty="0" err="1"/>
              <a:t>rumours</a:t>
            </a:r>
            <a:r>
              <a:rPr lang="en-US" dirty="0"/>
              <a:t> and false information here in</a:t>
            </a:r>
            <a:r>
              <a:rPr lang="en-US" dirty="0" smtClean="0"/>
              <a:t> </a:t>
            </a:r>
            <a:r>
              <a:rPr lang="en-US" b="1" dirty="0" smtClean="0"/>
              <a:t>[insert name of community/area/country]</a:t>
            </a:r>
          </a:p>
          <a:p>
            <a:endParaRPr lang="en-US" b="1" baseline="0" dirty="0" smtClean="0"/>
          </a:p>
          <a:p>
            <a:r>
              <a:rPr lang="en-US" b="1" baseline="0" dirty="0" smtClean="0"/>
              <a:t>Examples of </a:t>
            </a:r>
            <a:r>
              <a:rPr lang="en-US" b="1" baseline="0" dirty="0" err="1" smtClean="0"/>
              <a:t>rumours</a:t>
            </a:r>
            <a:r>
              <a:rPr lang="en-US" b="1" baseline="0" dirty="0" smtClean="0"/>
              <a:t> from </a:t>
            </a:r>
            <a:r>
              <a:rPr lang="en-US" b="1" baseline="0" dirty="0" err="1" smtClean="0"/>
              <a:t>Eswatini</a:t>
            </a:r>
            <a:r>
              <a:rPr lang="en-US" b="1" baseline="0" dirty="0" smtClean="0"/>
              <a:t>:</a:t>
            </a:r>
          </a:p>
          <a:p>
            <a:r>
              <a:rPr lang="en-US" dirty="0"/>
              <a:t>When the news of the virus</a:t>
            </a:r>
            <a:r>
              <a:rPr lang="en-US" baseline="0" dirty="0"/>
              <a:t> started there were some initial </a:t>
            </a:r>
            <a:r>
              <a:rPr lang="en-US" baseline="0" dirty="0" err="1"/>
              <a:t>rumours</a:t>
            </a:r>
            <a:r>
              <a:rPr lang="en-US" baseline="0" dirty="0"/>
              <a:t> that we shouldn’t worry in Africa, as the virus could not live in warm and sunny environments. </a:t>
            </a:r>
          </a:p>
          <a:p>
            <a:r>
              <a:rPr lang="en-US" baseline="0" dirty="0"/>
              <a:t>Then there were some people saying Africans did not get infected from the virus. </a:t>
            </a:r>
          </a:p>
          <a:p>
            <a:r>
              <a:rPr lang="en-US" baseline="0" dirty="0"/>
              <a:t>Some people have also tried to scam people by suggesting some product they are selling will protect people from the virus. Here is a screenshot of someone claiming a particular herb here in </a:t>
            </a:r>
            <a:r>
              <a:rPr lang="en-US" baseline="0" dirty="0" err="1"/>
              <a:t>Eswatini</a:t>
            </a:r>
            <a:r>
              <a:rPr lang="en-US" baseline="0" dirty="0"/>
              <a:t>, mixed with lemon juice, will ‘avert’ </a:t>
            </a:r>
            <a:r>
              <a:rPr lang="en-US" baseline="0" dirty="0" err="1"/>
              <a:t>Coronavirus</a:t>
            </a:r>
            <a:r>
              <a:rPr lang="en-US" baseline="0" dirty="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49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21986981"/>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aim of the training is to introduce psychological first aid, and apply PFA skills to the COVID-19 outbreak response. </a:t>
            </a:r>
          </a:p>
          <a:p>
            <a:endParaRPr lang="en-US" baseline="0" dirty="0" smtClean="0"/>
          </a:p>
          <a:p>
            <a:r>
              <a:rPr lang="en-US" baseline="0" dirty="0" smtClean="0"/>
              <a:t>PFA is the abbreviation for Psychological First Aid, and I will use that from now.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What other </a:t>
            </a:r>
            <a:r>
              <a:rPr lang="en-US" baseline="0" dirty="0" err="1" smtClean="0"/>
              <a:t>rumours</a:t>
            </a:r>
            <a:r>
              <a:rPr lang="en-US" baseline="0" dirty="0" smtClean="0"/>
              <a:t> do you know of? </a:t>
            </a:r>
          </a:p>
          <a:p>
            <a:endParaRPr lang="en-US" baseline="0" dirty="0" smtClean="0"/>
          </a:p>
          <a:p>
            <a:endParaRPr lang="en-US" baseline="0" dirty="0" smtClean="0"/>
          </a:p>
          <a:p>
            <a:r>
              <a:rPr lang="en-US" baseline="0" dirty="0" smtClean="0"/>
              <a:t>Let’s be aware of the misinformation, so we can help provide people with clear and accurate facts. </a:t>
            </a:r>
          </a:p>
          <a:p>
            <a:endParaRPr lang="en-US" baseline="0" dirty="0" smtClean="0"/>
          </a:p>
          <a:p>
            <a:r>
              <a:rPr lang="en-US" b="1" baseline="0" dirty="0" smtClean="0"/>
              <a:t>[Make a note of the outcome of this activity, to help guide activities to help dispel myths or </a:t>
            </a:r>
            <a:r>
              <a:rPr lang="en-US" b="1" baseline="0" dirty="0" err="1" smtClean="0"/>
              <a:t>rumours</a:t>
            </a:r>
            <a:r>
              <a:rPr lang="en-US" b="1" baseline="0" dirty="0" smtClean="0"/>
              <a:t> and prevent negative impacts of false information.]</a:t>
            </a:r>
            <a:endParaRPr lang="en-US" b="1" baseline="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Watch the next video clip. Pay attention to all of the PFA skills that are demonstrated and in particular the ones related to LINK actions. </a:t>
            </a:r>
          </a:p>
          <a:p>
            <a:endParaRPr lang="en-US" b="1" dirty="0" smtClean="0"/>
          </a:p>
          <a:p>
            <a:r>
              <a:rPr lang="en-US" b="1" dirty="0" smtClean="0"/>
              <a:t>[Show a video</a:t>
            </a:r>
            <a:r>
              <a:rPr lang="en-US" b="1" baseline="0" dirty="0" smtClean="0"/>
              <a:t> clip that demonstrates some LINK actions, such as exploring or encouraging contact and social support with loved ones, or referring the person in distress for further help elsewhere. You can also demonstrate psychoeducation and providing information to the person that will help them understand their own reactions and behaviours and with advice on how to manage this. An example is providing information and tips on how to sleep better.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Please give examples of</a:t>
            </a:r>
            <a:r>
              <a:rPr lang="en-US" dirty="0" smtClean="0"/>
              <a:t> the PFA skills you noticed</a:t>
            </a:r>
            <a:r>
              <a:rPr lang="en-US" baseline="0" dirty="0" smtClean="0"/>
              <a:t> in the video clip and especially the ones related to LINK actions. </a:t>
            </a:r>
            <a:endParaRPr lang="en-US" dirty="0" smtClean="0"/>
          </a:p>
          <a:p>
            <a:endParaRPr lang="en-US" b="1" dirty="0"/>
          </a:p>
          <a:p>
            <a:r>
              <a:rPr lang="en-US" b="1" dirty="0"/>
              <a:t>[Ask participants for examples. Make sure all the key PFA skills</a:t>
            </a:r>
            <a:r>
              <a:rPr lang="en-US" b="1" dirty="0" smtClean="0"/>
              <a:t> demonstrated in the video are mentioned.]</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baseline="0" dirty="0" smtClean="0">
                <a:solidFill>
                  <a:schemeClr val="tx1"/>
                </a:solidFill>
                <a:latin typeface="+mn-lt"/>
                <a:ea typeface="+mn-ea"/>
                <a:cs typeface="+mn-cs"/>
              </a:rPr>
              <a:t>Optional additional  - EA??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Since </a:t>
            </a:r>
            <a:r>
              <a:rPr lang="en-US" sz="1200" kern="1200" baseline="0" dirty="0">
                <a:solidFill>
                  <a:schemeClr val="tx1"/>
                </a:solidFill>
                <a:latin typeface="+mn-lt"/>
                <a:ea typeface="+mn-ea"/>
                <a:cs typeface="+mn-cs"/>
              </a:rPr>
              <a:t>most of us are currently in some form of social isolation, here are some examples of helpful advice you can give to those struggling with this. </a:t>
            </a:r>
          </a:p>
          <a:p>
            <a:endParaRPr lang="en-US" sz="120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Stay socially close</a:t>
            </a:r>
            <a:r>
              <a:rPr lang="en-US" sz="1200" b="1" kern="1200" baseline="0" dirty="0" smtClean="0">
                <a:solidFill>
                  <a:schemeClr val="tx1"/>
                </a:solidFill>
                <a:latin typeface="+mn-lt"/>
                <a:ea typeface="+mn-ea"/>
                <a:cs typeface="+mn-cs"/>
              </a:rPr>
              <a:t> and connected even </a:t>
            </a:r>
            <a:r>
              <a:rPr lang="en-US" sz="1200" b="1" kern="1200" baseline="0" dirty="0">
                <a:solidFill>
                  <a:schemeClr val="tx1"/>
                </a:solidFill>
                <a:latin typeface="+mn-lt"/>
                <a:ea typeface="+mn-ea"/>
                <a:cs typeface="+mn-cs"/>
              </a:rPr>
              <a:t>when maintaining physical distance: </a:t>
            </a:r>
            <a:r>
              <a:rPr lang="en-US" sz="1200" b="0" kern="1200" baseline="0" dirty="0">
                <a:solidFill>
                  <a:schemeClr val="tx1"/>
                </a:solidFill>
                <a:latin typeface="+mn-lt"/>
                <a:ea typeface="+mn-ea"/>
                <a:cs typeface="+mn-cs"/>
              </a:rPr>
              <a:t>Stay digitally connected by keeping in touch </a:t>
            </a:r>
            <a:r>
              <a:rPr lang="en-US" sz="1200" kern="1200" baseline="0" dirty="0">
                <a:solidFill>
                  <a:schemeClr val="tx1"/>
                </a:solidFill>
                <a:latin typeface="+mn-lt"/>
                <a:ea typeface="+mn-ea"/>
                <a:cs typeface="+mn-cs"/>
              </a:rPr>
              <a:t>with friends, colleagues and family using mail, Apps or social media. Watch the same films, read the same books and discuss in virtual meetings, have a virtual chat whilst drinking coffee or a cup of tea together. </a:t>
            </a:r>
          </a:p>
          <a:p>
            <a:endParaRPr lang="en-US" sz="120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Daily routine: P</a:t>
            </a:r>
            <a:r>
              <a:rPr lang="en-US" sz="1200" b="0" kern="1200" baseline="0" dirty="0">
                <a:solidFill>
                  <a:schemeClr val="tx1"/>
                </a:solidFill>
                <a:latin typeface="+mn-lt"/>
                <a:ea typeface="+mn-ea"/>
                <a:cs typeface="+mn-cs"/>
              </a:rPr>
              <a:t>lan and uphold a daily routine. For some people it is helpful to create a well-being plan for the days and weeks. </a:t>
            </a:r>
          </a:p>
          <a:p>
            <a:endParaRPr lang="en-US" sz="1200" b="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Set goals and keep active: </a:t>
            </a:r>
            <a:r>
              <a:rPr lang="en-US" sz="1200" b="0" kern="1200" baseline="0" dirty="0">
                <a:solidFill>
                  <a:schemeClr val="tx1"/>
                </a:solidFill>
                <a:latin typeface="+mn-lt"/>
                <a:ea typeface="+mn-ea"/>
                <a:cs typeface="+mn-cs"/>
              </a:rPr>
              <a:t>Setting goals and achieving them enhances the sense of control and competency. Goals must be realistic in the given circumstances. For some it gives a sense of agency and satisfaction to make a to do list for the day and tick off tasks as they go along. </a:t>
            </a:r>
          </a:p>
          <a:p>
            <a:endParaRPr lang="en-US" sz="1200" b="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If living with others plan time alone and time together : </a:t>
            </a:r>
            <a:r>
              <a:rPr lang="en-US" sz="1200" b="0" kern="1200" baseline="0" dirty="0">
                <a:solidFill>
                  <a:schemeClr val="tx1"/>
                </a:solidFill>
                <a:latin typeface="+mn-lt"/>
                <a:ea typeface="+mn-ea"/>
                <a:cs typeface="+mn-cs"/>
              </a:rPr>
              <a:t>Create a list of things to do together, read books aloud to each other, play board games, listen to and discuss radio, </a:t>
            </a:r>
            <a:r>
              <a:rPr lang="en-US" sz="1200" b="0" kern="1200" baseline="0" dirty="0" err="1">
                <a:solidFill>
                  <a:schemeClr val="tx1"/>
                </a:solidFill>
                <a:latin typeface="+mn-lt"/>
                <a:ea typeface="+mn-ea"/>
                <a:cs typeface="+mn-cs"/>
              </a:rPr>
              <a:t>tv</a:t>
            </a:r>
            <a:r>
              <a:rPr lang="en-US" sz="1200" b="0" kern="1200" baseline="0" dirty="0">
                <a:solidFill>
                  <a:schemeClr val="tx1"/>
                </a:solidFill>
                <a:latin typeface="+mn-lt"/>
                <a:ea typeface="+mn-ea"/>
                <a:cs typeface="+mn-cs"/>
              </a:rPr>
              <a:t> and podcasts. Take turns caring for children. There are many online resources for activities to do at home with children. </a:t>
            </a:r>
          </a:p>
          <a:p>
            <a:endParaRPr lang="en-US" sz="1200" b="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Don’t forget </a:t>
            </a:r>
            <a:r>
              <a:rPr lang="en-US" sz="1200" b="1" kern="1200" baseline="0" dirty="0" err="1">
                <a:solidFill>
                  <a:schemeClr val="tx1"/>
                </a:solidFill>
                <a:latin typeface="+mn-lt"/>
                <a:ea typeface="+mn-ea"/>
                <a:cs typeface="+mn-cs"/>
              </a:rPr>
              <a:t>humour</a:t>
            </a:r>
            <a:r>
              <a:rPr lang="en-US" sz="1200" b="1" kern="1200" baseline="0" dirty="0">
                <a:solidFill>
                  <a:schemeClr val="tx1"/>
                </a:solidFill>
                <a:latin typeface="+mn-lt"/>
                <a:ea typeface="+mn-ea"/>
                <a:cs typeface="+mn-cs"/>
              </a:rPr>
              <a:t>. Even though things are tough, try to look for humor if appropriate: </a:t>
            </a:r>
            <a:r>
              <a:rPr lang="en-US" sz="1200" b="0" kern="1200" baseline="0" dirty="0">
                <a:solidFill>
                  <a:schemeClr val="tx1"/>
                </a:solidFill>
                <a:latin typeface="+mn-lt"/>
                <a:ea typeface="+mn-ea"/>
                <a:cs typeface="+mn-cs"/>
              </a:rPr>
              <a:t>Humor can be a strong antidote to hopelessness. Even smiling and laughing inwardly can provide relief from anxiety and frustration. </a:t>
            </a:r>
          </a:p>
          <a:p>
            <a:endParaRPr lang="en-US" sz="1200" b="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Maintain hope: </a:t>
            </a:r>
            <a:r>
              <a:rPr lang="en-US" sz="1200" b="0" kern="1200" baseline="0" dirty="0">
                <a:solidFill>
                  <a:schemeClr val="tx1"/>
                </a:solidFill>
                <a:latin typeface="+mn-lt"/>
                <a:ea typeface="+mn-ea"/>
                <a:cs typeface="+mn-cs"/>
              </a:rPr>
              <a:t>Believe in something meaningful, whether family, faith, country or values. </a:t>
            </a:r>
          </a:p>
          <a:p>
            <a:endParaRPr lang="en-US" sz="1200" b="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Use stress management techniques: </a:t>
            </a:r>
            <a:r>
              <a:rPr lang="en-US" sz="1200" kern="1200" baseline="0" dirty="0">
                <a:solidFill>
                  <a:schemeClr val="tx1"/>
                </a:solidFill>
                <a:latin typeface="+mn-lt"/>
                <a:ea typeface="+mn-ea"/>
                <a:cs typeface="+mn-cs"/>
              </a:rPr>
              <a:t>Most people are familiar with stress management techniques but not all use them in practice; however, this is the time to encourage the use of such techniques. </a:t>
            </a:r>
          </a:p>
          <a:p>
            <a:endParaRPr lang="en-US" sz="1200" kern="1200" baseline="0" dirty="0">
              <a:solidFill>
                <a:schemeClr val="tx1"/>
              </a:solidFill>
              <a:latin typeface="+mn-lt"/>
              <a:ea typeface="+mn-ea"/>
              <a:cs typeface="+mn-cs"/>
            </a:endParaRPr>
          </a:p>
          <a:p>
            <a:r>
              <a:rPr lang="en-US" sz="1200" b="1" kern="1200" baseline="0" dirty="0">
                <a:solidFill>
                  <a:schemeClr val="tx1"/>
                </a:solidFill>
                <a:latin typeface="+mn-lt"/>
                <a:ea typeface="+mn-ea"/>
                <a:cs typeface="+mn-cs"/>
              </a:rPr>
              <a:t>Accept feelings: </a:t>
            </a:r>
            <a:r>
              <a:rPr lang="en-US" sz="1200" b="0" kern="1200" baseline="0" dirty="0">
                <a:solidFill>
                  <a:schemeClr val="tx1"/>
                </a:solidFill>
                <a:latin typeface="+mn-lt"/>
                <a:ea typeface="+mn-ea"/>
                <a:cs typeface="+mn-cs"/>
              </a:rPr>
              <a:t>Being in a stressful situation can cause a lot of different emotional reactions like anger, frustration, anxiety, regrets, second guessing yourself, self-blame etc. These feelings are normal reactions to an abnormal situation. </a:t>
            </a:r>
            <a:endParaRPr lang="en-US" b="0"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effectLst/>
                <a:latin typeface="+mn-lt"/>
                <a:ea typeface="+mn-ea"/>
                <a:cs typeface="+mn-cs"/>
              </a:rPr>
              <a:t>During the COVID-19 outbreak, normal rituals that help people grieve and say goodbye to loved ones who have died may not be possible because of the risk of spreading infection. We need to help people to find safe ways to grieve, honour and remember their lost loved ones. </a:t>
            </a:r>
          </a:p>
          <a:p>
            <a:pPr marL="757555" lvl="1" indent="-287655">
              <a:spcBef>
                <a:spcPts val="420"/>
              </a:spcBef>
              <a:buChar char="•"/>
              <a:tabLst>
                <a:tab pos="300355" algn="l"/>
                <a:tab pos="300990" algn="l"/>
              </a:tabLst>
            </a:pPr>
            <a:r>
              <a:rPr lang="en-GB" sz="2400" dirty="0">
                <a:solidFill>
                  <a:srgbClr val="231F20"/>
                </a:solidFill>
                <a:cs typeface="Calibri"/>
              </a:rPr>
              <a:t>Help to discuss if  alternative commemoration are possible if regular commemorations or funerals are not possible</a:t>
            </a:r>
          </a:p>
          <a:p>
            <a:pPr marL="757555" lvl="1" indent="-287655">
              <a:spcBef>
                <a:spcPts val="420"/>
              </a:spcBef>
              <a:buChar char="•"/>
              <a:tabLst>
                <a:tab pos="300355" algn="l"/>
                <a:tab pos="300990" algn="l"/>
              </a:tabLst>
            </a:pPr>
            <a:r>
              <a:rPr lang="en-GB" sz="2400" dirty="0">
                <a:solidFill>
                  <a:srgbClr val="231F20"/>
                </a:solidFill>
                <a:cs typeface="Calibri"/>
              </a:rPr>
              <a:t>Provide people ways to be in touch with sick or dying loved ones to say goodbye, if possible</a:t>
            </a:r>
          </a:p>
          <a:p>
            <a:pPr marL="757555" lvl="1" indent="-287655">
              <a:spcBef>
                <a:spcPts val="420"/>
              </a:spcBef>
              <a:buChar char="•"/>
              <a:tabLst>
                <a:tab pos="300355" algn="l"/>
                <a:tab pos="300990" algn="l"/>
              </a:tabLst>
            </a:pPr>
            <a:r>
              <a:rPr lang="en-GB" sz="2400" dirty="0">
                <a:solidFill>
                  <a:srgbClr val="231F20"/>
                </a:solidFill>
                <a:cs typeface="Calibri"/>
              </a:rPr>
              <a:t>Identify</a:t>
            </a:r>
            <a:r>
              <a:rPr lang="en-GB" sz="2400" dirty="0" smtClean="0">
                <a:solidFill>
                  <a:srgbClr val="231F20"/>
                </a:solidFill>
                <a:cs typeface="Calibri"/>
              </a:rPr>
              <a:t> faith </a:t>
            </a:r>
            <a:r>
              <a:rPr lang="en-GB" sz="2400" dirty="0">
                <a:solidFill>
                  <a:srgbClr val="231F20"/>
                </a:solidFill>
                <a:cs typeface="Calibri"/>
              </a:rPr>
              <a:t>leaders that can provide phone or online support to those grieving</a:t>
            </a:r>
          </a:p>
          <a:p>
            <a:pPr marL="757555" lvl="1" indent="-287655">
              <a:spcBef>
                <a:spcPts val="420"/>
              </a:spcBef>
              <a:buChar char="•"/>
              <a:tabLst>
                <a:tab pos="300355" algn="l"/>
                <a:tab pos="300990" algn="l"/>
              </a:tabLst>
            </a:pPr>
            <a:r>
              <a:rPr lang="en-GB" sz="2400" dirty="0">
                <a:solidFill>
                  <a:srgbClr val="231F20"/>
                </a:solidFill>
                <a:cs typeface="Calibri"/>
              </a:rPr>
              <a:t>Support people to identify other ways to safely say goodbye using appropriate cultural practices</a:t>
            </a:r>
            <a:endParaRPr lang="en-GB" sz="2200" dirty="0" smtClean="0">
              <a:solidFill>
                <a:srgbClr val="231F20"/>
              </a:solidFill>
              <a:cs typeface="Calibri"/>
            </a:endParaRPr>
          </a:p>
          <a:p>
            <a:endParaRPr lang="en-GB" sz="1200" kern="1200" dirty="0" smtClean="0">
              <a:solidFill>
                <a:schemeClr val="tx1"/>
              </a:solidFill>
              <a:effectLst/>
              <a:latin typeface="+mn-lt"/>
              <a:ea typeface="+mn-ea"/>
              <a:cs typeface="+mn-cs"/>
            </a:endParaRPr>
          </a:p>
          <a:p>
            <a:endParaRPr lang="en-GB" sz="1200" b="1"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[Find information from the IASC to guide a faith-sensitive approach in the link below: </a:t>
            </a:r>
          </a:p>
          <a:p>
            <a:r>
              <a:rPr lang="en-US" sz="1200" b="1" kern="1200" dirty="0" smtClean="0">
                <a:solidFill>
                  <a:schemeClr val="tx1"/>
                </a:solidFill>
                <a:effectLst/>
                <a:latin typeface="+mn-lt"/>
                <a:ea typeface="+mn-ea"/>
                <a:cs typeface="+mn-cs"/>
              </a:rPr>
              <a:t>https://interagencystandingcommittee.org/system/files/faith-sensitive_humanitarian_response_2018.pd</a:t>
            </a:r>
            <a:r>
              <a:rPr lang="en-US" sz="1200" b="1" kern="1200" baseline="0" dirty="0" smtClean="0">
                <a:solidFill>
                  <a:schemeClr val="tx1"/>
                </a:solidFill>
                <a:effectLst/>
                <a:latin typeface="+mn-lt"/>
                <a:ea typeface="+mn-ea"/>
                <a:cs typeface="+mn-cs"/>
              </a:rPr>
              <a:t>f ]</a:t>
            </a:r>
            <a:endParaRPr lang="en-US" sz="1200" b="1" kern="1200" dirty="0" smtClean="0">
              <a:solidFill>
                <a:schemeClr val="tx1"/>
              </a:solidFill>
              <a:effectLst/>
              <a:latin typeface="+mn-lt"/>
              <a:ea typeface="+mn-ea"/>
              <a:cs typeface="+mn-cs"/>
            </a:endParaRPr>
          </a:p>
          <a:p>
            <a:endParaRPr lang="x-non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54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76759378"/>
      </p:ext>
    </p:extLst>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 we have looked at what </a:t>
            </a:r>
            <a:r>
              <a:rPr lang="en-US" baseline="0" dirty="0"/>
              <a:t>PFA is, and what it is not. We have looked at the impact of the COVID-19 outbreak here in </a:t>
            </a:r>
            <a:r>
              <a:rPr lang="en-US" baseline="0" dirty="0" err="1"/>
              <a:t>Eswatini</a:t>
            </a:r>
            <a:r>
              <a:rPr lang="en-US" baseline="0" dirty="0"/>
              <a:t>, and we have explored different reactions one could expect to such a pandemic.</a:t>
            </a:r>
            <a:r>
              <a:rPr lang="en-US" baseline="0" dirty="0" smtClean="0"/>
              <a:t> </a:t>
            </a:r>
          </a:p>
          <a:p>
            <a:endParaRPr lang="en-US" baseline="0" dirty="0" smtClean="0"/>
          </a:p>
          <a:p>
            <a:r>
              <a:rPr lang="en-US" baseline="0" dirty="0"/>
              <a:t>We have also looked in detail at the three action principles of Look, Listen and Link and paid special attention to factors related to the COVID-19 outbreak, such as remotely calming someone in distress, and </a:t>
            </a:r>
            <a:r>
              <a:rPr lang="en-US" baseline="0" dirty="0" err="1"/>
              <a:t>rumours</a:t>
            </a:r>
            <a:r>
              <a:rPr lang="en-US" baseline="0" dirty="0"/>
              <a:t> and false information.</a:t>
            </a:r>
          </a:p>
          <a:p>
            <a:endParaRPr lang="en-US" baseline="0" dirty="0"/>
          </a:p>
          <a:p>
            <a:r>
              <a:rPr lang="en-US" baseline="0" dirty="0"/>
              <a:t>Now let’s look at what you, as a helper – either as a frontline responder, or a health care worker, need to prepare to be able to provide helpful PFA to people who are in distress. </a:t>
            </a:r>
          </a:p>
          <a:p>
            <a:endParaRPr lang="en-US" baseline="0" dirty="0"/>
          </a:p>
          <a:p>
            <a:r>
              <a:rPr lang="en-US" baseline="0" dirty="0"/>
              <a:t>Take are few minutes to think about what you need to prepare to provide such help. These may be personal things you have to prepare (such as practicing active listening skills), or they may be more practical things (such as updating your knowledge of the local referral system). </a:t>
            </a:r>
          </a:p>
          <a:p>
            <a:endParaRPr lang="en-US" baseline="0" dirty="0"/>
          </a:p>
          <a:p>
            <a:r>
              <a:rPr lang="en-US" b="1" baseline="0" dirty="0"/>
              <a:t>[Give participants 5 minutes to work on </a:t>
            </a:r>
            <a:r>
              <a:rPr lang="en-US" b="1" baseline="0" dirty="0" smtClean="0"/>
              <a:t>this. After </a:t>
            </a:r>
            <a:r>
              <a:rPr lang="en-US" b="1" baseline="0" dirty="0"/>
              <a:t>5 minutes pick a few people to share what they have listed]</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469900" lvl="1" indent="0">
              <a:spcBef>
                <a:spcPts val="420"/>
              </a:spcBef>
              <a:buNone/>
              <a:tabLst>
                <a:tab pos="300355" algn="l"/>
                <a:tab pos="300990" algn="l"/>
              </a:tabLst>
            </a:pPr>
            <a:r>
              <a:rPr lang="en-GB" sz="2200" dirty="0">
                <a:solidFill>
                  <a:srgbClr val="231F20"/>
                </a:solidFill>
                <a:cs typeface="Calibri"/>
              </a:rPr>
              <a:t>Here is a  list I prepared. You may have other things that are not on here, which are just as important as the ones on my list. </a:t>
            </a:r>
          </a:p>
          <a:p>
            <a:pPr marL="757555" lvl="1" indent="-287655">
              <a:spcBef>
                <a:spcPts val="420"/>
              </a:spcBef>
              <a:buChar char="•"/>
              <a:tabLst>
                <a:tab pos="300355" algn="l"/>
                <a:tab pos="300990" algn="l"/>
              </a:tabLst>
            </a:pPr>
            <a:endParaRPr lang="en-GB" sz="2200" dirty="0">
              <a:solidFill>
                <a:srgbClr val="231F20"/>
              </a:solidFill>
              <a:cs typeface="Calibri"/>
            </a:endParaRPr>
          </a:p>
          <a:p>
            <a:pPr marL="757555" lvl="1" indent="-287655">
              <a:spcBef>
                <a:spcPts val="420"/>
              </a:spcBef>
              <a:buChar char="•"/>
              <a:tabLst>
                <a:tab pos="300355" algn="l"/>
                <a:tab pos="300990" algn="l"/>
              </a:tabLst>
            </a:pPr>
            <a:r>
              <a:rPr lang="en-GB" sz="2200" dirty="0">
                <a:solidFill>
                  <a:srgbClr val="231F20"/>
                </a:solidFill>
                <a:cs typeface="Calibri"/>
              </a:rPr>
              <a:t>Safety and security – choose a method of interaction that is safe for you and the person in distress</a:t>
            </a:r>
          </a:p>
          <a:p>
            <a:pPr marL="757555" lvl="1" indent="-287655">
              <a:spcBef>
                <a:spcPts val="420"/>
              </a:spcBef>
              <a:buChar char="•"/>
              <a:tabLst>
                <a:tab pos="300355" algn="l"/>
                <a:tab pos="300990" algn="l"/>
              </a:tabLst>
            </a:pPr>
            <a:r>
              <a:rPr lang="en-GB" sz="2200" dirty="0">
                <a:solidFill>
                  <a:srgbClr val="231F20"/>
                </a:solidFill>
                <a:cs typeface="Calibri"/>
              </a:rPr>
              <a:t>Prepare your equipment – e.g. PPE (if going to help face-to-face), or if planning to help remotely, make sure you have airtime, internet, privacy, </a:t>
            </a:r>
          </a:p>
          <a:p>
            <a:pPr marL="757555" lvl="1" indent="-287655">
              <a:spcBef>
                <a:spcPts val="420"/>
              </a:spcBef>
              <a:buChar char="•"/>
              <a:tabLst>
                <a:tab pos="300355" algn="l"/>
                <a:tab pos="300990" algn="l"/>
              </a:tabLst>
            </a:pPr>
            <a:r>
              <a:rPr lang="en-GB" sz="2200" dirty="0">
                <a:solidFill>
                  <a:srgbClr val="231F20"/>
                </a:solidFill>
                <a:cs typeface="Calibri"/>
              </a:rPr>
              <a:t>Know the updated local COVID-19 response protocol (be prepared to adapt along the way)</a:t>
            </a:r>
          </a:p>
          <a:p>
            <a:pPr marL="757555" lvl="1" indent="-287655">
              <a:spcBef>
                <a:spcPts val="420"/>
              </a:spcBef>
              <a:buChar char="•"/>
              <a:tabLst>
                <a:tab pos="300355" algn="l"/>
                <a:tab pos="300990" algn="l"/>
              </a:tabLst>
            </a:pPr>
            <a:r>
              <a:rPr lang="en-GB" sz="2200" dirty="0">
                <a:solidFill>
                  <a:srgbClr val="231F20"/>
                </a:solidFill>
                <a:cs typeface="Calibri"/>
              </a:rPr>
              <a:t>Know the local referral system and have this readily available to share with others</a:t>
            </a:r>
          </a:p>
          <a:p>
            <a:pPr marL="757555" lvl="1" indent="-287655">
              <a:spcBef>
                <a:spcPts val="420"/>
              </a:spcBef>
              <a:buChar char="•"/>
              <a:tabLst>
                <a:tab pos="300355" algn="l"/>
                <a:tab pos="300990" algn="l"/>
              </a:tabLst>
            </a:pPr>
            <a:r>
              <a:rPr lang="en-GB" sz="2200" dirty="0">
                <a:solidFill>
                  <a:srgbClr val="231F20"/>
                </a:solidFill>
                <a:cs typeface="Calibri"/>
              </a:rPr>
              <a:t>Have updated referral information ready to share </a:t>
            </a:r>
          </a:p>
          <a:p>
            <a:pPr marL="757555" lvl="1" indent="-287655">
              <a:spcBef>
                <a:spcPts val="420"/>
              </a:spcBef>
              <a:buChar char="•"/>
              <a:tabLst>
                <a:tab pos="300355" algn="l"/>
                <a:tab pos="300990" algn="l"/>
              </a:tabLst>
            </a:pPr>
            <a:r>
              <a:rPr lang="en-GB" sz="2200" dirty="0">
                <a:solidFill>
                  <a:srgbClr val="231F20"/>
                </a:solidFill>
                <a:cs typeface="Calibri"/>
              </a:rPr>
              <a:t>Be aware of groups with specific needs (e.g. children, older adults, people living with pre-existing health conditions, etc</a:t>
            </a:r>
          </a:p>
          <a:p>
            <a:pPr marL="757555" lvl="1" indent="-287655">
              <a:spcBef>
                <a:spcPts val="420"/>
              </a:spcBef>
              <a:buChar char="•"/>
              <a:tabLst>
                <a:tab pos="300355" algn="l"/>
                <a:tab pos="300990" algn="l"/>
              </a:tabLst>
            </a:pPr>
            <a:r>
              <a:rPr lang="en-GB" sz="2200" dirty="0">
                <a:solidFill>
                  <a:srgbClr val="231F20"/>
                </a:solidFill>
                <a:cs typeface="Calibri"/>
              </a:rPr>
              <a:t>Have psychoeducation materials ready to share (e.g. on healthy coping strategies, sleeping better, etc)</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a:t>
            </a:r>
            <a:r>
              <a:rPr lang="en-US" baseline="0" dirty="0" smtClean="0"/>
              <a:t> is important for all PFA helpers, in any context, to have information about the local referral system. Take a few minutes to view and complete the referral template in activity 16 of the worksheet. If you do not have all the information, make it a task to find this information when you have completed the training. </a:t>
            </a:r>
          </a:p>
          <a:p>
            <a:endParaRPr lang="en-US" baseline="0" dirty="0" smtClean="0"/>
          </a:p>
          <a:p>
            <a:r>
              <a:rPr lang="en-US" b="1" baseline="0" dirty="0" smtClean="0"/>
              <a:t>[Give participants 5 minutes to work on this task.]</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[If</a:t>
            </a:r>
            <a:r>
              <a:rPr lang="en-US" b="1" baseline="0" dirty="0" smtClean="0"/>
              <a:t> time and situation permits it is </a:t>
            </a:r>
            <a:r>
              <a:rPr lang="en-US" b="1" baseline="0" dirty="0" err="1" smtClean="0"/>
              <a:t>adviseable</a:t>
            </a:r>
            <a:r>
              <a:rPr lang="en-US" b="1" baseline="0" dirty="0" smtClean="0"/>
              <a:t> to give participants an opportunity to </a:t>
            </a:r>
            <a:r>
              <a:rPr lang="en-US" b="1" baseline="0" dirty="0" err="1" smtClean="0"/>
              <a:t>practise</a:t>
            </a:r>
            <a:r>
              <a:rPr lang="en-US" b="1" baseline="0" dirty="0" smtClean="0"/>
              <a:t> PFA skills during the training. It is best if they can work in pairs, or in groups of three, where one person observes, whilst another provides PFA to someone in distress. Prepare case scenarios in advance and give to participants.</a:t>
            </a:r>
          </a:p>
          <a:p>
            <a:endParaRPr lang="en-US" b="1" baseline="0" dirty="0" smtClean="0"/>
          </a:p>
          <a:p>
            <a:r>
              <a:rPr lang="en-US" b="1" baseline="0" dirty="0" smtClean="0"/>
              <a:t>Give participants the following information before starting role-plays. </a:t>
            </a:r>
          </a:p>
          <a:p>
            <a:endParaRPr lang="en-US" b="1" baseline="0" dirty="0" smtClean="0"/>
          </a:p>
          <a:p>
            <a:r>
              <a:rPr lang="en-US" b="1" baseline="0" dirty="0" smtClean="0"/>
              <a:t>How much time will they have for each role play? </a:t>
            </a:r>
          </a:p>
          <a:p>
            <a:r>
              <a:rPr lang="en-US" b="1" baseline="0" dirty="0" smtClean="0"/>
              <a:t>Will they switch roles so everyone gets a chance to practice PFA skills? If yes, will they use different case scenarios for the three role plays?]</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[Here are some examples of role</a:t>
            </a:r>
            <a:r>
              <a:rPr lang="en-US" b="1" baseline="0" dirty="0" smtClean="0"/>
              <a:t> play scenarios. You can use these for inspiration when you develop you own.]</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training starts with an introduction to psychological first aid, and then explore how the COVID-19 outbreak has affected this community/area/country </a:t>
            </a:r>
            <a:r>
              <a:rPr lang="en-US" b="1" baseline="0" dirty="0" smtClean="0"/>
              <a:t>[Choose one]</a:t>
            </a:r>
            <a:r>
              <a:rPr lang="en-US" baseline="0" dirty="0" smtClean="0"/>
              <a:t>. We will then look at what kinds of reactions one can expect people to have in this situation, exploring both common and severe reactions. Then we will look at how to help with the three action principles of Look, Listen and Link. We will end the training with focus on self-care.</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65120852"/>
      </p:ext>
    </p:extLst>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The COVID-19 outbreak is stressful for everyone, but particularly for health care workers and frontline responders. This group have the particular stresses of caring for people who are ill, being at risk of infection (and fear of infecting loved ones), delivering difficult news of illness or even death, working long </a:t>
            </a:r>
            <a:r>
              <a:rPr lang="x-none" dirty="0" smtClean="0"/>
              <a:t>shifts</a:t>
            </a:r>
            <a:r>
              <a:rPr lang="en-GB" dirty="0" smtClean="0"/>
              <a:t>,</a:t>
            </a:r>
            <a:r>
              <a:rPr lang="x-none" dirty="0" smtClean="0"/>
              <a:t> having to work with special safety</a:t>
            </a:r>
            <a:r>
              <a:rPr lang="en-GB" dirty="0" smtClean="0"/>
              <a:t> precautions</a:t>
            </a:r>
            <a:r>
              <a:rPr lang="en-GB" baseline="0" dirty="0" smtClean="0"/>
              <a:t> </a:t>
            </a:r>
            <a:r>
              <a:rPr lang="x-none" dirty="0" smtClean="0"/>
              <a:t>and </a:t>
            </a:r>
            <a:r>
              <a:rPr lang="x-none" dirty="0"/>
              <a:t>potentially lacking safety </a:t>
            </a:r>
            <a:r>
              <a:rPr lang="x-none" dirty="0" smtClean="0"/>
              <a:t>equipment, </a:t>
            </a:r>
            <a:r>
              <a:rPr lang="x-none" dirty="0"/>
              <a:t>and </a:t>
            </a:r>
            <a:r>
              <a:rPr lang="en-GB" dirty="0" smtClean="0"/>
              <a:t>they </a:t>
            </a:r>
            <a:r>
              <a:rPr lang="x-none" dirty="0" smtClean="0"/>
              <a:t>may </a:t>
            </a:r>
            <a:r>
              <a:rPr lang="x-none" dirty="0"/>
              <a:t>potentially also face stigmatization. </a:t>
            </a:r>
          </a:p>
          <a:p>
            <a:endParaRPr lang="x-none" dirty="0"/>
          </a:p>
          <a:p>
            <a:r>
              <a:rPr lang="x-none" dirty="0"/>
              <a:t>Everyone must pay attention to their own wellbeing in this time. Ensuring wellbeing is not a luxury in the COVID-19 response. It is a responsbility. </a:t>
            </a:r>
            <a:endParaRPr lang="en-GB" dirty="0" smtClean="0"/>
          </a:p>
          <a:p>
            <a:endParaRPr lang="x-none" dirty="0"/>
          </a:p>
          <a:p>
            <a:r>
              <a:rPr lang="x-none" dirty="0"/>
              <a:t>What are some ways you can take care of yourself in this difficult time? </a:t>
            </a:r>
            <a:endParaRPr lang="en-GB" dirty="0" smtClean="0"/>
          </a:p>
          <a:p>
            <a:endParaRPr lang="en-GB" dirty="0" smtClean="0"/>
          </a:p>
          <a:p>
            <a:endParaRPr lang="en-GB" dirty="0" smtClean="0"/>
          </a:p>
        </p:txBody>
      </p:sp>
      <p:sp>
        <p:nvSpPr>
          <p:cNvPr id="4" name="Slide Number Placeholder 3"/>
          <p:cNvSpPr>
            <a:spLocks noGrp="1"/>
          </p:cNvSpPr>
          <p:nvPr>
            <p:ph type="sldNum" sz="quarter" idx="5"/>
          </p:nvPr>
        </p:nvSpPr>
        <p:spPr/>
        <p:txBody>
          <a:bodyPr/>
          <a:lstStyle/>
          <a:p>
            <a:fld id="{64774656-4D90-1246-BBAA-922E8D88F56B}" type="slidenum">
              <a:rPr lang="en-US" smtClean="0"/>
              <a:pPr/>
              <a:t>60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72649000"/>
      </p:ext>
    </p:extLst>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kern="1200" dirty="0">
                <a:solidFill>
                  <a:schemeClr val="tx1"/>
                </a:solidFill>
                <a:latin typeface="+mn-lt"/>
                <a:ea typeface="+mn-ea"/>
                <a:cs typeface="+mn-cs"/>
              </a:rPr>
              <a:t>Be aware that certain reactions are normal and inevitable when working under difficult circumstances. If you feel overwhelmed by the situation or by your responsibilities, focus for a moment on simple and routine tasks. </a:t>
            </a:r>
          </a:p>
          <a:p>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Let your peers and supervisors know how you feel and be patient with yourself. Talking to someone about your thoughts and feelings can help you absorb and accept any unpleasant experiences you have had.</a:t>
            </a:r>
          </a:p>
          <a:p>
            <a:pPr>
              <a:buFont typeface="Arial"/>
              <a:buChar char="•"/>
            </a:pPr>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Keep in touch with your loved ones and try to socialise in new ways </a:t>
            </a:r>
          </a:p>
          <a:p>
            <a:pPr>
              <a:buFont typeface="Arial"/>
              <a:buChar char="•"/>
            </a:pPr>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Exercise a bit every day. </a:t>
            </a:r>
          </a:p>
          <a:p>
            <a:pPr>
              <a:buFont typeface="Arial"/>
              <a:buChar char="•"/>
            </a:pPr>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Get enough rest and sleep. If you have sleep problems or are anxious, avoid caffeine, especially before going to bed. </a:t>
            </a:r>
          </a:p>
          <a:p>
            <a:pPr>
              <a:buFont typeface="Arial"/>
              <a:buChar char="•"/>
            </a:pPr>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Eat healthy and at regular times.</a:t>
            </a:r>
            <a:r>
              <a:rPr lang="en-GB" sz="1200" kern="1200" dirty="0" smtClean="0">
                <a:solidFill>
                  <a:schemeClr val="tx1"/>
                </a:solidFill>
                <a:latin typeface="+mn-lt"/>
                <a:ea typeface="+mn-ea"/>
                <a:cs typeface="+mn-cs"/>
              </a:rPr>
              <a:t> </a:t>
            </a:r>
          </a:p>
          <a:p>
            <a:pPr>
              <a:buFont typeface="Arial"/>
              <a:buChar char="•"/>
            </a:pPr>
            <a:endParaRPr lang="en-GB" sz="1200" kern="1200" dirty="0" smtClean="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a:buChar char="•"/>
              <a:tabLst/>
              <a:defRPr/>
            </a:pPr>
            <a:r>
              <a:rPr lang="en-GB" sz="1200" kern="1200" dirty="0">
                <a:solidFill>
                  <a:schemeClr val="tx1"/>
                </a:solidFill>
                <a:latin typeface="+mn-lt"/>
                <a:ea typeface="+mn-ea"/>
                <a:cs typeface="+mn-cs"/>
              </a:rPr>
              <a:t>Limit your consumption of alcohol and tobacco and use of any other substances.</a:t>
            </a:r>
            <a:r>
              <a:rPr lang="en-GB" sz="1200" kern="1200" dirty="0" smtClean="0">
                <a:solidFill>
                  <a:schemeClr val="tx1"/>
                </a:solidFill>
                <a:latin typeface="+mn-lt"/>
                <a:ea typeface="+mn-ea"/>
                <a:cs typeface="+mn-cs"/>
              </a:rPr>
              <a:t> </a:t>
            </a:r>
          </a:p>
          <a:p>
            <a:pPr>
              <a:buFont typeface="Arial"/>
              <a:buChar char="•"/>
            </a:pPr>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Do things you enjoy and try to have some fun in your spare time. </a:t>
            </a:r>
          </a:p>
          <a:p>
            <a:pPr>
              <a:buFont typeface="Arial"/>
              <a:buChar char="•"/>
            </a:pPr>
            <a:endParaRPr lang="en-GB" sz="1200" kern="1200" dirty="0">
              <a:solidFill>
                <a:schemeClr val="tx1"/>
              </a:solidFill>
              <a:latin typeface="+mn-lt"/>
              <a:ea typeface="+mn-ea"/>
              <a:cs typeface="+mn-cs"/>
            </a:endParaRPr>
          </a:p>
          <a:p>
            <a:pPr>
              <a:buFont typeface="Arial"/>
              <a:buChar char="•"/>
            </a:pPr>
            <a:r>
              <a:rPr lang="en-GB" sz="1200" kern="1200" dirty="0">
                <a:solidFill>
                  <a:schemeClr val="tx1"/>
                </a:solidFill>
                <a:latin typeface="+mn-lt"/>
                <a:ea typeface="+mn-ea"/>
                <a:cs typeface="+mn-cs"/>
              </a:rPr>
              <a:t>Ask for help when you need it. Talk about your experiences and feelings (even those that seem frightening or weird to you) with colleagues or someone you trust. Don't be ashamed or afraid to get help if you feel stressed, sad, or unable to take responsibility. Many other people may experience these same feelings. Hear what others have to say about how the event affected them and how they are coping. </a:t>
            </a:r>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this fast-changing situation it is of utmost importance for health care</a:t>
            </a:r>
            <a:r>
              <a:rPr lang="en-US" baseline="0" dirty="0"/>
              <a:t> workers and </a:t>
            </a:r>
            <a:r>
              <a:rPr lang="en-US" baseline="0" dirty="0" err="1"/>
              <a:t>frontliner</a:t>
            </a:r>
            <a:r>
              <a:rPr lang="en-US" baseline="0" dirty="0"/>
              <a:t> responders to keep updated with all health related developments, and that includes attention to mental health and psychosocial wellbeing. </a:t>
            </a:r>
          </a:p>
          <a:p>
            <a:endParaRPr lang="en-US" baseline="0" dirty="0"/>
          </a:p>
          <a:p>
            <a:r>
              <a:rPr lang="en-US" baseline="0" dirty="0"/>
              <a:t>Here are some key sites where you can find updated </a:t>
            </a:r>
            <a:r>
              <a:rPr lang="en-US" baseline="0" dirty="0" smtClean="0"/>
              <a:t>information. </a:t>
            </a:r>
          </a:p>
          <a:p>
            <a:endParaRPr lang="en-US" baseline="0" dirty="0" smtClean="0"/>
          </a:p>
          <a:p>
            <a:r>
              <a:rPr lang="en-US" b="1" baseline="0" dirty="0" smtClean="0"/>
              <a:t>[Add links to local websites that give information on local protocol.]</a:t>
            </a:r>
            <a:endParaRPr lang="en-US" b="1"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62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2629120"/>
      </p:ext>
    </p:extLst>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Thank you so much for participating in </a:t>
            </a:r>
            <a:r>
              <a:rPr lang="en-GB" sz="1200" kern="1200" dirty="0" smtClean="0">
                <a:solidFill>
                  <a:schemeClr val="tx1"/>
                </a:solidFill>
                <a:latin typeface="+mn-lt"/>
                <a:ea typeface="+mn-ea"/>
                <a:cs typeface="+mn-cs"/>
              </a:rPr>
              <a:t>this training</a:t>
            </a:r>
            <a:r>
              <a:rPr lang="en-GB" sz="1200" kern="1200" baseline="0" dirty="0" smtClean="0">
                <a:solidFill>
                  <a:schemeClr val="tx1"/>
                </a:solidFill>
                <a:latin typeface="+mn-lt"/>
                <a:ea typeface="+mn-ea"/>
                <a:cs typeface="+mn-cs"/>
              </a:rPr>
              <a:t> </a:t>
            </a:r>
            <a:r>
              <a:rPr lang="en-GB" sz="1200" kern="1200" baseline="0" dirty="0">
                <a:solidFill>
                  <a:schemeClr val="tx1"/>
                </a:solidFill>
                <a:latin typeface="+mn-lt"/>
                <a:ea typeface="+mn-ea"/>
                <a:cs typeface="+mn-cs"/>
              </a:rPr>
              <a:t>on PFA for the COVID-19 outbreak response.</a:t>
            </a:r>
          </a:p>
          <a:p>
            <a:r>
              <a:rPr lang="en-GB" sz="1200" kern="1200" baseline="0" dirty="0">
                <a:solidFill>
                  <a:schemeClr val="tx1"/>
                </a:solidFill>
                <a:latin typeface="+mn-lt"/>
                <a:ea typeface="+mn-ea"/>
                <a:cs typeface="+mn-cs"/>
              </a:rPr>
              <a:t>Please complete the training evaluation and return to me. </a:t>
            </a:r>
          </a:p>
          <a:p>
            <a:endParaRPr lang="en-GB" sz="1200" kern="1200" baseline="0" dirty="0">
              <a:solidFill>
                <a:schemeClr val="tx1"/>
              </a:solidFill>
              <a:latin typeface="+mn-lt"/>
              <a:ea typeface="+mn-ea"/>
              <a:cs typeface="+mn-cs"/>
            </a:endParaRPr>
          </a:p>
          <a:p>
            <a:r>
              <a:rPr lang="en-GB" sz="1200" kern="1200" baseline="0" dirty="0">
                <a:solidFill>
                  <a:schemeClr val="tx1"/>
                </a:solidFill>
                <a:latin typeface="+mn-lt"/>
                <a:ea typeface="+mn-ea"/>
                <a:cs typeface="+mn-cs"/>
              </a:rPr>
              <a:t>Please keep safe. Wash your hands and keep</a:t>
            </a:r>
            <a:r>
              <a:rPr lang="en-GB"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physical</a:t>
            </a:r>
            <a:r>
              <a:rPr lang="en-GB" sz="1200" kern="1200" baseline="0" dirty="0" smtClean="0">
                <a:solidFill>
                  <a:schemeClr val="tx1"/>
                </a:solidFill>
                <a:latin typeface="+mn-lt"/>
                <a:ea typeface="+mn-ea"/>
                <a:cs typeface="+mn-cs"/>
              </a:rPr>
              <a:t> </a:t>
            </a:r>
            <a:r>
              <a:rPr lang="en-GB" sz="1200" kern="1200" baseline="0" dirty="0">
                <a:solidFill>
                  <a:schemeClr val="tx1"/>
                </a:solidFill>
                <a:latin typeface="+mn-lt"/>
                <a:ea typeface="+mn-ea"/>
                <a:cs typeface="+mn-cs"/>
              </a:rPr>
              <a:t>distance. Help those around you so they can cope better, and remember to look after yourself and your wellbeing. </a:t>
            </a:r>
            <a:endParaRPr lang="en-GB" sz="1200" kern="1200" baseline="0" dirty="0" smtClean="0">
              <a:solidFill>
                <a:schemeClr val="tx1"/>
              </a:solidFill>
              <a:latin typeface="+mn-lt"/>
              <a:ea typeface="+mn-ea"/>
              <a:cs typeface="+mn-cs"/>
            </a:endParaRPr>
          </a:p>
          <a:p>
            <a:endParaRPr lang="en-GB"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63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6077555"/>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so, let’s jump straight into it. Before I tell you more about PFA, I would like you to reflect on what you know already. In your worksheet, complete the following sentence in the simplest way you </a:t>
            </a:r>
            <a:r>
              <a:rPr lang="en-GB" sz="1200" kern="1200" dirty="0" smtClean="0">
                <a:solidFill>
                  <a:schemeClr val="tx1"/>
                </a:solidFill>
                <a:latin typeface="+mn-lt"/>
                <a:ea typeface="+mn-ea"/>
                <a:cs typeface="+mn-cs"/>
              </a:rPr>
              <a:t>can.</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I </a:t>
            </a:r>
            <a:r>
              <a:rPr lang="en-GB" sz="1200" kern="1200" dirty="0">
                <a:solidFill>
                  <a:schemeClr val="tx1"/>
                </a:solidFill>
                <a:latin typeface="+mn-lt"/>
                <a:ea typeface="+mn-ea"/>
                <a:cs typeface="+mn-cs"/>
              </a:rPr>
              <a:t>will give</a:t>
            </a:r>
            <a:r>
              <a:rPr lang="en-GB" sz="1200" kern="1200" baseline="0" dirty="0">
                <a:solidFill>
                  <a:schemeClr val="tx1"/>
                </a:solidFill>
                <a:latin typeface="+mn-lt"/>
                <a:ea typeface="+mn-ea"/>
                <a:cs typeface="+mn-cs"/>
              </a:rPr>
              <a:t> you a few minutes to do </a:t>
            </a:r>
            <a:r>
              <a:rPr lang="en-GB" sz="1200" kern="1200" baseline="0" dirty="0" smtClean="0">
                <a:solidFill>
                  <a:schemeClr val="tx1"/>
                </a:solidFill>
                <a:latin typeface="+mn-lt"/>
                <a:ea typeface="+mn-ea"/>
                <a:cs typeface="+mn-cs"/>
              </a:rPr>
              <a:t>that. </a:t>
            </a:r>
            <a:endParaRPr lang="en-GB" sz="1200" kern="1200" dirty="0" smtClean="0">
              <a:solidFill>
                <a:schemeClr val="tx1"/>
              </a:solidFill>
              <a:latin typeface="+mn-lt"/>
              <a:ea typeface="+mn-ea"/>
              <a:cs typeface="+mn-cs"/>
            </a:endParaRPr>
          </a:p>
          <a:p>
            <a:r>
              <a:rPr lang="en-GB" sz="1200" kern="1200" dirty="0">
                <a:solidFill>
                  <a:schemeClr val="tx1"/>
                </a:solidFill>
                <a:latin typeface="+mn-lt"/>
                <a:ea typeface="+mn-ea"/>
                <a:cs typeface="+mn-cs"/>
              </a:rPr>
              <a:t> </a:t>
            </a:r>
          </a:p>
          <a:p>
            <a:r>
              <a:rPr lang="en-GB" sz="1200" kern="1200" dirty="0">
                <a:solidFill>
                  <a:schemeClr val="tx1"/>
                </a:solidFill>
                <a:latin typeface="+mn-lt"/>
                <a:ea typeface="+mn-ea"/>
                <a:cs typeface="+mn-cs"/>
              </a:rPr>
              <a:t>Psychological First Aid is…..</a:t>
            </a:r>
          </a:p>
          <a:p>
            <a:r>
              <a:rPr lang="en-GB" sz="1200" b="1" kern="1200" dirty="0" smtClean="0">
                <a:solidFill>
                  <a:schemeClr val="tx1"/>
                </a:solidFill>
                <a:latin typeface="+mn-lt"/>
                <a:ea typeface="+mn-ea"/>
                <a:cs typeface="+mn-cs"/>
              </a:rPr>
              <a:t> </a:t>
            </a:r>
          </a:p>
          <a:p>
            <a:r>
              <a:rPr lang="en-GB" sz="1200" b="1" kern="1200" dirty="0" smtClean="0">
                <a:solidFill>
                  <a:schemeClr val="tx1"/>
                </a:solidFill>
                <a:latin typeface="+mn-lt"/>
                <a:ea typeface="+mn-ea"/>
                <a:cs typeface="+mn-cs"/>
              </a:rPr>
              <a:t>[Give</a:t>
            </a:r>
            <a:r>
              <a:rPr lang="en-GB" sz="1200" b="1" kern="1200" baseline="0" dirty="0" smtClean="0">
                <a:solidFill>
                  <a:schemeClr val="tx1"/>
                </a:solidFill>
                <a:latin typeface="+mn-lt"/>
                <a:ea typeface="+mn-ea"/>
                <a:cs typeface="+mn-cs"/>
              </a:rPr>
              <a:t> participants 3 minutes to work on this]</a:t>
            </a:r>
            <a:endParaRPr lang="en-GB" sz="1200" b="1" kern="1200" dirty="0" smtClean="0">
              <a:solidFill>
                <a:schemeClr val="tx1"/>
              </a:solidFill>
              <a:latin typeface="+mn-lt"/>
              <a:ea typeface="+mn-ea"/>
              <a:cs typeface="+mn-cs"/>
            </a:endParaRP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I will now ask some of you to share your definitions.</a:t>
            </a:r>
          </a:p>
          <a:p>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[Pick </a:t>
            </a:r>
            <a:r>
              <a:rPr lang="en-GB" sz="1200" b="1" kern="1200" dirty="0">
                <a:solidFill>
                  <a:schemeClr val="tx1"/>
                </a:solidFill>
                <a:latin typeface="+mn-lt"/>
                <a:ea typeface="+mn-ea"/>
                <a:cs typeface="+mn-cs"/>
              </a:rPr>
              <a:t>different </a:t>
            </a:r>
            <a:r>
              <a:rPr lang="en-GB" sz="1200" b="1" kern="1200" dirty="0" smtClean="0">
                <a:solidFill>
                  <a:schemeClr val="tx1"/>
                </a:solidFill>
                <a:latin typeface="+mn-lt"/>
                <a:ea typeface="+mn-ea"/>
                <a:cs typeface="+mn-cs"/>
              </a:rPr>
              <a:t>people, and thank them after each presentation.]</a:t>
            </a:r>
            <a:endParaRPr lang="en-GB"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4774656-4D90-1246-BBAA-922E8D88F56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A simple explanation of PFA is that it is </a:t>
            </a:r>
          </a:p>
          <a:p>
            <a:r>
              <a:rPr lang="en-GB" sz="1200" kern="1200" dirty="0">
                <a:solidFill>
                  <a:schemeClr val="tx1"/>
                </a:solidFill>
                <a:latin typeface="+mn-lt"/>
                <a:ea typeface="+mn-ea"/>
                <a:cs typeface="+mn-cs"/>
              </a:rPr>
              <a:t> </a:t>
            </a:r>
            <a:endParaRPr lang="en-GB" sz="1200" kern="1200" dirty="0" smtClean="0">
              <a:solidFill>
                <a:schemeClr val="tx1"/>
              </a:solidFill>
              <a:latin typeface="+mn-lt"/>
              <a:ea typeface="+mn-ea"/>
              <a:cs typeface="+mn-cs"/>
            </a:endParaRPr>
          </a:p>
          <a:p>
            <a:pPr>
              <a:buFont typeface="Arial"/>
              <a:buChar char="•"/>
            </a:pPr>
            <a:r>
              <a:rPr lang="en-GB" sz="1200" kern="1200" dirty="0" smtClean="0">
                <a:solidFill>
                  <a:schemeClr val="tx1"/>
                </a:solidFill>
                <a:latin typeface="+mn-lt"/>
                <a:ea typeface="+mn-ea"/>
                <a:cs typeface="+mn-cs"/>
              </a:rPr>
              <a:t>  a </a:t>
            </a:r>
            <a:r>
              <a:rPr lang="en-GB" sz="1200" kern="1200" dirty="0">
                <a:solidFill>
                  <a:schemeClr val="tx1"/>
                </a:solidFill>
                <a:latin typeface="+mn-lt"/>
                <a:ea typeface="+mn-ea"/>
                <a:cs typeface="+mn-cs"/>
              </a:rPr>
              <a:t>set of skills and knowledge that can be used to help people who are in distress. </a:t>
            </a:r>
            <a:endParaRPr lang="en-GB" sz="1200" kern="1200" dirty="0" smtClean="0">
              <a:solidFill>
                <a:schemeClr val="tx1"/>
              </a:solidFill>
              <a:latin typeface="+mn-lt"/>
              <a:ea typeface="+mn-ea"/>
              <a:cs typeface="+mn-cs"/>
            </a:endParaRPr>
          </a:p>
          <a:p>
            <a:pPr>
              <a:buFont typeface="Arial"/>
              <a:buChar char="•"/>
            </a:pPr>
            <a:endParaRPr lang="en-GB" sz="1200" kern="1200" dirty="0" smtClean="0">
              <a:solidFill>
                <a:schemeClr val="tx1"/>
              </a:solidFill>
              <a:latin typeface="+mn-lt"/>
              <a:ea typeface="+mn-ea"/>
              <a:cs typeface="+mn-cs"/>
            </a:endParaRPr>
          </a:p>
          <a:p>
            <a:pPr>
              <a:buFont typeface="Arial"/>
              <a:buChar char="•"/>
            </a:pPr>
            <a:r>
              <a:rPr lang="en-GB" sz="1200" kern="1200" dirty="0" smtClean="0">
                <a:solidFill>
                  <a:schemeClr val="tx1"/>
                </a:solidFill>
                <a:latin typeface="+mn-lt"/>
                <a:ea typeface="+mn-ea"/>
                <a:cs typeface="+mn-cs"/>
              </a:rPr>
              <a:t>  and </a:t>
            </a:r>
            <a:r>
              <a:rPr lang="en-GB" sz="1200" kern="1200" dirty="0">
                <a:solidFill>
                  <a:schemeClr val="tx1"/>
                </a:solidFill>
                <a:latin typeface="+mn-lt"/>
                <a:ea typeface="+mn-ea"/>
                <a:cs typeface="+mn-cs"/>
              </a:rPr>
              <a:t>a way of helping people to feel calm and able to cope in a difficult situation. </a:t>
            </a:r>
          </a:p>
          <a:p>
            <a:endParaRPr lang="en-GB" sz="1200" kern="1200" dirty="0">
              <a:solidFill>
                <a:schemeClr val="tx1"/>
              </a:solidFill>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PFA rarely</a:t>
            </a:r>
            <a:r>
              <a:rPr lang="en-GB" sz="1200" kern="1200" baseline="0" dirty="0">
                <a:solidFill>
                  <a:schemeClr val="tx1"/>
                </a:solidFill>
                <a:latin typeface="+mn-lt"/>
                <a:ea typeface="+mn-ea"/>
                <a:cs typeface="+mn-cs"/>
              </a:rPr>
              <a:t> stands alone, and is usually accompanied by other support. </a:t>
            </a:r>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Psychological First Aid skills involve</a:t>
            </a:r>
          </a:p>
          <a:p>
            <a:r>
              <a:rPr lang="en-GB" sz="1200" kern="1200" dirty="0">
                <a:solidFill>
                  <a:schemeClr val="tx1"/>
                </a:solidFill>
                <a:latin typeface="+mn-lt"/>
                <a:ea typeface="+mn-ea"/>
                <a:cs typeface="+mn-cs"/>
              </a:rPr>
              <a:t> </a:t>
            </a:r>
          </a:p>
          <a:p>
            <a:r>
              <a:rPr lang="en-GB" sz="1200" kern="1200" dirty="0" smtClean="0">
                <a:solidFill>
                  <a:schemeClr val="tx1"/>
                </a:solidFill>
                <a:latin typeface="+mn-lt"/>
                <a:ea typeface="+mn-ea"/>
                <a:cs typeface="+mn-cs"/>
              </a:rPr>
              <a:t>• knowing </a:t>
            </a:r>
            <a:r>
              <a:rPr lang="en-GB" sz="1200" kern="1200" dirty="0">
                <a:solidFill>
                  <a:schemeClr val="tx1"/>
                </a:solidFill>
                <a:latin typeface="+mn-lt"/>
                <a:ea typeface="+mn-ea"/>
                <a:cs typeface="+mn-cs"/>
              </a:rPr>
              <a:t>how to assess a situation</a:t>
            </a:r>
          </a:p>
          <a:p>
            <a:r>
              <a:rPr lang="en-GB" sz="1200" kern="1200" dirty="0" smtClean="0">
                <a:solidFill>
                  <a:schemeClr val="tx1"/>
                </a:solidFill>
                <a:latin typeface="+mn-lt"/>
                <a:ea typeface="+mn-ea"/>
                <a:cs typeface="+mn-cs"/>
              </a:rPr>
              <a:t>• familiarity </a:t>
            </a:r>
            <a:r>
              <a:rPr lang="en-GB" sz="1200" kern="1200" dirty="0">
                <a:solidFill>
                  <a:schemeClr val="tx1"/>
                </a:solidFill>
                <a:latin typeface="+mn-lt"/>
                <a:ea typeface="+mn-ea"/>
                <a:cs typeface="+mn-cs"/>
              </a:rPr>
              <a:t>with common patterns of reactions to crises</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how </a:t>
            </a:r>
            <a:r>
              <a:rPr lang="en-GB" sz="1200" kern="1200" dirty="0">
                <a:solidFill>
                  <a:schemeClr val="tx1"/>
                </a:solidFill>
                <a:latin typeface="+mn-lt"/>
                <a:ea typeface="+mn-ea"/>
                <a:cs typeface="+mn-cs"/>
              </a:rPr>
              <a:t>to approach someone in distress and how to calm them if needed</a:t>
            </a:r>
          </a:p>
          <a:p>
            <a:r>
              <a:rPr lang="en-GB" sz="1200" kern="1200" dirty="0" smtClean="0">
                <a:solidFill>
                  <a:schemeClr val="tx1"/>
                </a:solidFill>
                <a:latin typeface="+mn-lt"/>
                <a:ea typeface="+mn-ea"/>
                <a:cs typeface="+mn-cs"/>
              </a:rPr>
              <a:t>• how </a:t>
            </a:r>
            <a:r>
              <a:rPr lang="en-GB" sz="1200" kern="1200" dirty="0">
                <a:solidFill>
                  <a:schemeClr val="tx1"/>
                </a:solidFill>
                <a:latin typeface="+mn-lt"/>
                <a:ea typeface="+mn-ea"/>
                <a:cs typeface="+mn-cs"/>
              </a:rPr>
              <a:t>to provide emotional support and practical help.</a:t>
            </a:r>
          </a:p>
          <a:p>
            <a:endParaRPr lang="en-US" dirty="0"/>
          </a:p>
        </p:txBody>
      </p:sp>
      <p:sp>
        <p:nvSpPr>
          <p:cNvPr id="4" name="Slide Number Placeholder 3"/>
          <p:cNvSpPr>
            <a:spLocks noGrp="1"/>
          </p:cNvSpPr>
          <p:nvPr>
            <p:ph type="sldNum" sz="quarter" idx="10"/>
          </p:nvPr>
        </p:nvSpPr>
        <p:spPr/>
        <p:txBody>
          <a:bodyPr/>
          <a:lstStyle/>
          <a:p>
            <a:fld id="{64774656-4D90-1246-BBAA-922E8D88F56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1519999" cy="6479997"/>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ctrTitle"/>
          </p:nvPr>
        </p:nvSpPr>
        <p:spPr>
          <a:xfrm>
            <a:off x="455300" y="190621"/>
            <a:ext cx="10614649" cy="34544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728787" y="3630676"/>
            <a:ext cx="8067675" cy="16208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5/6/20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5/6/20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sz="half" idx="2"/>
          </p:nvPr>
        </p:nvSpPr>
        <p:spPr>
          <a:xfrm>
            <a:off x="576262" y="1491170"/>
            <a:ext cx="5013484" cy="427901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935503" y="1491170"/>
            <a:ext cx="5013484" cy="427901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5/6/20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00" b="0" i="0">
                <a:solidFill>
                  <a:srgbClr val="231F2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5/6/20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5/6/20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3061970" cy="622300"/>
          </a:xfrm>
          <a:custGeom>
            <a:avLst/>
            <a:gdLst/>
            <a:ahLst/>
            <a:cxnLst/>
            <a:rect l="l" t="t" r="r" b="b"/>
            <a:pathLst>
              <a:path w="3061970" h="622300">
                <a:moveTo>
                  <a:pt x="3061360" y="0"/>
                </a:moveTo>
                <a:lnTo>
                  <a:pt x="0" y="0"/>
                </a:lnTo>
                <a:lnTo>
                  <a:pt x="0" y="622266"/>
                </a:lnTo>
                <a:lnTo>
                  <a:pt x="2881363" y="622266"/>
                </a:lnTo>
                <a:lnTo>
                  <a:pt x="2985424" y="619454"/>
                </a:lnTo>
                <a:lnTo>
                  <a:pt x="3038860" y="599766"/>
                </a:lnTo>
                <a:lnTo>
                  <a:pt x="3058547" y="546330"/>
                </a:lnTo>
                <a:lnTo>
                  <a:pt x="3061360" y="442269"/>
                </a:lnTo>
                <a:lnTo>
                  <a:pt x="3061360" y="0"/>
                </a:lnTo>
                <a:close/>
              </a:path>
            </a:pathLst>
          </a:custGeom>
          <a:solidFill>
            <a:srgbClr val="ED1C24"/>
          </a:solidFill>
        </p:spPr>
        <p:txBody>
          <a:bodyPr wrap="square" lIns="0" tIns="0" rIns="0" bIns="0" rtlCol="0"/>
          <a:lstStyle/>
          <a:p>
            <a:endParaRPr/>
          </a:p>
        </p:txBody>
      </p:sp>
      <p:sp>
        <p:nvSpPr>
          <p:cNvPr id="2" name="Holder 2"/>
          <p:cNvSpPr>
            <a:spLocks noGrp="1"/>
          </p:cNvSpPr>
          <p:nvPr>
            <p:ph type="title"/>
          </p:nvPr>
        </p:nvSpPr>
        <p:spPr>
          <a:xfrm>
            <a:off x="1180353" y="1365947"/>
            <a:ext cx="4436110" cy="665480"/>
          </a:xfrm>
          <a:prstGeom prst="rect">
            <a:avLst/>
          </a:prstGeom>
        </p:spPr>
        <p:txBody>
          <a:bodyPr wrap="square" lIns="0" tIns="0" rIns="0" bIns="0">
            <a:spAutoFit/>
          </a:bodyPr>
          <a:lstStyle>
            <a:lvl1pPr>
              <a:defRPr sz="4200" b="0" i="0">
                <a:solidFill>
                  <a:srgbClr val="231F20"/>
                </a:solidFill>
                <a:latin typeface="Calibri"/>
                <a:cs typeface="Calibri"/>
              </a:defRPr>
            </a:lvl1pPr>
          </a:lstStyle>
          <a:p>
            <a:endParaRPr/>
          </a:p>
        </p:txBody>
      </p:sp>
      <p:sp>
        <p:nvSpPr>
          <p:cNvPr id="3" name="Holder 3"/>
          <p:cNvSpPr>
            <a:spLocks noGrp="1"/>
          </p:cNvSpPr>
          <p:nvPr>
            <p:ph type="body" idx="1"/>
          </p:nvPr>
        </p:nvSpPr>
        <p:spPr>
          <a:xfrm>
            <a:off x="1180353" y="2000947"/>
            <a:ext cx="5031740" cy="2715260"/>
          </a:xfrm>
          <a:prstGeom prst="rect">
            <a:avLst/>
          </a:prstGeom>
        </p:spPr>
        <p:txBody>
          <a:bodyPr wrap="square" lIns="0" tIns="0" rIns="0" bIns="0">
            <a:spAutoFit/>
          </a:bodyPr>
          <a:lstStyle>
            <a:lvl1pPr>
              <a:defRPr sz="2400" b="0" i="0">
                <a:solidFill>
                  <a:srgbClr val="231F20"/>
                </a:solidFill>
                <a:latin typeface="Calibri"/>
                <a:cs typeface="Calibri"/>
              </a:defRPr>
            </a:lvl1pPr>
          </a:lstStyle>
          <a:p>
            <a:endParaRPr/>
          </a:p>
        </p:txBody>
      </p:sp>
      <p:sp>
        <p:nvSpPr>
          <p:cNvPr id="4" name="Holder 4"/>
          <p:cNvSpPr>
            <a:spLocks noGrp="1"/>
          </p:cNvSpPr>
          <p:nvPr>
            <p:ph type="ftr" sz="quarter" idx="5"/>
          </p:nvPr>
        </p:nvSpPr>
        <p:spPr>
          <a:xfrm>
            <a:off x="3918585" y="6029515"/>
            <a:ext cx="3688080" cy="3241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76262" y="6029515"/>
            <a:ext cx="2650807" cy="3241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5/6/20</a:t>
            </a:fld>
            <a:endParaRPr lang="en-US"/>
          </a:p>
        </p:txBody>
      </p:sp>
      <p:sp>
        <p:nvSpPr>
          <p:cNvPr id="6" name="Holder 6"/>
          <p:cNvSpPr>
            <a:spLocks noGrp="1"/>
          </p:cNvSpPr>
          <p:nvPr>
            <p:ph type="sldNum" sz="quarter" idx="7"/>
          </p:nvPr>
        </p:nvSpPr>
        <p:spPr>
          <a:xfrm>
            <a:off x="8298180" y="6029515"/>
            <a:ext cx="2650807" cy="3241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diagramData" Target="../diagrams/data1.xml"/><Relationship Id="rId7" Type="http://schemas.openxmlformats.org/officeDocument/2006/relationships/diagramLayout" Target="../diagrams/layout1.xml"/><Relationship Id="rId8" Type="http://schemas.openxmlformats.org/officeDocument/2006/relationships/diagramQuickStyle" Target="../diagrams/quickStyle1.xml"/><Relationship Id="rId9" Type="http://schemas.openxmlformats.org/officeDocument/2006/relationships/diagramColors" Target="../diagrams/colors1.xml"/><Relationship Id="rId10"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tiff"/><Relationship Id="rId5" Type="http://schemas.openxmlformats.org/officeDocument/2006/relationships/hyperlink" Target="https://www.worldometers.info/coronavirus/country/swaziland/" TargetMode="External"/><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28.jpeg"/><Relationship Id="rId5" Type="http://schemas.openxmlformats.org/officeDocument/2006/relationships/image" Target="../media/image30.jpeg"/><Relationship Id="rId6" Type="http://schemas.openxmlformats.org/officeDocument/2006/relationships/image" Target="../media/image31.jpeg"/><Relationship Id="rId7" Type="http://schemas.openxmlformats.org/officeDocument/2006/relationships/image" Target="../media/image32.jpe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5" Type="http://schemas.openxmlformats.org/officeDocument/2006/relationships/image" Target="../media/image35.jpe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2.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5.jpeg"/><Relationship Id="rId10" Type="http://schemas.openxmlformats.org/officeDocument/2006/relationships/image" Target="../media/image16.jpeg"/><Relationship Id="rId11"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34.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34.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1" Type="http://schemas.openxmlformats.org/officeDocument/2006/relationships/image" Target="../media/image11.png"/><Relationship Id="rId12" Type="http://schemas.openxmlformats.org/officeDocument/2006/relationships/image" Target="../media/image12.png"/><Relationship Id="rId13"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3.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28.jpeg"/><Relationship Id="rId5" Type="http://schemas.openxmlformats.org/officeDocument/2006/relationships/image" Target="../media/image33.jpe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32.jpeg"/><Relationship Id="rId10"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5.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5.jpeg"/><Relationship Id="rId7"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5.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5.jpeg"/><Relationship Id="rId7" Type="http://schemas.openxmlformats.org/officeDocument/2006/relationships/image" Target="../media/image38.jpeg"/><Relationship Id="rId8"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0.jpeg"/><Relationship Id="rId7"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30.jpeg"/><Relationship Id="rId7"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25.jpeg"/><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hyperlink" Target="https://pscentre.org" TargetMode="External"/><Relationship Id="rId7" Type="http://schemas.openxmlformats.org/officeDocument/2006/relationships/hyperlink" Target="https://www.who.int" TargetMode="External"/><Relationship Id="rId8" Type="http://schemas.openxmlformats.org/officeDocument/2006/relationships/hyperlink" Target="https://mhpss.net" TargetMode="External"/><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9.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19" name="object 19"/>
          <p:cNvSpPr txBox="1">
            <a:spLocks noGrp="1"/>
          </p:cNvSpPr>
          <p:nvPr>
            <p:ph type="title"/>
          </p:nvPr>
        </p:nvSpPr>
        <p:spPr>
          <a:xfrm>
            <a:off x="7581927" y="389097"/>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1927" y="1646397"/>
            <a:ext cx="3495675" cy="1325149"/>
          </a:xfrm>
          <a:prstGeom prst="rect">
            <a:avLst/>
          </a:prstGeom>
        </p:spPr>
        <p:txBody>
          <a:bodyPr vert="horz" wrap="square" lIns="0" tIns="12700" rIns="0" bIns="0" rtlCol="0">
            <a:spAutoFit/>
          </a:bodyPr>
          <a:lstStyle/>
          <a:p>
            <a:pPr marL="12700">
              <a:lnSpc>
                <a:spcPts val="3350"/>
              </a:lnSpc>
            </a:pPr>
            <a:endParaRPr lang="en-GB" sz="3000" spc="-10" dirty="0">
              <a:solidFill>
                <a:srgbClr val="FFFFFF"/>
              </a:solidFill>
              <a:latin typeface="Calibri"/>
              <a:cs typeface="Calibri"/>
            </a:endParaRPr>
          </a:p>
          <a:p>
            <a:pPr marL="12700">
              <a:lnSpc>
                <a:spcPts val="3350"/>
              </a:lnSpc>
            </a:pPr>
            <a:r>
              <a:rPr lang="en-GB" sz="3000" spc="-10" dirty="0">
                <a:solidFill>
                  <a:srgbClr val="FFFFFF"/>
                </a:solidFill>
                <a:latin typeface="Calibri"/>
                <a:cs typeface="Calibri"/>
              </a:rPr>
              <a:t>For Red Cross and Red Crescent Societies</a:t>
            </a:r>
            <a:endParaRPr sz="3000" dirty="0">
              <a:latin typeface="Calibri"/>
              <a:cs typeface="Calibri"/>
            </a:endParaRPr>
          </a:p>
        </p:txBody>
      </p:sp>
      <p:sp>
        <p:nvSpPr>
          <p:cNvPr id="24" name="TextBox 23"/>
          <p:cNvSpPr txBox="1"/>
          <p:nvPr/>
        </p:nvSpPr>
        <p:spPr>
          <a:xfrm>
            <a:off x="5530850" y="1336675"/>
            <a:ext cx="5410200" cy="1600438"/>
          </a:xfrm>
          <a:prstGeom prst="rect">
            <a:avLst/>
          </a:prstGeom>
          <a:noFill/>
        </p:spPr>
        <p:txBody>
          <a:bodyPr wrap="square" rtlCol="0">
            <a:spAutoFit/>
          </a:bodyPr>
          <a:lstStyle/>
          <a:p>
            <a:r>
              <a:rPr lang="en-US" sz="6000" dirty="0"/>
              <a:t>YOUR NAME</a:t>
            </a:r>
            <a:endParaRPr lang="en-US" sz="4000" dirty="0"/>
          </a:p>
          <a:p>
            <a:r>
              <a:rPr lang="en-US" sz="2000" dirty="0"/>
              <a:t> </a:t>
            </a:r>
          </a:p>
          <a:p>
            <a:endParaRPr lang="en-US" dirty="0"/>
          </a:p>
        </p:txBody>
      </p:sp>
      <p:sp>
        <p:nvSpPr>
          <p:cNvPr id="26" name="Rectangle 25"/>
          <p:cNvSpPr/>
          <p:nvPr/>
        </p:nvSpPr>
        <p:spPr>
          <a:xfrm>
            <a:off x="5530850" y="2479675"/>
            <a:ext cx="4648200" cy="2369880"/>
          </a:xfrm>
          <a:prstGeom prst="rect">
            <a:avLst/>
          </a:prstGeom>
        </p:spPr>
        <p:txBody>
          <a:bodyPr wrap="square">
            <a:spAutoFit/>
          </a:bodyPr>
          <a:lstStyle/>
          <a:p>
            <a:r>
              <a:rPr lang="en-US" sz="3000" dirty="0"/>
              <a:t>Your role </a:t>
            </a:r>
          </a:p>
          <a:p>
            <a:r>
              <a:rPr lang="en-US" sz="3000" dirty="0"/>
              <a:t>Organization</a:t>
            </a:r>
          </a:p>
          <a:p>
            <a:r>
              <a:rPr lang="en-US" sz="3000" dirty="0"/>
              <a:t>Logo</a:t>
            </a:r>
          </a:p>
          <a:p>
            <a:r>
              <a:rPr lang="en-US" sz="3000" dirty="0"/>
              <a:t>Photo</a:t>
            </a:r>
          </a:p>
          <a:p>
            <a:endParaRPr lang="en-US" sz="2800" dirty="0"/>
          </a:p>
        </p:txBody>
      </p:sp>
      <p:sp>
        <p:nvSpPr>
          <p:cNvPr id="22" name="TextBox 21"/>
          <p:cNvSpPr txBox="1"/>
          <p:nvPr/>
        </p:nvSpPr>
        <p:spPr>
          <a:xfrm>
            <a:off x="501650" y="1031875"/>
            <a:ext cx="4114800" cy="369332"/>
          </a:xfrm>
          <a:prstGeom prst="rect">
            <a:avLst/>
          </a:prstGeom>
          <a:noFill/>
        </p:spPr>
        <p:txBody>
          <a:bodyPr wrap="square" rtlCol="0">
            <a:spAutoFit/>
          </a:bodyPr>
          <a:lstStyle/>
          <a:p>
            <a:r>
              <a:rPr lang="en-US"/>
              <a:t>Insert photo</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3429000" y="650875"/>
            <a:ext cx="492125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err="1">
                <a:ln>
                  <a:noFill/>
                </a:ln>
                <a:solidFill>
                  <a:srgbClr val="231F20"/>
                </a:solidFill>
                <a:effectLst/>
                <a:uLnTx/>
                <a:uFillTx/>
                <a:latin typeface="Calibri"/>
                <a:ea typeface="+mj-ea"/>
                <a:cs typeface="Calibri"/>
              </a:rPr>
              <a:t>Hobfoll</a:t>
            </a:r>
            <a:r>
              <a:rPr kumimoji="0" lang="en-US" sz="4200" b="0" i="0" u="none" strike="noStrike" kern="0" cap="none" spc="-20" normalizeH="0" noProof="0" dirty="0" smtClean="0">
                <a:ln>
                  <a:noFill/>
                </a:ln>
                <a:solidFill>
                  <a:srgbClr val="231F20"/>
                </a:solidFill>
                <a:effectLst/>
                <a:uLnTx/>
                <a:uFillTx/>
                <a:latin typeface="Calibri"/>
                <a:ea typeface="+mj-ea"/>
                <a:cs typeface="Calibri"/>
              </a:rPr>
              <a:t> et al. (2007)</a:t>
            </a: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graphicFrame>
        <p:nvGraphicFramePr>
          <p:cNvPr id="16" name="Diagram 15">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471B86D1-754D-B241-85BD-EE26831B2A2E}"/>
              </a:ext>
            </a:extLst>
          </p:cNvPr>
          <p:cNvGraphicFramePr/>
          <p:nvPr/>
        </p:nvGraphicFramePr>
        <p:xfrm>
          <a:off x="1263650" y="1412875"/>
          <a:ext cx="9144000" cy="4460875"/>
        </p:xfrm>
        <a:graphic>
          <a:graphicData uri="http://schemas.openxmlformats.org/drawingml/2006/diagram">
            <a:relIds xmlns:dgm="http://schemas.openxmlformats.org/drawingml/2006/diagram" xmlns:r="http://schemas.openxmlformats.org/officeDocument/2006/relationships" r:dm="rId6" r:lo="rId7" r:qs="rId8" r:cs="rId9"/>
          </a:graphicData>
        </a:graphic>
      </p:graphicFrame>
    </p:spTree>
  </p:cSld>
  <p:clrMapOvr>
    <a:masterClrMapping/>
  </p:clrMapOvr>
  <p:transition>
    <p:cut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True or false</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948205"/>
            <a:ext cx="9913097" cy="196464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smtClean="0">
                <a:solidFill>
                  <a:srgbClr val="0000FF"/>
                </a:solidFill>
                <a:latin typeface="Calibri"/>
                <a:ea typeface="+mj-ea"/>
                <a:cs typeface="Calibri"/>
              </a:rPr>
              <a:t>Activity 2</a:t>
            </a:r>
          </a:p>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smtClean="0">
                <a:solidFill>
                  <a:srgbClr val="0000FF"/>
                </a:solidFill>
                <a:latin typeface="Calibri"/>
                <a:ea typeface="+mj-ea"/>
                <a:cs typeface="Calibri"/>
              </a:rPr>
              <a:t>Complete the TRUE or FALSE activity in your worksheet. </a:t>
            </a:r>
            <a:endParaRPr kumimoji="0" lang="en-US" sz="4200" b="0" i="0" u="none" strike="noStrike" kern="0" cap="none" spc="-20" normalizeH="0" baseline="0" noProof="0" dirty="0">
              <a:ln>
                <a:noFill/>
              </a:ln>
              <a:solidFill>
                <a:srgbClr val="0000FF"/>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1180353" y="1365947"/>
            <a:ext cx="5221605" cy="665480"/>
          </a:xfrm>
          <a:prstGeom prst="rect">
            <a:avLst/>
          </a:prstGeom>
        </p:spPr>
        <p:txBody>
          <a:bodyPr vert="horz" wrap="square" lIns="0" tIns="12700" rIns="0" bIns="0" rtlCol="0">
            <a:spAutoFit/>
          </a:bodyPr>
          <a:lstStyle/>
          <a:p>
            <a:pPr marL="12700">
              <a:lnSpc>
                <a:spcPct val="100000"/>
              </a:lnSpc>
              <a:spcBef>
                <a:spcPts val="100"/>
              </a:spcBef>
            </a:pPr>
            <a:r>
              <a:rPr spc="-20" dirty="0"/>
              <a:t>Psychological </a:t>
            </a:r>
            <a:r>
              <a:rPr spc="-30" dirty="0"/>
              <a:t>First </a:t>
            </a:r>
            <a:r>
              <a:rPr dirty="0"/>
              <a:t>Aid</a:t>
            </a:r>
            <a:r>
              <a:rPr spc="-10" dirty="0"/>
              <a:t> </a:t>
            </a:r>
            <a:r>
              <a:rPr spc="-5" dirty="0"/>
              <a:t>is</a:t>
            </a:r>
          </a:p>
        </p:txBody>
      </p:sp>
      <p:sp>
        <p:nvSpPr>
          <p:cNvPr id="13" name="object 13"/>
          <p:cNvSpPr txBox="1"/>
          <p:nvPr/>
        </p:nvSpPr>
        <p:spPr>
          <a:xfrm>
            <a:off x="1180353" y="2112707"/>
            <a:ext cx="9455897" cy="2882122"/>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sz="2400" spc="-15" dirty="0">
                <a:solidFill>
                  <a:srgbClr val="231F20"/>
                </a:solidFill>
                <a:latin typeface="Calibri"/>
                <a:cs typeface="Calibri"/>
              </a:rPr>
              <a:t>comforting </a:t>
            </a:r>
            <a:r>
              <a:rPr sz="2400" spc="-5" dirty="0">
                <a:solidFill>
                  <a:srgbClr val="231F20"/>
                </a:solidFill>
                <a:latin typeface="Calibri"/>
                <a:cs typeface="Calibri"/>
              </a:rPr>
              <a:t>someone in </a:t>
            </a:r>
            <a:r>
              <a:rPr sz="2400" spc="-10" dirty="0">
                <a:solidFill>
                  <a:srgbClr val="231F20"/>
                </a:solidFill>
                <a:latin typeface="Calibri"/>
                <a:cs typeface="Calibri"/>
              </a:rPr>
              <a:t>distress </a:t>
            </a:r>
            <a:r>
              <a:rPr sz="2400" dirty="0">
                <a:solidFill>
                  <a:srgbClr val="231F20"/>
                </a:solidFill>
                <a:latin typeface="Calibri"/>
                <a:cs typeface="Calibri"/>
              </a:rPr>
              <a:t>and  </a:t>
            </a:r>
            <a:r>
              <a:rPr sz="2400" spc="-5" dirty="0">
                <a:solidFill>
                  <a:srgbClr val="231F20"/>
                </a:solidFill>
                <a:latin typeface="Calibri"/>
                <a:cs typeface="Calibri"/>
              </a:rPr>
              <a:t>helping </a:t>
            </a:r>
            <a:r>
              <a:rPr sz="2400" dirty="0">
                <a:solidFill>
                  <a:srgbClr val="231F20"/>
                </a:solidFill>
                <a:latin typeface="Calibri"/>
                <a:cs typeface="Calibri"/>
              </a:rPr>
              <a:t>them </a:t>
            </a:r>
            <a:r>
              <a:rPr sz="2400" spc="-15" dirty="0">
                <a:solidFill>
                  <a:srgbClr val="231F20"/>
                </a:solidFill>
                <a:latin typeface="Calibri"/>
                <a:cs typeface="Calibri"/>
              </a:rPr>
              <a:t>feel </a:t>
            </a:r>
            <a:r>
              <a:rPr sz="2400" spc="-20" dirty="0">
                <a:solidFill>
                  <a:srgbClr val="231F20"/>
                </a:solidFill>
                <a:latin typeface="Calibri"/>
                <a:cs typeface="Calibri"/>
              </a:rPr>
              <a:t>safe </a:t>
            </a:r>
            <a:r>
              <a:rPr sz="2400" dirty="0">
                <a:solidFill>
                  <a:srgbClr val="231F20"/>
                </a:solidFill>
                <a:latin typeface="Calibri"/>
                <a:cs typeface="Calibri"/>
              </a:rPr>
              <a:t>and</a:t>
            </a:r>
            <a:r>
              <a:rPr sz="2400" spc="-10" dirty="0">
                <a:solidFill>
                  <a:srgbClr val="231F20"/>
                </a:solidFill>
                <a:latin typeface="Calibri"/>
                <a:cs typeface="Calibri"/>
              </a:rPr>
              <a:t> </a:t>
            </a:r>
            <a:r>
              <a:rPr sz="2400" spc="-5" dirty="0">
                <a:solidFill>
                  <a:srgbClr val="231F20"/>
                </a:solidFill>
                <a:latin typeface="Calibri"/>
                <a:cs typeface="Calibri"/>
              </a:rPr>
              <a:t>calm</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assessing </a:t>
            </a:r>
            <a:r>
              <a:rPr sz="2400" spc="-5" dirty="0">
                <a:solidFill>
                  <a:srgbClr val="231F20"/>
                </a:solidFill>
                <a:latin typeface="Calibri"/>
                <a:cs typeface="Calibri"/>
              </a:rPr>
              <a:t>needs </a:t>
            </a:r>
            <a:r>
              <a:rPr sz="2400" dirty="0">
                <a:solidFill>
                  <a:srgbClr val="231F20"/>
                </a:solidFill>
                <a:latin typeface="Calibri"/>
                <a:cs typeface="Calibri"/>
              </a:rPr>
              <a:t>and</a:t>
            </a:r>
            <a:r>
              <a:rPr sz="2400" spc="-25" dirty="0">
                <a:solidFill>
                  <a:srgbClr val="231F20"/>
                </a:solidFill>
                <a:latin typeface="Calibri"/>
                <a:cs typeface="Calibri"/>
              </a:rPr>
              <a:t> </a:t>
            </a:r>
            <a:r>
              <a:rPr sz="2400" spc="-10" dirty="0">
                <a:solidFill>
                  <a:srgbClr val="231F20"/>
                </a:solidFill>
                <a:latin typeface="Calibri"/>
                <a:cs typeface="Calibri"/>
              </a:rPr>
              <a:t>concerns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protecting </a:t>
            </a:r>
            <a:r>
              <a:rPr sz="2400" spc="-5" dirty="0">
                <a:solidFill>
                  <a:srgbClr val="231F20"/>
                </a:solidFill>
                <a:latin typeface="Calibri"/>
                <a:cs typeface="Calibri"/>
              </a:rPr>
              <a:t>people </a:t>
            </a:r>
            <a:r>
              <a:rPr sz="2400" spc="-15" dirty="0">
                <a:solidFill>
                  <a:srgbClr val="231F20"/>
                </a:solidFill>
                <a:latin typeface="Calibri"/>
                <a:cs typeface="Calibri"/>
              </a:rPr>
              <a:t>from </a:t>
            </a:r>
            <a:r>
              <a:rPr sz="2400" spc="-5" dirty="0">
                <a:solidFill>
                  <a:srgbClr val="231F20"/>
                </a:solidFill>
                <a:latin typeface="Calibri"/>
                <a:cs typeface="Calibri"/>
              </a:rPr>
              <a:t>further</a:t>
            </a:r>
            <a:r>
              <a:rPr sz="2400" spc="-60" dirty="0">
                <a:solidFill>
                  <a:srgbClr val="231F20"/>
                </a:solidFill>
                <a:latin typeface="Calibri"/>
                <a:cs typeface="Calibri"/>
              </a:rPr>
              <a:t> </a:t>
            </a:r>
            <a:r>
              <a:rPr sz="2400" spc="-5" dirty="0">
                <a:solidFill>
                  <a:srgbClr val="231F20"/>
                </a:solidFill>
                <a:latin typeface="Calibri"/>
                <a:cs typeface="Calibri"/>
              </a:rPr>
              <a:t>harm</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providing </a:t>
            </a:r>
            <a:r>
              <a:rPr sz="2400" spc="-5" dirty="0">
                <a:solidFill>
                  <a:srgbClr val="231F20"/>
                </a:solidFill>
                <a:latin typeface="Calibri"/>
                <a:cs typeface="Calibri"/>
              </a:rPr>
              <a:t>emotional</a:t>
            </a:r>
            <a:r>
              <a:rPr sz="2400" dirty="0">
                <a:solidFill>
                  <a:srgbClr val="231F20"/>
                </a:solidFill>
                <a:latin typeface="Calibri"/>
                <a:cs typeface="Calibri"/>
              </a:rPr>
              <a:t> </a:t>
            </a:r>
            <a:r>
              <a:rPr sz="2400" spc="-5" dirty="0">
                <a:solidFill>
                  <a:srgbClr val="231F20"/>
                </a:solidFill>
                <a:latin typeface="Calibri"/>
                <a:cs typeface="Calibri"/>
              </a:rPr>
              <a:t>support</a:t>
            </a:r>
            <a:endParaRPr lang="en-GB" sz="2400" spc="-5" dirty="0">
              <a:solidFill>
                <a:srgbClr val="231F20"/>
              </a:solidFill>
              <a:latin typeface="Calibri"/>
              <a:cs typeface="Calibri"/>
            </a:endParaRPr>
          </a:p>
          <a:p>
            <a:pPr marL="300355" marR="5080" indent="-287655">
              <a:lnSpc>
                <a:spcPct val="111100"/>
              </a:lnSpc>
              <a:spcBef>
                <a:spcPts val="100"/>
              </a:spcBef>
              <a:buChar char="•"/>
              <a:tabLst>
                <a:tab pos="300355" algn="l"/>
                <a:tab pos="300990" algn="l"/>
              </a:tabLst>
            </a:pPr>
            <a:r>
              <a:rPr lang="en-US" sz="2400" spc="-5" dirty="0">
                <a:solidFill>
                  <a:srgbClr val="231F20"/>
                </a:solidFill>
                <a:cs typeface="Calibri"/>
              </a:rPr>
              <a:t>helping </a:t>
            </a:r>
            <a:r>
              <a:rPr lang="en-US" sz="2400" spc="-10" dirty="0">
                <a:solidFill>
                  <a:srgbClr val="231F20"/>
                </a:solidFill>
                <a:cs typeface="Calibri"/>
              </a:rPr>
              <a:t>to </a:t>
            </a:r>
            <a:r>
              <a:rPr lang="en-US" sz="2400" spc="-5" dirty="0">
                <a:solidFill>
                  <a:srgbClr val="231F20"/>
                </a:solidFill>
                <a:cs typeface="Calibri"/>
              </a:rPr>
              <a:t>address </a:t>
            </a:r>
            <a:r>
              <a:rPr lang="en-US" sz="2400" spc="-10" dirty="0">
                <a:solidFill>
                  <a:srgbClr val="231F20"/>
                </a:solidFill>
                <a:cs typeface="Calibri"/>
              </a:rPr>
              <a:t>immediate </a:t>
            </a:r>
            <a:r>
              <a:rPr lang="en-US" sz="2400" spc="-5" dirty="0">
                <a:solidFill>
                  <a:srgbClr val="231F20"/>
                </a:solidFill>
                <a:cs typeface="Calibri"/>
              </a:rPr>
              <a:t>basic needs,  such </a:t>
            </a:r>
            <a:r>
              <a:rPr lang="en-US" sz="2400" dirty="0">
                <a:solidFill>
                  <a:srgbClr val="231F20"/>
                </a:solidFill>
                <a:cs typeface="Calibri"/>
              </a:rPr>
              <a:t>as </a:t>
            </a:r>
            <a:r>
              <a:rPr lang="en-US" sz="2400" spc="-15" dirty="0">
                <a:solidFill>
                  <a:srgbClr val="231F20"/>
                </a:solidFill>
                <a:cs typeface="Calibri"/>
              </a:rPr>
              <a:t>food </a:t>
            </a:r>
            <a:r>
              <a:rPr lang="en-US" sz="2400" dirty="0">
                <a:solidFill>
                  <a:srgbClr val="231F20"/>
                </a:solidFill>
                <a:cs typeface="Calibri"/>
              </a:rPr>
              <a:t>and </a:t>
            </a:r>
            <a:r>
              <a:rPr lang="en-US" sz="2400" spc="-50" dirty="0">
                <a:solidFill>
                  <a:srgbClr val="231F20"/>
                </a:solidFill>
                <a:cs typeface="Calibri"/>
              </a:rPr>
              <a:t>water, </a:t>
            </a:r>
            <a:r>
              <a:rPr lang="en-US" sz="2400" dirty="0">
                <a:solidFill>
                  <a:srgbClr val="231F20"/>
                </a:solidFill>
                <a:cs typeface="Calibri"/>
              </a:rPr>
              <a:t>a </a:t>
            </a:r>
            <a:r>
              <a:rPr lang="en-US" sz="2400" spc="-20" dirty="0">
                <a:solidFill>
                  <a:srgbClr val="231F20"/>
                </a:solidFill>
                <a:cs typeface="Calibri"/>
              </a:rPr>
              <a:t>blanket </a:t>
            </a:r>
            <a:r>
              <a:rPr lang="en-US" sz="2400" spc="-5" dirty="0">
                <a:solidFill>
                  <a:srgbClr val="231F20"/>
                </a:solidFill>
                <a:cs typeface="Calibri"/>
              </a:rPr>
              <a:t>or </a:t>
            </a:r>
            <a:r>
              <a:rPr lang="en-US" sz="2400" dirty="0">
                <a:solidFill>
                  <a:srgbClr val="231F20"/>
                </a:solidFill>
                <a:cs typeface="Calibri"/>
              </a:rPr>
              <a:t>a  </a:t>
            </a:r>
            <a:r>
              <a:rPr lang="en-US" sz="2400" spc="-10" dirty="0">
                <a:solidFill>
                  <a:srgbClr val="231F20"/>
                </a:solidFill>
                <a:cs typeface="Calibri"/>
              </a:rPr>
              <a:t>temporary </a:t>
            </a:r>
            <a:r>
              <a:rPr lang="en-US" sz="2400" spc="-5" dirty="0">
                <a:solidFill>
                  <a:srgbClr val="231F20"/>
                </a:solidFill>
                <a:cs typeface="Calibri"/>
              </a:rPr>
              <a:t>place </a:t>
            </a:r>
            <a:r>
              <a:rPr lang="en-US" sz="2400" spc="-15" dirty="0">
                <a:solidFill>
                  <a:srgbClr val="231F20"/>
                </a:solidFill>
                <a:cs typeface="Calibri"/>
              </a:rPr>
              <a:t>to</a:t>
            </a:r>
            <a:r>
              <a:rPr lang="en-US" sz="2400" dirty="0">
                <a:solidFill>
                  <a:srgbClr val="231F20"/>
                </a:solidFill>
                <a:cs typeface="Calibri"/>
              </a:rPr>
              <a:t> </a:t>
            </a:r>
            <a:r>
              <a:rPr lang="en-US" sz="2400" spc="-30" dirty="0">
                <a:solidFill>
                  <a:srgbClr val="231F20"/>
                </a:solidFill>
                <a:cs typeface="Calibri"/>
              </a:rPr>
              <a:t>stay</a:t>
            </a:r>
            <a:endParaRPr lang="en-US" sz="2400" dirty="0">
              <a:cs typeface="Calibri"/>
            </a:endParaRPr>
          </a:p>
          <a:p>
            <a:pPr marL="300355" marR="952500" indent="-287655">
              <a:lnSpc>
                <a:spcPct val="111100"/>
              </a:lnSpc>
              <a:buChar char="•"/>
              <a:tabLst>
                <a:tab pos="300355" algn="l"/>
                <a:tab pos="300990" algn="l"/>
              </a:tabLst>
            </a:pPr>
            <a:r>
              <a:rPr lang="en-US" sz="2400" spc="-5" dirty="0">
                <a:solidFill>
                  <a:srgbClr val="231F20"/>
                </a:solidFill>
                <a:cs typeface="Calibri"/>
              </a:rPr>
              <a:t>helping people </a:t>
            </a:r>
            <a:r>
              <a:rPr lang="en-US" sz="2400" dirty="0">
                <a:solidFill>
                  <a:srgbClr val="231F20"/>
                </a:solidFill>
                <a:cs typeface="Calibri"/>
              </a:rPr>
              <a:t>access </a:t>
            </a:r>
            <a:r>
              <a:rPr lang="en-US" sz="2400" spc="-15" dirty="0">
                <a:solidFill>
                  <a:srgbClr val="231F20"/>
                </a:solidFill>
                <a:cs typeface="Calibri"/>
              </a:rPr>
              <a:t>information,  </a:t>
            </a:r>
            <a:r>
              <a:rPr lang="en-US" sz="2400" dirty="0">
                <a:solidFill>
                  <a:srgbClr val="231F20"/>
                </a:solidFill>
                <a:cs typeface="Calibri"/>
              </a:rPr>
              <a:t>services and </a:t>
            </a:r>
            <a:r>
              <a:rPr lang="en-US" sz="2400" spc="-5" dirty="0">
                <a:solidFill>
                  <a:srgbClr val="231F20"/>
                </a:solidFill>
                <a:cs typeface="Calibri"/>
              </a:rPr>
              <a:t>social</a:t>
            </a:r>
            <a:r>
              <a:rPr lang="en-US" sz="2400" spc="-30" dirty="0">
                <a:solidFill>
                  <a:srgbClr val="231F20"/>
                </a:solidFill>
                <a:cs typeface="Calibri"/>
              </a:rPr>
              <a:t> </a:t>
            </a:r>
            <a:r>
              <a:rPr lang="en-US" sz="2400" spc="-5" dirty="0">
                <a:solidFill>
                  <a:srgbClr val="231F20"/>
                </a:solidFill>
                <a:cs typeface="Calibri"/>
              </a:rPr>
              <a:t>supports.</a:t>
            </a:r>
            <a:endParaRPr lang="en-US" sz="2400" dirty="0">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6081395" cy="665480"/>
          </a:xfrm>
          <a:prstGeom prst="rect">
            <a:avLst/>
          </a:prstGeom>
        </p:spPr>
        <p:txBody>
          <a:bodyPr vert="horz" wrap="square" lIns="0" tIns="12700" rIns="0" bIns="0" rtlCol="0">
            <a:spAutoFit/>
          </a:bodyPr>
          <a:lstStyle/>
          <a:p>
            <a:pPr marL="12700">
              <a:lnSpc>
                <a:spcPct val="100000"/>
              </a:lnSpc>
              <a:spcBef>
                <a:spcPts val="100"/>
              </a:spcBef>
            </a:pPr>
            <a:r>
              <a:rPr spc="-20" dirty="0"/>
              <a:t>Psychological </a:t>
            </a:r>
            <a:r>
              <a:rPr spc="-30" dirty="0"/>
              <a:t>First </a:t>
            </a:r>
            <a:r>
              <a:rPr dirty="0"/>
              <a:t>Aid </a:t>
            </a:r>
            <a:r>
              <a:rPr spc="-5" dirty="0"/>
              <a:t>is</a:t>
            </a:r>
            <a:r>
              <a:rPr spc="-10" dirty="0"/>
              <a:t> </a:t>
            </a:r>
            <a:r>
              <a:rPr b="1" spc="-5" dirty="0"/>
              <a:t>not</a:t>
            </a:r>
          </a:p>
        </p:txBody>
      </p:sp>
      <p:sp>
        <p:nvSpPr>
          <p:cNvPr id="13" name="object 13"/>
          <p:cNvSpPr txBox="1"/>
          <p:nvPr/>
        </p:nvSpPr>
        <p:spPr>
          <a:xfrm>
            <a:off x="1180353" y="2112707"/>
            <a:ext cx="9526270" cy="24638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sz="2400" spc="-5" dirty="0">
                <a:solidFill>
                  <a:srgbClr val="231F20"/>
                </a:solidFill>
                <a:latin typeface="Calibri"/>
                <a:cs typeface="Calibri"/>
              </a:rPr>
              <a:t>something only </a:t>
            </a:r>
            <a:r>
              <a:rPr sz="2400" spc="-10" dirty="0">
                <a:solidFill>
                  <a:srgbClr val="231F20"/>
                </a:solidFill>
                <a:latin typeface="Calibri"/>
                <a:cs typeface="Calibri"/>
              </a:rPr>
              <a:t>professionals</a:t>
            </a:r>
            <a:r>
              <a:rPr sz="2400" dirty="0">
                <a:solidFill>
                  <a:srgbClr val="231F20"/>
                </a:solidFill>
                <a:latin typeface="Calibri"/>
                <a:cs typeface="Calibri"/>
              </a:rPr>
              <a:t> </a:t>
            </a:r>
            <a:r>
              <a:rPr sz="2400" spc="-5" dirty="0">
                <a:solidFill>
                  <a:srgbClr val="231F20"/>
                </a:solidFill>
                <a:latin typeface="Calibri"/>
                <a:cs typeface="Calibri"/>
              </a:rPr>
              <a:t>do</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professional counselling </a:t>
            </a:r>
            <a:r>
              <a:rPr sz="2400" spc="-5" dirty="0">
                <a:solidFill>
                  <a:srgbClr val="231F20"/>
                </a:solidFill>
                <a:latin typeface="Calibri"/>
                <a:cs typeface="Calibri"/>
              </a:rPr>
              <a:t>or</a:t>
            </a:r>
            <a:r>
              <a:rPr sz="2400" spc="5" dirty="0">
                <a:solidFill>
                  <a:srgbClr val="231F20"/>
                </a:solidFill>
                <a:latin typeface="Calibri"/>
                <a:cs typeface="Calibri"/>
              </a:rPr>
              <a:t> </a:t>
            </a:r>
            <a:r>
              <a:rPr sz="2400" spc="-10" dirty="0">
                <a:solidFill>
                  <a:srgbClr val="231F20"/>
                </a:solidFill>
                <a:latin typeface="Calibri"/>
                <a:cs typeface="Calibri"/>
              </a:rPr>
              <a:t>therapy</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encouraging </a:t>
            </a:r>
            <a:r>
              <a:rPr sz="2400" dirty="0">
                <a:solidFill>
                  <a:srgbClr val="231F20"/>
                </a:solidFill>
                <a:latin typeface="Calibri"/>
                <a:cs typeface="Calibri"/>
              </a:rPr>
              <a:t>a </a:t>
            </a:r>
            <a:r>
              <a:rPr sz="2400" spc="-10" dirty="0">
                <a:solidFill>
                  <a:srgbClr val="231F20"/>
                </a:solidFill>
                <a:latin typeface="Calibri"/>
                <a:cs typeface="Calibri"/>
              </a:rPr>
              <a:t>detailed </a:t>
            </a:r>
            <a:r>
              <a:rPr sz="2400" spc="-5" dirty="0">
                <a:solidFill>
                  <a:srgbClr val="231F20"/>
                </a:solidFill>
                <a:latin typeface="Calibri"/>
                <a:cs typeface="Calibri"/>
              </a:rPr>
              <a:t>discussion of </a:t>
            </a:r>
            <a:r>
              <a:rPr sz="2400" dirty="0">
                <a:solidFill>
                  <a:srgbClr val="231F20"/>
                </a:solidFill>
                <a:latin typeface="Calibri"/>
                <a:cs typeface="Calibri"/>
              </a:rPr>
              <a:t>the </a:t>
            </a:r>
            <a:r>
              <a:rPr sz="2400" spc="-15" dirty="0">
                <a:solidFill>
                  <a:srgbClr val="231F20"/>
                </a:solidFill>
                <a:latin typeface="Calibri"/>
                <a:cs typeface="Calibri"/>
              </a:rPr>
              <a:t>event </a:t>
            </a:r>
            <a:r>
              <a:rPr sz="2400" spc="-10" dirty="0">
                <a:solidFill>
                  <a:srgbClr val="231F20"/>
                </a:solidFill>
                <a:latin typeface="Calibri"/>
                <a:cs typeface="Calibri"/>
              </a:rPr>
              <a:t>that </a:t>
            </a:r>
            <a:r>
              <a:rPr sz="2400" spc="-5" dirty="0">
                <a:solidFill>
                  <a:srgbClr val="231F20"/>
                </a:solidFill>
                <a:latin typeface="Calibri"/>
                <a:cs typeface="Calibri"/>
              </a:rPr>
              <a:t>has caused </a:t>
            </a:r>
            <a:r>
              <a:rPr sz="2400" dirty="0">
                <a:solidFill>
                  <a:srgbClr val="231F20"/>
                </a:solidFill>
                <a:latin typeface="Calibri"/>
                <a:cs typeface="Calibri"/>
              </a:rPr>
              <a:t>the</a:t>
            </a:r>
            <a:r>
              <a:rPr sz="2400" spc="55" dirty="0">
                <a:solidFill>
                  <a:srgbClr val="231F20"/>
                </a:solidFill>
                <a:latin typeface="Calibri"/>
                <a:cs typeface="Calibri"/>
              </a:rPr>
              <a:t> </a:t>
            </a:r>
            <a:r>
              <a:rPr sz="2400" spc="-10" dirty="0">
                <a:solidFill>
                  <a:srgbClr val="231F20"/>
                </a:solidFill>
                <a:latin typeface="Calibri"/>
                <a:cs typeface="Calibri"/>
              </a:rPr>
              <a:t>distress</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asking </a:t>
            </a:r>
            <a:r>
              <a:rPr sz="2400" spc="-5" dirty="0">
                <a:solidFill>
                  <a:srgbClr val="231F20"/>
                </a:solidFill>
                <a:latin typeface="Calibri"/>
                <a:cs typeface="Calibri"/>
              </a:rPr>
              <a:t>someone </a:t>
            </a:r>
            <a:r>
              <a:rPr sz="2400" spc="-15" dirty="0">
                <a:solidFill>
                  <a:srgbClr val="231F20"/>
                </a:solidFill>
                <a:latin typeface="Calibri"/>
                <a:cs typeface="Calibri"/>
              </a:rPr>
              <a:t>to analyze </a:t>
            </a:r>
            <a:r>
              <a:rPr sz="2400" spc="-10" dirty="0">
                <a:solidFill>
                  <a:srgbClr val="231F20"/>
                </a:solidFill>
                <a:latin typeface="Calibri"/>
                <a:cs typeface="Calibri"/>
              </a:rPr>
              <a:t>what </a:t>
            </a:r>
            <a:r>
              <a:rPr sz="2400" spc="-5" dirty="0">
                <a:solidFill>
                  <a:srgbClr val="231F20"/>
                </a:solidFill>
                <a:latin typeface="Calibri"/>
                <a:cs typeface="Calibri"/>
              </a:rPr>
              <a:t>has happened </a:t>
            </a:r>
            <a:r>
              <a:rPr sz="2400" spc="-10" dirty="0">
                <a:solidFill>
                  <a:srgbClr val="231F20"/>
                </a:solidFill>
                <a:latin typeface="Calibri"/>
                <a:cs typeface="Calibri"/>
              </a:rPr>
              <a:t>to</a:t>
            </a:r>
            <a:r>
              <a:rPr sz="2400" spc="15" dirty="0">
                <a:solidFill>
                  <a:srgbClr val="231F20"/>
                </a:solidFill>
                <a:latin typeface="Calibri"/>
                <a:cs typeface="Calibri"/>
              </a:rPr>
              <a:t> </a:t>
            </a:r>
            <a:r>
              <a:rPr sz="2400" dirty="0">
                <a:solidFill>
                  <a:srgbClr val="231F20"/>
                </a:solidFill>
                <a:latin typeface="Calibri"/>
                <a:cs typeface="Calibri"/>
              </a:rPr>
              <a:t>them</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pressing someone </a:t>
            </a:r>
            <a:r>
              <a:rPr sz="2400" spc="-20" dirty="0">
                <a:solidFill>
                  <a:srgbClr val="231F20"/>
                </a:solidFill>
                <a:latin typeface="Calibri"/>
                <a:cs typeface="Calibri"/>
              </a:rPr>
              <a:t>for </a:t>
            </a:r>
            <a:r>
              <a:rPr sz="2400" spc="-10" dirty="0">
                <a:solidFill>
                  <a:srgbClr val="231F20"/>
                </a:solidFill>
                <a:latin typeface="Calibri"/>
                <a:cs typeface="Calibri"/>
              </a:rPr>
              <a:t>details </a:t>
            </a:r>
            <a:r>
              <a:rPr sz="2400" spc="-5" dirty="0">
                <a:solidFill>
                  <a:srgbClr val="231F20"/>
                </a:solidFill>
                <a:latin typeface="Calibri"/>
                <a:cs typeface="Calibri"/>
              </a:rPr>
              <a:t>on what</a:t>
            </a:r>
            <a:r>
              <a:rPr sz="2400" spc="15" dirty="0">
                <a:solidFill>
                  <a:srgbClr val="231F20"/>
                </a:solidFill>
                <a:latin typeface="Calibri"/>
                <a:cs typeface="Calibri"/>
              </a:rPr>
              <a:t> </a:t>
            </a:r>
            <a:r>
              <a:rPr sz="2400" spc="-5" dirty="0">
                <a:solidFill>
                  <a:srgbClr val="231F20"/>
                </a:solidFill>
                <a:latin typeface="Calibri"/>
                <a:cs typeface="Calibri"/>
              </a:rPr>
              <a:t>happened</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pressuring people </a:t>
            </a:r>
            <a:r>
              <a:rPr sz="2400" spc="-15" dirty="0">
                <a:solidFill>
                  <a:srgbClr val="231F20"/>
                </a:solidFill>
                <a:latin typeface="Calibri"/>
                <a:cs typeface="Calibri"/>
              </a:rPr>
              <a:t>to </a:t>
            </a:r>
            <a:r>
              <a:rPr sz="2400" spc="-10" dirty="0">
                <a:solidFill>
                  <a:srgbClr val="231F20"/>
                </a:solidFill>
                <a:latin typeface="Calibri"/>
                <a:cs typeface="Calibri"/>
              </a:rPr>
              <a:t>share </a:t>
            </a:r>
            <a:r>
              <a:rPr sz="2400" dirty="0">
                <a:solidFill>
                  <a:srgbClr val="231F20"/>
                </a:solidFill>
                <a:latin typeface="Calibri"/>
                <a:cs typeface="Calibri"/>
              </a:rPr>
              <a:t>their </a:t>
            </a:r>
            <a:r>
              <a:rPr sz="2400" spc="-10" dirty="0">
                <a:solidFill>
                  <a:srgbClr val="231F20"/>
                </a:solidFill>
                <a:latin typeface="Calibri"/>
                <a:cs typeface="Calibri"/>
              </a:rPr>
              <a:t>feelings </a:t>
            </a:r>
            <a:r>
              <a:rPr sz="2400" dirty="0">
                <a:solidFill>
                  <a:srgbClr val="231F20"/>
                </a:solidFill>
                <a:latin typeface="Calibri"/>
                <a:cs typeface="Calibri"/>
              </a:rPr>
              <a:t>and </a:t>
            </a:r>
            <a:r>
              <a:rPr sz="2400" spc="-10" dirty="0">
                <a:solidFill>
                  <a:srgbClr val="231F20"/>
                </a:solidFill>
                <a:latin typeface="Calibri"/>
                <a:cs typeface="Calibri"/>
              </a:rPr>
              <a:t>reactions </a:t>
            </a:r>
            <a:r>
              <a:rPr sz="2400" spc="-15" dirty="0">
                <a:solidFill>
                  <a:srgbClr val="231F20"/>
                </a:solidFill>
                <a:latin typeface="Calibri"/>
                <a:cs typeface="Calibri"/>
              </a:rPr>
              <a:t>to </a:t>
            </a:r>
            <a:r>
              <a:rPr sz="2400" dirty="0">
                <a:solidFill>
                  <a:srgbClr val="231F20"/>
                </a:solidFill>
                <a:latin typeface="Calibri"/>
                <a:cs typeface="Calibri"/>
              </a:rPr>
              <a:t>an</a:t>
            </a:r>
            <a:r>
              <a:rPr sz="2400" spc="35" dirty="0">
                <a:solidFill>
                  <a:srgbClr val="231F20"/>
                </a:solidFill>
                <a:latin typeface="Calibri"/>
                <a:cs typeface="Calibri"/>
              </a:rPr>
              <a:t> </a:t>
            </a:r>
            <a:r>
              <a:rPr sz="2400" spc="-10" dirty="0">
                <a:solidFill>
                  <a:srgbClr val="231F20"/>
                </a:solidFill>
                <a:latin typeface="Calibri"/>
                <a:cs typeface="Calibri"/>
              </a:rPr>
              <a:t>event.</a:t>
            </a:r>
            <a:endParaRPr sz="2400" dirty="0">
              <a:latin typeface="Calibri"/>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5"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069975" y="2708275"/>
            <a:ext cx="4718050" cy="665480"/>
          </a:xfrm>
          <a:prstGeom prst="rect">
            <a:avLst/>
          </a:prstGeom>
        </p:spPr>
        <p:txBody>
          <a:bodyPr vert="horz" wrap="square" lIns="0" tIns="12700" rIns="0" bIns="0" rtlCol="0">
            <a:spAutoFit/>
          </a:bodyPr>
          <a:lstStyle/>
          <a:p>
            <a:pPr marL="12700">
              <a:lnSpc>
                <a:spcPct val="100000"/>
              </a:lnSpc>
              <a:spcBef>
                <a:spcPts val="100"/>
              </a:spcBef>
            </a:pPr>
            <a:r>
              <a:rPr dirty="0"/>
              <a:t>When </a:t>
            </a:r>
            <a:r>
              <a:rPr spc="-5" dirty="0"/>
              <a:t>does </a:t>
            </a:r>
            <a:r>
              <a:rPr spc="-80" dirty="0"/>
              <a:t>PFA</a:t>
            </a:r>
            <a:r>
              <a:rPr spc="-90" dirty="0"/>
              <a:t> </a:t>
            </a:r>
            <a:r>
              <a:rPr spc="-5" dirty="0"/>
              <a:t>help?</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7" name="Picture 6" descr="Pernille redo 8.jpeg"/>
          <p:cNvPicPr>
            <a:picLocks noChangeAspect="1"/>
          </p:cNvPicPr>
          <p:nvPr/>
        </p:nvPicPr>
        <p:blipFill>
          <a:blip r:embed="rId3"/>
          <a:stretch>
            <a:fillRect/>
          </a:stretch>
        </p:blipFill>
        <p:spPr>
          <a:xfrm>
            <a:off x="6216650" y="803275"/>
            <a:ext cx="4812671" cy="4743450"/>
          </a:xfrm>
          <a:prstGeom prst="rect">
            <a:avLst/>
          </a:prstGeom>
        </p:spPr>
      </p:pic>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4718050" cy="665480"/>
          </a:xfrm>
          <a:prstGeom prst="rect">
            <a:avLst/>
          </a:prstGeom>
        </p:spPr>
        <p:txBody>
          <a:bodyPr vert="horz" wrap="square" lIns="0" tIns="12700" rIns="0" bIns="0" rtlCol="0">
            <a:spAutoFit/>
          </a:bodyPr>
          <a:lstStyle/>
          <a:p>
            <a:pPr marL="12700">
              <a:lnSpc>
                <a:spcPct val="100000"/>
              </a:lnSpc>
              <a:spcBef>
                <a:spcPts val="100"/>
              </a:spcBef>
            </a:pPr>
            <a:r>
              <a:rPr dirty="0"/>
              <a:t>When </a:t>
            </a:r>
            <a:r>
              <a:rPr spc="-5" dirty="0"/>
              <a:t>does </a:t>
            </a:r>
            <a:r>
              <a:rPr spc="-80" dirty="0"/>
              <a:t>PFA</a:t>
            </a:r>
            <a:r>
              <a:rPr spc="-90" dirty="0"/>
              <a:t> </a:t>
            </a:r>
            <a:r>
              <a:rPr spc="-5" dirty="0"/>
              <a:t>help?</a:t>
            </a:r>
          </a:p>
        </p:txBody>
      </p:sp>
      <p:sp>
        <p:nvSpPr>
          <p:cNvPr id="13" name="object 13"/>
          <p:cNvSpPr txBox="1"/>
          <p:nvPr/>
        </p:nvSpPr>
        <p:spPr>
          <a:xfrm>
            <a:off x="1180353" y="2112707"/>
            <a:ext cx="4432300" cy="2058717"/>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sz="2400" dirty="0">
                <a:solidFill>
                  <a:srgbClr val="231F20"/>
                </a:solidFill>
                <a:latin typeface="Calibri"/>
                <a:cs typeface="Calibri"/>
              </a:rPr>
              <a:t>when </a:t>
            </a:r>
            <a:r>
              <a:rPr sz="2400" spc="-5" dirty="0">
                <a:solidFill>
                  <a:srgbClr val="231F20"/>
                </a:solidFill>
                <a:latin typeface="Calibri"/>
                <a:cs typeface="Calibri"/>
              </a:rPr>
              <a:t>someone is in</a:t>
            </a:r>
            <a:r>
              <a:rPr sz="2400" spc="-30" dirty="0">
                <a:solidFill>
                  <a:srgbClr val="231F20"/>
                </a:solidFill>
                <a:latin typeface="Calibri"/>
                <a:cs typeface="Calibri"/>
              </a:rPr>
              <a:t> </a:t>
            </a:r>
            <a:r>
              <a:rPr sz="2400" spc="-10" dirty="0">
                <a:solidFill>
                  <a:srgbClr val="231F20"/>
                </a:solidFill>
                <a:latin typeface="Calibri"/>
                <a:cs typeface="Calibri"/>
              </a:rPr>
              <a:t>distress</a:t>
            </a:r>
            <a:endParaRPr sz="2400" dirty="0">
              <a:latin typeface="Calibri"/>
              <a:cs typeface="Calibri"/>
            </a:endParaRPr>
          </a:p>
          <a:p>
            <a:pPr marL="300355" marR="5080" indent="-287655">
              <a:lnSpc>
                <a:spcPct val="111100"/>
              </a:lnSpc>
              <a:buChar char="•"/>
              <a:tabLst>
                <a:tab pos="300355" algn="l"/>
                <a:tab pos="300990" algn="l"/>
              </a:tabLst>
            </a:pPr>
            <a:r>
              <a:rPr sz="2400" dirty="0">
                <a:solidFill>
                  <a:srgbClr val="231F20"/>
                </a:solidFill>
                <a:latin typeface="Calibri"/>
                <a:cs typeface="Calibri"/>
              </a:rPr>
              <a:t>during, </a:t>
            </a:r>
            <a:r>
              <a:rPr sz="2400" spc="-10" dirty="0">
                <a:solidFill>
                  <a:srgbClr val="231F20"/>
                </a:solidFill>
                <a:latin typeface="Calibri"/>
                <a:cs typeface="Calibri"/>
              </a:rPr>
              <a:t>immediately </a:t>
            </a:r>
            <a:r>
              <a:rPr sz="2400" spc="-55" dirty="0">
                <a:solidFill>
                  <a:srgbClr val="231F20"/>
                </a:solidFill>
                <a:latin typeface="Calibri"/>
                <a:cs typeface="Calibri"/>
              </a:rPr>
              <a:t>after, </a:t>
            </a:r>
            <a:r>
              <a:rPr sz="2400" spc="-5" dirty="0">
                <a:solidFill>
                  <a:srgbClr val="231F20"/>
                </a:solidFill>
                <a:latin typeface="Calibri"/>
                <a:cs typeface="Calibri"/>
              </a:rPr>
              <a:t>shortly  or long </a:t>
            </a:r>
            <a:r>
              <a:rPr sz="2400" spc="-25" dirty="0">
                <a:solidFill>
                  <a:srgbClr val="231F20"/>
                </a:solidFill>
                <a:latin typeface="Calibri"/>
                <a:cs typeface="Calibri"/>
              </a:rPr>
              <a:t>after </a:t>
            </a:r>
            <a:r>
              <a:rPr sz="2400" dirty="0">
                <a:solidFill>
                  <a:srgbClr val="231F20"/>
                </a:solidFill>
                <a:latin typeface="Calibri"/>
                <a:cs typeface="Calibri"/>
              </a:rPr>
              <a:t>a</a:t>
            </a:r>
            <a:r>
              <a:rPr sz="2400" spc="10" dirty="0">
                <a:solidFill>
                  <a:srgbClr val="231F20"/>
                </a:solidFill>
                <a:latin typeface="Calibri"/>
                <a:cs typeface="Calibri"/>
              </a:rPr>
              <a:t> </a:t>
            </a:r>
            <a:r>
              <a:rPr sz="2400" dirty="0">
                <a:solidFill>
                  <a:srgbClr val="231F20"/>
                </a:solidFill>
                <a:latin typeface="Calibri"/>
                <a:cs typeface="Calibri"/>
              </a:rPr>
              <a:t>crisis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emergency </a:t>
            </a:r>
            <a:r>
              <a:rPr sz="2400" dirty="0">
                <a:solidFill>
                  <a:srgbClr val="231F20"/>
                </a:solidFill>
                <a:latin typeface="Calibri"/>
                <a:cs typeface="Calibri"/>
              </a:rPr>
              <a:t>and</a:t>
            </a:r>
            <a:r>
              <a:rPr sz="2400" spc="-10" dirty="0">
                <a:solidFill>
                  <a:srgbClr val="231F20"/>
                </a:solidFill>
                <a:latin typeface="Calibri"/>
                <a:cs typeface="Calibri"/>
              </a:rPr>
              <a:t> non-emergency</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personal </a:t>
            </a:r>
            <a:r>
              <a:rPr sz="2400" spc="-5" dirty="0">
                <a:solidFill>
                  <a:srgbClr val="231F20"/>
                </a:solidFill>
                <a:latin typeface="Calibri"/>
                <a:cs typeface="Calibri"/>
              </a:rPr>
              <a:t>or </a:t>
            </a:r>
            <a:r>
              <a:rPr sz="2400" spc="-15" dirty="0">
                <a:solidFill>
                  <a:srgbClr val="231F20"/>
                </a:solidFill>
                <a:latin typeface="Calibri"/>
                <a:cs typeface="Calibri"/>
              </a:rPr>
              <a:t>lager</a:t>
            </a:r>
            <a:r>
              <a:rPr sz="2400" spc="-5" dirty="0">
                <a:solidFill>
                  <a:srgbClr val="231F20"/>
                </a:solidFill>
                <a:latin typeface="Calibri"/>
                <a:cs typeface="Calibri"/>
              </a:rPr>
              <a:t> </a:t>
            </a:r>
            <a:r>
              <a:rPr sz="2400" dirty="0">
                <a:solidFill>
                  <a:srgbClr val="231F20"/>
                </a:solidFill>
                <a:latin typeface="Calibri"/>
                <a:cs typeface="Calibri"/>
              </a:rPr>
              <a:t>crises</a:t>
            </a: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Rectangle 15"/>
          <p:cNvSpPr/>
          <p:nvPr/>
        </p:nvSpPr>
        <p:spPr>
          <a:xfrm>
            <a:off x="196850" y="4572000"/>
            <a:ext cx="5943600" cy="992579"/>
          </a:xfrm>
          <a:prstGeom prst="rect">
            <a:avLst/>
          </a:prstGeom>
        </p:spPr>
        <p:txBody>
          <a:bodyPr wrap="square">
            <a:spAutoFit/>
          </a:bodyPr>
          <a:lstStyle/>
          <a:p>
            <a:pPr marL="300355" indent="-287655" algn="ctr">
              <a:lnSpc>
                <a:spcPct val="100000"/>
              </a:lnSpc>
              <a:spcBef>
                <a:spcPts val="320"/>
              </a:spcBef>
              <a:tabLst>
                <a:tab pos="300355" algn="l"/>
                <a:tab pos="300990" algn="l"/>
              </a:tabLst>
            </a:pPr>
            <a:r>
              <a:rPr lang="en-US" sz="2800" b="1" spc="-5" dirty="0">
                <a:solidFill>
                  <a:srgbClr val="FF0000"/>
                </a:solidFill>
                <a:cs typeface="Calibri"/>
              </a:rPr>
              <a:t>Remember…</a:t>
            </a:r>
          </a:p>
          <a:p>
            <a:pPr marL="300355" indent="-287655" algn="ctr">
              <a:lnSpc>
                <a:spcPct val="100000"/>
              </a:lnSpc>
              <a:spcBef>
                <a:spcPts val="320"/>
              </a:spcBef>
              <a:tabLst>
                <a:tab pos="300355" algn="l"/>
                <a:tab pos="300990" algn="l"/>
              </a:tabLst>
            </a:pPr>
            <a:r>
              <a:rPr lang="en-US" sz="2800" spc="-5" dirty="0">
                <a:solidFill>
                  <a:srgbClr val="FF0000"/>
                </a:solidFill>
                <a:cs typeface="Calibri"/>
              </a:rPr>
              <a:t>Not </a:t>
            </a:r>
            <a:r>
              <a:rPr lang="en-US" sz="2800" dirty="0">
                <a:solidFill>
                  <a:srgbClr val="FF0000"/>
                </a:solidFill>
                <a:cs typeface="Calibri"/>
              </a:rPr>
              <a:t>all </a:t>
            </a:r>
            <a:r>
              <a:rPr lang="en-US" sz="2800" spc="-5" dirty="0">
                <a:solidFill>
                  <a:srgbClr val="FF0000"/>
                </a:solidFill>
                <a:cs typeface="Calibri"/>
              </a:rPr>
              <a:t>people need or </a:t>
            </a:r>
            <a:r>
              <a:rPr lang="en-US" sz="2800" spc="-15" dirty="0">
                <a:solidFill>
                  <a:srgbClr val="FF0000"/>
                </a:solidFill>
                <a:cs typeface="Calibri"/>
              </a:rPr>
              <a:t>want</a:t>
            </a:r>
            <a:r>
              <a:rPr lang="en-US" sz="2800" spc="-50" dirty="0">
                <a:solidFill>
                  <a:srgbClr val="FF0000"/>
                </a:solidFill>
                <a:cs typeface="Calibri"/>
              </a:rPr>
              <a:t> </a:t>
            </a:r>
            <a:r>
              <a:rPr lang="en-US" sz="2800" spc="-35" dirty="0">
                <a:solidFill>
                  <a:srgbClr val="FF0000"/>
                </a:solidFill>
                <a:cs typeface="Calibri"/>
              </a:rPr>
              <a:t>PFA!</a:t>
            </a:r>
            <a:endParaRPr lang="en-US" sz="2800" dirty="0">
              <a:solidFill>
                <a:srgbClr val="FF0000"/>
              </a:solidFill>
              <a:cs typeface="Calibri"/>
            </a:endParaRPr>
          </a:p>
        </p:txBody>
      </p:sp>
      <p:pic>
        <p:nvPicPr>
          <p:cNvPr id="7" name="Picture 6" descr="Pernille redo 8.jpeg"/>
          <p:cNvPicPr>
            <a:picLocks noChangeAspect="1"/>
          </p:cNvPicPr>
          <p:nvPr/>
        </p:nvPicPr>
        <p:blipFill>
          <a:blip r:embed="rId3"/>
          <a:stretch>
            <a:fillRect/>
          </a:stretch>
        </p:blipFill>
        <p:spPr>
          <a:xfrm>
            <a:off x="6216650" y="803275"/>
            <a:ext cx="4812671" cy="4743450"/>
          </a:xfrm>
          <a:prstGeom prst="rect">
            <a:avLst/>
          </a:prstGeom>
        </p:spPr>
      </p:pic>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61112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8" name="object 14"/>
          <p:cNvSpPr txBox="1">
            <a:spLocks noGrp="1"/>
          </p:cNvSpPr>
          <p:nvPr>
            <p:ph type="body" idx="1"/>
          </p:nvPr>
        </p:nvSpPr>
        <p:spPr>
          <a:xfrm>
            <a:off x="577850" y="955675"/>
            <a:ext cx="10210800" cy="4867179"/>
          </a:xfrm>
          <a:prstGeom prst="rect">
            <a:avLst/>
          </a:prstGeom>
        </p:spPr>
        <p:txBody>
          <a:bodyPr vert="horz" wrap="square" lIns="0" tIns="15875" rIns="0" bIns="0" rtlCol="0">
            <a:spAutoFit/>
          </a:bodyPr>
          <a:lstStyle/>
          <a:p>
            <a:pPr marL="325755" algn="ctr">
              <a:lnSpc>
                <a:spcPts val="3420"/>
              </a:lnSpc>
              <a:spcBef>
                <a:spcPts val="125"/>
              </a:spcBef>
            </a:pPr>
            <a:r>
              <a:rPr lang="en-GB" sz="4400" b="1" spc="100" dirty="0"/>
              <a:t>DO NO HARM</a:t>
            </a:r>
          </a:p>
          <a:p>
            <a:pPr marL="325755" algn="ctr">
              <a:lnSpc>
                <a:spcPts val="3420"/>
              </a:lnSpc>
              <a:spcBef>
                <a:spcPts val="125"/>
              </a:spcBef>
            </a:pPr>
            <a:endParaRPr lang="en-GB" sz="4400" b="1" spc="100" dirty="0"/>
          </a:p>
          <a:p>
            <a:pPr marL="325755">
              <a:lnSpc>
                <a:spcPts val="3420"/>
              </a:lnSpc>
              <a:spcBef>
                <a:spcPts val="125"/>
              </a:spcBef>
            </a:pPr>
            <a:r>
              <a:rPr lang="en-GB" b="1" spc="100" dirty="0"/>
              <a:t>S</a:t>
            </a:r>
            <a:r>
              <a:rPr b="1" spc="100" dirty="0"/>
              <a:t>afety</a:t>
            </a:r>
          </a:p>
          <a:p>
            <a:pPr marL="325755">
              <a:lnSpc>
                <a:spcPts val="2400"/>
              </a:lnSpc>
            </a:pPr>
            <a:r>
              <a:rPr sz="2050" b="0" dirty="0">
                <a:latin typeface="Calibri"/>
                <a:cs typeface="Calibri"/>
              </a:rPr>
              <a:t>Avoid </a:t>
            </a:r>
            <a:r>
              <a:rPr sz="2050" b="0" spc="-5" dirty="0">
                <a:latin typeface="Calibri"/>
                <a:cs typeface="Calibri"/>
              </a:rPr>
              <a:t>putting </a:t>
            </a:r>
            <a:r>
              <a:rPr sz="2050" b="0" spc="10" dirty="0">
                <a:latin typeface="Calibri"/>
                <a:cs typeface="Calibri"/>
              </a:rPr>
              <a:t>people </a:t>
            </a:r>
            <a:r>
              <a:rPr sz="2050" b="0" spc="5" dirty="0">
                <a:latin typeface="Calibri"/>
                <a:cs typeface="Calibri"/>
              </a:rPr>
              <a:t>at </a:t>
            </a:r>
            <a:r>
              <a:rPr sz="2050" b="0" spc="10" dirty="0">
                <a:latin typeface="Calibri"/>
                <a:cs typeface="Calibri"/>
              </a:rPr>
              <a:t>further risk </a:t>
            </a:r>
            <a:r>
              <a:rPr sz="2050" b="0" spc="15" dirty="0">
                <a:latin typeface="Calibri"/>
                <a:cs typeface="Calibri"/>
              </a:rPr>
              <a:t>as a </a:t>
            </a:r>
            <a:r>
              <a:rPr sz="2050" b="0" spc="5" dirty="0">
                <a:latin typeface="Calibri"/>
                <a:cs typeface="Calibri"/>
              </a:rPr>
              <a:t>result </a:t>
            </a:r>
            <a:r>
              <a:rPr sz="2050" b="0" spc="10" dirty="0">
                <a:latin typeface="Calibri"/>
                <a:cs typeface="Calibri"/>
              </a:rPr>
              <a:t>of </a:t>
            </a:r>
            <a:r>
              <a:rPr sz="2050" b="0" spc="5" dirty="0">
                <a:latin typeface="Calibri"/>
                <a:cs typeface="Calibri"/>
              </a:rPr>
              <a:t>your</a:t>
            </a:r>
            <a:r>
              <a:rPr sz="2050" b="0" spc="10" dirty="0">
                <a:latin typeface="Calibri"/>
                <a:cs typeface="Calibri"/>
              </a:rPr>
              <a:t> actions.</a:t>
            </a:r>
            <a:endParaRPr sz="2050" dirty="0">
              <a:latin typeface="Calibri"/>
              <a:cs typeface="Calibri"/>
            </a:endParaRPr>
          </a:p>
          <a:p>
            <a:pPr marL="325755" marR="5080">
              <a:lnSpc>
                <a:spcPct val="101899"/>
              </a:lnSpc>
            </a:pPr>
            <a:r>
              <a:rPr sz="2050" b="0" spc="5" dirty="0">
                <a:latin typeface="Calibri"/>
                <a:cs typeface="Calibri"/>
              </a:rPr>
              <a:t>Make sure </a:t>
            </a:r>
            <a:r>
              <a:rPr sz="2050" b="0" dirty="0">
                <a:latin typeface="Calibri"/>
                <a:cs typeface="Calibri"/>
              </a:rPr>
              <a:t>to </a:t>
            </a:r>
            <a:r>
              <a:rPr sz="2050" b="0" spc="15" dirty="0">
                <a:latin typeface="Calibri"/>
                <a:cs typeface="Calibri"/>
              </a:rPr>
              <a:t>the </a:t>
            </a:r>
            <a:r>
              <a:rPr sz="2050" b="0" spc="5" dirty="0">
                <a:latin typeface="Calibri"/>
                <a:cs typeface="Calibri"/>
              </a:rPr>
              <a:t>best </a:t>
            </a:r>
            <a:r>
              <a:rPr sz="2050" b="0" spc="10" dirty="0">
                <a:latin typeface="Calibri"/>
                <a:cs typeface="Calibri"/>
              </a:rPr>
              <a:t>of </a:t>
            </a:r>
            <a:r>
              <a:rPr sz="2050" b="0" spc="5" dirty="0">
                <a:latin typeface="Calibri"/>
                <a:cs typeface="Calibri"/>
              </a:rPr>
              <a:t>your </a:t>
            </a:r>
            <a:r>
              <a:rPr sz="2050" b="0" spc="10" dirty="0">
                <a:latin typeface="Calibri"/>
                <a:cs typeface="Calibri"/>
              </a:rPr>
              <a:t>ability that </a:t>
            </a:r>
            <a:r>
              <a:rPr sz="2050" b="0" spc="15" dirty="0">
                <a:latin typeface="Calibri"/>
                <a:cs typeface="Calibri"/>
              </a:rPr>
              <a:t>the </a:t>
            </a:r>
            <a:r>
              <a:rPr sz="2050" b="0" spc="10" dirty="0">
                <a:latin typeface="Calibri"/>
                <a:cs typeface="Calibri"/>
              </a:rPr>
              <a:t>people you help </a:t>
            </a:r>
            <a:r>
              <a:rPr sz="2050" b="0" spc="5" dirty="0">
                <a:latin typeface="Calibri"/>
                <a:cs typeface="Calibri"/>
              </a:rPr>
              <a:t>are </a:t>
            </a:r>
            <a:r>
              <a:rPr sz="2050" b="0" spc="-5" dirty="0">
                <a:latin typeface="Calibri"/>
                <a:cs typeface="Calibri"/>
              </a:rPr>
              <a:t>safe </a:t>
            </a:r>
            <a:r>
              <a:rPr sz="2050" b="0" spc="20" dirty="0">
                <a:latin typeface="Calibri"/>
                <a:cs typeface="Calibri"/>
              </a:rPr>
              <a:t>and </a:t>
            </a:r>
            <a:r>
              <a:rPr sz="2050" b="0" spc="5" dirty="0">
                <a:latin typeface="Calibri"/>
                <a:cs typeface="Calibri"/>
              </a:rPr>
              <a:t>protect  </a:t>
            </a:r>
            <a:r>
              <a:rPr sz="2050" b="0" spc="20" dirty="0">
                <a:latin typeface="Calibri"/>
                <a:cs typeface="Calibri"/>
              </a:rPr>
              <a:t>them </a:t>
            </a:r>
            <a:r>
              <a:rPr sz="2050" b="0" spc="5" dirty="0">
                <a:latin typeface="Calibri"/>
                <a:cs typeface="Calibri"/>
              </a:rPr>
              <a:t>from </a:t>
            </a:r>
            <a:r>
              <a:rPr sz="2050" b="0" dirty="0">
                <a:latin typeface="Calibri"/>
                <a:cs typeface="Calibri"/>
              </a:rPr>
              <a:t>physical </a:t>
            </a:r>
            <a:r>
              <a:rPr sz="2050" b="0" spc="15" dirty="0">
                <a:latin typeface="Calibri"/>
                <a:cs typeface="Calibri"/>
              </a:rPr>
              <a:t>or </a:t>
            </a:r>
            <a:r>
              <a:rPr sz="2050" b="0" spc="5" dirty="0">
                <a:latin typeface="Calibri"/>
                <a:cs typeface="Calibri"/>
              </a:rPr>
              <a:t>psychological</a:t>
            </a:r>
            <a:r>
              <a:rPr sz="2050" b="0" spc="-10" dirty="0">
                <a:latin typeface="Calibri"/>
                <a:cs typeface="Calibri"/>
              </a:rPr>
              <a:t> </a:t>
            </a:r>
            <a:r>
              <a:rPr sz="2050" b="0" spc="10" dirty="0">
                <a:latin typeface="Calibri"/>
                <a:cs typeface="Calibri"/>
              </a:rPr>
              <a:t>harm.</a:t>
            </a:r>
            <a:endParaRPr sz="2050" dirty="0">
              <a:latin typeface="Calibri"/>
              <a:cs typeface="Calibri"/>
            </a:endParaRPr>
          </a:p>
          <a:p>
            <a:pPr marL="325755">
              <a:lnSpc>
                <a:spcPts val="3420"/>
              </a:lnSpc>
              <a:spcBef>
                <a:spcPts val="1705"/>
              </a:spcBef>
            </a:pPr>
            <a:r>
              <a:rPr lang="en-GB" b="1" spc="140" dirty="0"/>
              <a:t>D</a:t>
            </a:r>
            <a:r>
              <a:rPr b="1" spc="140" dirty="0"/>
              <a:t>ignity</a:t>
            </a:r>
          </a:p>
          <a:p>
            <a:pPr marL="325755">
              <a:lnSpc>
                <a:spcPts val="2400"/>
              </a:lnSpc>
            </a:pPr>
            <a:r>
              <a:rPr sz="2050" b="0" spc="-20" dirty="0">
                <a:latin typeface="Calibri"/>
                <a:cs typeface="Calibri"/>
              </a:rPr>
              <a:t>Treat </a:t>
            </a:r>
            <a:r>
              <a:rPr sz="2050" b="0" spc="10" dirty="0">
                <a:latin typeface="Calibri"/>
                <a:cs typeface="Calibri"/>
              </a:rPr>
              <a:t>people </a:t>
            </a:r>
            <a:r>
              <a:rPr sz="2050" b="0" spc="15" dirty="0">
                <a:latin typeface="Calibri"/>
                <a:cs typeface="Calibri"/>
              </a:rPr>
              <a:t>with </a:t>
            </a:r>
            <a:r>
              <a:rPr sz="2050" b="0" spc="5" dirty="0">
                <a:latin typeface="Calibri"/>
                <a:cs typeface="Calibri"/>
              </a:rPr>
              <a:t>respect </a:t>
            </a:r>
            <a:r>
              <a:rPr sz="2050" b="0" spc="20" dirty="0">
                <a:latin typeface="Calibri"/>
                <a:cs typeface="Calibri"/>
              </a:rPr>
              <a:t>and </a:t>
            </a:r>
            <a:r>
              <a:rPr sz="2050" b="0" spc="10" dirty="0">
                <a:latin typeface="Calibri"/>
                <a:cs typeface="Calibri"/>
              </a:rPr>
              <a:t>in accordance </a:t>
            </a:r>
            <a:r>
              <a:rPr sz="2050" b="0" spc="15" dirty="0">
                <a:latin typeface="Calibri"/>
                <a:cs typeface="Calibri"/>
              </a:rPr>
              <a:t>with </a:t>
            </a:r>
            <a:r>
              <a:rPr sz="2050" b="0" spc="10" dirty="0">
                <a:latin typeface="Calibri"/>
                <a:cs typeface="Calibri"/>
              </a:rPr>
              <a:t>their </a:t>
            </a:r>
            <a:r>
              <a:rPr sz="2050" b="0" spc="5" dirty="0">
                <a:latin typeface="Calibri"/>
                <a:cs typeface="Calibri"/>
              </a:rPr>
              <a:t>cultural </a:t>
            </a:r>
            <a:r>
              <a:rPr sz="2050" b="0" spc="20" dirty="0">
                <a:latin typeface="Calibri"/>
                <a:cs typeface="Calibri"/>
              </a:rPr>
              <a:t>and </a:t>
            </a:r>
            <a:r>
              <a:rPr sz="2050" b="0" spc="10" dirty="0">
                <a:latin typeface="Calibri"/>
                <a:cs typeface="Calibri"/>
              </a:rPr>
              <a:t>social</a:t>
            </a:r>
            <a:r>
              <a:rPr sz="2050" b="0" spc="30" dirty="0">
                <a:latin typeface="Calibri"/>
                <a:cs typeface="Calibri"/>
              </a:rPr>
              <a:t> </a:t>
            </a:r>
            <a:r>
              <a:rPr sz="2050" b="0" spc="10" dirty="0">
                <a:latin typeface="Calibri"/>
                <a:cs typeface="Calibri"/>
              </a:rPr>
              <a:t>norms.</a:t>
            </a:r>
            <a:endParaRPr sz="2050" dirty="0">
              <a:latin typeface="Calibri"/>
              <a:cs typeface="Calibri"/>
            </a:endParaRPr>
          </a:p>
          <a:p>
            <a:pPr marL="325755">
              <a:lnSpc>
                <a:spcPts val="3420"/>
              </a:lnSpc>
              <a:spcBef>
                <a:spcPts val="1710"/>
              </a:spcBef>
            </a:pPr>
            <a:r>
              <a:rPr lang="en-GB" b="1" spc="215" dirty="0"/>
              <a:t>R</a:t>
            </a:r>
            <a:r>
              <a:rPr b="1" spc="215" dirty="0"/>
              <a:t>ights</a:t>
            </a:r>
          </a:p>
          <a:p>
            <a:pPr marL="325755">
              <a:lnSpc>
                <a:spcPts val="2400"/>
              </a:lnSpc>
            </a:pPr>
            <a:r>
              <a:rPr sz="2050" b="0" spc="5" dirty="0">
                <a:latin typeface="Calibri"/>
                <a:cs typeface="Calibri"/>
              </a:rPr>
              <a:t>Make sure </a:t>
            </a:r>
            <a:r>
              <a:rPr sz="2050" b="0" spc="10" dirty="0">
                <a:latin typeface="Calibri"/>
                <a:cs typeface="Calibri"/>
              </a:rPr>
              <a:t>people can </a:t>
            </a:r>
            <a:r>
              <a:rPr sz="2050" b="0" spc="15" dirty="0">
                <a:latin typeface="Calibri"/>
                <a:cs typeface="Calibri"/>
              </a:rPr>
              <a:t>access </a:t>
            </a:r>
            <a:r>
              <a:rPr sz="2050" b="0" spc="10" dirty="0">
                <a:latin typeface="Calibri"/>
                <a:cs typeface="Calibri"/>
              </a:rPr>
              <a:t>help </a:t>
            </a:r>
            <a:r>
              <a:rPr sz="2050" b="0" spc="5" dirty="0">
                <a:latin typeface="Calibri"/>
                <a:cs typeface="Calibri"/>
              </a:rPr>
              <a:t>fairly </a:t>
            </a:r>
            <a:r>
              <a:rPr sz="2050" b="0" spc="20" dirty="0">
                <a:latin typeface="Calibri"/>
                <a:cs typeface="Calibri"/>
              </a:rPr>
              <a:t>and </a:t>
            </a:r>
            <a:r>
              <a:rPr sz="2050" b="0" spc="15" dirty="0">
                <a:latin typeface="Calibri"/>
                <a:cs typeface="Calibri"/>
              </a:rPr>
              <a:t>without</a:t>
            </a:r>
            <a:r>
              <a:rPr sz="2050" b="0" spc="-15" dirty="0">
                <a:latin typeface="Calibri"/>
                <a:cs typeface="Calibri"/>
              </a:rPr>
              <a:t> </a:t>
            </a:r>
            <a:r>
              <a:rPr sz="2050" b="0" spc="5" dirty="0">
                <a:latin typeface="Calibri"/>
                <a:cs typeface="Calibri"/>
              </a:rPr>
              <a:t>discrimination.</a:t>
            </a:r>
            <a:endParaRPr sz="2050" dirty="0">
              <a:latin typeface="Calibri"/>
              <a:cs typeface="Calibri"/>
            </a:endParaRPr>
          </a:p>
          <a:p>
            <a:pPr marL="325755" marR="2174875">
              <a:lnSpc>
                <a:spcPct val="101899"/>
              </a:lnSpc>
            </a:pPr>
            <a:r>
              <a:rPr sz="2050" b="0" spc="15" dirty="0">
                <a:latin typeface="Calibri"/>
                <a:cs typeface="Calibri"/>
              </a:rPr>
              <a:t>Help </a:t>
            </a:r>
            <a:r>
              <a:rPr sz="2050" b="0" spc="10" dirty="0">
                <a:latin typeface="Calibri"/>
                <a:cs typeface="Calibri"/>
              </a:rPr>
              <a:t>people </a:t>
            </a:r>
            <a:r>
              <a:rPr sz="2050" b="0" dirty="0">
                <a:latin typeface="Calibri"/>
                <a:cs typeface="Calibri"/>
              </a:rPr>
              <a:t>to </a:t>
            </a:r>
            <a:r>
              <a:rPr sz="2050" b="0" spc="15" dirty="0">
                <a:latin typeface="Calibri"/>
                <a:cs typeface="Calibri"/>
              </a:rPr>
              <a:t>claim </a:t>
            </a:r>
            <a:r>
              <a:rPr sz="2050" b="0" spc="10" dirty="0">
                <a:latin typeface="Calibri"/>
                <a:cs typeface="Calibri"/>
              </a:rPr>
              <a:t>their rights </a:t>
            </a:r>
            <a:r>
              <a:rPr sz="2050" b="0" spc="20" dirty="0">
                <a:latin typeface="Calibri"/>
                <a:cs typeface="Calibri"/>
              </a:rPr>
              <a:t>and </a:t>
            </a:r>
            <a:r>
              <a:rPr sz="2050" b="0" spc="15" dirty="0">
                <a:latin typeface="Calibri"/>
                <a:cs typeface="Calibri"/>
              </a:rPr>
              <a:t>access </a:t>
            </a:r>
            <a:r>
              <a:rPr sz="2050" b="0" spc="5" dirty="0">
                <a:latin typeface="Calibri"/>
                <a:cs typeface="Calibri"/>
              </a:rPr>
              <a:t>available </a:t>
            </a:r>
            <a:r>
              <a:rPr sz="2050" b="0" spc="10" dirty="0">
                <a:latin typeface="Calibri"/>
                <a:cs typeface="Calibri"/>
              </a:rPr>
              <a:t>support.  </a:t>
            </a:r>
            <a:endParaRPr lang="en-GB" sz="2050" b="0" spc="10" dirty="0">
              <a:latin typeface="Calibri"/>
              <a:cs typeface="Calibri"/>
            </a:endParaRPr>
          </a:p>
          <a:p>
            <a:pPr marL="325755" marR="2174875">
              <a:lnSpc>
                <a:spcPct val="101899"/>
              </a:lnSpc>
            </a:pPr>
            <a:r>
              <a:rPr sz="2050" b="0" spc="15" dirty="0">
                <a:latin typeface="Calibri"/>
                <a:cs typeface="Calibri"/>
              </a:rPr>
              <a:t>Act </a:t>
            </a:r>
            <a:r>
              <a:rPr sz="2050" b="0" spc="10" dirty="0">
                <a:latin typeface="Calibri"/>
                <a:cs typeface="Calibri"/>
              </a:rPr>
              <a:t>only in </a:t>
            </a:r>
            <a:r>
              <a:rPr sz="2050" b="0" spc="15" dirty="0">
                <a:latin typeface="Calibri"/>
                <a:cs typeface="Calibri"/>
              </a:rPr>
              <a:t>the </a:t>
            </a:r>
            <a:r>
              <a:rPr sz="2050" b="0" spc="5" dirty="0">
                <a:latin typeface="Calibri"/>
                <a:cs typeface="Calibri"/>
              </a:rPr>
              <a:t>best </a:t>
            </a:r>
            <a:r>
              <a:rPr sz="2050" b="0" dirty="0">
                <a:latin typeface="Calibri"/>
                <a:cs typeface="Calibri"/>
              </a:rPr>
              <a:t>interest </a:t>
            </a:r>
            <a:r>
              <a:rPr sz="2050" b="0" spc="10" dirty="0">
                <a:latin typeface="Calibri"/>
                <a:cs typeface="Calibri"/>
              </a:rPr>
              <a:t>of </a:t>
            </a:r>
            <a:r>
              <a:rPr sz="2050" b="0" spc="5" dirty="0">
                <a:latin typeface="Calibri"/>
                <a:cs typeface="Calibri"/>
              </a:rPr>
              <a:t>any person </a:t>
            </a:r>
            <a:r>
              <a:rPr sz="2050" b="0" spc="10" dirty="0">
                <a:latin typeface="Calibri"/>
                <a:cs typeface="Calibri"/>
              </a:rPr>
              <a:t>you</a:t>
            </a:r>
            <a:r>
              <a:rPr sz="2050" b="0" dirty="0">
                <a:latin typeface="Calibri"/>
                <a:cs typeface="Calibri"/>
              </a:rPr>
              <a:t> </a:t>
            </a:r>
            <a:r>
              <a:rPr sz="2050" b="0" spc="-15" dirty="0">
                <a:latin typeface="Calibri"/>
                <a:cs typeface="Calibri"/>
              </a:rPr>
              <a:t>encounter.</a:t>
            </a:r>
            <a:endParaRPr sz="2050" dirty="0">
              <a:latin typeface="Calibri"/>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2"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3"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4"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 name="Picture 27" descr="Screen Shot 2020-04-27 at 1.17.23 PM.png"/>
          <p:cNvPicPr>
            <a:picLocks noChangeAspect="1"/>
          </p:cNvPicPr>
          <p:nvPr/>
        </p:nvPicPr>
        <p:blipFill>
          <a:blip r:embed="rId3"/>
          <a:stretch>
            <a:fillRect/>
          </a:stretch>
        </p:blipFill>
        <p:spPr>
          <a:xfrm>
            <a:off x="4540250" y="1184275"/>
            <a:ext cx="3838575" cy="4332986"/>
          </a:xfrm>
          <a:prstGeom prst="rect">
            <a:avLst/>
          </a:prstGeom>
        </p:spPr>
      </p:pic>
      <p:pic>
        <p:nvPicPr>
          <p:cNvPr id="24" name="Picture 23" descr="077_Wearing_a_personal_protection_suit.tif"/>
          <p:cNvPicPr>
            <a:picLocks noChangeAspect="1"/>
          </p:cNvPicPr>
          <p:nvPr/>
        </p:nvPicPr>
        <p:blipFill>
          <a:blip r:embed="rId4"/>
          <a:stretch>
            <a:fillRect/>
          </a:stretch>
        </p:blipFill>
        <p:spPr>
          <a:xfrm>
            <a:off x="2178050" y="1717675"/>
            <a:ext cx="1861246" cy="44608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949450" y="1031875"/>
            <a:ext cx="7017497" cy="505267"/>
          </a:xfrm>
          <a:prstGeom prst="rect">
            <a:avLst/>
          </a:prstGeom>
        </p:spPr>
        <p:txBody>
          <a:bodyPr vert="horz" wrap="square" lIns="0" tIns="12700" rIns="0" bIns="0" rtlCol="0">
            <a:spAutoFit/>
          </a:bodyPr>
          <a:lstStyle/>
          <a:p>
            <a:pPr marL="12700">
              <a:lnSpc>
                <a:spcPct val="100000"/>
              </a:lnSpc>
              <a:spcBef>
                <a:spcPts val="100"/>
              </a:spcBef>
            </a:pPr>
            <a:r>
              <a:rPr lang="en-GB" sz="3200" dirty="0"/>
              <a:t>COVID-19 outbreak in</a:t>
            </a:r>
            <a:endParaRPr sz="32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22" name="Rectangle 21"/>
          <p:cNvSpPr/>
          <p:nvPr/>
        </p:nvSpPr>
        <p:spPr>
          <a:xfrm>
            <a:off x="4997450" y="5832475"/>
            <a:ext cx="5226050" cy="276999"/>
          </a:xfrm>
          <a:prstGeom prst="rect">
            <a:avLst/>
          </a:prstGeom>
        </p:spPr>
        <p:txBody>
          <a:bodyPr wrap="square">
            <a:spAutoFit/>
          </a:bodyPr>
          <a:lstStyle/>
          <a:p>
            <a:r>
              <a:rPr lang="en-US" sz="1200" dirty="0">
                <a:hlinkClick r:id="rId5"/>
              </a:rPr>
              <a:t>https://www.worldometers.info/coronavirus/country/swaziland/</a:t>
            </a:r>
            <a:endParaRPr lang="en-US" sz="1200" dirty="0"/>
          </a:p>
        </p:txBody>
      </p:sp>
      <p:grpSp>
        <p:nvGrpSpPr>
          <p:cNvPr id="21" name="Group 20"/>
          <p:cNvGrpSpPr/>
          <p:nvPr/>
        </p:nvGrpSpPr>
        <p:grpSpPr>
          <a:xfrm>
            <a:off x="3288133" y="287191"/>
            <a:ext cx="2012664" cy="335127"/>
            <a:chOff x="3288133" y="287191"/>
            <a:chExt cx="2012664" cy="335127"/>
          </a:xfrm>
        </p:grpSpPr>
        <p:sp>
          <p:nvSpPr>
            <p:cNvPr id="10"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1"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
        <p:nvSpPr>
          <p:cNvPr id="25" name="TextBox 24"/>
          <p:cNvSpPr txBox="1"/>
          <p:nvPr/>
        </p:nvSpPr>
        <p:spPr>
          <a:xfrm>
            <a:off x="8578850" y="2540675"/>
            <a:ext cx="3244850" cy="1384995"/>
          </a:xfrm>
          <a:prstGeom prst="rect">
            <a:avLst/>
          </a:prstGeom>
          <a:noFill/>
        </p:spPr>
        <p:txBody>
          <a:bodyPr wrap="square" rtlCol="0">
            <a:spAutoFit/>
          </a:bodyPr>
          <a:lstStyle/>
          <a:p>
            <a:r>
              <a:rPr lang="en-US" sz="4200" dirty="0"/>
              <a:t>Monday 27</a:t>
            </a:r>
            <a:r>
              <a:rPr lang="en-US" sz="4200" baseline="30000" dirty="0"/>
              <a:t>th</a:t>
            </a:r>
            <a:r>
              <a:rPr lang="en-US" sz="4200" dirty="0"/>
              <a:t> April 2020</a:t>
            </a:r>
          </a:p>
        </p:txBody>
      </p:sp>
      <p:pic>
        <p:nvPicPr>
          <p:cNvPr id="26" name="Picture 2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descr="Pernille 12 copy.jpeg"/>
          <p:cNvPicPr>
            <a:picLocks noChangeAspect="1"/>
          </p:cNvPicPr>
          <p:nvPr/>
        </p:nvPicPr>
        <p:blipFill>
          <a:blip r:embed="rId3"/>
          <a:stretch>
            <a:fillRect/>
          </a:stretch>
        </p:blipFill>
        <p:spPr>
          <a:xfrm>
            <a:off x="8197850" y="1697099"/>
            <a:ext cx="2839939" cy="478625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2" y="1365947"/>
            <a:ext cx="7398497" cy="1305486"/>
          </a:xfrm>
          <a:prstGeom prst="rect">
            <a:avLst/>
          </a:prstGeom>
        </p:spPr>
        <p:txBody>
          <a:bodyPr vert="horz" wrap="square" lIns="0" tIns="12700" rIns="0" bIns="0" rtlCol="0">
            <a:spAutoFit/>
          </a:bodyPr>
          <a:lstStyle/>
          <a:p>
            <a:pPr marL="12700">
              <a:lnSpc>
                <a:spcPct val="100000"/>
              </a:lnSpc>
              <a:spcBef>
                <a:spcPts val="100"/>
              </a:spcBef>
            </a:pPr>
            <a:r>
              <a:rPr lang="en-GB" dirty="0"/>
              <a:t>Impact of COVID-19 in your country</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object 12"/>
          <p:cNvSpPr txBox="1">
            <a:spLocks/>
          </p:cNvSpPr>
          <p:nvPr/>
        </p:nvSpPr>
        <p:spPr>
          <a:xfrm>
            <a:off x="1111250" y="3013075"/>
            <a:ext cx="7315199" cy="261097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3</a:t>
            </a:r>
          </a:p>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0000FF"/>
                </a:solidFill>
                <a:latin typeface="Calibri"/>
                <a:ea typeface="+mj-ea"/>
                <a:cs typeface="Calibri"/>
              </a:rPr>
              <a:t>Discuss and list</a:t>
            </a:r>
            <a:r>
              <a:rPr lang="en-US" sz="4200" kern="0" spc="-20" dirty="0" smtClean="0">
                <a:solidFill>
                  <a:srgbClr val="0000FF"/>
                </a:solidFill>
                <a:latin typeface="Calibri"/>
                <a:ea typeface="+mj-ea"/>
                <a:cs typeface="Calibri"/>
              </a:rPr>
              <a:t> </a:t>
            </a:r>
            <a:r>
              <a:rPr kumimoji="0" lang="en-US" sz="4200" b="0" i="0" u="none" strike="noStrike" kern="0" cap="none" spc="-20" normalizeH="0" baseline="0" noProof="0" dirty="0" smtClean="0">
                <a:ln>
                  <a:noFill/>
                </a:ln>
                <a:solidFill>
                  <a:srgbClr val="0000FF"/>
                </a:solidFill>
                <a:effectLst/>
                <a:uLnTx/>
                <a:uFillTx/>
                <a:latin typeface="Calibri"/>
                <a:ea typeface="+mj-ea"/>
                <a:cs typeface="Calibri"/>
              </a:rPr>
              <a:t>the </a:t>
            </a:r>
            <a:r>
              <a:rPr kumimoji="0" lang="en-US" sz="4200" b="0" i="0" u="none" strike="noStrike" kern="0" cap="none" spc="-20" normalizeH="0" baseline="0" noProof="0" dirty="0">
                <a:ln>
                  <a:noFill/>
                </a:ln>
                <a:solidFill>
                  <a:srgbClr val="0000FF"/>
                </a:solidFill>
                <a:effectLst/>
                <a:uLnTx/>
                <a:uFillTx/>
                <a:latin typeface="Calibri"/>
                <a:ea typeface="+mj-ea"/>
                <a:cs typeface="Calibri"/>
              </a:rPr>
              <a:t>ways the </a:t>
            </a:r>
            <a:r>
              <a:rPr kumimoji="0" lang="en-US" sz="4200" b="0" i="0" u="none" strike="noStrike" kern="0" cap="none" spc="-20" normalizeH="0" noProof="0" dirty="0">
                <a:ln>
                  <a:noFill/>
                </a:ln>
                <a:solidFill>
                  <a:srgbClr val="0000FF"/>
                </a:solidFill>
                <a:effectLst/>
                <a:uLnTx/>
                <a:uFillTx/>
                <a:latin typeface="Calibri"/>
                <a:ea typeface="+mj-ea"/>
                <a:cs typeface="Calibri"/>
              </a:rPr>
              <a:t>COVID-19 outbreak </a:t>
            </a:r>
            <a:r>
              <a:rPr lang="en-US" sz="4200" kern="0" spc="-20" dirty="0">
                <a:solidFill>
                  <a:srgbClr val="0000FF"/>
                </a:solidFill>
                <a:latin typeface="Calibri"/>
                <a:ea typeface="+mj-ea"/>
                <a:cs typeface="Calibri"/>
              </a:rPr>
              <a:t>has impacted your country.</a:t>
            </a:r>
          </a:p>
        </p:txBody>
      </p:sp>
      <p:grpSp>
        <p:nvGrpSpPr>
          <p:cNvPr id="9" name="Group 8"/>
          <p:cNvGrpSpPr/>
          <p:nvPr/>
        </p:nvGrpSpPr>
        <p:grpSpPr>
          <a:xfrm>
            <a:off x="3288133" y="315748"/>
            <a:ext cx="2012664" cy="335127"/>
            <a:chOff x="3288133" y="287191"/>
            <a:chExt cx="2012664" cy="335127"/>
          </a:xfrm>
        </p:grpSpPr>
        <p:sp>
          <p:nvSpPr>
            <p:cNvPr id="10"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1"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grpSp>
      <p:pic>
        <p:nvPicPr>
          <p:cNvPr id="23" name="Picture 2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descr="Pernille 12.jpg"/>
          <p:cNvPicPr>
            <a:picLocks noChangeAspect="1"/>
          </p:cNvPicPr>
          <p:nvPr/>
        </p:nvPicPr>
        <p:blipFill>
          <a:blip r:embed="rId3"/>
          <a:stretch>
            <a:fillRect/>
          </a:stretch>
        </p:blipFill>
        <p:spPr>
          <a:xfrm>
            <a:off x="5454650" y="955675"/>
            <a:ext cx="4891422" cy="38925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3" name="object 13"/>
          <p:cNvSpPr txBox="1"/>
          <p:nvPr/>
        </p:nvSpPr>
        <p:spPr>
          <a:xfrm>
            <a:off x="1035050" y="803275"/>
            <a:ext cx="9296400" cy="4116511"/>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r>
              <a:rPr lang="en-GB" sz="4200" dirty="0">
                <a:solidFill>
                  <a:srgbClr val="231F20"/>
                </a:solidFill>
                <a:latin typeface="Calibri"/>
                <a:cs typeface="Calibri"/>
              </a:rPr>
              <a:t>Impact of COVID-19 in </a:t>
            </a:r>
            <a:r>
              <a:rPr lang="en-GB" sz="4200" dirty="0" err="1">
                <a:solidFill>
                  <a:srgbClr val="231F20"/>
                </a:solidFill>
                <a:latin typeface="Calibri"/>
                <a:cs typeface="Calibri"/>
              </a:rPr>
              <a:t>Eswatini</a:t>
            </a:r>
            <a:endParaRPr lang="en-GB" sz="4200" dirty="0">
              <a:solidFill>
                <a:srgbClr val="231F20"/>
              </a:solidFill>
              <a:latin typeface="Calibri"/>
              <a:cs typeface="Calibri"/>
            </a:endParaRPr>
          </a:p>
          <a:p>
            <a:pPr marL="757555" lvl="1" indent="-287655">
              <a:spcBef>
                <a:spcPts val="420"/>
              </a:spcBef>
              <a:tabLst>
                <a:tab pos="300355" algn="l"/>
                <a:tab pos="300990" algn="l"/>
              </a:tabLst>
            </a:pPr>
            <a:endParaRPr lang="en-GB" sz="1000" dirty="0">
              <a:solidFill>
                <a:srgbClr val="231F20"/>
              </a:solidFill>
              <a:latin typeface="Calibri"/>
              <a:cs typeface="Calibri"/>
            </a:endParaRPr>
          </a:p>
          <a:p>
            <a:pPr marL="757555" lvl="1" indent="-287655">
              <a:spcBef>
                <a:spcPts val="420"/>
              </a:spcBef>
              <a:buChar char="•"/>
              <a:tabLst>
                <a:tab pos="300355" algn="l"/>
                <a:tab pos="300990" algn="l"/>
              </a:tabLst>
            </a:pPr>
            <a:r>
              <a:rPr lang="en-GB" sz="2200" dirty="0">
                <a:solidFill>
                  <a:srgbClr val="231F20"/>
                </a:solidFill>
                <a:latin typeface="Calibri"/>
                <a:cs typeface="Calibri"/>
              </a:rPr>
              <a:t>Full lock-down</a:t>
            </a:r>
            <a:endParaRPr lang="en-GB" sz="2200" dirty="0" smtClean="0">
              <a:solidFill>
                <a:srgbClr val="231F20"/>
              </a:solidFill>
              <a:latin typeface="Calibri"/>
              <a:cs typeface="Calibri"/>
            </a:endParaRPr>
          </a:p>
          <a:p>
            <a:pPr marL="757555" lvl="1" indent="-287655">
              <a:spcBef>
                <a:spcPts val="420"/>
              </a:spcBef>
              <a:buChar char="•"/>
              <a:tabLst>
                <a:tab pos="300355" algn="l"/>
                <a:tab pos="300990" algn="l"/>
              </a:tabLst>
            </a:pPr>
            <a:r>
              <a:rPr lang="en-GB" sz="2200" dirty="0" smtClean="0">
                <a:solidFill>
                  <a:srgbClr val="231F20"/>
                </a:solidFill>
                <a:latin typeface="Calibri"/>
                <a:cs typeface="Calibri"/>
              </a:rPr>
              <a:t>Physical </a:t>
            </a:r>
            <a:r>
              <a:rPr lang="en-GB" sz="2200" dirty="0">
                <a:solidFill>
                  <a:srgbClr val="231F20"/>
                </a:solidFill>
                <a:latin typeface="Calibri"/>
                <a:cs typeface="Calibri"/>
              </a:rPr>
              <a:t>distancing and social isolation</a:t>
            </a:r>
          </a:p>
          <a:p>
            <a:pPr marL="757555" lvl="1" indent="-287655">
              <a:spcBef>
                <a:spcPts val="420"/>
              </a:spcBef>
              <a:buChar char="•"/>
              <a:tabLst>
                <a:tab pos="300355" algn="l"/>
                <a:tab pos="300990" algn="l"/>
              </a:tabLst>
            </a:pPr>
            <a:r>
              <a:rPr lang="en-GB" sz="2200" dirty="0">
                <a:solidFill>
                  <a:srgbClr val="231F20"/>
                </a:solidFill>
                <a:latin typeface="Calibri"/>
                <a:cs typeface="Calibri"/>
              </a:rPr>
              <a:t>Unemployment</a:t>
            </a:r>
          </a:p>
          <a:p>
            <a:pPr marL="757555" lvl="1" indent="-287655">
              <a:spcBef>
                <a:spcPts val="420"/>
              </a:spcBef>
              <a:buChar char="•"/>
              <a:tabLst>
                <a:tab pos="300355" algn="l"/>
                <a:tab pos="300990" algn="l"/>
              </a:tabLst>
            </a:pPr>
            <a:r>
              <a:rPr lang="en-GB" sz="2200" dirty="0">
                <a:solidFill>
                  <a:srgbClr val="231F20"/>
                </a:solidFill>
                <a:latin typeface="Calibri"/>
                <a:cs typeface="Calibri"/>
              </a:rPr>
              <a:t>….</a:t>
            </a:r>
          </a:p>
          <a:p>
            <a:pPr marL="757555" lvl="1" indent="-287655">
              <a:spcBef>
                <a:spcPts val="420"/>
              </a:spcBef>
              <a:tabLst>
                <a:tab pos="300355" algn="l"/>
                <a:tab pos="300990" algn="l"/>
              </a:tabLst>
            </a:pPr>
            <a:endParaRPr lang="en-GB" sz="2200" dirty="0">
              <a:solidFill>
                <a:srgbClr val="231F20"/>
              </a:solidFill>
              <a:latin typeface="Calibri"/>
              <a:cs typeface="Calibri"/>
            </a:endParaRP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p:nvPr/>
        </p:nvSpPr>
        <p:spPr>
          <a:xfrm>
            <a:off x="0" y="0"/>
            <a:ext cx="11520004" cy="6471043"/>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9496669" y="5779483"/>
            <a:ext cx="1614200" cy="120638"/>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1927" y="389097"/>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1927" y="1646397"/>
            <a:ext cx="3495675" cy="2633200"/>
          </a:xfrm>
          <a:prstGeom prst="rect">
            <a:avLst/>
          </a:prstGeom>
        </p:spPr>
        <p:txBody>
          <a:bodyPr vert="horz" wrap="square" lIns="0" tIns="12700" rIns="0" bIns="0" rtlCol="0">
            <a:spAutoFit/>
          </a:bodyPr>
          <a:lstStyle/>
          <a:p>
            <a:pPr marL="12700">
              <a:lnSpc>
                <a:spcPts val="3350"/>
              </a:lnSpc>
            </a:pPr>
            <a:endParaRPr lang="en-GB" sz="3000" spc="-10" dirty="0">
              <a:solidFill>
                <a:srgbClr val="FFFFFF"/>
              </a:solidFill>
              <a:latin typeface="Calibri"/>
              <a:cs typeface="Calibri"/>
            </a:endParaRPr>
          </a:p>
          <a:p>
            <a:pPr marL="12700">
              <a:lnSpc>
                <a:spcPts val="3350"/>
              </a:lnSpc>
            </a:pPr>
            <a:r>
              <a:rPr lang="en-GB" sz="3000" spc="-10" dirty="0">
                <a:solidFill>
                  <a:srgbClr val="FFFFFF"/>
                </a:solidFill>
                <a:cs typeface="Calibri"/>
              </a:rPr>
              <a:t>In the COVID-19 outbreak response </a:t>
            </a:r>
          </a:p>
          <a:p>
            <a:pPr marL="12700">
              <a:lnSpc>
                <a:spcPts val="3350"/>
              </a:lnSpc>
            </a:pPr>
            <a:endParaRPr lang="en-GB" sz="3000" spc="-10" dirty="0">
              <a:solidFill>
                <a:srgbClr val="FFFFFF"/>
              </a:solidFill>
              <a:latin typeface="Calibri"/>
              <a:cs typeface="Calibri"/>
            </a:endParaRPr>
          </a:p>
          <a:p>
            <a:pPr marL="12700">
              <a:lnSpc>
                <a:spcPts val="3350"/>
              </a:lnSpc>
            </a:pPr>
            <a:r>
              <a:rPr lang="en-GB" sz="3000" spc="-10" dirty="0">
                <a:solidFill>
                  <a:srgbClr val="FFFFFF"/>
                </a:solidFill>
                <a:latin typeface="Calibri"/>
                <a:cs typeface="Calibri"/>
              </a:rPr>
              <a:t>For Red Cross and Red Crescent Societies</a:t>
            </a:r>
            <a:endParaRPr sz="3000" dirty="0">
              <a:latin typeface="Calibri"/>
              <a:cs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1180353" y="1365947"/>
            <a:ext cx="4718050" cy="665480"/>
          </a:xfrm>
          <a:prstGeom prst="rect">
            <a:avLst/>
          </a:prstGeom>
        </p:spPr>
        <p:txBody>
          <a:bodyPr vert="horz" wrap="square" lIns="0" tIns="12700" rIns="0" bIns="0" rtlCol="0">
            <a:spAutoFit/>
          </a:bodyPr>
          <a:lstStyle/>
          <a:p>
            <a:pPr marL="12700">
              <a:lnSpc>
                <a:spcPct val="100000"/>
              </a:lnSpc>
              <a:spcBef>
                <a:spcPts val="100"/>
              </a:spcBef>
            </a:pPr>
            <a:r>
              <a:rPr lang="en-GB" dirty="0"/>
              <a:t>Impact of COVID-19 </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object 12"/>
          <p:cNvSpPr txBox="1">
            <a:spLocks/>
          </p:cNvSpPr>
          <p:nvPr/>
        </p:nvSpPr>
        <p:spPr>
          <a:xfrm>
            <a:off x="1111250" y="2632075"/>
            <a:ext cx="10210800" cy="262379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4  </a:t>
            </a:r>
            <a:endParaRPr lang="en-US" sz="4200" kern="0" spc="-20" dirty="0" smtClean="0">
              <a:solidFill>
                <a:srgbClr val="0000FF"/>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smtClean="0">
                <a:solidFill>
                  <a:srgbClr val="0000FF"/>
                </a:solidFill>
                <a:latin typeface="Calibri"/>
                <a:ea typeface="+mj-ea"/>
                <a:cs typeface="Calibri"/>
              </a:rPr>
              <a:t>What are </a:t>
            </a:r>
            <a:r>
              <a:rPr kumimoji="0" lang="en-US" sz="4200" b="0" i="0" u="none" strike="noStrike" kern="0" cap="none" spc="-20" normalizeH="0" noProof="0" dirty="0" smtClean="0">
                <a:ln>
                  <a:noFill/>
                </a:ln>
                <a:solidFill>
                  <a:srgbClr val="0000FF"/>
                </a:solidFill>
                <a:effectLst/>
                <a:uLnTx/>
                <a:uFillTx/>
                <a:latin typeface="Calibri"/>
                <a:ea typeface="+mj-ea"/>
                <a:cs typeface="Calibri"/>
              </a:rPr>
              <a:t>key </a:t>
            </a:r>
            <a:r>
              <a:rPr lang="en-US" sz="4200" kern="0" spc="-20" noProof="0" dirty="0">
                <a:solidFill>
                  <a:srgbClr val="0000FF"/>
                </a:solidFill>
                <a:latin typeface="Calibri"/>
                <a:ea typeface="+mj-ea"/>
                <a:cs typeface="Calibri"/>
              </a:rPr>
              <a:t>groups of people that are affected and more at </a:t>
            </a:r>
            <a:r>
              <a:rPr lang="en-US" sz="4200" kern="0" spc="-20" noProof="0" dirty="0" smtClean="0">
                <a:solidFill>
                  <a:srgbClr val="0000FF"/>
                </a:solidFill>
                <a:latin typeface="Calibri"/>
                <a:ea typeface="+mj-ea"/>
                <a:cs typeface="Calibri"/>
              </a:rPr>
              <a:t>risk? </a:t>
            </a:r>
            <a:endParaRPr lang="en-US" sz="4200" kern="0" spc="-20" dirty="0">
              <a:solidFill>
                <a:srgbClr val="0000FF"/>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0000FF"/>
              </a:solidFill>
              <a:latin typeface="Calibri"/>
              <a:ea typeface="+mj-ea"/>
              <a:cs typeface="Calibri"/>
            </a:endParaRPr>
          </a:p>
        </p:txBody>
      </p:sp>
      <p:pic>
        <p:nvPicPr>
          <p:cNvPr id="18" name="Picture 1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3" name="object 13"/>
          <p:cNvSpPr txBox="1"/>
          <p:nvPr/>
        </p:nvSpPr>
        <p:spPr>
          <a:xfrm>
            <a:off x="196850" y="879475"/>
            <a:ext cx="10560050" cy="4331955"/>
          </a:xfrm>
          <a:prstGeom prst="rect">
            <a:avLst/>
          </a:prstGeom>
        </p:spPr>
        <p:txBody>
          <a:bodyPr vert="horz" wrap="square" lIns="0" tIns="53340" rIns="0" bIns="0" rtlCol="0">
            <a:spAutoFit/>
          </a:bodyPr>
          <a:lstStyle/>
          <a:p>
            <a:pPr marL="300355" indent="-287655">
              <a:lnSpc>
                <a:spcPct val="100000"/>
              </a:lnSpc>
              <a:spcBef>
                <a:spcPts val="420"/>
              </a:spcBef>
              <a:tabLst>
                <a:tab pos="300355" algn="l"/>
                <a:tab pos="300990" algn="l"/>
              </a:tabLst>
            </a:pPr>
            <a:r>
              <a:rPr lang="en-GB" sz="4200" dirty="0">
                <a:solidFill>
                  <a:srgbClr val="231F20"/>
                </a:solidFill>
                <a:latin typeface="Calibri"/>
                <a:cs typeface="Calibri"/>
              </a:rPr>
              <a:t>Key groups</a:t>
            </a:r>
          </a:p>
          <a:p>
            <a:pPr marL="757555" lvl="1" indent="-287655">
              <a:spcBef>
                <a:spcPts val="420"/>
              </a:spcBef>
              <a:buChar char="•"/>
              <a:tabLst>
                <a:tab pos="300355" algn="l"/>
                <a:tab pos="300990" algn="l"/>
              </a:tabLst>
            </a:pPr>
            <a:r>
              <a:rPr lang="en-GB" sz="2200" dirty="0">
                <a:solidFill>
                  <a:srgbClr val="231F20"/>
                </a:solidFill>
                <a:latin typeface="Calibri"/>
                <a:cs typeface="Calibri"/>
              </a:rPr>
              <a:t>Those infected with COVID-19</a:t>
            </a:r>
          </a:p>
          <a:p>
            <a:pPr marL="757555" lvl="1" indent="-287655">
              <a:spcBef>
                <a:spcPts val="420"/>
              </a:spcBef>
              <a:buChar char="•"/>
              <a:tabLst>
                <a:tab pos="300355" algn="l"/>
                <a:tab pos="300990" algn="l"/>
              </a:tabLst>
            </a:pPr>
            <a:r>
              <a:rPr lang="en-GB" sz="2200" dirty="0">
                <a:solidFill>
                  <a:srgbClr val="231F20"/>
                </a:solidFill>
                <a:latin typeface="Calibri"/>
                <a:cs typeface="Calibri"/>
              </a:rPr>
              <a:t>Families and relatives to those infected </a:t>
            </a:r>
          </a:p>
          <a:p>
            <a:pPr marL="757555" lvl="1" indent="-287655">
              <a:spcBef>
                <a:spcPts val="420"/>
              </a:spcBef>
              <a:buChar char="•"/>
              <a:tabLst>
                <a:tab pos="300355" algn="l"/>
                <a:tab pos="300990" algn="l"/>
              </a:tabLst>
            </a:pPr>
            <a:r>
              <a:rPr lang="en-GB" sz="2200" dirty="0">
                <a:solidFill>
                  <a:srgbClr val="231F20"/>
                </a:solidFill>
                <a:latin typeface="Calibri"/>
                <a:cs typeface="Calibri"/>
              </a:rPr>
              <a:t>People in quarantine and isolation </a:t>
            </a:r>
          </a:p>
          <a:p>
            <a:pPr marL="757555" lvl="1" indent="-287655">
              <a:spcBef>
                <a:spcPts val="420"/>
              </a:spcBef>
              <a:buChar char="•"/>
              <a:tabLst>
                <a:tab pos="300355" algn="l"/>
                <a:tab pos="300990" algn="l"/>
              </a:tabLst>
            </a:pPr>
            <a:r>
              <a:rPr lang="en-GB" sz="2200" dirty="0">
                <a:solidFill>
                  <a:srgbClr val="231F20"/>
                </a:solidFill>
                <a:latin typeface="Calibri"/>
                <a:cs typeface="Calibri"/>
              </a:rPr>
              <a:t>People who have recovered from COVID-19</a:t>
            </a:r>
          </a:p>
          <a:p>
            <a:pPr marL="757555" lvl="1" indent="-287655">
              <a:spcBef>
                <a:spcPts val="420"/>
              </a:spcBef>
              <a:buChar char="•"/>
              <a:tabLst>
                <a:tab pos="300355" algn="l"/>
                <a:tab pos="300990" algn="l"/>
              </a:tabLst>
            </a:pPr>
            <a:r>
              <a:rPr lang="en-GB" sz="2200" dirty="0">
                <a:solidFill>
                  <a:srgbClr val="231F20"/>
                </a:solidFill>
                <a:latin typeface="Calibri"/>
                <a:cs typeface="Calibri"/>
              </a:rPr>
              <a:t>……</a:t>
            </a:r>
          </a:p>
          <a:p>
            <a:pPr marL="757555" lvl="1" indent="-287655">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2"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pic>
        <p:nvPicPr>
          <p:cNvPr id="18" name="Picture 1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5320553" cy="659155"/>
          </a:xfrm>
          <a:prstGeom prst="rect">
            <a:avLst/>
          </a:prstGeom>
        </p:spPr>
        <p:txBody>
          <a:bodyPr vert="horz" wrap="square" lIns="0" tIns="12700" rIns="0" bIns="0" rtlCol="0">
            <a:spAutoFit/>
          </a:bodyPr>
          <a:lstStyle/>
          <a:p>
            <a:pPr marL="12700">
              <a:lnSpc>
                <a:spcPct val="100000"/>
              </a:lnSpc>
              <a:spcBef>
                <a:spcPts val="100"/>
              </a:spcBef>
            </a:pPr>
            <a:r>
              <a:rPr lang="en-GB" dirty="0"/>
              <a:t>Reactions to COVID-19 </a:t>
            </a:r>
            <a:endParaRPr spc="-5" dirty="0"/>
          </a:p>
        </p:txBody>
      </p:sp>
      <p:sp>
        <p:nvSpPr>
          <p:cNvPr id="13" name="object 13"/>
          <p:cNvSpPr txBox="1"/>
          <p:nvPr/>
        </p:nvSpPr>
        <p:spPr>
          <a:xfrm>
            <a:off x="1180352" y="2112707"/>
            <a:ext cx="8693897" cy="3824124"/>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What kinds of emotions do you expect people to have in such situations? </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12700" lvl="0" defTabSz="914400">
              <a:spcBef>
                <a:spcPts val="100"/>
              </a:spcBef>
              <a:defRPr/>
            </a:pPr>
            <a:r>
              <a:rPr lang="en-US" sz="4200" kern="0" spc="-20" dirty="0">
                <a:solidFill>
                  <a:srgbClr val="0000FF"/>
                </a:solidFill>
                <a:cs typeface="Calibri"/>
              </a:rPr>
              <a:t>Activity 5 </a:t>
            </a:r>
          </a:p>
          <a:p>
            <a:pPr marL="12700" lvl="0" defTabSz="914400">
              <a:spcBef>
                <a:spcPts val="100"/>
              </a:spcBef>
              <a:defRPr/>
            </a:pPr>
            <a:r>
              <a:rPr lang="en-US" sz="4200" kern="0" spc="-20" dirty="0">
                <a:solidFill>
                  <a:srgbClr val="0000FF"/>
                </a:solidFill>
                <a:cs typeface="Calibri"/>
              </a:rPr>
              <a:t>Discuss and list the different kinds of emotional reactions that you expect people to have in this situation.  </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descr="Pernille 6.jpg"/>
          <p:cNvPicPr>
            <a:picLocks noChangeAspect="1"/>
          </p:cNvPicPr>
          <p:nvPr/>
        </p:nvPicPr>
        <p:blipFill>
          <a:blip r:embed="rId3"/>
          <a:stretch>
            <a:fillRect/>
          </a:stretch>
        </p:blipFill>
        <p:spPr>
          <a:xfrm>
            <a:off x="4159250" y="1184275"/>
            <a:ext cx="3333172" cy="4316003"/>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5320553" cy="659155"/>
          </a:xfrm>
          <a:prstGeom prst="rect">
            <a:avLst/>
          </a:prstGeom>
        </p:spPr>
        <p:txBody>
          <a:bodyPr vert="horz" wrap="square" lIns="0" tIns="12700" rIns="0" bIns="0" rtlCol="0">
            <a:spAutoFit/>
          </a:bodyPr>
          <a:lstStyle/>
          <a:p>
            <a:pPr marL="12700">
              <a:lnSpc>
                <a:spcPct val="100000"/>
              </a:lnSpc>
              <a:spcBef>
                <a:spcPts val="100"/>
              </a:spcBef>
            </a:pPr>
            <a:r>
              <a:rPr lang="en-GB" dirty="0"/>
              <a:t>Reactions to COVID-19 </a:t>
            </a:r>
            <a:endParaRPr spc="-5" dirty="0"/>
          </a:p>
        </p:txBody>
      </p:sp>
      <p:sp>
        <p:nvSpPr>
          <p:cNvPr id="13" name="object 13"/>
          <p:cNvSpPr txBox="1"/>
          <p:nvPr/>
        </p:nvSpPr>
        <p:spPr>
          <a:xfrm>
            <a:off x="1180352" y="2112707"/>
            <a:ext cx="8693897" cy="1962075"/>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Fear</a:t>
            </a:r>
          </a:p>
          <a:p>
            <a:pPr marL="300355" indent="-287655">
              <a:lnSpc>
                <a:spcPct val="100000"/>
              </a:lnSpc>
              <a:spcBef>
                <a:spcPts val="420"/>
              </a:spcBef>
              <a:buChar char="•"/>
              <a:tabLst>
                <a:tab pos="300355" algn="l"/>
                <a:tab pos="300990" algn="l"/>
              </a:tabLst>
            </a:pPr>
            <a:r>
              <a:rPr lang="en-GB" sz="2400" kern="0" spc="-20" dirty="0">
                <a:solidFill>
                  <a:srgbClr val="231F20"/>
                </a:solidFill>
                <a:latin typeface="Calibri"/>
                <a:cs typeface="Calibri"/>
              </a:rPr>
              <a:t>Anxiety</a:t>
            </a:r>
          </a:p>
          <a:p>
            <a:pPr marL="300355" indent="-287655">
              <a:lnSpc>
                <a:spcPct val="100000"/>
              </a:lnSpc>
              <a:spcBef>
                <a:spcPts val="420"/>
              </a:spcBef>
              <a:buChar char="•"/>
              <a:tabLst>
                <a:tab pos="300355" algn="l"/>
                <a:tab pos="300990" algn="l"/>
              </a:tabLst>
            </a:pPr>
            <a:r>
              <a:rPr lang="en-GB" sz="2400" kern="0" spc="-20" dirty="0">
                <a:solidFill>
                  <a:srgbClr val="231F20"/>
                </a:solidFill>
                <a:latin typeface="Calibri"/>
                <a:cs typeface="Calibri"/>
              </a:rPr>
              <a:t>…….</a:t>
            </a:r>
          </a:p>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8" name="Picture 1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5320553" cy="659155"/>
          </a:xfrm>
          <a:prstGeom prst="rect">
            <a:avLst/>
          </a:prstGeom>
        </p:spPr>
        <p:txBody>
          <a:bodyPr vert="horz" wrap="square" lIns="0" tIns="12700" rIns="0" bIns="0" rtlCol="0">
            <a:spAutoFit/>
          </a:bodyPr>
          <a:lstStyle/>
          <a:p>
            <a:pPr marL="12700">
              <a:lnSpc>
                <a:spcPct val="100000"/>
              </a:lnSpc>
              <a:spcBef>
                <a:spcPts val="100"/>
              </a:spcBef>
            </a:pPr>
            <a:r>
              <a:rPr lang="en-GB" dirty="0"/>
              <a:t>Social impacts</a:t>
            </a:r>
            <a:endParaRPr spc="-5" dirty="0"/>
          </a:p>
        </p:txBody>
      </p:sp>
      <p:sp>
        <p:nvSpPr>
          <p:cNvPr id="13" name="object 13"/>
          <p:cNvSpPr txBox="1"/>
          <p:nvPr/>
        </p:nvSpPr>
        <p:spPr>
          <a:xfrm>
            <a:off x="1180353" y="2112707"/>
            <a:ext cx="7627098" cy="3962623"/>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What are some positive social impacts of this situation?</a:t>
            </a:r>
          </a:p>
          <a:p>
            <a:pPr marL="300355" indent="-287655">
              <a:lnSpc>
                <a:spcPct val="100000"/>
              </a:lnSpc>
              <a:spcBef>
                <a:spcPts val="420"/>
              </a:spcBef>
              <a:tabLst>
                <a:tab pos="300355" algn="l"/>
                <a:tab pos="300990" algn="l"/>
              </a:tabLst>
            </a:pPr>
            <a:endParaRPr lang="en-GB" sz="2400" kern="0" spc="-20" dirty="0">
              <a:solidFill>
                <a:srgbClr val="231F20"/>
              </a:solidFill>
              <a:latin typeface="Calibri"/>
              <a:cs typeface="Calibri"/>
            </a:endParaRPr>
          </a:p>
          <a:p>
            <a:pPr marL="261938" indent="4763">
              <a:lnSpc>
                <a:spcPct val="100000"/>
              </a:lnSpc>
              <a:spcBef>
                <a:spcPts val="420"/>
              </a:spcBef>
              <a:tabLst>
                <a:tab pos="88900" algn="l"/>
              </a:tabLst>
            </a:pPr>
            <a:r>
              <a:rPr lang="en-US" sz="3800" kern="0" spc="-20" dirty="0">
                <a:solidFill>
                  <a:srgbClr val="0000FF"/>
                </a:solidFill>
                <a:cs typeface="Calibri"/>
              </a:rPr>
              <a:t>Activity 6</a:t>
            </a:r>
          </a:p>
          <a:p>
            <a:pPr marL="261938" indent="4763">
              <a:lnSpc>
                <a:spcPct val="100000"/>
              </a:lnSpc>
              <a:spcBef>
                <a:spcPts val="420"/>
              </a:spcBef>
              <a:tabLst>
                <a:tab pos="88900" algn="l"/>
              </a:tabLst>
            </a:pPr>
            <a:r>
              <a:rPr lang="en-US" sz="3800" kern="0" spc="-20" dirty="0">
                <a:solidFill>
                  <a:srgbClr val="0000FF"/>
                </a:solidFill>
                <a:cs typeface="Calibri"/>
              </a:rPr>
              <a:t>Write down examples of positive impacts the situation has had? </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038" indent="-28575">
              <a:lnSpc>
                <a:spcPct val="100000"/>
              </a:lnSpc>
              <a:spcBef>
                <a:spcPts val="420"/>
              </a:spcBef>
              <a:tabLst>
                <a:tab pos="300355" algn="l"/>
                <a:tab pos="300990" algn="l"/>
              </a:tabLst>
            </a:pPr>
            <a:r>
              <a:rPr lang="en-GB" sz="2400" dirty="0">
                <a:solidFill>
                  <a:srgbClr val="231F20"/>
                </a:solidFill>
                <a:latin typeface="Calibri"/>
                <a:cs typeface="Calibri"/>
              </a:rPr>
              <a:t>For example:</a:t>
            </a:r>
          </a:p>
          <a:p>
            <a:pPr marL="300038" indent="-28575">
              <a:lnSpc>
                <a:spcPct val="100000"/>
              </a:lnSpc>
              <a:spcBef>
                <a:spcPts val="420"/>
              </a:spcBef>
              <a:tabLst>
                <a:tab pos="300355" algn="l"/>
                <a:tab pos="300990" algn="l"/>
              </a:tabLst>
            </a:pPr>
            <a:r>
              <a:rPr lang="en-GB" sz="2400" dirty="0">
                <a:solidFill>
                  <a:srgbClr val="231F20"/>
                </a:solidFill>
                <a:latin typeface="Calibri"/>
                <a:cs typeface="Calibri"/>
              </a:rPr>
              <a:t>Increase in solidarity and empathy</a:t>
            </a: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7" name="Picture 1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CDE924-B4EE-428D-8B01-72B50AAD4C4D}"/>
              </a:ext>
            </a:extLst>
          </p:cNvPr>
          <p:cNvPicPr>
            <a:picLocks noChangeAspect="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9551612" y="445820"/>
            <a:ext cx="1327619" cy="1238317"/>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577850" y="1365947"/>
            <a:ext cx="5320553" cy="659155"/>
          </a:xfrm>
          <a:prstGeom prst="rect">
            <a:avLst/>
          </a:prstGeom>
        </p:spPr>
        <p:txBody>
          <a:bodyPr vert="horz" wrap="square" lIns="0" tIns="12700" rIns="0" bIns="0" rtlCol="0">
            <a:spAutoFit/>
          </a:bodyPr>
          <a:lstStyle/>
          <a:p>
            <a:pPr marL="12700">
              <a:lnSpc>
                <a:spcPct val="100000"/>
              </a:lnSpc>
              <a:spcBef>
                <a:spcPts val="100"/>
              </a:spcBef>
            </a:pPr>
            <a:r>
              <a:rPr lang="en-GB" dirty="0"/>
              <a:t>Positive social impacts</a:t>
            </a:r>
            <a:endParaRPr spc="-5" dirty="0"/>
          </a:p>
        </p:txBody>
      </p:sp>
      <p:sp>
        <p:nvSpPr>
          <p:cNvPr id="13" name="object 13"/>
          <p:cNvSpPr txBox="1"/>
          <p:nvPr/>
        </p:nvSpPr>
        <p:spPr>
          <a:xfrm>
            <a:off x="1180352" y="2112707"/>
            <a:ext cx="8693897" cy="2526333"/>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Empathy</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Solidarity</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a:t>
            </a: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6" name="Picture 15" descr="Pernille 8.jpeg"/>
          <p:cNvPicPr>
            <a:picLocks noChangeAspect="1"/>
          </p:cNvPicPr>
          <p:nvPr/>
        </p:nvPicPr>
        <p:blipFill>
          <a:blip r:embed="rId3"/>
          <a:stretch>
            <a:fillRect/>
          </a:stretch>
        </p:blipFill>
        <p:spPr>
          <a:xfrm>
            <a:off x="6292850" y="1031875"/>
            <a:ext cx="4034865" cy="4268394"/>
          </a:xfrm>
          <a:prstGeom prst="rect">
            <a:avLst/>
          </a:prstGeom>
        </p:spPr>
      </p:pic>
      <p:sp>
        <p:nvSpPr>
          <p:cNvPr id="7"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7"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descr="Pernille phone call.jpeg"/>
          <p:cNvPicPr>
            <a:picLocks noChangeAspect="1"/>
          </p:cNvPicPr>
          <p:nvPr/>
        </p:nvPicPr>
        <p:blipFill>
          <a:blip r:embed="rId3"/>
          <a:stretch>
            <a:fillRect/>
          </a:stretch>
        </p:blipFill>
        <p:spPr>
          <a:xfrm>
            <a:off x="2940050" y="4098461"/>
            <a:ext cx="3930650" cy="2384889"/>
          </a:xfrm>
          <a:prstGeom prst="rect">
            <a:avLst/>
          </a:prstGeom>
        </p:spPr>
      </p:pic>
      <p:pic>
        <p:nvPicPr>
          <p:cNvPr id="8" name="Picture 7" descr="Pernille 8.jpeg"/>
          <p:cNvPicPr>
            <a:picLocks noChangeAspect="1"/>
          </p:cNvPicPr>
          <p:nvPr/>
        </p:nvPicPr>
        <p:blipFill>
          <a:blip r:embed="rId4"/>
          <a:stretch>
            <a:fillRect/>
          </a:stretch>
        </p:blipFill>
        <p:spPr>
          <a:xfrm>
            <a:off x="8928100" y="-187325"/>
            <a:ext cx="2590800" cy="2740750"/>
          </a:xfrm>
          <a:prstGeom prst="rect">
            <a:avLst/>
          </a:prstGeom>
        </p:spPr>
      </p:pic>
      <p:pic>
        <p:nvPicPr>
          <p:cNvPr id="6" name="Picture 5" descr="Pernille 4.jpeg"/>
          <p:cNvPicPr>
            <a:picLocks noChangeAspect="1"/>
          </p:cNvPicPr>
          <p:nvPr/>
        </p:nvPicPr>
        <p:blipFill>
          <a:blip r:embed="rId5"/>
          <a:stretch>
            <a:fillRect/>
          </a:stretch>
        </p:blipFill>
        <p:spPr>
          <a:xfrm>
            <a:off x="4768850" y="0"/>
            <a:ext cx="2918167" cy="3484563"/>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4718050" cy="665480"/>
          </a:xfrm>
          <a:prstGeom prst="rect">
            <a:avLst/>
          </a:prstGeom>
        </p:spPr>
        <p:txBody>
          <a:bodyPr vert="horz" wrap="square" lIns="0" tIns="12700" rIns="0" bIns="0" rtlCol="0">
            <a:spAutoFit/>
          </a:bodyPr>
          <a:lstStyle/>
          <a:p>
            <a:pPr marL="12700">
              <a:lnSpc>
                <a:spcPct val="100000"/>
              </a:lnSpc>
              <a:spcBef>
                <a:spcPts val="100"/>
              </a:spcBef>
            </a:pPr>
            <a:r>
              <a:rPr lang="en-GB" dirty="0"/>
              <a:t>How to </a:t>
            </a:r>
            <a:r>
              <a:rPr spc="-5" dirty="0"/>
              <a:t>help?</a:t>
            </a:r>
          </a:p>
        </p:txBody>
      </p:sp>
      <p:sp>
        <p:nvSpPr>
          <p:cNvPr id="13" name="object 13"/>
          <p:cNvSpPr txBox="1"/>
          <p:nvPr/>
        </p:nvSpPr>
        <p:spPr>
          <a:xfrm>
            <a:off x="1180352" y="2112707"/>
            <a:ext cx="6026897" cy="2351926"/>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Face-to-face</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Phone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Video calls</a:t>
            </a:r>
          </a:p>
          <a:p>
            <a:pPr marL="300355" indent="-287655">
              <a:lnSpc>
                <a:spcPct val="100000"/>
              </a:lnSpc>
              <a:spcBef>
                <a:spcPts val="420"/>
              </a:spcBef>
              <a:buChar char="•"/>
              <a:tabLst>
                <a:tab pos="300355" algn="l"/>
                <a:tab pos="300990" algn="l"/>
              </a:tabLst>
            </a:pPr>
            <a:r>
              <a:rPr lang="en-GB" sz="2800" dirty="0">
                <a:solidFill>
                  <a:srgbClr val="231F20"/>
                </a:solidFill>
                <a:latin typeface="Calibri"/>
                <a:cs typeface="Calibri"/>
              </a:rPr>
              <a:t>SMS/WhatsApp/Messages</a:t>
            </a: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9" name="Picture 8" descr="Pernille 10.jpeg"/>
          <p:cNvPicPr>
            <a:picLocks noChangeAspect="1"/>
          </p:cNvPicPr>
          <p:nvPr/>
        </p:nvPicPr>
        <p:blipFill>
          <a:blip r:embed="rId6"/>
          <a:stretch>
            <a:fillRect/>
          </a:stretch>
        </p:blipFill>
        <p:spPr>
          <a:xfrm>
            <a:off x="577850" y="4011647"/>
            <a:ext cx="1416050" cy="2471703"/>
          </a:xfrm>
          <a:prstGeom prst="rect">
            <a:avLst/>
          </a:prstGeom>
        </p:spPr>
      </p:pic>
      <p:pic>
        <p:nvPicPr>
          <p:cNvPr id="7" name="Picture 6" descr="Pernille 6.jpeg"/>
          <p:cNvPicPr>
            <a:picLocks noChangeAspect="1"/>
          </p:cNvPicPr>
          <p:nvPr/>
        </p:nvPicPr>
        <p:blipFill>
          <a:blip r:embed="rId7"/>
          <a:stretch>
            <a:fillRect/>
          </a:stretch>
        </p:blipFill>
        <p:spPr>
          <a:xfrm>
            <a:off x="6951672" y="2479675"/>
            <a:ext cx="4567228" cy="3048000"/>
          </a:xfrm>
          <a:prstGeom prst="rect">
            <a:avLst/>
          </a:prstGeom>
        </p:spPr>
      </p:pic>
      <p:sp>
        <p:nvSpPr>
          <p:cNvPr id="11" name="object 3"/>
          <p:cNvSpPr/>
          <p:nvPr/>
        </p:nvSpPr>
        <p:spPr>
          <a:xfrm>
            <a:off x="3635131" y="445820"/>
            <a:ext cx="1665666" cy="176498"/>
          </a:xfrm>
          <a:prstGeom prst="rect">
            <a:avLst/>
          </a:prstGeom>
          <a:blipFill>
            <a:blip r:embed="rId8" cstate="print"/>
            <a:stretch>
              <a:fillRect/>
            </a:stretch>
          </a:blipFill>
        </p:spPr>
        <p:txBody>
          <a:bodyPr wrap="square" lIns="0" tIns="0" rIns="0" bIns="0" rtlCol="0"/>
          <a:lstStyle/>
          <a:p>
            <a:endParaRPr/>
          </a:p>
        </p:txBody>
      </p:sp>
      <p:sp>
        <p:nvSpPr>
          <p:cNvPr id="1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6"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7"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8"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9"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0" name="object 9"/>
          <p:cNvSpPr/>
          <p:nvPr/>
        </p:nvSpPr>
        <p:spPr>
          <a:xfrm>
            <a:off x="3466033" y="466924"/>
            <a:ext cx="101965" cy="132316"/>
          </a:xfrm>
          <a:prstGeom prst="rect">
            <a:avLst/>
          </a:prstGeom>
          <a:blipFill>
            <a:blip r:embed="rId9" cstate="print"/>
            <a:stretch>
              <a:fillRect/>
            </a:stretch>
          </a:blipFill>
        </p:spPr>
        <p:txBody>
          <a:bodyPr wrap="square" lIns="0" tIns="0" rIns="0" bIns="0" rtlCol="0"/>
          <a:lstStyle/>
          <a:p>
            <a:endParaRPr/>
          </a:p>
        </p:txBody>
      </p:sp>
      <p:sp>
        <p:nvSpPr>
          <p:cNvPr id="21"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2" name="object 11"/>
          <p:cNvSpPr/>
          <p:nvPr/>
        </p:nvSpPr>
        <p:spPr>
          <a:xfrm>
            <a:off x="3288133" y="287191"/>
            <a:ext cx="1065314" cy="108204"/>
          </a:xfrm>
          <a:prstGeom prst="rect">
            <a:avLst/>
          </a:prstGeom>
          <a:blipFill>
            <a:blip r:embed="rId10" cstate="print"/>
            <a:stretch>
              <a:fillRect/>
            </a:stretch>
          </a:blipFill>
        </p:spPr>
        <p:txBody>
          <a:bodyPr wrap="square" lIns="0" tIns="0" rIns="0" bIns="0" rtlCol="0"/>
          <a:lstStyle/>
          <a:p>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descr="Pernille ear.jpeg"/>
          <p:cNvPicPr>
            <a:picLocks noChangeAspect="1"/>
          </p:cNvPicPr>
          <p:nvPr/>
        </p:nvPicPr>
        <p:blipFill>
          <a:blip r:embed="rId3"/>
          <a:stretch>
            <a:fillRect/>
          </a:stretch>
        </p:blipFill>
        <p:spPr>
          <a:xfrm>
            <a:off x="5378450" y="2752725"/>
            <a:ext cx="1836357" cy="18192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821703" y="1870075"/>
            <a:ext cx="1607297" cy="843821"/>
          </a:xfrm>
          <a:prstGeom prst="rect">
            <a:avLst/>
          </a:prstGeom>
        </p:spPr>
        <p:txBody>
          <a:bodyPr vert="horz" wrap="square" lIns="0" tIns="12700" rIns="0" bIns="0" rtlCol="0">
            <a:spAutoFit/>
          </a:bodyPr>
          <a:lstStyle/>
          <a:p>
            <a:pPr marL="12700">
              <a:lnSpc>
                <a:spcPct val="100000"/>
              </a:lnSpc>
              <a:spcBef>
                <a:spcPts val="100"/>
              </a:spcBef>
            </a:pPr>
            <a:r>
              <a:rPr lang="en-GB" sz="5400" spc="-5" dirty="0"/>
              <a:t>LOOK</a:t>
            </a:r>
            <a:endParaRPr sz="5400"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2"/>
          <p:cNvSpPr txBox="1">
            <a:spLocks/>
          </p:cNvSpPr>
          <p:nvPr/>
        </p:nvSpPr>
        <p:spPr>
          <a:xfrm>
            <a:off x="1644650" y="3394075"/>
            <a:ext cx="2057400"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LISTEN</a:t>
            </a:r>
          </a:p>
        </p:txBody>
      </p:sp>
      <p:sp>
        <p:nvSpPr>
          <p:cNvPr id="20" name="object 12"/>
          <p:cNvSpPr txBox="1">
            <a:spLocks/>
          </p:cNvSpPr>
          <p:nvPr/>
        </p:nvSpPr>
        <p:spPr>
          <a:xfrm>
            <a:off x="1821703" y="4994275"/>
            <a:ext cx="1607297" cy="843821"/>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5400" b="0" i="0" u="none" strike="noStrike" kern="0" cap="none" spc="-5" normalizeH="0" baseline="0" noProof="0" dirty="0">
                <a:ln>
                  <a:noFill/>
                </a:ln>
                <a:solidFill>
                  <a:srgbClr val="231F20"/>
                </a:solidFill>
                <a:effectLst/>
                <a:uLnTx/>
                <a:uFillTx/>
                <a:latin typeface="Calibri"/>
                <a:ea typeface="+mj-ea"/>
                <a:cs typeface="Calibri"/>
              </a:rPr>
              <a:t>LINK</a:t>
            </a:r>
          </a:p>
        </p:txBody>
      </p:sp>
      <p:sp>
        <p:nvSpPr>
          <p:cNvPr id="21" name="object 12"/>
          <p:cNvSpPr txBox="1">
            <a:spLocks/>
          </p:cNvSpPr>
          <p:nvPr/>
        </p:nvSpPr>
        <p:spPr>
          <a:xfrm>
            <a:off x="0" y="727075"/>
            <a:ext cx="11518900" cy="659155"/>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en-US" sz="4200" i="0" u="none" strike="noStrike" kern="0" cap="none" spc="-5" normalizeH="0" baseline="0" noProof="0" dirty="0">
                <a:ln>
                  <a:noFill/>
                </a:ln>
                <a:solidFill>
                  <a:srgbClr val="231F20"/>
                </a:solidFill>
                <a:effectLst/>
                <a:uLnTx/>
                <a:uFillTx/>
                <a:latin typeface="Calibri"/>
                <a:ea typeface="+mj-ea"/>
                <a:cs typeface="Calibri"/>
              </a:rPr>
              <a:t>Action principles of PFA</a:t>
            </a:r>
          </a:p>
        </p:txBody>
      </p:sp>
      <p:pic>
        <p:nvPicPr>
          <p:cNvPr id="8" name="Picture 7" descr="Pernille 11.jpeg"/>
          <p:cNvPicPr>
            <a:picLocks noChangeAspect="1"/>
          </p:cNvPicPr>
          <p:nvPr/>
        </p:nvPicPr>
        <p:blipFill>
          <a:blip r:embed="rId4"/>
          <a:stretch>
            <a:fillRect/>
          </a:stretch>
        </p:blipFill>
        <p:spPr>
          <a:xfrm>
            <a:off x="5302250" y="1717675"/>
            <a:ext cx="1788523" cy="1181100"/>
          </a:xfrm>
          <a:prstGeom prst="rect">
            <a:avLst/>
          </a:prstGeom>
        </p:spPr>
      </p:pic>
      <p:pic>
        <p:nvPicPr>
          <p:cNvPr id="11" name="Picture 10" descr="Pernille group.jpeg"/>
          <p:cNvPicPr>
            <a:picLocks noChangeAspect="1"/>
          </p:cNvPicPr>
          <p:nvPr/>
        </p:nvPicPr>
        <p:blipFill>
          <a:blip r:embed="rId5"/>
          <a:stretch>
            <a:fillRect/>
          </a:stretch>
        </p:blipFill>
        <p:spPr>
          <a:xfrm>
            <a:off x="5149850" y="4572000"/>
            <a:ext cx="2298700" cy="1724025"/>
          </a:xfrm>
          <a:prstGeom prst="rect">
            <a:avLst/>
          </a:prstGeom>
        </p:spPr>
      </p:pic>
      <p:grpSp>
        <p:nvGrpSpPr>
          <p:cNvPr id="13" name="Group 12"/>
          <p:cNvGrpSpPr/>
          <p:nvPr/>
        </p:nvGrpSpPr>
        <p:grpSpPr>
          <a:xfrm>
            <a:off x="3288133" y="315748"/>
            <a:ext cx="2012664" cy="335127"/>
            <a:chOff x="3288133" y="287191"/>
            <a:chExt cx="2012664" cy="335127"/>
          </a:xfrm>
        </p:grpSpPr>
        <p:sp>
          <p:nvSpPr>
            <p:cNvPr id="14"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1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4"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2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6"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ernille 11.jpeg"/>
          <p:cNvPicPr>
            <a:picLocks noChangeAspect="1"/>
          </p:cNvPicPr>
          <p:nvPr/>
        </p:nvPicPr>
        <p:blipFill>
          <a:blip r:embed="rId3"/>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792605" cy="665480"/>
          </a:xfrm>
          <a:prstGeom prst="rect">
            <a:avLst/>
          </a:prstGeom>
        </p:spPr>
        <p:txBody>
          <a:bodyPr vert="horz" wrap="square" lIns="0" tIns="12700" rIns="0" bIns="0" rtlCol="0">
            <a:spAutoFit/>
          </a:bodyPr>
          <a:lstStyle/>
          <a:p>
            <a:pPr marL="12700">
              <a:lnSpc>
                <a:spcPct val="100000"/>
              </a:lnSpc>
              <a:spcBef>
                <a:spcPts val="100"/>
              </a:spcBef>
            </a:pPr>
            <a:r>
              <a:rPr spc="-5" dirty="0"/>
              <a:t>Look</a:t>
            </a:r>
            <a:r>
              <a:rPr spc="-85" dirty="0"/>
              <a:t> </a:t>
            </a:r>
            <a:r>
              <a:rPr spc="-35" dirty="0"/>
              <a:t>for</a:t>
            </a:r>
          </a:p>
        </p:txBody>
      </p:sp>
      <p:sp>
        <p:nvSpPr>
          <p:cNvPr id="13" name="object 13"/>
          <p:cNvSpPr txBox="1"/>
          <p:nvPr/>
        </p:nvSpPr>
        <p:spPr>
          <a:xfrm>
            <a:off x="1180353" y="2112707"/>
            <a:ext cx="4655297" cy="3241092"/>
          </a:xfrm>
          <a:prstGeom prst="rect">
            <a:avLst/>
          </a:prstGeom>
        </p:spPr>
        <p:txBody>
          <a:bodyPr vert="horz" wrap="square" lIns="0" tIns="12700" rIns="0" bIns="0" rtlCol="0">
            <a:spAutoFit/>
          </a:bodyPr>
          <a:lstStyle/>
          <a:p>
            <a:pPr marL="300355" marR="5080" indent="-287655">
              <a:lnSpc>
                <a:spcPct val="111100"/>
              </a:lnSpc>
              <a:spcBef>
                <a:spcPts val="100"/>
              </a:spcBef>
              <a:buChar char="•"/>
              <a:tabLst>
                <a:tab pos="300355" algn="l"/>
                <a:tab pos="300990" algn="l"/>
              </a:tabLst>
            </a:pPr>
            <a:r>
              <a:rPr sz="2400" spc="-15" dirty="0">
                <a:solidFill>
                  <a:srgbClr val="231F20"/>
                </a:solidFill>
                <a:latin typeface="Calibri"/>
                <a:cs typeface="Calibri"/>
              </a:rPr>
              <a:t>information </a:t>
            </a:r>
            <a:r>
              <a:rPr sz="2400" spc="-5" dirty="0">
                <a:solidFill>
                  <a:srgbClr val="231F20"/>
                </a:solidFill>
                <a:latin typeface="Calibri"/>
                <a:cs typeface="Calibri"/>
              </a:rPr>
              <a:t>on what has happened </a:t>
            </a:r>
            <a:r>
              <a:rPr sz="2400" dirty="0">
                <a:solidFill>
                  <a:srgbClr val="231F20"/>
                </a:solidFill>
                <a:latin typeface="Calibri"/>
                <a:cs typeface="Calibri"/>
              </a:rPr>
              <a:t>and </a:t>
            </a:r>
            <a:r>
              <a:rPr sz="2400" spc="-5" dirty="0">
                <a:solidFill>
                  <a:srgbClr val="231F20"/>
                </a:solidFill>
                <a:latin typeface="Calibri"/>
                <a:cs typeface="Calibri"/>
              </a:rPr>
              <a:t>is</a:t>
            </a:r>
            <a:r>
              <a:rPr sz="2400" spc="-10" dirty="0">
                <a:solidFill>
                  <a:srgbClr val="231F20"/>
                </a:solidFill>
                <a:latin typeface="Calibri"/>
                <a:cs typeface="Calibri"/>
              </a:rPr>
              <a:t> </a:t>
            </a:r>
            <a:r>
              <a:rPr sz="2400" spc="-5" dirty="0">
                <a:solidFill>
                  <a:srgbClr val="231F20"/>
                </a:solidFill>
                <a:latin typeface="Calibri"/>
                <a:cs typeface="Calibri"/>
              </a:rPr>
              <a:t>happening</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who </a:t>
            </a:r>
            <a:r>
              <a:rPr sz="2400" spc="-5" dirty="0">
                <a:solidFill>
                  <a:srgbClr val="231F20"/>
                </a:solidFill>
                <a:latin typeface="Calibri"/>
                <a:cs typeface="Calibri"/>
              </a:rPr>
              <a:t>needs</a:t>
            </a:r>
            <a:r>
              <a:rPr sz="2400" spc="-10" dirty="0">
                <a:solidFill>
                  <a:srgbClr val="231F20"/>
                </a:solidFill>
                <a:latin typeface="Calibri"/>
                <a:cs typeface="Calibri"/>
              </a:rPr>
              <a:t> </a:t>
            </a:r>
            <a:r>
              <a:rPr sz="2400" spc="-5" dirty="0">
                <a:solidFill>
                  <a:srgbClr val="231F20"/>
                </a:solidFill>
                <a:latin typeface="Calibri"/>
                <a:cs typeface="Calibri"/>
              </a:rPr>
              <a:t>helps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safety </a:t>
            </a:r>
            <a:r>
              <a:rPr sz="2400" dirty="0">
                <a:solidFill>
                  <a:srgbClr val="231F20"/>
                </a:solidFill>
                <a:latin typeface="Calibri"/>
                <a:cs typeface="Calibri"/>
              </a:rPr>
              <a:t>and </a:t>
            </a:r>
            <a:r>
              <a:rPr sz="2400" spc="-5" dirty="0">
                <a:solidFill>
                  <a:srgbClr val="231F20"/>
                </a:solidFill>
                <a:latin typeface="Calibri"/>
                <a:cs typeface="Calibri"/>
              </a:rPr>
              <a:t>security</a:t>
            </a:r>
            <a:r>
              <a:rPr sz="2400" dirty="0">
                <a:solidFill>
                  <a:srgbClr val="231F20"/>
                </a:solidFill>
                <a:latin typeface="Calibri"/>
                <a:cs typeface="Calibri"/>
              </a:rPr>
              <a:t> </a:t>
            </a:r>
            <a:r>
              <a:rPr sz="2400" spc="-5" dirty="0">
                <a:solidFill>
                  <a:srgbClr val="231F20"/>
                </a:solidFill>
                <a:latin typeface="Calibri"/>
                <a:cs typeface="Calibri"/>
              </a:rPr>
              <a:t>risks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5" dirty="0">
                <a:solidFill>
                  <a:srgbClr val="231F20"/>
                </a:solidFill>
                <a:latin typeface="Calibri"/>
                <a:cs typeface="Calibri"/>
              </a:rPr>
              <a:t>physical</a:t>
            </a:r>
            <a:r>
              <a:rPr sz="2400" spc="-10" dirty="0">
                <a:solidFill>
                  <a:srgbClr val="231F20"/>
                </a:solidFill>
                <a:latin typeface="Calibri"/>
                <a:cs typeface="Calibri"/>
              </a:rPr>
              <a:t> </a:t>
            </a:r>
            <a:r>
              <a:rPr sz="2400" spc="-5" dirty="0">
                <a:solidFill>
                  <a:srgbClr val="231F20"/>
                </a:solidFill>
                <a:latin typeface="Calibri"/>
                <a:cs typeface="Calibri"/>
              </a:rPr>
              <a:t>injuries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immediate </a:t>
            </a:r>
            <a:r>
              <a:rPr sz="2400" spc="-5" dirty="0">
                <a:solidFill>
                  <a:srgbClr val="231F20"/>
                </a:solidFill>
                <a:latin typeface="Calibri"/>
                <a:cs typeface="Calibri"/>
              </a:rPr>
              <a:t>basic </a:t>
            </a:r>
            <a:r>
              <a:rPr sz="2400" dirty="0">
                <a:solidFill>
                  <a:srgbClr val="231F20"/>
                </a:solidFill>
                <a:latin typeface="Calibri"/>
                <a:cs typeface="Calibri"/>
              </a:rPr>
              <a:t>and </a:t>
            </a:r>
            <a:r>
              <a:rPr sz="2400" spc="-15" dirty="0">
                <a:solidFill>
                  <a:srgbClr val="231F20"/>
                </a:solidFill>
                <a:latin typeface="Calibri"/>
                <a:cs typeface="Calibri"/>
              </a:rPr>
              <a:t>practical</a:t>
            </a:r>
            <a:r>
              <a:rPr sz="2400" spc="-25" dirty="0">
                <a:solidFill>
                  <a:srgbClr val="231F20"/>
                </a:solidFill>
                <a:latin typeface="Calibri"/>
                <a:cs typeface="Calibri"/>
              </a:rPr>
              <a:t> </a:t>
            </a:r>
            <a:r>
              <a:rPr sz="2400" spc="-5" dirty="0">
                <a:solidFill>
                  <a:srgbClr val="231F20"/>
                </a:solidFill>
                <a:latin typeface="Calibri"/>
                <a:cs typeface="Calibri"/>
              </a:rPr>
              <a:t>needs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emotional reactions.</a:t>
            </a:r>
            <a:endParaRPr sz="2400" dirty="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7" name="Picture 6" descr="Pernille 6.jpeg"/>
          <p:cNvPicPr>
            <a:picLocks noChangeAspect="1"/>
          </p:cNvPicPr>
          <p:nvPr/>
        </p:nvPicPr>
        <p:blipFill>
          <a:blip r:embed="rId4"/>
          <a:stretch>
            <a:fillRect/>
          </a:stretch>
        </p:blipFill>
        <p:spPr>
          <a:xfrm>
            <a:off x="6445250" y="2479675"/>
            <a:ext cx="4567228" cy="3048000"/>
          </a:xfrm>
          <a:prstGeom prst="rect">
            <a:avLst/>
          </a:prstGeom>
        </p:spPr>
      </p:pic>
      <p:sp>
        <p:nvSpPr>
          <p:cNvPr id="8"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4"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7"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Pernille 11.jpeg"/>
          <p:cNvPicPr>
            <a:picLocks noChangeAspect="1"/>
          </p:cNvPicPr>
          <p:nvPr/>
        </p:nvPicPr>
        <p:blipFill>
          <a:blip r:embed="rId3"/>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object 12"/>
          <p:cNvSpPr txBox="1">
            <a:spLocks/>
          </p:cNvSpPr>
          <p:nvPr/>
        </p:nvSpPr>
        <p:spPr>
          <a:xfrm>
            <a:off x="546100" y="727075"/>
            <a:ext cx="6661150" cy="112082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Calibri"/>
                <a:ea typeface="+mj-ea"/>
                <a:cs typeface="Calibri"/>
              </a:rPr>
              <a:t>Special considerations for LOOK in the COVID-19 response</a:t>
            </a:r>
            <a:endParaRPr kumimoji="0" lang="en-US" sz="3600" b="0" i="0" u="none" strike="noStrike" kern="0" cap="none" spc="-5" normalizeH="0" baseline="0" noProof="0" dirty="0">
              <a:ln>
                <a:noFill/>
              </a:ln>
              <a:solidFill>
                <a:srgbClr val="FF0000"/>
              </a:solidFill>
              <a:effectLst/>
              <a:uLnTx/>
              <a:uFillTx/>
              <a:latin typeface="Calibri"/>
              <a:ea typeface="+mj-ea"/>
              <a:cs typeface="Calibri"/>
            </a:endParaRPr>
          </a:p>
        </p:txBody>
      </p:sp>
      <p:sp>
        <p:nvSpPr>
          <p:cNvPr id="18" name="object 13"/>
          <p:cNvSpPr txBox="1"/>
          <p:nvPr/>
        </p:nvSpPr>
        <p:spPr>
          <a:xfrm>
            <a:off x="501650" y="1870075"/>
            <a:ext cx="9677400" cy="1685077"/>
          </a:xfrm>
          <a:prstGeom prst="rect">
            <a:avLst/>
          </a:prstGeom>
        </p:spPr>
        <p:txBody>
          <a:bodyPr vert="horz" wrap="square" lIns="0" tIns="53340" rIns="0" bIns="0" rtlCol="0">
            <a:spAutoFit/>
          </a:bodyPr>
          <a:lstStyle/>
          <a:p>
            <a:pPr marL="300355" indent="-287655">
              <a:spcBef>
                <a:spcPts val="420"/>
              </a:spcBef>
              <a:buFontTx/>
              <a:buChar char="•"/>
              <a:tabLst>
                <a:tab pos="300355" algn="l"/>
                <a:tab pos="300990" algn="l"/>
              </a:tabLst>
            </a:pPr>
            <a:r>
              <a:rPr lang="en-US" sz="2400" spc="-15" dirty="0">
                <a:solidFill>
                  <a:srgbClr val="000000"/>
                </a:solidFill>
                <a:cs typeface="Calibri"/>
              </a:rPr>
              <a:t>Safety and security: infection risks,</a:t>
            </a:r>
            <a:r>
              <a:rPr lang="en-US" sz="2400" spc="-15" dirty="0" smtClean="0">
                <a:solidFill>
                  <a:srgbClr val="000000"/>
                </a:solidFill>
                <a:cs typeface="Calibri"/>
              </a:rPr>
              <a:t> physical distancing </a:t>
            </a:r>
            <a:r>
              <a:rPr lang="en-US" sz="2400" spc="-15" dirty="0">
                <a:solidFill>
                  <a:srgbClr val="000000"/>
                </a:solidFill>
                <a:cs typeface="Calibri"/>
              </a:rPr>
              <a:t>and PPE</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  </a:t>
            </a:r>
          </a:p>
          <a:p>
            <a:pPr marL="300355" indent="-287655">
              <a:lnSpc>
                <a:spcPct val="100000"/>
              </a:lnSpc>
              <a:spcBef>
                <a:spcPts val="420"/>
              </a:spcBef>
              <a:tabLst>
                <a:tab pos="300355" algn="l"/>
                <a:tab pos="300990" algn="l"/>
              </a:tabLst>
            </a:pPr>
            <a:r>
              <a:rPr lang="en-US" sz="2400" spc="-15" dirty="0">
                <a:solidFill>
                  <a:srgbClr val="000000"/>
                </a:solidFill>
                <a:cs typeface="Calibri"/>
              </a:rPr>
              <a:t>   </a:t>
            </a:r>
          </a:p>
          <a:p>
            <a:pPr marL="300355" indent="-287655">
              <a:lnSpc>
                <a:spcPct val="100000"/>
              </a:lnSpc>
              <a:spcBef>
                <a:spcPts val="420"/>
              </a:spcBef>
              <a:tabLst>
                <a:tab pos="300355" algn="l"/>
                <a:tab pos="300990" algn="l"/>
              </a:tabLst>
            </a:pPr>
            <a:endParaRPr lang="en-US" sz="2400" spc="-15" dirty="0">
              <a:solidFill>
                <a:srgbClr val="FF0000"/>
              </a:solidFill>
              <a:cs typeface="Calibri"/>
            </a:endParaRPr>
          </a:p>
        </p:txBody>
      </p:sp>
      <p:sp>
        <p:nvSpPr>
          <p:cNvPr id="21" name="object 12"/>
          <p:cNvSpPr txBox="1">
            <a:spLocks/>
          </p:cNvSpPr>
          <p:nvPr/>
        </p:nvSpPr>
        <p:spPr>
          <a:xfrm>
            <a:off x="273050" y="3622675"/>
            <a:ext cx="11245850" cy="2364750"/>
          </a:xfrm>
          <a:prstGeom prst="rect">
            <a:avLst/>
          </a:prstGeom>
        </p:spPr>
        <p:txBody>
          <a:bodyPr vert="horz" wrap="square" lIns="0" tIns="12700" rIns="0" bIns="0" rtlCol="0">
            <a:spAutoFit/>
          </a:bodyPr>
          <a:lstStyle/>
          <a:p>
            <a:pPr marL="12700" lvl="0" defTabSz="914400">
              <a:spcBef>
                <a:spcPts val="100"/>
              </a:spcBef>
              <a:defRPr/>
            </a:pPr>
            <a:r>
              <a:rPr lang="en-US" sz="3800" kern="0" spc="-20" dirty="0">
                <a:solidFill>
                  <a:srgbClr val="0000FF"/>
                </a:solidFill>
                <a:cs typeface="Calibri"/>
              </a:rPr>
              <a:t>Activity 7</a:t>
            </a:r>
          </a:p>
          <a:p>
            <a:pPr marL="12700" lvl="0" defTabSz="914400">
              <a:spcBef>
                <a:spcPts val="100"/>
              </a:spcBef>
              <a:defRPr/>
            </a:pPr>
            <a:r>
              <a:rPr lang="en-US" sz="3800" kern="0" spc="-20" dirty="0">
                <a:solidFill>
                  <a:srgbClr val="0000FF"/>
                </a:solidFill>
                <a:cs typeface="Calibri"/>
              </a:rPr>
              <a:t>Discuss and list how you think the LOOK actions are applied in the COVID-19 response, adding to the list I have started. </a:t>
            </a:r>
          </a:p>
        </p:txBody>
      </p:sp>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8" name="Group 27"/>
          <p:cNvGrpSpPr/>
          <p:nvPr/>
        </p:nvGrpSpPr>
        <p:grpSpPr>
          <a:xfrm>
            <a:off x="4235450" y="1412875"/>
            <a:ext cx="2971800" cy="4308474"/>
            <a:chOff x="4311650" y="1031875"/>
            <a:chExt cx="2971800" cy="4308474"/>
          </a:xfrm>
        </p:grpSpPr>
        <p:pic>
          <p:nvPicPr>
            <p:cNvPr id="16" name="Picture 15"/>
            <p:cNvPicPr/>
            <p:nvPr/>
          </p:nvPicPr>
          <p:blipFill>
            <a:blip r:embed="rId3"/>
            <a:srcRect/>
            <a:stretch>
              <a:fillRect/>
            </a:stretch>
          </p:blipFill>
          <p:spPr bwMode="auto">
            <a:xfrm>
              <a:off x="4387850" y="1031875"/>
              <a:ext cx="2895600" cy="4308474"/>
            </a:xfrm>
            <a:prstGeom prst="rect">
              <a:avLst/>
            </a:prstGeom>
            <a:noFill/>
            <a:ln w="9525">
              <a:noFill/>
              <a:miter lim="800000"/>
              <a:headEnd/>
              <a:tailEnd/>
            </a:ln>
          </p:spPr>
        </p:pic>
        <p:sp>
          <p:nvSpPr>
            <p:cNvPr id="17" name="object 15"/>
            <p:cNvSpPr/>
            <p:nvPr/>
          </p:nvSpPr>
          <p:spPr>
            <a:xfrm>
              <a:off x="4311650" y="1031875"/>
              <a:ext cx="2743200" cy="4191000"/>
            </a:xfrm>
            <a:custGeom>
              <a:avLst/>
              <a:gdLst/>
              <a:ahLst/>
              <a:cxnLst/>
              <a:rect l="l" t="t" r="r" b="b"/>
              <a:pathLst>
                <a:path w="4020820" h="5856605">
                  <a:moveTo>
                    <a:pt x="0" y="5856312"/>
                  </a:moveTo>
                  <a:lnTo>
                    <a:pt x="4020540" y="5856312"/>
                  </a:lnTo>
                  <a:lnTo>
                    <a:pt x="4020540" y="0"/>
                  </a:lnTo>
                  <a:lnTo>
                    <a:pt x="0" y="0"/>
                  </a:lnTo>
                  <a:lnTo>
                    <a:pt x="0" y="5856312"/>
                  </a:lnTo>
                  <a:close/>
                </a:path>
              </a:pathLst>
            </a:custGeom>
            <a:ln w="9525">
              <a:solidFill>
                <a:srgbClr val="231F20"/>
              </a:solidFill>
            </a:ln>
          </p:spPr>
          <p:txBody>
            <a:bodyPr wrap="square" lIns="0" tIns="0" rIns="0" bIns="0" rtlCol="0"/>
            <a:lstStyle/>
            <a:p>
              <a:endParaRPr/>
            </a:p>
          </p:txBody>
        </p:sp>
      </p:grpSp>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7283450" y="346075"/>
            <a:ext cx="3962400" cy="5747676"/>
          </a:xfrm>
          <a:prstGeom prst="rect">
            <a:avLst/>
          </a:prstGeom>
          <a:blipFill>
            <a:blip r:embed="rId7" cstate="print"/>
            <a:stretch>
              <a:fillRect/>
            </a:stretch>
          </a:blipFill>
        </p:spPr>
        <p:txBody>
          <a:bodyPr wrap="square" lIns="0" tIns="0" rIns="0" bIns="0" rtlCol="0"/>
          <a:lstStyle/>
          <a:p>
            <a:endParaRPr/>
          </a:p>
        </p:txBody>
      </p:sp>
      <p:sp>
        <p:nvSpPr>
          <p:cNvPr id="15" name="object 15"/>
          <p:cNvSpPr/>
          <p:nvPr/>
        </p:nvSpPr>
        <p:spPr>
          <a:xfrm>
            <a:off x="7205636" y="311835"/>
            <a:ext cx="4020820" cy="5856605"/>
          </a:xfrm>
          <a:custGeom>
            <a:avLst/>
            <a:gdLst/>
            <a:ahLst/>
            <a:cxnLst/>
            <a:rect l="l" t="t" r="r" b="b"/>
            <a:pathLst>
              <a:path w="4020820" h="5856605">
                <a:moveTo>
                  <a:pt x="0" y="5856312"/>
                </a:moveTo>
                <a:lnTo>
                  <a:pt x="4020540" y="5856312"/>
                </a:lnTo>
                <a:lnTo>
                  <a:pt x="4020540" y="0"/>
                </a:lnTo>
                <a:lnTo>
                  <a:pt x="0" y="0"/>
                </a:lnTo>
                <a:lnTo>
                  <a:pt x="0" y="5856312"/>
                </a:lnTo>
                <a:close/>
              </a:path>
            </a:pathLst>
          </a:custGeom>
          <a:ln w="9525">
            <a:solidFill>
              <a:srgbClr val="231F20"/>
            </a:solidFill>
          </a:ln>
        </p:spPr>
        <p:txBody>
          <a:bodyPr wrap="square" lIns="0" tIns="0" rIns="0" bIns="0" rtlCol="0"/>
          <a:lstStyle/>
          <a:p>
            <a:endParaRPr/>
          </a:p>
        </p:txBody>
      </p:sp>
      <p:sp>
        <p:nvSpPr>
          <p:cNvPr id="20" name="object 13"/>
          <p:cNvSpPr/>
          <p:nvPr/>
        </p:nvSpPr>
        <p:spPr>
          <a:xfrm>
            <a:off x="2406650" y="1108075"/>
            <a:ext cx="1375945" cy="1992528"/>
          </a:xfrm>
          <a:prstGeom prst="rect">
            <a:avLst/>
          </a:prstGeom>
          <a:blipFill>
            <a:blip r:embed="rId8" cstate="print"/>
            <a:stretch>
              <a:fillRect/>
            </a:stretch>
          </a:blipFill>
        </p:spPr>
        <p:txBody>
          <a:bodyPr wrap="square" lIns="0" tIns="0" rIns="0" bIns="0" rtlCol="0"/>
          <a:lstStyle/>
          <a:p>
            <a:endParaRPr/>
          </a:p>
        </p:txBody>
      </p:sp>
      <p:sp>
        <p:nvSpPr>
          <p:cNvPr id="21" name="object 14"/>
          <p:cNvSpPr/>
          <p:nvPr/>
        </p:nvSpPr>
        <p:spPr>
          <a:xfrm>
            <a:off x="2406654" y="1165544"/>
            <a:ext cx="1521368" cy="2090227"/>
          </a:xfrm>
          <a:custGeom>
            <a:avLst/>
            <a:gdLst/>
            <a:ahLst/>
            <a:cxnLst/>
            <a:rect l="l" t="t" r="r" b="b"/>
            <a:pathLst>
              <a:path w="2194560" h="3319779">
                <a:moveTo>
                  <a:pt x="0" y="3319754"/>
                </a:moveTo>
                <a:lnTo>
                  <a:pt x="2194407" y="3319754"/>
                </a:lnTo>
                <a:lnTo>
                  <a:pt x="2194407" y="0"/>
                </a:lnTo>
                <a:lnTo>
                  <a:pt x="0" y="0"/>
                </a:lnTo>
                <a:lnTo>
                  <a:pt x="0" y="3319754"/>
                </a:lnTo>
                <a:close/>
              </a:path>
            </a:pathLst>
          </a:custGeom>
          <a:ln w="9525">
            <a:solidFill>
              <a:srgbClr val="231F20"/>
            </a:solidFill>
          </a:ln>
        </p:spPr>
        <p:txBody>
          <a:bodyPr wrap="square" lIns="0" tIns="0" rIns="0" bIns="0" rtlCol="0"/>
          <a:lstStyle/>
          <a:p>
            <a:endParaRPr/>
          </a:p>
        </p:txBody>
      </p:sp>
      <p:sp>
        <p:nvSpPr>
          <p:cNvPr id="22" name="object 15"/>
          <p:cNvSpPr/>
          <p:nvPr/>
        </p:nvSpPr>
        <p:spPr>
          <a:xfrm>
            <a:off x="425450" y="1108075"/>
            <a:ext cx="1375312" cy="1990817"/>
          </a:xfrm>
          <a:prstGeom prst="rect">
            <a:avLst/>
          </a:prstGeom>
          <a:blipFill>
            <a:blip r:embed="rId9" cstate="print"/>
            <a:stretch>
              <a:fillRect/>
            </a:stretch>
          </a:blipFill>
        </p:spPr>
        <p:txBody>
          <a:bodyPr wrap="square" lIns="0" tIns="0" rIns="0" bIns="0" rtlCol="0"/>
          <a:lstStyle/>
          <a:p>
            <a:endParaRPr/>
          </a:p>
        </p:txBody>
      </p:sp>
      <p:sp>
        <p:nvSpPr>
          <p:cNvPr id="23" name="object 16"/>
          <p:cNvSpPr/>
          <p:nvPr/>
        </p:nvSpPr>
        <p:spPr>
          <a:xfrm>
            <a:off x="425441" y="1166550"/>
            <a:ext cx="1521368" cy="2090227"/>
          </a:xfrm>
          <a:custGeom>
            <a:avLst/>
            <a:gdLst/>
            <a:ahLst/>
            <a:cxnLst/>
            <a:rect l="l" t="t" r="r" b="b"/>
            <a:pathLst>
              <a:path w="2194560" h="3319779">
                <a:moveTo>
                  <a:pt x="0" y="3319754"/>
                </a:moveTo>
                <a:lnTo>
                  <a:pt x="2194407" y="3319754"/>
                </a:lnTo>
                <a:lnTo>
                  <a:pt x="2194407" y="0"/>
                </a:lnTo>
                <a:lnTo>
                  <a:pt x="0" y="0"/>
                </a:lnTo>
                <a:lnTo>
                  <a:pt x="0" y="3319754"/>
                </a:lnTo>
                <a:close/>
              </a:path>
            </a:pathLst>
          </a:custGeom>
          <a:ln w="9525">
            <a:solidFill>
              <a:srgbClr val="231F20"/>
            </a:solidFill>
          </a:ln>
        </p:spPr>
        <p:txBody>
          <a:bodyPr wrap="square" lIns="0" tIns="0" rIns="0" bIns="0" rtlCol="0"/>
          <a:lstStyle/>
          <a:p>
            <a:endParaRPr/>
          </a:p>
        </p:txBody>
      </p:sp>
      <p:sp>
        <p:nvSpPr>
          <p:cNvPr id="24" name="object 17"/>
          <p:cNvSpPr/>
          <p:nvPr/>
        </p:nvSpPr>
        <p:spPr>
          <a:xfrm>
            <a:off x="425450" y="3576591"/>
            <a:ext cx="1373106" cy="1990817"/>
          </a:xfrm>
          <a:prstGeom prst="rect">
            <a:avLst/>
          </a:prstGeom>
          <a:blipFill>
            <a:blip r:embed="rId10" cstate="print"/>
            <a:stretch>
              <a:fillRect/>
            </a:stretch>
          </a:blipFill>
        </p:spPr>
        <p:txBody>
          <a:bodyPr wrap="square" lIns="0" tIns="0" rIns="0" bIns="0" rtlCol="0"/>
          <a:lstStyle/>
          <a:p>
            <a:endParaRPr/>
          </a:p>
        </p:txBody>
      </p:sp>
      <p:sp>
        <p:nvSpPr>
          <p:cNvPr id="25" name="object 18"/>
          <p:cNvSpPr/>
          <p:nvPr/>
        </p:nvSpPr>
        <p:spPr>
          <a:xfrm>
            <a:off x="425441" y="3635066"/>
            <a:ext cx="1521368" cy="2090227"/>
          </a:xfrm>
          <a:custGeom>
            <a:avLst/>
            <a:gdLst/>
            <a:ahLst/>
            <a:cxnLst/>
            <a:rect l="l" t="t" r="r" b="b"/>
            <a:pathLst>
              <a:path w="2194559" h="3319779">
                <a:moveTo>
                  <a:pt x="0" y="3319754"/>
                </a:moveTo>
                <a:lnTo>
                  <a:pt x="2194407" y="3319754"/>
                </a:lnTo>
                <a:lnTo>
                  <a:pt x="2194407" y="0"/>
                </a:lnTo>
                <a:lnTo>
                  <a:pt x="0" y="0"/>
                </a:lnTo>
                <a:lnTo>
                  <a:pt x="0" y="3319754"/>
                </a:lnTo>
                <a:close/>
              </a:path>
            </a:pathLst>
          </a:custGeom>
          <a:ln w="9525">
            <a:solidFill>
              <a:srgbClr val="231F20"/>
            </a:solidFill>
          </a:ln>
        </p:spPr>
        <p:txBody>
          <a:bodyPr wrap="square" lIns="0" tIns="0" rIns="0" bIns="0" rtlCol="0"/>
          <a:lstStyle/>
          <a:p>
            <a:endParaRPr/>
          </a:p>
        </p:txBody>
      </p:sp>
      <p:sp>
        <p:nvSpPr>
          <p:cNvPr id="26" name="object 19"/>
          <p:cNvSpPr/>
          <p:nvPr/>
        </p:nvSpPr>
        <p:spPr>
          <a:xfrm>
            <a:off x="2482850" y="3576591"/>
            <a:ext cx="1374760" cy="1990817"/>
          </a:xfrm>
          <a:prstGeom prst="rect">
            <a:avLst/>
          </a:prstGeom>
          <a:blipFill>
            <a:blip r:embed="rId11" cstate="print"/>
            <a:stretch>
              <a:fillRect/>
            </a:stretch>
          </a:blipFill>
        </p:spPr>
        <p:txBody>
          <a:bodyPr wrap="square" lIns="0" tIns="0" rIns="0" bIns="0" rtlCol="0"/>
          <a:lstStyle/>
          <a:p>
            <a:endParaRPr/>
          </a:p>
        </p:txBody>
      </p:sp>
      <p:sp>
        <p:nvSpPr>
          <p:cNvPr id="27" name="object 20"/>
          <p:cNvSpPr/>
          <p:nvPr/>
        </p:nvSpPr>
        <p:spPr>
          <a:xfrm>
            <a:off x="2482840" y="3635066"/>
            <a:ext cx="1521368" cy="2090227"/>
          </a:xfrm>
          <a:custGeom>
            <a:avLst/>
            <a:gdLst/>
            <a:ahLst/>
            <a:cxnLst/>
            <a:rect l="l" t="t" r="r" b="b"/>
            <a:pathLst>
              <a:path w="2194559" h="3319779">
                <a:moveTo>
                  <a:pt x="0" y="3319754"/>
                </a:moveTo>
                <a:lnTo>
                  <a:pt x="2194407" y="3319754"/>
                </a:lnTo>
                <a:lnTo>
                  <a:pt x="2194407" y="0"/>
                </a:lnTo>
                <a:lnTo>
                  <a:pt x="0" y="0"/>
                </a:lnTo>
                <a:lnTo>
                  <a:pt x="0" y="3319754"/>
                </a:lnTo>
                <a:close/>
              </a:path>
            </a:pathLst>
          </a:custGeom>
          <a:ln w="9525">
            <a:solidFill>
              <a:srgbClr val="231F20"/>
            </a:solidFill>
          </a:ln>
        </p:spPr>
        <p:txBody>
          <a:bodyPr wrap="square" lIns="0" tIns="0" rIns="0" bIns="0" rtlCol="0"/>
          <a:lstStyle/>
          <a:p>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ernille 11.jpeg"/>
          <p:cNvPicPr>
            <a:picLocks noChangeAspect="1"/>
          </p:cNvPicPr>
          <p:nvPr/>
        </p:nvPicPr>
        <p:blipFill>
          <a:blip r:embed="rId3"/>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object 12"/>
          <p:cNvSpPr txBox="1">
            <a:spLocks/>
          </p:cNvSpPr>
          <p:nvPr/>
        </p:nvSpPr>
        <p:spPr>
          <a:xfrm>
            <a:off x="546100" y="727075"/>
            <a:ext cx="7575550" cy="112082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Calibri"/>
                <a:ea typeface="+mj-ea"/>
                <a:cs typeface="Calibri"/>
              </a:rPr>
              <a:t>Special considerations for LOOK in the COVID-19 response</a:t>
            </a:r>
            <a:endParaRPr kumimoji="0" lang="en-US" sz="3600" b="0" i="0" u="none" strike="noStrike" kern="0" cap="none" spc="-5" normalizeH="0" baseline="0" noProof="0" dirty="0">
              <a:ln>
                <a:noFill/>
              </a:ln>
              <a:solidFill>
                <a:srgbClr val="FF0000"/>
              </a:solidFill>
              <a:effectLst/>
              <a:uLnTx/>
              <a:uFillTx/>
              <a:latin typeface="Calibri"/>
              <a:ea typeface="+mj-ea"/>
              <a:cs typeface="Calibri"/>
            </a:endParaRPr>
          </a:p>
        </p:txBody>
      </p:sp>
      <p:sp>
        <p:nvSpPr>
          <p:cNvPr id="18" name="object 13"/>
          <p:cNvSpPr txBox="1"/>
          <p:nvPr/>
        </p:nvSpPr>
        <p:spPr>
          <a:xfrm>
            <a:off x="501650" y="2045667"/>
            <a:ext cx="9753600" cy="2946961"/>
          </a:xfrm>
          <a:prstGeom prst="rect">
            <a:avLst/>
          </a:prstGeom>
        </p:spPr>
        <p:txBody>
          <a:bodyPr vert="horz" wrap="square" lIns="0" tIns="53340" rIns="0" bIns="0" rtlCol="0">
            <a:spAutoFit/>
          </a:bodyPr>
          <a:lstStyle/>
          <a:p>
            <a:pPr marL="300355" indent="-287655">
              <a:spcBef>
                <a:spcPts val="420"/>
              </a:spcBef>
              <a:buFontTx/>
              <a:buChar char="•"/>
              <a:tabLst>
                <a:tab pos="300355" algn="l"/>
                <a:tab pos="300990" algn="l"/>
              </a:tabLst>
            </a:pPr>
            <a:r>
              <a:rPr lang="en-US" sz="2400" spc="-15" dirty="0">
                <a:solidFill>
                  <a:srgbClr val="000000"/>
                </a:solidFill>
                <a:cs typeface="Calibri"/>
              </a:rPr>
              <a:t>Safety and security: infection risks,</a:t>
            </a:r>
            <a:r>
              <a:rPr lang="en-US" sz="2400" spc="-15" dirty="0" smtClean="0">
                <a:solidFill>
                  <a:srgbClr val="000000"/>
                </a:solidFill>
                <a:cs typeface="Calibri"/>
              </a:rPr>
              <a:t> physical </a:t>
            </a:r>
            <a:r>
              <a:rPr lang="en-US" sz="2400" spc="-15" dirty="0">
                <a:solidFill>
                  <a:srgbClr val="000000"/>
                </a:solidFill>
                <a:cs typeface="Calibri"/>
              </a:rPr>
              <a:t>distancing and PPE</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Understanding expected normal and more severe reactions to this crisis</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Know updated information on COVID-19</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Be able to recognize COVID-19 symptoms</a:t>
            </a:r>
          </a:p>
          <a:p>
            <a:pPr marL="300355" indent="-287655">
              <a:lnSpc>
                <a:spcPct val="100000"/>
              </a:lnSpc>
              <a:spcBef>
                <a:spcPts val="420"/>
              </a:spcBef>
              <a:buChar char="•"/>
              <a:tabLst>
                <a:tab pos="300355" algn="l"/>
                <a:tab pos="300990" algn="l"/>
              </a:tabLst>
            </a:pPr>
            <a:r>
              <a:rPr lang="en-US" sz="2400" spc="-15" dirty="0" err="1">
                <a:solidFill>
                  <a:srgbClr val="000000"/>
                </a:solidFill>
                <a:cs typeface="Calibri"/>
              </a:rPr>
              <a:t>Recognise</a:t>
            </a:r>
            <a:r>
              <a:rPr lang="en-US" sz="2400" spc="-15" dirty="0">
                <a:solidFill>
                  <a:srgbClr val="000000"/>
                </a:solidFill>
                <a:cs typeface="Calibri"/>
              </a:rPr>
              <a:t> groups who may be vulnerable or </a:t>
            </a:r>
            <a:r>
              <a:rPr lang="en-US" sz="2400" spc="-15" dirty="0" err="1">
                <a:solidFill>
                  <a:srgbClr val="000000"/>
                </a:solidFill>
                <a:cs typeface="Calibri"/>
              </a:rPr>
              <a:t>marginalised</a:t>
            </a:r>
            <a:endParaRPr lang="en-US" sz="2400" spc="-15" dirty="0">
              <a:solidFill>
                <a:srgbClr val="000000"/>
              </a:solidFill>
              <a:cs typeface="Calibri"/>
            </a:endParaRPr>
          </a:p>
          <a:p>
            <a:pPr marL="300355" indent="-287655">
              <a:lnSpc>
                <a:spcPct val="100000"/>
              </a:lnSpc>
              <a:spcBef>
                <a:spcPts val="420"/>
              </a:spcBef>
              <a:buChar char="•"/>
              <a:tabLst>
                <a:tab pos="300355" algn="l"/>
                <a:tab pos="300990" algn="l"/>
              </a:tabLst>
            </a:pPr>
            <a:endParaRPr lang="en-US" sz="2400" spc="-15" dirty="0">
              <a:solidFill>
                <a:srgbClr val="000000"/>
              </a:solidFill>
              <a:cs typeface="Calibri"/>
            </a:endParaRPr>
          </a:p>
          <a:p>
            <a:pPr marL="300355" indent="-287655">
              <a:lnSpc>
                <a:spcPct val="100000"/>
              </a:lnSpc>
              <a:spcBef>
                <a:spcPts val="420"/>
              </a:spcBef>
              <a:tabLst>
                <a:tab pos="300355" algn="l"/>
                <a:tab pos="300990" algn="l"/>
              </a:tabLst>
            </a:pPr>
            <a:endParaRPr lang="en-US" sz="2400" spc="-15" dirty="0">
              <a:solidFill>
                <a:srgbClr val="FF0000"/>
              </a:solidFill>
              <a:cs typeface="Calibri"/>
            </a:endParaRPr>
          </a:p>
        </p:txBody>
      </p:sp>
      <p:sp>
        <p:nvSpPr>
          <p:cNvPr id="7"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577850" y="1489075"/>
            <a:ext cx="10013949" cy="328295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FF"/>
                </a:solidFill>
                <a:effectLst/>
                <a:uLnTx/>
                <a:uFillTx/>
                <a:latin typeface="Calibri"/>
                <a:ea typeface="+mj-ea"/>
                <a:cs typeface="Calibri"/>
              </a:rPr>
              <a:t>Activity 8</a:t>
            </a: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FF"/>
                </a:solidFill>
                <a:effectLst/>
                <a:uLnTx/>
                <a:uFillTx/>
                <a:latin typeface="Calibri"/>
                <a:ea typeface="+mj-ea"/>
                <a:cs typeface="Calibri"/>
              </a:rPr>
              <a:t>View</a:t>
            </a:r>
            <a:r>
              <a:rPr kumimoji="0" lang="en-US" sz="4200" b="0" i="0" u="none" strike="noStrike" kern="0" cap="none" spc="0" normalizeH="0" noProof="0" dirty="0">
                <a:ln>
                  <a:noFill/>
                </a:ln>
                <a:solidFill>
                  <a:srgbClr val="0000FF"/>
                </a:solidFill>
                <a:effectLst/>
                <a:uLnTx/>
                <a:uFillTx/>
                <a:latin typeface="Calibri"/>
                <a:ea typeface="+mj-ea"/>
                <a:cs typeface="Calibri"/>
              </a:rPr>
              <a:t> the video clip and note down how you think I applied the LOOK actions in the call.</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dirty="0">
              <a:solidFill>
                <a:srgbClr val="0000FF"/>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noProof="0" dirty="0">
                <a:ln>
                  <a:noFill/>
                </a:ln>
                <a:solidFill>
                  <a:srgbClr val="0000FF"/>
                </a:solidFill>
                <a:effectLst/>
                <a:uLnTx/>
                <a:uFillTx/>
                <a:latin typeface="Calibri"/>
                <a:ea typeface="+mj-ea"/>
                <a:cs typeface="Calibri"/>
              </a:rPr>
              <a:t>What do you think I should do next?  </a:t>
            </a:r>
            <a:endParaRPr kumimoji="0" lang="en-US" sz="4200" b="0" i="0" u="none" strike="noStrike" kern="0" cap="none" spc="-5" normalizeH="0" baseline="0" noProof="0" dirty="0">
              <a:ln>
                <a:noFill/>
              </a:ln>
              <a:solidFill>
                <a:srgbClr val="FF0000"/>
              </a:solidFill>
              <a:effectLst/>
              <a:uLnTx/>
              <a:uFillTx/>
              <a:latin typeface="Calibri"/>
              <a:ea typeface="+mj-ea"/>
              <a:cs typeface="Calibri"/>
            </a:endParaRPr>
          </a:p>
        </p:txBody>
      </p:sp>
      <p:pic>
        <p:nvPicPr>
          <p:cNvPr id="5" name="Picture 4" descr="Pernille 11.jpeg"/>
          <p:cNvPicPr>
            <a:picLocks noChangeAspect="1"/>
          </p:cNvPicPr>
          <p:nvPr/>
        </p:nvPicPr>
        <p:blipFill>
          <a:blip r:embed="rId3"/>
          <a:stretch>
            <a:fillRect/>
          </a:stretch>
        </p:blipFill>
        <p:spPr>
          <a:xfrm>
            <a:off x="7740650" y="0"/>
            <a:ext cx="3537857" cy="2336321"/>
          </a:xfrm>
          <a:prstGeom prst="rect">
            <a:avLst/>
          </a:prstGeom>
        </p:spPr>
      </p:pic>
      <p:grpSp>
        <p:nvGrpSpPr>
          <p:cNvPr id="27" name="Group 26"/>
          <p:cNvGrpSpPr/>
          <p:nvPr/>
        </p:nvGrpSpPr>
        <p:grpSpPr>
          <a:xfrm>
            <a:off x="3288133" y="287191"/>
            <a:ext cx="2012664" cy="335127"/>
            <a:chOff x="3288133" y="287191"/>
            <a:chExt cx="2012664" cy="335127"/>
          </a:xfrm>
        </p:grpSpPr>
        <p:sp>
          <p:nvSpPr>
            <p:cNvPr id="2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2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3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3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3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3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3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35"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36"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Pernille redo 8.jpeg"/>
          <p:cNvPicPr>
            <a:picLocks noChangeAspect="1"/>
          </p:cNvPicPr>
          <p:nvPr/>
        </p:nvPicPr>
        <p:blipFill>
          <a:blip r:embed="rId3">
            <a:alphaModFix amt="48000"/>
          </a:blip>
          <a:stretch>
            <a:fillRect/>
          </a:stretch>
        </p:blipFill>
        <p:spPr>
          <a:xfrm>
            <a:off x="2482850" y="727075"/>
            <a:ext cx="5840277" cy="5756275"/>
          </a:xfrm>
          <a:prstGeom prst="rect">
            <a:avLst/>
          </a:prstGeom>
        </p:spPr>
      </p:pic>
      <p:pic>
        <p:nvPicPr>
          <p:cNvPr id="6" name="Picture 5" descr="Pernille 11.jpeg"/>
          <p:cNvPicPr>
            <a:picLocks noChangeAspect="1"/>
          </p:cNvPicPr>
          <p:nvPr/>
        </p:nvPicPr>
        <p:blipFill>
          <a:blip r:embed="rId4"/>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11250" y="1108075"/>
            <a:ext cx="7703297" cy="659155"/>
          </a:xfrm>
          <a:prstGeom prst="rect">
            <a:avLst/>
          </a:prstGeom>
        </p:spPr>
        <p:txBody>
          <a:bodyPr vert="horz" wrap="square" lIns="0" tIns="12700" rIns="0" bIns="0" rtlCol="0">
            <a:spAutoFit/>
          </a:bodyPr>
          <a:lstStyle/>
          <a:p>
            <a:pPr marL="12700">
              <a:lnSpc>
                <a:spcPct val="100000"/>
              </a:lnSpc>
              <a:spcBef>
                <a:spcPts val="100"/>
              </a:spcBef>
            </a:pPr>
            <a:r>
              <a:rPr lang="en-GB" spc="-5" dirty="0"/>
              <a:t>Common vs. severe reactions</a:t>
            </a:r>
            <a:endParaRPr spc="-3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7"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6"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7"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8"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Pernille redo 8.jpeg"/>
          <p:cNvPicPr>
            <a:picLocks noChangeAspect="1"/>
          </p:cNvPicPr>
          <p:nvPr/>
        </p:nvPicPr>
        <p:blipFill>
          <a:blip r:embed="rId3">
            <a:alphaModFix amt="48000"/>
          </a:blip>
          <a:stretch>
            <a:fillRect/>
          </a:stretch>
        </p:blipFill>
        <p:spPr>
          <a:xfrm>
            <a:off x="2482850" y="727075"/>
            <a:ext cx="5840277" cy="5756275"/>
          </a:xfrm>
          <a:prstGeom prst="rect">
            <a:avLst/>
          </a:prstGeom>
        </p:spPr>
      </p:pic>
      <p:pic>
        <p:nvPicPr>
          <p:cNvPr id="6" name="Picture 5" descr="Pernille 11.jpeg"/>
          <p:cNvPicPr>
            <a:picLocks noChangeAspect="1"/>
          </p:cNvPicPr>
          <p:nvPr/>
        </p:nvPicPr>
        <p:blipFill>
          <a:blip r:embed="rId4"/>
          <a:stretch>
            <a:fillRect/>
          </a:stretch>
        </p:blipFill>
        <p:spPr>
          <a:xfrm>
            <a:off x="7740650" y="0"/>
            <a:ext cx="3537857" cy="2336321"/>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11250" y="1108075"/>
            <a:ext cx="7703297" cy="659155"/>
          </a:xfrm>
          <a:prstGeom prst="rect">
            <a:avLst/>
          </a:prstGeom>
        </p:spPr>
        <p:txBody>
          <a:bodyPr vert="horz" wrap="square" lIns="0" tIns="12700" rIns="0" bIns="0" rtlCol="0">
            <a:spAutoFit/>
          </a:bodyPr>
          <a:lstStyle/>
          <a:p>
            <a:pPr marL="12700">
              <a:lnSpc>
                <a:spcPct val="100000"/>
              </a:lnSpc>
              <a:spcBef>
                <a:spcPts val="100"/>
              </a:spcBef>
            </a:pPr>
            <a:r>
              <a:rPr lang="en-GB" spc="-5" dirty="0"/>
              <a:t>Severe reactions</a:t>
            </a:r>
            <a:endParaRPr spc="-3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9" name="object 13"/>
          <p:cNvSpPr txBox="1"/>
          <p:nvPr/>
        </p:nvSpPr>
        <p:spPr>
          <a:xfrm>
            <a:off x="1187450" y="1913580"/>
            <a:ext cx="8693897" cy="531684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Is unable to sleep for a week or more and is confused and disorientated</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unable to function normally and care for themselves or their family (e.g. not eating or keeping clean)</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has lost control over their behaviour and is unpredictable or destructive</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threatens to harm themselves or others</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starts excessive or out-of-the-ordinary use of drugs or alcohol</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presents chronic health conditions which need specialised support</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presents symptoms of mental health disorders</a:t>
            </a: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0"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1"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ernille 4.jpeg"/>
          <p:cNvPicPr>
            <a:picLocks noChangeAspect="1"/>
          </p:cNvPicPr>
          <p:nvPr/>
        </p:nvPicPr>
        <p:blipFill>
          <a:blip r:embed="rId3"/>
          <a:stretch>
            <a:fillRect/>
          </a:stretch>
        </p:blipFill>
        <p:spPr>
          <a:xfrm>
            <a:off x="6750050" y="2420264"/>
            <a:ext cx="3603967" cy="4303472"/>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6850380" cy="665480"/>
          </a:xfrm>
          <a:prstGeom prst="rect">
            <a:avLst/>
          </a:prstGeom>
        </p:spPr>
        <p:txBody>
          <a:bodyPr vert="horz" wrap="square" lIns="0" tIns="12700" rIns="0" bIns="0" rtlCol="0">
            <a:spAutoFit/>
          </a:bodyPr>
          <a:lstStyle/>
          <a:p>
            <a:pPr marL="12700">
              <a:lnSpc>
                <a:spcPct val="100000"/>
              </a:lnSpc>
              <a:spcBef>
                <a:spcPts val="100"/>
              </a:spcBef>
            </a:pPr>
            <a:r>
              <a:rPr spc="-10" dirty="0"/>
              <a:t>LISTEN </a:t>
            </a:r>
            <a:r>
              <a:rPr spc="-50" dirty="0"/>
              <a:t>refers </a:t>
            </a:r>
            <a:r>
              <a:rPr spc="-25" dirty="0"/>
              <a:t>to </a:t>
            </a:r>
            <a:r>
              <a:rPr spc="-10" dirty="0"/>
              <a:t>how </a:t>
            </a:r>
            <a:r>
              <a:rPr dirty="0"/>
              <a:t>the</a:t>
            </a:r>
            <a:r>
              <a:rPr spc="30" dirty="0"/>
              <a:t> </a:t>
            </a:r>
            <a:r>
              <a:rPr spc="-5" dirty="0"/>
              <a:t>helper</a:t>
            </a:r>
          </a:p>
        </p:txBody>
      </p:sp>
      <p:sp>
        <p:nvSpPr>
          <p:cNvPr id="13" name="object 13"/>
          <p:cNvSpPr txBox="1"/>
          <p:nvPr/>
        </p:nvSpPr>
        <p:spPr>
          <a:xfrm>
            <a:off x="1180353" y="2112707"/>
            <a:ext cx="5798297" cy="2867554"/>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introduces </a:t>
            </a:r>
            <a:r>
              <a:rPr sz="2400" spc="-5" dirty="0">
                <a:solidFill>
                  <a:srgbClr val="231F20"/>
                </a:solidFill>
                <a:latin typeface="Calibri"/>
                <a:cs typeface="Calibri"/>
              </a:rPr>
              <a:t>oneself</a:t>
            </a:r>
            <a:endParaRPr sz="2400" dirty="0">
              <a:latin typeface="Calibri"/>
              <a:cs typeface="Calibri"/>
            </a:endParaRPr>
          </a:p>
          <a:p>
            <a:pPr marL="300355" indent="-287655">
              <a:lnSpc>
                <a:spcPct val="100000"/>
              </a:lnSpc>
              <a:spcBef>
                <a:spcPts val="320"/>
              </a:spcBef>
              <a:buChar char="•"/>
              <a:tabLst>
                <a:tab pos="300355" algn="l"/>
                <a:tab pos="300990" algn="l"/>
              </a:tabLst>
            </a:pPr>
            <a:r>
              <a:rPr sz="2400" spc="-20" dirty="0">
                <a:solidFill>
                  <a:srgbClr val="231F20"/>
                </a:solidFill>
                <a:latin typeface="Calibri"/>
                <a:cs typeface="Calibri"/>
              </a:rPr>
              <a:t>pays </a:t>
            </a:r>
            <a:r>
              <a:rPr sz="2400" spc="-25" dirty="0">
                <a:solidFill>
                  <a:srgbClr val="231F20"/>
                </a:solidFill>
                <a:latin typeface="Calibri"/>
                <a:cs typeface="Calibri"/>
              </a:rPr>
              <a:t>attention </a:t>
            </a:r>
            <a:r>
              <a:rPr sz="2400" dirty="0">
                <a:solidFill>
                  <a:srgbClr val="231F20"/>
                </a:solidFill>
                <a:latin typeface="Calibri"/>
                <a:cs typeface="Calibri"/>
              </a:rPr>
              <a:t>and </a:t>
            </a:r>
            <a:r>
              <a:rPr sz="2400" spc="-10" dirty="0">
                <a:solidFill>
                  <a:srgbClr val="231F20"/>
                </a:solidFill>
                <a:latin typeface="Calibri"/>
                <a:cs typeface="Calibri"/>
              </a:rPr>
              <a:t>listens</a:t>
            </a:r>
            <a:r>
              <a:rPr sz="2400" spc="25" dirty="0">
                <a:solidFill>
                  <a:srgbClr val="231F20"/>
                </a:solidFill>
                <a:latin typeface="Calibri"/>
                <a:cs typeface="Calibri"/>
              </a:rPr>
              <a:t> </a:t>
            </a:r>
            <a:r>
              <a:rPr sz="2400" spc="-10" dirty="0">
                <a:solidFill>
                  <a:srgbClr val="231F20"/>
                </a:solidFill>
                <a:latin typeface="Calibri"/>
                <a:cs typeface="Calibri"/>
              </a:rPr>
              <a:t>actively</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accepts </a:t>
            </a:r>
            <a:r>
              <a:rPr sz="2400" spc="-10" dirty="0">
                <a:solidFill>
                  <a:srgbClr val="231F20"/>
                </a:solidFill>
                <a:latin typeface="Calibri"/>
                <a:cs typeface="Calibri"/>
              </a:rPr>
              <a:t>others’</a:t>
            </a:r>
            <a:r>
              <a:rPr sz="2400" spc="-5" dirty="0">
                <a:solidFill>
                  <a:srgbClr val="231F20"/>
                </a:solidFill>
                <a:latin typeface="Calibri"/>
                <a:cs typeface="Calibri"/>
              </a:rPr>
              <a:t> </a:t>
            </a:r>
            <a:r>
              <a:rPr sz="2400" spc="-10" dirty="0">
                <a:solidFill>
                  <a:srgbClr val="231F20"/>
                </a:solidFill>
                <a:latin typeface="Calibri"/>
                <a:cs typeface="Calibri"/>
              </a:rPr>
              <a:t>feelings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calms </a:t>
            </a:r>
            <a:r>
              <a:rPr sz="2400" dirty="0">
                <a:solidFill>
                  <a:srgbClr val="231F20"/>
                </a:solidFill>
                <a:latin typeface="Calibri"/>
                <a:cs typeface="Calibri"/>
              </a:rPr>
              <a:t>the </a:t>
            </a:r>
            <a:r>
              <a:rPr sz="2400" spc="-15" dirty="0">
                <a:solidFill>
                  <a:srgbClr val="231F20"/>
                </a:solidFill>
                <a:latin typeface="Calibri"/>
                <a:cs typeface="Calibri"/>
              </a:rPr>
              <a:t>person </a:t>
            </a:r>
            <a:r>
              <a:rPr sz="2400" spc="-5" dirty="0">
                <a:solidFill>
                  <a:srgbClr val="231F20"/>
                </a:solidFill>
                <a:latin typeface="Calibri"/>
                <a:cs typeface="Calibri"/>
              </a:rPr>
              <a:t>in </a:t>
            </a:r>
            <a:r>
              <a:rPr sz="2400" spc="-10" dirty="0">
                <a:solidFill>
                  <a:srgbClr val="231F20"/>
                </a:solidFill>
                <a:latin typeface="Calibri"/>
                <a:cs typeface="Calibri"/>
              </a:rPr>
              <a:t>distress</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asks </a:t>
            </a:r>
            <a:r>
              <a:rPr sz="2400" dirty="0">
                <a:solidFill>
                  <a:srgbClr val="231F20"/>
                </a:solidFill>
                <a:latin typeface="Calibri"/>
                <a:cs typeface="Calibri"/>
              </a:rPr>
              <a:t>about </a:t>
            </a:r>
            <a:r>
              <a:rPr sz="2400" spc="-5" dirty="0">
                <a:solidFill>
                  <a:srgbClr val="231F20"/>
                </a:solidFill>
                <a:latin typeface="Calibri"/>
                <a:cs typeface="Calibri"/>
              </a:rPr>
              <a:t>needs </a:t>
            </a:r>
            <a:r>
              <a:rPr sz="2400" dirty="0">
                <a:solidFill>
                  <a:srgbClr val="231F20"/>
                </a:solidFill>
                <a:latin typeface="Calibri"/>
                <a:cs typeface="Calibri"/>
              </a:rPr>
              <a:t>and</a:t>
            </a:r>
            <a:r>
              <a:rPr sz="2400" spc="-15" dirty="0">
                <a:solidFill>
                  <a:srgbClr val="231F20"/>
                </a:solidFill>
                <a:latin typeface="Calibri"/>
                <a:cs typeface="Calibri"/>
              </a:rPr>
              <a:t> </a:t>
            </a:r>
            <a:r>
              <a:rPr sz="2400" spc="-10" dirty="0">
                <a:solidFill>
                  <a:srgbClr val="231F20"/>
                </a:solidFill>
                <a:latin typeface="Calibri"/>
                <a:cs typeface="Calibri"/>
              </a:rPr>
              <a:t>concerns</a:t>
            </a:r>
            <a:endParaRPr sz="2400" dirty="0">
              <a:latin typeface="Calibri"/>
              <a:cs typeface="Calibri"/>
            </a:endParaRPr>
          </a:p>
          <a:p>
            <a:pPr marL="300355" marR="5080" indent="-287655">
              <a:lnSpc>
                <a:spcPct val="111100"/>
              </a:lnSpc>
              <a:buChar char="•"/>
              <a:tabLst>
                <a:tab pos="300355" algn="l"/>
                <a:tab pos="300990" algn="l"/>
              </a:tabLst>
            </a:pPr>
            <a:r>
              <a:rPr sz="2400" spc="-10" dirty="0">
                <a:solidFill>
                  <a:srgbClr val="231F20"/>
                </a:solidFill>
                <a:latin typeface="Calibri"/>
                <a:cs typeface="Calibri"/>
              </a:rPr>
              <a:t>helps </a:t>
            </a:r>
            <a:r>
              <a:rPr sz="2400" dirty="0">
                <a:solidFill>
                  <a:srgbClr val="231F20"/>
                </a:solidFill>
                <a:latin typeface="Calibri"/>
                <a:cs typeface="Calibri"/>
              </a:rPr>
              <a:t>the </a:t>
            </a:r>
            <a:r>
              <a:rPr sz="2400" spc="-10" dirty="0">
                <a:solidFill>
                  <a:srgbClr val="231F20"/>
                </a:solidFill>
                <a:latin typeface="Calibri"/>
                <a:cs typeface="Calibri"/>
              </a:rPr>
              <a:t>person </a:t>
            </a:r>
            <a:r>
              <a:rPr sz="2400" spc="-5" dirty="0">
                <a:solidFill>
                  <a:srgbClr val="231F20"/>
                </a:solidFill>
                <a:latin typeface="Calibri"/>
                <a:cs typeface="Calibri"/>
              </a:rPr>
              <a:t>in </a:t>
            </a:r>
            <a:r>
              <a:rPr sz="2400" spc="-10" dirty="0">
                <a:solidFill>
                  <a:srgbClr val="231F20"/>
                </a:solidFill>
                <a:latin typeface="Calibri"/>
                <a:cs typeface="Calibri"/>
              </a:rPr>
              <a:t>distress find solutions </a:t>
            </a:r>
            <a:r>
              <a:rPr sz="2400" spc="-15" dirty="0">
                <a:solidFill>
                  <a:srgbClr val="231F20"/>
                </a:solidFill>
                <a:latin typeface="Calibri"/>
                <a:cs typeface="Calibri"/>
              </a:rPr>
              <a:t>to </a:t>
            </a:r>
            <a:r>
              <a:rPr lang="en-GB" sz="2400" dirty="0">
                <a:solidFill>
                  <a:srgbClr val="231F20"/>
                </a:solidFill>
                <a:latin typeface="Calibri"/>
                <a:cs typeface="Calibri"/>
              </a:rPr>
              <a:t>their </a:t>
            </a:r>
            <a:r>
              <a:rPr sz="2400" spc="-10" dirty="0">
                <a:solidFill>
                  <a:srgbClr val="231F20"/>
                </a:solidFill>
                <a:latin typeface="Calibri"/>
                <a:cs typeface="Calibri"/>
              </a:rPr>
              <a:t>immediate </a:t>
            </a:r>
            <a:r>
              <a:rPr sz="2400" spc="-5" dirty="0">
                <a:solidFill>
                  <a:srgbClr val="231F20"/>
                </a:solidFill>
                <a:latin typeface="Calibri"/>
                <a:cs typeface="Calibri"/>
              </a:rPr>
              <a:t>needs </a:t>
            </a:r>
            <a:r>
              <a:rPr sz="2400" dirty="0">
                <a:solidFill>
                  <a:srgbClr val="231F20"/>
                </a:solidFill>
                <a:latin typeface="Calibri"/>
                <a:cs typeface="Calibri"/>
              </a:rPr>
              <a:t>and</a:t>
            </a:r>
            <a:r>
              <a:rPr sz="2400" spc="-20" dirty="0">
                <a:solidFill>
                  <a:srgbClr val="231F20"/>
                </a:solidFill>
                <a:latin typeface="Calibri"/>
                <a:cs typeface="Calibri"/>
              </a:rPr>
              <a:t> </a:t>
            </a:r>
            <a:r>
              <a:rPr sz="2400" spc="-10" dirty="0">
                <a:solidFill>
                  <a:srgbClr val="231F20"/>
                </a:solidFill>
                <a:latin typeface="Calibri"/>
                <a:cs typeface="Calibri"/>
              </a:rPr>
              <a:t>problems.</a:t>
            </a:r>
            <a:endParaRPr sz="2400" dirty="0">
              <a:latin typeface="Calibri"/>
              <a:cs typeface="Calibri"/>
            </a:endParaRPr>
          </a:p>
        </p:txBody>
      </p:sp>
      <p:pic>
        <p:nvPicPr>
          <p:cNvPr id="5" name="Picture 4" descr="Pernille ear.jpeg"/>
          <p:cNvPicPr>
            <a:picLocks noChangeAspect="1"/>
          </p:cNvPicPr>
          <p:nvPr/>
        </p:nvPicPr>
        <p:blipFill>
          <a:blip r:embed="rId4"/>
          <a:stretch>
            <a:fillRect/>
          </a:stretch>
        </p:blipFill>
        <p:spPr>
          <a:xfrm>
            <a:off x="8324492" y="193676"/>
            <a:ext cx="2768957" cy="2743200"/>
          </a:xfrm>
          <a:prstGeom prst="rect">
            <a:avLst/>
          </a:prstGeom>
        </p:spPr>
      </p:pic>
      <p:sp>
        <p:nvSpPr>
          <p:cNvPr id="7"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5"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6"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7"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descr="Pernille ear.jpeg"/>
          <p:cNvPicPr>
            <a:picLocks noChangeAspect="1"/>
          </p:cNvPicPr>
          <p:nvPr/>
        </p:nvPicPr>
        <p:blipFill>
          <a:blip r:embed="rId3"/>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1120820"/>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rgbClr val="FF0000"/>
                </a:solidFill>
              </a:rPr>
              <a:t>Special considerations for LISTEN in the COVID-19 response</a:t>
            </a:r>
            <a:endParaRPr sz="3600" spc="-5" dirty="0">
              <a:solidFill>
                <a:srgbClr val="FF0000"/>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8" name="object 13"/>
          <p:cNvSpPr txBox="1"/>
          <p:nvPr/>
        </p:nvSpPr>
        <p:spPr>
          <a:xfrm>
            <a:off x="546100" y="2234516"/>
            <a:ext cx="8185150" cy="1264449"/>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000000"/>
                </a:solidFill>
                <a:cs typeface="Calibri"/>
              </a:rPr>
              <a:t>Interacting with</a:t>
            </a:r>
            <a:r>
              <a:rPr lang="en-US" sz="2400" spc="-15" dirty="0" smtClean="0">
                <a:solidFill>
                  <a:srgbClr val="000000"/>
                </a:solidFill>
                <a:cs typeface="Calibri"/>
              </a:rPr>
              <a:t> physical </a:t>
            </a:r>
            <a:r>
              <a:rPr lang="en-US" sz="2400" spc="-15" dirty="0">
                <a:solidFill>
                  <a:srgbClr val="000000"/>
                </a:solidFill>
                <a:cs typeface="Calibri"/>
              </a:rPr>
              <a:t>distance and remote support</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  </a:t>
            </a:r>
          </a:p>
          <a:p>
            <a:pPr marL="300355" indent="-287655">
              <a:lnSpc>
                <a:spcPct val="100000"/>
              </a:lnSpc>
              <a:spcBef>
                <a:spcPts val="420"/>
              </a:spcBef>
              <a:buChar char="•"/>
              <a:tabLst>
                <a:tab pos="300355" algn="l"/>
                <a:tab pos="300990" algn="l"/>
              </a:tabLst>
            </a:pPr>
            <a:endParaRPr lang="en-US" sz="2400" spc="-15" dirty="0">
              <a:solidFill>
                <a:srgbClr val="FF0000"/>
              </a:solidFill>
              <a:cs typeface="Calibri"/>
            </a:endParaRPr>
          </a:p>
        </p:txBody>
      </p:sp>
      <p:sp>
        <p:nvSpPr>
          <p:cNvPr id="19" name="Rectangle 18"/>
          <p:cNvSpPr/>
          <p:nvPr/>
        </p:nvSpPr>
        <p:spPr>
          <a:xfrm>
            <a:off x="349250" y="3546475"/>
            <a:ext cx="10483850" cy="2690480"/>
          </a:xfrm>
          <a:prstGeom prst="rect">
            <a:avLst/>
          </a:prstGeom>
        </p:spPr>
        <p:txBody>
          <a:bodyPr wrap="square">
            <a:spAutoFit/>
          </a:bodyPr>
          <a:lstStyle/>
          <a:p>
            <a:pPr marL="12700" lvl="0" defTabSz="914400">
              <a:spcBef>
                <a:spcPts val="100"/>
              </a:spcBef>
              <a:defRPr/>
            </a:pPr>
            <a:r>
              <a:rPr lang="en-US" sz="4200" kern="0" spc="-20" dirty="0">
                <a:solidFill>
                  <a:srgbClr val="0000FF"/>
                </a:solidFill>
                <a:cs typeface="Calibri"/>
              </a:rPr>
              <a:t>Activity 9</a:t>
            </a:r>
          </a:p>
          <a:p>
            <a:pPr marL="12700" lvl="0" defTabSz="914400">
              <a:spcBef>
                <a:spcPts val="100"/>
              </a:spcBef>
              <a:defRPr/>
            </a:pPr>
            <a:r>
              <a:rPr lang="en-US" sz="4200" kern="0" spc="-20" dirty="0">
                <a:solidFill>
                  <a:srgbClr val="0000FF"/>
                </a:solidFill>
                <a:cs typeface="Calibri"/>
              </a:rPr>
              <a:t>Discuss and list how you think the LISTEN actions are applied in the COVID-19 response, adding to the list I have started. </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10712450" cy="1120820"/>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rgbClr val="FF0000"/>
                </a:solidFill>
              </a:rPr>
              <a:t>Special considerations for LISTEN in the COVID-19 response</a:t>
            </a:r>
            <a:endParaRPr sz="3600" spc="-5" dirty="0">
              <a:solidFill>
                <a:srgbClr val="FF0000"/>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8" name="object 13"/>
          <p:cNvSpPr txBox="1"/>
          <p:nvPr/>
        </p:nvSpPr>
        <p:spPr>
          <a:xfrm>
            <a:off x="546100" y="2234516"/>
            <a:ext cx="10623550" cy="294696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000000"/>
                </a:solidFill>
                <a:cs typeface="Calibri"/>
              </a:rPr>
              <a:t>Interaction through</a:t>
            </a:r>
            <a:r>
              <a:rPr lang="en-US" sz="2400" spc="-15" dirty="0" smtClean="0">
                <a:solidFill>
                  <a:srgbClr val="000000"/>
                </a:solidFill>
                <a:cs typeface="Calibri"/>
              </a:rPr>
              <a:t> physical </a:t>
            </a:r>
            <a:r>
              <a:rPr lang="en-US" sz="2400" spc="-15" dirty="0">
                <a:solidFill>
                  <a:srgbClr val="000000"/>
                </a:solidFill>
                <a:cs typeface="Calibri"/>
              </a:rPr>
              <a:t>distancing and giving remote support</a:t>
            </a:r>
          </a:p>
          <a:p>
            <a:pPr marL="300355" indent="-287655">
              <a:spcBef>
                <a:spcPts val="420"/>
              </a:spcBef>
              <a:buFontTx/>
              <a:buChar char="•"/>
              <a:tabLst>
                <a:tab pos="300355" algn="l"/>
                <a:tab pos="300990" algn="l"/>
              </a:tabLst>
            </a:pPr>
            <a:r>
              <a:rPr lang="en-US" sz="2400" spc="-15" dirty="0">
                <a:solidFill>
                  <a:srgbClr val="000000"/>
                </a:solidFill>
                <a:cs typeface="Calibri"/>
              </a:rPr>
              <a:t>Clear verbal communication</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Remote supportive communication and active listening</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Calming someone in distress remotely</a:t>
            </a:r>
          </a:p>
          <a:p>
            <a:pPr marL="300355" indent="-287655">
              <a:lnSpc>
                <a:spcPct val="100000"/>
              </a:lnSpc>
              <a:spcBef>
                <a:spcPts val="420"/>
              </a:spcBef>
              <a:buChar char="•"/>
              <a:tabLst>
                <a:tab pos="300355" algn="l"/>
                <a:tab pos="300990" algn="l"/>
              </a:tabLst>
            </a:pPr>
            <a:endParaRPr lang="en-US" sz="2400" spc="-15" dirty="0">
              <a:solidFill>
                <a:srgbClr val="000000"/>
              </a:solidFill>
              <a:cs typeface="Calibri"/>
            </a:endParaRPr>
          </a:p>
          <a:p>
            <a:pPr marL="300355" indent="-287655">
              <a:lnSpc>
                <a:spcPct val="100000"/>
              </a:lnSpc>
              <a:spcBef>
                <a:spcPts val="420"/>
              </a:spcBef>
              <a:buChar char="•"/>
              <a:tabLst>
                <a:tab pos="300355" algn="l"/>
                <a:tab pos="300990" algn="l"/>
              </a:tabLst>
            </a:pPr>
            <a:endParaRPr lang="en-US" sz="2400" spc="-15" dirty="0">
              <a:solidFill>
                <a:srgbClr val="000000"/>
              </a:solidFill>
              <a:cs typeface="Calibri"/>
            </a:endParaRPr>
          </a:p>
          <a:p>
            <a:pPr marL="300355" indent="-287655">
              <a:lnSpc>
                <a:spcPct val="100000"/>
              </a:lnSpc>
              <a:spcBef>
                <a:spcPts val="420"/>
              </a:spcBef>
              <a:tabLst>
                <a:tab pos="300355" algn="l"/>
                <a:tab pos="300990" algn="l"/>
              </a:tabLst>
            </a:pPr>
            <a:r>
              <a:rPr lang="en-US" sz="2400" spc="-15" dirty="0">
                <a:solidFill>
                  <a:srgbClr val="000000"/>
                </a:solidFill>
                <a:cs typeface="Calibri"/>
              </a:rPr>
              <a:t>  </a:t>
            </a:r>
            <a:endParaRPr lang="en-US" sz="2400" dirty="0">
              <a:solidFill>
                <a:srgbClr val="000000"/>
              </a:solidFill>
              <a:cs typeface="Calibri"/>
            </a:endParaRPr>
          </a:p>
        </p:txBody>
      </p:sp>
      <p:pic>
        <p:nvPicPr>
          <p:cNvPr id="17" name="Picture 16" descr="Pernille ear.jpeg"/>
          <p:cNvPicPr>
            <a:picLocks noChangeAspect="1"/>
          </p:cNvPicPr>
          <p:nvPr/>
        </p:nvPicPr>
        <p:blipFill>
          <a:blip r:embed="rId6"/>
          <a:stretch>
            <a:fillRect/>
          </a:stretch>
        </p:blipFill>
        <p:spPr>
          <a:xfrm>
            <a:off x="9903674" y="0"/>
            <a:ext cx="1615226" cy="160020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 name="Picture 19" descr="Pernille 4.jpeg"/>
          <p:cNvPicPr>
            <a:picLocks noChangeAspect="1"/>
          </p:cNvPicPr>
          <p:nvPr/>
        </p:nvPicPr>
        <p:blipFill>
          <a:blip r:embed="rId3"/>
          <a:stretch>
            <a:fillRect/>
          </a:stretch>
        </p:blipFill>
        <p:spPr>
          <a:xfrm>
            <a:off x="6140450" y="1717675"/>
            <a:ext cx="4084104" cy="487680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Introducing yourself</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Rectangle 16"/>
          <p:cNvSpPr/>
          <p:nvPr/>
        </p:nvSpPr>
        <p:spPr>
          <a:xfrm>
            <a:off x="425450" y="1793875"/>
            <a:ext cx="6429376" cy="5173211"/>
          </a:xfrm>
          <a:prstGeom prst="rect">
            <a:avLst/>
          </a:prstGeom>
        </p:spPr>
        <p:txBody>
          <a:bodyPr wrap="square">
            <a:spAutoFit/>
          </a:bodyPr>
          <a:lstStyle/>
          <a:p>
            <a:pPr marL="12700" lvl="0" defTabSz="914400">
              <a:spcBef>
                <a:spcPts val="100"/>
              </a:spcBef>
              <a:defRPr/>
            </a:pPr>
            <a:r>
              <a:rPr lang="en-US" sz="4000" kern="0" spc="-20" dirty="0">
                <a:solidFill>
                  <a:srgbClr val="0000FF"/>
                </a:solidFill>
                <a:cs typeface="Calibri"/>
              </a:rPr>
              <a:t>Activity 10</a:t>
            </a:r>
          </a:p>
          <a:p>
            <a:pPr marL="12700" lvl="0" defTabSz="914400">
              <a:spcBef>
                <a:spcPts val="100"/>
              </a:spcBef>
              <a:defRPr/>
            </a:pPr>
            <a:r>
              <a:rPr lang="en-US" sz="4000" kern="0" spc="-20" dirty="0">
                <a:solidFill>
                  <a:srgbClr val="0000FF"/>
                </a:solidFill>
                <a:cs typeface="Calibri"/>
              </a:rPr>
              <a:t>View the first video clip again and pay attention to how I introduce myself. </a:t>
            </a:r>
          </a:p>
          <a:p>
            <a:pPr marL="12700" lvl="0" defTabSz="914400">
              <a:spcBef>
                <a:spcPts val="100"/>
              </a:spcBef>
              <a:defRPr/>
            </a:pPr>
            <a:endParaRPr lang="en-US" sz="40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p:txBody>
      </p:sp>
      <p:pic>
        <p:nvPicPr>
          <p:cNvPr id="16" name="Picture 15" descr="Pernille ear.jpeg"/>
          <p:cNvPicPr>
            <a:picLocks noChangeAspect="1"/>
          </p:cNvPicPr>
          <p:nvPr/>
        </p:nvPicPr>
        <p:blipFill>
          <a:blip r:embed="rId7"/>
          <a:stretch>
            <a:fillRect/>
          </a:stretch>
        </p:blipFill>
        <p:spPr>
          <a:xfrm>
            <a:off x="9645650" y="0"/>
            <a:ext cx="1873250" cy="185582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 name="Picture 18" descr="Pernille 4.jpeg"/>
          <p:cNvPicPr>
            <a:picLocks noChangeAspect="1"/>
          </p:cNvPicPr>
          <p:nvPr/>
        </p:nvPicPr>
        <p:blipFill>
          <a:blip r:embed="rId3"/>
          <a:stretch>
            <a:fillRect/>
          </a:stretch>
        </p:blipFill>
        <p:spPr>
          <a:xfrm>
            <a:off x="577850" y="1010482"/>
            <a:ext cx="4583284" cy="5472868"/>
          </a:xfrm>
          <a:prstGeom prst="rect">
            <a:avLst/>
          </a:prstGeom>
        </p:spPr>
      </p:pic>
      <p:pic>
        <p:nvPicPr>
          <p:cNvPr id="16" name="Picture 15" descr="Pernille ear.jpeg"/>
          <p:cNvPicPr>
            <a:picLocks noChangeAspect="1"/>
          </p:cNvPicPr>
          <p:nvPr/>
        </p:nvPicPr>
        <p:blipFill>
          <a:blip r:embed="rId4"/>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Introducing yourself</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20" name="object 13"/>
          <p:cNvSpPr txBox="1"/>
          <p:nvPr/>
        </p:nvSpPr>
        <p:spPr>
          <a:xfrm>
            <a:off x="6140450" y="2466295"/>
            <a:ext cx="6521450" cy="2105705"/>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000000"/>
                </a:solidFill>
                <a:cs typeface="Calibri"/>
              </a:rPr>
              <a:t>Introduce yourself</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Explain what help you will provide</a:t>
            </a:r>
          </a:p>
          <a:p>
            <a:pPr marL="300355" indent="-287655">
              <a:lnSpc>
                <a:spcPct val="100000"/>
              </a:lnSpc>
              <a:spcBef>
                <a:spcPts val="420"/>
              </a:spcBef>
              <a:buChar char="•"/>
              <a:tabLst>
                <a:tab pos="300355" algn="l"/>
                <a:tab pos="300990" algn="l"/>
              </a:tabLst>
            </a:pPr>
            <a:endParaRPr lang="en-US" sz="2400" spc="-15" dirty="0">
              <a:solidFill>
                <a:srgbClr val="000000"/>
              </a:solidFill>
              <a:cs typeface="Calibri"/>
            </a:endParaRPr>
          </a:p>
          <a:p>
            <a:pPr marL="300355" indent="-287655">
              <a:lnSpc>
                <a:spcPct val="100000"/>
              </a:lnSpc>
              <a:spcBef>
                <a:spcPts val="420"/>
              </a:spcBef>
              <a:buChar char="•"/>
              <a:tabLst>
                <a:tab pos="300355" algn="l"/>
                <a:tab pos="300990" algn="l"/>
              </a:tabLst>
            </a:pPr>
            <a:endParaRPr lang="en-US" sz="2400" spc="-15" dirty="0">
              <a:solidFill>
                <a:srgbClr val="000000"/>
              </a:solidFill>
              <a:cs typeface="Calibri"/>
            </a:endParaRPr>
          </a:p>
          <a:p>
            <a:pPr marL="300355" indent="-287655">
              <a:lnSpc>
                <a:spcPct val="100000"/>
              </a:lnSpc>
              <a:spcBef>
                <a:spcPts val="420"/>
              </a:spcBef>
              <a:tabLst>
                <a:tab pos="300355" algn="l"/>
                <a:tab pos="300990" algn="l"/>
              </a:tabLst>
            </a:pPr>
            <a:r>
              <a:rPr lang="en-US" sz="2400" spc="-15" dirty="0">
                <a:solidFill>
                  <a:srgbClr val="000000"/>
                </a:solidFill>
                <a:cs typeface="Calibri"/>
              </a:rPr>
              <a:t>  </a:t>
            </a:r>
            <a:endParaRPr lang="en-US" sz="2400" dirty="0">
              <a:solidFill>
                <a:srgbClr val="000000"/>
              </a:solidFill>
              <a:cs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descr="Pernille phone call.jpeg"/>
          <p:cNvPicPr>
            <a:picLocks noChangeAspect="1"/>
          </p:cNvPicPr>
          <p:nvPr/>
        </p:nvPicPr>
        <p:blipFill>
          <a:blip r:embed="rId3"/>
          <a:stretch>
            <a:fillRect/>
          </a:stretch>
        </p:blipFill>
        <p:spPr>
          <a:xfrm>
            <a:off x="6521450" y="2251075"/>
            <a:ext cx="4572000" cy="2774023"/>
          </a:xfrm>
          <a:prstGeom prst="rect">
            <a:avLst/>
          </a:prstGeom>
        </p:spPr>
      </p:pic>
      <p:pic>
        <p:nvPicPr>
          <p:cNvPr id="16" name="Picture 15" descr="Pernille ear.jpeg"/>
          <p:cNvPicPr>
            <a:picLocks noChangeAspect="1"/>
          </p:cNvPicPr>
          <p:nvPr/>
        </p:nvPicPr>
        <p:blipFill>
          <a:blip r:embed="rId4"/>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Calming someone in distress remotely</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Rectangle 16"/>
          <p:cNvSpPr/>
          <p:nvPr/>
        </p:nvSpPr>
        <p:spPr>
          <a:xfrm>
            <a:off x="425450" y="1793875"/>
            <a:ext cx="6429376" cy="7058343"/>
          </a:xfrm>
          <a:prstGeom prst="rect">
            <a:avLst/>
          </a:prstGeom>
        </p:spPr>
        <p:txBody>
          <a:bodyPr wrap="square">
            <a:spAutoFit/>
          </a:bodyPr>
          <a:lstStyle/>
          <a:p>
            <a:pPr marL="12700" lvl="0" defTabSz="914400">
              <a:spcBef>
                <a:spcPts val="100"/>
              </a:spcBef>
              <a:defRPr/>
            </a:pPr>
            <a:r>
              <a:rPr lang="en-US" sz="4000" kern="0" spc="-20" dirty="0">
                <a:solidFill>
                  <a:srgbClr val="0000FF"/>
                </a:solidFill>
                <a:cs typeface="Calibri"/>
              </a:rPr>
              <a:t>Activity 11</a:t>
            </a:r>
          </a:p>
          <a:p>
            <a:pPr marL="12700" lvl="0" defTabSz="914400">
              <a:spcBef>
                <a:spcPts val="100"/>
              </a:spcBef>
              <a:defRPr/>
            </a:pPr>
            <a:r>
              <a:rPr lang="en-US" sz="4000" kern="0" spc="-20" dirty="0">
                <a:solidFill>
                  <a:srgbClr val="0000FF"/>
                </a:solidFill>
                <a:cs typeface="Calibri"/>
              </a:rPr>
              <a:t>What are some of the ways you know can help to calm someone in distress?</a:t>
            </a:r>
          </a:p>
          <a:p>
            <a:pPr marL="12700" lvl="0" defTabSz="914400">
              <a:spcBef>
                <a:spcPts val="100"/>
              </a:spcBef>
              <a:defRPr/>
            </a:pPr>
            <a:endParaRPr lang="en-US" sz="4000" kern="0" spc="-20" dirty="0">
              <a:solidFill>
                <a:srgbClr val="0000FF"/>
              </a:solidFill>
              <a:cs typeface="Calibri"/>
            </a:endParaRPr>
          </a:p>
          <a:p>
            <a:pPr marL="12700" lvl="0" defTabSz="914400">
              <a:spcBef>
                <a:spcPts val="100"/>
              </a:spcBef>
              <a:defRPr/>
            </a:pPr>
            <a:r>
              <a:rPr lang="en-US" sz="4000" kern="0" spc="-20" dirty="0">
                <a:solidFill>
                  <a:srgbClr val="0000FF"/>
                </a:solidFill>
                <a:cs typeface="Calibri"/>
              </a:rPr>
              <a:t>Answer in CHAT window</a:t>
            </a:r>
          </a:p>
          <a:p>
            <a:pPr marL="12700" lvl="0" defTabSz="914400">
              <a:spcBef>
                <a:spcPts val="100"/>
              </a:spcBef>
              <a:defRPr/>
            </a:pPr>
            <a:endParaRPr lang="en-US" sz="4000" kern="0" spc="-20" dirty="0">
              <a:solidFill>
                <a:srgbClr val="0000FF"/>
              </a:solidFill>
              <a:cs typeface="Calibri"/>
            </a:endParaRPr>
          </a:p>
          <a:p>
            <a:pPr marL="12700" lvl="0" defTabSz="914400">
              <a:spcBef>
                <a:spcPts val="100"/>
              </a:spcBef>
              <a:defRPr/>
            </a:pPr>
            <a:endParaRPr lang="en-US" sz="40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object 3"/>
          <p:cNvSpPr txBox="1"/>
          <p:nvPr/>
        </p:nvSpPr>
        <p:spPr>
          <a:xfrm>
            <a:off x="60889" y="5868416"/>
            <a:ext cx="118745" cy="535940"/>
          </a:xfrm>
          <a:prstGeom prst="rect">
            <a:avLst/>
          </a:prstGeom>
        </p:spPr>
        <p:txBody>
          <a:bodyPr vert="vert" wrap="square" lIns="0" tIns="8890" rIns="0" bIns="0" rtlCol="0">
            <a:spAutoFit/>
          </a:bodyPr>
          <a:lstStyle/>
          <a:p>
            <a:pPr marL="12700">
              <a:lnSpc>
                <a:spcPct val="100000"/>
              </a:lnSpc>
              <a:spcBef>
                <a:spcPts val="70"/>
              </a:spcBef>
            </a:pPr>
            <a:r>
              <a:rPr sz="600" spc="10" dirty="0">
                <a:solidFill>
                  <a:srgbClr val="FFFFFF"/>
                </a:solidFill>
                <a:latin typeface="Calibri"/>
                <a:cs typeface="Calibri"/>
              </a:rPr>
              <a:t>YOSHI</a:t>
            </a:r>
            <a:r>
              <a:rPr sz="600" spc="-30" dirty="0">
                <a:solidFill>
                  <a:srgbClr val="FFFFFF"/>
                </a:solidFill>
                <a:latin typeface="Calibri"/>
                <a:cs typeface="Calibri"/>
              </a:rPr>
              <a:t> </a:t>
            </a:r>
            <a:r>
              <a:rPr sz="600" spc="20" dirty="0">
                <a:solidFill>
                  <a:srgbClr val="FFFFFF"/>
                </a:solidFill>
                <a:latin typeface="Calibri"/>
                <a:cs typeface="Calibri"/>
              </a:rPr>
              <a:t>SHIMIZU</a:t>
            </a:r>
            <a:endParaRPr sz="600">
              <a:latin typeface="Calibri"/>
              <a:cs typeface="Calibri"/>
            </a:endParaRPr>
          </a:p>
        </p:txBody>
      </p:sp>
      <p:sp>
        <p:nvSpPr>
          <p:cNvPr id="4" name="object 4"/>
          <p:cNvSpPr/>
          <p:nvPr/>
        </p:nvSpPr>
        <p:spPr>
          <a:xfrm>
            <a:off x="8235239" y="5594521"/>
            <a:ext cx="842854" cy="116967"/>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9148854" y="5593970"/>
            <a:ext cx="716505" cy="117518"/>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8226823" y="5779483"/>
            <a:ext cx="1200283" cy="120638"/>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7934035" y="5631062"/>
            <a:ext cx="176550" cy="229100"/>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0" name="object 10"/>
          <p:cNvSpPr/>
          <p:nvPr/>
        </p:nvSpPr>
        <p:spPr>
          <a:xfrm>
            <a:off x="7626007" y="5301000"/>
            <a:ext cx="1844560" cy="187337"/>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7605279" y="5570591"/>
            <a:ext cx="572770" cy="348615"/>
          </a:xfrm>
          <a:custGeom>
            <a:avLst/>
            <a:gdLst/>
            <a:ahLst/>
            <a:cxnLst/>
            <a:rect l="l" t="t" r="r" b="b"/>
            <a:pathLst>
              <a:path w="572770" h="348614">
                <a:moveTo>
                  <a:pt x="0" y="348482"/>
                </a:moveTo>
                <a:lnTo>
                  <a:pt x="572619" y="348482"/>
                </a:lnTo>
                <a:lnTo>
                  <a:pt x="572619" y="0"/>
                </a:lnTo>
                <a:lnTo>
                  <a:pt x="0" y="0"/>
                </a:lnTo>
                <a:lnTo>
                  <a:pt x="0" y="348482"/>
                </a:lnTo>
                <a:close/>
              </a:path>
            </a:pathLst>
          </a:custGeom>
          <a:solidFill>
            <a:srgbClr val="FFFFFF"/>
          </a:solidFill>
        </p:spPr>
        <p:txBody>
          <a:bodyPr wrap="square" lIns="0" tIns="0" rIns="0" bIns="0" rtlCol="0"/>
          <a:lstStyle/>
          <a:p>
            <a:endParaRPr/>
          </a:p>
        </p:txBody>
      </p:sp>
      <p:sp>
        <p:nvSpPr>
          <p:cNvPr id="12" name="object 12"/>
          <p:cNvSpPr/>
          <p:nvPr/>
        </p:nvSpPr>
        <p:spPr>
          <a:xfrm>
            <a:off x="7750230" y="5633846"/>
            <a:ext cx="64135" cy="78740"/>
          </a:xfrm>
          <a:custGeom>
            <a:avLst/>
            <a:gdLst/>
            <a:ahLst/>
            <a:cxnLst/>
            <a:rect l="l" t="t" r="r" b="b"/>
            <a:pathLst>
              <a:path w="64134" h="78739">
                <a:moveTo>
                  <a:pt x="0" y="0"/>
                </a:moveTo>
                <a:lnTo>
                  <a:pt x="63878" y="0"/>
                </a:lnTo>
                <a:lnTo>
                  <a:pt x="63878" y="78496"/>
                </a:lnTo>
                <a:lnTo>
                  <a:pt x="0" y="78496"/>
                </a:lnTo>
                <a:lnTo>
                  <a:pt x="0" y="0"/>
                </a:lnTo>
                <a:close/>
              </a:path>
            </a:pathLst>
          </a:custGeom>
          <a:solidFill>
            <a:srgbClr val="ED1C24"/>
          </a:solidFill>
        </p:spPr>
        <p:txBody>
          <a:bodyPr wrap="square" lIns="0" tIns="0" rIns="0" bIns="0" rtlCol="0"/>
          <a:lstStyle/>
          <a:p>
            <a:endParaRPr/>
          </a:p>
        </p:txBody>
      </p:sp>
      <p:sp>
        <p:nvSpPr>
          <p:cNvPr id="13" name="object 13"/>
          <p:cNvSpPr/>
          <p:nvPr/>
        </p:nvSpPr>
        <p:spPr>
          <a:xfrm>
            <a:off x="7675704" y="5746358"/>
            <a:ext cx="213360" cy="0"/>
          </a:xfrm>
          <a:custGeom>
            <a:avLst/>
            <a:gdLst/>
            <a:ahLst/>
            <a:cxnLst/>
            <a:rect l="l" t="t" r="r" b="b"/>
            <a:pathLst>
              <a:path w="213359">
                <a:moveTo>
                  <a:pt x="0" y="0"/>
                </a:moveTo>
                <a:lnTo>
                  <a:pt x="212931" y="0"/>
                </a:lnTo>
              </a:path>
            </a:pathLst>
          </a:custGeom>
          <a:ln w="68030">
            <a:solidFill>
              <a:srgbClr val="ED1C24"/>
            </a:solidFill>
          </a:ln>
        </p:spPr>
        <p:txBody>
          <a:bodyPr wrap="square" lIns="0" tIns="0" rIns="0" bIns="0" rtlCol="0"/>
          <a:lstStyle/>
          <a:p>
            <a:endParaRPr/>
          </a:p>
        </p:txBody>
      </p:sp>
      <p:sp>
        <p:nvSpPr>
          <p:cNvPr id="14" name="object 14"/>
          <p:cNvSpPr/>
          <p:nvPr/>
        </p:nvSpPr>
        <p:spPr>
          <a:xfrm>
            <a:off x="7750227" y="5780344"/>
            <a:ext cx="64135" cy="79375"/>
          </a:xfrm>
          <a:custGeom>
            <a:avLst/>
            <a:gdLst/>
            <a:ahLst/>
            <a:cxnLst/>
            <a:rect l="l" t="t" r="r" b="b"/>
            <a:pathLst>
              <a:path w="64134" h="79375">
                <a:moveTo>
                  <a:pt x="63880" y="79165"/>
                </a:moveTo>
                <a:lnTo>
                  <a:pt x="0" y="79165"/>
                </a:lnTo>
                <a:lnTo>
                  <a:pt x="0" y="0"/>
                </a:lnTo>
                <a:lnTo>
                  <a:pt x="63880" y="29"/>
                </a:lnTo>
                <a:lnTo>
                  <a:pt x="63880" y="79165"/>
                </a:lnTo>
                <a:close/>
              </a:path>
            </a:pathLst>
          </a:custGeom>
          <a:solidFill>
            <a:srgbClr val="ED1C24"/>
          </a:solidFill>
        </p:spPr>
        <p:txBody>
          <a:bodyPr wrap="square" lIns="0" tIns="0" rIns="0" bIns="0" rtlCol="0"/>
          <a:lstStyle/>
          <a:p>
            <a:endParaRPr/>
          </a:p>
        </p:txBody>
      </p:sp>
      <p:sp>
        <p:nvSpPr>
          <p:cNvPr id="15" name="object 15"/>
          <p:cNvSpPr/>
          <p:nvPr/>
        </p:nvSpPr>
        <p:spPr>
          <a:xfrm>
            <a:off x="7750227" y="5780344"/>
            <a:ext cx="64135" cy="635"/>
          </a:xfrm>
          <a:custGeom>
            <a:avLst/>
            <a:gdLst/>
            <a:ahLst/>
            <a:cxnLst/>
            <a:rect l="l" t="t" r="r" b="b"/>
            <a:pathLst>
              <a:path w="64134" h="635">
                <a:moveTo>
                  <a:pt x="63880" y="29"/>
                </a:moveTo>
                <a:lnTo>
                  <a:pt x="4" y="29"/>
                </a:lnTo>
                <a:lnTo>
                  <a:pt x="63880" y="0"/>
                </a:lnTo>
                <a:close/>
              </a:path>
            </a:pathLst>
          </a:custGeom>
          <a:solidFill>
            <a:srgbClr val="ED1C24"/>
          </a:solidFill>
        </p:spPr>
        <p:txBody>
          <a:bodyPr wrap="square" lIns="0" tIns="0" rIns="0" bIns="0" rtlCol="0"/>
          <a:lstStyle/>
          <a:p>
            <a:endParaRPr/>
          </a:p>
        </p:txBody>
      </p:sp>
      <p:sp>
        <p:nvSpPr>
          <p:cNvPr id="16" name="object 16"/>
          <p:cNvSpPr/>
          <p:nvPr/>
        </p:nvSpPr>
        <p:spPr>
          <a:xfrm>
            <a:off x="7814108" y="5780344"/>
            <a:ext cx="74930" cy="635"/>
          </a:xfrm>
          <a:custGeom>
            <a:avLst/>
            <a:gdLst/>
            <a:ahLst/>
            <a:cxnLst/>
            <a:rect l="l" t="t" r="r" b="b"/>
            <a:pathLst>
              <a:path w="74929" h="635">
                <a:moveTo>
                  <a:pt x="74528" y="14"/>
                </a:moveTo>
                <a:lnTo>
                  <a:pt x="0" y="14"/>
                </a:lnTo>
                <a:lnTo>
                  <a:pt x="74528" y="0"/>
                </a:lnTo>
                <a:close/>
              </a:path>
            </a:pathLst>
          </a:custGeom>
          <a:solidFill>
            <a:srgbClr val="ED1C24"/>
          </a:solidFill>
        </p:spPr>
        <p:txBody>
          <a:bodyPr wrap="square" lIns="0" tIns="0" rIns="0" bIns="0" rtlCol="0"/>
          <a:lstStyle/>
          <a:p>
            <a:endParaRPr/>
          </a:p>
        </p:txBody>
      </p:sp>
      <p:sp>
        <p:nvSpPr>
          <p:cNvPr id="17" name="object 17"/>
          <p:cNvSpPr/>
          <p:nvPr/>
        </p:nvSpPr>
        <p:spPr>
          <a:xfrm>
            <a:off x="7934035" y="5631062"/>
            <a:ext cx="176550" cy="229100"/>
          </a:xfrm>
          <a:prstGeom prst="rect">
            <a:avLst/>
          </a:prstGeom>
          <a:blipFill>
            <a:blip r:embed="rId6" cstate="print"/>
            <a:stretch>
              <a:fillRect/>
            </a:stretch>
          </a:blipFill>
        </p:spPr>
        <p:txBody>
          <a:bodyPr wrap="square" lIns="0" tIns="0" rIns="0" bIns="0" rtlCol="0"/>
          <a:lstStyle/>
          <a:p>
            <a:endParaRPr/>
          </a:p>
        </p:txBody>
      </p:sp>
      <p:sp>
        <p:nvSpPr>
          <p:cNvPr id="18" name="object 18"/>
          <p:cNvSpPr/>
          <p:nvPr/>
        </p:nvSpPr>
        <p:spPr>
          <a:xfrm>
            <a:off x="7630030" y="5596911"/>
            <a:ext cx="525145" cy="299085"/>
          </a:xfrm>
          <a:custGeom>
            <a:avLst/>
            <a:gdLst/>
            <a:ahLst/>
            <a:cxnLst/>
            <a:rect l="l" t="t" r="r" b="b"/>
            <a:pathLst>
              <a:path w="525145" h="299085">
                <a:moveTo>
                  <a:pt x="0" y="298930"/>
                </a:moveTo>
                <a:lnTo>
                  <a:pt x="524779" y="298930"/>
                </a:lnTo>
                <a:lnTo>
                  <a:pt x="524779" y="0"/>
                </a:lnTo>
                <a:lnTo>
                  <a:pt x="0" y="0"/>
                </a:lnTo>
                <a:lnTo>
                  <a:pt x="0" y="298930"/>
                </a:lnTo>
                <a:close/>
              </a:path>
            </a:pathLst>
          </a:custGeom>
          <a:ln w="9752">
            <a:solidFill>
              <a:srgbClr val="ED1C24"/>
            </a:solidFill>
          </a:ln>
        </p:spPr>
        <p:txBody>
          <a:bodyPr wrap="square" lIns="0" tIns="0" rIns="0" bIns="0" rtlCol="0"/>
          <a:lstStyle/>
          <a:p>
            <a:endParaRPr/>
          </a:p>
        </p:txBody>
      </p:sp>
      <p:sp>
        <p:nvSpPr>
          <p:cNvPr id="19" name="object 19"/>
          <p:cNvSpPr txBox="1">
            <a:spLocks noGrp="1"/>
          </p:cNvSpPr>
          <p:nvPr>
            <p:ph type="title"/>
          </p:nvPr>
        </p:nvSpPr>
        <p:spPr>
          <a:xfrm>
            <a:off x="7581927" y="389097"/>
            <a:ext cx="3232150" cy="1313180"/>
          </a:xfrm>
          <a:prstGeom prst="rect">
            <a:avLst/>
          </a:prstGeom>
        </p:spPr>
        <p:txBody>
          <a:bodyPr vert="horz" wrap="square" lIns="0" tIns="157480" rIns="0" bIns="0" rtlCol="0">
            <a:spAutoFit/>
          </a:bodyPr>
          <a:lstStyle/>
          <a:p>
            <a:pPr marL="12700" marR="5080">
              <a:lnSpc>
                <a:spcPct val="79800"/>
              </a:lnSpc>
              <a:spcBef>
                <a:spcPts val="1240"/>
              </a:spcBef>
              <a:tabLst>
                <a:tab pos="1182370" algn="l"/>
              </a:tabLst>
            </a:pPr>
            <a:r>
              <a:rPr sz="4700" spc="-75" dirty="0">
                <a:solidFill>
                  <a:srgbClr val="FFFFFF"/>
                </a:solidFill>
              </a:rPr>
              <a:t>P</a:t>
            </a:r>
            <a:r>
              <a:rPr sz="4700" spc="-90" dirty="0">
                <a:solidFill>
                  <a:srgbClr val="FFFFFF"/>
                </a:solidFill>
              </a:rPr>
              <a:t>s</a:t>
            </a:r>
            <a:r>
              <a:rPr sz="4700" spc="-60" dirty="0">
                <a:solidFill>
                  <a:srgbClr val="FFFFFF"/>
                </a:solidFill>
              </a:rPr>
              <a:t>y</a:t>
            </a:r>
            <a:r>
              <a:rPr sz="4700" dirty="0">
                <a:solidFill>
                  <a:srgbClr val="FFFFFF"/>
                </a:solidFill>
              </a:rPr>
              <a:t>chologi</a:t>
            </a:r>
            <a:r>
              <a:rPr sz="4700" spc="-35" dirty="0">
                <a:solidFill>
                  <a:srgbClr val="FFFFFF"/>
                </a:solidFill>
              </a:rPr>
              <a:t>c</a:t>
            </a:r>
            <a:r>
              <a:rPr sz="4700" dirty="0">
                <a:solidFill>
                  <a:srgbClr val="FFFFFF"/>
                </a:solidFill>
              </a:rPr>
              <a:t>al  </a:t>
            </a:r>
            <a:r>
              <a:rPr sz="4700" spc="-30" dirty="0">
                <a:solidFill>
                  <a:srgbClr val="FFFFFF"/>
                </a:solidFill>
              </a:rPr>
              <a:t>First	</a:t>
            </a:r>
            <a:r>
              <a:rPr sz="4700" dirty="0">
                <a:solidFill>
                  <a:srgbClr val="FFFFFF"/>
                </a:solidFill>
              </a:rPr>
              <a:t>Aid</a:t>
            </a:r>
            <a:endParaRPr sz="4700" dirty="0"/>
          </a:p>
        </p:txBody>
      </p:sp>
      <p:sp>
        <p:nvSpPr>
          <p:cNvPr id="20" name="object 20"/>
          <p:cNvSpPr txBox="1"/>
          <p:nvPr/>
        </p:nvSpPr>
        <p:spPr>
          <a:xfrm>
            <a:off x="7581927" y="1646397"/>
            <a:ext cx="3495675" cy="1761166"/>
          </a:xfrm>
          <a:prstGeom prst="rect">
            <a:avLst/>
          </a:prstGeom>
        </p:spPr>
        <p:txBody>
          <a:bodyPr vert="horz" wrap="square" lIns="0" tIns="12700" rIns="0" bIns="0" rtlCol="0">
            <a:spAutoFit/>
          </a:bodyPr>
          <a:lstStyle/>
          <a:p>
            <a:pPr marL="12700">
              <a:lnSpc>
                <a:spcPts val="3350"/>
              </a:lnSpc>
            </a:pPr>
            <a:endParaRPr lang="en-GB" sz="3000" spc="-10" dirty="0">
              <a:solidFill>
                <a:srgbClr val="FFFFFF"/>
              </a:solidFill>
              <a:latin typeface="Calibri"/>
              <a:cs typeface="Calibri"/>
            </a:endParaRPr>
          </a:p>
          <a:p>
            <a:pPr marL="12700">
              <a:lnSpc>
                <a:spcPts val="3350"/>
              </a:lnSpc>
            </a:pPr>
            <a:r>
              <a:rPr lang="en-GB" sz="3000" spc="-10" dirty="0">
                <a:solidFill>
                  <a:srgbClr val="FFFFFF"/>
                </a:solidFill>
                <a:latin typeface="Calibri"/>
                <a:cs typeface="Calibri"/>
              </a:rPr>
              <a:t>For COVID-19 outbreak response </a:t>
            </a:r>
          </a:p>
          <a:p>
            <a:pPr marL="12700">
              <a:lnSpc>
                <a:spcPts val="3350"/>
              </a:lnSpc>
            </a:pPr>
            <a:r>
              <a:rPr lang="en-GB" sz="3000" spc="-10" dirty="0">
                <a:solidFill>
                  <a:srgbClr val="FFFFFF"/>
                </a:solidFill>
                <a:latin typeface="Calibri"/>
                <a:cs typeface="Calibri"/>
              </a:rPr>
              <a:t>In </a:t>
            </a:r>
            <a:r>
              <a:rPr lang="en-GB" sz="3000" spc="-10" dirty="0" err="1">
                <a:solidFill>
                  <a:srgbClr val="FFFFFF"/>
                </a:solidFill>
                <a:latin typeface="Calibri"/>
                <a:cs typeface="Calibri"/>
              </a:rPr>
              <a:t>Eswatini</a:t>
            </a:r>
            <a:endParaRPr sz="3000" dirty="0">
              <a:latin typeface="Calibri"/>
              <a:cs typeface="Calibri"/>
            </a:endParaRPr>
          </a:p>
        </p:txBody>
      </p:sp>
      <p:pic>
        <p:nvPicPr>
          <p:cNvPr id="21" name="Picture 20" descr="Screen Shot 2020-04-26 at 4.59.14 PM.png"/>
          <p:cNvPicPr>
            <a:picLocks noChangeAspect="1"/>
          </p:cNvPicPr>
          <p:nvPr/>
        </p:nvPicPr>
        <p:blipFill>
          <a:blip r:embed="rId8"/>
          <a:stretch>
            <a:fillRect/>
          </a:stretch>
        </p:blipFill>
        <p:spPr>
          <a:xfrm>
            <a:off x="28851" y="1565275"/>
            <a:ext cx="3400149" cy="4113213"/>
          </a:xfrm>
          <a:prstGeom prst="rect">
            <a:avLst/>
          </a:prstGeom>
        </p:spPr>
      </p:pic>
      <p:pic>
        <p:nvPicPr>
          <p:cNvPr id="23" name="Picture 22" descr="Screen Shot 2020-04-26 at 5.01.00 PM.png"/>
          <p:cNvPicPr>
            <a:picLocks noChangeAspect="1"/>
          </p:cNvPicPr>
          <p:nvPr/>
        </p:nvPicPr>
        <p:blipFill>
          <a:blip r:embed="rId9"/>
          <a:stretch>
            <a:fillRect/>
          </a:stretch>
        </p:blipFill>
        <p:spPr>
          <a:xfrm>
            <a:off x="5241925" y="4172868"/>
            <a:ext cx="6276975" cy="2310482"/>
          </a:xfrm>
          <a:prstGeom prst="rect">
            <a:avLst/>
          </a:prstGeom>
        </p:spPr>
      </p:pic>
      <p:sp>
        <p:nvSpPr>
          <p:cNvPr id="24" name="object 2"/>
          <p:cNvSpPr txBox="1">
            <a:spLocks/>
          </p:cNvSpPr>
          <p:nvPr/>
        </p:nvSpPr>
        <p:spPr>
          <a:xfrm>
            <a:off x="455300" y="190621"/>
            <a:ext cx="2230755" cy="34544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2100" b="0" i="0" u="none" strike="noStrike" kern="0" cap="none" spc="-70" normalizeH="0" baseline="0" noProof="0">
                <a:ln>
                  <a:noFill/>
                </a:ln>
                <a:solidFill>
                  <a:srgbClr val="231F20"/>
                </a:solidFill>
                <a:effectLst/>
                <a:uLnTx/>
                <a:uFillTx/>
                <a:latin typeface="Calibri"/>
                <a:ea typeface="+mj-ea"/>
                <a:cs typeface="Calibri"/>
              </a:rPr>
              <a:t>Psychological </a:t>
            </a:r>
            <a:r>
              <a:rPr kumimoji="0" lang="en-US" sz="2100" b="0" i="0" u="none" strike="noStrike" kern="0" cap="none" spc="-65" normalizeH="0" baseline="0" noProof="0">
                <a:ln>
                  <a:noFill/>
                </a:ln>
                <a:solidFill>
                  <a:srgbClr val="231F20"/>
                </a:solidFill>
                <a:effectLst/>
                <a:uLnTx/>
                <a:uFillTx/>
                <a:latin typeface="Calibri"/>
                <a:ea typeface="+mj-ea"/>
                <a:cs typeface="Calibri"/>
              </a:rPr>
              <a:t>First</a:t>
            </a:r>
            <a:r>
              <a:rPr kumimoji="0" lang="en-US" sz="2100" b="0" i="0" u="none" strike="noStrike" kern="0" cap="none" spc="-150" normalizeH="0" baseline="0" noProof="0">
                <a:ln>
                  <a:noFill/>
                </a:ln>
                <a:solidFill>
                  <a:srgbClr val="231F20"/>
                </a:solidFill>
                <a:effectLst/>
                <a:uLnTx/>
                <a:uFillTx/>
                <a:latin typeface="Calibri"/>
                <a:ea typeface="+mj-ea"/>
                <a:cs typeface="Calibri"/>
              </a:rPr>
              <a:t> </a:t>
            </a:r>
            <a:r>
              <a:rPr kumimoji="0" lang="en-US" sz="2100" b="0" i="0" u="none" strike="noStrike" kern="0" cap="none" spc="-65" normalizeH="0" baseline="0" noProof="0">
                <a:ln>
                  <a:noFill/>
                </a:ln>
                <a:solidFill>
                  <a:srgbClr val="231F20"/>
                </a:solidFill>
                <a:effectLst/>
                <a:uLnTx/>
                <a:uFillTx/>
                <a:latin typeface="Calibri"/>
                <a:ea typeface="+mj-ea"/>
                <a:cs typeface="Calibri"/>
              </a:rPr>
              <a:t>Aid</a:t>
            </a:r>
            <a:endParaRPr kumimoji="0" lang="en-US" sz="2100" b="0" i="0" u="none" strike="noStrike" kern="0" cap="none" spc="0" normalizeH="0" baseline="0" noProof="0" dirty="0">
              <a:ln>
                <a:noFill/>
              </a:ln>
              <a:solidFill>
                <a:srgbClr val="231F20"/>
              </a:solidFill>
              <a:effectLst/>
              <a:uLnTx/>
              <a:uFillTx/>
              <a:latin typeface="Calibri"/>
              <a:ea typeface="+mj-ea"/>
              <a:cs typeface="Calibri"/>
            </a:endParaRPr>
          </a:p>
        </p:txBody>
      </p:sp>
      <p:sp>
        <p:nvSpPr>
          <p:cNvPr id="25"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26" name="object 3"/>
          <p:cNvSpPr/>
          <p:nvPr/>
        </p:nvSpPr>
        <p:spPr>
          <a:xfrm>
            <a:off x="3635131" y="445820"/>
            <a:ext cx="1665666" cy="176498"/>
          </a:xfrm>
          <a:prstGeom prst="rect">
            <a:avLst/>
          </a:prstGeom>
          <a:blipFill>
            <a:blip r:embed="rId10" cstate="print"/>
            <a:stretch>
              <a:fillRect/>
            </a:stretch>
          </a:blipFill>
        </p:spPr>
        <p:txBody>
          <a:bodyPr wrap="square" lIns="0" tIns="0" rIns="0" bIns="0" rtlCol="0"/>
          <a:lstStyle/>
          <a:p>
            <a:endParaRPr/>
          </a:p>
        </p:txBody>
      </p:sp>
      <p:sp>
        <p:nvSpPr>
          <p:cNvPr id="2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2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2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3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3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32" name="object 9"/>
          <p:cNvSpPr/>
          <p:nvPr/>
        </p:nvSpPr>
        <p:spPr>
          <a:xfrm>
            <a:off x="3466033" y="466924"/>
            <a:ext cx="101965" cy="132316"/>
          </a:xfrm>
          <a:prstGeom prst="rect">
            <a:avLst/>
          </a:prstGeom>
          <a:blipFill>
            <a:blip r:embed="rId11" cstate="print"/>
            <a:stretch>
              <a:fillRect/>
            </a:stretch>
          </a:blipFill>
        </p:spPr>
        <p:txBody>
          <a:bodyPr wrap="square" lIns="0" tIns="0" rIns="0" bIns="0" rtlCol="0"/>
          <a:lstStyle/>
          <a:p>
            <a:endParaRPr/>
          </a:p>
        </p:txBody>
      </p:sp>
      <p:sp>
        <p:nvSpPr>
          <p:cNvPr id="33"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34" name="object 11"/>
          <p:cNvSpPr/>
          <p:nvPr/>
        </p:nvSpPr>
        <p:spPr>
          <a:xfrm>
            <a:off x="3288133" y="287191"/>
            <a:ext cx="1065314" cy="108204"/>
          </a:xfrm>
          <a:prstGeom prst="rect">
            <a:avLst/>
          </a:prstGeom>
          <a:blipFill>
            <a:blip r:embed="rId12" cstate="print"/>
            <a:stretch>
              <a:fillRect/>
            </a:stretch>
          </a:blipFill>
        </p:spPr>
        <p:txBody>
          <a:bodyPr wrap="square" lIns="0" tIns="0" rIns="0" bIns="0" rtlCol="0"/>
          <a:lstStyle/>
          <a:p>
            <a:endParaRPr/>
          </a:p>
        </p:txBody>
      </p:sp>
      <p:pic>
        <p:nvPicPr>
          <p:cNvPr id="22" name="Picture 21" descr="Screen Shot 2020-04-26 at 5.01.37 PM.png"/>
          <p:cNvPicPr>
            <a:picLocks noChangeAspect="1"/>
          </p:cNvPicPr>
          <p:nvPr/>
        </p:nvPicPr>
        <p:blipFill>
          <a:blip r:embed="rId13"/>
          <a:stretch>
            <a:fillRect/>
          </a:stretch>
        </p:blipFill>
        <p:spPr>
          <a:xfrm>
            <a:off x="5149850" y="346075"/>
            <a:ext cx="5105400" cy="3636284"/>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descr="Pernille phone call.jpeg"/>
          <p:cNvPicPr>
            <a:picLocks noChangeAspect="1"/>
          </p:cNvPicPr>
          <p:nvPr/>
        </p:nvPicPr>
        <p:blipFill>
          <a:blip r:embed="rId3"/>
          <a:stretch>
            <a:fillRect/>
          </a:stretch>
        </p:blipFill>
        <p:spPr>
          <a:xfrm>
            <a:off x="6521450" y="2251075"/>
            <a:ext cx="4572000" cy="2774023"/>
          </a:xfrm>
          <a:prstGeom prst="rect">
            <a:avLst/>
          </a:prstGeom>
        </p:spPr>
      </p:pic>
      <p:pic>
        <p:nvPicPr>
          <p:cNvPr id="16" name="Picture 15" descr="Pernille ear.jpeg"/>
          <p:cNvPicPr>
            <a:picLocks noChangeAspect="1"/>
          </p:cNvPicPr>
          <p:nvPr/>
        </p:nvPicPr>
        <p:blipFill>
          <a:blip r:embed="rId4"/>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grpSp>
        <p:nvGrpSpPr>
          <p:cNvPr id="19" name="Group 18"/>
          <p:cNvGrpSpPr/>
          <p:nvPr/>
        </p:nvGrpSpPr>
        <p:grpSpPr>
          <a:xfrm>
            <a:off x="3288133" y="287191"/>
            <a:ext cx="2012664" cy="335127"/>
            <a:chOff x="3288133" y="287191"/>
            <a:chExt cx="2012664" cy="335127"/>
          </a:xfrm>
        </p:grpSpPr>
        <p:sp>
          <p:nvSpPr>
            <p:cNvPr id="3"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gr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Calming someone in distress remotely</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Rectangle 16"/>
          <p:cNvSpPr/>
          <p:nvPr/>
        </p:nvSpPr>
        <p:spPr>
          <a:xfrm>
            <a:off x="425450" y="1793875"/>
            <a:ext cx="6429376" cy="5160387"/>
          </a:xfrm>
          <a:prstGeom prst="rect">
            <a:avLst/>
          </a:prstGeom>
        </p:spPr>
        <p:txBody>
          <a:bodyPr wrap="square">
            <a:spAutoFit/>
          </a:bodyPr>
          <a:lstStyle/>
          <a:p>
            <a:pPr marL="12700" lvl="0" defTabSz="914400">
              <a:spcBef>
                <a:spcPts val="100"/>
              </a:spcBef>
              <a:defRPr/>
            </a:pPr>
            <a:r>
              <a:rPr lang="en-US" sz="4000" kern="0" spc="-20" dirty="0">
                <a:solidFill>
                  <a:srgbClr val="0000FF"/>
                </a:solidFill>
                <a:cs typeface="Calibri"/>
              </a:rPr>
              <a:t>Watch the video clip and see if you need to add any additional methods of calming to the list. </a:t>
            </a:r>
          </a:p>
          <a:p>
            <a:pPr marL="12700" lvl="0" defTabSz="914400">
              <a:spcBef>
                <a:spcPts val="100"/>
              </a:spcBef>
              <a:defRPr/>
            </a:pPr>
            <a:endParaRPr lang="en-US" sz="40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a:p>
            <a:pPr marL="12700" lvl="0" defTabSz="914400">
              <a:spcBef>
                <a:spcPts val="100"/>
              </a:spcBef>
              <a:defRPr/>
            </a:pPr>
            <a:endParaRPr lang="en-US" sz="4200" kern="0" spc="-20" dirty="0">
              <a:solidFill>
                <a:srgbClr val="0000FF"/>
              </a:solidFill>
              <a:cs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descr="Pernille phone call.jpeg"/>
          <p:cNvPicPr>
            <a:picLocks noChangeAspect="1"/>
          </p:cNvPicPr>
          <p:nvPr/>
        </p:nvPicPr>
        <p:blipFill>
          <a:blip r:embed="rId3"/>
          <a:stretch>
            <a:fillRect/>
          </a:stretch>
        </p:blipFill>
        <p:spPr>
          <a:xfrm>
            <a:off x="6946900" y="2251075"/>
            <a:ext cx="4572000" cy="2774023"/>
          </a:xfrm>
          <a:prstGeom prst="rect">
            <a:avLst/>
          </a:prstGeom>
        </p:spPr>
      </p:pic>
      <p:pic>
        <p:nvPicPr>
          <p:cNvPr id="16" name="Picture 15" descr="Pernille ear.jpeg"/>
          <p:cNvPicPr>
            <a:picLocks noChangeAspect="1"/>
          </p:cNvPicPr>
          <p:nvPr/>
        </p:nvPicPr>
        <p:blipFill>
          <a:blip r:embed="rId4"/>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Calming someone in distress</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9" name="object 13"/>
          <p:cNvSpPr txBox="1"/>
          <p:nvPr/>
        </p:nvSpPr>
        <p:spPr>
          <a:xfrm>
            <a:off x="425450" y="1704445"/>
            <a:ext cx="6934200" cy="4385816"/>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keep the tone of your voice calm and soft</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try to stay calm yourself</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assure the person you are listening</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explore physical symptoms and assess if there is a need for medical help</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remind the person of your intent to help and that they are safe, if it is true</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encourage calm and mindful breathing</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encourage the person to ground with the earth or chair they are sitting on.</a:t>
            </a:r>
          </a:p>
          <a:p>
            <a:pPr marL="300355" indent="-287655">
              <a:lnSpc>
                <a:spcPct val="100000"/>
              </a:lnSpc>
              <a:spcBef>
                <a:spcPts val="320"/>
              </a:spcBef>
              <a:buChar char="•"/>
              <a:tabLst>
                <a:tab pos="300355" algn="l"/>
                <a:tab pos="300990" algn="l"/>
              </a:tabLst>
            </a:pPr>
            <a:endParaRPr sz="2400" spc="-10" dirty="0">
              <a:solidFill>
                <a:srgbClr val="231F20"/>
              </a:solidFill>
              <a:latin typeface="Calibri"/>
              <a:cs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 name="Picture 16" descr="Pernille lady hands.jpeg"/>
          <p:cNvPicPr>
            <a:picLocks noChangeAspect="1"/>
          </p:cNvPicPr>
          <p:nvPr/>
        </p:nvPicPr>
        <p:blipFill>
          <a:blip r:embed="rId3"/>
          <a:stretch>
            <a:fillRect/>
          </a:stretch>
        </p:blipFill>
        <p:spPr>
          <a:xfrm>
            <a:off x="1111250" y="838200"/>
            <a:ext cx="2615236" cy="5645150"/>
          </a:xfrm>
          <a:prstGeom prst="rect">
            <a:avLst/>
          </a:prstGeom>
        </p:spPr>
      </p:pic>
      <p:pic>
        <p:nvPicPr>
          <p:cNvPr id="16" name="Picture 15" descr="Pernille ear.jpeg"/>
          <p:cNvPicPr>
            <a:picLocks noChangeAspect="1"/>
          </p:cNvPicPr>
          <p:nvPr/>
        </p:nvPicPr>
        <p:blipFill>
          <a:blip r:embed="rId4"/>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4464050" y="2897182"/>
            <a:ext cx="4343400" cy="1674818"/>
          </a:xfrm>
          <a:prstGeom prst="rect">
            <a:avLst/>
          </a:prstGeom>
        </p:spPr>
        <p:txBody>
          <a:bodyPr vert="horz" wrap="square" lIns="0" tIns="12700" rIns="0" bIns="0" rtlCol="0">
            <a:spAutoFit/>
          </a:bodyPr>
          <a:lstStyle/>
          <a:p>
            <a:pPr marL="12700" algn="ctr">
              <a:lnSpc>
                <a:spcPct val="100000"/>
              </a:lnSpc>
              <a:spcBef>
                <a:spcPts val="100"/>
              </a:spcBef>
            </a:pPr>
            <a:r>
              <a:rPr lang="en-GB" sz="3600" dirty="0">
                <a:solidFill>
                  <a:schemeClr val="tx1"/>
                </a:solidFill>
              </a:rPr>
              <a:t>Let’s practice</a:t>
            </a:r>
            <a:br>
              <a:rPr lang="en-GB" sz="3600" dirty="0">
                <a:solidFill>
                  <a:schemeClr val="tx1"/>
                </a:solidFill>
              </a:rPr>
            </a:br>
            <a:r>
              <a:rPr lang="en-GB" sz="3600" dirty="0">
                <a:solidFill>
                  <a:schemeClr val="tx1"/>
                </a:solidFill>
              </a:rPr>
              <a:t>calm and controlled breathing </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grpSp>
        <p:nvGrpSpPr>
          <p:cNvPr id="20" name="Group 19"/>
          <p:cNvGrpSpPr/>
          <p:nvPr/>
        </p:nvGrpSpPr>
        <p:grpSpPr>
          <a:xfrm>
            <a:off x="3288133" y="287191"/>
            <a:ext cx="2012664" cy="335127"/>
            <a:chOff x="3288133" y="287191"/>
            <a:chExt cx="2012664" cy="335127"/>
          </a:xfrm>
        </p:grpSpPr>
        <p:sp>
          <p:nvSpPr>
            <p:cNvPr id="21"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22"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2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2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25"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2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27"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2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9"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 name="Picture 21" descr="Pernille 4.jpeg"/>
          <p:cNvPicPr>
            <a:picLocks noChangeAspect="1"/>
          </p:cNvPicPr>
          <p:nvPr/>
        </p:nvPicPr>
        <p:blipFill>
          <a:blip r:embed="rId3"/>
          <a:stretch>
            <a:fillRect/>
          </a:stretch>
        </p:blipFill>
        <p:spPr>
          <a:xfrm>
            <a:off x="8502650" y="3563144"/>
            <a:ext cx="2445543" cy="2920206"/>
          </a:xfrm>
          <a:prstGeom prst="rect">
            <a:avLst/>
          </a:prstGeom>
        </p:spPr>
      </p:pic>
      <p:pic>
        <p:nvPicPr>
          <p:cNvPr id="21" name="Picture 20" descr="Pernille 8.jpeg"/>
          <p:cNvPicPr>
            <a:picLocks noChangeAspect="1"/>
          </p:cNvPicPr>
          <p:nvPr/>
        </p:nvPicPr>
        <p:blipFill>
          <a:blip r:embed="rId4"/>
          <a:stretch>
            <a:fillRect/>
          </a:stretch>
        </p:blipFill>
        <p:spPr>
          <a:xfrm>
            <a:off x="7512050" y="1641475"/>
            <a:ext cx="2209800" cy="2337699"/>
          </a:xfrm>
          <a:prstGeom prst="rect">
            <a:avLst/>
          </a:prstGeom>
        </p:spPr>
      </p:pic>
      <p:pic>
        <p:nvPicPr>
          <p:cNvPr id="16" name="Picture 15" descr="Pernille ear.jpeg"/>
          <p:cNvPicPr>
            <a:picLocks noChangeAspect="1"/>
          </p:cNvPicPr>
          <p:nvPr/>
        </p:nvPicPr>
        <p:blipFill>
          <a:blip r:embed="rId5"/>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6"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566822"/>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Supportive communication and active listening</a:t>
            </a: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24" name="Picture 23" descr="Pernille 6.jpeg"/>
          <p:cNvPicPr>
            <a:picLocks noChangeAspect="1"/>
          </p:cNvPicPr>
          <p:nvPr/>
        </p:nvPicPr>
        <p:blipFill>
          <a:blip r:embed="rId9"/>
          <a:stretch>
            <a:fillRect/>
          </a:stretch>
        </p:blipFill>
        <p:spPr>
          <a:xfrm>
            <a:off x="1111250" y="1489075"/>
            <a:ext cx="4162838" cy="2778125"/>
          </a:xfrm>
          <a:prstGeom prst="rect">
            <a:avLst/>
          </a:prstGeom>
        </p:spPr>
      </p:pic>
      <p:pic>
        <p:nvPicPr>
          <p:cNvPr id="20" name="Picture 19" descr="Pernille phone call.jpeg"/>
          <p:cNvPicPr>
            <a:picLocks noChangeAspect="1"/>
          </p:cNvPicPr>
          <p:nvPr/>
        </p:nvPicPr>
        <p:blipFill>
          <a:blip r:embed="rId10"/>
          <a:stretch>
            <a:fillRect/>
          </a:stretch>
        </p:blipFill>
        <p:spPr>
          <a:xfrm>
            <a:off x="1573947" y="4232275"/>
            <a:ext cx="3710105" cy="225107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descr="Pernille ear.jpeg"/>
          <p:cNvPicPr>
            <a:picLocks noChangeAspect="1"/>
          </p:cNvPicPr>
          <p:nvPr/>
        </p:nvPicPr>
        <p:blipFill>
          <a:blip r:embed="rId3"/>
          <a:stretch>
            <a:fillRect/>
          </a:stretch>
        </p:blipFill>
        <p:spPr>
          <a:xfrm>
            <a:off x="9645650" y="0"/>
            <a:ext cx="1873250" cy="185582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622300" y="862916"/>
            <a:ext cx="9099550" cy="1120820"/>
          </a:xfrm>
          <a:prstGeom prst="rect">
            <a:avLst/>
          </a:prstGeom>
        </p:spPr>
        <p:txBody>
          <a:bodyPr vert="horz" wrap="square" lIns="0" tIns="12700" rIns="0" bIns="0" rtlCol="0">
            <a:spAutoFit/>
          </a:bodyPr>
          <a:lstStyle/>
          <a:p>
            <a:pPr marL="12700">
              <a:lnSpc>
                <a:spcPct val="100000"/>
              </a:lnSpc>
              <a:spcBef>
                <a:spcPts val="100"/>
              </a:spcBef>
            </a:pPr>
            <a:r>
              <a:rPr lang="en-GB" sz="3600" dirty="0">
                <a:solidFill>
                  <a:schemeClr val="tx1"/>
                </a:solidFill>
              </a:rPr>
              <a:t>Key phrases that convey interest and empathy</a:t>
            </a:r>
            <a:br>
              <a:rPr lang="en-GB" sz="3600" dirty="0">
                <a:solidFill>
                  <a:schemeClr val="tx1"/>
                </a:solidFill>
              </a:rPr>
            </a:br>
            <a:endParaRPr sz="3600" spc="-5" dirty="0">
              <a:solidFill>
                <a:schemeClr val="tx1"/>
              </a:solidFill>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7" name="object 13"/>
          <p:cNvSpPr txBox="1"/>
          <p:nvPr/>
        </p:nvSpPr>
        <p:spPr>
          <a:xfrm>
            <a:off x="1111250" y="1717676"/>
            <a:ext cx="8160497" cy="4462760"/>
          </a:xfrm>
          <a:prstGeom prst="rect">
            <a:avLst/>
          </a:prstGeom>
        </p:spPr>
        <p:txBody>
          <a:bodyPr vert="horz" wrap="square" lIns="0" tIns="53340" rIns="0" bIns="0" rtlCol="0">
            <a:spAutoFit/>
          </a:bodyPr>
          <a:lstStyle/>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I understand your concerns</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You have the right to be sad/angry/frustrated/…</a:t>
            </a:r>
            <a:r>
              <a:rPr sz="2400" spc="-10" dirty="0">
                <a:solidFill>
                  <a:srgbClr val="231F20"/>
                </a:solidFill>
                <a:latin typeface="Calibri"/>
                <a:cs typeface="Calibri"/>
              </a:rPr>
              <a:t>.</a:t>
            </a:r>
            <a:endParaRPr lang="en-GB" sz="2400" spc="-10" dirty="0">
              <a:solidFill>
                <a:srgbClr val="231F20"/>
              </a:solidFill>
              <a:latin typeface="Calibri"/>
              <a:cs typeface="Calibri"/>
            </a:endParaRP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I hear what you are saying..</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I understand that you are worried..</a:t>
            </a:r>
          </a:p>
          <a:p>
            <a:pPr marL="300355" indent="-287655">
              <a:lnSpc>
                <a:spcPct val="100000"/>
              </a:lnSpc>
              <a:spcBef>
                <a:spcPts val="320"/>
              </a:spcBef>
              <a:buChar char="•"/>
              <a:tabLst>
                <a:tab pos="300355" algn="l"/>
                <a:tab pos="300990" algn="l"/>
              </a:tabLst>
            </a:pPr>
            <a:r>
              <a:rPr lang="en-GB" sz="2400" spc="-10" dirty="0">
                <a:solidFill>
                  <a:srgbClr val="231F20"/>
                </a:solidFill>
                <a:latin typeface="Calibri"/>
                <a:cs typeface="Calibri"/>
              </a:rPr>
              <a:t>In this situation, your reaction is natural…</a:t>
            </a:r>
          </a:p>
          <a:p>
            <a:pPr marL="300355" indent="-287655">
              <a:lnSpc>
                <a:spcPct val="100000"/>
              </a:lnSpc>
              <a:spcBef>
                <a:spcPts val="320"/>
              </a:spcBef>
              <a:buChar char="•"/>
              <a:tabLst>
                <a:tab pos="300355" algn="l"/>
                <a:tab pos="300990" algn="l"/>
              </a:tabLst>
            </a:pPr>
            <a:r>
              <a:rPr lang="en-GB" sz="2400" spc="-10" dirty="0">
                <a:solidFill>
                  <a:srgbClr val="231F20"/>
                </a:solidFill>
                <a:cs typeface="Calibri"/>
              </a:rPr>
              <a:t>Maybe we can discuss possible solutions….</a:t>
            </a:r>
          </a:p>
          <a:p>
            <a:pPr marL="300355" indent="-287655">
              <a:lnSpc>
                <a:spcPct val="100000"/>
              </a:lnSpc>
              <a:spcBef>
                <a:spcPts val="320"/>
              </a:spcBef>
              <a:buChar char="•"/>
              <a:tabLst>
                <a:tab pos="300355" algn="l"/>
                <a:tab pos="300990" algn="l"/>
              </a:tabLst>
            </a:pPr>
            <a:r>
              <a:rPr lang="en-GB" sz="2400" spc="-10" dirty="0">
                <a:solidFill>
                  <a:srgbClr val="231F20"/>
                </a:solidFill>
                <a:cs typeface="Calibri"/>
              </a:rPr>
              <a:t>What I can offer you is…</a:t>
            </a:r>
          </a:p>
          <a:p>
            <a:pPr marL="300355" indent="-287655">
              <a:lnSpc>
                <a:spcPct val="100000"/>
              </a:lnSpc>
              <a:spcBef>
                <a:spcPts val="320"/>
              </a:spcBef>
              <a:buChar char="•"/>
              <a:tabLst>
                <a:tab pos="300355" algn="l"/>
                <a:tab pos="300990" algn="l"/>
              </a:tabLst>
            </a:pPr>
            <a:r>
              <a:rPr lang="en-GB" sz="2400" spc="-10" dirty="0">
                <a:solidFill>
                  <a:srgbClr val="231F20"/>
                </a:solidFill>
                <a:cs typeface="Calibri"/>
              </a:rPr>
              <a:t>I am concerned about you and would like to suggest a place where someone can help you…</a:t>
            </a:r>
          </a:p>
          <a:p>
            <a:pPr marL="300355" indent="-287655">
              <a:lnSpc>
                <a:spcPct val="100000"/>
              </a:lnSpc>
              <a:spcBef>
                <a:spcPts val="320"/>
              </a:spcBef>
              <a:buChar char="•"/>
              <a:tabLst>
                <a:tab pos="300355" algn="l"/>
                <a:tab pos="300990" algn="l"/>
              </a:tabLst>
            </a:pPr>
            <a:endParaRPr lang="en-GB" sz="2400" spc="-10" dirty="0">
              <a:solidFill>
                <a:srgbClr val="231F20"/>
              </a:solidFill>
              <a:latin typeface="Calibri"/>
              <a:cs typeface="Calibri"/>
            </a:endParaRPr>
          </a:p>
          <a:p>
            <a:pPr marL="300355" indent="-287655">
              <a:lnSpc>
                <a:spcPct val="100000"/>
              </a:lnSpc>
              <a:spcBef>
                <a:spcPts val="320"/>
              </a:spcBef>
              <a:buChar char="•"/>
              <a:tabLst>
                <a:tab pos="300355" algn="l"/>
                <a:tab pos="300990" algn="l"/>
              </a:tabLst>
            </a:pPr>
            <a:endParaRPr sz="2400" dirty="0">
              <a:latin typeface="Calibri"/>
              <a:cs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Pernille phone call.jpeg"/>
          <p:cNvPicPr>
            <a:picLocks noChangeAspect="1"/>
          </p:cNvPicPr>
          <p:nvPr/>
        </p:nvPicPr>
        <p:blipFill>
          <a:blip r:embed="rId3"/>
          <a:stretch>
            <a:fillRect/>
          </a:stretch>
        </p:blipFill>
        <p:spPr>
          <a:xfrm>
            <a:off x="1322770" y="3927475"/>
            <a:ext cx="4212460" cy="2555875"/>
          </a:xfrm>
          <a:prstGeom prst="rect">
            <a:avLst/>
          </a:prstGeom>
        </p:spPr>
      </p:pic>
      <p:pic>
        <p:nvPicPr>
          <p:cNvPr id="6" name="Picture 5" descr="Pernille group.jpeg"/>
          <p:cNvPicPr>
            <a:picLocks noChangeAspect="1"/>
          </p:cNvPicPr>
          <p:nvPr/>
        </p:nvPicPr>
        <p:blipFill>
          <a:blip r:embed="rId4"/>
          <a:stretch>
            <a:fillRect/>
          </a:stretch>
        </p:blipFill>
        <p:spPr>
          <a:xfrm>
            <a:off x="6216650" y="2327275"/>
            <a:ext cx="4783667" cy="35877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0338547" cy="677108"/>
          </a:xfrm>
          <a:prstGeom prst="rect">
            <a:avLst/>
          </a:prstGeom>
        </p:spPr>
        <p:txBody>
          <a:bodyPr vert="horz" wrap="square" lIns="0" tIns="119380" rIns="0" bIns="0" rtlCol="0">
            <a:spAutoFit/>
          </a:bodyPr>
          <a:lstStyle/>
          <a:p>
            <a:pPr marL="12700" marR="5080">
              <a:lnSpc>
                <a:spcPts val="4200"/>
              </a:lnSpc>
              <a:spcBef>
                <a:spcPts val="940"/>
              </a:spcBef>
            </a:pPr>
            <a:r>
              <a:rPr spc="-5" dirty="0"/>
              <a:t>LINK </a:t>
            </a:r>
            <a:r>
              <a:rPr spc="-50" dirty="0"/>
              <a:t>refers </a:t>
            </a:r>
            <a:r>
              <a:rPr spc="-25" dirty="0"/>
              <a:t>to </a:t>
            </a:r>
            <a:r>
              <a:rPr spc="-5" dirty="0"/>
              <a:t>helping  </a:t>
            </a:r>
            <a:r>
              <a:rPr dirty="0"/>
              <a:t>the </a:t>
            </a:r>
            <a:r>
              <a:rPr spc="-20" dirty="0"/>
              <a:t>person </a:t>
            </a:r>
            <a:r>
              <a:rPr spc="-5" dirty="0"/>
              <a:t>in</a:t>
            </a:r>
            <a:r>
              <a:rPr spc="-55" dirty="0"/>
              <a:t> </a:t>
            </a:r>
            <a:r>
              <a:rPr spc="-15" dirty="0"/>
              <a:t>distress</a:t>
            </a:r>
          </a:p>
        </p:txBody>
      </p:sp>
      <p:sp>
        <p:nvSpPr>
          <p:cNvPr id="13" name="object 13"/>
          <p:cNvSpPr txBox="1"/>
          <p:nvPr/>
        </p:nvSpPr>
        <p:spPr>
          <a:xfrm>
            <a:off x="1187450" y="2327275"/>
            <a:ext cx="5662930" cy="16510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sz="2400" dirty="0">
                <a:solidFill>
                  <a:srgbClr val="231F20"/>
                </a:solidFill>
                <a:latin typeface="Calibri"/>
                <a:cs typeface="Calibri"/>
              </a:rPr>
              <a:t>access</a:t>
            </a:r>
            <a:r>
              <a:rPr sz="2400" spc="-10" dirty="0">
                <a:solidFill>
                  <a:srgbClr val="231F20"/>
                </a:solidFill>
                <a:latin typeface="Calibri"/>
                <a:cs typeface="Calibri"/>
              </a:rPr>
              <a:t> </a:t>
            </a:r>
            <a:r>
              <a:rPr sz="2400" spc="-15" dirty="0">
                <a:solidFill>
                  <a:srgbClr val="231F20"/>
                </a:solidFill>
                <a:latin typeface="Calibri"/>
                <a:cs typeface="Calibri"/>
              </a:rPr>
              <a:t>information</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connect </a:t>
            </a:r>
            <a:r>
              <a:rPr sz="2400" dirty="0">
                <a:solidFill>
                  <a:srgbClr val="231F20"/>
                </a:solidFill>
                <a:latin typeface="Calibri"/>
                <a:cs typeface="Calibri"/>
              </a:rPr>
              <a:t>with </a:t>
            </a:r>
            <a:r>
              <a:rPr sz="2400" spc="-10" dirty="0">
                <a:solidFill>
                  <a:srgbClr val="231F20"/>
                </a:solidFill>
                <a:latin typeface="Calibri"/>
                <a:cs typeface="Calibri"/>
              </a:rPr>
              <a:t>loved </a:t>
            </a:r>
            <a:r>
              <a:rPr sz="2400" spc="-5" dirty="0">
                <a:solidFill>
                  <a:srgbClr val="231F20"/>
                </a:solidFill>
                <a:latin typeface="Calibri"/>
                <a:cs typeface="Calibri"/>
              </a:rPr>
              <a:t>ones </a:t>
            </a:r>
            <a:r>
              <a:rPr sz="2400" dirty="0">
                <a:solidFill>
                  <a:srgbClr val="231F20"/>
                </a:solidFill>
                <a:latin typeface="Calibri"/>
                <a:cs typeface="Calibri"/>
              </a:rPr>
              <a:t>and </a:t>
            </a:r>
            <a:r>
              <a:rPr sz="2400" spc="-5" dirty="0">
                <a:solidFill>
                  <a:srgbClr val="231F20"/>
                </a:solidFill>
                <a:latin typeface="Calibri"/>
                <a:cs typeface="Calibri"/>
              </a:rPr>
              <a:t>social</a:t>
            </a:r>
            <a:r>
              <a:rPr sz="2400" spc="-50" dirty="0">
                <a:solidFill>
                  <a:srgbClr val="231F20"/>
                </a:solidFill>
                <a:latin typeface="Calibri"/>
                <a:cs typeface="Calibri"/>
              </a:rPr>
              <a:t> </a:t>
            </a:r>
            <a:r>
              <a:rPr sz="2400" spc="-5" dirty="0">
                <a:solidFill>
                  <a:srgbClr val="231F20"/>
                </a:solidFill>
                <a:latin typeface="Calibri"/>
                <a:cs typeface="Calibri"/>
              </a:rPr>
              <a:t>support</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tackle </a:t>
            </a:r>
            <a:r>
              <a:rPr sz="2400" spc="-15" dirty="0">
                <a:solidFill>
                  <a:srgbClr val="231F20"/>
                </a:solidFill>
                <a:latin typeface="Calibri"/>
                <a:cs typeface="Calibri"/>
              </a:rPr>
              <a:t>practical</a:t>
            </a:r>
            <a:r>
              <a:rPr sz="2400" spc="-10" dirty="0">
                <a:solidFill>
                  <a:srgbClr val="231F20"/>
                </a:solidFill>
                <a:latin typeface="Calibri"/>
                <a:cs typeface="Calibri"/>
              </a:rPr>
              <a:t> problems</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access services and </a:t>
            </a:r>
            <a:r>
              <a:rPr sz="2400" spc="-5" dirty="0">
                <a:solidFill>
                  <a:srgbClr val="231F20"/>
                </a:solidFill>
                <a:latin typeface="Calibri"/>
                <a:cs typeface="Calibri"/>
              </a:rPr>
              <a:t>other</a:t>
            </a:r>
            <a:r>
              <a:rPr sz="2400" spc="-30" dirty="0">
                <a:solidFill>
                  <a:srgbClr val="231F20"/>
                </a:solidFill>
                <a:latin typeface="Calibri"/>
                <a:cs typeface="Calibri"/>
              </a:rPr>
              <a:t> </a:t>
            </a:r>
            <a:r>
              <a:rPr sz="2400" spc="-5" dirty="0">
                <a:solidFill>
                  <a:srgbClr val="231F20"/>
                </a:solidFill>
                <a:latin typeface="Calibri"/>
                <a:cs typeface="Calibri"/>
              </a:rPr>
              <a:t>help.</a:t>
            </a:r>
            <a:endParaRPr sz="2400" dirty="0">
              <a:latin typeface="Calibri"/>
              <a:cs typeface="Calibri"/>
            </a:endParaRPr>
          </a:p>
        </p:txBody>
      </p:sp>
      <p:sp>
        <p:nvSpPr>
          <p:cNvPr id="15" name="object 15"/>
          <p:cNvSpPr txBox="1"/>
          <p:nvPr/>
        </p:nvSpPr>
        <p:spPr>
          <a:xfrm>
            <a:off x="11346885" y="4812555"/>
            <a:ext cx="118745" cy="1591945"/>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DIEGO CASTELLANOS/ECUADORIAN </a:t>
            </a:r>
            <a:r>
              <a:rPr sz="600" spc="10" dirty="0">
                <a:solidFill>
                  <a:srgbClr val="FFFFFF"/>
                </a:solidFill>
                <a:latin typeface="Calibri"/>
                <a:cs typeface="Calibri"/>
              </a:rPr>
              <a:t>RED </a:t>
            </a:r>
            <a:r>
              <a:rPr sz="600" spc="15" dirty="0">
                <a:solidFill>
                  <a:srgbClr val="FFFFFF"/>
                </a:solidFill>
                <a:latin typeface="Calibri"/>
                <a:cs typeface="Calibri"/>
              </a:rPr>
              <a:t>CROSS</a:t>
            </a:r>
            <a:endParaRPr sz="600">
              <a:latin typeface="Calibri"/>
              <a:cs typeface="Calibri"/>
            </a:endParaRPr>
          </a:p>
        </p:txBody>
      </p:sp>
      <p:sp>
        <p:nvSpPr>
          <p:cNvPr id="9"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Pernille redo 8.jpeg"/>
          <p:cNvPicPr>
            <a:picLocks noChangeAspect="1"/>
          </p:cNvPicPr>
          <p:nvPr/>
        </p:nvPicPr>
        <p:blipFill>
          <a:blip r:embed="rId3">
            <a:alphaModFix amt="48000"/>
          </a:blip>
          <a:stretch>
            <a:fillRect/>
          </a:stretch>
        </p:blipFill>
        <p:spPr>
          <a:xfrm>
            <a:off x="2482850" y="727075"/>
            <a:ext cx="5840277" cy="5756275"/>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11250" y="1108075"/>
            <a:ext cx="7703297" cy="659155"/>
          </a:xfrm>
          <a:prstGeom prst="rect">
            <a:avLst/>
          </a:prstGeom>
        </p:spPr>
        <p:txBody>
          <a:bodyPr vert="horz" wrap="square" lIns="0" tIns="12700" rIns="0" bIns="0" rtlCol="0">
            <a:spAutoFit/>
          </a:bodyPr>
          <a:lstStyle/>
          <a:p>
            <a:pPr marL="12700">
              <a:lnSpc>
                <a:spcPct val="100000"/>
              </a:lnSpc>
              <a:spcBef>
                <a:spcPts val="100"/>
              </a:spcBef>
            </a:pPr>
            <a:r>
              <a:rPr lang="en-GB" spc="-5" dirty="0"/>
              <a:t>Severe reactions</a:t>
            </a:r>
            <a:endParaRPr spc="-3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9" name="object 13"/>
          <p:cNvSpPr txBox="1"/>
          <p:nvPr/>
        </p:nvSpPr>
        <p:spPr>
          <a:xfrm>
            <a:off x="1187450" y="1913580"/>
            <a:ext cx="8693897" cy="531684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Is unable to sleep for a week or more and is confused and disorientated</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unable to function normally and care for themselves or their family (e.g. not eating or keeping clean)</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has lost control over their behaviour and is unpredictable or destructive</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threatens to harm themselves or others</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starts excessive or out-of-the-ordinary use of drugs or alcohol</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presents chronic health conditions which need specialised support</a:t>
            </a:r>
          </a:p>
          <a:p>
            <a:pPr marL="300355" indent="-287655">
              <a:lnSpc>
                <a:spcPct val="100000"/>
              </a:lnSpc>
              <a:spcBef>
                <a:spcPts val="420"/>
              </a:spcBef>
              <a:buChar char="•"/>
              <a:tabLst>
                <a:tab pos="300355" algn="l"/>
                <a:tab pos="300990" algn="l"/>
              </a:tabLst>
            </a:pPr>
            <a:r>
              <a:rPr lang="en-GB" sz="2400" dirty="0">
                <a:solidFill>
                  <a:srgbClr val="231F20"/>
                </a:solidFill>
                <a:latin typeface="Calibri"/>
                <a:cs typeface="Calibri"/>
              </a:rPr>
              <a:t>presents symptoms of mental health disorders</a:t>
            </a:r>
          </a:p>
          <a:p>
            <a:pPr marL="300355" indent="-287655">
              <a:lnSpc>
                <a:spcPct val="100000"/>
              </a:lnSpc>
              <a:spcBef>
                <a:spcPts val="420"/>
              </a:spcBef>
              <a:buChar char="•"/>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a:p>
            <a:pPr marL="300355" indent="-287655">
              <a:lnSpc>
                <a:spcPct val="100000"/>
              </a:lnSpc>
              <a:spcBef>
                <a:spcPts val="420"/>
              </a:spcBef>
              <a:tabLst>
                <a:tab pos="300355" algn="l"/>
                <a:tab pos="300990" algn="l"/>
              </a:tabLst>
            </a:pPr>
            <a:endParaRPr lang="en-GB" sz="2400" dirty="0">
              <a:solidFill>
                <a:srgbClr val="231F20"/>
              </a:solidFill>
              <a:latin typeface="Calibri"/>
              <a:cs typeface="Calibri"/>
            </a:endParaRPr>
          </a:p>
        </p:txBody>
      </p:sp>
      <p:sp>
        <p:nvSpPr>
          <p:cNvPr id="10"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1"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3"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pic>
        <p:nvPicPr>
          <p:cNvPr id="21" name="Picture 20" descr="Pernille group.jpeg"/>
          <p:cNvPicPr>
            <a:picLocks noChangeAspect="1"/>
          </p:cNvPicPr>
          <p:nvPr/>
        </p:nvPicPr>
        <p:blipFill>
          <a:blip r:embed="rId7"/>
          <a:stretch>
            <a:fillRect/>
          </a:stretch>
        </p:blipFill>
        <p:spPr>
          <a:xfrm>
            <a:off x="8665633" y="0"/>
            <a:ext cx="2853267" cy="213995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622301" y="1108075"/>
            <a:ext cx="8108950" cy="1305486"/>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Calibri"/>
                <a:ea typeface="+mj-ea"/>
                <a:cs typeface="Calibri"/>
              </a:rPr>
              <a:t>Special considerations for LINK in the COVID-19 response</a:t>
            </a:r>
            <a:endParaRPr kumimoji="0" lang="en-US" sz="4200" b="0" i="0" u="none" strike="noStrike" kern="0" cap="none" spc="-5" normalizeH="0" baseline="0" noProof="0" dirty="0">
              <a:ln>
                <a:noFill/>
              </a:ln>
              <a:solidFill>
                <a:srgbClr val="FF0000"/>
              </a:solidFill>
              <a:effectLst/>
              <a:uLnTx/>
              <a:uFillTx/>
              <a:latin typeface="Calibri"/>
              <a:ea typeface="+mj-ea"/>
              <a:cs typeface="Calibri"/>
            </a:endParaRPr>
          </a:p>
        </p:txBody>
      </p:sp>
      <p:sp>
        <p:nvSpPr>
          <p:cNvPr id="17" name="object 13"/>
          <p:cNvSpPr txBox="1"/>
          <p:nvPr/>
        </p:nvSpPr>
        <p:spPr>
          <a:xfrm>
            <a:off x="622300" y="2632075"/>
            <a:ext cx="10547350" cy="423193"/>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FF0000"/>
                </a:solidFill>
                <a:cs typeface="Calibri"/>
              </a:rPr>
              <a:t>address myths and false information</a:t>
            </a:r>
          </a:p>
        </p:txBody>
      </p:sp>
      <p:sp>
        <p:nvSpPr>
          <p:cNvPr id="20" name="Rectangle 19"/>
          <p:cNvSpPr/>
          <p:nvPr/>
        </p:nvSpPr>
        <p:spPr>
          <a:xfrm>
            <a:off x="425450" y="3792870"/>
            <a:ext cx="11093450" cy="2690480"/>
          </a:xfrm>
          <a:prstGeom prst="rect">
            <a:avLst/>
          </a:prstGeom>
        </p:spPr>
        <p:txBody>
          <a:bodyPr wrap="square">
            <a:spAutoFit/>
          </a:bodyPr>
          <a:lstStyle/>
          <a:p>
            <a:pPr marL="12700" lvl="0" defTabSz="914400">
              <a:spcBef>
                <a:spcPts val="100"/>
              </a:spcBef>
              <a:defRPr/>
            </a:pPr>
            <a:r>
              <a:rPr lang="en-US" sz="4200" kern="0" spc="-20" dirty="0">
                <a:solidFill>
                  <a:srgbClr val="0000FF"/>
                </a:solidFill>
                <a:cs typeface="Calibri"/>
              </a:rPr>
              <a:t>Activity 12</a:t>
            </a:r>
          </a:p>
          <a:p>
            <a:pPr marL="12700" lvl="0" defTabSz="914400">
              <a:spcBef>
                <a:spcPts val="100"/>
              </a:spcBef>
              <a:defRPr/>
            </a:pPr>
            <a:r>
              <a:rPr lang="en-US" sz="4200" kern="0" spc="-20" dirty="0">
                <a:solidFill>
                  <a:srgbClr val="0000FF"/>
                </a:solidFill>
                <a:cs typeface="Calibri"/>
              </a:rPr>
              <a:t>List special considerations for the LINK actions in the COVID-19 response, adding to the list I have started. </a:t>
            </a:r>
          </a:p>
        </p:txBody>
      </p:sp>
      <p:pic>
        <p:nvPicPr>
          <p:cNvPr id="7" name="Picture 6" descr="Pernille group.jpeg"/>
          <p:cNvPicPr>
            <a:picLocks noChangeAspect="1"/>
          </p:cNvPicPr>
          <p:nvPr/>
        </p:nvPicPr>
        <p:blipFill>
          <a:blip r:embed="rId3"/>
          <a:stretch>
            <a:fillRect/>
          </a:stretch>
        </p:blipFill>
        <p:spPr>
          <a:xfrm>
            <a:off x="8665633" y="0"/>
            <a:ext cx="2853267" cy="2139950"/>
          </a:xfrm>
          <a:prstGeom prst="rect">
            <a:avLst/>
          </a:prstGeom>
        </p:spPr>
      </p:pic>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622301" y="1108075"/>
            <a:ext cx="8185150" cy="1305486"/>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Calibri"/>
                <a:ea typeface="+mj-ea"/>
                <a:cs typeface="Calibri"/>
              </a:rPr>
              <a:t>Special considerations for LINK in the COVID-19 response</a:t>
            </a:r>
            <a:endParaRPr kumimoji="0" lang="en-US" sz="4200" b="0" i="0" u="none" strike="noStrike" kern="0" cap="none" spc="-5" normalizeH="0" baseline="0" noProof="0" dirty="0">
              <a:ln>
                <a:noFill/>
              </a:ln>
              <a:solidFill>
                <a:srgbClr val="FF0000"/>
              </a:solidFill>
              <a:effectLst/>
              <a:uLnTx/>
              <a:uFillTx/>
              <a:latin typeface="Calibri"/>
              <a:ea typeface="+mj-ea"/>
              <a:cs typeface="Calibri"/>
            </a:endParaRPr>
          </a:p>
        </p:txBody>
      </p:sp>
      <p:sp>
        <p:nvSpPr>
          <p:cNvPr id="17" name="object 13"/>
          <p:cNvSpPr txBox="1"/>
          <p:nvPr/>
        </p:nvSpPr>
        <p:spPr>
          <a:xfrm>
            <a:off x="654050" y="2493226"/>
            <a:ext cx="10394950" cy="4157548"/>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000000"/>
                </a:solidFill>
                <a:cs typeface="Calibri"/>
              </a:rPr>
              <a:t>address </a:t>
            </a:r>
            <a:r>
              <a:rPr lang="en-US" sz="2400" spc="-15" dirty="0" err="1">
                <a:solidFill>
                  <a:srgbClr val="000000"/>
                </a:solidFill>
                <a:cs typeface="Calibri"/>
              </a:rPr>
              <a:t>rumours</a:t>
            </a:r>
            <a:r>
              <a:rPr lang="en-US" sz="2400" spc="-15" dirty="0">
                <a:solidFill>
                  <a:srgbClr val="000000"/>
                </a:solidFill>
                <a:cs typeface="Calibri"/>
              </a:rPr>
              <a:t> and false information</a:t>
            </a:r>
          </a:p>
          <a:p>
            <a:pPr marL="300355" indent="-287655">
              <a:spcBef>
                <a:spcPts val="420"/>
              </a:spcBef>
              <a:buFontTx/>
              <a:buChar char="•"/>
              <a:tabLst>
                <a:tab pos="300355" algn="l"/>
                <a:tab pos="300990" algn="l"/>
              </a:tabLst>
            </a:pPr>
            <a:r>
              <a:rPr lang="en-US" sz="2400" spc="-15" dirty="0">
                <a:solidFill>
                  <a:srgbClr val="000000"/>
                </a:solidFill>
                <a:cs typeface="Calibri"/>
              </a:rPr>
              <a:t>link to reliable information sources</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help people in isolation</a:t>
            </a:r>
          </a:p>
          <a:p>
            <a:pPr marL="300355" indent="-287655">
              <a:spcBef>
                <a:spcPts val="420"/>
              </a:spcBef>
              <a:buFontTx/>
              <a:buChar char="•"/>
              <a:tabLst>
                <a:tab pos="300355" algn="l"/>
                <a:tab pos="300990" algn="l"/>
              </a:tabLst>
            </a:pPr>
            <a:r>
              <a:rPr lang="en-US" sz="2400" spc="-15" dirty="0">
                <a:solidFill>
                  <a:srgbClr val="000000"/>
                </a:solidFill>
                <a:cs typeface="Calibri"/>
              </a:rPr>
              <a:t>knowing the national COVID-19 response protocol</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link someone who is ill to local health authorities for testing, contact tracing and referral</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encourage remote social interaction (phone and video calls)</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encourage healthy living: daily exercise, food and water, sleep etc</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encourage asking for help from friends and family </a:t>
            </a:r>
          </a:p>
          <a:p>
            <a:pPr marL="300355" indent="-287655">
              <a:lnSpc>
                <a:spcPct val="100000"/>
              </a:lnSpc>
              <a:spcBef>
                <a:spcPts val="420"/>
              </a:spcBef>
              <a:tabLst>
                <a:tab pos="300355" algn="l"/>
                <a:tab pos="300990" algn="l"/>
              </a:tabLst>
            </a:pPr>
            <a:endParaRPr lang="en-US" sz="2400" spc="-15" dirty="0">
              <a:solidFill>
                <a:srgbClr val="000000"/>
              </a:solidFill>
              <a:cs typeface="Calibri"/>
            </a:endParaRPr>
          </a:p>
        </p:txBody>
      </p:sp>
      <p:pic>
        <p:nvPicPr>
          <p:cNvPr id="7" name="Picture 6" descr="Pernille group.jpeg"/>
          <p:cNvPicPr>
            <a:picLocks noChangeAspect="1"/>
          </p:cNvPicPr>
          <p:nvPr/>
        </p:nvPicPr>
        <p:blipFill>
          <a:blip r:embed="rId3"/>
          <a:stretch>
            <a:fillRect/>
          </a:stretch>
        </p:blipFill>
        <p:spPr>
          <a:xfrm>
            <a:off x="8665633" y="0"/>
            <a:ext cx="2853267" cy="2139950"/>
          </a:xfrm>
          <a:prstGeom prst="rect">
            <a:avLst/>
          </a:prstGeom>
        </p:spPr>
      </p:pic>
      <p:grpSp>
        <p:nvGrpSpPr>
          <p:cNvPr id="8" name="Group 7"/>
          <p:cNvGrpSpPr/>
          <p:nvPr/>
        </p:nvGrpSpPr>
        <p:grpSpPr>
          <a:xfrm>
            <a:off x="3288133" y="287191"/>
            <a:ext cx="2012664" cy="335127"/>
            <a:chOff x="3288133" y="287191"/>
            <a:chExt cx="2012664" cy="335127"/>
          </a:xfrm>
        </p:grpSpPr>
        <p:sp>
          <p:nvSpPr>
            <p:cNvPr id="9"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2"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Rumours and false information</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group.jpeg"/>
          <p:cNvPicPr>
            <a:picLocks noChangeAspect="1"/>
          </p:cNvPicPr>
          <p:nvPr/>
        </p:nvPicPr>
        <p:blipFill>
          <a:blip r:embed="rId6"/>
          <a:stretch>
            <a:fillRect/>
          </a:stretch>
        </p:blipFill>
        <p:spPr>
          <a:xfrm>
            <a:off x="8665633" y="0"/>
            <a:ext cx="2853267" cy="2139950"/>
          </a:xfrm>
          <a:prstGeom prst="rect">
            <a:avLst/>
          </a:prstGeom>
        </p:spPr>
      </p:pic>
      <p:pic>
        <p:nvPicPr>
          <p:cNvPr id="16" name="Picture 15" descr="IMG_0299.jpg"/>
          <p:cNvPicPr>
            <a:picLocks noChangeAspect="1"/>
          </p:cNvPicPr>
          <p:nvPr/>
        </p:nvPicPr>
        <p:blipFill>
          <a:blip r:embed="rId7"/>
          <a:stretch>
            <a:fillRect/>
          </a:stretch>
        </p:blipFill>
        <p:spPr>
          <a:xfrm>
            <a:off x="1035051" y="2555875"/>
            <a:ext cx="2916902" cy="3584484"/>
          </a:xfrm>
          <a:prstGeom prst="rect">
            <a:avLst/>
          </a:prstGeom>
        </p:spPr>
      </p:pic>
      <p:sp>
        <p:nvSpPr>
          <p:cNvPr id="17" name="object 13"/>
          <p:cNvSpPr txBox="1"/>
          <p:nvPr/>
        </p:nvSpPr>
        <p:spPr>
          <a:xfrm>
            <a:off x="5378450" y="2632075"/>
            <a:ext cx="4559300" cy="2844368"/>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000000"/>
                </a:solidFill>
                <a:cs typeface="Calibri"/>
              </a:rPr>
              <a:t>Warm and sunny countries are less at risk</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African people don’t become infected</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Scams and fake marketing</a:t>
            </a:r>
          </a:p>
          <a:p>
            <a:pPr marL="300355" indent="-287655">
              <a:lnSpc>
                <a:spcPct val="100000"/>
              </a:lnSpc>
              <a:spcBef>
                <a:spcPts val="420"/>
              </a:spcBef>
              <a:buChar char="•"/>
              <a:tabLst>
                <a:tab pos="300355" algn="l"/>
                <a:tab pos="300990" algn="l"/>
              </a:tabLst>
            </a:pPr>
            <a:endParaRPr lang="en-US" sz="2400" spc="-15" dirty="0">
              <a:solidFill>
                <a:srgbClr val="000000"/>
              </a:solidFill>
              <a:cs typeface="Calibri"/>
            </a:endParaRPr>
          </a:p>
          <a:p>
            <a:pPr marL="300355" indent="-287655">
              <a:lnSpc>
                <a:spcPct val="100000"/>
              </a:lnSpc>
              <a:spcBef>
                <a:spcPts val="420"/>
              </a:spcBef>
              <a:tabLst>
                <a:tab pos="300355" algn="l"/>
                <a:tab pos="300990" algn="l"/>
              </a:tabLst>
            </a:pPr>
            <a:endParaRPr lang="en-US" sz="2400" spc="-15" dirty="0">
              <a:solidFill>
                <a:srgbClr val="000000"/>
              </a:solidFill>
              <a:cs typeface="Calibri"/>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8804018"/>
      </p:ext>
    </p:extLst>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22" name="object 12"/>
          <p:cNvSpPr txBox="1">
            <a:spLocks/>
          </p:cNvSpPr>
          <p:nvPr/>
        </p:nvSpPr>
        <p:spPr>
          <a:xfrm>
            <a:off x="654050" y="1260475"/>
            <a:ext cx="5221605"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Aim of training</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23" name="object 13"/>
          <p:cNvSpPr txBox="1"/>
          <p:nvPr/>
        </p:nvSpPr>
        <p:spPr>
          <a:xfrm>
            <a:off x="273050" y="2098675"/>
            <a:ext cx="10363199" cy="2284793"/>
          </a:xfrm>
          <a:prstGeom prst="rect">
            <a:avLst/>
          </a:prstGeom>
        </p:spPr>
        <p:txBody>
          <a:bodyPr vert="horz" wrap="square" lIns="0" tIns="12700" rIns="0" bIns="0" rtlCol="0">
            <a:spAutoFit/>
          </a:bodyPr>
          <a:lstStyle/>
          <a:p>
            <a:pPr marL="300355" marR="127000" indent="-287655">
              <a:lnSpc>
                <a:spcPct val="111100"/>
              </a:lnSpc>
              <a:spcBef>
                <a:spcPts val="100"/>
              </a:spcBef>
              <a:buChar char="•"/>
              <a:tabLst>
                <a:tab pos="300355" algn="l"/>
                <a:tab pos="300990" algn="l"/>
              </a:tabLst>
            </a:pPr>
            <a:r>
              <a:rPr lang="en-US" sz="3600" dirty="0">
                <a:cs typeface="Calibri"/>
              </a:rPr>
              <a:t>Introduce Psychological First Aid (PFA)</a:t>
            </a:r>
          </a:p>
          <a:p>
            <a:pPr marL="300355" marR="127000" indent="-287655">
              <a:lnSpc>
                <a:spcPct val="111100"/>
              </a:lnSpc>
              <a:spcBef>
                <a:spcPts val="100"/>
              </a:spcBef>
              <a:tabLst>
                <a:tab pos="300355" algn="l"/>
                <a:tab pos="300990" algn="l"/>
              </a:tabLst>
            </a:pPr>
            <a:endParaRPr lang="en-US" sz="3600" dirty="0">
              <a:cs typeface="Calibri"/>
            </a:endParaRPr>
          </a:p>
          <a:p>
            <a:pPr marL="300355" marR="127000" indent="-287655">
              <a:lnSpc>
                <a:spcPct val="111100"/>
              </a:lnSpc>
              <a:spcBef>
                <a:spcPts val="100"/>
              </a:spcBef>
              <a:buChar char="•"/>
              <a:tabLst>
                <a:tab pos="300355" algn="l"/>
                <a:tab pos="300990" algn="l"/>
              </a:tabLst>
            </a:pPr>
            <a:r>
              <a:rPr lang="en-US" sz="3600" dirty="0">
                <a:cs typeface="Calibri"/>
              </a:rPr>
              <a:t>Apply PFA skills to COVID-19 outbreak response</a:t>
            </a:r>
          </a:p>
          <a:p>
            <a:pPr marL="300355" marR="127000" indent="-287655">
              <a:lnSpc>
                <a:spcPct val="111100"/>
              </a:lnSpc>
              <a:spcBef>
                <a:spcPts val="100"/>
              </a:spcBef>
              <a:buChar char="•"/>
              <a:tabLst>
                <a:tab pos="300355" algn="l"/>
                <a:tab pos="300990" algn="l"/>
              </a:tabLst>
            </a:pPr>
            <a:endParaRPr lang="en-US" sz="2400" dirty="0">
              <a:cs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descr="Pernille phone call.jpeg"/>
          <p:cNvPicPr>
            <a:picLocks noChangeAspect="1"/>
          </p:cNvPicPr>
          <p:nvPr/>
        </p:nvPicPr>
        <p:blipFill>
          <a:blip r:embed="rId3"/>
          <a:stretch>
            <a:fillRect/>
          </a:stretch>
        </p:blipFill>
        <p:spPr>
          <a:xfrm>
            <a:off x="4734983" y="1813173"/>
            <a:ext cx="3930650" cy="2384889"/>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Rumours and false information</a:t>
            </a:r>
            <a:endParaRPr spc="-5" dirty="0"/>
          </a:p>
        </p:txBody>
      </p:sp>
      <p:sp>
        <p:nvSpPr>
          <p:cNvPr id="13" name="object 13"/>
          <p:cNvSpPr txBox="1"/>
          <p:nvPr/>
        </p:nvSpPr>
        <p:spPr>
          <a:xfrm>
            <a:off x="349250" y="2890770"/>
            <a:ext cx="10287000" cy="3323987"/>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a:p>
            <a:pPr marL="12700" lvl="0" defTabSz="914400">
              <a:spcBef>
                <a:spcPts val="100"/>
              </a:spcBef>
              <a:defRPr/>
            </a:pPr>
            <a:r>
              <a:rPr lang="en-US" sz="4200" kern="0" spc="-20" dirty="0">
                <a:solidFill>
                  <a:srgbClr val="0000FF"/>
                </a:solidFill>
                <a:cs typeface="Calibri"/>
              </a:rPr>
              <a:t>Activity 13</a:t>
            </a:r>
          </a:p>
          <a:p>
            <a:pPr marL="12700" lvl="0" defTabSz="914400">
              <a:spcBef>
                <a:spcPts val="100"/>
              </a:spcBef>
              <a:defRPr/>
            </a:pPr>
            <a:r>
              <a:rPr lang="en-US" sz="4200" kern="0" spc="-20" dirty="0">
                <a:solidFill>
                  <a:srgbClr val="0000FF"/>
                </a:solidFill>
                <a:cs typeface="Calibri"/>
              </a:rPr>
              <a:t>Share some examples of </a:t>
            </a:r>
            <a:r>
              <a:rPr lang="en-US" sz="4200" kern="0" spc="-20" dirty="0" err="1">
                <a:solidFill>
                  <a:srgbClr val="0000FF"/>
                </a:solidFill>
                <a:cs typeface="Calibri"/>
              </a:rPr>
              <a:t>rumours</a:t>
            </a:r>
            <a:r>
              <a:rPr lang="en-US" sz="4200" kern="0" spc="-20" dirty="0">
                <a:solidFill>
                  <a:srgbClr val="0000FF"/>
                </a:solidFill>
                <a:cs typeface="Calibri"/>
              </a:rPr>
              <a:t> or false information you have heard circulating. </a:t>
            </a:r>
          </a:p>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group.jpeg"/>
          <p:cNvPicPr>
            <a:picLocks noChangeAspect="1"/>
          </p:cNvPicPr>
          <p:nvPr/>
        </p:nvPicPr>
        <p:blipFill>
          <a:blip r:embed="rId7"/>
          <a:stretch>
            <a:fillRect/>
          </a:stretch>
        </p:blipFill>
        <p:spPr>
          <a:xfrm>
            <a:off x="8665633" y="0"/>
            <a:ext cx="2853267" cy="213995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ernille group.jpeg"/>
          <p:cNvPicPr>
            <a:picLocks noChangeAspect="1"/>
          </p:cNvPicPr>
          <p:nvPr/>
        </p:nvPicPr>
        <p:blipFill>
          <a:blip r:embed="rId3"/>
          <a:stretch>
            <a:fillRect/>
          </a:stretch>
        </p:blipFill>
        <p:spPr>
          <a:xfrm>
            <a:off x="8665633" y="0"/>
            <a:ext cx="2853267" cy="21399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654050" y="1336675"/>
            <a:ext cx="10013949" cy="1964640"/>
          </a:xfrm>
          <a:prstGeom prst="rect">
            <a:avLst/>
          </a:prstGeom>
        </p:spPr>
        <p:txBody>
          <a:bodyPr vert="horz" wrap="square" lIns="0" tIns="12700" rIns="0" bIns="0" rtlCol="0">
            <a:spAutoFit/>
          </a:bodyPr>
          <a:lstStyle/>
          <a:p>
            <a:pPr marL="12700" lvl="0" defTabSz="914400">
              <a:spcBef>
                <a:spcPts val="100"/>
              </a:spcBef>
              <a:defRPr/>
            </a:pPr>
            <a:r>
              <a:rPr kumimoji="0" lang="en-US" sz="4200" b="0" i="0" u="none" strike="noStrike" kern="0" cap="none" spc="0" normalizeH="0" baseline="0" noProof="0" dirty="0">
                <a:ln>
                  <a:noFill/>
                </a:ln>
                <a:solidFill>
                  <a:srgbClr val="0000FF"/>
                </a:solidFill>
                <a:effectLst/>
                <a:uLnTx/>
                <a:uFillTx/>
                <a:latin typeface="Calibri"/>
                <a:ea typeface="+mj-ea"/>
                <a:cs typeface="Calibri"/>
              </a:rPr>
              <a:t>Activity 14</a:t>
            </a:r>
          </a:p>
          <a:p>
            <a:pPr marL="12700" lvl="0" defTabSz="914400">
              <a:spcBef>
                <a:spcPts val="100"/>
              </a:spcBef>
              <a:defRPr/>
            </a:pPr>
            <a:r>
              <a:rPr kumimoji="0" lang="en-US" sz="4200" b="0" i="0" u="none" strike="noStrike" kern="0" cap="none" spc="0" normalizeH="0" baseline="0" noProof="0" dirty="0">
                <a:ln>
                  <a:noFill/>
                </a:ln>
                <a:solidFill>
                  <a:srgbClr val="0000FF"/>
                </a:solidFill>
                <a:effectLst/>
                <a:uLnTx/>
                <a:uFillTx/>
                <a:latin typeface="Calibri"/>
                <a:ea typeface="+mj-ea"/>
                <a:cs typeface="Calibri"/>
              </a:rPr>
              <a:t>View the video clip and discuss how I apply </a:t>
            </a:r>
            <a:r>
              <a:rPr lang="en-US" sz="4200" kern="0" dirty="0">
                <a:solidFill>
                  <a:srgbClr val="0000FF"/>
                </a:solidFill>
                <a:latin typeface="Calibri"/>
                <a:ea typeface="+mj-ea"/>
                <a:cs typeface="Calibri"/>
              </a:rPr>
              <a:t>PFA skills and especially LINK actions.</a:t>
            </a:r>
            <a:endParaRPr kumimoji="0" lang="en-US" sz="4200" b="0" i="0" u="none" strike="noStrike" kern="0" cap="none" spc="-5" normalizeH="0" baseline="0" noProof="0" dirty="0">
              <a:ln>
                <a:noFill/>
              </a:ln>
              <a:solidFill>
                <a:srgbClr val="FF0000"/>
              </a:solidFill>
              <a:effectLst/>
              <a:uLnTx/>
              <a:uFillTx/>
              <a:latin typeface="Calibri"/>
              <a:ea typeface="+mj-ea"/>
              <a:cs typeface="Calibri"/>
            </a:endParaRPr>
          </a:p>
        </p:txBody>
      </p:sp>
      <p:sp>
        <p:nvSpPr>
          <p:cNvPr id="6"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2"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3"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4"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Pernille phone call.jpeg"/>
          <p:cNvPicPr>
            <a:picLocks noChangeAspect="1"/>
          </p:cNvPicPr>
          <p:nvPr/>
        </p:nvPicPr>
        <p:blipFill>
          <a:blip r:embed="rId3"/>
          <a:stretch>
            <a:fillRect/>
          </a:stretch>
        </p:blipFill>
        <p:spPr>
          <a:xfrm>
            <a:off x="1322770" y="3927475"/>
            <a:ext cx="4212460" cy="2555875"/>
          </a:xfrm>
          <a:prstGeom prst="rect">
            <a:avLst/>
          </a:prstGeom>
        </p:spPr>
      </p:pic>
      <p:pic>
        <p:nvPicPr>
          <p:cNvPr id="6" name="Picture 5" descr="Pernille group.jpeg"/>
          <p:cNvPicPr>
            <a:picLocks noChangeAspect="1"/>
          </p:cNvPicPr>
          <p:nvPr/>
        </p:nvPicPr>
        <p:blipFill>
          <a:blip r:embed="rId4"/>
          <a:stretch>
            <a:fillRect/>
          </a:stretch>
        </p:blipFill>
        <p:spPr>
          <a:xfrm>
            <a:off x="6216650" y="2327275"/>
            <a:ext cx="4783667" cy="35877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2" name="object 12"/>
          <p:cNvSpPr txBox="1">
            <a:spLocks noGrp="1"/>
          </p:cNvSpPr>
          <p:nvPr>
            <p:ph type="title"/>
          </p:nvPr>
        </p:nvSpPr>
        <p:spPr>
          <a:xfrm>
            <a:off x="1180353" y="1365947"/>
            <a:ext cx="10338547" cy="677108"/>
          </a:xfrm>
          <a:prstGeom prst="rect">
            <a:avLst/>
          </a:prstGeom>
        </p:spPr>
        <p:txBody>
          <a:bodyPr vert="horz" wrap="square" lIns="0" tIns="119380" rIns="0" bIns="0" rtlCol="0">
            <a:spAutoFit/>
          </a:bodyPr>
          <a:lstStyle/>
          <a:p>
            <a:pPr marL="12700" marR="5080">
              <a:lnSpc>
                <a:spcPts val="4200"/>
              </a:lnSpc>
              <a:spcBef>
                <a:spcPts val="940"/>
              </a:spcBef>
            </a:pPr>
            <a:r>
              <a:rPr spc="-5" dirty="0"/>
              <a:t>LINK </a:t>
            </a:r>
            <a:r>
              <a:rPr spc="-50" dirty="0"/>
              <a:t>refers </a:t>
            </a:r>
            <a:r>
              <a:rPr spc="-25" dirty="0"/>
              <a:t>to </a:t>
            </a:r>
            <a:r>
              <a:rPr spc="-5" dirty="0"/>
              <a:t>helping  </a:t>
            </a:r>
            <a:r>
              <a:rPr dirty="0"/>
              <a:t>the </a:t>
            </a:r>
            <a:r>
              <a:rPr spc="-20" dirty="0"/>
              <a:t>person </a:t>
            </a:r>
            <a:r>
              <a:rPr spc="-5" dirty="0"/>
              <a:t>in</a:t>
            </a:r>
            <a:r>
              <a:rPr spc="-55" dirty="0"/>
              <a:t> </a:t>
            </a:r>
            <a:r>
              <a:rPr spc="-15" dirty="0"/>
              <a:t>distress</a:t>
            </a:r>
          </a:p>
        </p:txBody>
      </p:sp>
      <p:sp>
        <p:nvSpPr>
          <p:cNvPr id="13" name="object 13"/>
          <p:cNvSpPr txBox="1"/>
          <p:nvPr/>
        </p:nvSpPr>
        <p:spPr>
          <a:xfrm>
            <a:off x="1187450" y="2327275"/>
            <a:ext cx="5662930" cy="165100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sz="2400" dirty="0">
                <a:solidFill>
                  <a:srgbClr val="231F20"/>
                </a:solidFill>
                <a:latin typeface="Calibri"/>
                <a:cs typeface="Calibri"/>
              </a:rPr>
              <a:t>access</a:t>
            </a:r>
            <a:r>
              <a:rPr sz="2400" spc="-10" dirty="0">
                <a:solidFill>
                  <a:srgbClr val="231F20"/>
                </a:solidFill>
                <a:latin typeface="Calibri"/>
                <a:cs typeface="Calibri"/>
              </a:rPr>
              <a:t> </a:t>
            </a:r>
            <a:r>
              <a:rPr sz="2400" spc="-15" dirty="0">
                <a:solidFill>
                  <a:srgbClr val="231F20"/>
                </a:solidFill>
                <a:latin typeface="Calibri"/>
                <a:cs typeface="Calibri"/>
              </a:rPr>
              <a:t>information</a:t>
            </a:r>
            <a:endParaRPr sz="2400" dirty="0">
              <a:latin typeface="Calibri"/>
              <a:cs typeface="Calibri"/>
            </a:endParaRPr>
          </a:p>
          <a:p>
            <a:pPr marL="300355" indent="-287655">
              <a:lnSpc>
                <a:spcPct val="100000"/>
              </a:lnSpc>
              <a:spcBef>
                <a:spcPts val="320"/>
              </a:spcBef>
              <a:buChar char="•"/>
              <a:tabLst>
                <a:tab pos="300355" algn="l"/>
                <a:tab pos="300990" algn="l"/>
              </a:tabLst>
            </a:pPr>
            <a:r>
              <a:rPr sz="2400" spc="-10" dirty="0">
                <a:solidFill>
                  <a:srgbClr val="231F20"/>
                </a:solidFill>
                <a:latin typeface="Calibri"/>
                <a:cs typeface="Calibri"/>
              </a:rPr>
              <a:t>connect </a:t>
            </a:r>
            <a:r>
              <a:rPr sz="2400" dirty="0">
                <a:solidFill>
                  <a:srgbClr val="231F20"/>
                </a:solidFill>
                <a:latin typeface="Calibri"/>
                <a:cs typeface="Calibri"/>
              </a:rPr>
              <a:t>with </a:t>
            </a:r>
            <a:r>
              <a:rPr sz="2400" spc="-10" dirty="0">
                <a:solidFill>
                  <a:srgbClr val="231F20"/>
                </a:solidFill>
                <a:latin typeface="Calibri"/>
                <a:cs typeface="Calibri"/>
              </a:rPr>
              <a:t>loved </a:t>
            </a:r>
            <a:r>
              <a:rPr sz="2400" spc="-5" dirty="0">
                <a:solidFill>
                  <a:srgbClr val="231F20"/>
                </a:solidFill>
                <a:latin typeface="Calibri"/>
                <a:cs typeface="Calibri"/>
              </a:rPr>
              <a:t>ones </a:t>
            </a:r>
            <a:r>
              <a:rPr sz="2400" dirty="0">
                <a:solidFill>
                  <a:srgbClr val="231F20"/>
                </a:solidFill>
                <a:latin typeface="Calibri"/>
                <a:cs typeface="Calibri"/>
              </a:rPr>
              <a:t>and </a:t>
            </a:r>
            <a:r>
              <a:rPr sz="2400" spc="-5" dirty="0">
                <a:solidFill>
                  <a:srgbClr val="231F20"/>
                </a:solidFill>
                <a:latin typeface="Calibri"/>
                <a:cs typeface="Calibri"/>
              </a:rPr>
              <a:t>social</a:t>
            </a:r>
            <a:r>
              <a:rPr sz="2400" spc="-50" dirty="0">
                <a:solidFill>
                  <a:srgbClr val="231F20"/>
                </a:solidFill>
                <a:latin typeface="Calibri"/>
                <a:cs typeface="Calibri"/>
              </a:rPr>
              <a:t> </a:t>
            </a:r>
            <a:r>
              <a:rPr sz="2400" spc="-5" dirty="0">
                <a:solidFill>
                  <a:srgbClr val="231F20"/>
                </a:solidFill>
                <a:latin typeface="Calibri"/>
                <a:cs typeface="Calibri"/>
              </a:rPr>
              <a:t>support</a:t>
            </a:r>
            <a:endParaRPr sz="2400" dirty="0">
              <a:latin typeface="Calibri"/>
              <a:cs typeface="Calibri"/>
            </a:endParaRPr>
          </a:p>
          <a:p>
            <a:pPr marL="300355" indent="-287655">
              <a:lnSpc>
                <a:spcPct val="100000"/>
              </a:lnSpc>
              <a:spcBef>
                <a:spcPts val="320"/>
              </a:spcBef>
              <a:buChar char="•"/>
              <a:tabLst>
                <a:tab pos="300355" algn="l"/>
                <a:tab pos="300990" algn="l"/>
              </a:tabLst>
            </a:pPr>
            <a:r>
              <a:rPr sz="2400" spc="-5" dirty="0">
                <a:solidFill>
                  <a:srgbClr val="231F20"/>
                </a:solidFill>
                <a:latin typeface="Calibri"/>
                <a:cs typeface="Calibri"/>
              </a:rPr>
              <a:t>tackle </a:t>
            </a:r>
            <a:r>
              <a:rPr sz="2400" spc="-15" dirty="0">
                <a:solidFill>
                  <a:srgbClr val="231F20"/>
                </a:solidFill>
                <a:latin typeface="Calibri"/>
                <a:cs typeface="Calibri"/>
              </a:rPr>
              <a:t>practical</a:t>
            </a:r>
            <a:r>
              <a:rPr sz="2400" spc="-10" dirty="0">
                <a:solidFill>
                  <a:srgbClr val="231F20"/>
                </a:solidFill>
                <a:latin typeface="Calibri"/>
                <a:cs typeface="Calibri"/>
              </a:rPr>
              <a:t> problems</a:t>
            </a:r>
            <a:endParaRPr sz="2400" dirty="0">
              <a:latin typeface="Calibri"/>
              <a:cs typeface="Calibri"/>
            </a:endParaRPr>
          </a:p>
          <a:p>
            <a:pPr marL="300355" indent="-287655">
              <a:lnSpc>
                <a:spcPct val="100000"/>
              </a:lnSpc>
              <a:spcBef>
                <a:spcPts val="320"/>
              </a:spcBef>
              <a:buChar char="•"/>
              <a:tabLst>
                <a:tab pos="300355" algn="l"/>
                <a:tab pos="300990" algn="l"/>
              </a:tabLst>
            </a:pPr>
            <a:r>
              <a:rPr sz="2400" dirty="0">
                <a:solidFill>
                  <a:srgbClr val="231F20"/>
                </a:solidFill>
                <a:latin typeface="Calibri"/>
                <a:cs typeface="Calibri"/>
              </a:rPr>
              <a:t>access services and </a:t>
            </a:r>
            <a:r>
              <a:rPr sz="2400" spc="-5" dirty="0">
                <a:solidFill>
                  <a:srgbClr val="231F20"/>
                </a:solidFill>
                <a:latin typeface="Calibri"/>
                <a:cs typeface="Calibri"/>
              </a:rPr>
              <a:t>other</a:t>
            </a:r>
            <a:r>
              <a:rPr sz="2400" spc="-30" dirty="0">
                <a:solidFill>
                  <a:srgbClr val="231F20"/>
                </a:solidFill>
                <a:latin typeface="Calibri"/>
                <a:cs typeface="Calibri"/>
              </a:rPr>
              <a:t> </a:t>
            </a:r>
            <a:r>
              <a:rPr sz="2400" spc="-5" dirty="0">
                <a:solidFill>
                  <a:srgbClr val="231F20"/>
                </a:solidFill>
                <a:latin typeface="Calibri"/>
                <a:cs typeface="Calibri"/>
              </a:rPr>
              <a:t>help.</a:t>
            </a:r>
            <a:endParaRPr sz="2400" dirty="0">
              <a:latin typeface="Calibri"/>
              <a:cs typeface="Calibri"/>
            </a:endParaRPr>
          </a:p>
        </p:txBody>
      </p:sp>
      <p:sp>
        <p:nvSpPr>
          <p:cNvPr id="15" name="object 15"/>
          <p:cNvSpPr txBox="1"/>
          <p:nvPr/>
        </p:nvSpPr>
        <p:spPr>
          <a:xfrm>
            <a:off x="11346885" y="4812555"/>
            <a:ext cx="118745" cy="1591945"/>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DIEGO CASTELLANOS/ECUADORIAN </a:t>
            </a:r>
            <a:r>
              <a:rPr sz="600" spc="10" dirty="0">
                <a:solidFill>
                  <a:srgbClr val="FFFFFF"/>
                </a:solidFill>
                <a:latin typeface="Calibri"/>
                <a:cs typeface="Calibri"/>
              </a:rPr>
              <a:t>RED </a:t>
            </a:r>
            <a:r>
              <a:rPr sz="600" spc="15" dirty="0">
                <a:solidFill>
                  <a:srgbClr val="FFFFFF"/>
                </a:solidFill>
                <a:latin typeface="Calibri"/>
                <a:cs typeface="Calibri"/>
              </a:rPr>
              <a:t>CROSS</a:t>
            </a:r>
            <a:endParaRPr sz="600">
              <a:latin typeface="Calibri"/>
              <a:cs typeface="Calibri"/>
            </a:endParaRPr>
          </a:p>
        </p:txBody>
      </p:sp>
      <p:sp>
        <p:nvSpPr>
          <p:cNvPr id="9"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4"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6"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7"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7848600" cy="1305486"/>
          </a:xfrm>
          <a:prstGeom prst="rect">
            <a:avLst/>
          </a:prstGeom>
        </p:spPr>
        <p:txBody>
          <a:bodyPr vert="horz" wrap="square" lIns="0" tIns="12700" rIns="0" bIns="0" rtlCol="0">
            <a:spAutoFit/>
          </a:bodyPr>
          <a:lstStyle/>
          <a:p>
            <a:pPr marL="12700">
              <a:lnSpc>
                <a:spcPct val="100000"/>
              </a:lnSpc>
              <a:spcBef>
                <a:spcPts val="100"/>
              </a:spcBef>
            </a:pPr>
            <a:r>
              <a:rPr lang="en-GB" dirty="0"/>
              <a:t>Helping people in quarantine or isolation</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group.jpeg"/>
          <p:cNvPicPr>
            <a:picLocks noChangeAspect="1"/>
          </p:cNvPicPr>
          <p:nvPr/>
        </p:nvPicPr>
        <p:blipFill>
          <a:blip r:embed="rId6"/>
          <a:stretch>
            <a:fillRect/>
          </a:stretch>
        </p:blipFill>
        <p:spPr>
          <a:xfrm>
            <a:off x="8665633" y="0"/>
            <a:ext cx="2853267" cy="2139950"/>
          </a:xfrm>
          <a:prstGeom prst="rect">
            <a:avLst/>
          </a:prstGeom>
        </p:spPr>
      </p:pic>
      <p:pic>
        <p:nvPicPr>
          <p:cNvPr id="20" name="Picture 19" descr="Pernille 7.jpeg"/>
          <p:cNvPicPr>
            <a:picLocks noChangeAspect="1"/>
          </p:cNvPicPr>
          <p:nvPr/>
        </p:nvPicPr>
        <p:blipFill>
          <a:blip r:embed="rId7"/>
          <a:stretch>
            <a:fillRect/>
          </a:stretch>
        </p:blipFill>
        <p:spPr>
          <a:xfrm>
            <a:off x="0" y="3494088"/>
            <a:ext cx="2239639" cy="2989262"/>
          </a:xfrm>
          <a:prstGeom prst="rect">
            <a:avLst/>
          </a:prstGeom>
        </p:spPr>
      </p:pic>
      <p:sp>
        <p:nvSpPr>
          <p:cNvPr id="16" name="Rectangle 15"/>
          <p:cNvSpPr/>
          <p:nvPr/>
        </p:nvSpPr>
        <p:spPr>
          <a:xfrm>
            <a:off x="2254250" y="2555875"/>
            <a:ext cx="8382000" cy="3406061"/>
          </a:xfrm>
          <a:prstGeom prst="rect">
            <a:avLst/>
          </a:prstGeom>
        </p:spPr>
        <p:txBody>
          <a:bodyPr wrap="square">
            <a:spAutoFit/>
          </a:bodyPr>
          <a:lstStyle/>
          <a:p>
            <a:pPr marL="757555" lvl="1" indent="-287655">
              <a:spcBef>
                <a:spcPts val="420"/>
              </a:spcBef>
              <a:buChar char="•"/>
              <a:tabLst>
                <a:tab pos="300355" algn="l"/>
                <a:tab pos="300990" algn="l"/>
              </a:tabLst>
            </a:pPr>
            <a:r>
              <a:rPr lang="en-GB" sz="2400" dirty="0">
                <a:solidFill>
                  <a:srgbClr val="231F20"/>
                </a:solidFill>
                <a:cs typeface="Calibri"/>
              </a:rPr>
              <a:t>Stay socially close even if maintaining physical distance</a:t>
            </a:r>
          </a:p>
          <a:p>
            <a:pPr marL="757555" lvl="1" indent="-287655">
              <a:spcBef>
                <a:spcPts val="420"/>
              </a:spcBef>
              <a:buChar char="•"/>
              <a:tabLst>
                <a:tab pos="300355" algn="l"/>
                <a:tab pos="300990" algn="l"/>
              </a:tabLst>
            </a:pPr>
            <a:r>
              <a:rPr lang="en-GB" sz="2400" dirty="0">
                <a:solidFill>
                  <a:srgbClr val="231F20"/>
                </a:solidFill>
                <a:cs typeface="Calibri"/>
              </a:rPr>
              <a:t>Daily routine</a:t>
            </a:r>
          </a:p>
          <a:p>
            <a:pPr marL="757555" lvl="1" indent="-287655">
              <a:spcBef>
                <a:spcPts val="420"/>
              </a:spcBef>
              <a:buChar char="•"/>
              <a:tabLst>
                <a:tab pos="300355" algn="l"/>
                <a:tab pos="300990" algn="l"/>
              </a:tabLst>
            </a:pPr>
            <a:r>
              <a:rPr lang="en-GB" sz="2400" dirty="0">
                <a:solidFill>
                  <a:srgbClr val="231F20"/>
                </a:solidFill>
                <a:cs typeface="Calibri"/>
              </a:rPr>
              <a:t>Set goals and be active</a:t>
            </a:r>
          </a:p>
          <a:p>
            <a:pPr marL="757555" lvl="1" indent="-287655">
              <a:spcBef>
                <a:spcPts val="420"/>
              </a:spcBef>
              <a:buChar char="•"/>
              <a:tabLst>
                <a:tab pos="300355" algn="l"/>
                <a:tab pos="300990" algn="l"/>
              </a:tabLst>
            </a:pPr>
            <a:r>
              <a:rPr lang="en-GB" sz="2400" dirty="0">
                <a:solidFill>
                  <a:srgbClr val="231F20"/>
                </a:solidFill>
                <a:cs typeface="Calibri"/>
              </a:rPr>
              <a:t>If living with others plan time alone and together</a:t>
            </a:r>
          </a:p>
          <a:p>
            <a:pPr marL="757555" lvl="1" indent="-287655">
              <a:spcBef>
                <a:spcPts val="420"/>
              </a:spcBef>
              <a:buChar char="•"/>
              <a:tabLst>
                <a:tab pos="300355" algn="l"/>
                <a:tab pos="300990" algn="l"/>
              </a:tabLst>
            </a:pPr>
            <a:r>
              <a:rPr lang="en-GB" sz="2400" dirty="0">
                <a:solidFill>
                  <a:srgbClr val="231F20"/>
                </a:solidFill>
                <a:cs typeface="Calibri"/>
              </a:rPr>
              <a:t>Don’t forget humour</a:t>
            </a:r>
          </a:p>
          <a:p>
            <a:pPr marL="757555" lvl="1" indent="-287655">
              <a:spcBef>
                <a:spcPts val="420"/>
              </a:spcBef>
              <a:buChar char="•"/>
              <a:tabLst>
                <a:tab pos="300355" algn="l"/>
                <a:tab pos="300990" algn="l"/>
              </a:tabLst>
            </a:pPr>
            <a:r>
              <a:rPr lang="en-GB" sz="2400" dirty="0">
                <a:solidFill>
                  <a:srgbClr val="231F20"/>
                </a:solidFill>
                <a:cs typeface="Calibri"/>
              </a:rPr>
              <a:t>Maintain hope</a:t>
            </a:r>
          </a:p>
          <a:p>
            <a:pPr marL="757555" lvl="1" indent="-287655">
              <a:spcBef>
                <a:spcPts val="420"/>
              </a:spcBef>
              <a:buChar char="•"/>
              <a:tabLst>
                <a:tab pos="300355" algn="l"/>
                <a:tab pos="300990" algn="l"/>
              </a:tabLst>
            </a:pPr>
            <a:r>
              <a:rPr lang="en-GB" sz="2400" dirty="0">
                <a:solidFill>
                  <a:srgbClr val="231F20"/>
                </a:solidFill>
                <a:cs typeface="Calibri"/>
              </a:rPr>
              <a:t>Use stress management techniques</a:t>
            </a:r>
          </a:p>
          <a:p>
            <a:pPr marL="757555" lvl="1" indent="-287655">
              <a:spcBef>
                <a:spcPts val="420"/>
              </a:spcBef>
              <a:buChar char="•"/>
              <a:tabLst>
                <a:tab pos="300355" algn="l"/>
                <a:tab pos="300990" algn="l"/>
              </a:tabLst>
            </a:pPr>
            <a:r>
              <a:rPr lang="en-GB" sz="2400" dirty="0">
                <a:solidFill>
                  <a:srgbClr val="231F20"/>
                </a:solidFill>
                <a:cs typeface="Calibri"/>
              </a:rPr>
              <a:t>Accept feelings</a:t>
            </a:r>
            <a:endParaRPr lang="en-GB" sz="2200" dirty="0">
              <a:solidFill>
                <a:srgbClr val="231F20"/>
              </a:solidFill>
              <a:cs typeface="Calibri"/>
            </a:endParaRPr>
          </a:p>
        </p:txBody>
      </p:sp>
      <p:pic>
        <p:nvPicPr>
          <p:cNvPr id="17" name="Picture 16" descr="Pernille 10.jpeg">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95B68206-AA09-CE4B-A7A9-4FB21021514F}"/>
              </a:ext>
            </a:extLst>
          </p:cNvPr>
          <p:cNvPicPr>
            <a:picLocks noChangeAspect="1"/>
          </p:cNvPicPr>
          <p:nvPr/>
        </p:nvPicPr>
        <p:blipFill>
          <a:blip r:embed="rId8"/>
          <a:stretch>
            <a:fillRect/>
          </a:stretch>
        </p:blipFill>
        <p:spPr>
          <a:xfrm>
            <a:off x="9721850" y="3023053"/>
            <a:ext cx="1416050" cy="2471703"/>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7848600" cy="1305486"/>
          </a:xfrm>
          <a:prstGeom prst="rect">
            <a:avLst/>
          </a:prstGeom>
        </p:spPr>
        <p:txBody>
          <a:bodyPr vert="horz" wrap="square" lIns="0" tIns="12700" rIns="0" bIns="0" rtlCol="0">
            <a:spAutoFit/>
          </a:bodyPr>
          <a:lstStyle/>
          <a:p>
            <a:pPr marL="12700">
              <a:lnSpc>
                <a:spcPct val="100000"/>
              </a:lnSpc>
              <a:spcBef>
                <a:spcPts val="100"/>
              </a:spcBef>
            </a:pPr>
            <a:r>
              <a:rPr lang="en-GB" dirty="0"/>
              <a:t>Supporting people grieving the loss of loved ones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group.jpeg"/>
          <p:cNvPicPr>
            <a:picLocks noChangeAspect="1"/>
          </p:cNvPicPr>
          <p:nvPr/>
        </p:nvPicPr>
        <p:blipFill>
          <a:blip r:embed="rId6"/>
          <a:stretch>
            <a:fillRect/>
          </a:stretch>
        </p:blipFill>
        <p:spPr>
          <a:xfrm>
            <a:off x="8665633" y="0"/>
            <a:ext cx="2853267" cy="2139950"/>
          </a:xfrm>
          <a:prstGeom prst="rect">
            <a:avLst/>
          </a:prstGeom>
        </p:spPr>
      </p:pic>
      <p:sp>
        <p:nvSpPr>
          <p:cNvPr id="16" name="Rectangle 15"/>
          <p:cNvSpPr/>
          <p:nvPr/>
        </p:nvSpPr>
        <p:spPr>
          <a:xfrm>
            <a:off x="80704" y="2790098"/>
            <a:ext cx="10893999" cy="1723549"/>
          </a:xfrm>
          <a:prstGeom prst="rect">
            <a:avLst/>
          </a:prstGeom>
        </p:spPr>
        <p:txBody>
          <a:bodyPr wrap="square">
            <a:spAutoFit/>
          </a:bodyPr>
          <a:lstStyle/>
          <a:p>
            <a:pPr marL="757555" lvl="1" indent="-287655">
              <a:spcBef>
                <a:spcPts val="420"/>
              </a:spcBef>
              <a:buChar char="•"/>
              <a:tabLst>
                <a:tab pos="300355" algn="l"/>
                <a:tab pos="300990" algn="l"/>
              </a:tabLst>
            </a:pPr>
            <a:r>
              <a:rPr lang="en-GB" sz="2400" dirty="0">
                <a:solidFill>
                  <a:srgbClr val="231F20"/>
                </a:solidFill>
                <a:cs typeface="Calibri"/>
              </a:rPr>
              <a:t>Help to discuss alternative commemoration </a:t>
            </a:r>
          </a:p>
          <a:p>
            <a:pPr marL="757555" lvl="1" indent="-287655">
              <a:spcBef>
                <a:spcPts val="420"/>
              </a:spcBef>
              <a:buChar char="•"/>
              <a:tabLst>
                <a:tab pos="300355" algn="l"/>
                <a:tab pos="300990" algn="l"/>
              </a:tabLst>
            </a:pPr>
            <a:r>
              <a:rPr lang="en-GB" sz="2400" dirty="0">
                <a:solidFill>
                  <a:srgbClr val="231F20"/>
                </a:solidFill>
                <a:cs typeface="Calibri"/>
              </a:rPr>
              <a:t>Provide people ways to say goodbye, if possible</a:t>
            </a:r>
          </a:p>
          <a:p>
            <a:pPr marL="757555" lvl="1" indent="-287655">
              <a:spcBef>
                <a:spcPts val="420"/>
              </a:spcBef>
              <a:buChar char="•"/>
              <a:tabLst>
                <a:tab pos="300355" algn="l"/>
                <a:tab pos="300990" algn="l"/>
              </a:tabLst>
            </a:pPr>
            <a:r>
              <a:rPr lang="en-GB" sz="2400" dirty="0">
                <a:solidFill>
                  <a:srgbClr val="231F20"/>
                </a:solidFill>
                <a:cs typeface="Calibri"/>
              </a:rPr>
              <a:t>Identify religious leaders that can provide remote support to those grieving</a:t>
            </a:r>
          </a:p>
          <a:p>
            <a:pPr marL="757555" lvl="1" indent="-287655">
              <a:spcBef>
                <a:spcPts val="420"/>
              </a:spcBef>
              <a:buChar char="•"/>
              <a:tabLst>
                <a:tab pos="300355" algn="l"/>
                <a:tab pos="300990" algn="l"/>
              </a:tabLst>
            </a:pPr>
            <a:r>
              <a:rPr lang="en-GB" sz="2400" dirty="0">
                <a:solidFill>
                  <a:srgbClr val="231F20"/>
                </a:solidFill>
                <a:cs typeface="Calibri"/>
              </a:rPr>
              <a:t>Support people to identify other ways to safely say goodbye</a:t>
            </a:r>
            <a:endParaRPr lang="en-GB" sz="2200" dirty="0">
              <a:solidFill>
                <a:srgbClr val="231F20"/>
              </a:solidFill>
              <a:cs typeface="Calibri"/>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91620836"/>
      </p:ext>
    </p:extLst>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Preparing to help</a:t>
            </a:r>
            <a:endParaRPr spc="-5" dirty="0"/>
          </a:p>
        </p:txBody>
      </p:sp>
      <p:sp>
        <p:nvSpPr>
          <p:cNvPr id="13" name="object 13"/>
          <p:cNvSpPr txBox="1"/>
          <p:nvPr/>
        </p:nvSpPr>
        <p:spPr>
          <a:xfrm>
            <a:off x="349250" y="2890770"/>
            <a:ext cx="10287000" cy="4008790"/>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a:p>
            <a:pPr marL="12700" lvl="0" defTabSz="914400">
              <a:spcBef>
                <a:spcPts val="100"/>
              </a:spcBef>
              <a:defRPr/>
            </a:pPr>
            <a:r>
              <a:rPr lang="en-US" sz="4200" kern="0" spc="-20" dirty="0">
                <a:solidFill>
                  <a:srgbClr val="0000FF"/>
                </a:solidFill>
                <a:cs typeface="Calibri"/>
              </a:rPr>
              <a:t>Activity 15</a:t>
            </a:r>
          </a:p>
          <a:p>
            <a:pPr marL="12700" lvl="0" defTabSz="914400">
              <a:spcBef>
                <a:spcPts val="100"/>
              </a:spcBef>
              <a:defRPr/>
            </a:pPr>
            <a:r>
              <a:rPr lang="en-US" sz="4200" kern="0" spc="-20" dirty="0">
                <a:solidFill>
                  <a:srgbClr val="0000FF"/>
                </a:solidFill>
                <a:cs typeface="Calibri"/>
              </a:rPr>
              <a:t>Discuss and list what you need to prepare to provide PFA in the COVID-19 outbreak response? </a:t>
            </a:r>
          </a:p>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4.jpeg"/>
          <p:cNvPicPr>
            <a:picLocks noChangeAspect="1"/>
          </p:cNvPicPr>
          <p:nvPr/>
        </p:nvPicPr>
        <p:blipFill>
          <a:blip r:embed="rId6"/>
          <a:stretch>
            <a:fillRect/>
          </a:stretch>
        </p:blipFill>
        <p:spPr>
          <a:xfrm>
            <a:off x="7740650" y="269875"/>
            <a:ext cx="2918167" cy="3484563"/>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108075"/>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Preparing to help</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4.jpeg"/>
          <p:cNvPicPr>
            <a:picLocks noChangeAspect="1"/>
          </p:cNvPicPr>
          <p:nvPr/>
        </p:nvPicPr>
        <p:blipFill>
          <a:blip r:embed="rId6"/>
          <a:stretch>
            <a:fillRect/>
          </a:stretch>
        </p:blipFill>
        <p:spPr>
          <a:xfrm>
            <a:off x="8731250" y="650875"/>
            <a:ext cx="2482850" cy="2964754"/>
          </a:xfrm>
          <a:prstGeom prst="rect">
            <a:avLst/>
          </a:prstGeom>
        </p:spPr>
      </p:pic>
      <p:sp>
        <p:nvSpPr>
          <p:cNvPr id="16" name="Rectangle 15"/>
          <p:cNvSpPr/>
          <p:nvPr/>
        </p:nvSpPr>
        <p:spPr>
          <a:xfrm>
            <a:off x="273050" y="1969294"/>
            <a:ext cx="8382000" cy="4124206"/>
          </a:xfrm>
          <a:prstGeom prst="rect">
            <a:avLst/>
          </a:prstGeom>
        </p:spPr>
        <p:txBody>
          <a:bodyPr wrap="square">
            <a:spAutoFit/>
          </a:bodyPr>
          <a:lstStyle/>
          <a:p>
            <a:pPr marL="757555" lvl="1" indent="-287655">
              <a:spcBef>
                <a:spcPts val="420"/>
              </a:spcBef>
              <a:buChar char="•"/>
              <a:tabLst>
                <a:tab pos="300355" algn="l"/>
                <a:tab pos="300990" algn="l"/>
              </a:tabLst>
            </a:pPr>
            <a:r>
              <a:rPr lang="en-GB" sz="2200" dirty="0">
                <a:solidFill>
                  <a:srgbClr val="231F20"/>
                </a:solidFill>
                <a:cs typeface="Calibri"/>
              </a:rPr>
              <a:t>Safety and security – choose a method of interaction that is safe for you and the person in distress</a:t>
            </a:r>
          </a:p>
          <a:p>
            <a:pPr marL="757555" lvl="1" indent="-287655">
              <a:spcBef>
                <a:spcPts val="420"/>
              </a:spcBef>
              <a:buChar char="•"/>
              <a:tabLst>
                <a:tab pos="300355" algn="l"/>
                <a:tab pos="300990" algn="l"/>
              </a:tabLst>
            </a:pPr>
            <a:r>
              <a:rPr lang="en-GB" sz="2200" dirty="0">
                <a:solidFill>
                  <a:srgbClr val="231F20"/>
                </a:solidFill>
                <a:cs typeface="Calibri"/>
              </a:rPr>
              <a:t>Prepare your equipment – e.g. PPE, airtime, internet, privacy, </a:t>
            </a:r>
          </a:p>
          <a:p>
            <a:pPr marL="757555" lvl="1" indent="-287655">
              <a:spcBef>
                <a:spcPts val="420"/>
              </a:spcBef>
              <a:buChar char="•"/>
              <a:tabLst>
                <a:tab pos="300355" algn="l"/>
                <a:tab pos="300990" algn="l"/>
              </a:tabLst>
            </a:pPr>
            <a:r>
              <a:rPr lang="en-GB" sz="2200" dirty="0">
                <a:solidFill>
                  <a:srgbClr val="231F20"/>
                </a:solidFill>
                <a:cs typeface="Calibri"/>
              </a:rPr>
              <a:t>Know the updated local COVID-19 response protocol (be prepared to adapt along the way)</a:t>
            </a:r>
          </a:p>
          <a:p>
            <a:pPr marL="757555" lvl="1" indent="-287655">
              <a:spcBef>
                <a:spcPts val="420"/>
              </a:spcBef>
              <a:buChar char="•"/>
              <a:tabLst>
                <a:tab pos="300355" algn="l"/>
                <a:tab pos="300990" algn="l"/>
              </a:tabLst>
            </a:pPr>
            <a:r>
              <a:rPr lang="en-GB" sz="2200" dirty="0">
                <a:solidFill>
                  <a:srgbClr val="231F20"/>
                </a:solidFill>
                <a:cs typeface="Calibri"/>
              </a:rPr>
              <a:t>Know the local referral system and be ready to share</a:t>
            </a:r>
          </a:p>
          <a:p>
            <a:pPr marL="757555" lvl="1" indent="-287655">
              <a:spcBef>
                <a:spcPts val="420"/>
              </a:spcBef>
              <a:buChar char="•"/>
              <a:tabLst>
                <a:tab pos="300355" algn="l"/>
                <a:tab pos="300990" algn="l"/>
              </a:tabLst>
            </a:pPr>
            <a:r>
              <a:rPr lang="en-GB" sz="2200" dirty="0">
                <a:solidFill>
                  <a:srgbClr val="231F20"/>
                </a:solidFill>
                <a:cs typeface="Calibri"/>
              </a:rPr>
              <a:t>Be aware of groups with specific needs (e.g. children, older adults, people living with pre-existing health conditions)</a:t>
            </a:r>
          </a:p>
          <a:p>
            <a:pPr marL="757555" lvl="1" indent="-287655">
              <a:spcBef>
                <a:spcPts val="420"/>
              </a:spcBef>
              <a:buChar char="•"/>
              <a:tabLst>
                <a:tab pos="300355" algn="l"/>
                <a:tab pos="300990" algn="l"/>
              </a:tabLst>
            </a:pPr>
            <a:r>
              <a:rPr lang="en-GB" sz="2200" dirty="0">
                <a:solidFill>
                  <a:srgbClr val="231F20"/>
                </a:solidFill>
                <a:cs typeface="Calibri"/>
              </a:rPr>
              <a:t>Have psychoeducation materials ready to share (e.g. on healthy coping strategies, sleeping better, etc)</a:t>
            </a:r>
          </a:p>
          <a:p>
            <a:pPr marL="757555" lvl="1" indent="-287655">
              <a:spcBef>
                <a:spcPts val="420"/>
              </a:spcBef>
              <a:buChar char="•"/>
              <a:tabLst>
                <a:tab pos="300355" algn="l"/>
                <a:tab pos="300990" algn="l"/>
              </a:tabLst>
            </a:pPr>
            <a:endParaRPr lang="en-GB" sz="2200" dirty="0">
              <a:solidFill>
                <a:srgbClr val="231F20"/>
              </a:solidFill>
              <a:cs typeface="Calibri"/>
            </a:endParaRPr>
          </a:p>
        </p:txBody>
      </p:sp>
      <p:pic>
        <p:nvPicPr>
          <p:cNvPr id="17" name="Picture 16" descr="Pernille 10.jpeg">
            <a:extLst>
              <a:ext uri="{FF2B5EF4-FFF2-40B4-BE49-F238E27FC236}">
                <a16:creation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id="{621BD186-E6F9-D14D-9A2C-6159D8C898C0}"/>
              </a:ext>
            </a:extLst>
          </p:cNvPr>
          <p:cNvPicPr>
            <a:picLocks noChangeAspect="1"/>
          </p:cNvPicPr>
          <p:nvPr/>
        </p:nvPicPr>
        <p:blipFill>
          <a:blip r:embed="rId7"/>
          <a:stretch>
            <a:fillRect/>
          </a:stretch>
        </p:blipFill>
        <p:spPr>
          <a:xfrm>
            <a:off x="9645650" y="3773961"/>
            <a:ext cx="1262068" cy="2202929"/>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77850" y="1365947"/>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Local referral information</a:t>
            </a:r>
            <a:endParaRPr spc="-5" dirty="0"/>
          </a:p>
        </p:txBody>
      </p:sp>
      <p:sp>
        <p:nvSpPr>
          <p:cNvPr id="13" name="object 13"/>
          <p:cNvSpPr txBox="1"/>
          <p:nvPr/>
        </p:nvSpPr>
        <p:spPr>
          <a:xfrm>
            <a:off x="349250" y="2890770"/>
            <a:ext cx="10287000" cy="3970318"/>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a:p>
            <a:pPr marL="12700" lvl="0" defTabSz="914400">
              <a:spcBef>
                <a:spcPts val="100"/>
              </a:spcBef>
              <a:defRPr/>
            </a:pPr>
            <a:r>
              <a:rPr lang="en-US" sz="4200" kern="0" spc="-20" dirty="0">
                <a:solidFill>
                  <a:srgbClr val="0000FF"/>
                </a:solidFill>
                <a:cs typeface="Calibri"/>
              </a:rPr>
              <a:t>Activity 16</a:t>
            </a:r>
          </a:p>
          <a:p>
            <a:pPr marL="12700" lvl="0" defTabSz="914400">
              <a:spcBef>
                <a:spcPts val="100"/>
              </a:spcBef>
              <a:defRPr/>
            </a:pPr>
            <a:r>
              <a:rPr lang="en-US" sz="4200" kern="0" spc="-20" dirty="0">
                <a:solidFill>
                  <a:srgbClr val="0000FF"/>
                </a:solidFill>
                <a:cs typeface="Calibri"/>
              </a:rPr>
              <a:t>Complete the referral template with key numbers and information for making referrals in your country. </a:t>
            </a:r>
          </a:p>
          <a:p>
            <a:pPr marL="300355" indent="-287655">
              <a:lnSpc>
                <a:spcPct val="100000"/>
              </a:lnSpc>
              <a:spcBef>
                <a:spcPts val="420"/>
              </a:spcBef>
              <a:buChar char="•"/>
              <a:tabLst>
                <a:tab pos="300355" algn="l"/>
                <a:tab pos="300990" algn="l"/>
              </a:tabLst>
            </a:pPr>
            <a:endParaRPr lang="en-US" sz="4200" kern="0" spc="-20" dirty="0">
              <a:solidFill>
                <a:srgbClr val="0000FF"/>
              </a:solidFill>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9" name="Picture 18" descr="Pernille 4.jpeg"/>
          <p:cNvPicPr>
            <a:picLocks noChangeAspect="1"/>
          </p:cNvPicPr>
          <p:nvPr/>
        </p:nvPicPr>
        <p:blipFill>
          <a:blip r:embed="rId6"/>
          <a:stretch>
            <a:fillRect/>
          </a:stretch>
        </p:blipFill>
        <p:spPr>
          <a:xfrm>
            <a:off x="7740650" y="269875"/>
            <a:ext cx="2918167" cy="3484563"/>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01650" y="1260475"/>
            <a:ext cx="7848600" cy="659155"/>
          </a:xfrm>
          <a:prstGeom prst="rect">
            <a:avLst/>
          </a:prstGeom>
        </p:spPr>
        <p:txBody>
          <a:bodyPr vert="horz" wrap="square" lIns="0" tIns="12700" rIns="0" bIns="0" rtlCol="0">
            <a:spAutoFit/>
          </a:bodyPr>
          <a:lstStyle/>
          <a:p>
            <a:pPr marL="12700">
              <a:lnSpc>
                <a:spcPct val="100000"/>
              </a:lnSpc>
              <a:spcBef>
                <a:spcPts val="100"/>
              </a:spcBef>
            </a:pPr>
            <a:r>
              <a:rPr lang="en-GB" dirty="0"/>
              <a:t>Role plays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pic>
        <p:nvPicPr>
          <p:cNvPr id="16" name="Picture 15" descr="Pernille 4.jpeg"/>
          <p:cNvPicPr>
            <a:picLocks noChangeAspect="1"/>
          </p:cNvPicPr>
          <p:nvPr/>
        </p:nvPicPr>
        <p:blipFill>
          <a:blip r:embed="rId6"/>
          <a:stretch>
            <a:fillRect/>
          </a:stretch>
        </p:blipFill>
        <p:spPr>
          <a:xfrm>
            <a:off x="7054850" y="1489075"/>
            <a:ext cx="3376248" cy="4031554"/>
          </a:xfrm>
          <a:prstGeom prst="rect">
            <a:avLst/>
          </a:prstGeom>
        </p:spPr>
      </p:pic>
      <p:pic>
        <p:nvPicPr>
          <p:cNvPr id="17" name="Picture 16" descr="Pernille phone call.jpeg"/>
          <p:cNvPicPr>
            <a:picLocks noChangeAspect="1"/>
          </p:cNvPicPr>
          <p:nvPr/>
        </p:nvPicPr>
        <p:blipFill>
          <a:blip r:embed="rId7"/>
          <a:stretch>
            <a:fillRect/>
          </a:stretch>
        </p:blipFill>
        <p:spPr>
          <a:xfrm>
            <a:off x="617361" y="2403475"/>
            <a:ext cx="5623278" cy="3411877"/>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3"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5"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6"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7"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8"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title"/>
          </p:nvPr>
        </p:nvSpPr>
        <p:spPr>
          <a:xfrm>
            <a:off x="501650" y="1260475"/>
            <a:ext cx="10668000" cy="659155"/>
          </a:xfrm>
          <a:prstGeom prst="rect">
            <a:avLst/>
          </a:prstGeom>
        </p:spPr>
        <p:txBody>
          <a:bodyPr vert="horz" wrap="square" lIns="0" tIns="12700" rIns="0" bIns="0" rtlCol="0">
            <a:spAutoFit/>
          </a:bodyPr>
          <a:lstStyle/>
          <a:p>
            <a:pPr marL="12700">
              <a:lnSpc>
                <a:spcPct val="100000"/>
              </a:lnSpc>
              <a:spcBef>
                <a:spcPts val="100"/>
              </a:spcBef>
            </a:pPr>
            <a:r>
              <a:rPr lang="en-GB" dirty="0"/>
              <a:t>Role plays (examples from Niger Red Cross)</a:t>
            </a:r>
            <a:endParaRPr spc="-5" dirty="0"/>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8" name="TextBox 17"/>
          <p:cNvSpPr txBox="1"/>
          <p:nvPr/>
        </p:nvSpPr>
        <p:spPr>
          <a:xfrm>
            <a:off x="882650" y="2403475"/>
            <a:ext cx="9220200" cy="1754327"/>
          </a:xfrm>
          <a:prstGeom prst="rect">
            <a:avLst/>
          </a:prstGeom>
          <a:noFill/>
          <a:ln>
            <a:solidFill>
              <a:schemeClr val="tx1"/>
            </a:solidFill>
          </a:ln>
        </p:spPr>
        <p:txBody>
          <a:bodyPr wrap="square" rtlCol="0">
            <a:spAutoFit/>
          </a:bodyPr>
          <a:lstStyle/>
          <a:p>
            <a:pPr marL="0" lvl="1"/>
            <a:r>
              <a:rPr lang="en-GB" i="1" dirty="0"/>
              <a:t>You have to go to a man’s house to take his temperature because he has been in contact with someone who has tested positive for the virus. When the man arrives home, he tells you that this will be the last time you will come to see him, because as of tomorrow, he plans to go back to work at the market.                                                                                                                                                                                                       2 characters: Volunteer, man</a:t>
            </a:r>
            <a:endParaRPr lang="en-GB" sz="2000" dirty="0"/>
          </a:p>
          <a:p>
            <a:endParaRPr lang="en-US" dirty="0"/>
          </a:p>
        </p:txBody>
      </p:sp>
      <p:sp>
        <p:nvSpPr>
          <p:cNvPr id="20" name="TextBox 19"/>
          <p:cNvSpPr txBox="1"/>
          <p:nvPr/>
        </p:nvSpPr>
        <p:spPr>
          <a:xfrm>
            <a:off x="882650" y="4572000"/>
            <a:ext cx="9220200" cy="1477328"/>
          </a:xfrm>
          <a:prstGeom prst="rect">
            <a:avLst/>
          </a:prstGeom>
          <a:noFill/>
          <a:ln>
            <a:solidFill>
              <a:schemeClr val="tx1"/>
            </a:solidFill>
          </a:ln>
        </p:spPr>
        <p:txBody>
          <a:bodyPr wrap="square" rtlCol="0">
            <a:spAutoFit/>
          </a:bodyPr>
          <a:lstStyle/>
          <a:p>
            <a:pPr marL="0" lvl="1"/>
            <a:r>
              <a:rPr lang="en-GB" i="1" dirty="0"/>
              <a:t>You go to a market to disinfect the place and observe an old lady in a corner who looks scared. You approach her, and she starts crying softly, saying that she doesn't understand what's happening.</a:t>
            </a:r>
            <a:endParaRPr lang="en-GB" sz="2000" dirty="0"/>
          </a:p>
          <a:p>
            <a:r>
              <a:rPr lang="en-GB" i="1" dirty="0"/>
              <a:t>2 characters: Volunteer, lady</a:t>
            </a:r>
            <a:endParaRPr lang="en-GB" sz="2000" dirty="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t>Psychological </a:t>
            </a:r>
            <a:r>
              <a:rPr sz="2100" spc="-65" dirty="0"/>
              <a:t>First</a:t>
            </a:r>
            <a:r>
              <a:rPr sz="2100" spc="-150" dirty="0"/>
              <a:t> </a:t>
            </a:r>
            <a:r>
              <a:rPr sz="2100" spc="-65" dirty="0"/>
              <a:t>Aid</a:t>
            </a:r>
            <a:endParaRPr sz="2100" dirty="0"/>
          </a:p>
        </p:txBody>
      </p:sp>
      <p:sp>
        <p:nvSpPr>
          <p:cNvPr id="12" name="object 12"/>
          <p:cNvSpPr txBox="1"/>
          <p:nvPr/>
        </p:nvSpPr>
        <p:spPr>
          <a:xfrm>
            <a:off x="3263299" y="190621"/>
            <a:ext cx="2019935" cy="345440"/>
          </a:xfrm>
          <a:prstGeom prst="rect">
            <a:avLst/>
          </a:prstGeom>
        </p:spPr>
        <p:txBody>
          <a:bodyPr vert="horz" wrap="square" lIns="0" tIns="12700" rIns="0" bIns="0" rtlCol="0">
            <a:spAutoFit/>
          </a:bodyPr>
          <a:lstStyle/>
          <a:p>
            <a:pPr marL="12700">
              <a:lnSpc>
                <a:spcPct val="100000"/>
              </a:lnSpc>
              <a:spcBef>
                <a:spcPts val="100"/>
              </a:spcBef>
            </a:pPr>
            <a:r>
              <a:rPr sz="2100" spc="-60" dirty="0">
                <a:solidFill>
                  <a:srgbClr val="FFFFFF"/>
                </a:solidFill>
                <a:latin typeface="Calibri-Light"/>
                <a:cs typeface="Calibri-Light"/>
              </a:rPr>
              <a:t>Module </a:t>
            </a:r>
            <a:r>
              <a:rPr sz="2100" spc="-25" dirty="0">
                <a:solidFill>
                  <a:srgbClr val="FFFFFF"/>
                </a:solidFill>
                <a:latin typeface="Calibri-Light"/>
                <a:cs typeface="Calibri-Light"/>
              </a:rPr>
              <a:t>2 </a:t>
            </a:r>
            <a:r>
              <a:rPr sz="2100" b="1" spc="-55" dirty="0">
                <a:solidFill>
                  <a:srgbClr val="FFFFFF"/>
                </a:solidFill>
                <a:latin typeface="Calibri"/>
                <a:cs typeface="Calibri"/>
              </a:rPr>
              <a:t>Basic</a:t>
            </a:r>
            <a:r>
              <a:rPr sz="2100" b="1" spc="-250" dirty="0">
                <a:solidFill>
                  <a:srgbClr val="FFFFFF"/>
                </a:solidFill>
                <a:latin typeface="Calibri"/>
                <a:cs typeface="Calibri"/>
              </a:rPr>
              <a:t> </a:t>
            </a:r>
            <a:r>
              <a:rPr sz="2100" b="1" spc="-90" dirty="0">
                <a:solidFill>
                  <a:srgbClr val="FFFFFF"/>
                </a:solidFill>
                <a:latin typeface="Calibri"/>
                <a:cs typeface="Calibri"/>
              </a:rPr>
              <a:t>PFA</a:t>
            </a:r>
            <a:endParaRPr sz="2100">
              <a:latin typeface="Calibri"/>
              <a:cs typeface="Calibri"/>
            </a:endParaRPr>
          </a:p>
        </p:txBody>
      </p:sp>
      <p:sp>
        <p:nvSpPr>
          <p:cNvPr id="14" name="object 14"/>
          <p:cNvSpPr/>
          <p:nvPr/>
        </p:nvSpPr>
        <p:spPr>
          <a:xfrm>
            <a:off x="1203086" y="3215274"/>
            <a:ext cx="1355090" cy="1308100"/>
          </a:xfrm>
          <a:custGeom>
            <a:avLst/>
            <a:gdLst/>
            <a:ahLst/>
            <a:cxnLst/>
            <a:rect l="l" t="t" r="r" b="b"/>
            <a:pathLst>
              <a:path w="1355089" h="1308100">
                <a:moveTo>
                  <a:pt x="1354480" y="0"/>
                </a:moveTo>
                <a:lnTo>
                  <a:pt x="0" y="0"/>
                </a:lnTo>
                <a:lnTo>
                  <a:pt x="0" y="1307846"/>
                </a:lnTo>
                <a:lnTo>
                  <a:pt x="1354480" y="1307846"/>
                </a:lnTo>
                <a:lnTo>
                  <a:pt x="1354480" y="0"/>
                </a:lnTo>
                <a:close/>
              </a:path>
            </a:pathLst>
          </a:custGeom>
          <a:solidFill>
            <a:srgbClr val="FFFFFF"/>
          </a:solidFill>
        </p:spPr>
        <p:txBody>
          <a:bodyPr wrap="square" lIns="0" tIns="0" rIns="0" bIns="0" rtlCol="0"/>
          <a:lstStyle/>
          <a:p>
            <a:endParaRPr/>
          </a:p>
        </p:txBody>
      </p:sp>
      <p:sp>
        <p:nvSpPr>
          <p:cNvPr id="15" name="object 15"/>
          <p:cNvSpPr/>
          <p:nvPr/>
        </p:nvSpPr>
        <p:spPr>
          <a:xfrm>
            <a:off x="2557566" y="3215274"/>
            <a:ext cx="4790440" cy="1308100"/>
          </a:xfrm>
          <a:custGeom>
            <a:avLst/>
            <a:gdLst/>
            <a:ahLst/>
            <a:cxnLst/>
            <a:rect l="l" t="t" r="r" b="b"/>
            <a:pathLst>
              <a:path w="4790440" h="1308100">
                <a:moveTo>
                  <a:pt x="4790338" y="0"/>
                </a:moveTo>
                <a:lnTo>
                  <a:pt x="0" y="0"/>
                </a:lnTo>
                <a:lnTo>
                  <a:pt x="0" y="1307846"/>
                </a:lnTo>
                <a:lnTo>
                  <a:pt x="4790338" y="1307846"/>
                </a:lnTo>
                <a:lnTo>
                  <a:pt x="4790338" y="0"/>
                </a:lnTo>
                <a:close/>
              </a:path>
            </a:pathLst>
          </a:custGeom>
          <a:solidFill>
            <a:srgbClr val="FFFFFF"/>
          </a:solidFill>
        </p:spPr>
        <p:txBody>
          <a:bodyPr wrap="square" lIns="0" tIns="0" rIns="0" bIns="0" rtlCol="0"/>
          <a:lstStyle/>
          <a:p>
            <a:endParaRPr/>
          </a:p>
        </p:txBody>
      </p:sp>
      <p:graphicFrame>
        <p:nvGraphicFramePr>
          <p:cNvPr id="17" name="object 17"/>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08420397"/>
              </p:ext>
            </p:extLst>
          </p:nvPr>
        </p:nvGraphicFramePr>
        <p:xfrm>
          <a:off x="501650" y="2120208"/>
          <a:ext cx="8459684" cy="3810000"/>
        </p:xfrm>
        <a:graphic>
          <a:graphicData uri="http://schemas.openxmlformats.org/drawingml/2006/table">
            <a:tbl>
              <a:tblPr firstRow="1" bandRow="1">
                <a:tableStyleId>{2D5ABB26-0587-4C30-8999-92F81FD0307C}</a:tableStyleId>
              </a:tblPr>
              <a:tblGrid>
                <a:gridCol w="8459684">
                  <a:extLst>
                    <a:ext uri="{9D8B030D-6E8A-4147-A177-3AD203B41FA5}">
                      <a16:col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20000"/>
                    </a:ext>
                  </a:extLst>
                </a:gridCol>
              </a:tblGrid>
              <a:tr h="762000">
                <a:tc>
                  <a:txBody>
                    <a:bodyPr/>
                    <a:lstStyle/>
                    <a:p>
                      <a:pPr marL="538480" indent="-457200">
                        <a:lnSpc>
                          <a:spcPct val="100000"/>
                        </a:lnSpc>
                        <a:spcBef>
                          <a:spcPts val="315"/>
                        </a:spcBef>
                        <a:buFont typeface="Arial" panose="020B0604020202020204" pitchFamily="34" charset="0"/>
                        <a:buChar char="•"/>
                      </a:pPr>
                      <a:r>
                        <a:rPr lang="en-GB" sz="3200" b="0" spc="15" dirty="0">
                          <a:solidFill>
                            <a:srgbClr val="231F20"/>
                          </a:solidFill>
                          <a:latin typeface="Calibri"/>
                          <a:cs typeface="Calibri"/>
                        </a:rPr>
                        <a:t>What</a:t>
                      </a:r>
                      <a:r>
                        <a:rPr lang="en-GB" sz="3200" b="0" spc="15" baseline="0" dirty="0">
                          <a:solidFill>
                            <a:srgbClr val="231F20"/>
                          </a:solidFill>
                          <a:latin typeface="Calibri"/>
                          <a:cs typeface="Calibri"/>
                        </a:rPr>
                        <a:t> is Psychological First Aid? </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0"/>
                  </a:ext>
                </a:extLst>
              </a:tr>
              <a:tr h="762000">
                <a:tc>
                  <a:txBody>
                    <a:bodyPr/>
                    <a:lstStyle/>
                    <a:p>
                      <a:pPr marL="538480" indent="-457200">
                        <a:lnSpc>
                          <a:spcPct val="100000"/>
                        </a:lnSpc>
                        <a:spcBef>
                          <a:spcPts val="315"/>
                        </a:spcBef>
                        <a:buFont typeface="Arial" panose="020B0604020202020204" pitchFamily="34" charset="0"/>
                        <a:buChar char="•"/>
                      </a:pPr>
                      <a:r>
                        <a:rPr lang="en-GB" sz="3200" b="0" spc="5" dirty="0">
                          <a:solidFill>
                            <a:srgbClr val="231F20"/>
                          </a:solidFill>
                          <a:latin typeface="Calibri"/>
                          <a:cs typeface="Calibri"/>
                        </a:rPr>
                        <a:t>Impact of COVID-19</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1"/>
                  </a:ext>
                </a:extLst>
              </a:tr>
              <a:tr h="762000">
                <a:tc>
                  <a:txBody>
                    <a:bodyPr/>
                    <a:lstStyle/>
                    <a:p>
                      <a:pPr marL="538480" indent="-457200">
                        <a:lnSpc>
                          <a:spcPct val="100000"/>
                        </a:lnSpc>
                        <a:spcBef>
                          <a:spcPts val="315"/>
                        </a:spcBef>
                        <a:buFont typeface="Arial" panose="020B0604020202020204" pitchFamily="34" charset="0"/>
                        <a:buChar char="•"/>
                      </a:pPr>
                      <a:r>
                        <a:rPr sz="3200" b="0" spc="10" dirty="0">
                          <a:solidFill>
                            <a:srgbClr val="231F20"/>
                          </a:solidFill>
                          <a:latin typeface="Calibri"/>
                          <a:cs typeface="Calibri"/>
                        </a:rPr>
                        <a:t>Reactions</a:t>
                      </a:r>
                      <a:r>
                        <a:rPr lang="en-GB" sz="3200" b="0" spc="10" dirty="0">
                          <a:solidFill>
                            <a:srgbClr val="231F20"/>
                          </a:solidFill>
                          <a:latin typeface="Calibri"/>
                          <a:cs typeface="Calibri"/>
                        </a:rPr>
                        <a:t> to</a:t>
                      </a:r>
                      <a:r>
                        <a:rPr sz="3200" b="0" spc="10" dirty="0">
                          <a:solidFill>
                            <a:srgbClr val="231F20"/>
                          </a:solidFill>
                          <a:latin typeface="Calibri"/>
                          <a:cs typeface="Calibri"/>
                        </a:rPr>
                        <a:t> </a:t>
                      </a:r>
                      <a:r>
                        <a:rPr lang="en-GB" sz="3200" b="0" spc="5" dirty="0">
                          <a:solidFill>
                            <a:srgbClr val="231F20"/>
                          </a:solidFill>
                          <a:latin typeface="Calibri"/>
                          <a:cs typeface="Calibri"/>
                        </a:rPr>
                        <a:t>COVID-19</a:t>
                      </a:r>
                      <a:endParaRPr sz="3200" b="0" dirty="0">
                        <a:latin typeface="Calibri"/>
                        <a:cs typeface="Calibri"/>
                      </a:endParaRPr>
                    </a:p>
                  </a:txBody>
                  <a:tcPr marL="0" marR="0" marT="40005" marB="0">
                    <a:lnL w="12700">
                      <a:solidFill>
                        <a:srgbClr val="008EB2"/>
                      </a:solidFill>
                      <a:prstDash val="soli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2"/>
                  </a:ext>
                </a:extLst>
              </a:tr>
              <a:tr h="762000">
                <a:tc>
                  <a:txBody>
                    <a:bodyPr/>
                    <a:lstStyle/>
                    <a:p>
                      <a:pPr marL="538480" indent="-457200">
                        <a:lnSpc>
                          <a:spcPct val="100000"/>
                        </a:lnSpc>
                        <a:spcBef>
                          <a:spcPts val="315"/>
                        </a:spcBef>
                        <a:buFont typeface="Arial" panose="020B0604020202020204" pitchFamily="34" charset="0"/>
                        <a:buChar char="•"/>
                      </a:pPr>
                      <a:r>
                        <a:rPr lang="en-GB" sz="3200" b="0" spc="10" dirty="0">
                          <a:solidFill>
                            <a:srgbClr val="231F20"/>
                          </a:solidFill>
                          <a:latin typeface="Calibri"/>
                          <a:cs typeface="Calibri"/>
                        </a:rPr>
                        <a:t>How to help: Look, Listen and Link</a:t>
                      </a:r>
                      <a:endParaRPr sz="3200" b="0" dirty="0">
                        <a:latin typeface="Calibri"/>
                        <a:cs typeface="Calibri"/>
                      </a:endParaRP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3"/>
                  </a:ext>
                </a:extLst>
              </a:tr>
              <a:tr h="762000">
                <a:tc>
                  <a:txBody>
                    <a:bodyPr/>
                    <a:lstStyle/>
                    <a:p>
                      <a:pPr marL="538480" indent="-457200">
                        <a:lnSpc>
                          <a:spcPct val="100000"/>
                        </a:lnSpc>
                        <a:spcBef>
                          <a:spcPts val="315"/>
                        </a:spcBef>
                        <a:buFont typeface="Arial" panose="020B0604020202020204" pitchFamily="34" charset="0"/>
                        <a:buChar char="•"/>
                      </a:pPr>
                      <a:r>
                        <a:rPr sz="3200" b="0" dirty="0">
                          <a:solidFill>
                            <a:srgbClr val="231F20"/>
                          </a:solidFill>
                          <a:latin typeface="Calibri"/>
                          <a:cs typeface="Calibri"/>
                        </a:rPr>
                        <a:t>Self-care</a:t>
                      </a:r>
                      <a:endParaRPr sz="3200" b="0" dirty="0">
                        <a:latin typeface="Calibri"/>
                        <a:cs typeface="Calibri"/>
                      </a:endParaRPr>
                    </a:p>
                  </a:txBody>
                  <a:tcPr marL="0" marR="0" marT="40005" marB="0">
                    <a:lnL w="12700" cap="flat" cmpd="sng" algn="ctr">
                      <a:solidFill>
                        <a:srgbClr val="008EB2"/>
                      </a:solidFill>
                      <a:prstDash val="solid"/>
                      <a:round/>
                      <a:headEnd type="none" w="med" len="med"/>
                      <a:tailEnd type="none" w="med" len="med"/>
                    </a:lnL>
                    <a:lnR w="12700">
                      <a:solidFill>
                        <a:srgbClr val="008EB2"/>
                      </a:solidFill>
                      <a:prstDash val="solid"/>
                    </a:lnR>
                    <a:lnT w="12700" cap="flat" cmpd="sng" algn="ctr">
                      <a:solidFill>
                        <a:srgbClr val="008EB2"/>
                      </a:solidFill>
                      <a:prstDash val="solid"/>
                      <a:round/>
                      <a:headEnd type="none" w="med" len="med"/>
                      <a:tailEnd type="none" w="med" len="med"/>
                    </a:lnT>
                    <a:lnB w="12700" cap="flat" cmpd="sng" algn="ctr">
                      <a:solidFill>
                        <a:srgbClr val="008EB2"/>
                      </a:solidFill>
                      <a:prstDash val="solid"/>
                      <a:round/>
                      <a:headEnd type="none" w="med" len="med"/>
                      <a:tailEnd type="none" w="med" len="med"/>
                    </a:lnB>
                    <a:noFill/>
                  </a:tcPr>
                </a:tc>
                <a:extLst>
                  <a:ext uri="{0D108BD9-81ED-4DB2-BD59-A6C34878D82A}">
                    <a16:rowId xmlns="" xmlns:a="http://schemas.openxmlformats.org/drawingml/2006/main" xmlns:r="http://schemas.openxmlformats.org/officeDocument/2006/relationships" xmlns:p="http://schemas.openxmlformats.org/presentationml/2006/main" xmlns:a16="http://schemas.microsoft.com/office/drawing/2014/main" xmlns:mv="urn:schemas-microsoft-com:mac:vml" xmlns:mc="http://schemas.openxmlformats.org/markup-compatibility/2006" val="10004"/>
                  </a:ext>
                </a:extLst>
              </a:tr>
            </a:tbl>
          </a:graphicData>
        </a:graphic>
      </p:graphicFrame>
      <p:sp>
        <p:nvSpPr>
          <p:cNvPr id="18" name="object 12"/>
          <p:cNvSpPr txBox="1">
            <a:spLocks/>
          </p:cNvSpPr>
          <p:nvPr/>
        </p:nvSpPr>
        <p:spPr>
          <a:xfrm>
            <a:off x="455301" y="1184275"/>
            <a:ext cx="11063600" cy="66548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4200" kern="0" spc="-20" dirty="0">
                <a:solidFill>
                  <a:srgbClr val="231F20"/>
                </a:solidFill>
                <a:latin typeface="Calibri"/>
                <a:ea typeface="+mj-ea"/>
                <a:cs typeface="Calibri"/>
              </a:rPr>
              <a:t>Training content</a:t>
            </a: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6"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9"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20"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1"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7107887"/>
      </p:ext>
    </p:extLst>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9677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Calibri"/>
                <a:ea typeface="+mj-ea"/>
                <a:cs typeface="Calibri"/>
              </a:rPr>
              <a:t>Self-care in times of COVID-19</a:t>
            </a:r>
            <a:endParaRPr kumimoji="0" lang="en-US" sz="4200" b="0" i="0" u="none" strike="noStrike" kern="0" cap="none" spc="-5" normalizeH="0" baseline="0" noProof="0" dirty="0">
              <a:ln>
                <a:noFill/>
              </a:ln>
              <a:solidFill>
                <a:srgbClr val="FF0000"/>
              </a:solidFill>
              <a:effectLst/>
              <a:uLnTx/>
              <a:uFillTx/>
              <a:latin typeface="Calibri"/>
              <a:ea typeface="+mj-ea"/>
              <a:cs typeface="Calibri"/>
            </a:endParaRPr>
          </a:p>
        </p:txBody>
      </p:sp>
      <p:sp>
        <p:nvSpPr>
          <p:cNvPr id="17" name="object 13"/>
          <p:cNvSpPr txBox="1"/>
          <p:nvPr/>
        </p:nvSpPr>
        <p:spPr>
          <a:xfrm>
            <a:off x="349250" y="1793875"/>
            <a:ext cx="4495800" cy="843821"/>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FF0000"/>
                </a:solidFill>
                <a:cs typeface="Calibri"/>
              </a:rPr>
              <a:t>Focus on simple and routine tasks</a:t>
            </a:r>
          </a:p>
          <a:p>
            <a:pPr marL="300355" indent="-287655">
              <a:lnSpc>
                <a:spcPct val="100000"/>
              </a:lnSpc>
              <a:spcBef>
                <a:spcPts val="420"/>
              </a:spcBef>
              <a:buChar char="•"/>
              <a:tabLst>
                <a:tab pos="300355" algn="l"/>
                <a:tab pos="300990" algn="l"/>
              </a:tabLst>
            </a:pPr>
            <a:endParaRPr lang="en-US" sz="2400" dirty="0">
              <a:solidFill>
                <a:srgbClr val="FF0000"/>
              </a:solidFill>
              <a:cs typeface="Calibri"/>
            </a:endParaRPr>
          </a:p>
        </p:txBody>
      </p:sp>
      <p:sp>
        <p:nvSpPr>
          <p:cNvPr id="7" name="Rectangle 6"/>
          <p:cNvSpPr/>
          <p:nvPr/>
        </p:nvSpPr>
        <p:spPr>
          <a:xfrm>
            <a:off x="196850" y="2327275"/>
            <a:ext cx="6553200" cy="3652282"/>
          </a:xfrm>
          <a:prstGeom prst="rect">
            <a:avLst/>
          </a:prstGeom>
        </p:spPr>
        <p:txBody>
          <a:bodyPr wrap="square">
            <a:spAutoFit/>
          </a:bodyPr>
          <a:lstStyle/>
          <a:p>
            <a:pPr marL="755650" lvl="0" indent="-742950" defTabSz="914400">
              <a:spcBef>
                <a:spcPts val="100"/>
              </a:spcBef>
              <a:defRPr/>
            </a:pPr>
            <a:r>
              <a:rPr lang="en-US" sz="3800" kern="0" spc="-20" dirty="0">
                <a:solidFill>
                  <a:srgbClr val="0000FF"/>
                </a:solidFill>
                <a:cs typeface="Calibri"/>
              </a:rPr>
              <a:t>Activity 17</a:t>
            </a:r>
          </a:p>
          <a:p>
            <a:pPr lvl="0" indent="6350" defTabSz="914400">
              <a:spcBef>
                <a:spcPts val="100"/>
              </a:spcBef>
              <a:defRPr/>
            </a:pPr>
            <a:r>
              <a:rPr lang="en-US" sz="3800" kern="0" spc="-20" dirty="0">
                <a:solidFill>
                  <a:srgbClr val="0000FF"/>
                </a:solidFill>
                <a:cs typeface="Calibri"/>
              </a:rPr>
              <a:t>What are ways you can take care of yourself?</a:t>
            </a:r>
          </a:p>
          <a:p>
            <a:pPr lvl="0" indent="6350" defTabSz="914400">
              <a:spcBef>
                <a:spcPts val="100"/>
              </a:spcBef>
              <a:defRPr/>
            </a:pPr>
            <a:endParaRPr lang="en-US" sz="3800" kern="0" spc="-20" dirty="0">
              <a:solidFill>
                <a:srgbClr val="0000FF"/>
              </a:solidFill>
              <a:cs typeface="Calibri"/>
            </a:endParaRPr>
          </a:p>
          <a:p>
            <a:pPr marL="12700" lvl="0" defTabSz="914400">
              <a:spcBef>
                <a:spcPts val="100"/>
              </a:spcBef>
              <a:defRPr/>
            </a:pPr>
            <a:endParaRPr lang="en-US" sz="3800" kern="0" spc="-20" dirty="0">
              <a:solidFill>
                <a:srgbClr val="0000FF"/>
              </a:solidFill>
              <a:cs typeface="Calibri"/>
            </a:endParaRPr>
          </a:p>
          <a:p>
            <a:pPr marL="755650" lvl="0" indent="-742950" defTabSz="914400">
              <a:spcBef>
                <a:spcPts val="100"/>
              </a:spcBef>
              <a:buAutoNum type="arabicPeriod"/>
              <a:defRPr/>
            </a:pPr>
            <a:endParaRPr lang="en-US" sz="3800" kern="0" spc="-20" dirty="0">
              <a:solidFill>
                <a:srgbClr val="0000FF"/>
              </a:solidFill>
              <a:cs typeface="Calibri"/>
            </a:endParaRPr>
          </a:p>
        </p:txBody>
      </p:sp>
      <p:pic>
        <p:nvPicPr>
          <p:cNvPr id="9" name="Picture 8" descr="Pernille lady hands.jpeg"/>
          <p:cNvPicPr>
            <a:picLocks noChangeAspect="1"/>
          </p:cNvPicPr>
          <p:nvPr/>
        </p:nvPicPr>
        <p:blipFill>
          <a:blip r:embed="rId3"/>
          <a:stretch>
            <a:fillRect/>
          </a:stretch>
        </p:blipFill>
        <p:spPr>
          <a:xfrm>
            <a:off x="7816850" y="-263525"/>
            <a:ext cx="3244850" cy="7004211"/>
          </a:xfrm>
          <a:prstGeom prst="rect">
            <a:avLst/>
          </a:prstGeom>
        </p:spPr>
      </p:pic>
      <p:sp>
        <p:nvSpPr>
          <p:cNvPr id="8" name="object 3"/>
          <p:cNvSpPr/>
          <p:nvPr/>
        </p:nvSpPr>
        <p:spPr>
          <a:xfrm>
            <a:off x="3635131" y="445820"/>
            <a:ext cx="1665666" cy="176498"/>
          </a:xfrm>
          <a:prstGeom prst="rect">
            <a:avLst/>
          </a:prstGeom>
          <a:blipFill>
            <a:blip r:embed="rId4" cstate="print"/>
            <a:stretch>
              <a:fillRect/>
            </a:stretch>
          </a:blipFill>
        </p:spPr>
        <p:txBody>
          <a:bodyPr wrap="square" lIns="0" tIns="0" rIns="0" bIns="0" rtlCol="0"/>
          <a:lstStyle/>
          <a:p>
            <a:endParaRPr/>
          </a:p>
        </p:txBody>
      </p:sp>
      <p:sp>
        <p:nvSpPr>
          <p:cNvPr id="10"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1"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2"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3"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4"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8" name="object 9"/>
          <p:cNvSpPr/>
          <p:nvPr/>
        </p:nvSpPr>
        <p:spPr>
          <a:xfrm>
            <a:off x="3466033" y="466924"/>
            <a:ext cx="101965" cy="132316"/>
          </a:xfrm>
          <a:prstGeom prst="rect">
            <a:avLst/>
          </a:prstGeom>
          <a:blipFill>
            <a:blip r:embed="rId5" cstate="print"/>
            <a:stretch>
              <a:fillRect/>
            </a:stretch>
          </a:blipFill>
        </p:spPr>
        <p:txBody>
          <a:bodyPr wrap="square" lIns="0" tIns="0" rIns="0" bIns="0" rtlCol="0"/>
          <a:lstStyle/>
          <a:p>
            <a:endParaRPr/>
          </a:p>
        </p:txBody>
      </p:sp>
      <p:sp>
        <p:nvSpPr>
          <p:cNvPr id="19"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20" name="object 11"/>
          <p:cNvSpPr/>
          <p:nvPr/>
        </p:nvSpPr>
        <p:spPr>
          <a:xfrm>
            <a:off x="3288133" y="287191"/>
            <a:ext cx="1065314" cy="10820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Examples of self-care</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pic>
        <p:nvPicPr>
          <p:cNvPr id="6" name="Picture 5" descr="Pernille 8.jpg"/>
          <p:cNvPicPr>
            <a:picLocks noChangeAspect="1"/>
          </p:cNvPicPr>
          <p:nvPr/>
        </p:nvPicPr>
        <p:blipFill>
          <a:blip r:embed="rId3"/>
          <a:stretch>
            <a:fillRect/>
          </a:stretch>
        </p:blipFill>
        <p:spPr>
          <a:xfrm>
            <a:off x="8578850" y="3661581"/>
            <a:ext cx="2667000" cy="2821769"/>
          </a:xfrm>
          <a:prstGeom prst="rect">
            <a:avLst/>
          </a:prstGeom>
        </p:spPr>
      </p:pic>
      <p:sp>
        <p:nvSpPr>
          <p:cNvPr id="17" name="object 13"/>
          <p:cNvSpPr txBox="1"/>
          <p:nvPr/>
        </p:nvSpPr>
        <p:spPr>
          <a:xfrm>
            <a:off x="349250" y="1946275"/>
            <a:ext cx="6553200" cy="4578176"/>
          </a:xfrm>
          <a:prstGeom prst="rect">
            <a:avLst/>
          </a:prstGeom>
        </p:spPr>
        <p:txBody>
          <a:bodyPr vert="horz" wrap="square" lIns="0" tIns="53340" rIns="0" bIns="0" rtlCol="0">
            <a:spAutoFit/>
          </a:bodyPr>
          <a:lstStyle/>
          <a:p>
            <a:pPr marL="300355" indent="-287655">
              <a:lnSpc>
                <a:spcPct val="100000"/>
              </a:lnSpc>
              <a:spcBef>
                <a:spcPts val="420"/>
              </a:spcBef>
              <a:buChar char="•"/>
              <a:tabLst>
                <a:tab pos="300355" algn="l"/>
                <a:tab pos="300990" algn="l"/>
              </a:tabLst>
            </a:pPr>
            <a:r>
              <a:rPr lang="en-US" sz="2400" spc="-15" dirty="0">
                <a:solidFill>
                  <a:srgbClr val="000000"/>
                </a:solidFill>
                <a:cs typeface="Calibri"/>
              </a:rPr>
              <a:t>Focus on simple and routine tasks</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Peer support – talk to friends or colleagues about how you are feeling</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Try to socialize in new ways</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Exercise</a:t>
            </a:r>
          </a:p>
          <a:p>
            <a:pPr marL="300355" indent="-287655">
              <a:spcBef>
                <a:spcPts val="420"/>
              </a:spcBef>
              <a:buFontTx/>
              <a:buChar char="•"/>
              <a:tabLst>
                <a:tab pos="300355" algn="l"/>
                <a:tab pos="300990" algn="l"/>
              </a:tabLst>
            </a:pPr>
            <a:r>
              <a:rPr lang="en-US" sz="2400" spc="-15" dirty="0">
                <a:solidFill>
                  <a:srgbClr val="000000"/>
                </a:solidFill>
                <a:cs typeface="Calibri"/>
              </a:rPr>
              <a:t>Rest and sleep well </a:t>
            </a:r>
          </a:p>
          <a:p>
            <a:pPr marL="300355" indent="-287655">
              <a:spcBef>
                <a:spcPts val="420"/>
              </a:spcBef>
              <a:buFontTx/>
              <a:buChar char="•"/>
              <a:tabLst>
                <a:tab pos="300355" algn="l"/>
                <a:tab pos="300990" algn="l"/>
              </a:tabLst>
            </a:pPr>
            <a:r>
              <a:rPr lang="en-US" sz="2400" spc="-15" dirty="0">
                <a:solidFill>
                  <a:srgbClr val="000000"/>
                </a:solidFill>
                <a:cs typeface="Calibri"/>
              </a:rPr>
              <a:t>Eat and drink healthy</a:t>
            </a:r>
          </a:p>
          <a:p>
            <a:pPr marL="300355" indent="-287655">
              <a:spcBef>
                <a:spcPts val="420"/>
              </a:spcBef>
              <a:buFontTx/>
              <a:buChar char="•"/>
              <a:tabLst>
                <a:tab pos="300355" algn="l"/>
                <a:tab pos="300990" algn="l"/>
              </a:tabLst>
            </a:pPr>
            <a:r>
              <a:rPr lang="en-US" sz="2400" spc="-15" dirty="0">
                <a:solidFill>
                  <a:srgbClr val="000000"/>
                </a:solidFill>
                <a:cs typeface="Calibri"/>
              </a:rPr>
              <a:t>Avoid alcohol and use of substances</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Do things you enjoy</a:t>
            </a:r>
          </a:p>
          <a:p>
            <a:pPr marL="300355" indent="-287655">
              <a:lnSpc>
                <a:spcPct val="100000"/>
              </a:lnSpc>
              <a:spcBef>
                <a:spcPts val="420"/>
              </a:spcBef>
              <a:buChar char="•"/>
              <a:tabLst>
                <a:tab pos="300355" algn="l"/>
                <a:tab pos="300990" algn="l"/>
              </a:tabLst>
            </a:pPr>
            <a:r>
              <a:rPr lang="en-US" sz="2400" spc="-15" dirty="0">
                <a:solidFill>
                  <a:srgbClr val="000000"/>
                </a:solidFill>
                <a:cs typeface="Calibri"/>
              </a:rPr>
              <a:t>Ask for help when you need it</a:t>
            </a:r>
          </a:p>
          <a:p>
            <a:pPr marL="300355" indent="-287655">
              <a:lnSpc>
                <a:spcPct val="100000"/>
              </a:lnSpc>
              <a:spcBef>
                <a:spcPts val="420"/>
              </a:spcBef>
              <a:buChar char="•"/>
              <a:tabLst>
                <a:tab pos="300355" algn="l"/>
                <a:tab pos="300990" algn="l"/>
              </a:tabLst>
            </a:pPr>
            <a:endParaRPr lang="en-US" sz="2400" dirty="0">
              <a:solidFill>
                <a:srgbClr val="000000"/>
              </a:solidFill>
              <a:cs typeface="Calibri"/>
            </a:endParaRPr>
          </a:p>
        </p:txBody>
      </p:sp>
      <p:pic>
        <p:nvPicPr>
          <p:cNvPr id="7" name="Picture 6" descr="Pernille 9.jpg"/>
          <p:cNvPicPr>
            <a:picLocks noChangeAspect="1"/>
          </p:cNvPicPr>
          <p:nvPr/>
        </p:nvPicPr>
        <p:blipFill>
          <a:blip r:embed="rId4"/>
          <a:stretch>
            <a:fillRect/>
          </a:stretch>
        </p:blipFill>
        <p:spPr>
          <a:xfrm>
            <a:off x="8731250" y="346075"/>
            <a:ext cx="2401011" cy="3194050"/>
          </a:xfrm>
          <a:prstGeom prst="rect">
            <a:avLst/>
          </a:prstGeom>
        </p:spPr>
      </p:pic>
      <p:sp>
        <p:nvSpPr>
          <p:cNvPr id="8"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pic>
        <p:nvPicPr>
          <p:cNvPr id="20" name="Picture 19" descr="Pernille 12 copy.jpeg"/>
          <p:cNvPicPr>
            <a:picLocks noChangeAspect="1"/>
          </p:cNvPicPr>
          <p:nvPr/>
        </p:nvPicPr>
        <p:blipFill>
          <a:blip r:embed="rId7"/>
          <a:stretch>
            <a:fillRect/>
          </a:stretch>
        </p:blipFill>
        <p:spPr>
          <a:xfrm>
            <a:off x="6216650" y="2760662"/>
            <a:ext cx="2149527" cy="3622675"/>
          </a:xfrm>
          <a:prstGeom prst="rect">
            <a:avLst/>
          </a:prstGeom>
        </p:spPr>
      </p:pic>
      <p:sp>
        <p:nvSpPr>
          <p:cNvPr id="19" name="object 11"/>
          <p:cNvSpPr/>
          <p:nvPr/>
        </p:nvSpPr>
        <p:spPr>
          <a:xfrm>
            <a:off x="3288133" y="287191"/>
            <a:ext cx="1065314" cy="108204"/>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5105400" cy="6591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0" normalizeH="0" baseline="0" noProof="0" dirty="0">
                <a:ln>
                  <a:noFill/>
                </a:ln>
                <a:solidFill>
                  <a:srgbClr val="000000"/>
                </a:solidFill>
                <a:effectLst/>
                <a:uLnTx/>
                <a:uFillTx/>
                <a:latin typeface="Calibri"/>
                <a:ea typeface="+mj-ea"/>
                <a:cs typeface="Calibri"/>
              </a:rPr>
              <a:t>Get more information</a:t>
            </a:r>
            <a:endParaRPr kumimoji="0" lang="en-US" sz="4200" b="0" i="0" u="none" strike="noStrike" kern="0" cap="none" spc="-5" normalizeH="0" baseline="0" noProof="0" dirty="0">
              <a:ln>
                <a:noFill/>
              </a:ln>
              <a:solidFill>
                <a:srgbClr val="000000"/>
              </a:solidFill>
              <a:effectLst/>
              <a:uLnTx/>
              <a:uFillTx/>
              <a:latin typeface="Calibri"/>
              <a:ea typeface="+mj-ea"/>
              <a:cs typeface="Calibri"/>
            </a:endParaRPr>
          </a:p>
        </p:txBody>
      </p:sp>
      <p:sp>
        <p:nvSpPr>
          <p:cNvPr id="8"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
        <p:nvSpPr>
          <p:cNvPr id="17" name="Rectangle 16"/>
          <p:cNvSpPr/>
          <p:nvPr/>
        </p:nvSpPr>
        <p:spPr>
          <a:xfrm>
            <a:off x="2559050" y="2022475"/>
            <a:ext cx="10622967" cy="5262979"/>
          </a:xfrm>
          <a:prstGeom prst="rect">
            <a:avLst/>
          </a:prstGeom>
        </p:spPr>
        <p:txBody>
          <a:bodyPr wrap="square">
            <a:spAutoFit/>
          </a:bodyPr>
          <a:lstStyle/>
          <a:p>
            <a:pPr>
              <a:spcAft>
                <a:spcPts val="2400"/>
              </a:spcAft>
            </a:pPr>
            <a:r>
              <a:rPr lang="en-US" sz="4800" dirty="0">
                <a:hlinkClick r:id="rId6"/>
              </a:rPr>
              <a:t>https://pscentre.org</a:t>
            </a:r>
            <a:endParaRPr lang="en-US" sz="4800" dirty="0"/>
          </a:p>
          <a:p>
            <a:pPr>
              <a:spcAft>
                <a:spcPts val="2400"/>
              </a:spcAft>
            </a:pPr>
            <a:r>
              <a:rPr lang="en-US" sz="4800" dirty="0">
                <a:hlinkClick r:id="rId7"/>
              </a:rPr>
              <a:t>https://www.who.int</a:t>
            </a:r>
            <a:endParaRPr lang="en-US" sz="4800" dirty="0"/>
          </a:p>
          <a:p>
            <a:pPr>
              <a:spcAft>
                <a:spcPts val="2400"/>
              </a:spcAft>
            </a:pPr>
            <a:r>
              <a:rPr lang="en-US" sz="4800" dirty="0">
                <a:hlinkClick r:id="rId8"/>
              </a:rPr>
              <a:t>https://mhpss.net</a:t>
            </a:r>
            <a:endParaRPr lang="en-US" sz="4800" dirty="0" smtClean="0"/>
          </a:p>
          <a:p>
            <a:r>
              <a:rPr lang="en-US" sz="4800" dirty="0" smtClean="0"/>
              <a:t>….</a:t>
            </a:r>
          </a:p>
          <a:p>
            <a:endParaRPr lang="en-US" sz="4800" dirty="0"/>
          </a:p>
          <a:p>
            <a:endParaRPr lang="en-US" dirty="0"/>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2338521"/>
      </p:ext>
    </p:extLst>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 name="Picture 21" descr="Pernille 4.jpeg"/>
          <p:cNvPicPr>
            <a:picLocks noChangeAspect="1"/>
          </p:cNvPicPr>
          <p:nvPr/>
        </p:nvPicPr>
        <p:blipFill>
          <a:blip r:embed="rId3"/>
          <a:stretch>
            <a:fillRect/>
          </a:stretch>
        </p:blipFill>
        <p:spPr>
          <a:xfrm>
            <a:off x="6064250" y="4384675"/>
            <a:ext cx="1757547" cy="2098675"/>
          </a:xfrm>
          <a:prstGeom prst="rect">
            <a:avLst/>
          </a:prstGeom>
        </p:spPr>
      </p:pic>
      <p:pic>
        <p:nvPicPr>
          <p:cNvPr id="21" name="Picture 20" descr="Pernille 8.jpg"/>
          <p:cNvPicPr>
            <a:picLocks noChangeAspect="1"/>
          </p:cNvPicPr>
          <p:nvPr/>
        </p:nvPicPr>
        <p:blipFill>
          <a:blip r:embed="rId4"/>
          <a:stretch>
            <a:fillRect/>
          </a:stretch>
        </p:blipFill>
        <p:spPr>
          <a:xfrm>
            <a:off x="3429000" y="4572000"/>
            <a:ext cx="1806516" cy="1911350"/>
          </a:xfrm>
          <a:prstGeom prst="rect">
            <a:avLst/>
          </a:prstGeom>
        </p:spPr>
      </p:pic>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a:latin typeface="Calibri"/>
              <a:cs typeface="Calibri"/>
            </a:endParaRPr>
          </a:p>
        </p:txBody>
      </p:sp>
      <p:sp>
        <p:nvSpPr>
          <p:cNvPr id="15" name="object 15"/>
          <p:cNvSpPr txBox="1"/>
          <p:nvPr/>
        </p:nvSpPr>
        <p:spPr>
          <a:xfrm>
            <a:off x="11346885" y="5613027"/>
            <a:ext cx="118745" cy="788670"/>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CARL WHETHAM </a:t>
            </a:r>
            <a:r>
              <a:rPr sz="600" dirty="0">
                <a:solidFill>
                  <a:srgbClr val="FFFFFF"/>
                </a:solidFill>
                <a:latin typeface="Calibri"/>
                <a:cs typeface="Calibri"/>
              </a:rPr>
              <a:t>/</a:t>
            </a:r>
            <a:r>
              <a:rPr sz="600" spc="-45" dirty="0">
                <a:solidFill>
                  <a:srgbClr val="FFFFFF"/>
                </a:solidFill>
                <a:latin typeface="Calibri"/>
                <a:cs typeface="Calibri"/>
              </a:rPr>
              <a:t> </a:t>
            </a:r>
            <a:r>
              <a:rPr sz="600" spc="10" dirty="0">
                <a:solidFill>
                  <a:srgbClr val="FFFFFF"/>
                </a:solidFill>
                <a:latin typeface="Calibri"/>
                <a:cs typeface="Calibri"/>
              </a:rPr>
              <a:t>IFRC</a:t>
            </a:r>
            <a:endParaRPr sz="600">
              <a:latin typeface="Calibri"/>
              <a:cs typeface="Calibri"/>
            </a:endParaRPr>
          </a:p>
        </p:txBody>
      </p:sp>
      <p:sp>
        <p:nvSpPr>
          <p:cNvPr id="16" name="object 12"/>
          <p:cNvSpPr txBox="1">
            <a:spLocks/>
          </p:cNvSpPr>
          <p:nvPr/>
        </p:nvSpPr>
        <p:spPr>
          <a:xfrm>
            <a:off x="349250" y="1031875"/>
            <a:ext cx="10287000" cy="3585597"/>
          </a:xfrm>
          <a:prstGeom prst="rect">
            <a:avLst/>
          </a:prstGeom>
        </p:spPr>
        <p:txBody>
          <a:bodyPr vert="horz" wrap="square" lIns="0" tIns="12700" rIns="0" bIns="0" rtlCol="0">
            <a:spAutoFit/>
          </a:bodyPr>
          <a:lstStyle/>
          <a:p>
            <a:pPr marL="541338" indent="-457200" algn="ctr" defTabSz="914400">
              <a:spcBef>
                <a:spcPts val="100"/>
              </a:spcBef>
              <a:defRPr/>
            </a:pPr>
            <a:r>
              <a:rPr lang="en-US" sz="4200" b="1" kern="0" spc="-5" dirty="0">
                <a:solidFill>
                  <a:srgbClr val="FF0000"/>
                </a:solidFill>
                <a:cs typeface="Calibri"/>
              </a:rPr>
              <a:t>Thank you!!</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600" kern="0" dirty="0">
                <a:solidFill>
                  <a:srgbClr val="000000"/>
                </a:solidFill>
                <a:latin typeface="Calibri"/>
                <a:ea typeface="+mj-ea"/>
                <a:cs typeface="Calibri"/>
              </a:rPr>
              <a:t>Keep safe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600" b="0" i="0" u="none" strike="noStrike" kern="0" cap="none" spc="-5" normalizeH="0" baseline="0" noProof="0" dirty="0">
                <a:ln>
                  <a:noFill/>
                </a:ln>
                <a:solidFill>
                  <a:srgbClr val="000000"/>
                </a:solidFill>
                <a:effectLst/>
                <a:uLnTx/>
                <a:uFillTx/>
                <a:latin typeface="Calibri"/>
                <a:ea typeface="+mj-ea"/>
                <a:cs typeface="Calibri"/>
              </a:rPr>
              <a:t>Wash your hands and keep</a:t>
            </a:r>
            <a:r>
              <a:rPr kumimoji="0" lang="en-US" sz="3600" b="0" i="0" u="none" strike="noStrike" kern="0" cap="none" spc="-5" normalizeH="0" baseline="0" noProof="0" dirty="0" smtClean="0">
                <a:ln>
                  <a:noFill/>
                </a:ln>
                <a:solidFill>
                  <a:srgbClr val="000000"/>
                </a:solidFill>
                <a:effectLst/>
                <a:uLnTx/>
                <a:uFillTx/>
                <a:latin typeface="Calibri"/>
                <a:ea typeface="+mj-ea"/>
                <a:cs typeface="Calibri"/>
              </a:rPr>
              <a:t> physical </a:t>
            </a:r>
            <a:r>
              <a:rPr kumimoji="0" lang="en-US" sz="3600" b="0" i="0" u="none" strike="noStrike" kern="0" cap="none" spc="-5" normalizeH="0" baseline="0" noProof="0" dirty="0">
                <a:ln>
                  <a:noFill/>
                </a:ln>
                <a:solidFill>
                  <a:srgbClr val="000000"/>
                </a:solidFill>
                <a:effectLst/>
                <a:uLnTx/>
                <a:uFillTx/>
                <a:latin typeface="Calibri"/>
                <a:ea typeface="+mj-ea"/>
                <a:cs typeface="Calibri"/>
              </a:rPr>
              <a:t>distance</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lang="en-US" sz="3600" kern="0" spc="-5" noProof="0" dirty="0">
                <a:solidFill>
                  <a:srgbClr val="000000"/>
                </a:solidFill>
                <a:latin typeface="Calibri"/>
                <a:ea typeface="+mj-ea"/>
                <a:cs typeface="Calibri"/>
              </a:rPr>
              <a:t>Help those around you so they can cope better</a:t>
            </a:r>
          </a:p>
          <a:p>
            <a:pPr marL="541338" marR="0" lvl="0" indent="-457200" defTabSz="914400" eaLnBrk="1" fontAlgn="auto" latinLnBrk="0" hangingPunct="1">
              <a:lnSpc>
                <a:spcPct val="100000"/>
              </a:lnSpc>
              <a:spcBef>
                <a:spcPts val="100"/>
              </a:spcBef>
              <a:spcAft>
                <a:spcPts val="0"/>
              </a:spcAft>
              <a:buClrTx/>
              <a:buSzTx/>
              <a:buFont typeface="Arial"/>
              <a:buChar char="•"/>
              <a:tabLst/>
              <a:defRPr/>
            </a:pPr>
            <a:r>
              <a:rPr kumimoji="0" lang="en-US" sz="3600" b="0" i="0" u="none" strike="noStrike" kern="0" cap="none" spc="-5" normalizeH="0" baseline="0" dirty="0">
                <a:ln>
                  <a:noFill/>
                </a:ln>
                <a:solidFill>
                  <a:srgbClr val="000000"/>
                </a:solidFill>
                <a:effectLst/>
                <a:uLnTx/>
                <a:uFillTx/>
                <a:latin typeface="Calibri"/>
                <a:ea typeface="+mj-ea"/>
                <a:cs typeface="Calibri"/>
              </a:rPr>
              <a:t>Look</a:t>
            </a:r>
            <a:r>
              <a:rPr kumimoji="0" lang="en-US" sz="3600" b="0" i="0" u="none" strike="noStrike" kern="0" cap="none" spc="-5" normalizeH="0" dirty="0">
                <a:ln>
                  <a:noFill/>
                </a:ln>
                <a:solidFill>
                  <a:srgbClr val="000000"/>
                </a:solidFill>
                <a:effectLst/>
                <a:uLnTx/>
                <a:uFillTx/>
                <a:latin typeface="Calibri"/>
                <a:ea typeface="+mj-ea"/>
                <a:cs typeface="Calibri"/>
              </a:rPr>
              <a:t> after yourself and your wellbeing!</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baseline="0" noProof="0" dirty="0">
              <a:solidFill>
                <a:srgbClr val="000000"/>
              </a:solidFill>
              <a:latin typeface="Calibri"/>
              <a:ea typeface="+mj-ea"/>
              <a:cs typeface="Calibri"/>
            </a:endParaRPr>
          </a:p>
        </p:txBody>
      </p:sp>
      <p:sp>
        <p:nvSpPr>
          <p:cNvPr id="8" name="object 3"/>
          <p:cNvSpPr/>
          <p:nvPr/>
        </p:nvSpPr>
        <p:spPr>
          <a:xfrm>
            <a:off x="3635131" y="445820"/>
            <a:ext cx="1665666" cy="176498"/>
          </a:xfrm>
          <a:prstGeom prst="rect">
            <a:avLst/>
          </a:prstGeom>
          <a:blipFill>
            <a:blip r:embed="rId5" cstate="print"/>
            <a:stretch>
              <a:fillRect/>
            </a:stretch>
          </a:blipFill>
        </p:spPr>
        <p:txBody>
          <a:bodyPr wrap="square" lIns="0" tIns="0" rIns="0" bIns="0" rtlCol="0"/>
          <a:lstStyle/>
          <a:p>
            <a:endParaRPr/>
          </a:p>
        </p:txBody>
      </p:sp>
      <p:sp>
        <p:nvSpPr>
          <p:cNvPr id="9"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10"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1"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2"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3"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4" name="object 9"/>
          <p:cNvSpPr/>
          <p:nvPr/>
        </p:nvSpPr>
        <p:spPr>
          <a:xfrm>
            <a:off x="3466033" y="466924"/>
            <a:ext cx="101965" cy="132316"/>
          </a:xfrm>
          <a:prstGeom prst="rect">
            <a:avLst/>
          </a:prstGeom>
          <a:blipFill>
            <a:blip r:embed="rId6" cstate="print"/>
            <a:stretch>
              <a:fillRect/>
            </a:stretch>
          </a:blipFill>
        </p:spPr>
        <p:txBody>
          <a:bodyPr wrap="square" lIns="0" tIns="0" rIns="0" bIns="0" rtlCol="0"/>
          <a:lstStyle/>
          <a:p>
            <a:endParaRPr/>
          </a:p>
        </p:txBody>
      </p:sp>
      <p:sp>
        <p:nvSpPr>
          <p:cNvPr id="18"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9" name="object 11"/>
          <p:cNvSpPr/>
          <p:nvPr/>
        </p:nvSpPr>
        <p:spPr>
          <a:xfrm>
            <a:off x="3288133" y="287191"/>
            <a:ext cx="1065314" cy="108204"/>
          </a:xfrm>
          <a:prstGeom prst="rect">
            <a:avLst/>
          </a:prstGeom>
          <a:blipFill>
            <a:blip r:embed="rId7" cstate="print"/>
            <a:stretch>
              <a:fillRect/>
            </a:stretch>
          </a:blipFill>
        </p:spPr>
        <p:txBody>
          <a:bodyPr wrap="square" lIns="0" tIns="0" rIns="0" bIns="0" rtlCol="0"/>
          <a:lstStyle/>
          <a:p>
            <a:endParaRPr/>
          </a:p>
        </p:txBody>
      </p:sp>
      <p:sp>
        <p:nvSpPr>
          <p:cNvPr id="17" name="object 12"/>
          <p:cNvSpPr txBox="1">
            <a:spLocks/>
          </p:cNvSpPr>
          <p:nvPr/>
        </p:nvSpPr>
        <p:spPr>
          <a:xfrm>
            <a:off x="8959850" y="5527675"/>
            <a:ext cx="2286000" cy="75148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400" kern="0" spc="-5" baseline="0" noProof="0" dirty="0">
                <a:solidFill>
                  <a:srgbClr val="000000"/>
                </a:solidFill>
                <a:latin typeface="Calibri"/>
                <a:ea typeface="+mj-ea"/>
                <a:cs typeface="Calibri"/>
              </a:rPr>
              <a:t>Illustrations</a:t>
            </a:r>
            <a:r>
              <a:rPr lang="en-US" sz="2400" kern="0" spc="-5" noProof="0" dirty="0">
                <a:solidFill>
                  <a:srgbClr val="000000"/>
                </a:solidFill>
                <a:latin typeface="Calibri"/>
                <a:ea typeface="+mj-ea"/>
                <a:cs typeface="Calibri"/>
              </a:rPr>
              <a:t> by </a:t>
            </a:r>
            <a:r>
              <a:rPr lang="en-US" sz="2400" kern="0" spc="-5" noProof="0" dirty="0" err="1">
                <a:solidFill>
                  <a:srgbClr val="000000"/>
                </a:solidFill>
                <a:latin typeface="Calibri"/>
                <a:ea typeface="+mj-ea"/>
                <a:cs typeface="Calibri"/>
              </a:rPr>
              <a:t>Aleta</a:t>
            </a:r>
            <a:r>
              <a:rPr lang="en-US" sz="2400" kern="0" spc="-5" noProof="0" dirty="0">
                <a:solidFill>
                  <a:srgbClr val="000000"/>
                </a:solidFill>
                <a:latin typeface="Calibri"/>
                <a:ea typeface="+mj-ea"/>
                <a:cs typeface="Calibri"/>
              </a:rPr>
              <a:t> Armstrong</a:t>
            </a:r>
            <a:endParaRPr lang="en-US" sz="2400" kern="0" spc="-5" baseline="0" noProof="0" dirty="0">
              <a:solidFill>
                <a:srgbClr val="000000"/>
              </a:solidFill>
              <a:latin typeface="Calibri"/>
              <a:ea typeface="+mj-ea"/>
              <a:cs typeface="Calibri"/>
            </a:endParaRPr>
          </a:p>
        </p:txBody>
      </p:sp>
      <p:pic>
        <p:nvPicPr>
          <p:cNvPr id="20" name="Picture 19" descr="Pernille phone call.jpeg"/>
          <p:cNvPicPr>
            <a:picLocks noChangeAspect="1"/>
          </p:cNvPicPr>
          <p:nvPr/>
        </p:nvPicPr>
        <p:blipFill>
          <a:blip r:embed="rId8"/>
          <a:stretch>
            <a:fillRect/>
          </a:stretch>
        </p:blipFill>
        <p:spPr>
          <a:xfrm>
            <a:off x="1117600" y="4572000"/>
            <a:ext cx="2311400" cy="140242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32827191"/>
      </p:ext>
    </p:extLst>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2" name="object 12"/>
          <p:cNvSpPr txBox="1">
            <a:spLocks noGrp="1"/>
          </p:cNvSpPr>
          <p:nvPr>
            <p:ph type="title"/>
          </p:nvPr>
        </p:nvSpPr>
        <p:spPr>
          <a:xfrm>
            <a:off x="958850" y="1108075"/>
            <a:ext cx="9906000" cy="659155"/>
          </a:xfrm>
          <a:prstGeom prst="rect">
            <a:avLst/>
          </a:prstGeom>
        </p:spPr>
        <p:txBody>
          <a:bodyPr vert="horz" wrap="square" lIns="0" tIns="12700" rIns="0" bIns="0" rtlCol="0">
            <a:spAutoFit/>
          </a:bodyPr>
          <a:lstStyle/>
          <a:p>
            <a:pPr marL="12700" algn="ctr">
              <a:lnSpc>
                <a:spcPct val="100000"/>
              </a:lnSpc>
              <a:spcBef>
                <a:spcPts val="100"/>
              </a:spcBef>
            </a:pPr>
            <a:r>
              <a:rPr lang="en-GB" b="1" spc="-20" dirty="0">
                <a:solidFill>
                  <a:srgbClr val="FF0000"/>
                </a:solidFill>
              </a:rPr>
              <a:t>What do you know about PFA? </a:t>
            </a:r>
            <a:endParaRPr spc="-5" dirty="0"/>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948205"/>
            <a:ext cx="9913097" cy="328295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Activity 1</a:t>
            </a: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0000FF"/>
                </a:solidFill>
                <a:effectLst/>
                <a:uLnTx/>
                <a:uFillTx/>
                <a:latin typeface="Calibri"/>
                <a:ea typeface="+mj-ea"/>
                <a:cs typeface="Calibri"/>
              </a:rPr>
              <a:t>Complete the sentence in the simplest way you can:</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20"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Psychological </a:t>
            </a:r>
            <a:r>
              <a:rPr kumimoji="0" lang="en-US" sz="4200" b="0" i="0" u="none" strike="noStrike" kern="0" cap="none" spc="-30" normalizeH="0" baseline="0" noProof="0" dirty="0">
                <a:ln>
                  <a:noFill/>
                </a:ln>
                <a:solidFill>
                  <a:srgbClr val="231F20"/>
                </a:solidFill>
                <a:effectLst/>
                <a:uLnTx/>
                <a:uFillTx/>
                <a:latin typeface="Calibri"/>
                <a:ea typeface="+mj-ea"/>
                <a:cs typeface="Calibri"/>
              </a:rPr>
              <a:t>First </a:t>
            </a:r>
            <a:r>
              <a:rPr kumimoji="0" lang="en-US" sz="4200" b="0" i="0" u="none" strike="noStrike" kern="0" cap="none" spc="0" normalizeH="0" baseline="0" noProof="0" dirty="0">
                <a:ln>
                  <a:noFill/>
                </a:ln>
                <a:solidFill>
                  <a:srgbClr val="231F20"/>
                </a:solidFill>
                <a:effectLst/>
                <a:uLnTx/>
                <a:uFillTx/>
                <a:latin typeface="Calibri"/>
                <a:ea typeface="+mj-ea"/>
                <a:cs typeface="Calibri"/>
              </a:rPr>
              <a:t>Aid</a:t>
            </a:r>
            <a:r>
              <a:rPr kumimoji="0" lang="en-US" sz="4200" b="0" i="0" u="none" strike="noStrike" kern="0" cap="none" spc="-10" normalizeH="0" baseline="0" noProof="0" dirty="0">
                <a:ln>
                  <a:noFill/>
                </a:ln>
                <a:solidFill>
                  <a:srgbClr val="231F20"/>
                </a:solidFill>
                <a:effectLst/>
                <a:uLnTx/>
                <a:uFillTx/>
                <a:latin typeface="Calibri"/>
                <a:ea typeface="+mj-ea"/>
                <a:cs typeface="Calibri"/>
              </a:rPr>
              <a:t> </a:t>
            </a:r>
            <a:r>
              <a:rPr kumimoji="0" lang="en-US" sz="4200" b="0" i="0" u="none" strike="noStrike" kern="0" cap="none" spc="-5" normalizeH="0" baseline="0" noProof="0" dirty="0">
                <a:ln>
                  <a:noFill/>
                </a:ln>
                <a:solidFill>
                  <a:srgbClr val="231F20"/>
                </a:solidFill>
                <a:effectLst/>
                <a:uLnTx/>
                <a:uFillTx/>
                <a:latin typeface="Calibri"/>
                <a:ea typeface="+mj-ea"/>
                <a:cs typeface="Calibri"/>
              </a:rPr>
              <a:t>is ……</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7"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8"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9"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0"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1"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433708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Psychological </a:t>
            </a:r>
            <a:r>
              <a:rPr kumimoji="0" lang="en-US" sz="4200" b="0" i="0" u="none" strike="noStrike" kern="0" cap="none" spc="-30" normalizeH="0" baseline="0" noProof="0" dirty="0">
                <a:ln>
                  <a:noFill/>
                </a:ln>
                <a:solidFill>
                  <a:srgbClr val="231F20"/>
                </a:solidFill>
                <a:effectLst/>
                <a:uLnTx/>
                <a:uFillTx/>
                <a:latin typeface="Calibri"/>
                <a:ea typeface="+mj-ea"/>
                <a:cs typeface="Calibri"/>
              </a:rPr>
              <a:t>First </a:t>
            </a:r>
            <a:r>
              <a:rPr kumimoji="0" lang="en-US" sz="4200" b="0" i="0" u="none" strike="noStrike" kern="0" cap="none" spc="0" normalizeH="0" baseline="0" noProof="0" dirty="0">
                <a:ln>
                  <a:noFill/>
                </a:ln>
                <a:solidFill>
                  <a:srgbClr val="231F20"/>
                </a:solidFill>
                <a:effectLst/>
                <a:uLnTx/>
                <a:uFillTx/>
                <a:latin typeface="Calibri"/>
                <a:ea typeface="+mj-ea"/>
                <a:cs typeface="Calibri"/>
              </a:rPr>
              <a:t>Aid</a:t>
            </a:r>
            <a:r>
              <a:rPr kumimoji="0" lang="en-US" sz="4200" b="0" i="0" u="none" strike="noStrike" kern="0" cap="none" spc="-10" normalizeH="0" baseline="0" noProof="0" dirty="0">
                <a:ln>
                  <a:noFill/>
                </a:ln>
                <a:solidFill>
                  <a:srgbClr val="231F20"/>
                </a:solidFill>
                <a:effectLst/>
                <a:uLnTx/>
                <a:uFillTx/>
                <a:latin typeface="Calibri"/>
                <a:ea typeface="+mj-ea"/>
                <a:cs typeface="Calibri"/>
              </a:rPr>
              <a:t> </a:t>
            </a:r>
            <a:r>
              <a:rPr kumimoji="0" lang="en-US" sz="4200" b="0" i="0" u="none" strike="noStrike" kern="0" cap="none" spc="-5" normalizeH="0" baseline="0" noProof="0" dirty="0">
                <a:ln>
                  <a:noFill/>
                </a:ln>
                <a:solidFill>
                  <a:srgbClr val="231F20"/>
                </a:solidFill>
                <a:effectLst/>
                <a:uLnTx/>
                <a:uFillTx/>
                <a:latin typeface="Calibri"/>
                <a:ea typeface="+mj-ea"/>
                <a:cs typeface="Calibri"/>
              </a:rPr>
              <a:t>is ……</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7" name="Rectangle 6"/>
          <p:cNvSpPr/>
          <p:nvPr/>
        </p:nvSpPr>
        <p:spPr>
          <a:xfrm>
            <a:off x="882650" y="2479676"/>
            <a:ext cx="9601200" cy="2554545"/>
          </a:xfrm>
          <a:prstGeom prst="rect">
            <a:avLst/>
          </a:prstGeom>
        </p:spPr>
        <p:txBody>
          <a:bodyPr wrap="square">
            <a:spAutoFit/>
          </a:bodyPr>
          <a:lstStyle/>
          <a:p>
            <a:r>
              <a:rPr lang="en-US" sz="3200" dirty="0"/>
              <a:t>a set of skills and knowledge that can be used to help people who are in distress. </a:t>
            </a:r>
          </a:p>
          <a:p>
            <a:endParaRPr lang="en-US" sz="3200" dirty="0"/>
          </a:p>
          <a:p>
            <a:r>
              <a:rPr lang="en-US" sz="3200" dirty="0"/>
              <a:t>a way of helping people to feel calm and able to cope in a difficult situation. </a:t>
            </a:r>
          </a:p>
        </p:txBody>
      </p:sp>
      <p:sp>
        <p:nvSpPr>
          <p:cNvPr id="6"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8"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9"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10"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11"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2"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3"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4"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6"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object 2"/>
          <p:cNvSpPr txBox="1"/>
          <p:nvPr/>
        </p:nvSpPr>
        <p:spPr>
          <a:xfrm>
            <a:off x="455300" y="190621"/>
            <a:ext cx="2230755" cy="345440"/>
          </a:xfrm>
          <a:prstGeom prst="rect">
            <a:avLst/>
          </a:prstGeom>
        </p:spPr>
        <p:txBody>
          <a:bodyPr vert="horz" wrap="square" lIns="0" tIns="12700" rIns="0" bIns="0" rtlCol="0">
            <a:spAutoFit/>
          </a:bodyPr>
          <a:lstStyle/>
          <a:p>
            <a:pPr marL="12700">
              <a:lnSpc>
                <a:spcPct val="100000"/>
              </a:lnSpc>
              <a:spcBef>
                <a:spcPts val="100"/>
              </a:spcBef>
            </a:pPr>
            <a:r>
              <a:rPr sz="2100" spc="-70" dirty="0">
                <a:solidFill>
                  <a:srgbClr val="FFFFFF"/>
                </a:solidFill>
                <a:latin typeface="Calibri"/>
                <a:cs typeface="Calibri"/>
              </a:rPr>
              <a:t>Psychological </a:t>
            </a:r>
            <a:r>
              <a:rPr sz="2100" spc="-65" dirty="0">
                <a:solidFill>
                  <a:srgbClr val="FFFFFF"/>
                </a:solidFill>
                <a:latin typeface="Calibri"/>
                <a:cs typeface="Calibri"/>
              </a:rPr>
              <a:t>First</a:t>
            </a:r>
            <a:r>
              <a:rPr sz="2100" spc="-150" dirty="0">
                <a:solidFill>
                  <a:srgbClr val="FFFFFF"/>
                </a:solidFill>
                <a:latin typeface="Calibri"/>
                <a:cs typeface="Calibri"/>
              </a:rPr>
              <a:t> </a:t>
            </a:r>
            <a:r>
              <a:rPr sz="2100" spc="-65" dirty="0">
                <a:solidFill>
                  <a:srgbClr val="FFFFFF"/>
                </a:solidFill>
                <a:latin typeface="Calibri"/>
                <a:cs typeface="Calibri"/>
              </a:rPr>
              <a:t>Aid</a:t>
            </a:r>
            <a:endParaRPr sz="2100" dirty="0">
              <a:latin typeface="Calibri"/>
              <a:cs typeface="Calibri"/>
            </a:endParaRPr>
          </a:p>
        </p:txBody>
      </p:sp>
      <p:sp>
        <p:nvSpPr>
          <p:cNvPr id="15" name="object 15"/>
          <p:cNvSpPr txBox="1"/>
          <p:nvPr/>
        </p:nvSpPr>
        <p:spPr>
          <a:xfrm>
            <a:off x="11346885" y="5425244"/>
            <a:ext cx="118745" cy="979169"/>
          </a:xfrm>
          <a:prstGeom prst="rect">
            <a:avLst/>
          </a:prstGeom>
        </p:spPr>
        <p:txBody>
          <a:bodyPr vert="vert" wrap="square" lIns="0" tIns="8890" rIns="0" bIns="0" rtlCol="0">
            <a:spAutoFit/>
          </a:bodyPr>
          <a:lstStyle/>
          <a:p>
            <a:pPr marL="12700">
              <a:lnSpc>
                <a:spcPct val="100000"/>
              </a:lnSpc>
              <a:spcBef>
                <a:spcPts val="70"/>
              </a:spcBef>
            </a:pPr>
            <a:r>
              <a:rPr sz="600" spc="15" dirty="0">
                <a:solidFill>
                  <a:srgbClr val="FFFFFF"/>
                </a:solidFill>
                <a:latin typeface="Calibri"/>
                <a:cs typeface="Calibri"/>
              </a:rPr>
              <a:t>SYRIAN ARAB </a:t>
            </a:r>
            <a:r>
              <a:rPr sz="600" spc="10" dirty="0">
                <a:solidFill>
                  <a:srgbClr val="FFFFFF"/>
                </a:solidFill>
                <a:latin typeface="Calibri"/>
                <a:cs typeface="Calibri"/>
              </a:rPr>
              <a:t>RED</a:t>
            </a:r>
            <a:r>
              <a:rPr sz="600" spc="-10" dirty="0">
                <a:solidFill>
                  <a:srgbClr val="FFFFFF"/>
                </a:solidFill>
                <a:latin typeface="Calibri"/>
                <a:cs typeface="Calibri"/>
              </a:rPr>
              <a:t> </a:t>
            </a:r>
            <a:r>
              <a:rPr sz="600" spc="15" dirty="0">
                <a:solidFill>
                  <a:srgbClr val="FFFFFF"/>
                </a:solidFill>
                <a:latin typeface="Calibri"/>
                <a:cs typeface="Calibri"/>
              </a:rPr>
              <a:t>CRESCENT</a:t>
            </a:r>
            <a:endParaRPr sz="600">
              <a:latin typeface="Calibri"/>
              <a:cs typeface="Calibri"/>
            </a:endParaRPr>
          </a:p>
        </p:txBody>
      </p:sp>
      <p:sp>
        <p:nvSpPr>
          <p:cNvPr id="17" name="object 12"/>
          <p:cNvSpPr txBox="1">
            <a:spLocks/>
          </p:cNvSpPr>
          <p:nvPr/>
        </p:nvSpPr>
        <p:spPr>
          <a:xfrm>
            <a:off x="958850" y="1336675"/>
            <a:ext cx="9913097" cy="669670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en-US" sz="4200" b="0" i="0" u="none" strike="noStrike" kern="0" cap="none" spc="-20" normalizeH="0" baseline="0" noProof="0" dirty="0">
                <a:ln>
                  <a:noFill/>
                </a:ln>
                <a:solidFill>
                  <a:srgbClr val="231F20"/>
                </a:solidFill>
                <a:effectLst/>
                <a:uLnTx/>
                <a:uFillTx/>
                <a:latin typeface="Calibri"/>
                <a:ea typeface="+mj-ea"/>
                <a:cs typeface="Calibri"/>
              </a:rPr>
              <a:t>Psychological </a:t>
            </a:r>
            <a:r>
              <a:rPr kumimoji="0" lang="en-US" sz="4200" b="0" i="0" u="none" strike="noStrike" kern="0" cap="none" spc="-30" normalizeH="0" baseline="0" noProof="0" dirty="0">
                <a:ln>
                  <a:noFill/>
                </a:ln>
                <a:solidFill>
                  <a:srgbClr val="231F20"/>
                </a:solidFill>
                <a:effectLst/>
                <a:uLnTx/>
                <a:uFillTx/>
                <a:latin typeface="Calibri"/>
                <a:ea typeface="+mj-ea"/>
                <a:cs typeface="Calibri"/>
              </a:rPr>
              <a:t>First </a:t>
            </a:r>
            <a:r>
              <a:rPr kumimoji="0" lang="en-US" sz="4200" b="0" i="0" u="none" strike="noStrike" kern="0" cap="none" spc="0" normalizeH="0" baseline="0" noProof="0" dirty="0">
                <a:ln>
                  <a:noFill/>
                </a:ln>
                <a:solidFill>
                  <a:srgbClr val="231F20"/>
                </a:solidFill>
                <a:effectLst/>
                <a:uLnTx/>
                <a:uFillTx/>
                <a:latin typeface="Calibri"/>
                <a:ea typeface="+mj-ea"/>
                <a:cs typeface="Calibri"/>
              </a:rPr>
              <a:t>Aid</a:t>
            </a:r>
            <a:r>
              <a:rPr kumimoji="0" lang="en-US" sz="4200" b="0" i="0" u="none" strike="noStrike" kern="0" cap="none" spc="-10" normalizeH="0" baseline="0" noProof="0" dirty="0">
                <a:ln>
                  <a:noFill/>
                </a:ln>
                <a:solidFill>
                  <a:srgbClr val="231F20"/>
                </a:solidFill>
                <a:effectLst/>
                <a:uLnTx/>
                <a:uFillTx/>
                <a:latin typeface="Calibri"/>
                <a:ea typeface="+mj-ea"/>
                <a:cs typeface="Calibri"/>
              </a:rPr>
              <a:t> </a:t>
            </a:r>
            <a:r>
              <a:rPr kumimoji="0" lang="en-US" sz="4200" b="0" i="0" u="none" strike="noStrike" kern="0" cap="none" spc="-5" normalizeH="0" baseline="0" noProof="0" dirty="0">
                <a:ln>
                  <a:noFill/>
                </a:ln>
                <a:solidFill>
                  <a:srgbClr val="231F20"/>
                </a:solidFill>
                <a:effectLst/>
                <a:uLnTx/>
                <a:uFillTx/>
                <a:latin typeface="Calibri"/>
                <a:ea typeface="+mj-ea"/>
                <a:cs typeface="Calibri"/>
              </a:rPr>
              <a:t>skills involve</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3200" kern="0" spc="-5" dirty="0">
              <a:solidFill>
                <a:srgbClr val="231F20"/>
              </a:solidFill>
              <a:latin typeface="Calibri"/>
              <a:ea typeface="+mj-ea"/>
              <a:cs typeface="Calibri"/>
            </a:endParaRP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kumimoji="0" lang="en-US" sz="3200" b="0" i="0" u="none" strike="noStrike" kern="0" cap="none" spc="-5" normalizeH="0" baseline="0" noProof="0" dirty="0">
                <a:ln>
                  <a:noFill/>
                </a:ln>
                <a:solidFill>
                  <a:srgbClr val="231F20"/>
                </a:solidFill>
                <a:effectLst/>
                <a:uLnTx/>
                <a:uFillTx/>
                <a:latin typeface="Calibri"/>
                <a:ea typeface="+mj-ea"/>
                <a:cs typeface="Calibri"/>
              </a:rPr>
              <a:t>knowing how to assess a situation</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familiarity with common patterns of reactions to crises</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noProof="0" dirty="0">
                <a:solidFill>
                  <a:srgbClr val="231F20"/>
                </a:solidFill>
                <a:latin typeface="Calibri"/>
                <a:ea typeface="+mj-ea"/>
                <a:cs typeface="Calibri"/>
              </a:rPr>
              <a:t>how to approach someone in distress and how to calm them if needed</a:t>
            </a:r>
          </a:p>
          <a:p>
            <a:pPr marL="355600" marR="0" lvl="0" indent="-355600" defTabSz="914400" eaLnBrk="1" fontAlgn="auto" latinLnBrk="0" hangingPunct="1">
              <a:lnSpc>
                <a:spcPct val="100000"/>
              </a:lnSpc>
              <a:spcBef>
                <a:spcPts val="100"/>
              </a:spcBef>
              <a:spcAft>
                <a:spcPts val="0"/>
              </a:spcAft>
              <a:buClrTx/>
              <a:buSzTx/>
              <a:buFont typeface="Arial"/>
              <a:buChar char="•"/>
              <a:tabLst/>
              <a:defRPr/>
            </a:pPr>
            <a:r>
              <a:rPr lang="en-US" sz="3200" kern="0" spc="-5" dirty="0">
                <a:solidFill>
                  <a:srgbClr val="231F20"/>
                </a:solidFill>
                <a:latin typeface="Calibri"/>
                <a:ea typeface="+mj-ea"/>
                <a:cs typeface="Calibri"/>
              </a:rPr>
              <a:t>how to provide emotional support and practical help.</a:t>
            </a:r>
            <a:endParaRPr lang="en-US" sz="3200" kern="0" spc="-5" noProof="0"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24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lang="en-US" sz="4200" kern="0" spc="-5" dirty="0">
              <a:solidFill>
                <a:srgbClr val="231F20"/>
              </a:solidFill>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4200" b="0" i="0" u="none" strike="noStrike" kern="0" cap="none" spc="-5" normalizeH="0" baseline="0" noProof="0" dirty="0">
              <a:ln>
                <a:noFill/>
              </a:ln>
              <a:solidFill>
                <a:srgbClr val="231F20"/>
              </a:solidFill>
              <a:effectLst/>
              <a:uLnTx/>
              <a:uFillTx/>
              <a:latin typeface="Calibri"/>
              <a:ea typeface="+mj-ea"/>
              <a:cs typeface="Calibri"/>
            </a:endParaRPr>
          </a:p>
        </p:txBody>
      </p:sp>
      <p:sp>
        <p:nvSpPr>
          <p:cNvPr id="5" name="object 3"/>
          <p:cNvSpPr/>
          <p:nvPr/>
        </p:nvSpPr>
        <p:spPr>
          <a:xfrm>
            <a:off x="3635131" y="445820"/>
            <a:ext cx="1665666" cy="176498"/>
          </a:xfrm>
          <a:prstGeom prst="rect">
            <a:avLst/>
          </a:prstGeom>
          <a:blipFill>
            <a:blip r:embed="rId3" cstate="print"/>
            <a:stretch>
              <a:fillRect/>
            </a:stretch>
          </a:blipFill>
        </p:spPr>
        <p:txBody>
          <a:bodyPr wrap="square" lIns="0" tIns="0" rIns="0" bIns="0" rtlCol="0"/>
          <a:lstStyle/>
          <a:p>
            <a:endParaRPr/>
          </a:p>
        </p:txBody>
      </p:sp>
      <p:sp>
        <p:nvSpPr>
          <p:cNvPr id="6" name="object 4"/>
          <p:cNvSpPr/>
          <p:nvPr/>
        </p:nvSpPr>
        <p:spPr>
          <a:xfrm>
            <a:off x="3359877" y="468120"/>
            <a:ext cx="37465" cy="46355"/>
          </a:xfrm>
          <a:custGeom>
            <a:avLst/>
            <a:gdLst/>
            <a:ahLst/>
            <a:cxnLst/>
            <a:rect l="l" t="t" r="r" b="b"/>
            <a:pathLst>
              <a:path w="37464" h="46354">
                <a:moveTo>
                  <a:pt x="0" y="0"/>
                </a:moveTo>
                <a:lnTo>
                  <a:pt x="36892" y="0"/>
                </a:lnTo>
                <a:lnTo>
                  <a:pt x="36892" y="45789"/>
                </a:lnTo>
                <a:lnTo>
                  <a:pt x="0" y="45789"/>
                </a:lnTo>
                <a:lnTo>
                  <a:pt x="0" y="0"/>
                </a:lnTo>
                <a:close/>
              </a:path>
            </a:pathLst>
          </a:custGeom>
          <a:solidFill>
            <a:srgbClr val="ED1C24"/>
          </a:solidFill>
        </p:spPr>
        <p:txBody>
          <a:bodyPr wrap="square" lIns="0" tIns="0" rIns="0" bIns="0" rtlCol="0"/>
          <a:lstStyle/>
          <a:p>
            <a:endParaRPr/>
          </a:p>
        </p:txBody>
      </p:sp>
      <p:sp>
        <p:nvSpPr>
          <p:cNvPr id="7" name="object 5"/>
          <p:cNvSpPr/>
          <p:nvPr/>
        </p:nvSpPr>
        <p:spPr>
          <a:xfrm>
            <a:off x="3316835" y="533535"/>
            <a:ext cx="123189" cy="0"/>
          </a:xfrm>
          <a:custGeom>
            <a:avLst/>
            <a:gdLst/>
            <a:ahLst/>
            <a:cxnLst/>
            <a:rect l="l" t="t" r="r" b="b"/>
            <a:pathLst>
              <a:path w="123189">
                <a:moveTo>
                  <a:pt x="0" y="0"/>
                </a:moveTo>
                <a:lnTo>
                  <a:pt x="122977" y="0"/>
                </a:lnTo>
              </a:path>
            </a:pathLst>
          </a:custGeom>
          <a:ln w="39248">
            <a:solidFill>
              <a:srgbClr val="ED1C24"/>
            </a:solidFill>
          </a:ln>
        </p:spPr>
        <p:txBody>
          <a:bodyPr wrap="square" lIns="0" tIns="0" rIns="0" bIns="0" rtlCol="0"/>
          <a:lstStyle/>
          <a:p>
            <a:endParaRPr/>
          </a:p>
        </p:txBody>
      </p:sp>
      <p:sp>
        <p:nvSpPr>
          <p:cNvPr id="8" name="object 6"/>
          <p:cNvSpPr/>
          <p:nvPr/>
        </p:nvSpPr>
        <p:spPr>
          <a:xfrm>
            <a:off x="3359875" y="553142"/>
            <a:ext cx="37465" cy="45720"/>
          </a:xfrm>
          <a:custGeom>
            <a:avLst/>
            <a:gdLst/>
            <a:ahLst/>
            <a:cxnLst/>
            <a:rect l="l" t="t" r="r" b="b"/>
            <a:pathLst>
              <a:path w="37464" h="45720">
                <a:moveTo>
                  <a:pt x="36893" y="45721"/>
                </a:moveTo>
                <a:lnTo>
                  <a:pt x="0" y="45721"/>
                </a:lnTo>
                <a:lnTo>
                  <a:pt x="0" y="0"/>
                </a:lnTo>
                <a:lnTo>
                  <a:pt x="36893" y="17"/>
                </a:lnTo>
                <a:lnTo>
                  <a:pt x="36893" y="45721"/>
                </a:lnTo>
                <a:close/>
              </a:path>
            </a:pathLst>
          </a:custGeom>
          <a:solidFill>
            <a:srgbClr val="ED1C24"/>
          </a:solidFill>
        </p:spPr>
        <p:txBody>
          <a:bodyPr wrap="square" lIns="0" tIns="0" rIns="0" bIns="0" rtlCol="0"/>
          <a:lstStyle/>
          <a:p>
            <a:endParaRPr/>
          </a:p>
        </p:txBody>
      </p:sp>
      <p:sp>
        <p:nvSpPr>
          <p:cNvPr id="9" name="object 7"/>
          <p:cNvSpPr/>
          <p:nvPr/>
        </p:nvSpPr>
        <p:spPr>
          <a:xfrm>
            <a:off x="3359875" y="553142"/>
            <a:ext cx="37465" cy="635"/>
          </a:xfrm>
          <a:custGeom>
            <a:avLst/>
            <a:gdLst/>
            <a:ahLst/>
            <a:cxnLst/>
            <a:rect l="l" t="t" r="r" b="b"/>
            <a:pathLst>
              <a:path w="37464" h="634">
                <a:moveTo>
                  <a:pt x="36893" y="17"/>
                </a:moveTo>
                <a:lnTo>
                  <a:pt x="2" y="17"/>
                </a:lnTo>
                <a:lnTo>
                  <a:pt x="36893" y="0"/>
                </a:lnTo>
                <a:close/>
              </a:path>
            </a:pathLst>
          </a:custGeom>
          <a:solidFill>
            <a:srgbClr val="ED1C24"/>
          </a:solidFill>
        </p:spPr>
        <p:txBody>
          <a:bodyPr wrap="square" lIns="0" tIns="0" rIns="0" bIns="0" rtlCol="0"/>
          <a:lstStyle/>
          <a:p>
            <a:endParaRPr/>
          </a:p>
        </p:txBody>
      </p:sp>
      <p:sp>
        <p:nvSpPr>
          <p:cNvPr id="10" name="object 8"/>
          <p:cNvSpPr/>
          <p:nvPr/>
        </p:nvSpPr>
        <p:spPr>
          <a:xfrm>
            <a:off x="3396769" y="553142"/>
            <a:ext cx="43180" cy="635"/>
          </a:xfrm>
          <a:custGeom>
            <a:avLst/>
            <a:gdLst/>
            <a:ahLst/>
            <a:cxnLst/>
            <a:rect l="l" t="t" r="r" b="b"/>
            <a:pathLst>
              <a:path w="43179" h="634">
                <a:moveTo>
                  <a:pt x="43043" y="8"/>
                </a:moveTo>
                <a:lnTo>
                  <a:pt x="0" y="8"/>
                </a:lnTo>
                <a:lnTo>
                  <a:pt x="43043" y="0"/>
                </a:lnTo>
                <a:close/>
              </a:path>
            </a:pathLst>
          </a:custGeom>
          <a:solidFill>
            <a:srgbClr val="ED1C24"/>
          </a:solidFill>
        </p:spPr>
        <p:txBody>
          <a:bodyPr wrap="square" lIns="0" tIns="0" rIns="0" bIns="0" rtlCol="0"/>
          <a:lstStyle/>
          <a:p>
            <a:endParaRPr/>
          </a:p>
        </p:txBody>
      </p:sp>
      <p:sp>
        <p:nvSpPr>
          <p:cNvPr id="11" name="object 9"/>
          <p:cNvSpPr/>
          <p:nvPr/>
        </p:nvSpPr>
        <p:spPr>
          <a:xfrm>
            <a:off x="3466033" y="466924"/>
            <a:ext cx="101965" cy="132316"/>
          </a:xfrm>
          <a:prstGeom prst="rect">
            <a:avLst/>
          </a:prstGeom>
          <a:blipFill>
            <a:blip r:embed="rId4" cstate="print"/>
            <a:stretch>
              <a:fillRect/>
            </a:stretch>
          </a:blipFill>
        </p:spPr>
        <p:txBody>
          <a:bodyPr wrap="square" lIns="0" tIns="0" rIns="0" bIns="0" rtlCol="0"/>
          <a:lstStyle/>
          <a:p>
            <a:endParaRPr/>
          </a:p>
        </p:txBody>
      </p:sp>
      <p:sp>
        <p:nvSpPr>
          <p:cNvPr id="12" name="object 10"/>
          <p:cNvSpPr/>
          <p:nvPr/>
        </p:nvSpPr>
        <p:spPr>
          <a:xfrm>
            <a:off x="3290456" y="447201"/>
            <a:ext cx="303530" cy="172720"/>
          </a:xfrm>
          <a:custGeom>
            <a:avLst/>
            <a:gdLst/>
            <a:ahLst/>
            <a:cxnLst/>
            <a:rect l="l" t="t" r="r" b="b"/>
            <a:pathLst>
              <a:path w="303529" h="172720">
                <a:moveTo>
                  <a:pt x="0" y="172646"/>
                </a:moveTo>
                <a:lnTo>
                  <a:pt x="303084" y="172646"/>
                </a:lnTo>
                <a:lnTo>
                  <a:pt x="303084" y="0"/>
                </a:lnTo>
                <a:lnTo>
                  <a:pt x="0" y="0"/>
                </a:lnTo>
                <a:lnTo>
                  <a:pt x="0" y="172646"/>
                </a:lnTo>
                <a:close/>
              </a:path>
            </a:pathLst>
          </a:custGeom>
          <a:ln w="5632">
            <a:solidFill>
              <a:srgbClr val="ED1C24"/>
            </a:solidFill>
          </a:ln>
        </p:spPr>
        <p:txBody>
          <a:bodyPr wrap="square" lIns="0" tIns="0" rIns="0" bIns="0" rtlCol="0"/>
          <a:lstStyle/>
          <a:p>
            <a:endParaRPr/>
          </a:p>
        </p:txBody>
      </p:sp>
      <p:sp>
        <p:nvSpPr>
          <p:cNvPr id="13" name="object 11"/>
          <p:cNvSpPr/>
          <p:nvPr/>
        </p:nvSpPr>
        <p:spPr>
          <a:xfrm>
            <a:off x="3288133" y="287191"/>
            <a:ext cx="1065314" cy="10820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ransition>
    <p:cut thruBlk="1"/>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10746</TotalTime>
  <Words>10462</Words>
  <Application>Microsoft Macintosh PowerPoint</Application>
  <PresentationFormat>Custom</PresentationFormat>
  <Paragraphs>1009</Paragraphs>
  <Slides>63</Slides>
  <Notes>63</Notes>
  <HiddenSlides>0</HiddenSlides>
  <MMClips>0</MMClips>
  <ScaleCrop>false</ScaleCrop>
  <HeadingPairs>
    <vt:vector size="4" baseType="variant">
      <vt:variant>
        <vt:lpstr>Design Template</vt:lpstr>
      </vt:variant>
      <vt:variant>
        <vt:i4>1</vt:i4>
      </vt:variant>
      <vt:variant>
        <vt:lpstr>Slide Titles</vt:lpstr>
      </vt:variant>
      <vt:variant>
        <vt:i4>63</vt:i4>
      </vt:variant>
    </vt:vector>
  </HeadingPairs>
  <TitlesOfParts>
    <vt:vector size="64" baseType="lpstr">
      <vt:lpstr>Office Theme</vt:lpstr>
      <vt:lpstr>Psychological  First Aid</vt:lpstr>
      <vt:lpstr>Psychological  First Aid</vt:lpstr>
      <vt:lpstr>Slide 3</vt:lpstr>
      <vt:lpstr>Psychological  First Aid</vt:lpstr>
      <vt:lpstr>Psychological First Aid</vt:lpstr>
      <vt:lpstr>Psychological First Aid</vt:lpstr>
      <vt:lpstr>What do you know about PFA? </vt:lpstr>
      <vt:lpstr>Slide 8</vt:lpstr>
      <vt:lpstr>Slide 9</vt:lpstr>
      <vt:lpstr>Slide 10</vt:lpstr>
      <vt:lpstr>True or false</vt:lpstr>
      <vt:lpstr>Psychological First Aid is</vt:lpstr>
      <vt:lpstr>Psychological First Aid is not</vt:lpstr>
      <vt:lpstr>When does PFA help?</vt:lpstr>
      <vt:lpstr>When does PFA help?</vt:lpstr>
      <vt:lpstr>Slide 16</vt:lpstr>
      <vt:lpstr>COVID-19 outbreak in</vt:lpstr>
      <vt:lpstr>Impact of COVID-19 in your country</vt:lpstr>
      <vt:lpstr>Slide 19</vt:lpstr>
      <vt:lpstr>Impact of COVID-19 </vt:lpstr>
      <vt:lpstr>Slide 21</vt:lpstr>
      <vt:lpstr>Reactions to COVID-19 </vt:lpstr>
      <vt:lpstr>Reactions to COVID-19 </vt:lpstr>
      <vt:lpstr>Social impacts</vt:lpstr>
      <vt:lpstr>Positive social impacts</vt:lpstr>
      <vt:lpstr>How to help?</vt:lpstr>
      <vt:lpstr>LOOK</vt:lpstr>
      <vt:lpstr>Look for</vt:lpstr>
      <vt:lpstr>Slide 29</vt:lpstr>
      <vt:lpstr>Slide 30</vt:lpstr>
      <vt:lpstr>Slide 31</vt:lpstr>
      <vt:lpstr>Common vs. severe reactions</vt:lpstr>
      <vt:lpstr>Severe reactions</vt:lpstr>
      <vt:lpstr>LISTEN refers to how the helper</vt:lpstr>
      <vt:lpstr>Special considerations for LISTEN in the COVID-19 response</vt:lpstr>
      <vt:lpstr>Special considerations for LISTEN in the COVID-19 response</vt:lpstr>
      <vt:lpstr>Introducing yourself</vt:lpstr>
      <vt:lpstr>Introducing yourself</vt:lpstr>
      <vt:lpstr>Calming someone in distress remotely</vt:lpstr>
      <vt:lpstr>Calming someone in distress remotely</vt:lpstr>
      <vt:lpstr>Calming someone in distress</vt:lpstr>
      <vt:lpstr>Let’s practice calm and controlled breathing </vt:lpstr>
      <vt:lpstr>Supportive communication and active listening</vt:lpstr>
      <vt:lpstr>Key phrases that convey interest and empathy </vt:lpstr>
      <vt:lpstr>LINK refers to helping  the person in distress</vt:lpstr>
      <vt:lpstr>Severe reactions</vt:lpstr>
      <vt:lpstr>Slide 47</vt:lpstr>
      <vt:lpstr>Slide 48</vt:lpstr>
      <vt:lpstr>Rumours and false information</vt:lpstr>
      <vt:lpstr>Rumours and false information</vt:lpstr>
      <vt:lpstr>Slide 51</vt:lpstr>
      <vt:lpstr>LINK refers to helping  the person in distress</vt:lpstr>
      <vt:lpstr>Helping people in quarantine or isolation</vt:lpstr>
      <vt:lpstr>Supporting people grieving the loss of loved ones</vt:lpstr>
      <vt:lpstr>Preparing to help</vt:lpstr>
      <vt:lpstr>Preparing to help</vt:lpstr>
      <vt:lpstr>Local referral information</vt:lpstr>
      <vt:lpstr>Role plays</vt:lpstr>
      <vt:lpstr>Role plays (examples from Niger Red Cross)</vt:lpstr>
      <vt:lpstr>Slide 60</vt:lpstr>
      <vt:lpstr>Slide 61</vt:lpstr>
      <vt:lpstr>Slide 62</vt:lpstr>
      <vt:lpstr>Slide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First Aid</dc:title>
  <cp:lastModifiedBy>Pernille Hansen</cp:lastModifiedBy>
  <cp:revision>295</cp:revision>
  <cp:lastPrinted>2020-04-23T10:48:05Z</cp:lastPrinted>
  <dcterms:created xsi:type="dcterms:W3CDTF">2020-05-06T15:14:07Z</dcterms:created>
  <dcterms:modified xsi:type="dcterms:W3CDTF">2020-05-06T15:16:53Z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2018-11-23T00:00:00Z</vt:filetime>
  </property>
  <property fmtid="{D5CDD505-2E9C-101B-9397-08002B2CF9AE}" pid="3" name="Creator">
    <vt:lpwstr>Adobe InDesign CC 13.0 (Macintosh)</vt:lpwstr>
  </property>
  <property fmtid="{D5CDD505-2E9C-101B-9397-08002B2CF9AE}" pid="4" name="LastSaved">
    <vt:filetime>2018-11-23T00:00:00Z</vt:filetime>
  </property>
</Properties>
</file>