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358" r:id="rId2"/>
    <p:sldId id="382" r:id="rId3"/>
    <p:sldId id="344" r:id="rId4"/>
    <p:sldId id="350" r:id="rId5"/>
    <p:sldId id="362" r:id="rId6"/>
    <p:sldId id="302" r:id="rId7"/>
    <p:sldId id="381" r:id="rId8"/>
    <p:sldId id="374" r:id="rId9"/>
    <p:sldId id="395" r:id="rId10"/>
    <p:sldId id="385" r:id="rId11"/>
    <p:sldId id="384" r:id="rId12"/>
    <p:sldId id="403" r:id="rId13"/>
    <p:sldId id="400" r:id="rId14"/>
    <p:sldId id="399" r:id="rId15"/>
    <p:sldId id="401" r:id="rId16"/>
    <p:sldId id="402" r:id="rId17"/>
    <p:sldId id="386" r:id="rId18"/>
    <p:sldId id="387" r:id="rId19"/>
    <p:sldId id="404" r:id="rId20"/>
    <p:sldId id="405" r:id="rId21"/>
    <p:sldId id="406" r:id="rId22"/>
    <p:sldId id="389" r:id="rId23"/>
    <p:sldId id="393" r:id="rId24"/>
    <p:sldId id="394" r:id="rId25"/>
    <p:sldId id="407" r:id="rId26"/>
    <p:sldId id="391" r:id="rId27"/>
    <p:sldId id="396" r:id="rId28"/>
    <p:sldId id="397" r:id="rId29"/>
    <p:sldId id="363" r:id="rId30"/>
    <p:sldId id="359" r:id="rId31"/>
    <p:sldId id="339" r:id="rId32"/>
    <p:sldId id="340" r:id="rId33"/>
  </p:sldIdLst>
  <p:sldSz cx="11518900" cy="6483350"/>
  <p:notesSz cx="11518900" cy="6483350"/>
  <p:defaultTextStyle>
    <a:defPPr>
      <a:defRPr lang="da-DK"/>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734B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8118" autoAdjust="0"/>
    <p:restoredTop sz="59859" autoAdjust="0"/>
  </p:normalViewPr>
  <p:slideViewPr>
    <p:cSldViewPr>
      <p:cViewPr varScale="1">
        <p:scale>
          <a:sx n="66" d="100"/>
          <a:sy n="66" d="100"/>
        </p:scale>
        <p:origin x="1752" y="200"/>
      </p:cViewPr>
      <p:guideLst>
        <p:guide orient="horz" pos="2880"/>
        <p:guide pos="216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991100" cy="32385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6524625" y="0"/>
            <a:ext cx="4991100" cy="323850"/>
          </a:xfrm>
          <a:prstGeom prst="rect">
            <a:avLst/>
          </a:prstGeom>
        </p:spPr>
        <p:txBody>
          <a:bodyPr vert="horz" lIns="91440" tIns="45720" rIns="91440" bIns="45720" rtlCol="0"/>
          <a:lstStyle>
            <a:lvl1pPr algn="r">
              <a:defRPr sz="1200"/>
            </a:lvl1pPr>
          </a:lstStyle>
          <a:p>
            <a:fld id="{D2783931-DBE7-7A4C-B9BB-578E29FC5338}" type="datetimeFigureOut">
              <a:rPr lang="en-US" smtClean="0"/>
              <a:pPr/>
              <a:t>6/21/20</a:t>
            </a:fld>
            <a:endParaRPr lang="en-US"/>
          </a:p>
        </p:txBody>
      </p:sp>
      <p:sp>
        <p:nvSpPr>
          <p:cNvPr id="4" name="Slide Image Placeholder 3"/>
          <p:cNvSpPr>
            <a:spLocks noGrp="1" noRot="1" noChangeAspect="1"/>
          </p:cNvSpPr>
          <p:nvPr>
            <p:ph type="sldImg" idx="2"/>
          </p:nvPr>
        </p:nvSpPr>
        <p:spPr>
          <a:xfrm>
            <a:off x="3598863" y="485775"/>
            <a:ext cx="4321175" cy="24320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1152525" y="3079750"/>
            <a:ext cx="9213850" cy="2917825"/>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6157913"/>
            <a:ext cx="4991100" cy="32385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6524625" y="6157913"/>
            <a:ext cx="4991100" cy="323850"/>
          </a:xfrm>
          <a:prstGeom prst="rect">
            <a:avLst/>
          </a:prstGeom>
        </p:spPr>
        <p:txBody>
          <a:bodyPr vert="horz" lIns="91440" tIns="45720" rIns="91440" bIns="45720" rtlCol="0" anchor="b"/>
          <a:lstStyle>
            <a:lvl1pPr algn="r">
              <a:defRPr sz="1200"/>
            </a:lvl1pPr>
          </a:lstStyle>
          <a:p>
            <a:fld id="{64774656-4D90-1246-BBAA-922E8D88F56B}"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endParaRPr lang="en-GB" sz="120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latin typeface="+mn-lt"/>
                <a:ea typeface="+mn-ea"/>
                <a:cs typeface="+mn-cs"/>
              </a:rPr>
              <a:t>[Present</a:t>
            </a:r>
            <a:r>
              <a:rPr lang="en-GB" sz="1200" b="1" kern="1200" baseline="0" dirty="0">
                <a:solidFill>
                  <a:schemeClr val="tx1"/>
                </a:solidFill>
                <a:latin typeface="+mn-lt"/>
                <a:ea typeface="+mn-ea"/>
                <a:cs typeface="+mn-cs"/>
              </a:rPr>
              <a:t> yourself, your organization, and your role. See the example below. Adapt to details of the facilitator.]</a:t>
            </a:r>
          </a:p>
          <a:p>
            <a:endParaRPr lang="en-GB" sz="1200" kern="1200" dirty="0">
              <a:solidFill>
                <a:schemeClr val="tx1"/>
              </a:solidFill>
              <a:latin typeface="+mn-lt"/>
              <a:ea typeface="+mn-ea"/>
              <a:cs typeface="+mn-cs"/>
            </a:endParaRPr>
          </a:p>
          <a:p>
            <a:r>
              <a:rPr lang="en-GB" sz="1200" kern="1200" dirty="0">
                <a:solidFill>
                  <a:schemeClr val="tx1"/>
                </a:solidFill>
                <a:latin typeface="+mn-lt"/>
                <a:ea typeface="+mn-ea"/>
                <a:cs typeface="+mn-cs"/>
              </a:rPr>
              <a:t>Hi, my name is XXXXXX . I am a PSS Officer and trainer for the local National Society.</a:t>
            </a:r>
          </a:p>
          <a:p>
            <a:endParaRPr lang="en-GB" sz="1200" kern="1200" dirty="0">
              <a:solidFill>
                <a:schemeClr val="tx1"/>
              </a:solidFill>
              <a:latin typeface="+mn-lt"/>
              <a:ea typeface="+mn-ea"/>
              <a:cs typeface="+mn-cs"/>
            </a:endParaRPr>
          </a:p>
          <a:p>
            <a:r>
              <a:rPr lang="en-GB" sz="1200" kern="1200" dirty="0">
                <a:solidFill>
                  <a:schemeClr val="tx1"/>
                </a:solidFill>
                <a:latin typeface="+mn-lt"/>
                <a:ea typeface="+mn-ea"/>
                <a:cs typeface="+mn-cs"/>
              </a:rPr>
              <a:t>Welcome to this short </a:t>
            </a:r>
            <a:r>
              <a:rPr lang="en-GB" sz="1200" kern="1200" baseline="0" dirty="0">
                <a:solidFill>
                  <a:schemeClr val="tx1"/>
                </a:solidFill>
                <a:latin typeface="+mn-lt"/>
                <a:ea typeface="+mn-ea"/>
                <a:cs typeface="+mn-cs"/>
              </a:rPr>
              <a:t>training module on PFA for children COVID-19. This is an additional module to the basic training on psychological first aid in the COVID-19 outbreak response for staff and volunteers in Red Cross and Red Crescent National Societies. It is developed for people who have taken part in the basic training and have foundational knowledge of PFA and how it can be applied in the response to the COVID-19 crisis. </a:t>
            </a:r>
          </a:p>
          <a:p>
            <a:endParaRPr lang="en-GB" sz="1200" kern="1200" baseline="0" dirty="0">
              <a:solidFill>
                <a:schemeClr val="tx1"/>
              </a:solidFill>
              <a:latin typeface="+mn-lt"/>
              <a:ea typeface="+mn-ea"/>
              <a:cs typeface="+mn-cs"/>
            </a:endParaRPr>
          </a:p>
          <a:p>
            <a:r>
              <a:rPr lang="en-GB" sz="1200" b="1" kern="1200" baseline="0" dirty="0">
                <a:solidFill>
                  <a:schemeClr val="tx1"/>
                </a:solidFill>
                <a:latin typeface="+mn-lt"/>
                <a:ea typeface="+mn-ea"/>
                <a:cs typeface="+mn-cs"/>
              </a:rPr>
              <a:t>[Provide technical information about how the training will function. </a:t>
            </a:r>
            <a:r>
              <a:rPr lang="en-GB" sz="1200" b="1" i="0" kern="1200" baseline="0" dirty="0">
                <a:solidFill>
                  <a:schemeClr val="tx1"/>
                </a:solidFill>
                <a:latin typeface="+mn-lt"/>
                <a:ea typeface="+mn-ea"/>
                <a:cs typeface="+mn-cs"/>
              </a:rPr>
              <a:t>See the Adaptation and Facilitation Guide for more on this.</a:t>
            </a:r>
            <a:endParaRPr lang="en-GB" sz="1200" b="1" kern="1200" baseline="0" dirty="0">
              <a:solidFill>
                <a:schemeClr val="tx1"/>
              </a:solidFill>
              <a:latin typeface="+mn-lt"/>
              <a:ea typeface="+mn-ea"/>
              <a:cs typeface="+mn-cs"/>
            </a:endParaRPr>
          </a:p>
          <a:p>
            <a:endParaRPr lang="en-GB" sz="1200" b="1" i="0" kern="1200" baseline="0" dirty="0">
              <a:solidFill>
                <a:schemeClr val="tx1"/>
              </a:solidFill>
              <a:latin typeface="+mn-lt"/>
              <a:ea typeface="+mn-ea"/>
              <a:cs typeface="+mn-cs"/>
            </a:endParaRPr>
          </a:p>
          <a:p>
            <a:r>
              <a:rPr lang="en-GB" sz="1200" b="1" i="0" kern="1200" baseline="0" dirty="0">
                <a:solidFill>
                  <a:schemeClr val="tx1"/>
                </a:solidFill>
                <a:latin typeface="+mn-lt"/>
                <a:ea typeface="+mn-ea"/>
                <a:cs typeface="+mn-cs"/>
              </a:rPr>
              <a:t>For example, if using ZOOM here are some things to explain:</a:t>
            </a:r>
          </a:p>
          <a:p>
            <a:endParaRPr lang="en-GB" sz="1200" b="1" i="0" kern="1200" baseline="0" dirty="0">
              <a:solidFill>
                <a:schemeClr val="tx1"/>
              </a:solidFill>
              <a:latin typeface="+mn-lt"/>
              <a:ea typeface="+mn-ea"/>
              <a:cs typeface="+mn-cs"/>
            </a:endParaRPr>
          </a:p>
          <a:p>
            <a:r>
              <a:rPr lang="en-GB" sz="1200" b="1" i="0" kern="1200" baseline="0" dirty="0">
                <a:solidFill>
                  <a:schemeClr val="tx1"/>
                </a:solidFill>
                <a:latin typeface="+mn-lt"/>
                <a:ea typeface="+mn-ea"/>
                <a:cs typeface="+mn-cs"/>
              </a:rPr>
              <a:t>Breakaway rooms</a:t>
            </a:r>
          </a:p>
          <a:p>
            <a:r>
              <a:rPr lang="en-GB" sz="1200" b="1" i="0" kern="1200" baseline="0" dirty="0">
                <a:solidFill>
                  <a:schemeClr val="tx1"/>
                </a:solidFill>
                <a:latin typeface="+mn-lt"/>
                <a:ea typeface="+mn-ea"/>
                <a:cs typeface="+mn-cs"/>
              </a:rPr>
              <a:t>Mute when not speaking</a:t>
            </a:r>
          </a:p>
          <a:p>
            <a:r>
              <a:rPr lang="en-GB" sz="1200" b="1" i="0" kern="1200" baseline="0" dirty="0">
                <a:solidFill>
                  <a:schemeClr val="tx1"/>
                </a:solidFill>
                <a:latin typeface="+mn-lt"/>
                <a:ea typeface="+mn-ea"/>
                <a:cs typeface="+mn-cs"/>
              </a:rPr>
              <a:t>Raise your hand if you want to speak</a:t>
            </a:r>
          </a:p>
          <a:p>
            <a:r>
              <a:rPr lang="en-GB" sz="1200" b="1" i="0" kern="1200" baseline="0" dirty="0">
                <a:solidFill>
                  <a:schemeClr val="tx1"/>
                </a:solidFill>
                <a:latin typeface="+mn-lt"/>
                <a:ea typeface="+mn-ea"/>
                <a:cs typeface="+mn-cs"/>
              </a:rPr>
              <a:t>Write short comments in the chat box.]</a:t>
            </a:r>
          </a:p>
          <a:p>
            <a:r>
              <a:rPr lang="en-GB" sz="1200" kern="1200" baseline="0" dirty="0">
                <a:solidFill>
                  <a:schemeClr val="tx1"/>
                </a:solidFill>
                <a:latin typeface="+mn-lt"/>
                <a:ea typeface="+mn-ea"/>
                <a:cs typeface="+mn-cs"/>
              </a:rPr>
              <a:t> </a:t>
            </a:r>
          </a:p>
          <a:p>
            <a:r>
              <a:rPr lang="en-GB" sz="1200" b="1" kern="1200" baseline="0" dirty="0">
                <a:solidFill>
                  <a:srgbClr val="FF0000"/>
                </a:solidFill>
                <a:latin typeface="+mn-lt"/>
                <a:ea typeface="+mn-ea"/>
                <a:cs typeface="+mn-cs"/>
              </a:rPr>
              <a:t>A good practise with online trainings is to manage feedback and pick on random people to contribute. See below for an example of what you can say:</a:t>
            </a:r>
          </a:p>
          <a:p>
            <a:endParaRPr lang="en-GB" sz="1200" b="1" kern="1200" baseline="0" dirty="0">
              <a:solidFill>
                <a:srgbClr val="FF0000"/>
              </a:solidFill>
              <a:latin typeface="+mn-lt"/>
              <a:ea typeface="+mn-ea"/>
              <a:cs typeface="+mn-cs"/>
            </a:endParaRPr>
          </a:p>
          <a:p>
            <a:r>
              <a:rPr lang="en-GB" sz="1200" kern="1200" baseline="0" dirty="0">
                <a:solidFill>
                  <a:schemeClr val="tx1"/>
                </a:solidFill>
                <a:latin typeface="+mn-lt"/>
                <a:ea typeface="+mn-ea"/>
                <a:cs typeface="+mn-cs"/>
              </a:rPr>
              <a:t>“During the training when we have feedback sessions, I will pick you randomly and ask for your input, to make sure everyone gets a chance to contribute. If you have something very important you want to add after your colleagues have shared, raise your hand and we will see if we have time for more input.’ </a:t>
            </a:r>
          </a:p>
          <a:p>
            <a:endParaRPr lang="en-GB" sz="1200" kern="1200" baseline="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baseline="0" dirty="0">
                <a:solidFill>
                  <a:schemeClr val="tx1"/>
                </a:solidFill>
                <a:latin typeface="+mn-lt"/>
                <a:ea typeface="+mn-ea"/>
                <a:cs typeface="+mn-cs"/>
              </a:rPr>
              <a:t>I would now like to give each of you about </a:t>
            </a:r>
            <a:r>
              <a:rPr lang="en-GB" sz="1200" i="1" kern="1200" baseline="0" dirty="0">
                <a:solidFill>
                  <a:schemeClr val="tx1"/>
                </a:solidFill>
                <a:latin typeface="+mn-lt"/>
                <a:ea typeface="+mn-ea"/>
                <a:cs typeface="+mn-cs"/>
              </a:rPr>
              <a:t>30 seconds </a:t>
            </a:r>
            <a:r>
              <a:rPr lang="en-GB" sz="1200" kern="1200" baseline="0" dirty="0">
                <a:solidFill>
                  <a:schemeClr val="tx1"/>
                </a:solidFill>
                <a:latin typeface="+mn-lt"/>
                <a:ea typeface="+mn-ea"/>
                <a:cs typeface="+mn-cs"/>
              </a:rPr>
              <a:t>to introduce yourselves </a:t>
            </a:r>
            <a:r>
              <a:rPr lang="en-GB" sz="1200" b="1" kern="1200" baseline="0" dirty="0">
                <a:solidFill>
                  <a:srgbClr val="FF0000"/>
                </a:solidFill>
                <a:latin typeface="+mn-lt"/>
                <a:ea typeface="+mn-ea"/>
                <a:cs typeface="+mn-cs"/>
              </a:rPr>
              <a:t>[choose an appropriate time for each participant depending on how many people are taking part. Don’t spend more than 5 minutes on this.]</a:t>
            </a:r>
          </a:p>
          <a:p>
            <a:endParaRPr lang="en-GB" sz="1200" kern="1200" baseline="0" dirty="0">
              <a:solidFill>
                <a:schemeClr val="tx1"/>
              </a:solidFill>
              <a:latin typeface="+mn-lt"/>
              <a:ea typeface="+mn-ea"/>
              <a:cs typeface="+mn-cs"/>
            </a:endParaRPr>
          </a:p>
          <a:p>
            <a:endParaRPr lang="en-US" dirty="0"/>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endParaRPr lang="en-US" b="0" dirty="0"/>
          </a:p>
          <a:p>
            <a:r>
              <a:rPr lang="en-US" b="0" dirty="0"/>
              <a:t>Children</a:t>
            </a:r>
            <a:r>
              <a:rPr lang="en-US" b="0" baseline="0" dirty="0"/>
              <a:t> react to differently to difficult situations, just as adults do. </a:t>
            </a:r>
          </a:p>
          <a:p>
            <a:endParaRPr lang="en-US" b="0" baseline="0" dirty="0"/>
          </a:p>
          <a:p>
            <a:r>
              <a:rPr lang="en-US" b="0" baseline="0" dirty="0"/>
              <a:t>A number of things influence how children react and how they are impact. The first is their age and development. This influences what they understand and their communication with others. Smaller babies cry when they are in distress, as they have not yet learnt to speak and are not yet able to move or act independently. Babies are also not aware of what is happening in the same way as older children, and mostly react to how their caregivers are treating them and how the caregivers are feeling. </a:t>
            </a:r>
          </a:p>
          <a:p>
            <a:endParaRPr lang="en-US" b="0" baseline="0" dirty="0"/>
          </a:p>
          <a:p>
            <a:r>
              <a:rPr lang="en-US" b="0" baseline="0" dirty="0"/>
              <a:t>Small children, aged 3 – 6 for example - understand more and can communicate more clearly with others, and are also still very influenced by how others around them react and behave. Children from around 7 – 12 begin to have a more mature understanding of their circumstances and events taking place around them. They also have stronger reactions and feelings about changes and loss, independently of how others react. Teenagers and adolescents have almost-adult understandings of events and situations, which means their reactions are closer to those of adults. Teenagers may feel fear and anxiety, anger and confusion, and sadness and grief – just like adults do. However, they may express these feelings differently from adults. </a:t>
            </a:r>
          </a:p>
          <a:p>
            <a:endParaRPr lang="en-US" b="0" baseline="0" dirty="0"/>
          </a:p>
          <a:p>
            <a:r>
              <a:rPr lang="en-US" b="0" baseline="0" dirty="0"/>
              <a:t>Look at the picture of this family, where a father has been left alone with four children of different ages, after the loss of their mother. The young baby is crying, sitting with the father who looks sad and tired. The child next to the father on the couch, is passive and sitting quietly looking ahead, not interacting with others. The older child has taken on caregiver responsibilities and is caring for the toddler, who seems content with a toy. All of these different reactions are normal reactions to this difficult situation, for children in these different age groups. </a:t>
            </a:r>
            <a:endParaRPr lang="en-US" b="0"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a:t>Children of different ages react in different ways depending on their developmental stage and how they understand things and communicate.</a:t>
            </a:r>
          </a:p>
          <a:p>
            <a:endParaRPr lang="en-US" baseline="0" dirty="0"/>
          </a:p>
          <a:p>
            <a:r>
              <a:rPr lang="en-US" baseline="0" dirty="0"/>
              <a:t>What kinds of reactions will children, of different ages, to have during COVID-19? Break your responses up to children aged 0-2 years; 3- 6 years; 7-12 years; 13-18 years. </a:t>
            </a:r>
          </a:p>
          <a:p>
            <a:endParaRPr lang="en-US" baseline="0" dirty="0"/>
          </a:p>
          <a:p>
            <a:pPr marL="0" marR="0" indent="0" algn="l" defTabSz="457200" rtl="0" eaLnBrk="1" fontAlgn="auto" latinLnBrk="0" hangingPunct="1">
              <a:lnSpc>
                <a:spcPct val="100000"/>
              </a:lnSpc>
              <a:spcBef>
                <a:spcPts val="0"/>
              </a:spcBef>
              <a:spcAft>
                <a:spcPts val="0"/>
              </a:spcAft>
              <a:buClrTx/>
              <a:buSzTx/>
              <a:buFontTx/>
              <a:buNone/>
              <a:tabLst/>
              <a:defRPr/>
            </a:pPr>
            <a:r>
              <a:rPr lang="en-US" b="1" baseline="0" dirty="0"/>
              <a:t>If possible, divide participants into small groups or pairs to discuss. If using zoom use breakaway rooms]. </a:t>
            </a:r>
          </a:p>
          <a:p>
            <a:endParaRPr lang="en-US" dirty="0"/>
          </a:p>
          <a:p>
            <a:r>
              <a:rPr lang="en-US" dirty="0"/>
              <a:t>You will now have 5 minutes to discuss and list the</a:t>
            </a:r>
            <a:r>
              <a:rPr lang="en-US" baseline="0" dirty="0"/>
              <a:t> things you can think are important to consider when preparing to provide support to others remotely. </a:t>
            </a:r>
          </a:p>
          <a:p>
            <a:endParaRPr lang="en-US" dirty="0"/>
          </a:p>
          <a:p>
            <a:r>
              <a:rPr lang="en-US" b="1" dirty="0"/>
              <a:t>[Give participants 5 minutes to complete this task. Pick on random groups to give feedback</a:t>
            </a:r>
            <a:r>
              <a:rPr lang="en-US" b="1" baseline="0" dirty="0"/>
              <a:t> and ask only for one example from each group, to try and get maximum participation from everyone.]</a:t>
            </a:r>
            <a:endParaRPr lang="en-US" b="1" dirty="0"/>
          </a:p>
          <a:p>
            <a:endParaRPr lang="en-US" baseline="0" dirty="0"/>
          </a:p>
          <a:p>
            <a:endParaRPr lang="en-US" baseline="0" dirty="0"/>
          </a:p>
          <a:p>
            <a:endParaRPr lang="en-US" baseline="0" dirty="0"/>
          </a:p>
          <a:p>
            <a:endParaRPr lang="en-US" dirty="0"/>
          </a:p>
          <a:p>
            <a:endParaRPr lang="en-US" baseline="0"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endParaRPr lang="en-US" baseline="0" dirty="0"/>
          </a:p>
          <a:p>
            <a:r>
              <a:rPr lang="en-US" baseline="0" dirty="0"/>
              <a:t>Here are some examples of reactions I have thought of that can be expected from children in different age groups. Some of them are the same for all children, whilst others change as children are older. Smaller children react to how others are feeling and behaving. If others manage the changes and challenges that come with COVID-219 well then it is likely smaller children will also adapt to the changes easily. Smaller children typically show they are upset by crying, so this is still the main sign we will expect if a child is not doing well for one or the other reason, during COVID-19. </a:t>
            </a:r>
          </a:p>
          <a:p>
            <a:r>
              <a:rPr lang="en-US" baseline="0" dirty="0"/>
              <a:t>3 – 6-year-old children are also affected by others, but have a more independent understanding and are likely to be confused by the changes in their daily lives, especially if they used to be around a lot of other children, for example in day care or in school. It may also be hard for them to be in doors and not be able to get out and use their bodies and play </a:t>
            </a:r>
            <a:r>
              <a:rPr lang="en-US" baseline="0" dirty="0" err="1"/>
              <a:t>lilke</a:t>
            </a:r>
            <a:r>
              <a:rPr lang="en-US" baseline="0" dirty="0"/>
              <a:t> they used to, which can make them irritable and moody and seek attention from others around them. </a:t>
            </a:r>
          </a:p>
          <a:p>
            <a:endParaRPr lang="en-US" baseline="0" dirty="0"/>
          </a:p>
          <a:p>
            <a:r>
              <a:rPr lang="en-US" baseline="0" dirty="0"/>
              <a:t>7 – 12 years may understand the risks and impact of COVD-19 more and therefore feel feelings such as fear, anxiety or sadness as they are affected in ways that start to resemble adult reactions more. They may also be bored or demotivated as they are not stimulated in the same way as before, as they are likely to have much less social contact and interaction. Lack of physical activity can sometimes lead children, and adults, to feel tired and sluggish. This age group of children are likely to feel a variety of mood changes, as things are changing and evolving all the time. </a:t>
            </a:r>
          </a:p>
          <a:p>
            <a:endParaRPr lang="en-US" baseline="0" dirty="0"/>
          </a:p>
          <a:p>
            <a:r>
              <a:rPr lang="en-US" baseline="0" dirty="0"/>
              <a:t>Older children show similar reactions to the 7 – 12 year </a:t>
            </a:r>
            <a:r>
              <a:rPr lang="en-US" baseline="0" dirty="0" err="1"/>
              <a:t>olds</a:t>
            </a:r>
            <a:r>
              <a:rPr lang="en-US" baseline="0" dirty="0"/>
              <a:t>, but may also feel a much stronger sense of loneliness, as they often rely more on peers for support and </a:t>
            </a:r>
          </a:p>
        </p:txBody>
      </p:sp>
      <p:sp>
        <p:nvSpPr>
          <p:cNvPr id="4" name="Slide Number Placeholder 3"/>
          <p:cNvSpPr>
            <a:spLocks noGrp="1"/>
          </p:cNvSpPr>
          <p:nvPr>
            <p:ph type="sldNum" sz="quarter" idx="10"/>
          </p:nvPr>
        </p:nvSpPr>
        <p:spPr/>
        <p:txBody>
          <a:bodyPr/>
          <a:lstStyle/>
          <a:p>
            <a:fld id="{64774656-4D90-1246-BBAA-922E8D88F56B}"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a:t>Some children will be able to manage the changes and challenges faced during COVID-19 well, whilst others will find</a:t>
            </a:r>
            <a:r>
              <a:rPr lang="en-US" b="0" baseline="0" dirty="0"/>
              <a:t> them more challenging. What factors do you think impact how a child reacts? Write your answers in the CHAT. </a:t>
            </a:r>
          </a:p>
        </p:txBody>
      </p:sp>
      <p:sp>
        <p:nvSpPr>
          <p:cNvPr id="4" name="Slide Number Placeholder 3"/>
          <p:cNvSpPr>
            <a:spLocks noGrp="1"/>
          </p:cNvSpPr>
          <p:nvPr>
            <p:ph type="sldNum" sz="quarter" idx="10"/>
          </p:nvPr>
        </p:nvSpPr>
        <p:spPr/>
        <p:txBody>
          <a:bodyPr/>
          <a:lstStyle/>
          <a:p>
            <a:fld id="{64774656-4D90-1246-BBAA-922E8D88F56B}"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0" baseline="0" dirty="0"/>
          </a:p>
          <a:p>
            <a:r>
              <a:rPr lang="en-US" b="0" baseline="0" dirty="0"/>
              <a:t>Here are some of the examples I came up with. You may have others:</a:t>
            </a:r>
          </a:p>
          <a:p>
            <a:endParaRPr lang="en-US" b="0" baseline="0" dirty="0"/>
          </a:p>
          <a:p>
            <a:r>
              <a:rPr lang="en-US" b="0" baseline="0" dirty="0"/>
              <a:t> The first factors relate to the immediate environment, such as what has happened, and how others are reacting. The severity of the situation usually to the severity of losses, and how these impact the child’s life. The next factor is how others around them react. If everyone around them is in distress, children of all ages including teenagers, are also likely to feel distress.</a:t>
            </a:r>
          </a:p>
          <a:p>
            <a:r>
              <a:rPr lang="en-US" b="0" baseline="0" dirty="0"/>
              <a:t>The next important factor is how safe, secure and stable the child feels. Again related to the immediate surroundings and behaviours of other people. If others react calmly, this will likely make the child feel calm and secure. However this is not always possible. </a:t>
            </a:r>
          </a:p>
          <a:p>
            <a:r>
              <a:rPr lang="en-US" b="0" baseline="0" dirty="0"/>
              <a:t>Other important factors are the level of social support available, and what the environment generally is like. Another factor that influences children’s reactions is culture, and what ways children have learned to react and express distress. </a:t>
            </a:r>
          </a:p>
          <a:p>
            <a:endParaRPr lang="en-US" b="0" baseline="0" dirty="0"/>
          </a:p>
          <a:p>
            <a:endParaRPr lang="en-US" b="0" baseline="0" dirty="0"/>
          </a:p>
          <a:p>
            <a:endParaRPr lang="en-US" b="0"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a:t>Before we go on to look at PFA skills to</a:t>
            </a:r>
            <a:r>
              <a:rPr lang="en-US" b="0" baseline="0" dirty="0"/>
              <a:t> use when helping children during COVID-19, let’s first look at some of the Dos and Don’ts around working with children. </a:t>
            </a:r>
          </a:p>
          <a:p>
            <a:endParaRPr lang="en-US" b="0" baseline="0" dirty="0"/>
          </a:p>
          <a:p>
            <a:r>
              <a:rPr lang="en-US" b="1" baseline="0" dirty="0"/>
              <a:t>[Give participants about 3 minutes to work on this task on their own in the worksheet. When the 3 minutes are up, ask for some examples. Pick participants randomly and try to make sure everyone gets equal opportunity to participate].</a:t>
            </a:r>
          </a:p>
        </p:txBody>
      </p:sp>
      <p:sp>
        <p:nvSpPr>
          <p:cNvPr id="4" name="Slide Number Placeholder 3"/>
          <p:cNvSpPr>
            <a:spLocks noGrp="1"/>
          </p:cNvSpPr>
          <p:nvPr>
            <p:ph type="sldNum" sz="quarter" idx="10"/>
          </p:nvPr>
        </p:nvSpPr>
        <p:spPr/>
        <p:txBody>
          <a:bodyPr/>
          <a:lstStyle/>
          <a:p>
            <a:fld id="{64774656-4D90-1246-BBAA-922E8D88F56B}"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a:t>Here are some examples of Dos and Don’ts I thought of when working with children, specifically in during COVID-19. You may have some other and more examples</a:t>
            </a:r>
          </a:p>
          <a:p>
            <a:endParaRPr lang="en-US" b="0" baseline="0" dirty="0"/>
          </a:p>
          <a:p>
            <a:r>
              <a:rPr lang="en-US" b="0" baseline="0" dirty="0"/>
              <a:t>[Read out some examples. Please add more that are relevant to your context also. ]</a:t>
            </a:r>
          </a:p>
        </p:txBody>
      </p:sp>
      <p:sp>
        <p:nvSpPr>
          <p:cNvPr id="4" name="Slide Number Placeholder 3"/>
          <p:cNvSpPr>
            <a:spLocks noGrp="1"/>
          </p:cNvSpPr>
          <p:nvPr>
            <p:ph type="sldNum" sz="quarter" idx="10"/>
          </p:nvPr>
        </p:nvSpPr>
        <p:spPr/>
        <p:txBody>
          <a:bodyPr/>
          <a:lstStyle/>
          <a:p>
            <a:fld id="{64774656-4D90-1246-BBAA-922E8D88F56B}"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Helping children involves the same three action principles that you have learnt about in the Basic PFA for COVID-19 training: Look, Listen and Link. </a:t>
            </a:r>
          </a:p>
        </p:txBody>
      </p:sp>
      <p:sp>
        <p:nvSpPr>
          <p:cNvPr id="4" name="Slide Number Placeholder 3"/>
          <p:cNvSpPr>
            <a:spLocks noGrp="1"/>
          </p:cNvSpPr>
          <p:nvPr>
            <p:ph type="sldNum" sz="quarter" idx="10"/>
          </p:nvPr>
        </p:nvSpPr>
        <p:spPr/>
        <p:txBody>
          <a:bodyPr/>
          <a:lstStyle/>
          <a:p>
            <a:fld id="{64774656-4D90-1246-BBAA-922E8D88F56B}"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 actions for LOOK when providing PFA to children is similar to the actions for adults. The main difference is to also focus on protection needs, and who the child is with or if the child is alone. When helping children it is also important to understand that children are not little adults. They have different emotional reactions to adults, and they express their emotions in different ways than adults do. Knowing children’s common and severe reactions is an important PFA skill. </a:t>
            </a:r>
          </a:p>
        </p:txBody>
      </p:sp>
      <p:sp>
        <p:nvSpPr>
          <p:cNvPr id="4" name="Slide Number Placeholder 3"/>
          <p:cNvSpPr>
            <a:spLocks noGrp="1"/>
          </p:cNvSpPr>
          <p:nvPr>
            <p:ph type="sldNum" sz="quarter" idx="10"/>
          </p:nvPr>
        </p:nvSpPr>
        <p:spPr/>
        <p:txBody>
          <a:bodyPr/>
          <a:lstStyle/>
          <a:p>
            <a:fld id="{64774656-4D90-1246-BBAA-922E8D88F56B}"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Here are examples of children’s severe reactions. These reactions call for referral and additional help to PFA. </a:t>
            </a:r>
          </a:p>
          <a:p>
            <a:endParaRPr lang="en-US" dirty="0"/>
          </a:p>
          <a:p>
            <a:r>
              <a:rPr lang="en-US" b="1" dirty="0"/>
              <a:t>[Read the list]. </a:t>
            </a:r>
          </a:p>
        </p:txBody>
      </p:sp>
      <p:sp>
        <p:nvSpPr>
          <p:cNvPr id="4" name="Slide Number Placeholder 3"/>
          <p:cNvSpPr>
            <a:spLocks noGrp="1"/>
          </p:cNvSpPr>
          <p:nvPr>
            <p:ph type="sldNum" sz="quarter" idx="10"/>
          </p:nvPr>
        </p:nvSpPr>
        <p:spPr/>
        <p:txBody>
          <a:bodyPr/>
          <a:lstStyle/>
          <a:p>
            <a:fld id="{64774656-4D90-1246-BBAA-922E8D88F56B}"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This training is based on the PS Centre’s training materials on PFA for Children, which itself was originally based on materials developed by Save</a:t>
            </a:r>
            <a:r>
              <a:rPr lang="en-US" baseline="0" dirty="0"/>
              <a:t> the Children Denmark. It is also based </a:t>
            </a:r>
            <a:r>
              <a:rPr lang="en-US" dirty="0"/>
              <a:t>on the latest guidance from leading organizations that work to support and protect</a:t>
            </a:r>
            <a:r>
              <a:rPr lang="en-US" baseline="0" dirty="0"/>
              <a:t> children, such as UNICEF, Save the Children, World Vision, and The Alliance for Child Protection in Humanitarian Action.  </a:t>
            </a:r>
          </a:p>
          <a:p>
            <a:endParaRPr lang="en-US" baseline="0" dirty="0"/>
          </a:p>
          <a:p>
            <a:r>
              <a:rPr lang="en-US" baseline="0" dirty="0"/>
              <a:t>To learn more on how to support and protect children during COVID-19 access these resources. They are all available online.</a:t>
            </a:r>
            <a:endParaRPr lang="en-US" b="1" dirty="0">
              <a:solidFill>
                <a:srgbClr val="FF0000"/>
              </a:solidFill>
            </a:endParaRPr>
          </a:p>
        </p:txBody>
      </p:sp>
      <p:sp>
        <p:nvSpPr>
          <p:cNvPr id="4" name="Slide Number Placeholder 3"/>
          <p:cNvSpPr>
            <a:spLocks noGrp="1"/>
          </p:cNvSpPr>
          <p:nvPr>
            <p:ph type="sldNum" sz="quarter" idx="10"/>
          </p:nvPr>
        </p:nvSpPr>
        <p:spPr/>
        <p:txBody>
          <a:bodyPr/>
          <a:lstStyle/>
          <a:p>
            <a:fld id="{64774656-4D90-1246-BBAA-922E8D88F56B}"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a:t>[Continue reading the list].</a:t>
            </a:r>
          </a:p>
        </p:txBody>
      </p:sp>
      <p:sp>
        <p:nvSpPr>
          <p:cNvPr id="4" name="Slide Number Placeholder 3"/>
          <p:cNvSpPr>
            <a:spLocks noGrp="1"/>
          </p:cNvSpPr>
          <p:nvPr>
            <p:ph type="sldNum" sz="quarter" idx="10"/>
          </p:nvPr>
        </p:nvSpPr>
        <p:spPr/>
        <p:txBody>
          <a:bodyPr/>
          <a:lstStyle/>
          <a:p>
            <a:fld id="{64774656-4D90-1246-BBAA-922E8D88F56B}" type="slidenum">
              <a:rPr lang="en-US" smtClean="0"/>
              <a:pPr/>
              <a:t>20</a:t>
            </a:fld>
            <a:endParaRPr lang="en-US"/>
          </a:p>
        </p:txBody>
      </p:sp>
    </p:spTree>
    <p:extLst>
      <p:ext uri="{BB962C8B-B14F-4D97-AF65-F5344CB8AC3E}">
        <p14:creationId xmlns:p14="http://schemas.microsoft.com/office/powerpoint/2010/main" val="33995314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a:t>There are also certain situations, that may need additional help and referral, such as </a:t>
            </a:r>
          </a:p>
          <a:p>
            <a:endParaRPr lang="en-US" b="1" dirty="0"/>
          </a:p>
          <a:p>
            <a:r>
              <a:rPr lang="en-US" b="1" dirty="0"/>
              <a:t>[read the list]. </a:t>
            </a:r>
          </a:p>
        </p:txBody>
      </p:sp>
      <p:sp>
        <p:nvSpPr>
          <p:cNvPr id="4" name="Slide Number Placeholder 3"/>
          <p:cNvSpPr>
            <a:spLocks noGrp="1"/>
          </p:cNvSpPr>
          <p:nvPr>
            <p:ph type="sldNum" sz="quarter" idx="10"/>
          </p:nvPr>
        </p:nvSpPr>
        <p:spPr/>
        <p:txBody>
          <a:bodyPr/>
          <a:lstStyle/>
          <a:p>
            <a:fld id="{64774656-4D90-1246-BBAA-922E8D88F56B}" type="slidenum">
              <a:rPr lang="en-US" smtClean="0"/>
              <a:pPr/>
              <a:t>21</a:t>
            </a:fld>
            <a:endParaRPr lang="en-US"/>
          </a:p>
        </p:txBody>
      </p:sp>
    </p:spTree>
    <p:extLst>
      <p:ext uri="{BB962C8B-B14F-4D97-AF65-F5344CB8AC3E}">
        <p14:creationId xmlns:p14="http://schemas.microsoft.com/office/powerpoint/2010/main" val="40597488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Listen actions when helping children are also similar to when helping adults, except communication is different with children and especially younger children. </a:t>
            </a:r>
          </a:p>
        </p:txBody>
      </p:sp>
      <p:sp>
        <p:nvSpPr>
          <p:cNvPr id="4" name="Slide Number Placeholder 3"/>
          <p:cNvSpPr>
            <a:spLocks noGrp="1"/>
          </p:cNvSpPr>
          <p:nvPr>
            <p:ph type="sldNum" sz="quarter" idx="10"/>
          </p:nvPr>
        </p:nvSpPr>
        <p:spPr/>
        <p:txBody>
          <a:bodyPr/>
          <a:lstStyle/>
          <a:p>
            <a:fld id="{64774656-4D90-1246-BBAA-922E8D88F56B}"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During COVID-19 you may be helping children through face-to-face interactions, phone calls, video calls, or by sending supportive short messages. You may also be helping children through others, such as through their caregivers or siblings. </a:t>
            </a:r>
            <a:endParaRPr lang="en-US" sz="1200"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During COVID-19 helpers may be more reliant on supporting caregivers to help children who are struggling, due to physical distancing. When providing remote supportive communication it may be helpful to ask the parent or caregiver to be present during the call to assist with additional information and to discuss ways they can help the child manage their challenges. </a:t>
            </a:r>
            <a:endParaRPr lang="en-GB"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There are specific communication techniques that have shown to be particularly useful when communicating with children. These include how the helper</a:t>
            </a:r>
          </a:p>
          <a:p>
            <a:pPr marL="171450" indent="-171450">
              <a:buFont typeface="Arial" panose="020B0604020202020204" pitchFamily="34" charset="0"/>
              <a:buChar char="•"/>
            </a:pPr>
            <a:r>
              <a:rPr lang="en-US" b="0" dirty="0"/>
              <a:t>makes the </a:t>
            </a:r>
            <a:r>
              <a:rPr lang="en-US" b="0" dirty="0" err="1"/>
              <a:t>i</a:t>
            </a:r>
            <a:r>
              <a:rPr lang="en-GB" sz="1200" b="0" kern="1200" dirty="0" err="1">
                <a:solidFill>
                  <a:schemeClr val="tx1"/>
                </a:solidFill>
                <a:effectLst/>
                <a:latin typeface="+mn-lt"/>
                <a:ea typeface="+mn-ea"/>
                <a:cs typeface="+mn-cs"/>
              </a:rPr>
              <a:t>nitial</a:t>
            </a:r>
            <a:r>
              <a:rPr lang="en-GB" sz="1200" b="0" kern="1200" dirty="0">
                <a:solidFill>
                  <a:schemeClr val="tx1"/>
                </a:solidFill>
                <a:effectLst/>
                <a:latin typeface="+mn-lt"/>
                <a:ea typeface="+mn-ea"/>
                <a:cs typeface="+mn-cs"/>
              </a:rPr>
              <a:t> contact</a:t>
            </a:r>
          </a:p>
          <a:p>
            <a:pPr marL="171450" indent="-171450">
              <a:buFont typeface="Arial" panose="020B0604020202020204" pitchFamily="34" charset="0"/>
              <a:buChar char="•"/>
            </a:pPr>
            <a:r>
              <a:rPr lang="en-GB" sz="1200" b="0" kern="1200" dirty="0">
                <a:solidFill>
                  <a:schemeClr val="tx1"/>
                </a:solidFill>
                <a:effectLst/>
                <a:latin typeface="+mn-lt"/>
                <a:ea typeface="+mn-ea"/>
                <a:cs typeface="+mn-cs"/>
              </a:rPr>
              <a:t>gathers information</a:t>
            </a:r>
          </a:p>
          <a:p>
            <a:pPr marL="171450" indent="-171450">
              <a:buFont typeface="Arial" panose="020B0604020202020204" pitchFamily="34" charset="0"/>
              <a:buChar char="•"/>
            </a:pPr>
            <a:r>
              <a:rPr lang="en-GB" sz="1200" b="0" kern="1200" dirty="0">
                <a:solidFill>
                  <a:schemeClr val="tx1"/>
                </a:solidFill>
                <a:effectLst/>
                <a:latin typeface="+mn-lt"/>
                <a:ea typeface="+mn-ea"/>
                <a:cs typeface="+mn-cs"/>
              </a:rPr>
              <a:t>listens actively</a:t>
            </a:r>
          </a:p>
          <a:p>
            <a:pPr marL="171450" indent="-171450">
              <a:buFont typeface="Arial" panose="020B0604020202020204" pitchFamily="34" charset="0"/>
              <a:buChar char="•"/>
            </a:pPr>
            <a:r>
              <a:rPr lang="en-GB" sz="1200" b="0" kern="1200" dirty="0">
                <a:solidFill>
                  <a:schemeClr val="tx1"/>
                </a:solidFill>
                <a:effectLst/>
                <a:latin typeface="+mn-lt"/>
                <a:ea typeface="+mn-ea"/>
                <a:cs typeface="+mn-cs"/>
              </a:rPr>
              <a:t>helps the child understand they are experiencing common reactions, and that many other children in similar situations are likely to feel the same way (generalisation). </a:t>
            </a:r>
          </a:p>
          <a:p>
            <a:pPr marL="171450" indent="-171450">
              <a:buFont typeface="Arial" panose="020B0604020202020204" pitchFamily="34" charset="0"/>
              <a:buChar char="•"/>
            </a:pPr>
            <a:r>
              <a:rPr lang="en-GB" sz="1200" b="0" kern="1200" dirty="0">
                <a:solidFill>
                  <a:schemeClr val="tx1"/>
                </a:solidFill>
                <a:effectLst/>
                <a:latin typeface="+mn-lt"/>
                <a:ea typeface="+mn-ea"/>
                <a:cs typeface="+mn-cs"/>
              </a:rPr>
              <a:t>involves others to help communication with the child</a:t>
            </a:r>
          </a:p>
          <a:p>
            <a:pPr marL="171450" indent="-171450">
              <a:buFont typeface="Arial" panose="020B0604020202020204" pitchFamily="34" charset="0"/>
              <a:buChar char="•"/>
            </a:pPr>
            <a:r>
              <a:rPr lang="en-GB" sz="1200" b="0" kern="1200" dirty="0">
                <a:solidFill>
                  <a:schemeClr val="tx1"/>
                </a:solidFill>
                <a:effectLst/>
                <a:latin typeface="+mn-lt"/>
                <a:ea typeface="+mn-ea"/>
                <a:cs typeface="+mn-cs"/>
              </a:rPr>
              <a:t>calms the child and caregivers</a:t>
            </a:r>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25</a:t>
            </a:fld>
            <a:endParaRPr lang="en-US"/>
          </a:p>
        </p:txBody>
      </p:sp>
    </p:spTree>
    <p:extLst>
      <p:ext uri="{BB962C8B-B14F-4D97-AF65-F5344CB8AC3E}">
        <p14:creationId xmlns:p14="http://schemas.microsoft.com/office/powerpoint/2010/main" val="22301891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baseline="0" dirty="0">
                <a:solidFill>
                  <a:schemeClr val="tx1"/>
                </a:solidFill>
                <a:latin typeface="+mn-lt"/>
                <a:ea typeface="+mn-ea"/>
                <a:cs typeface="+mn-cs"/>
              </a:rPr>
              <a:t>Again, the LINK actions for children are similar to those for adults, except the additional focus on protection needs, and providing age-appropriate information. </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baseline="0" dirty="0">
                <a:solidFill>
                  <a:schemeClr val="tx1"/>
                </a:solidFill>
                <a:latin typeface="+mn-lt"/>
                <a:ea typeface="+mn-ea"/>
                <a:cs typeface="+mn-cs"/>
              </a:rPr>
              <a:t>It is important to follow up with children that have been referred for additional help elsewhere, to ensure they accessed the help they needed. </a:t>
            </a:r>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a:t>A key LINK action is to give age-appropriate information. </a:t>
            </a:r>
          </a:p>
          <a:p>
            <a:endParaRPr lang="en-US" baseline="0" dirty="0"/>
          </a:p>
          <a:p>
            <a:r>
              <a:rPr lang="en-US" baseline="0" dirty="0"/>
              <a:t>Many great materials and resources have been developed in the COVID-19 response for use with children. One example are the Child Friendly Activity Cards, that are available on the PS Centre website. These have been developed by the PS Centre with World Vision and include  more than 20 activities specifically designed for children who are in lockdown or have limited access to school and other institutions. </a:t>
            </a:r>
          </a:p>
          <a:p>
            <a:r>
              <a:rPr lang="en-US" baseline="0" dirty="0"/>
              <a:t>The activities are designed to help children have fun, learn ways to be emotionally healthy, and to practice new skills. </a:t>
            </a:r>
          </a:p>
          <a:p>
            <a:r>
              <a:rPr lang="en-US" baseline="0" dirty="0"/>
              <a:t>All the activities can be done individually or with a small group of two to three people at home or in any suitable place. </a:t>
            </a:r>
          </a:p>
          <a:p>
            <a:endParaRPr lang="en-US" baseline="0" dirty="0"/>
          </a:p>
          <a:p>
            <a:r>
              <a:rPr lang="en-US" baseline="0" dirty="0"/>
              <a:t>The activity cards are available on the PS Centre website </a:t>
            </a:r>
            <a:r>
              <a:rPr lang="en-US" b="1" baseline="0" dirty="0"/>
              <a:t>and can be translated into local languages.</a:t>
            </a:r>
          </a:p>
          <a:p>
            <a:endParaRPr lang="en-US" baseline="0" dirty="0"/>
          </a:p>
          <a:p>
            <a:endParaRPr lang="en-US" baseline="0" dirty="0"/>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a:t>Encourage parents and caregivers to create a safe space for children to talk about their fears and worries, and to ask questions about the current situation. A wonderful book called My Hero is You, How kids can fight COVID-19! Has been created by the IASC standing committee for MHPSS  - with a story of a girl who travels around the world on the back of a dragon and visits other children, and in this journey learns more about the </a:t>
            </a:r>
            <a:r>
              <a:rPr lang="en-US" baseline="0" dirty="0" err="1"/>
              <a:t>coronavirus</a:t>
            </a:r>
            <a:r>
              <a:rPr lang="en-US" baseline="0" dirty="0"/>
              <a:t>. Reading this story with children helps to create a safe space to talk, as the children share some of the fears and worries, but also how they have managed and coped with the changes. </a:t>
            </a:r>
          </a:p>
          <a:p>
            <a:r>
              <a:rPr lang="en-US" baseline="0" dirty="0"/>
              <a:t>This book is also available on the PS Centre website, and the IASC website in</a:t>
            </a:r>
            <a:r>
              <a:rPr lang="en-US" b="1" i="0" baseline="0" dirty="0"/>
              <a:t> many languages</a:t>
            </a:r>
            <a:r>
              <a:rPr lang="en-US" baseline="0" dirty="0"/>
              <a:t>. </a:t>
            </a:r>
          </a:p>
          <a:p>
            <a:endParaRPr lang="en-US" baseline="0"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a:p>
          <a:p>
            <a:r>
              <a:rPr lang="en-US" baseline="0" dirty="0"/>
              <a:t>In the Basic PFA training, you considered what you should prepare to provide PFA to people in distress. What additional things should you consider if you know you will be helping children with PFA? </a:t>
            </a:r>
          </a:p>
          <a:p>
            <a:endParaRPr lang="en-US" baseline="0" dirty="0"/>
          </a:p>
          <a:p>
            <a:pPr marL="0" marR="0" indent="0" algn="l" defTabSz="457200" rtl="0" eaLnBrk="1" fontAlgn="auto" latinLnBrk="0" hangingPunct="1">
              <a:lnSpc>
                <a:spcPct val="100000"/>
              </a:lnSpc>
              <a:spcBef>
                <a:spcPts val="0"/>
              </a:spcBef>
              <a:spcAft>
                <a:spcPts val="0"/>
              </a:spcAft>
              <a:buClrTx/>
              <a:buSzTx/>
              <a:buFontTx/>
              <a:buNone/>
              <a:tabLst/>
              <a:defRPr/>
            </a:pPr>
            <a:r>
              <a:rPr lang="en-US" b="1" baseline="0" dirty="0"/>
              <a:t>If possible, divide participants into small groups or pairs to discuss. If using zoom use breakaway rooms]. </a:t>
            </a:r>
          </a:p>
          <a:p>
            <a:endParaRPr lang="en-US" dirty="0"/>
          </a:p>
          <a:p>
            <a:r>
              <a:rPr lang="en-US" dirty="0"/>
              <a:t>You will now have 3 minutes to discuss and list the</a:t>
            </a:r>
            <a:r>
              <a:rPr lang="en-US" baseline="0" dirty="0"/>
              <a:t> things you can think are important to consider when preparing to provide PFA to children.</a:t>
            </a:r>
          </a:p>
          <a:p>
            <a:endParaRPr lang="en-US" dirty="0"/>
          </a:p>
          <a:p>
            <a:r>
              <a:rPr lang="en-US" b="1" dirty="0"/>
              <a:t>[Give participants 5 minutes to complete this task. Pick on random groups to give feedback</a:t>
            </a:r>
            <a:r>
              <a:rPr lang="en-US" b="1" baseline="0" dirty="0"/>
              <a:t> and ask only for one example from each group, to try and get maximum participation from everyone.]</a:t>
            </a:r>
            <a:endParaRPr lang="en-US" b="1" dirty="0"/>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a:t>
            </a:r>
            <a:r>
              <a:rPr lang="en-US" baseline="0" dirty="0"/>
              <a:t> aim of this training module is for participants to learn PFA skills to support children in the COVID-19 response. </a:t>
            </a:r>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a:t>Some additional things I thought to prepare to support children are knowing what the local child protection risks are, and what the protocol is for referring children who need protective services. </a:t>
            </a:r>
          </a:p>
          <a:p>
            <a:r>
              <a:rPr lang="en-US" baseline="0" dirty="0"/>
              <a:t>Another important preparation is to have child safeguarding documents ready to use if necessary. </a:t>
            </a:r>
          </a:p>
          <a:p>
            <a:r>
              <a:rPr lang="en-US" baseline="0" dirty="0"/>
              <a:t>An additional preparation is to have adequate supervision and to ensure your supervisor knows you will be supporting children so they also know how to provide you with the professional assistance you may need. </a:t>
            </a:r>
          </a:p>
          <a:p>
            <a:endParaRPr lang="en-US" baseline="0"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a:t>Here</a:t>
            </a:r>
            <a:r>
              <a:rPr lang="en-US" b="1" baseline="0" dirty="0"/>
              <a:t> are some sites where you can access more information on how to help in the COVID-19 response. </a:t>
            </a:r>
            <a:endParaRPr lang="en-US" b="1"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31</a:t>
            </a:fld>
            <a:endParaRPr lang="en-US"/>
          </a:p>
        </p:txBody>
      </p:sp>
    </p:spTree>
    <p:extLst>
      <p:ext uri="{BB962C8B-B14F-4D97-AF65-F5344CB8AC3E}">
        <p14:creationId xmlns:p14="http://schemas.microsoft.com/office/powerpoint/2010/main" val="399262912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a:solidFill>
                  <a:schemeClr val="tx1"/>
                </a:solidFill>
                <a:latin typeface="+mn-lt"/>
                <a:ea typeface="+mn-ea"/>
                <a:cs typeface="+mn-cs"/>
              </a:rPr>
              <a:t>Thank you so much for participating in this training</a:t>
            </a:r>
            <a:r>
              <a:rPr lang="en-GB" sz="1200" kern="1200" baseline="0" dirty="0">
                <a:solidFill>
                  <a:schemeClr val="tx1"/>
                </a:solidFill>
                <a:latin typeface="+mn-lt"/>
                <a:ea typeface="+mn-ea"/>
                <a:cs typeface="+mn-cs"/>
              </a:rPr>
              <a:t> on remote supportive communication in PFA for children in COVID-1. </a:t>
            </a:r>
          </a:p>
          <a:p>
            <a:endParaRPr lang="en-GB" sz="1200" kern="1200" baseline="0" dirty="0">
              <a:solidFill>
                <a:schemeClr val="tx1"/>
              </a:solidFill>
              <a:latin typeface="+mn-lt"/>
              <a:ea typeface="+mn-ea"/>
              <a:cs typeface="+mn-cs"/>
            </a:endParaRPr>
          </a:p>
          <a:p>
            <a:r>
              <a:rPr lang="en-GB" sz="1200" kern="1200" baseline="0" dirty="0">
                <a:solidFill>
                  <a:schemeClr val="tx1"/>
                </a:solidFill>
                <a:latin typeface="+mn-lt"/>
                <a:ea typeface="+mn-ea"/>
                <a:cs typeface="+mn-cs"/>
              </a:rPr>
              <a:t>Please keep safe. Wash your hands and keep </a:t>
            </a:r>
            <a:r>
              <a:rPr lang="en-US" sz="1200" kern="1200" baseline="0" dirty="0">
                <a:solidFill>
                  <a:schemeClr val="tx1"/>
                </a:solidFill>
                <a:latin typeface="+mn-lt"/>
                <a:ea typeface="+mn-ea"/>
                <a:cs typeface="+mn-cs"/>
              </a:rPr>
              <a:t>physical</a:t>
            </a:r>
            <a:r>
              <a:rPr lang="en-GB" sz="1200" kern="1200" baseline="0" dirty="0">
                <a:solidFill>
                  <a:schemeClr val="tx1"/>
                </a:solidFill>
                <a:latin typeface="+mn-lt"/>
                <a:ea typeface="+mn-ea"/>
                <a:cs typeface="+mn-cs"/>
              </a:rPr>
              <a:t> distance. Stay socially connected.  Help those around you so they can cope better, and remember to look after yourself and your well-being. </a:t>
            </a:r>
          </a:p>
          <a:p>
            <a:endParaRPr lang="en-GB"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64774656-4D90-1246-BBAA-922E8D88F56B}" type="slidenum">
              <a:rPr lang="en-US" smtClean="0"/>
              <a:pPr/>
              <a:t>32</a:t>
            </a:fld>
            <a:endParaRPr lang="en-US"/>
          </a:p>
        </p:txBody>
      </p:sp>
    </p:spTree>
    <p:extLst>
      <p:ext uri="{BB962C8B-B14F-4D97-AF65-F5344CB8AC3E}">
        <p14:creationId xmlns:p14="http://schemas.microsoft.com/office/powerpoint/2010/main" val="8260775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a:t>
            </a:r>
            <a:r>
              <a:rPr lang="en-US" baseline="0" dirty="0"/>
              <a:t> training module looks at the impact of COVID-19 on children, high risk groups and what kinds of reactions we can expect children to have. Focus then shifts to how we can help children with PFA during COVID-19. </a:t>
            </a:r>
          </a:p>
        </p:txBody>
      </p:sp>
      <p:sp>
        <p:nvSpPr>
          <p:cNvPr id="4" name="Slide Number Placeholder 3"/>
          <p:cNvSpPr>
            <a:spLocks noGrp="1"/>
          </p:cNvSpPr>
          <p:nvPr>
            <p:ph type="sldNum" sz="quarter" idx="10"/>
          </p:nvPr>
        </p:nvSpPr>
        <p:spPr/>
        <p:txBody>
          <a:bodyPr/>
          <a:lstStyle/>
          <a:p>
            <a:fld id="{64774656-4D90-1246-BBAA-922E8D88F56B}" type="slidenum">
              <a:rPr lang="en-US" smtClean="0"/>
              <a:pPr/>
              <a:t>4</a:t>
            </a:fld>
            <a:endParaRPr lang="en-US"/>
          </a:p>
        </p:txBody>
      </p:sp>
    </p:spTree>
    <p:extLst>
      <p:ext uri="{BB962C8B-B14F-4D97-AF65-F5344CB8AC3E}">
        <p14:creationId xmlns:p14="http://schemas.microsoft.com/office/powerpoint/2010/main" val="18651208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Let’s start by looking</a:t>
            </a:r>
            <a:r>
              <a:rPr lang="en-US" baseline="0" dirty="0"/>
              <a:t> at how children are impacted by COVID-19.</a:t>
            </a:r>
          </a:p>
          <a:p>
            <a:r>
              <a:rPr lang="en-US" baseline="0" dirty="0"/>
              <a:t>Share ways you COVID-19 has impacted children in the chat. An important one is that schools all over the world have closed. This impacts children in many ways – can you think of what these are? Start by unpacking the impact of schools closing, and then think of other ways children are impacted. </a:t>
            </a:r>
          </a:p>
          <a:p>
            <a:endParaRPr lang="en-US" baseline="0" dirty="0"/>
          </a:p>
          <a:p>
            <a:endParaRPr lang="en-US" baseline="0" dirty="0"/>
          </a:p>
          <a:p>
            <a:endParaRPr lang="en-US" baseline="0" dirty="0"/>
          </a:p>
          <a:p>
            <a:endParaRPr lang="en-US" dirty="0"/>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a:t>Here are some of the ways I know COVID-19 has affected children. As mentioned, schools all over the world have been closed. This has led to major disruptions in education and learning. Many children have shifted to online learning, if they have access to computer equipment and internet. This has led to a considerable rise in internet usage and online activities. Whilst this gives new opportunities for children to learn and engage in these platforms, it also, unfortunately, puts children at risk of sexual exploitation and cyber bullying. </a:t>
            </a:r>
          </a:p>
          <a:p>
            <a:r>
              <a:rPr lang="en-US" baseline="0" dirty="0"/>
              <a:t>Many children do not have access to the necessary equipment to do online learning, and their education has been halted for now. A final impact of schools closing is that it has impacted food security for many children who depended on meals at school. </a:t>
            </a:r>
          </a:p>
          <a:p>
            <a:endParaRPr lang="en-US" baseline="0" dirty="0"/>
          </a:p>
          <a:p>
            <a:r>
              <a:rPr lang="en-US" baseline="0" dirty="0"/>
              <a:t>For some children COVID-19 has led to social isolation, if for example they are on only child, and caregivers are busy with other things. For other children, the lockdowns have led to an increase in family time and more positive interaction in the family than before. Remember to also focus on some of the positive impacts of the situation, as you also did in the basic PFA training. </a:t>
            </a:r>
          </a:p>
          <a:p>
            <a:endParaRPr lang="en-US" baseline="0" dirty="0"/>
          </a:p>
          <a:p>
            <a:r>
              <a:rPr lang="en-US" baseline="0" dirty="0"/>
              <a:t>Lockdowns and isolation from others has also led to heightened risks for children of harm, exploitation and abuse, as their interaction with others who may be able to help is restricted. Many countries have reported a rise in rates of domestic violence during this time, as well as an increase in online activity of child pornography. Some children are therefore at higher risk during this time. This is important to be aware of. </a:t>
            </a:r>
          </a:p>
          <a:p>
            <a:endParaRPr lang="en-US" baseline="0" dirty="0"/>
          </a:p>
          <a:p>
            <a:endParaRPr lang="en-US" baseline="0"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a:t>In this crisis there are some children at higher risk for negative and severe impacts of COVID19 than others. Can you think of who these groups of children are in your context? One example relevant to most countries, is children in families who live in poverty and have limited resources. Their living conditions and access to daily resources may put them at risk, if, for example, they are not able to practice the recommended hygiene or physical distancing or even physical isolation recommended within their homes. Another big factor that puts them at risk is limited or no access to medical care. </a:t>
            </a:r>
          </a:p>
          <a:p>
            <a:endParaRPr lang="en-US" baseline="0" dirty="0"/>
          </a:p>
          <a:p>
            <a:endParaRPr lang="en-US" baseline="0" dirty="0"/>
          </a:p>
          <a:p>
            <a:pPr marL="0" marR="0" indent="0" algn="l" defTabSz="457200" rtl="0" eaLnBrk="1" fontAlgn="auto" latinLnBrk="0" hangingPunct="1">
              <a:lnSpc>
                <a:spcPct val="100000"/>
              </a:lnSpc>
              <a:spcBef>
                <a:spcPts val="0"/>
              </a:spcBef>
              <a:spcAft>
                <a:spcPts val="0"/>
              </a:spcAft>
              <a:buClrTx/>
              <a:buSzTx/>
              <a:buFontTx/>
              <a:buNone/>
              <a:tabLst/>
              <a:defRPr/>
            </a:pPr>
            <a:r>
              <a:rPr lang="en-US" b="1" baseline="0" dirty="0"/>
              <a:t>If possible, divide participants into small groups or pairs to discuss. If using zoom use breakaway rooms]. </a:t>
            </a:r>
          </a:p>
          <a:p>
            <a:endParaRPr lang="en-US" dirty="0"/>
          </a:p>
          <a:p>
            <a:r>
              <a:rPr lang="en-US" dirty="0"/>
              <a:t>You will now have 3 minutes to discuss and list groups of children that are more at risk than others. </a:t>
            </a:r>
            <a:endParaRPr lang="en-US" baseline="0" dirty="0"/>
          </a:p>
          <a:p>
            <a:endParaRPr lang="en-US" dirty="0"/>
          </a:p>
          <a:p>
            <a:r>
              <a:rPr lang="en-US" b="1" dirty="0"/>
              <a:t>[Give participants 3 minutes to complete this task. Pick on random groups to give feedback</a:t>
            </a:r>
            <a:r>
              <a:rPr lang="en-US" b="1" baseline="0" dirty="0"/>
              <a:t> and ask only for one example from each group, to try and get maximum participation from everyone.]</a:t>
            </a:r>
            <a:endParaRPr lang="en-US" b="1" dirty="0"/>
          </a:p>
          <a:p>
            <a:endParaRPr lang="en-US" baseline="0" dirty="0"/>
          </a:p>
          <a:p>
            <a:endParaRPr lang="en-US" baseline="0" dirty="0"/>
          </a:p>
          <a:p>
            <a:endParaRPr lang="en-US" baseline="0" dirty="0"/>
          </a:p>
          <a:p>
            <a:endParaRPr lang="en-US" dirty="0"/>
          </a:p>
          <a:p>
            <a:endParaRPr lang="en-US" baseline="0" dirty="0"/>
          </a:p>
          <a:p>
            <a:endParaRPr lang="en-US" baseline="0" dirty="0"/>
          </a:p>
          <a:p>
            <a:endParaRPr lang="en-US" dirty="0"/>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200" b="1" kern="1200" baseline="0" dirty="0">
                <a:solidFill>
                  <a:schemeClr val="tx1"/>
                </a:solidFill>
                <a:latin typeface="+mn-lt"/>
                <a:ea typeface="+mn-ea"/>
                <a:cs typeface="+mn-cs"/>
              </a:rPr>
              <a:t>[Ask for input and make sure the following are included:]</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Other groups of children that are particularly at risk of separation, or have already been separated from their families. This includes children who are put in care with others because their primary caregivers are infected with corona and are in isolation or hospital, or may even have died.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Another high risk group is children living in alternative care, and are not happy where they are, but the current situation prevents any changes in their situation. Or children who have just transitioned out of alternative care who may face extreme social isolation and who do not have access to financial and practical support at this time.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For children in street situations and refugee and migrant children, access to help and services will become even more challenging due to lockdowns and closure of social services and they may even face arrests and detention. </a:t>
            </a:r>
          </a:p>
          <a:p>
            <a:r>
              <a:rPr lang="en-US" sz="1200" kern="1200" baseline="0" dirty="0">
                <a:solidFill>
                  <a:schemeClr val="tx1"/>
                </a:solidFill>
                <a:latin typeface="+mn-lt"/>
                <a:ea typeface="+mn-ea"/>
                <a:cs typeface="+mn-cs"/>
              </a:rPr>
              <a:t>Refugee and migrant children may also be prevented from accessing essential services due to legal, documentation, linguistic or safety barriers.</a:t>
            </a:r>
          </a:p>
          <a:p>
            <a:r>
              <a:rPr lang="en-US" sz="1200" kern="1200" baseline="0" dirty="0">
                <a:solidFill>
                  <a:schemeClr val="tx1"/>
                </a:solidFill>
                <a:latin typeface="+mn-lt"/>
                <a:ea typeface="+mn-ea"/>
                <a:cs typeface="+mn-cs"/>
              </a:rPr>
              <a:t>Another high risk group is children who are exposed to or subjected violence, exploitation and abuse.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It is important to identify which groups of children are at high risk for harm, exploitation and abuse, or at risk for being more severely negatively impacted by COVID-19 changes and circumstances. It is important to know what support services are available in your local area for such groups to help successful referrals. </a:t>
            </a:r>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a:t>Children’s reactions are influenced</a:t>
            </a:r>
            <a:r>
              <a:rPr lang="en-US" b="0" baseline="0" dirty="0"/>
              <a:t> by their environment</a:t>
            </a:r>
            <a:r>
              <a:rPr lang="en-US" b="1" baseline="0" dirty="0"/>
              <a:t> and most of all, by how the adults around them react. </a:t>
            </a:r>
            <a:r>
              <a:rPr lang="en-US" b="0" baseline="0" dirty="0"/>
              <a:t>They are influenced by what changes take place, and what they have experienced, how threatening their experiences have been and what they have witnessed. </a:t>
            </a:r>
          </a:p>
          <a:p>
            <a:r>
              <a:rPr lang="en-US" b="0" baseline="0" dirty="0"/>
              <a:t>During COVID-19 many children have had to stay at home and may be socially isolated from other children. This can affect their social behaviour as they are not with peers and others;  and their physical development as they are not able to move around and play and be active. It can also affect their emotional wellbeing and lead to feelings of distress. Some children may have watched family members become sick and even die, or they may have witnessed and heard family members share their fears about the </a:t>
            </a:r>
            <a:r>
              <a:rPr lang="en-US" b="0" baseline="0" dirty="0" err="1"/>
              <a:t>coronavirus</a:t>
            </a:r>
            <a:r>
              <a:rPr lang="en-US" b="0" baseline="0" dirty="0"/>
              <a:t>. </a:t>
            </a:r>
            <a:endParaRPr lang="en-US" b="0"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Slide">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11519999" cy="6479997"/>
          </a:xfrm>
          <a:prstGeom prst="rect">
            <a:avLst/>
          </a:prstGeom>
          <a:blipFill>
            <a:blip r:embed="rId2" cstate="print"/>
            <a:stretch>
              <a:fillRect/>
            </a:stretch>
          </a:blipFill>
        </p:spPr>
        <p:txBody>
          <a:bodyPr wrap="square" lIns="0" tIns="0" rIns="0" bIns="0" rtlCol="0"/>
          <a:lstStyle/>
          <a:p>
            <a:endParaRPr/>
          </a:p>
        </p:txBody>
      </p:sp>
      <p:sp>
        <p:nvSpPr>
          <p:cNvPr id="17" name="bk object 17"/>
          <p:cNvSpPr/>
          <p:nvPr/>
        </p:nvSpPr>
        <p:spPr>
          <a:xfrm>
            <a:off x="0" y="0"/>
            <a:ext cx="3061970" cy="622300"/>
          </a:xfrm>
          <a:custGeom>
            <a:avLst/>
            <a:gdLst/>
            <a:ahLst/>
            <a:cxnLst/>
            <a:rect l="l" t="t" r="r" b="b"/>
            <a:pathLst>
              <a:path w="3061970" h="622300">
                <a:moveTo>
                  <a:pt x="3061360" y="0"/>
                </a:moveTo>
                <a:lnTo>
                  <a:pt x="0" y="0"/>
                </a:lnTo>
                <a:lnTo>
                  <a:pt x="0" y="622266"/>
                </a:lnTo>
                <a:lnTo>
                  <a:pt x="2881363" y="622266"/>
                </a:lnTo>
                <a:lnTo>
                  <a:pt x="2985424" y="619454"/>
                </a:lnTo>
                <a:lnTo>
                  <a:pt x="3038860" y="599766"/>
                </a:lnTo>
                <a:lnTo>
                  <a:pt x="3058547" y="546330"/>
                </a:lnTo>
                <a:lnTo>
                  <a:pt x="3061360" y="442269"/>
                </a:lnTo>
                <a:lnTo>
                  <a:pt x="3061360" y="0"/>
                </a:lnTo>
                <a:close/>
              </a:path>
            </a:pathLst>
          </a:custGeom>
          <a:solidFill>
            <a:srgbClr val="ED1C24"/>
          </a:solidFill>
        </p:spPr>
        <p:txBody>
          <a:bodyPr wrap="square" lIns="0" tIns="0" rIns="0" bIns="0" rtlCol="0"/>
          <a:lstStyle/>
          <a:p>
            <a:endParaRPr/>
          </a:p>
        </p:txBody>
      </p:sp>
      <p:sp>
        <p:nvSpPr>
          <p:cNvPr id="2" name="Holder 2"/>
          <p:cNvSpPr>
            <a:spLocks noGrp="1"/>
          </p:cNvSpPr>
          <p:nvPr>
            <p:ph type="ctrTitle"/>
          </p:nvPr>
        </p:nvSpPr>
        <p:spPr>
          <a:xfrm>
            <a:off x="455300" y="190621"/>
            <a:ext cx="10614649" cy="345440"/>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728787" y="3630676"/>
            <a:ext cx="8067675" cy="1620837"/>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6/21/20</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200" b="0" i="0">
                <a:solidFill>
                  <a:srgbClr val="231F20"/>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sz="2400" b="0" i="0">
                <a:solidFill>
                  <a:srgbClr val="231F20"/>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6/21/20</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200" b="0" i="0">
                <a:solidFill>
                  <a:srgbClr val="231F20"/>
                </a:solidFill>
                <a:latin typeface="Calibri"/>
                <a:cs typeface="Calibri"/>
              </a:defRPr>
            </a:lvl1pPr>
          </a:lstStyle>
          <a:p>
            <a:endParaRPr/>
          </a:p>
        </p:txBody>
      </p:sp>
      <p:sp>
        <p:nvSpPr>
          <p:cNvPr id="3" name="Holder 3"/>
          <p:cNvSpPr>
            <a:spLocks noGrp="1"/>
          </p:cNvSpPr>
          <p:nvPr>
            <p:ph sz="half" idx="2"/>
          </p:nvPr>
        </p:nvSpPr>
        <p:spPr>
          <a:xfrm>
            <a:off x="576262" y="1491170"/>
            <a:ext cx="5013484" cy="4279011"/>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935503" y="1491170"/>
            <a:ext cx="5013484" cy="4279011"/>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6/21/20</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200" b="0" i="0">
                <a:solidFill>
                  <a:srgbClr val="231F20"/>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6/21/20</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6/21/20</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1"/>
            <a:ext cx="3061970" cy="955675"/>
          </a:xfrm>
          <a:custGeom>
            <a:avLst/>
            <a:gdLst/>
            <a:ahLst/>
            <a:cxnLst/>
            <a:rect l="l" t="t" r="r" b="b"/>
            <a:pathLst>
              <a:path w="3061970" h="622300">
                <a:moveTo>
                  <a:pt x="3061360" y="0"/>
                </a:moveTo>
                <a:lnTo>
                  <a:pt x="0" y="0"/>
                </a:lnTo>
                <a:lnTo>
                  <a:pt x="0" y="622266"/>
                </a:lnTo>
                <a:lnTo>
                  <a:pt x="2881363" y="622266"/>
                </a:lnTo>
                <a:lnTo>
                  <a:pt x="2985424" y="619454"/>
                </a:lnTo>
                <a:lnTo>
                  <a:pt x="3038860" y="599766"/>
                </a:lnTo>
                <a:lnTo>
                  <a:pt x="3058547" y="546330"/>
                </a:lnTo>
                <a:lnTo>
                  <a:pt x="3061360" y="442269"/>
                </a:lnTo>
                <a:lnTo>
                  <a:pt x="3061360" y="0"/>
                </a:lnTo>
                <a:close/>
              </a:path>
            </a:pathLst>
          </a:custGeom>
          <a:solidFill>
            <a:srgbClr val="ED1C24"/>
          </a:solidFill>
        </p:spPr>
        <p:txBody>
          <a:bodyPr wrap="square" lIns="0" tIns="0" rIns="0" bIns="0" rtlCol="0"/>
          <a:lstStyle/>
          <a:p>
            <a:endParaRPr/>
          </a:p>
        </p:txBody>
      </p:sp>
      <p:sp>
        <p:nvSpPr>
          <p:cNvPr id="2" name="Holder 2"/>
          <p:cNvSpPr>
            <a:spLocks noGrp="1"/>
          </p:cNvSpPr>
          <p:nvPr>
            <p:ph type="title"/>
          </p:nvPr>
        </p:nvSpPr>
        <p:spPr>
          <a:xfrm>
            <a:off x="1180353" y="1365947"/>
            <a:ext cx="4436110" cy="665480"/>
          </a:xfrm>
          <a:prstGeom prst="rect">
            <a:avLst/>
          </a:prstGeom>
        </p:spPr>
        <p:txBody>
          <a:bodyPr wrap="square" lIns="0" tIns="0" rIns="0" bIns="0">
            <a:spAutoFit/>
          </a:bodyPr>
          <a:lstStyle>
            <a:lvl1pPr>
              <a:defRPr sz="4200" b="0" i="0">
                <a:solidFill>
                  <a:srgbClr val="231F20"/>
                </a:solidFill>
                <a:latin typeface="Calibri"/>
                <a:cs typeface="Calibri"/>
              </a:defRPr>
            </a:lvl1pPr>
          </a:lstStyle>
          <a:p>
            <a:endParaRPr/>
          </a:p>
        </p:txBody>
      </p:sp>
      <p:sp>
        <p:nvSpPr>
          <p:cNvPr id="3" name="Holder 3"/>
          <p:cNvSpPr>
            <a:spLocks noGrp="1"/>
          </p:cNvSpPr>
          <p:nvPr>
            <p:ph type="body" idx="1"/>
          </p:nvPr>
        </p:nvSpPr>
        <p:spPr>
          <a:xfrm>
            <a:off x="1180353" y="2000947"/>
            <a:ext cx="5031740" cy="2715260"/>
          </a:xfrm>
          <a:prstGeom prst="rect">
            <a:avLst/>
          </a:prstGeom>
        </p:spPr>
        <p:txBody>
          <a:bodyPr wrap="square" lIns="0" tIns="0" rIns="0" bIns="0">
            <a:spAutoFit/>
          </a:bodyPr>
          <a:lstStyle>
            <a:lvl1pPr>
              <a:defRPr sz="2400" b="0" i="0">
                <a:solidFill>
                  <a:srgbClr val="231F20"/>
                </a:solidFill>
                <a:latin typeface="Calibri"/>
                <a:cs typeface="Calibri"/>
              </a:defRPr>
            </a:lvl1pPr>
          </a:lstStyle>
          <a:p>
            <a:endParaRPr/>
          </a:p>
        </p:txBody>
      </p:sp>
      <p:sp>
        <p:nvSpPr>
          <p:cNvPr id="4" name="Holder 4"/>
          <p:cNvSpPr>
            <a:spLocks noGrp="1"/>
          </p:cNvSpPr>
          <p:nvPr>
            <p:ph type="ftr" sz="quarter" idx="5"/>
          </p:nvPr>
        </p:nvSpPr>
        <p:spPr>
          <a:xfrm>
            <a:off x="3918585" y="6029515"/>
            <a:ext cx="3688080" cy="324167"/>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576262" y="6029515"/>
            <a:ext cx="2650807" cy="324167"/>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pPr/>
              <a:t>6/21/20</a:t>
            </a:fld>
            <a:endParaRPr lang="en-US"/>
          </a:p>
        </p:txBody>
      </p:sp>
      <p:sp>
        <p:nvSpPr>
          <p:cNvPr id="6" name="Holder 6"/>
          <p:cNvSpPr>
            <a:spLocks noGrp="1"/>
          </p:cNvSpPr>
          <p:nvPr>
            <p:ph type="sldNum" sz="quarter" idx="7"/>
          </p:nvPr>
        </p:nvSpPr>
        <p:spPr>
          <a:xfrm>
            <a:off x="8298180" y="6029515"/>
            <a:ext cx="2650807" cy="324167"/>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pPr/>
              <a:t>‹#›</a:t>
            </a:fld>
            <a:endParaRPr/>
          </a:p>
        </p:txBody>
      </p:sp>
      <p:sp>
        <p:nvSpPr>
          <p:cNvPr id="8" name="object 2"/>
          <p:cNvSpPr txBox="1"/>
          <p:nvPr userDrawn="1"/>
        </p:nvSpPr>
        <p:spPr>
          <a:xfrm>
            <a:off x="273050" y="117475"/>
            <a:ext cx="2230755" cy="671979"/>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lang="en-GB" sz="2100" spc="-65" dirty="0">
              <a:solidFill>
                <a:srgbClr val="FFFFFF"/>
              </a:solidFill>
              <a:latin typeface="Calibri"/>
              <a:cs typeface="Calibri"/>
            </a:endParaRPr>
          </a:p>
          <a:p>
            <a:pPr marL="12700">
              <a:lnSpc>
                <a:spcPct val="100000"/>
              </a:lnSpc>
              <a:spcBef>
                <a:spcPts val="100"/>
              </a:spcBef>
            </a:pPr>
            <a:r>
              <a:rPr lang="en-GB" sz="2100" spc="-65" dirty="0">
                <a:solidFill>
                  <a:srgbClr val="FFFFFF"/>
                </a:solidFill>
                <a:latin typeface="Calibri"/>
                <a:cs typeface="Calibri"/>
              </a:rPr>
              <a:t>for children</a:t>
            </a:r>
            <a:endParaRPr sz="2100" dirty="0">
              <a:latin typeface="Calibri"/>
              <a:cs typeface="Calibri"/>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jpe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25.jpeg"/><Relationship Id="rId7" Type="http://schemas.openxmlformats.org/officeDocument/2006/relationships/image" Target="../media/image23.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13.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13.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26.jpeg"/><Relationship Id="rId7"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28.jpeg"/><Relationship Id="rId4" Type="http://schemas.openxmlformats.org/officeDocument/2006/relationships/image" Target="../media/image27.jpeg"/></Relationships>
</file>

<file path=ppt/slides/_rels/slide18.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27.jpeg"/><Relationship Id="rId7" Type="http://schemas.openxmlformats.org/officeDocument/2006/relationships/image" Target="../media/image29.jpe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5" Type="http://schemas.openxmlformats.org/officeDocument/2006/relationships/image" Target="../media/image2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 Id="rId14" Type="http://schemas.openxmlformats.org/officeDocument/2006/relationships/image" Target="../media/image21.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7" Type="http://schemas.openxmlformats.org/officeDocument/2006/relationships/image" Target="../media/image31.jpe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31.jpeg"/><Relationship Id="rId5" Type="http://schemas.openxmlformats.org/officeDocument/2006/relationships/image" Target="../media/image13.png"/><Relationship Id="rId4" Type="http://schemas.openxmlformats.org/officeDocument/2006/relationships/image" Target="../media/image12.png"/></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32.jpeg"/><Relationship Id="rId5" Type="http://schemas.openxmlformats.org/officeDocument/2006/relationships/image" Target="../media/image13.png"/><Relationship Id="rId4" Type="http://schemas.openxmlformats.org/officeDocument/2006/relationships/image" Target="../media/image12.png"/></Relationships>
</file>

<file path=ppt/slides/_rels/slide2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26.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image" Target="../media/image28.jpeg"/><Relationship Id="rId7" Type="http://schemas.openxmlformats.org/officeDocument/2006/relationships/image" Target="../media/image33.jpe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27.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11.png"/><Relationship Id="rId7" Type="http://schemas.openxmlformats.org/officeDocument/2006/relationships/image" Target="../media/image35.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3.png"/><Relationship Id="rId4" Type="http://schemas.openxmlformats.org/officeDocument/2006/relationships/image" Target="../media/image12.png"/></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4.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13.png"/><Relationship Id="rId4" Type="http://schemas.openxmlformats.org/officeDocument/2006/relationships/image" Target="../media/image12.png"/></Relationships>
</file>

<file path=ppt/slides/_rels/slide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32.jpeg"/><Relationship Id="rId5" Type="http://schemas.openxmlformats.org/officeDocument/2006/relationships/image" Target="../media/image13.png"/><Relationship Id="rId4" Type="http://schemas.openxmlformats.org/officeDocument/2006/relationships/image" Target="../media/image12.png"/></Relationships>
</file>

<file path=ppt/slides/_rels/slide31.xml.rels><?xml version="1.0" encoding="UTF-8" standalone="yes"?>
<Relationships xmlns="http://schemas.openxmlformats.org/package/2006/relationships"><Relationship Id="rId8" Type="http://schemas.openxmlformats.org/officeDocument/2006/relationships/hyperlink" Target="https://mhpss.net" TargetMode="External"/><Relationship Id="rId3" Type="http://schemas.openxmlformats.org/officeDocument/2006/relationships/image" Target="../media/image11.png"/><Relationship Id="rId7" Type="http://schemas.openxmlformats.org/officeDocument/2006/relationships/hyperlink" Target="https://www.who.int"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hyperlink" Target="https://pscentre.org" TargetMode="External"/><Relationship Id="rId5" Type="http://schemas.openxmlformats.org/officeDocument/2006/relationships/image" Target="../media/image13.png"/><Relationship Id="rId4" Type="http://schemas.openxmlformats.org/officeDocument/2006/relationships/image" Target="../media/image12.png"/></Relationships>
</file>

<file path=ppt/slides/_rels/slide3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24.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104" y="0"/>
            <a:ext cx="11520004" cy="6471043"/>
          </a:xfrm>
          <a:prstGeom prst="rect">
            <a:avLst/>
          </a:prstGeom>
          <a:blipFill>
            <a:blip r:embed="rId3" cstate="print"/>
            <a:stretch>
              <a:fillRect/>
            </a:stretch>
          </a:blipFill>
        </p:spPr>
        <p:txBody>
          <a:bodyPr wrap="square" lIns="0" tIns="0" rIns="0" bIns="0" rtlCol="0"/>
          <a:lstStyle/>
          <a:p>
            <a:endParaRPr/>
          </a:p>
        </p:txBody>
      </p:sp>
      <p:sp>
        <p:nvSpPr>
          <p:cNvPr id="3" name="object 3"/>
          <p:cNvSpPr txBox="1"/>
          <p:nvPr/>
        </p:nvSpPr>
        <p:spPr>
          <a:xfrm>
            <a:off x="60889" y="5868416"/>
            <a:ext cx="118745" cy="535940"/>
          </a:xfrm>
          <a:prstGeom prst="rect">
            <a:avLst/>
          </a:prstGeom>
        </p:spPr>
        <p:txBody>
          <a:bodyPr vert="vert" wrap="square" lIns="0" tIns="8890" rIns="0" bIns="0" rtlCol="0">
            <a:spAutoFit/>
          </a:bodyPr>
          <a:lstStyle/>
          <a:p>
            <a:pPr marL="12700">
              <a:lnSpc>
                <a:spcPct val="100000"/>
              </a:lnSpc>
              <a:spcBef>
                <a:spcPts val="70"/>
              </a:spcBef>
            </a:pPr>
            <a:r>
              <a:rPr sz="600" spc="10" dirty="0">
                <a:solidFill>
                  <a:srgbClr val="FFFFFF"/>
                </a:solidFill>
                <a:latin typeface="Calibri"/>
                <a:cs typeface="Calibri"/>
              </a:rPr>
              <a:t>YOSHI</a:t>
            </a:r>
            <a:r>
              <a:rPr sz="600" spc="-30" dirty="0">
                <a:solidFill>
                  <a:srgbClr val="FFFFFF"/>
                </a:solidFill>
                <a:latin typeface="Calibri"/>
                <a:cs typeface="Calibri"/>
              </a:rPr>
              <a:t> </a:t>
            </a:r>
            <a:r>
              <a:rPr sz="600" spc="20" dirty="0">
                <a:solidFill>
                  <a:srgbClr val="FFFFFF"/>
                </a:solidFill>
                <a:latin typeface="Calibri"/>
                <a:cs typeface="Calibri"/>
              </a:rPr>
              <a:t>SHIMIZU</a:t>
            </a:r>
            <a:endParaRPr sz="600">
              <a:latin typeface="Calibri"/>
              <a:cs typeface="Calibri"/>
            </a:endParaRPr>
          </a:p>
        </p:txBody>
      </p:sp>
      <p:sp>
        <p:nvSpPr>
          <p:cNvPr id="4" name="object 4"/>
          <p:cNvSpPr/>
          <p:nvPr/>
        </p:nvSpPr>
        <p:spPr>
          <a:xfrm>
            <a:off x="8235239" y="5594521"/>
            <a:ext cx="842854" cy="116967"/>
          </a:xfrm>
          <a:prstGeom prst="rect">
            <a:avLst/>
          </a:prstGeom>
          <a:blipFill>
            <a:blip r:embed="rId4" cstate="print"/>
            <a:stretch>
              <a:fillRect/>
            </a:stretch>
          </a:blipFill>
        </p:spPr>
        <p:txBody>
          <a:bodyPr wrap="square" lIns="0" tIns="0" rIns="0" bIns="0" rtlCol="0"/>
          <a:lstStyle/>
          <a:p>
            <a:endParaRPr/>
          </a:p>
        </p:txBody>
      </p:sp>
      <p:sp>
        <p:nvSpPr>
          <p:cNvPr id="5" name="object 5"/>
          <p:cNvSpPr/>
          <p:nvPr/>
        </p:nvSpPr>
        <p:spPr>
          <a:xfrm>
            <a:off x="9148854" y="5593970"/>
            <a:ext cx="716505" cy="117518"/>
          </a:xfrm>
          <a:prstGeom prst="rect">
            <a:avLst/>
          </a:prstGeom>
          <a:blipFill>
            <a:blip r:embed="rId5" cstate="print"/>
            <a:stretch>
              <a:fillRect/>
            </a:stretch>
          </a:blipFill>
        </p:spPr>
        <p:txBody>
          <a:bodyPr wrap="square" lIns="0" tIns="0" rIns="0" bIns="0" rtlCol="0"/>
          <a:lstStyle/>
          <a:p>
            <a:endParaRPr/>
          </a:p>
        </p:txBody>
      </p:sp>
      <p:sp>
        <p:nvSpPr>
          <p:cNvPr id="6" name="object 6"/>
          <p:cNvSpPr/>
          <p:nvPr/>
        </p:nvSpPr>
        <p:spPr>
          <a:xfrm>
            <a:off x="8226823" y="5779483"/>
            <a:ext cx="1200283" cy="120638"/>
          </a:xfrm>
          <a:prstGeom prst="rect">
            <a:avLst/>
          </a:prstGeom>
          <a:blipFill>
            <a:blip r:embed="rId6" cstate="print"/>
            <a:stretch>
              <a:fillRect/>
            </a:stretch>
          </a:blipFill>
        </p:spPr>
        <p:txBody>
          <a:bodyPr wrap="square" lIns="0" tIns="0" rIns="0" bIns="0" rtlCol="0"/>
          <a:lstStyle/>
          <a:p>
            <a:endParaRPr/>
          </a:p>
        </p:txBody>
      </p:sp>
      <p:sp>
        <p:nvSpPr>
          <p:cNvPr id="7" name="object 7"/>
          <p:cNvSpPr/>
          <p:nvPr/>
        </p:nvSpPr>
        <p:spPr>
          <a:xfrm>
            <a:off x="9496669" y="5779483"/>
            <a:ext cx="1614200" cy="120638"/>
          </a:xfrm>
          <a:prstGeom prst="rect">
            <a:avLst/>
          </a:prstGeom>
          <a:blipFill>
            <a:blip r:embed="rId7" cstate="print"/>
            <a:stretch>
              <a:fillRect/>
            </a:stretch>
          </a:blipFill>
        </p:spPr>
        <p:txBody>
          <a:bodyPr wrap="square" lIns="0" tIns="0" rIns="0" bIns="0" rtlCol="0"/>
          <a:lstStyle/>
          <a:p>
            <a:endParaRPr/>
          </a:p>
        </p:txBody>
      </p:sp>
      <p:sp>
        <p:nvSpPr>
          <p:cNvPr id="8" name="object 8"/>
          <p:cNvSpPr/>
          <p:nvPr/>
        </p:nvSpPr>
        <p:spPr>
          <a:xfrm>
            <a:off x="7934035" y="5631062"/>
            <a:ext cx="176550" cy="229100"/>
          </a:xfrm>
          <a:prstGeom prst="rect">
            <a:avLst/>
          </a:prstGeom>
          <a:blipFill>
            <a:blip r:embed="rId8" cstate="print"/>
            <a:stretch>
              <a:fillRect/>
            </a:stretch>
          </a:blipFill>
        </p:spPr>
        <p:txBody>
          <a:bodyPr wrap="square" lIns="0" tIns="0" rIns="0" bIns="0" rtlCol="0"/>
          <a:lstStyle/>
          <a:p>
            <a:endParaRPr/>
          </a:p>
        </p:txBody>
      </p:sp>
      <p:sp>
        <p:nvSpPr>
          <p:cNvPr id="9" name="object 9"/>
          <p:cNvSpPr/>
          <p:nvPr/>
        </p:nvSpPr>
        <p:spPr>
          <a:xfrm>
            <a:off x="7630030" y="5596911"/>
            <a:ext cx="525145" cy="299085"/>
          </a:xfrm>
          <a:custGeom>
            <a:avLst/>
            <a:gdLst/>
            <a:ahLst/>
            <a:cxnLst/>
            <a:rect l="l" t="t" r="r" b="b"/>
            <a:pathLst>
              <a:path w="525145" h="299085">
                <a:moveTo>
                  <a:pt x="0" y="298930"/>
                </a:moveTo>
                <a:lnTo>
                  <a:pt x="524779" y="298930"/>
                </a:lnTo>
                <a:lnTo>
                  <a:pt x="524779" y="0"/>
                </a:lnTo>
                <a:lnTo>
                  <a:pt x="0" y="0"/>
                </a:lnTo>
                <a:lnTo>
                  <a:pt x="0" y="298930"/>
                </a:lnTo>
                <a:close/>
              </a:path>
            </a:pathLst>
          </a:custGeom>
          <a:ln w="9752">
            <a:solidFill>
              <a:srgbClr val="ED1C24"/>
            </a:solidFill>
          </a:ln>
        </p:spPr>
        <p:txBody>
          <a:bodyPr wrap="square" lIns="0" tIns="0" rIns="0" bIns="0" rtlCol="0"/>
          <a:lstStyle/>
          <a:p>
            <a:endParaRPr/>
          </a:p>
        </p:txBody>
      </p:sp>
      <p:sp>
        <p:nvSpPr>
          <p:cNvPr id="10" name="object 10"/>
          <p:cNvSpPr/>
          <p:nvPr/>
        </p:nvSpPr>
        <p:spPr>
          <a:xfrm>
            <a:off x="7626007" y="5301000"/>
            <a:ext cx="1844560" cy="187337"/>
          </a:xfrm>
          <a:prstGeom prst="rect">
            <a:avLst/>
          </a:prstGeom>
          <a:blipFill>
            <a:blip r:embed="rId9" cstate="print"/>
            <a:stretch>
              <a:fillRect/>
            </a:stretch>
          </a:blipFill>
        </p:spPr>
        <p:txBody>
          <a:bodyPr wrap="square" lIns="0" tIns="0" rIns="0" bIns="0" rtlCol="0"/>
          <a:lstStyle/>
          <a:p>
            <a:endParaRPr/>
          </a:p>
        </p:txBody>
      </p:sp>
      <p:sp>
        <p:nvSpPr>
          <p:cNvPr id="11" name="object 11"/>
          <p:cNvSpPr/>
          <p:nvPr/>
        </p:nvSpPr>
        <p:spPr>
          <a:xfrm>
            <a:off x="7605279" y="5570591"/>
            <a:ext cx="572770" cy="348615"/>
          </a:xfrm>
          <a:custGeom>
            <a:avLst/>
            <a:gdLst/>
            <a:ahLst/>
            <a:cxnLst/>
            <a:rect l="l" t="t" r="r" b="b"/>
            <a:pathLst>
              <a:path w="572770" h="348614">
                <a:moveTo>
                  <a:pt x="0" y="348482"/>
                </a:moveTo>
                <a:lnTo>
                  <a:pt x="572619" y="348482"/>
                </a:lnTo>
                <a:lnTo>
                  <a:pt x="572619" y="0"/>
                </a:lnTo>
                <a:lnTo>
                  <a:pt x="0" y="0"/>
                </a:lnTo>
                <a:lnTo>
                  <a:pt x="0" y="348482"/>
                </a:lnTo>
                <a:close/>
              </a:path>
            </a:pathLst>
          </a:custGeom>
          <a:solidFill>
            <a:srgbClr val="FFFFFF"/>
          </a:solidFill>
        </p:spPr>
        <p:txBody>
          <a:bodyPr wrap="square" lIns="0" tIns="0" rIns="0" bIns="0" rtlCol="0"/>
          <a:lstStyle/>
          <a:p>
            <a:endParaRPr/>
          </a:p>
        </p:txBody>
      </p:sp>
      <p:sp>
        <p:nvSpPr>
          <p:cNvPr id="12" name="object 12"/>
          <p:cNvSpPr/>
          <p:nvPr/>
        </p:nvSpPr>
        <p:spPr>
          <a:xfrm>
            <a:off x="7750230" y="5633846"/>
            <a:ext cx="64135" cy="78740"/>
          </a:xfrm>
          <a:custGeom>
            <a:avLst/>
            <a:gdLst/>
            <a:ahLst/>
            <a:cxnLst/>
            <a:rect l="l" t="t" r="r" b="b"/>
            <a:pathLst>
              <a:path w="64134" h="78739">
                <a:moveTo>
                  <a:pt x="0" y="0"/>
                </a:moveTo>
                <a:lnTo>
                  <a:pt x="63878" y="0"/>
                </a:lnTo>
                <a:lnTo>
                  <a:pt x="63878" y="78496"/>
                </a:lnTo>
                <a:lnTo>
                  <a:pt x="0" y="78496"/>
                </a:lnTo>
                <a:lnTo>
                  <a:pt x="0" y="0"/>
                </a:lnTo>
                <a:close/>
              </a:path>
            </a:pathLst>
          </a:custGeom>
          <a:solidFill>
            <a:srgbClr val="ED1C24"/>
          </a:solidFill>
        </p:spPr>
        <p:txBody>
          <a:bodyPr wrap="square" lIns="0" tIns="0" rIns="0" bIns="0" rtlCol="0"/>
          <a:lstStyle/>
          <a:p>
            <a:endParaRPr/>
          </a:p>
        </p:txBody>
      </p:sp>
      <p:sp>
        <p:nvSpPr>
          <p:cNvPr id="13" name="object 13"/>
          <p:cNvSpPr/>
          <p:nvPr/>
        </p:nvSpPr>
        <p:spPr>
          <a:xfrm>
            <a:off x="7675704" y="5746358"/>
            <a:ext cx="213360" cy="0"/>
          </a:xfrm>
          <a:custGeom>
            <a:avLst/>
            <a:gdLst/>
            <a:ahLst/>
            <a:cxnLst/>
            <a:rect l="l" t="t" r="r" b="b"/>
            <a:pathLst>
              <a:path w="213359">
                <a:moveTo>
                  <a:pt x="0" y="0"/>
                </a:moveTo>
                <a:lnTo>
                  <a:pt x="212931" y="0"/>
                </a:lnTo>
              </a:path>
            </a:pathLst>
          </a:custGeom>
          <a:ln w="68030">
            <a:solidFill>
              <a:srgbClr val="ED1C24"/>
            </a:solidFill>
          </a:ln>
        </p:spPr>
        <p:txBody>
          <a:bodyPr wrap="square" lIns="0" tIns="0" rIns="0" bIns="0" rtlCol="0"/>
          <a:lstStyle/>
          <a:p>
            <a:endParaRPr/>
          </a:p>
        </p:txBody>
      </p:sp>
      <p:sp>
        <p:nvSpPr>
          <p:cNvPr id="14" name="object 14"/>
          <p:cNvSpPr/>
          <p:nvPr/>
        </p:nvSpPr>
        <p:spPr>
          <a:xfrm>
            <a:off x="7750227" y="5780344"/>
            <a:ext cx="64135" cy="79375"/>
          </a:xfrm>
          <a:custGeom>
            <a:avLst/>
            <a:gdLst/>
            <a:ahLst/>
            <a:cxnLst/>
            <a:rect l="l" t="t" r="r" b="b"/>
            <a:pathLst>
              <a:path w="64134" h="79375">
                <a:moveTo>
                  <a:pt x="63880" y="79165"/>
                </a:moveTo>
                <a:lnTo>
                  <a:pt x="0" y="79165"/>
                </a:lnTo>
                <a:lnTo>
                  <a:pt x="0" y="0"/>
                </a:lnTo>
                <a:lnTo>
                  <a:pt x="63880" y="29"/>
                </a:lnTo>
                <a:lnTo>
                  <a:pt x="63880" y="79165"/>
                </a:lnTo>
                <a:close/>
              </a:path>
            </a:pathLst>
          </a:custGeom>
          <a:solidFill>
            <a:srgbClr val="ED1C24"/>
          </a:solidFill>
        </p:spPr>
        <p:txBody>
          <a:bodyPr wrap="square" lIns="0" tIns="0" rIns="0" bIns="0" rtlCol="0"/>
          <a:lstStyle/>
          <a:p>
            <a:endParaRPr/>
          </a:p>
        </p:txBody>
      </p:sp>
      <p:sp>
        <p:nvSpPr>
          <p:cNvPr id="15" name="object 15"/>
          <p:cNvSpPr/>
          <p:nvPr/>
        </p:nvSpPr>
        <p:spPr>
          <a:xfrm>
            <a:off x="7750227" y="5780344"/>
            <a:ext cx="64135" cy="635"/>
          </a:xfrm>
          <a:custGeom>
            <a:avLst/>
            <a:gdLst/>
            <a:ahLst/>
            <a:cxnLst/>
            <a:rect l="l" t="t" r="r" b="b"/>
            <a:pathLst>
              <a:path w="64134" h="635">
                <a:moveTo>
                  <a:pt x="63880" y="29"/>
                </a:moveTo>
                <a:lnTo>
                  <a:pt x="4" y="29"/>
                </a:lnTo>
                <a:lnTo>
                  <a:pt x="63880" y="0"/>
                </a:lnTo>
                <a:close/>
              </a:path>
            </a:pathLst>
          </a:custGeom>
          <a:solidFill>
            <a:srgbClr val="ED1C24"/>
          </a:solidFill>
        </p:spPr>
        <p:txBody>
          <a:bodyPr wrap="square" lIns="0" tIns="0" rIns="0" bIns="0" rtlCol="0"/>
          <a:lstStyle/>
          <a:p>
            <a:endParaRPr/>
          </a:p>
        </p:txBody>
      </p:sp>
      <p:sp>
        <p:nvSpPr>
          <p:cNvPr id="16" name="object 16"/>
          <p:cNvSpPr/>
          <p:nvPr/>
        </p:nvSpPr>
        <p:spPr>
          <a:xfrm>
            <a:off x="7814108" y="5780344"/>
            <a:ext cx="74930" cy="635"/>
          </a:xfrm>
          <a:custGeom>
            <a:avLst/>
            <a:gdLst/>
            <a:ahLst/>
            <a:cxnLst/>
            <a:rect l="l" t="t" r="r" b="b"/>
            <a:pathLst>
              <a:path w="74929" h="635">
                <a:moveTo>
                  <a:pt x="74528" y="14"/>
                </a:moveTo>
                <a:lnTo>
                  <a:pt x="0" y="14"/>
                </a:lnTo>
                <a:lnTo>
                  <a:pt x="74528" y="0"/>
                </a:lnTo>
                <a:close/>
              </a:path>
            </a:pathLst>
          </a:custGeom>
          <a:solidFill>
            <a:srgbClr val="ED1C24"/>
          </a:solidFill>
        </p:spPr>
        <p:txBody>
          <a:bodyPr wrap="square" lIns="0" tIns="0" rIns="0" bIns="0" rtlCol="0"/>
          <a:lstStyle/>
          <a:p>
            <a:endParaRPr/>
          </a:p>
        </p:txBody>
      </p:sp>
      <p:sp>
        <p:nvSpPr>
          <p:cNvPr id="17" name="object 17"/>
          <p:cNvSpPr/>
          <p:nvPr/>
        </p:nvSpPr>
        <p:spPr>
          <a:xfrm>
            <a:off x="7934035" y="5631062"/>
            <a:ext cx="176550" cy="229100"/>
          </a:xfrm>
          <a:prstGeom prst="rect">
            <a:avLst/>
          </a:prstGeom>
          <a:blipFill>
            <a:blip r:embed="rId8" cstate="print"/>
            <a:stretch>
              <a:fillRect/>
            </a:stretch>
          </a:blipFill>
        </p:spPr>
        <p:txBody>
          <a:bodyPr wrap="square" lIns="0" tIns="0" rIns="0" bIns="0" rtlCol="0"/>
          <a:lstStyle/>
          <a:p>
            <a:endParaRPr/>
          </a:p>
        </p:txBody>
      </p:sp>
      <p:sp>
        <p:nvSpPr>
          <p:cNvPr id="18" name="object 18"/>
          <p:cNvSpPr/>
          <p:nvPr/>
        </p:nvSpPr>
        <p:spPr>
          <a:xfrm>
            <a:off x="7630030" y="5596911"/>
            <a:ext cx="525145" cy="299085"/>
          </a:xfrm>
          <a:custGeom>
            <a:avLst/>
            <a:gdLst/>
            <a:ahLst/>
            <a:cxnLst/>
            <a:rect l="l" t="t" r="r" b="b"/>
            <a:pathLst>
              <a:path w="525145" h="299085">
                <a:moveTo>
                  <a:pt x="0" y="298930"/>
                </a:moveTo>
                <a:lnTo>
                  <a:pt x="524779" y="298930"/>
                </a:lnTo>
                <a:lnTo>
                  <a:pt x="524779" y="0"/>
                </a:lnTo>
                <a:lnTo>
                  <a:pt x="0" y="0"/>
                </a:lnTo>
                <a:lnTo>
                  <a:pt x="0" y="298930"/>
                </a:lnTo>
                <a:close/>
              </a:path>
            </a:pathLst>
          </a:custGeom>
          <a:ln w="9752">
            <a:solidFill>
              <a:srgbClr val="ED1C24"/>
            </a:solidFill>
          </a:ln>
        </p:spPr>
        <p:txBody>
          <a:bodyPr wrap="square" lIns="0" tIns="0" rIns="0" bIns="0" rtlCol="0"/>
          <a:lstStyle/>
          <a:p>
            <a:endParaRPr/>
          </a:p>
        </p:txBody>
      </p:sp>
      <p:sp>
        <p:nvSpPr>
          <p:cNvPr id="19" name="object 19"/>
          <p:cNvSpPr txBox="1">
            <a:spLocks noGrp="1"/>
          </p:cNvSpPr>
          <p:nvPr>
            <p:ph type="title"/>
          </p:nvPr>
        </p:nvSpPr>
        <p:spPr>
          <a:xfrm>
            <a:off x="7588250" y="498475"/>
            <a:ext cx="3232150" cy="1313180"/>
          </a:xfrm>
          <a:prstGeom prst="rect">
            <a:avLst/>
          </a:prstGeom>
        </p:spPr>
        <p:txBody>
          <a:bodyPr vert="horz" wrap="square" lIns="0" tIns="157480" rIns="0" bIns="0" rtlCol="0">
            <a:spAutoFit/>
          </a:bodyPr>
          <a:lstStyle/>
          <a:p>
            <a:pPr marL="12700" marR="5080">
              <a:lnSpc>
                <a:spcPct val="79800"/>
              </a:lnSpc>
              <a:spcBef>
                <a:spcPts val="1240"/>
              </a:spcBef>
              <a:tabLst>
                <a:tab pos="1182370" algn="l"/>
              </a:tabLst>
            </a:pPr>
            <a:r>
              <a:rPr sz="4700" spc="-75" dirty="0">
                <a:solidFill>
                  <a:srgbClr val="FFFFFF"/>
                </a:solidFill>
              </a:rPr>
              <a:t>P</a:t>
            </a:r>
            <a:r>
              <a:rPr sz="4700" spc="-90" dirty="0">
                <a:solidFill>
                  <a:srgbClr val="FFFFFF"/>
                </a:solidFill>
              </a:rPr>
              <a:t>s</a:t>
            </a:r>
            <a:r>
              <a:rPr sz="4700" spc="-60" dirty="0">
                <a:solidFill>
                  <a:srgbClr val="FFFFFF"/>
                </a:solidFill>
              </a:rPr>
              <a:t>y</a:t>
            </a:r>
            <a:r>
              <a:rPr sz="4700" dirty="0">
                <a:solidFill>
                  <a:srgbClr val="FFFFFF"/>
                </a:solidFill>
              </a:rPr>
              <a:t>chologi</a:t>
            </a:r>
            <a:r>
              <a:rPr sz="4700" spc="-35" dirty="0">
                <a:solidFill>
                  <a:srgbClr val="FFFFFF"/>
                </a:solidFill>
              </a:rPr>
              <a:t>c</a:t>
            </a:r>
            <a:r>
              <a:rPr sz="4700" dirty="0">
                <a:solidFill>
                  <a:srgbClr val="FFFFFF"/>
                </a:solidFill>
              </a:rPr>
              <a:t>al  </a:t>
            </a:r>
            <a:r>
              <a:rPr sz="4700" spc="-30" dirty="0">
                <a:solidFill>
                  <a:srgbClr val="FFFFFF"/>
                </a:solidFill>
              </a:rPr>
              <a:t>First	</a:t>
            </a:r>
            <a:r>
              <a:rPr sz="4700" dirty="0">
                <a:solidFill>
                  <a:srgbClr val="FFFFFF"/>
                </a:solidFill>
              </a:rPr>
              <a:t>Aid</a:t>
            </a:r>
            <a:endParaRPr sz="4700" dirty="0"/>
          </a:p>
        </p:txBody>
      </p:sp>
      <p:sp>
        <p:nvSpPr>
          <p:cNvPr id="20" name="object 20"/>
          <p:cNvSpPr txBox="1"/>
          <p:nvPr/>
        </p:nvSpPr>
        <p:spPr>
          <a:xfrm>
            <a:off x="7588250" y="2936875"/>
            <a:ext cx="3495675" cy="873743"/>
          </a:xfrm>
          <a:prstGeom prst="rect">
            <a:avLst/>
          </a:prstGeom>
        </p:spPr>
        <p:txBody>
          <a:bodyPr vert="horz" wrap="square" lIns="0" tIns="12700" rIns="0" bIns="0" rtlCol="0">
            <a:spAutoFit/>
          </a:bodyPr>
          <a:lstStyle/>
          <a:p>
            <a:pPr marL="12700">
              <a:lnSpc>
                <a:spcPts val="3350"/>
              </a:lnSpc>
            </a:pPr>
            <a:r>
              <a:rPr lang="en-GB" sz="2400" spc="-10" dirty="0">
                <a:solidFill>
                  <a:srgbClr val="FFFFFF"/>
                </a:solidFill>
                <a:cs typeface="Calibri"/>
              </a:rPr>
              <a:t>In the COVID-19 outbreak response </a:t>
            </a:r>
          </a:p>
        </p:txBody>
      </p:sp>
      <p:sp>
        <p:nvSpPr>
          <p:cNvPr id="22" name="object 20"/>
          <p:cNvSpPr txBox="1"/>
          <p:nvPr/>
        </p:nvSpPr>
        <p:spPr>
          <a:xfrm>
            <a:off x="7588250" y="2174875"/>
            <a:ext cx="4387850" cy="458245"/>
          </a:xfrm>
          <a:prstGeom prst="rect">
            <a:avLst/>
          </a:prstGeom>
        </p:spPr>
        <p:txBody>
          <a:bodyPr vert="horz" wrap="square" lIns="0" tIns="12700" rIns="0" bIns="0" rtlCol="0">
            <a:spAutoFit/>
          </a:bodyPr>
          <a:lstStyle/>
          <a:p>
            <a:pPr marL="12700">
              <a:lnSpc>
                <a:spcPts val="3350"/>
              </a:lnSpc>
            </a:pPr>
            <a:r>
              <a:rPr lang="en-GB" sz="3200" spc="-10" dirty="0">
                <a:solidFill>
                  <a:srgbClr val="FFFFFF"/>
                </a:solidFill>
                <a:cs typeface="Calibri"/>
              </a:rPr>
              <a:t>For Children</a:t>
            </a:r>
            <a:endParaRPr sz="3200" dirty="0">
              <a:latin typeface="Calibri"/>
              <a:cs typeface="Calibri"/>
            </a:endParaRPr>
          </a:p>
        </p:txBody>
      </p:sp>
      <p:sp>
        <p:nvSpPr>
          <p:cNvPr id="23" name="Rectangle 22"/>
          <p:cNvSpPr/>
          <p:nvPr/>
        </p:nvSpPr>
        <p:spPr>
          <a:xfrm>
            <a:off x="0" y="0"/>
            <a:ext cx="7131050" cy="64833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4" name="Picture 23" descr="P 3.jpeg"/>
          <p:cNvPicPr>
            <a:picLocks noChangeAspect="1"/>
          </p:cNvPicPr>
          <p:nvPr/>
        </p:nvPicPr>
        <p:blipFill>
          <a:blip r:embed="rId10"/>
          <a:stretch>
            <a:fillRect/>
          </a:stretch>
        </p:blipFill>
        <p:spPr>
          <a:xfrm>
            <a:off x="-1708150" y="346075"/>
            <a:ext cx="8842376" cy="5851526"/>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descr="P 2.jpeg"/>
          <p:cNvPicPr>
            <a:picLocks noChangeAspect="1"/>
          </p:cNvPicPr>
          <p:nvPr/>
        </p:nvPicPr>
        <p:blipFill>
          <a:blip r:embed="rId3"/>
          <a:stretch>
            <a:fillRect/>
          </a:stretch>
        </p:blipFill>
        <p:spPr>
          <a:xfrm>
            <a:off x="1263650" y="2005364"/>
            <a:ext cx="8229600" cy="4477986"/>
          </a:xfrm>
          <a:prstGeom prst="rect">
            <a:avLst/>
          </a:prstGeom>
        </p:spPr>
      </p:pic>
      <p:sp>
        <p:nvSpPr>
          <p:cNvPr id="3"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5"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6"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7"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8"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9"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1"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sp>
        <p:nvSpPr>
          <p:cNvPr id="12" name="object 12"/>
          <p:cNvSpPr txBox="1">
            <a:spLocks noGrp="1"/>
          </p:cNvSpPr>
          <p:nvPr>
            <p:ph type="title"/>
          </p:nvPr>
        </p:nvSpPr>
        <p:spPr>
          <a:xfrm>
            <a:off x="1035050" y="1260475"/>
            <a:ext cx="8534400" cy="659155"/>
          </a:xfrm>
          <a:prstGeom prst="rect">
            <a:avLst/>
          </a:prstGeom>
        </p:spPr>
        <p:txBody>
          <a:bodyPr vert="horz" wrap="square" lIns="0" tIns="12700" rIns="0" bIns="0" rtlCol="0">
            <a:spAutoFit/>
          </a:bodyPr>
          <a:lstStyle/>
          <a:p>
            <a:pPr marL="12700">
              <a:lnSpc>
                <a:spcPct val="100000"/>
              </a:lnSpc>
              <a:spcBef>
                <a:spcPts val="100"/>
              </a:spcBef>
            </a:pPr>
            <a:r>
              <a:rPr lang="en-GB" dirty="0"/>
              <a:t>Children’s reactions during COVID-19 </a:t>
            </a:r>
            <a:endParaRPr spc="-5" dirty="0"/>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pic>
        <p:nvPicPr>
          <p:cNvPr id="18" name="Picture 17">
            <a:extLst>
              <a:ext uri="{FF2B5EF4-FFF2-40B4-BE49-F238E27FC236}">
                <a16:creationId xmlns:a16="http://schemas.microsoft.com/office/drawing/2014/main" id="{48CDE924-B4EE-428D-8B01-72B50AAD4C4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551612" y="445820"/>
            <a:ext cx="1327619" cy="1238317"/>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5"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6"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7"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8"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9"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1"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2" name="object 12"/>
          <p:cNvSpPr txBox="1">
            <a:spLocks noGrp="1"/>
          </p:cNvSpPr>
          <p:nvPr>
            <p:ph type="title"/>
          </p:nvPr>
        </p:nvSpPr>
        <p:spPr>
          <a:xfrm>
            <a:off x="577850" y="1365947"/>
            <a:ext cx="8382000" cy="659155"/>
          </a:xfrm>
          <a:prstGeom prst="rect">
            <a:avLst/>
          </a:prstGeom>
        </p:spPr>
        <p:txBody>
          <a:bodyPr vert="horz" wrap="square" lIns="0" tIns="12700" rIns="0" bIns="0" rtlCol="0">
            <a:spAutoFit/>
          </a:bodyPr>
          <a:lstStyle/>
          <a:p>
            <a:pPr marL="12700">
              <a:lnSpc>
                <a:spcPct val="100000"/>
              </a:lnSpc>
              <a:spcBef>
                <a:spcPts val="100"/>
              </a:spcBef>
            </a:pPr>
            <a:r>
              <a:rPr lang="en-GB" dirty="0"/>
              <a:t>Children’s reactions during COVID-19 </a:t>
            </a:r>
            <a:endParaRPr spc="-5" dirty="0"/>
          </a:p>
        </p:txBody>
      </p:sp>
      <p:sp>
        <p:nvSpPr>
          <p:cNvPr id="13" name="object 13"/>
          <p:cNvSpPr txBox="1"/>
          <p:nvPr/>
        </p:nvSpPr>
        <p:spPr>
          <a:xfrm>
            <a:off x="1180352" y="2112707"/>
            <a:ext cx="9455898" cy="3824124"/>
          </a:xfrm>
          <a:prstGeom prst="rect">
            <a:avLst/>
          </a:prstGeom>
        </p:spPr>
        <p:txBody>
          <a:bodyPr vert="horz" wrap="square" lIns="0" tIns="53340" rIns="0" bIns="0" rtlCol="0">
            <a:spAutoFit/>
          </a:bodyPr>
          <a:lstStyle/>
          <a:p>
            <a:pPr marL="300355" indent="-287655">
              <a:lnSpc>
                <a:spcPct val="100000"/>
              </a:lnSpc>
              <a:spcBef>
                <a:spcPts val="420"/>
              </a:spcBef>
              <a:buChar char="•"/>
              <a:tabLst>
                <a:tab pos="300355" algn="l"/>
                <a:tab pos="300990" algn="l"/>
              </a:tabLst>
            </a:pPr>
            <a:r>
              <a:rPr lang="en-GB" sz="2400" dirty="0">
                <a:solidFill>
                  <a:srgbClr val="231F20"/>
                </a:solidFill>
                <a:latin typeface="Calibri"/>
                <a:cs typeface="Calibri"/>
              </a:rPr>
              <a:t>What kinds of reactions do you expect children to have during this time of COVID-19? </a:t>
            </a:r>
          </a:p>
          <a:p>
            <a:pPr marL="300355" indent="-287655">
              <a:lnSpc>
                <a:spcPct val="100000"/>
              </a:lnSpc>
              <a:spcBef>
                <a:spcPts val="420"/>
              </a:spcBef>
              <a:tabLst>
                <a:tab pos="300355" algn="l"/>
                <a:tab pos="300990" algn="l"/>
              </a:tabLst>
            </a:pPr>
            <a:endParaRPr lang="en-GB" sz="2400" dirty="0">
              <a:solidFill>
                <a:srgbClr val="231F20"/>
              </a:solidFill>
              <a:latin typeface="Calibri"/>
              <a:cs typeface="Calibri"/>
            </a:endParaRPr>
          </a:p>
          <a:p>
            <a:pPr marL="12700" lvl="0" defTabSz="914400">
              <a:spcBef>
                <a:spcPts val="100"/>
              </a:spcBef>
              <a:defRPr/>
            </a:pPr>
            <a:r>
              <a:rPr lang="en-US" sz="4200" kern="0" spc="-20" dirty="0">
                <a:solidFill>
                  <a:srgbClr val="0000FF"/>
                </a:solidFill>
                <a:cs typeface="Calibri"/>
              </a:rPr>
              <a:t>Activity 3 </a:t>
            </a:r>
          </a:p>
          <a:p>
            <a:pPr marL="12700" lvl="0" defTabSz="914400">
              <a:spcBef>
                <a:spcPts val="100"/>
              </a:spcBef>
              <a:defRPr/>
            </a:pPr>
            <a:r>
              <a:rPr lang="en-US" sz="4200" kern="0" spc="-20" dirty="0">
                <a:solidFill>
                  <a:srgbClr val="0000FF"/>
                </a:solidFill>
                <a:cs typeface="Calibri"/>
              </a:rPr>
              <a:t>Discuss and list different kinds of reactions that children could have during this time. Consider different age groups. </a:t>
            </a: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pic>
        <p:nvPicPr>
          <p:cNvPr id="17" name="Picture 16">
            <a:extLst>
              <a:ext uri="{FF2B5EF4-FFF2-40B4-BE49-F238E27FC236}">
                <a16:creationId xmlns:a16="http://schemas.microsoft.com/office/drawing/2014/main" id="{48CDE924-B4EE-428D-8B01-72B50AAD4C4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51612" y="445820"/>
            <a:ext cx="1327619" cy="1238317"/>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5"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6"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7"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8"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9"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1"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2" name="object 12"/>
          <p:cNvSpPr txBox="1">
            <a:spLocks noGrp="1"/>
          </p:cNvSpPr>
          <p:nvPr>
            <p:ph type="title"/>
          </p:nvPr>
        </p:nvSpPr>
        <p:spPr>
          <a:xfrm>
            <a:off x="288925" y="1352799"/>
            <a:ext cx="10394954" cy="566822"/>
          </a:xfrm>
          <a:prstGeom prst="rect">
            <a:avLst/>
          </a:prstGeom>
        </p:spPr>
        <p:txBody>
          <a:bodyPr vert="horz" wrap="square" lIns="0" tIns="12700" rIns="0" bIns="0" rtlCol="0">
            <a:spAutoFit/>
          </a:bodyPr>
          <a:lstStyle/>
          <a:p>
            <a:pPr marL="12700">
              <a:lnSpc>
                <a:spcPct val="100000"/>
              </a:lnSpc>
              <a:spcBef>
                <a:spcPts val="100"/>
              </a:spcBef>
            </a:pPr>
            <a:r>
              <a:rPr lang="en-GB" sz="3600" dirty="0"/>
              <a:t>Examples of children’s reactions during COVID-19 </a:t>
            </a:r>
            <a:endParaRPr sz="3600" spc="-5" dirty="0"/>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pic>
        <p:nvPicPr>
          <p:cNvPr id="17" name="Picture 16">
            <a:extLst>
              <a:ext uri="{FF2B5EF4-FFF2-40B4-BE49-F238E27FC236}">
                <a16:creationId xmlns:a16="http://schemas.microsoft.com/office/drawing/2014/main" id="{48CDE924-B4EE-428D-8B01-72B50AAD4C4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51612" y="445820"/>
            <a:ext cx="1327619" cy="1238317"/>
          </a:xfrm>
          <a:prstGeom prst="rect">
            <a:avLst/>
          </a:prstGeom>
        </p:spPr>
      </p:pic>
      <p:graphicFrame>
        <p:nvGraphicFramePr>
          <p:cNvPr id="2" name="Table 1">
            <a:extLst>
              <a:ext uri="{FF2B5EF4-FFF2-40B4-BE49-F238E27FC236}">
                <a16:creationId xmlns:a16="http://schemas.microsoft.com/office/drawing/2014/main" id="{1225EED3-7EB5-9947-83CB-F0D68B5D0896}"/>
              </a:ext>
            </a:extLst>
          </p:cNvPr>
          <p:cNvGraphicFramePr>
            <a:graphicFrameLocks noGrp="1"/>
          </p:cNvGraphicFramePr>
          <p:nvPr>
            <p:extLst>
              <p:ext uri="{D42A27DB-BD31-4B8C-83A1-F6EECF244321}">
                <p14:modId xmlns:p14="http://schemas.microsoft.com/office/powerpoint/2010/main" val="3324572678"/>
              </p:ext>
            </p:extLst>
          </p:nvPr>
        </p:nvGraphicFramePr>
        <p:xfrm>
          <a:off x="273048" y="2414617"/>
          <a:ext cx="10972804" cy="3781541"/>
        </p:xfrm>
        <a:graphic>
          <a:graphicData uri="http://schemas.openxmlformats.org/drawingml/2006/table">
            <a:tbl>
              <a:tblPr firstRow="1" bandRow="1">
                <a:tableStyleId>{5C22544A-7EE6-4342-B048-85BDC9FD1C3A}</a:tableStyleId>
              </a:tblPr>
              <a:tblGrid>
                <a:gridCol w="2743201">
                  <a:extLst>
                    <a:ext uri="{9D8B030D-6E8A-4147-A177-3AD203B41FA5}">
                      <a16:colId xmlns:a16="http://schemas.microsoft.com/office/drawing/2014/main" val="3648893387"/>
                    </a:ext>
                  </a:extLst>
                </a:gridCol>
                <a:gridCol w="2743201">
                  <a:extLst>
                    <a:ext uri="{9D8B030D-6E8A-4147-A177-3AD203B41FA5}">
                      <a16:colId xmlns:a16="http://schemas.microsoft.com/office/drawing/2014/main" val="2781012409"/>
                    </a:ext>
                  </a:extLst>
                </a:gridCol>
                <a:gridCol w="2743201">
                  <a:extLst>
                    <a:ext uri="{9D8B030D-6E8A-4147-A177-3AD203B41FA5}">
                      <a16:colId xmlns:a16="http://schemas.microsoft.com/office/drawing/2014/main" val="3545241183"/>
                    </a:ext>
                  </a:extLst>
                </a:gridCol>
                <a:gridCol w="2743201">
                  <a:extLst>
                    <a:ext uri="{9D8B030D-6E8A-4147-A177-3AD203B41FA5}">
                      <a16:colId xmlns:a16="http://schemas.microsoft.com/office/drawing/2014/main" val="2883965286"/>
                    </a:ext>
                  </a:extLst>
                </a:gridCol>
              </a:tblGrid>
              <a:tr h="465858">
                <a:tc>
                  <a:txBody>
                    <a:bodyPr/>
                    <a:lstStyle/>
                    <a:p>
                      <a:r>
                        <a:rPr lang="en-SZ" dirty="0"/>
                        <a:t>0 – 2 years</a:t>
                      </a:r>
                    </a:p>
                  </a:txBody>
                  <a:tcPr/>
                </a:tc>
                <a:tc>
                  <a:txBody>
                    <a:bodyPr/>
                    <a:lstStyle/>
                    <a:p>
                      <a:r>
                        <a:rPr lang="en-SZ" dirty="0"/>
                        <a:t>3 – 6 years</a:t>
                      </a:r>
                    </a:p>
                  </a:txBody>
                  <a:tcPr/>
                </a:tc>
                <a:tc>
                  <a:txBody>
                    <a:bodyPr/>
                    <a:lstStyle/>
                    <a:p>
                      <a:r>
                        <a:rPr lang="en-SZ" dirty="0"/>
                        <a:t>7 – 12 years</a:t>
                      </a:r>
                    </a:p>
                  </a:txBody>
                  <a:tcPr/>
                </a:tc>
                <a:tc>
                  <a:txBody>
                    <a:bodyPr/>
                    <a:lstStyle/>
                    <a:p>
                      <a:r>
                        <a:rPr lang="en-SZ" dirty="0"/>
                        <a:t>13 – 18 years</a:t>
                      </a:r>
                    </a:p>
                  </a:txBody>
                  <a:tcPr/>
                </a:tc>
                <a:extLst>
                  <a:ext uri="{0D108BD9-81ED-4DB2-BD59-A6C34878D82A}">
                    <a16:rowId xmlns:a16="http://schemas.microsoft.com/office/drawing/2014/main" val="1629256364"/>
                  </a:ext>
                </a:extLst>
              </a:tr>
              <a:tr h="815250">
                <a:tc>
                  <a:txBody>
                    <a:bodyPr/>
                    <a:lstStyle/>
                    <a:p>
                      <a:r>
                        <a:rPr lang="en-SZ" dirty="0"/>
                        <a:t>Affected by other’s reactions</a:t>
                      </a:r>
                    </a:p>
                  </a:txBody>
                  <a:tcPr/>
                </a:tc>
                <a:tc>
                  <a:txBody>
                    <a:bodyPr/>
                    <a:lstStyle/>
                    <a:p>
                      <a:r>
                        <a:rPr lang="en-SZ" dirty="0"/>
                        <a:t>Affected by other’s reactions</a:t>
                      </a:r>
                    </a:p>
                  </a:txBody>
                  <a:tcPr/>
                </a:tc>
                <a:tc>
                  <a:txBody>
                    <a:bodyPr/>
                    <a:lstStyle/>
                    <a:p>
                      <a:r>
                        <a:rPr lang="en-SZ" dirty="0"/>
                        <a:t>Fear, anxiety, sadness, </a:t>
                      </a:r>
                    </a:p>
                  </a:txBody>
                  <a:tcPr/>
                </a:tc>
                <a:tc>
                  <a:txBody>
                    <a:bodyPr/>
                    <a:lstStyle/>
                    <a:p>
                      <a:r>
                        <a:rPr lang="en-SZ" dirty="0"/>
                        <a:t>Fear, anxiety, sadness</a:t>
                      </a:r>
                    </a:p>
                  </a:txBody>
                  <a:tcPr/>
                </a:tc>
                <a:extLst>
                  <a:ext uri="{0D108BD9-81ED-4DB2-BD59-A6C34878D82A}">
                    <a16:rowId xmlns:a16="http://schemas.microsoft.com/office/drawing/2014/main" val="2889877082"/>
                  </a:ext>
                </a:extLst>
              </a:tr>
              <a:tr h="465858">
                <a:tc>
                  <a:txBody>
                    <a:bodyPr/>
                    <a:lstStyle/>
                    <a:p>
                      <a:r>
                        <a:rPr lang="en-SZ" dirty="0"/>
                        <a:t>Cry when upset</a:t>
                      </a:r>
                    </a:p>
                  </a:txBody>
                  <a:tcPr/>
                </a:tc>
                <a:tc>
                  <a:txBody>
                    <a:bodyPr/>
                    <a:lstStyle/>
                    <a:p>
                      <a:r>
                        <a:rPr lang="en-SZ" dirty="0"/>
                        <a:t>Confused by changes </a:t>
                      </a:r>
                    </a:p>
                  </a:txBody>
                  <a:tcPr/>
                </a:tc>
                <a:tc>
                  <a:txBody>
                    <a:bodyPr/>
                    <a:lstStyle/>
                    <a:p>
                      <a:r>
                        <a:rPr lang="en-SZ" dirty="0"/>
                        <a:t>Bored, demotivated, </a:t>
                      </a:r>
                    </a:p>
                  </a:txBody>
                  <a:tcPr/>
                </a:tc>
                <a:tc>
                  <a:txBody>
                    <a:bodyPr/>
                    <a:lstStyle/>
                    <a:p>
                      <a:r>
                        <a:rPr lang="en-SZ" dirty="0"/>
                        <a:t>Bored, demotivated</a:t>
                      </a:r>
                    </a:p>
                  </a:txBody>
                  <a:tcPr/>
                </a:tc>
                <a:extLst>
                  <a:ext uri="{0D108BD9-81ED-4DB2-BD59-A6C34878D82A}">
                    <a16:rowId xmlns:a16="http://schemas.microsoft.com/office/drawing/2014/main" val="1502382462"/>
                  </a:ext>
                </a:extLst>
              </a:tr>
              <a:tr h="869931">
                <a:tc>
                  <a:txBody>
                    <a:bodyPr/>
                    <a:lstStyle/>
                    <a:p>
                      <a:endParaRPr lang="en-SZ" dirty="0"/>
                    </a:p>
                  </a:txBody>
                  <a:tcPr/>
                </a:tc>
                <a:tc>
                  <a:txBody>
                    <a:bodyPr/>
                    <a:lstStyle/>
                    <a:p>
                      <a:r>
                        <a:rPr lang="en-SZ" dirty="0"/>
                        <a:t>Irritable, moody, attention seeking,</a:t>
                      </a:r>
                    </a:p>
                  </a:txBody>
                  <a:tcPr/>
                </a:tc>
                <a:tc>
                  <a:txBody>
                    <a:bodyPr/>
                    <a:lstStyle/>
                    <a:p>
                      <a:r>
                        <a:rPr lang="en-SZ" dirty="0"/>
                        <a:t>Tired and sluggish from lack of physical activity</a:t>
                      </a:r>
                    </a:p>
                  </a:txBody>
                  <a:tcPr/>
                </a:tc>
                <a:tc>
                  <a:txBody>
                    <a:bodyPr/>
                    <a:lstStyle/>
                    <a:p>
                      <a:r>
                        <a:rPr lang="en-SZ" dirty="0"/>
                        <a:t>Loneliness, identity crises without friends</a:t>
                      </a:r>
                    </a:p>
                  </a:txBody>
                  <a:tcPr/>
                </a:tc>
                <a:extLst>
                  <a:ext uri="{0D108BD9-81ED-4DB2-BD59-A6C34878D82A}">
                    <a16:rowId xmlns:a16="http://schemas.microsoft.com/office/drawing/2014/main" val="2877637565"/>
                  </a:ext>
                </a:extLst>
              </a:tr>
              <a:tr h="1164644">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SZ" dirty="0"/>
                        <a:t>Happy to have time with family</a:t>
                      </a:r>
                    </a:p>
                    <a:p>
                      <a:endParaRPr lang="en-SZ"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SZ" dirty="0"/>
                        <a:t>Happy to have time with family</a:t>
                      </a:r>
                    </a:p>
                  </a:txBody>
                  <a:tcPr/>
                </a:tc>
                <a:tc>
                  <a:txBody>
                    <a:bodyPr/>
                    <a:lstStyle/>
                    <a:p>
                      <a:r>
                        <a:rPr lang="en-SZ" dirty="0"/>
                        <a:t>Mood changes</a:t>
                      </a:r>
                    </a:p>
                  </a:txBody>
                  <a:tcPr/>
                </a:tc>
                <a:tc>
                  <a:txBody>
                    <a:bodyPr/>
                    <a:lstStyle/>
                    <a:p>
                      <a:r>
                        <a:rPr lang="en-SZ" dirty="0"/>
                        <a:t>Happy to have time with family</a:t>
                      </a:r>
                    </a:p>
                  </a:txBody>
                  <a:tcPr/>
                </a:tc>
                <a:extLst>
                  <a:ext uri="{0D108BD9-81ED-4DB2-BD59-A6C34878D82A}">
                    <a16:rowId xmlns:a16="http://schemas.microsoft.com/office/drawing/2014/main" val="3520248372"/>
                  </a:ext>
                </a:extLst>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5"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6"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7"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8"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9"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1"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2" name="object 12"/>
          <p:cNvSpPr txBox="1">
            <a:spLocks noGrp="1"/>
          </p:cNvSpPr>
          <p:nvPr>
            <p:ph type="title"/>
          </p:nvPr>
        </p:nvSpPr>
        <p:spPr>
          <a:xfrm>
            <a:off x="577850" y="1365947"/>
            <a:ext cx="9753600" cy="659155"/>
          </a:xfrm>
          <a:prstGeom prst="rect">
            <a:avLst/>
          </a:prstGeom>
        </p:spPr>
        <p:txBody>
          <a:bodyPr vert="horz" wrap="square" lIns="0" tIns="12700" rIns="0" bIns="0" rtlCol="0">
            <a:spAutoFit/>
          </a:bodyPr>
          <a:lstStyle/>
          <a:p>
            <a:pPr marL="12700">
              <a:lnSpc>
                <a:spcPct val="100000"/>
              </a:lnSpc>
              <a:spcBef>
                <a:spcPts val="100"/>
              </a:spcBef>
            </a:pPr>
            <a:r>
              <a:rPr lang="en-GB" dirty="0"/>
              <a:t>Factors that impact children’s reactions</a:t>
            </a:r>
            <a:endParaRPr spc="-5" dirty="0"/>
          </a:p>
        </p:txBody>
      </p:sp>
      <p:sp>
        <p:nvSpPr>
          <p:cNvPr id="13" name="object 13"/>
          <p:cNvSpPr txBox="1"/>
          <p:nvPr/>
        </p:nvSpPr>
        <p:spPr>
          <a:xfrm>
            <a:off x="577850" y="2174875"/>
            <a:ext cx="8693897" cy="3706143"/>
          </a:xfrm>
          <a:prstGeom prst="rect">
            <a:avLst/>
          </a:prstGeom>
        </p:spPr>
        <p:txBody>
          <a:bodyPr vert="horz" wrap="square" lIns="0" tIns="53340" rIns="0" bIns="0" rtlCol="0">
            <a:spAutoFit/>
          </a:bodyPr>
          <a:lstStyle/>
          <a:p>
            <a:pPr marL="300355" indent="-287655">
              <a:lnSpc>
                <a:spcPct val="100000"/>
              </a:lnSpc>
              <a:spcBef>
                <a:spcPts val="420"/>
              </a:spcBef>
              <a:tabLst>
                <a:tab pos="300355" algn="l"/>
                <a:tab pos="300990" algn="l"/>
              </a:tabLst>
            </a:pPr>
            <a:endParaRPr lang="en-GB" sz="2400" dirty="0">
              <a:solidFill>
                <a:srgbClr val="231F20"/>
              </a:solidFill>
              <a:latin typeface="Calibri"/>
              <a:cs typeface="Calibri"/>
            </a:endParaRPr>
          </a:p>
          <a:p>
            <a:pPr marL="12700" lvl="0" defTabSz="914400">
              <a:spcBef>
                <a:spcPts val="100"/>
              </a:spcBef>
              <a:defRPr/>
            </a:pPr>
            <a:r>
              <a:rPr lang="en-US" sz="4200" kern="0" spc="-20" dirty="0">
                <a:solidFill>
                  <a:srgbClr val="0000FF"/>
                </a:solidFill>
                <a:cs typeface="Calibri"/>
              </a:rPr>
              <a:t>Activity 4 </a:t>
            </a:r>
          </a:p>
          <a:p>
            <a:pPr marL="12700" lvl="0" defTabSz="914400">
              <a:spcBef>
                <a:spcPts val="100"/>
              </a:spcBef>
              <a:defRPr/>
            </a:pPr>
            <a:r>
              <a:rPr lang="en-US" sz="4200" kern="0" spc="-20" dirty="0">
                <a:solidFill>
                  <a:srgbClr val="0000FF"/>
                </a:solidFill>
                <a:cs typeface="Calibri"/>
              </a:rPr>
              <a:t>List factors that impact how children react to stressful events.</a:t>
            </a:r>
          </a:p>
          <a:p>
            <a:pPr marL="12700" lvl="0" defTabSz="914400">
              <a:spcBef>
                <a:spcPts val="100"/>
              </a:spcBef>
              <a:defRPr/>
            </a:pPr>
            <a:endParaRPr lang="en-US" sz="4200" kern="0" spc="-20" dirty="0">
              <a:solidFill>
                <a:srgbClr val="0000FF"/>
              </a:solidFill>
              <a:cs typeface="Calibri"/>
            </a:endParaRPr>
          </a:p>
          <a:p>
            <a:pPr marL="12700" lvl="0" defTabSz="914400">
              <a:spcBef>
                <a:spcPts val="100"/>
              </a:spcBef>
              <a:defRPr/>
            </a:pPr>
            <a:r>
              <a:rPr lang="en-US" sz="4200" kern="0" spc="-20" dirty="0">
                <a:solidFill>
                  <a:srgbClr val="0000FF"/>
                </a:solidFill>
                <a:cs typeface="Calibri"/>
              </a:rPr>
              <a:t>Write in the CHAT…</a:t>
            </a: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5"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6"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7"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8"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9"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1"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2" name="object 12"/>
          <p:cNvSpPr txBox="1">
            <a:spLocks noGrp="1"/>
          </p:cNvSpPr>
          <p:nvPr>
            <p:ph type="title"/>
          </p:nvPr>
        </p:nvSpPr>
        <p:spPr>
          <a:xfrm>
            <a:off x="1035050" y="1260475"/>
            <a:ext cx="9525000" cy="659155"/>
          </a:xfrm>
          <a:prstGeom prst="rect">
            <a:avLst/>
          </a:prstGeom>
        </p:spPr>
        <p:txBody>
          <a:bodyPr vert="horz" wrap="square" lIns="0" tIns="12700" rIns="0" bIns="0" rtlCol="0">
            <a:spAutoFit/>
          </a:bodyPr>
          <a:lstStyle/>
          <a:p>
            <a:pPr marL="12700">
              <a:lnSpc>
                <a:spcPct val="100000"/>
              </a:lnSpc>
              <a:spcBef>
                <a:spcPts val="100"/>
              </a:spcBef>
            </a:pPr>
            <a:r>
              <a:rPr lang="en-GB" dirty="0"/>
              <a:t>Factors that impact children’s reactions</a:t>
            </a:r>
            <a:endParaRPr spc="-5" dirty="0"/>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13" name="object 13"/>
          <p:cNvSpPr txBox="1"/>
          <p:nvPr/>
        </p:nvSpPr>
        <p:spPr>
          <a:xfrm>
            <a:off x="1035050" y="2327275"/>
            <a:ext cx="5715000" cy="3860031"/>
          </a:xfrm>
          <a:prstGeom prst="rect">
            <a:avLst/>
          </a:prstGeom>
        </p:spPr>
        <p:txBody>
          <a:bodyPr vert="horz" wrap="square" lIns="0" tIns="53340" rIns="0" bIns="0" rtlCol="0">
            <a:spAutoFit/>
          </a:bodyPr>
          <a:lstStyle/>
          <a:p>
            <a:pPr marL="300355" indent="-287655">
              <a:spcBef>
                <a:spcPts val="420"/>
              </a:spcBef>
              <a:buFontTx/>
              <a:buChar char="•"/>
              <a:tabLst>
                <a:tab pos="300355" algn="l"/>
                <a:tab pos="300990" algn="l"/>
              </a:tabLst>
            </a:pPr>
            <a:r>
              <a:rPr lang="en-GB" sz="2800" dirty="0">
                <a:solidFill>
                  <a:srgbClr val="231F20"/>
                </a:solidFill>
                <a:cs typeface="Calibri"/>
              </a:rPr>
              <a:t>Severity of situation</a:t>
            </a:r>
          </a:p>
          <a:p>
            <a:pPr marL="300355" indent="-287655">
              <a:spcBef>
                <a:spcPts val="420"/>
              </a:spcBef>
              <a:buFontTx/>
              <a:buChar char="•"/>
              <a:tabLst>
                <a:tab pos="300355" algn="l"/>
                <a:tab pos="300990" algn="l"/>
              </a:tabLst>
            </a:pPr>
            <a:r>
              <a:rPr lang="en-GB" sz="2800" dirty="0">
                <a:solidFill>
                  <a:srgbClr val="231F20"/>
                </a:solidFill>
                <a:cs typeface="Calibri"/>
              </a:rPr>
              <a:t>Reactions of p</a:t>
            </a:r>
            <a:r>
              <a:rPr lang="en-GB" sz="2800" dirty="0">
                <a:solidFill>
                  <a:srgbClr val="231F20"/>
                </a:solidFill>
                <a:latin typeface="Calibri"/>
                <a:cs typeface="Calibri"/>
              </a:rPr>
              <a:t>arents and caregivers</a:t>
            </a:r>
          </a:p>
          <a:p>
            <a:pPr marL="300355" indent="-287655">
              <a:spcBef>
                <a:spcPts val="420"/>
              </a:spcBef>
              <a:buFontTx/>
              <a:buChar char="•"/>
              <a:tabLst>
                <a:tab pos="300355" algn="l"/>
                <a:tab pos="300990" algn="l"/>
              </a:tabLst>
            </a:pPr>
            <a:r>
              <a:rPr lang="en-GB" sz="2800" dirty="0">
                <a:solidFill>
                  <a:srgbClr val="231F20"/>
                </a:solidFill>
                <a:latin typeface="Calibri"/>
                <a:cs typeface="Calibri"/>
              </a:rPr>
              <a:t>Feeling of safety, security, stability</a:t>
            </a:r>
          </a:p>
          <a:p>
            <a:pPr marL="300355" indent="-287655">
              <a:lnSpc>
                <a:spcPct val="100000"/>
              </a:lnSpc>
              <a:spcBef>
                <a:spcPts val="420"/>
              </a:spcBef>
              <a:buChar char="•"/>
              <a:tabLst>
                <a:tab pos="300355" algn="l"/>
                <a:tab pos="300990" algn="l"/>
              </a:tabLst>
            </a:pPr>
            <a:r>
              <a:rPr lang="en-GB" sz="2800" dirty="0">
                <a:solidFill>
                  <a:srgbClr val="231F20"/>
                </a:solidFill>
                <a:latin typeface="Calibri"/>
                <a:cs typeface="Calibri"/>
              </a:rPr>
              <a:t>Social support</a:t>
            </a:r>
          </a:p>
          <a:p>
            <a:pPr marL="300355" indent="-287655">
              <a:spcBef>
                <a:spcPts val="420"/>
              </a:spcBef>
              <a:buFontTx/>
              <a:buChar char="•"/>
              <a:tabLst>
                <a:tab pos="300355" algn="l"/>
                <a:tab pos="300990" algn="l"/>
              </a:tabLst>
            </a:pPr>
            <a:r>
              <a:rPr lang="en-GB" sz="2800" dirty="0">
                <a:solidFill>
                  <a:srgbClr val="231F20"/>
                </a:solidFill>
                <a:latin typeface="Calibri"/>
                <a:cs typeface="Calibri"/>
              </a:rPr>
              <a:t>Environment</a:t>
            </a:r>
          </a:p>
          <a:p>
            <a:pPr marL="300355" indent="-287655">
              <a:spcBef>
                <a:spcPts val="420"/>
              </a:spcBef>
              <a:buFontTx/>
              <a:buChar char="•"/>
              <a:tabLst>
                <a:tab pos="300355" algn="l"/>
                <a:tab pos="300990" algn="l"/>
              </a:tabLst>
            </a:pPr>
            <a:r>
              <a:rPr lang="en-GB" sz="2800" dirty="0">
                <a:solidFill>
                  <a:srgbClr val="231F20"/>
                </a:solidFill>
                <a:cs typeface="Calibri"/>
              </a:rPr>
              <a:t>Culture</a:t>
            </a:r>
          </a:p>
          <a:p>
            <a:pPr marL="300355" indent="-287655">
              <a:lnSpc>
                <a:spcPct val="100000"/>
              </a:lnSpc>
              <a:spcBef>
                <a:spcPts val="420"/>
              </a:spcBef>
              <a:buChar char="•"/>
              <a:tabLst>
                <a:tab pos="300355" algn="l"/>
                <a:tab pos="300990" algn="l"/>
              </a:tabLst>
            </a:pPr>
            <a:endParaRPr lang="en-GB" sz="2800" dirty="0">
              <a:solidFill>
                <a:srgbClr val="231F20"/>
              </a:solidFill>
              <a:latin typeface="Calibri"/>
              <a:cs typeface="Calibri"/>
            </a:endParaRPr>
          </a:p>
          <a:p>
            <a:pPr marL="300355" indent="-287655">
              <a:lnSpc>
                <a:spcPct val="100000"/>
              </a:lnSpc>
              <a:spcBef>
                <a:spcPts val="420"/>
              </a:spcBef>
              <a:buChar char="•"/>
              <a:tabLst>
                <a:tab pos="300355" algn="l"/>
                <a:tab pos="300990" algn="l"/>
              </a:tabLst>
            </a:pPr>
            <a:endParaRPr lang="en-GB" sz="2800" dirty="0">
              <a:solidFill>
                <a:srgbClr val="231F20"/>
              </a:solidFill>
              <a:latin typeface="Calibri"/>
              <a:cs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5"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6"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7"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8"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9"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1"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2" name="object 12"/>
          <p:cNvSpPr txBox="1">
            <a:spLocks noGrp="1"/>
          </p:cNvSpPr>
          <p:nvPr>
            <p:ph type="title"/>
          </p:nvPr>
        </p:nvSpPr>
        <p:spPr>
          <a:xfrm>
            <a:off x="577850" y="1365947"/>
            <a:ext cx="9753600" cy="659155"/>
          </a:xfrm>
          <a:prstGeom prst="rect">
            <a:avLst/>
          </a:prstGeom>
        </p:spPr>
        <p:txBody>
          <a:bodyPr vert="horz" wrap="square" lIns="0" tIns="12700" rIns="0" bIns="0" rtlCol="0">
            <a:spAutoFit/>
          </a:bodyPr>
          <a:lstStyle/>
          <a:p>
            <a:pPr marL="12700">
              <a:lnSpc>
                <a:spcPct val="100000"/>
              </a:lnSpc>
              <a:spcBef>
                <a:spcPts val="100"/>
              </a:spcBef>
            </a:pPr>
            <a:r>
              <a:rPr lang="en-GB" dirty="0"/>
              <a:t>Helping children</a:t>
            </a:r>
            <a:endParaRPr spc="-5" dirty="0"/>
          </a:p>
        </p:txBody>
      </p:sp>
      <p:sp>
        <p:nvSpPr>
          <p:cNvPr id="13" name="object 13"/>
          <p:cNvSpPr txBox="1"/>
          <p:nvPr/>
        </p:nvSpPr>
        <p:spPr>
          <a:xfrm>
            <a:off x="577850" y="2174875"/>
            <a:ext cx="8693897" cy="2808461"/>
          </a:xfrm>
          <a:prstGeom prst="rect">
            <a:avLst/>
          </a:prstGeom>
        </p:spPr>
        <p:txBody>
          <a:bodyPr vert="horz" wrap="square" lIns="0" tIns="53340" rIns="0" bIns="0" rtlCol="0">
            <a:spAutoFit/>
          </a:bodyPr>
          <a:lstStyle/>
          <a:p>
            <a:pPr marL="300355" indent="-287655">
              <a:lnSpc>
                <a:spcPct val="100000"/>
              </a:lnSpc>
              <a:spcBef>
                <a:spcPts val="420"/>
              </a:spcBef>
              <a:buChar char="•"/>
              <a:tabLst>
                <a:tab pos="300355" algn="l"/>
                <a:tab pos="300990" algn="l"/>
              </a:tabLst>
            </a:pPr>
            <a:endParaRPr lang="en-GB" sz="2400" dirty="0">
              <a:solidFill>
                <a:srgbClr val="231F20"/>
              </a:solidFill>
              <a:latin typeface="Calibri"/>
              <a:cs typeface="Calibri"/>
            </a:endParaRPr>
          </a:p>
          <a:p>
            <a:pPr marL="300355" indent="-287655">
              <a:lnSpc>
                <a:spcPct val="100000"/>
              </a:lnSpc>
              <a:spcBef>
                <a:spcPts val="420"/>
              </a:spcBef>
              <a:tabLst>
                <a:tab pos="300355" algn="l"/>
                <a:tab pos="300990" algn="l"/>
              </a:tabLst>
            </a:pPr>
            <a:endParaRPr lang="en-GB" sz="2400" dirty="0">
              <a:solidFill>
                <a:srgbClr val="231F20"/>
              </a:solidFill>
              <a:latin typeface="Calibri"/>
              <a:cs typeface="Calibri"/>
            </a:endParaRPr>
          </a:p>
          <a:p>
            <a:pPr marL="12700" lvl="0" defTabSz="914400">
              <a:spcBef>
                <a:spcPts val="100"/>
              </a:spcBef>
              <a:defRPr/>
            </a:pPr>
            <a:r>
              <a:rPr lang="en-US" sz="4200" kern="0" spc="-20" dirty="0">
                <a:solidFill>
                  <a:srgbClr val="0000FF"/>
                </a:solidFill>
                <a:cs typeface="Calibri"/>
              </a:rPr>
              <a:t>Activity 5 </a:t>
            </a:r>
          </a:p>
          <a:p>
            <a:pPr marL="12700" lvl="0" defTabSz="914400">
              <a:spcBef>
                <a:spcPts val="100"/>
              </a:spcBef>
              <a:defRPr/>
            </a:pPr>
            <a:r>
              <a:rPr lang="en-US" sz="4200" kern="0" spc="-20" dirty="0">
                <a:solidFill>
                  <a:srgbClr val="0000FF"/>
                </a:solidFill>
                <a:cs typeface="Calibri"/>
              </a:rPr>
              <a:t>What are some Dos and Don’ts when helping children? </a:t>
            </a: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5"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6"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7"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8"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9"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1"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graphicFrame>
        <p:nvGraphicFramePr>
          <p:cNvPr id="12" name="Table 11"/>
          <p:cNvGraphicFramePr>
            <a:graphicFrameLocks noGrp="1"/>
          </p:cNvGraphicFramePr>
          <p:nvPr>
            <p:extLst>
              <p:ext uri="{D42A27DB-BD31-4B8C-83A1-F6EECF244321}">
                <p14:modId xmlns:p14="http://schemas.microsoft.com/office/powerpoint/2010/main" val="1787481919"/>
              </p:ext>
            </p:extLst>
          </p:nvPr>
        </p:nvGraphicFramePr>
        <p:xfrm>
          <a:off x="577850" y="1184275"/>
          <a:ext cx="10439401" cy="3657600"/>
        </p:xfrm>
        <a:graphic>
          <a:graphicData uri="http://schemas.openxmlformats.org/drawingml/2006/table">
            <a:tbl>
              <a:tblPr firstRow="1" bandRow="1">
                <a:tableStyleId>{5C22544A-7EE6-4342-B048-85BDC9FD1C3A}</a:tableStyleId>
              </a:tblPr>
              <a:tblGrid>
                <a:gridCol w="4944023">
                  <a:extLst>
                    <a:ext uri="{9D8B030D-6E8A-4147-A177-3AD203B41FA5}">
                      <a16:colId xmlns:a16="http://schemas.microsoft.com/office/drawing/2014/main" val="20000"/>
                    </a:ext>
                  </a:extLst>
                </a:gridCol>
                <a:gridCol w="5495378">
                  <a:extLst>
                    <a:ext uri="{9D8B030D-6E8A-4147-A177-3AD203B41FA5}">
                      <a16:colId xmlns:a16="http://schemas.microsoft.com/office/drawing/2014/main" val="20001"/>
                    </a:ext>
                  </a:extLst>
                </a:gridCol>
              </a:tblGrid>
              <a:tr h="685800">
                <a:tc>
                  <a:txBody>
                    <a:bodyPr/>
                    <a:lstStyle/>
                    <a:p>
                      <a:pPr algn="ctr"/>
                      <a:r>
                        <a:rPr lang="en-US" dirty="0"/>
                        <a:t>Dos</a:t>
                      </a:r>
                    </a:p>
                  </a:txBody>
                  <a:tcPr/>
                </a:tc>
                <a:tc>
                  <a:txBody>
                    <a:bodyPr/>
                    <a:lstStyle/>
                    <a:p>
                      <a:pPr algn="ctr"/>
                      <a:r>
                        <a:rPr lang="en-US" dirty="0"/>
                        <a:t>Don’ts</a:t>
                      </a:r>
                    </a:p>
                  </a:txBody>
                  <a:tcPr/>
                </a:tc>
                <a:extLst>
                  <a:ext uri="{0D108BD9-81ED-4DB2-BD59-A6C34878D82A}">
                    <a16:rowId xmlns:a16="http://schemas.microsoft.com/office/drawing/2014/main" val="10000"/>
                  </a:ext>
                </a:extLst>
              </a:tr>
              <a:tr h="381000">
                <a:tc>
                  <a:txBody>
                    <a:bodyPr/>
                    <a:lstStyle/>
                    <a:p>
                      <a:r>
                        <a:rPr lang="en-US" dirty="0"/>
                        <a:t>Engage safely with children on online platforms.</a:t>
                      </a:r>
                    </a:p>
                  </a:txBody>
                  <a:tcPr/>
                </a:tc>
                <a:tc>
                  <a:txBody>
                    <a:bodyPr/>
                    <a:lstStyle/>
                    <a:p>
                      <a:r>
                        <a:rPr lang="en-US" dirty="0"/>
                        <a:t>Put the child at risk of harm because of your actions</a:t>
                      </a:r>
                    </a:p>
                  </a:txBody>
                  <a:tcPr/>
                </a:tc>
                <a:extLst>
                  <a:ext uri="{0D108BD9-81ED-4DB2-BD59-A6C34878D82A}">
                    <a16:rowId xmlns:a16="http://schemas.microsoft.com/office/drawing/2014/main" val="10001"/>
                  </a:ext>
                </a:extLst>
              </a:tr>
              <a:tr h="647700">
                <a:tc>
                  <a:txBody>
                    <a:bodyPr/>
                    <a:lstStyle/>
                    <a:p>
                      <a:r>
                        <a:rPr lang="en-US" dirty="0"/>
                        <a:t>Collect informed consent from parents or caregivers before giving children support</a:t>
                      </a:r>
                    </a:p>
                  </a:txBody>
                  <a:tcPr/>
                </a:tc>
                <a:tc>
                  <a:txBody>
                    <a:bodyPr/>
                    <a:lstStyle/>
                    <a:p>
                      <a:r>
                        <a:rPr lang="en-US" dirty="0"/>
                        <a:t>Force children to speak or share details if they do not want to. </a:t>
                      </a:r>
                    </a:p>
                  </a:txBody>
                  <a:tcPr/>
                </a:tc>
                <a:extLst>
                  <a:ext uri="{0D108BD9-81ED-4DB2-BD59-A6C34878D82A}">
                    <a16:rowId xmlns:a16="http://schemas.microsoft.com/office/drawing/2014/main" val="10002"/>
                  </a:ext>
                </a:extLst>
              </a:tr>
              <a:tr h="647700">
                <a:tc>
                  <a:txBody>
                    <a:bodyPr/>
                    <a:lstStyle/>
                    <a:p>
                      <a:r>
                        <a:rPr lang="en-US" dirty="0"/>
                        <a:t>Know local referral providers and protocol for referring children</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dirty="0">
                          <a:solidFill>
                            <a:schemeClr val="dk1"/>
                          </a:solidFill>
                          <a:effectLst/>
                          <a:latin typeface="+mn-lt"/>
                          <a:ea typeface="+mn-ea"/>
                          <a:cs typeface="+mn-cs"/>
                        </a:rPr>
                        <a:t>Direct children by giving them hints – let them speak freely without imposing your views.</a:t>
                      </a:r>
                      <a:endParaRPr lang="en-US" dirty="0"/>
                    </a:p>
                  </a:txBody>
                  <a:tcPr/>
                </a:tc>
                <a:extLst>
                  <a:ext uri="{0D108BD9-81ED-4DB2-BD59-A6C34878D82A}">
                    <a16:rowId xmlns:a16="http://schemas.microsoft.com/office/drawing/2014/main" val="10003"/>
                  </a:ext>
                </a:extLst>
              </a:tr>
              <a:tr h="647700">
                <a:tc>
                  <a:txBody>
                    <a:bodyPr/>
                    <a:lstStyle/>
                    <a:p>
                      <a:r>
                        <a:rPr lang="en-US" dirty="0"/>
                        <a:t>Know local protection systems and protocol</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dirty="0">
                          <a:solidFill>
                            <a:schemeClr val="dk1"/>
                          </a:solidFill>
                          <a:effectLst/>
                          <a:latin typeface="+mn-lt"/>
                          <a:ea typeface="+mn-ea"/>
                          <a:cs typeface="+mn-cs"/>
                        </a:rPr>
                        <a:t>Shame, humiliate, belittle or degrade children or engage in emotional abuse.</a:t>
                      </a:r>
                      <a:endParaRPr lang="en-US" dirty="0"/>
                    </a:p>
                  </a:txBody>
                  <a:tcPr/>
                </a:tc>
                <a:extLst>
                  <a:ext uri="{0D108BD9-81ED-4DB2-BD59-A6C34878D82A}">
                    <a16:rowId xmlns:a16="http://schemas.microsoft.com/office/drawing/2014/main" val="1107152995"/>
                  </a:ext>
                </a:extLst>
              </a:tr>
              <a:tr h="647700">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dirty="0">
                          <a:solidFill>
                            <a:schemeClr val="dk1"/>
                          </a:solidFill>
                          <a:effectLst/>
                          <a:latin typeface="+mn-lt"/>
                          <a:ea typeface="+mn-ea"/>
                          <a:cs typeface="+mn-cs"/>
                        </a:rPr>
                        <a:t>Listen to children, value their views and take them seriously.</a:t>
                      </a:r>
                      <a:endParaRPr lang="en-US" dirty="0"/>
                    </a:p>
                  </a:txBody>
                  <a:tcPr/>
                </a:tc>
                <a:tc>
                  <a:txBody>
                    <a:bodyPr/>
                    <a:lstStyle/>
                    <a:p>
                      <a:endParaRPr lang="en-US" dirty="0"/>
                    </a:p>
                  </a:txBody>
                  <a:tcPr/>
                </a:tc>
                <a:extLst>
                  <a:ext uri="{0D108BD9-81ED-4DB2-BD59-A6C34878D82A}">
                    <a16:rowId xmlns:a16="http://schemas.microsoft.com/office/drawing/2014/main" val="3852250015"/>
                  </a:ext>
                </a:extLst>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Pernille ear.jpeg"/>
          <p:cNvPicPr>
            <a:picLocks noChangeAspect="1"/>
          </p:cNvPicPr>
          <p:nvPr/>
        </p:nvPicPr>
        <p:blipFill>
          <a:blip r:embed="rId3"/>
          <a:stretch>
            <a:fillRect/>
          </a:stretch>
        </p:blipFill>
        <p:spPr>
          <a:xfrm>
            <a:off x="5378450" y="2752725"/>
            <a:ext cx="1836357" cy="1819275"/>
          </a:xfrm>
          <a:prstGeom prst="rect">
            <a:avLst/>
          </a:prstGeom>
        </p:spPr>
      </p:pic>
      <p:sp>
        <p:nvSpPr>
          <p:cNvPr id="12" name="object 12"/>
          <p:cNvSpPr txBox="1">
            <a:spLocks noGrp="1"/>
          </p:cNvSpPr>
          <p:nvPr>
            <p:ph type="title"/>
          </p:nvPr>
        </p:nvSpPr>
        <p:spPr>
          <a:xfrm>
            <a:off x="1821703" y="1870075"/>
            <a:ext cx="1607297" cy="843821"/>
          </a:xfrm>
          <a:prstGeom prst="rect">
            <a:avLst/>
          </a:prstGeom>
        </p:spPr>
        <p:txBody>
          <a:bodyPr vert="horz" wrap="square" lIns="0" tIns="12700" rIns="0" bIns="0" rtlCol="0">
            <a:spAutoFit/>
          </a:bodyPr>
          <a:lstStyle/>
          <a:p>
            <a:pPr marL="12700">
              <a:lnSpc>
                <a:spcPct val="100000"/>
              </a:lnSpc>
              <a:spcBef>
                <a:spcPts val="100"/>
              </a:spcBef>
            </a:pPr>
            <a:r>
              <a:rPr lang="en-GB" sz="5400" spc="-5" dirty="0"/>
              <a:t>LOOK</a:t>
            </a:r>
            <a:endParaRPr sz="5400" spc="-5" dirty="0"/>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19" name="object 12"/>
          <p:cNvSpPr txBox="1">
            <a:spLocks/>
          </p:cNvSpPr>
          <p:nvPr/>
        </p:nvSpPr>
        <p:spPr>
          <a:xfrm>
            <a:off x="1644650" y="3394075"/>
            <a:ext cx="2057400" cy="843821"/>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5400" b="0" i="0" u="none" strike="noStrike" kern="0" cap="none" spc="-5" normalizeH="0" baseline="0" noProof="0" dirty="0">
                <a:ln>
                  <a:noFill/>
                </a:ln>
                <a:solidFill>
                  <a:srgbClr val="231F20"/>
                </a:solidFill>
                <a:effectLst/>
                <a:uLnTx/>
                <a:uFillTx/>
                <a:latin typeface="Calibri"/>
                <a:ea typeface="+mj-ea"/>
                <a:cs typeface="Calibri"/>
              </a:rPr>
              <a:t>LISTEN</a:t>
            </a:r>
          </a:p>
        </p:txBody>
      </p:sp>
      <p:sp>
        <p:nvSpPr>
          <p:cNvPr id="20" name="object 12"/>
          <p:cNvSpPr txBox="1">
            <a:spLocks/>
          </p:cNvSpPr>
          <p:nvPr/>
        </p:nvSpPr>
        <p:spPr>
          <a:xfrm>
            <a:off x="1821703" y="4994275"/>
            <a:ext cx="1607297" cy="843821"/>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5400" b="0" i="0" u="none" strike="noStrike" kern="0" cap="none" spc="-5" normalizeH="0" baseline="0" noProof="0" dirty="0">
                <a:ln>
                  <a:noFill/>
                </a:ln>
                <a:solidFill>
                  <a:srgbClr val="231F20"/>
                </a:solidFill>
                <a:effectLst/>
                <a:uLnTx/>
                <a:uFillTx/>
                <a:latin typeface="Calibri"/>
                <a:ea typeface="+mj-ea"/>
                <a:cs typeface="Calibri"/>
              </a:rPr>
              <a:t>LINK</a:t>
            </a:r>
          </a:p>
        </p:txBody>
      </p:sp>
      <p:sp>
        <p:nvSpPr>
          <p:cNvPr id="21" name="object 12"/>
          <p:cNvSpPr txBox="1">
            <a:spLocks/>
          </p:cNvSpPr>
          <p:nvPr/>
        </p:nvSpPr>
        <p:spPr>
          <a:xfrm>
            <a:off x="196850" y="958229"/>
            <a:ext cx="11518900" cy="659155"/>
          </a:xfrm>
          <a:prstGeom prst="rect">
            <a:avLst/>
          </a:prstGeom>
        </p:spPr>
        <p:txBody>
          <a:bodyPr vert="horz" wrap="square" lIns="0" tIns="12700" rIns="0" bIns="0" rtlCol="0">
            <a:spAutoFit/>
          </a:bodyPr>
          <a:lstStyle/>
          <a:p>
            <a:pPr marL="12700" marR="0" lvl="0" indent="0" algn="ctr" defTabSz="914400" eaLnBrk="1" fontAlgn="auto" latinLnBrk="0" hangingPunct="1">
              <a:lnSpc>
                <a:spcPct val="100000"/>
              </a:lnSpc>
              <a:spcBef>
                <a:spcPts val="100"/>
              </a:spcBef>
              <a:spcAft>
                <a:spcPts val="0"/>
              </a:spcAft>
              <a:buClrTx/>
              <a:buSzTx/>
              <a:buFontTx/>
              <a:buNone/>
              <a:tabLst/>
              <a:defRPr/>
            </a:pPr>
            <a:r>
              <a:rPr kumimoji="0" lang="en-US" sz="4200" i="0" u="none" strike="noStrike" kern="0" cap="none" spc="-5" normalizeH="0" baseline="0" noProof="0" dirty="0">
                <a:ln>
                  <a:noFill/>
                </a:ln>
                <a:solidFill>
                  <a:srgbClr val="231F20"/>
                </a:solidFill>
                <a:effectLst/>
                <a:uLnTx/>
                <a:uFillTx/>
                <a:latin typeface="Calibri"/>
                <a:ea typeface="+mj-ea"/>
                <a:cs typeface="Calibri"/>
              </a:rPr>
              <a:t>Action principles of PFA</a:t>
            </a:r>
          </a:p>
        </p:txBody>
      </p:sp>
      <p:pic>
        <p:nvPicPr>
          <p:cNvPr id="8" name="Picture 7" descr="Pernille 11.jpeg"/>
          <p:cNvPicPr>
            <a:picLocks noChangeAspect="1"/>
          </p:cNvPicPr>
          <p:nvPr/>
        </p:nvPicPr>
        <p:blipFill>
          <a:blip r:embed="rId4"/>
          <a:stretch>
            <a:fillRect/>
          </a:stretch>
        </p:blipFill>
        <p:spPr>
          <a:xfrm>
            <a:off x="5302250" y="1717675"/>
            <a:ext cx="1788523" cy="1181100"/>
          </a:xfrm>
          <a:prstGeom prst="rect">
            <a:avLst/>
          </a:prstGeom>
        </p:spPr>
      </p:pic>
      <p:pic>
        <p:nvPicPr>
          <p:cNvPr id="11" name="Picture 10" descr="Pernille group.jpeg"/>
          <p:cNvPicPr>
            <a:picLocks noChangeAspect="1"/>
          </p:cNvPicPr>
          <p:nvPr/>
        </p:nvPicPr>
        <p:blipFill>
          <a:blip r:embed="rId5"/>
          <a:stretch>
            <a:fillRect/>
          </a:stretch>
        </p:blipFill>
        <p:spPr>
          <a:xfrm>
            <a:off x="5149850" y="4572000"/>
            <a:ext cx="2298700" cy="1724025"/>
          </a:xfrm>
          <a:prstGeom prst="rect">
            <a:avLst/>
          </a:prstGeom>
        </p:spPr>
      </p:pic>
      <p:grpSp>
        <p:nvGrpSpPr>
          <p:cNvPr id="3" name="Group 12"/>
          <p:cNvGrpSpPr/>
          <p:nvPr/>
        </p:nvGrpSpPr>
        <p:grpSpPr>
          <a:xfrm>
            <a:off x="3288133" y="315748"/>
            <a:ext cx="2012664" cy="335127"/>
            <a:chOff x="3288133" y="287191"/>
            <a:chExt cx="2012664" cy="335127"/>
          </a:xfrm>
        </p:grpSpPr>
        <p:sp>
          <p:nvSpPr>
            <p:cNvPr id="14" name="object 3"/>
            <p:cNvSpPr/>
            <p:nvPr/>
          </p:nvSpPr>
          <p:spPr>
            <a:xfrm>
              <a:off x="3635131" y="445820"/>
              <a:ext cx="1665666" cy="176498"/>
            </a:xfrm>
            <a:prstGeom prst="rect">
              <a:avLst/>
            </a:prstGeom>
            <a:blipFill>
              <a:blip r:embed="rId6" cstate="print"/>
              <a:stretch>
                <a:fillRect/>
              </a:stretch>
            </a:blipFill>
          </p:spPr>
          <p:txBody>
            <a:bodyPr wrap="square" lIns="0" tIns="0" rIns="0" bIns="0" rtlCol="0"/>
            <a:lstStyle/>
            <a:p>
              <a:endParaRPr/>
            </a:p>
          </p:txBody>
        </p:sp>
        <p:sp>
          <p:nvSpPr>
            <p:cNvPr id="16"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7"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8"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22"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23"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24" name="object 9"/>
            <p:cNvSpPr/>
            <p:nvPr/>
          </p:nvSpPr>
          <p:spPr>
            <a:xfrm>
              <a:off x="3466033" y="466924"/>
              <a:ext cx="101965" cy="132316"/>
            </a:xfrm>
            <a:prstGeom prst="rect">
              <a:avLst/>
            </a:prstGeom>
            <a:blipFill>
              <a:blip r:embed="rId7" cstate="print"/>
              <a:stretch>
                <a:fillRect/>
              </a:stretch>
            </a:blipFill>
          </p:spPr>
          <p:txBody>
            <a:bodyPr wrap="square" lIns="0" tIns="0" rIns="0" bIns="0" rtlCol="0"/>
            <a:lstStyle/>
            <a:p>
              <a:endParaRPr/>
            </a:p>
          </p:txBody>
        </p:sp>
        <p:sp>
          <p:nvSpPr>
            <p:cNvPr id="25"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26" name="object 11"/>
            <p:cNvSpPr/>
            <p:nvPr/>
          </p:nvSpPr>
          <p:spPr>
            <a:xfrm>
              <a:off x="3288133" y="287191"/>
              <a:ext cx="1065314" cy="108204"/>
            </a:xfrm>
            <a:prstGeom prst="rect">
              <a:avLst/>
            </a:prstGeom>
            <a:blipFill>
              <a:blip r:embed="rId8" cstate="print"/>
              <a:stretch>
                <a:fillRect/>
              </a:stretch>
            </a:blipFill>
          </p:spPr>
          <p:txBody>
            <a:bodyPr wrap="square" lIns="0" tIns="0" rIns="0" bIns="0" rtlCol="0"/>
            <a:lstStyle/>
            <a:p>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Pernille 11.jpeg"/>
          <p:cNvPicPr>
            <a:picLocks noChangeAspect="1"/>
          </p:cNvPicPr>
          <p:nvPr/>
        </p:nvPicPr>
        <p:blipFill>
          <a:blip r:embed="rId3"/>
          <a:stretch>
            <a:fillRect/>
          </a:stretch>
        </p:blipFill>
        <p:spPr>
          <a:xfrm>
            <a:off x="7740650" y="0"/>
            <a:ext cx="3537857" cy="2336321"/>
          </a:xfrm>
          <a:prstGeom prst="rect">
            <a:avLst/>
          </a:prstGeom>
        </p:spPr>
      </p:pic>
      <p:sp>
        <p:nvSpPr>
          <p:cNvPr id="12" name="object 12"/>
          <p:cNvSpPr txBox="1">
            <a:spLocks noGrp="1"/>
          </p:cNvSpPr>
          <p:nvPr>
            <p:ph type="title"/>
          </p:nvPr>
        </p:nvSpPr>
        <p:spPr>
          <a:xfrm>
            <a:off x="1180353" y="1365947"/>
            <a:ext cx="1792605" cy="665480"/>
          </a:xfrm>
          <a:prstGeom prst="rect">
            <a:avLst/>
          </a:prstGeom>
        </p:spPr>
        <p:txBody>
          <a:bodyPr vert="horz" wrap="square" lIns="0" tIns="12700" rIns="0" bIns="0" rtlCol="0">
            <a:spAutoFit/>
          </a:bodyPr>
          <a:lstStyle/>
          <a:p>
            <a:pPr marL="12700">
              <a:lnSpc>
                <a:spcPct val="100000"/>
              </a:lnSpc>
              <a:spcBef>
                <a:spcPts val="100"/>
              </a:spcBef>
            </a:pPr>
            <a:r>
              <a:rPr spc="-5" dirty="0"/>
              <a:t>Look</a:t>
            </a:r>
            <a:r>
              <a:rPr spc="-85" dirty="0"/>
              <a:t> </a:t>
            </a:r>
            <a:r>
              <a:rPr spc="-35" dirty="0"/>
              <a:t>for</a:t>
            </a:r>
          </a:p>
        </p:txBody>
      </p:sp>
      <p:sp>
        <p:nvSpPr>
          <p:cNvPr id="13" name="object 13"/>
          <p:cNvSpPr txBox="1"/>
          <p:nvPr/>
        </p:nvSpPr>
        <p:spPr>
          <a:xfrm>
            <a:off x="1180353" y="2112707"/>
            <a:ext cx="4655297" cy="3610424"/>
          </a:xfrm>
          <a:prstGeom prst="rect">
            <a:avLst/>
          </a:prstGeom>
        </p:spPr>
        <p:txBody>
          <a:bodyPr vert="horz" wrap="square" lIns="0" tIns="12700" rIns="0" bIns="0" rtlCol="0">
            <a:spAutoFit/>
          </a:bodyPr>
          <a:lstStyle/>
          <a:p>
            <a:pPr marL="300355" marR="5080" indent="-287655">
              <a:lnSpc>
                <a:spcPct val="111100"/>
              </a:lnSpc>
              <a:spcBef>
                <a:spcPts val="100"/>
              </a:spcBef>
              <a:buChar char="•"/>
              <a:tabLst>
                <a:tab pos="300355" algn="l"/>
                <a:tab pos="300990" algn="l"/>
              </a:tabLst>
            </a:pPr>
            <a:r>
              <a:rPr sz="2400" spc="-15" dirty="0">
                <a:solidFill>
                  <a:srgbClr val="231F20"/>
                </a:solidFill>
                <a:latin typeface="Calibri"/>
                <a:cs typeface="Calibri"/>
              </a:rPr>
              <a:t>information </a:t>
            </a:r>
            <a:r>
              <a:rPr sz="2400" spc="-5" dirty="0">
                <a:solidFill>
                  <a:srgbClr val="231F20"/>
                </a:solidFill>
                <a:latin typeface="Calibri"/>
                <a:cs typeface="Calibri"/>
              </a:rPr>
              <a:t>on what has happened </a:t>
            </a:r>
            <a:r>
              <a:rPr sz="2400" dirty="0">
                <a:solidFill>
                  <a:srgbClr val="231F20"/>
                </a:solidFill>
                <a:latin typeface="Calibri"/>
                <a:cs typeface="Calibri"/>
              </a:rPr>
              <a:t>and </a:t>
            </a:r>
            <a:r>
              <a:rPr sz="2400" spc="-5" dirty="0">
                <a:solidFill>
                  <a:srgbClr val="231F20"/>
                </a:solidFill>
                <a:latin typeface="Calibri"/>
                <a:cs typeface="Calibri"/>
              </a:rPr>
              <a:t>is</a:t>
            </a:r>
            <a:r>
              <a:rPr sz="2400" spc="-10" dirty="0">
                <a:solidFill>
                  <a:srgbClr val="231F20"/>
                </a:solidFill>
                <a:latin typeface="Calibri"/>
                <a:cs typeface="Calibri"/>
              </a:rPr>
              <a:t> </a:t>
            </a:r>
            <a:r>
              <a:rPr sz="2400" spc="-5" dirty="0">
                <a:solidFill>
                  <a:srgbClr val="231F20"/>
                </a:solidFill>
                <a:latin typeface="Calibri"/>
                <a:cs typeface="Calibri"/>
              </a:rPr>
              <a:t>happening</a:t>
            </a:r>
            <a:endParaRPr sz="2400" dirty="0">
              <a:latin typeface="Calibri"/>
              <a:cs typeface="Calibri"/>
            </a:endParaRPr>
          </a:p>
          <a:p>
            <a:pPr marL="300355" indent="-287655">
              <a:spcBef>
                <a:spcPts val="320"/>
              </a:spcBef>
              <a:buFontTx/>
              <a:buChar char="•"/>
              <a:tabLst>
                <a:tab pos="300355" algn="l"/>
                <a:tab pos="300990" algn="l"/>
              </a:tabLst>
            </a:pPr>
            <a:r>
              <a:rPr lang="en-US" sz="2400" spc="-20" dirty="0">
                <a:solidFill>
                  <a:srgbClr val="231F20"/>
                </a:solidFill>
                <a:cs typeface="Calibri"/>
              </a:rPr>
              <a:t>Safety, protection </a:t>
            </a:r>
            <a:r>
              <a:rPr lang="en-US" sz="2400" dirty="0">
                <a:solidFill>
                  <a:srgbClr val="231F20"/>
                </a:solidFill>
                <a:cs typeface="Calibri"/>
              </a:rPr>
              <a:t>and </a:t>
            </a:r>
            <a:r>
              <a:rPr lang="en-US" sz="2400" spc="-5" dirty="0">
                <a:solidFill>
                  <a:srgbClr val="231F20"/>
                </a:solidFill>
                <a:cs typeface="Calibri"/>
              </a:rPr>
              <a:t>security</a:t>
            </a:r>
            <a:r>
              <a:rPr lang="en-US" sz="2400" dirty="0">
                <a:solidFill>
                  <a:srgbClr val="231F20"/>
                </a:solidFill>
                <a:cs typeface="Calibri"/>
              </a:rPr>
              <a:t> </a:t>
            </a:r>
            <a:r>
              <a:rPr lang="en-US" sz="2400" spc="-5" dirty="0">
                <a:solidFill>
                  <a:srgbClr val="231F20"/>
                </a:solidFill>
                <a:cs typeface="Calibri"/>
              </a:rPr>
              <a:t>risks</a:t>
            </a:r>
            <a:endParaRPr lang="en-US" sz="2400" dirty="0">
              <a:cs typeface="Calibri"/>
            </a:endParaRPr>
          </a:p>
          <a:p>
            <a:pPr marL="300355" indent="-287655">
              <a:lnSpc>
                <a:spcPct val="100000"/>
              </a:lnSpc>
              <a:spcBef>
                <a:spcPts val="320"/>
              </a:spcBef>
              <a:buChar char="•"/>
              <a:tabLst>
                <a:tab pos="300355" algn="l"/>
                <a:tab pos="300990" algn="l"/>
              </a:tabLst>
            </a:pPr>
            <a:r>
              <a:rPr lang="en-GB" sz="2400" dirty="0">
                <a:solidFill>
                  <a:srgbClr val="231F20"/>
                </a:solidFill>
                <a:latin typeface="Calibri"/>
                <a:cs typeface="Calibri"/>
              </a:rPr>
              <a:t>who the child is with or is the child alone</a:t>
            </a:r>
            <a:endParaRPr sz="2400" dirty="0">
              <a:latin typeface="Calibri"/>
              <a:cs typeface="Calibri"/>
            </a:endParaRPr>
          </a:p>
          <a:p>
            <a:pPr marL="300355" indent="-287655">
              <a:lnSpc>
                <a:spcPct val="100000"/>
              </a:lnSpc>
              <a:spcBef>
                <a:spcPts val="320"/>
              </a:spcBef>
              <a:buChar char="•"/>
              <a:tabLst>
                <a:tab pos="300355" algn="l"/>
                <a:tab pos="300990" algn="l"/>
              </a:tabLst>
            </a:pPr>
            <a:r>
              <a:rPr sz="2400" spc="-15" dirty="0">
                <a:solidFill>
                  <a:srgbClr val="231F20"/>
                </a:solidFill>
                <a:latin typeface="Calibri"/>
                <a:cs typeface="Calibri"/>
              </a:rPr>
              <a:t>physical</a:t>
            </a:r>
            <a:r>
              <a:rPr sz="2400" spc="-10" dirty="0">
                <a:solidFill>
                  <a:srgbClr val="231F20"/>
                </a:solidFill>
                <a:latin typeface="Calibri"/>
                <a:cs typeface="Calibri"/>
              </a:rPr>
              <a:t> </a:t>
            </a:r>
            <a:r>
              <a:rPr sz="2400" spc="-5" dirty="0">
                <a:solidFill>
                  <a:srgbClr val="231F20"/>
                </a:solidFill>
                <a:latin typeface="Calibri"/>
                <a:cs typeface="Calibri"/>
              </a:rPr>
              <a:t>injuries</a:t>
            </a:r>
            <a:endParaRPr sz="2400" dirty="0">
              <a:latin typeface="Calibri"/>
              <a:cs typeface="Calibri"/>
            </a:endParaRPr>
          </a:p>
          <a:p>
            <a:pPr marL="300355" indent="-287655">
              <a:lnSpc>
                <a:spcPct val="100000"/>
              </a:lnSpc>
              <a:spcBef>
                <a:spcPts val="320"/>
              </a:spcBef>
              <a:buChar char="•"/>
              <a:tabLst>
                <a:tab pos="300355" algn="l"/>
                <a:tab pos="300990" algn="l"/>
              </a:tabLst>
            </a:pPr>
            <a:r>
              <a:rPr sz="2400" spc="-10" dirty="0">
                <a:solidFill>
                  <a:srgbClr val="231F20"/>
                </a:solidFill>
                <a:latin typeface="Calibri"/>
                <a:cs typeface="Calibri"/>
              </a:rPr>
              <a:t>immediate </a:t>
            </a:r>
            <a:r>
              <a:rPr sz="2400" spc="-5" dirty="0">
                <a:solidFill>
                  <a:srgbClr val="231F20"/>
                </a:solidFill>
                <a:latin typeface="Calibri"/>
                <a:cs typeface="Calibri"/>
              </a:rPr>
              <a:t>basic </a:t>
            </a:r>
            <a:r>
              <a:rPr sz="2400" dirty="0">
                <a:solidFill>
                  <a:srgbClr val="231F20"/>
                </a:solidFill>
                <a:latin typeface="Calibri"/>
                <a:cs typeface="Calibri"/>
              </a:rPr>
              <a:t>and </a:t>
            </a:r>
            <a:r>
              <a:rPr sz="2400" spc="-15" dirty="0">
                <a:solidFill>
                  <a:srgbClr val="231F20"/>
                </a:solidFill>
                <a:latin typeface="Calibri"/>
                <a:cs typeface="Calibri"/>
              </a:rPr>
              <a:t>practical</a:t>
            </a:r>
            <a:r>
              <a:rPr sz="2400" spc="-25" dirty="0">
                <a:solidFill>
                  <a:srgbClr val="231F20"/>
                </a:solidFill>
                <a:latin typeface="Calibri"/>
                <a:cs typeface="Calibri"/>
              </a:rPr>
              <a:t> </a:t>
            </a:r>
            <a:r>
              <a:rPr sz="2400" spc="-5" dirty="0">
                <a:solidFill>
                  <a:srgbClr val="231F20"/>
                </a:solidFill>
                <a:latin typeface="Calibri"/>
                <a:cs typeface="Calibri"/>
              </a:rPr>
              <a:t>needs</a:t>
            </a:r>
            <a:endParaRPr sz="2400" dirty="0">
              <a:latin typeface="Calibri"/>
              <a:cs typeface="Calibri"/>
            </a:endParaRPr>
          </a:p>
          <a:p>
            <a:pPr marL="300355" indent="-287655">
              <a:lnSpc>
                <a:spcPct val="100000"/>
              </a:lnSpc>
              <a:spcBef>
                <a:spcPts val="320"/>
              </a:spcBef>
              <a:buChar char="•"/>
              <a:tabLst>
                <a:tab pos="300355" algn="l"/>
                <a:tab pos="300990" algn="l"/>
              </a:tabLst>
            </a:pPr>
            <a:r>
              <a:rPr sz="2400" spc="-5" dirty="0">
                <a:solidFill>
                  <a:srgbClr val="231F20"/>
                </a:solidFill>
                <a:latin typeface="Calibri"/>
                <a:cs typeface="Calibri"/>
              </a:rPr>
              <a:t>emotional reactions.</a:t>
            </a:r>
            <a:endParaRPr sz="2400" dirty="0">
              <a:latin typeface="Calibri"/>
              <a:cs typeface="Calibri"/>
            </a:endParaRP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8"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9"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0"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1"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4"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6"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7"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8"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9"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pic>
        <p:nvPicPr>
          <p:cNvPr id="21" name="Picture 20" descr="P 5 copy.jpeg"/>
          <p:cNvPicPr>
            <a:picLocks noChangeAspect="1"/>
          </p:cNvPicPr>
          <p:nvPr/>
        </p:nvPicPr>
        <p:blipFill>
          <a:blip r:embed="rId7"/>
          <a:stretch>
            <a:fillRect/>
          </a:stretch>
        </p:blipFill>
        <p:spPr>
          <a:xfrm>
            <a:off x="9112250" y="1870075"/>
            <a:ext cx="1756654" cy="2373540"/>
          </a:xfrm>
          <a:prstGeom prst="rect">
            <a:avLst/>
          </a:prstGeom>
        </p:spPr>
      </p:pic>
      <p:pic>
        <p:nvPicPr>
          <p:cNvPr id="22" name="Picture 21" descr="Video call computer copy 2.jpg"/>
          <p:cNvPicPr>
            <a:picLocks noChangeAspect="1"/>
          </p:cNvPicPr>
          <p:nvPr/>
        </p:nvPicPr>
        <p:blipFill>
          <a:blip r:embed="rId8"/>
          <a:stretch>
            <a:fillRect/>
          </a:stretch>
        </p:blipFill>
        <p:spPr>
          <a:xfrm>
            <a:off x="5988050" y="2684462"/>
            <a:ext cx="2811894" cy="3775075"/>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1650" y="1184275"/>
            <a:ext cx="9608297" cy="553998"/>
          </a:xfrm>
        </p:spPr>
        <p:txBody>
          <a:bodyPr/>
          <a:lstStyle/>
          <a:p>
            <a:r>
              <a:rPr lang="en-US" sz="3600" b="1" dirty="0"/>
              <a:t>Examples of children’s severe reactions</a:t>
            </a:r>
          </a:p>
        </p:txBody>
      </p:sp>
      <p:sp>
        <p:nvSpPr>
          <p:cNvPr id="3" name="Text Placeholder 2"/>
          <p:cNvSpPr>
            <a:spLocks noGrp="1"/>
          </p:cNvSpPr>
          <p:nvPr>
            <p:ph type="body" idx="1"/>
          </p:nvPr>
        </p:nvSpPr>
        <p:spPr>
          <a:xfrm>
            <a:off x="501650" y="1946276"/>
            <a:ext cx="10668000" cy="3323987"/>
          </a:xfrm>
        </p:spPr>
        <p:txBody>
          <a:bodyPr/>
          <a:lstStyle/>
          <a:p>
            <a:pPr marL="571500" indent="-571500">
              <a:buFont typeface="Arial" panose="020B0604020202020204" pitchFamily="34" charset="0"/>
              <a:buChar char="•"/>
            </a:pPr>
            <a:r>
              <a:rPr lang="en-GB" sz="3600" dirty="0"/>
              <a:t>is at risk of harming him or herself or others</a:t>
            </a:r>
          </a:p>
          <a:p>
            <a:pPr marL="571500" indent="-571500">
              <a:buFont typeface="Arial" panose="020B0604020202020204" pitchFamily="34" charset="0"/>
              <a:buChar char="•"/>
            </a:pPr>
            <a:r>
              <a:rPr lang="en-GB" sz="3600" dirty="0"/>
              <a:t>expresses suicidal thoughts or tries to commit suicide</a:t>
            </a:r>
          </a:p>
          <a:p>
            <a:pPr marL="571500" indent="-571500">
              <a:buFont typeface="Arial" panose="020B0604020202020204" pitchFamily="34" charset="0"/>
              <a:buChar char="•"/>
            </a:pPr>
            <a:r>
              <a:rPr lang="en-GB" sz="3600" dirty="0"/>
              <a:t>shows extreme, persistent withdrawal like no emotional response, flat expressions</a:t>
            </a:r>
          </a:p>
          <a:p>
            <a:pPr marL="571500" indent="-571500">
              <a:buFont typeface="Arial" panose="020B0604020202020204" pitchFamily="34" charset="0"/>
              <a:buChar char="•"/>
            </a:pPr>
            <a:r>
              <a:rPr lang="en-GB" sz="3600" dirty="0"/>
              <a:t>persistently whines or whimpers or cries uncontrollably</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p:cNvPicPr>
            <a:picLocks noChangeAspect="1"/>
          </p:cNvPicPr>
          <p:nvPr/>
        </p:nvPicPr>
        <p:blipFill>
          <a:blip r:embed="rId3"/>
          <a:srcRect/>
          <a:stretch>
            <a:fillRect/>
          </a:stretch>
        </p:blipFill>
        <p:spPr bwMode="auto">
          <a:xfrm>
            <a:off x="9613900" y="1946275"/>
            <a:ext cx="1905000" cy="2380593"/>
          </a:xfrm>
          <a:prstGeom prst="rect">
            <a:avLst/>
          </a:prstGeom>
          <a:noFill/>
          <a:ln w="9525">
            <a:noFill/>
            <a:miter lim="800000"/>
            <a:headEnd/>
            <a:tailEnd/>
          </a:ln>
        </p:spPr>
      </p:pic>
      <p:sp>
        <p:nvSpPr>
          <p:cNvPr id="12" name="object 12"/>
          <p:cNvSpPr txBox="1"/>
          <p:nvPr/>
        </p:nvSpPr>
        <p:spPr>
          <a:xfrm>
            <a:off x="3263299" y="190621"/>
            <a:ext cx="2019935" cy="345440"/>
          </a:xfrm>
          <a:prstGeom prst="rect">
            <a:avLst/>
          </a:prstGeom>
        </p:spPr>
        <p:txBody>
          <a:bodyPr vert="horz" wrap="square" lIns="0" tIns="12700" rIns="0" bIns="0" rtlCol="0">
            <a:spAutoFit/>
          </a:bodyPr>
          <a:lstStyle/>
          <a:p>
            <a:pPr marL="12700">
              <a:lnSpc>
                <a:spcPct val="100000"/>
              </a:lnSpc>
              <a:spcBef>
                <a:spcPts val="100"/>
              </a:spcBef>
            </a:pPr>
            <a:r>
              <a:rPr sz="2100" spc="-60" dirty="0">
                <a:solidFill>
                  <a:srgbClr val="FFFFFF"/>
                </a:solidFill>
                <a:latin typeface="Calibri-Light"/>
                <a:cs typeface="Calibri-Light"/>
              </a:rPr>
              <a:t>Module </a:t>
            </a:r>
            <a:r>
              <a:rPr sz="2100" spc="-25" dirty="0">
                <a:solidFill>
                  <a:srgbClr val="FFFFFF"/>
                </a:solidFill>
                <a:latin typeface="Calibri-Light"/>
                <a:cs typeface="Calibri-Light"/>
              </a:rPr>
              <a:t>2 </a:t>
            </a:r>
            <a:r>
              <a:rPr sz="2100" b="1" spc="-55" dirty="0">
                <a:solidFill>
                  <a:srgbClr val="FFFFFF"/>
                </a:solidFill>
                <a:latin typeface="Calibri"/>
                <a:cs typeface="Calibri"/>
              </a:rPr>
              <a:t>Basic</a:t>
            </a:r>
            <a:r>
              <a:rPr sz="2100" b="1" spc="-250" dirty="0">
                <a:solidFill>
                  <a:srgbClr val="FFFFFF"/>
                </a:solidFill>
                <a:latin typeface="Calibri"/>
                <a:cs typeface="Calibri"/>
              </a:rPr>
              <a:t> </a:t>
            </a:r>
            <a:r>
              <a:rPr sz="2100" b="1" spc="-90" dirty="0">
                <a:solidFill>
                  <a:srgbClr val="FFFFFF"/>
                </a:solidFill>
                <a:latin typeface="Calibri"/>
                <a:cs typeface="Calibri"/>
              </a:rPr>
              <a:t>PFA</a:t>
            </a:r>
            <a:endParaRPr sz="2100">
              <a:latin typeface="Calibri"/>
              <a:cs typeface="Calibri"/>
            </a:endParaRPr>
          </a:p>
        </p:txBody>
      </p:sp>
      <p:sp>
        <p:nvSpPr>
          <p:cNvPr id="14" name="object 14"/>
          <p:cNvSpPr/>
          <p:nvPr/>
        </p:nvSpPr>
        <p:spPr>
          <a:xfrm>
            <a:off x="1203086" y="3215274"/>
            <a:ext cx="1355090" cy="1308100"/>
          </a:xfrm>
          <a:custGeom>
            <a:avLst/>
            <a:gdLst/>
            <a:ahLst/>
            <a:cxnLst/>
            <a:rect l="l" t="t" r="r" b="b"/>
            <a:pathLst>
              <a:path w="1355089" h="1308100">
                <a:moveTo>
                  <a:pt x="1354480" y="0"/>
                </a:moveTo>
                <a:lnTo>
                  <a:pt x="0" y="0"/>
                </a:lnTo>
                <a:lnTo>
                  <a:pt x="0" y="1307846"/>
                </a:lnTo>
                <a:lnTo>
                  <a:pt x="1354480" y="1307846"/>
                </a:lnTo>
                <a:lnTo>
                  <a:pt x="1354480" y="0"/>
                </a:lnTo>
                <a:close/>
              </a:path>
            </a:pathLst>
          </a:custGeom>
          <a:solidFill>
            <a:srgbClr val="FFFFFF"/>
          </a:solidFill>
        </p:spPr>
        <p:txBody>
          <a:bodyPr wrap="square" lIns="0" tIns="0" rIns="0" bIns="0" rtlCol="0"/>
          <a:lstStyle/>
          <a:p>
            <a:endParaRPr/>
          </a:p>
        </p:txBody>
      </p:sp>
      <p:sp>
        <p:nvSpPr>
          <p:cNvPr id="8"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9"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0"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1"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3"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6"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9"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2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21"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sp>
        <p:nvSpPr>
          <p:cNvPr id="22" name="object 12"/>
          <p:cNvSpPr txBox="1">
            <a:spLocks/>
          </p:cNvSpPr>
          <p:nvPr/>
        </p:nvSpPr>
        <p:spPr>
          <a:xfrm>
            <a:off x="654050" y="1260475"/>
            <a:ext cx="10591800" cy="566822"/>
          </a:xfrm>
          <a:prstGeom prst="rect">
            <a:avLst/>
          </a:prstGeom>
        </p:spPr>
        <p:txBody>
          <a:bodyPr vert="horz" wrap="square" lIns="0" tIns="12700" rIns="0" bIns="0" rtlCol="0">
            <a:spAutoFit/>
          </a:bodyPr>
          <a:lstStyle/>
          <a:p>
            <a:pPr marL="12700" marR="0" lvl="0" indent="0" algn="ctr" defTabSz="914400" eaLnBrk="1" fontAlgn="auto" latinLnBrk="0" hangingPunct="1">
              <a:lnSpc>
                <a:spcPct val="100000"/>
              </a:lnSpc>
              <a:spcBef>
                <a:spcPts val="100"/>
              </a:spcBef>
              <a:spcAft>
                <a:spcPts val="0"/>
              </a:spcAft>
              <a:buClrTx/>
              <a:buSzTx/>
              <a:buFontTx/>
              <a:buNone/>
              <a:tabLst/>
              <a:defRPr/>
            </a:pPr>
            <a:r>
              <a:rPr lang="en-US" sz="3600" kern="0" spc="-20" dirty="0">
                <a:solidFill>
                  <a:srgbClr val="231F20"/>
                </a:solidFill>
                <a:latin typeface="Calibri"/>
                <a:ea typeface="+mj-ea"/>
                <a:cs typeface="Calibri"/>
              </a:rPr>
              <a:t>Current resources to support and protect children</a:t>
            </a:r>
            <a:endParaRPr kumimoji="0" lang="en-US" sz="3600" b="0" i="0" u="none" strike="noStrike" kern="0" cap="none" spc="-5" normalizeH="0" baseline="0" noProof="0" dirty="0">
              <a:ln>
                <a:noFill/>
              </a:ln>
              <a:solidFill>
                <a:srgbClr val="231F20"/>
              </a:solidFill>
              <a:effectLst/>
              <a:uLnTx/>
              <a:uFillTx/>
              <a:latin typeface="Calibri"/>
              <a:ea typeface="+mj-ea"/>
              <a:cs typeface="Calibri"/>
            </a:endParaRPr>
          </a:p>
        </p:txBody>
      </p:sp>
      <p:pic>
        <p:nvPicPr>
          <p:cNvPr id="18" name="Picture 17"/>
          <p:cNvPicPr>
            <a:picLocks noChangeAspect="1"/>
          </p:cNvPicPr>
          <p:nvPr/>
        </p:nvPicPr>
        <p:blipFill>
          <a:blip r:embed="rId7"/>
          <a:srcRect/>
          <a:stretch>
            <a:fillRect/>
          </a:stretch>
        </p:blipFill>
        <p:spPr bwMode="auto">
          <a:xfrm>
            <a:off x="8197850" y="4572000"/>
            <a:ext cx="2286000" cy="1634234"/>
          </a:xfrm>
          <a:prstGeom prst="rect">
            <a:avLst/>
          </a:prstGeom>
          <a:noFill/>
          <a:ln w="9525">
            <a:solidFill>
              <a:schemeClr val="tx1"/>
            </a:solidFill>
            <a:miter lim="800000"/>
            <a:headEnd/>
            <a:tailEnd/>
          </a:ln>
        </p:spPr>
      </p:pic>
      <p:pic>
        <p:nvPicPr>
          <p:cNvPr id="24" name="Picture 23"/>
          <p:cNvPicPr>
            <a:picLocks noChangeAspect="1"/>
          </p:cNvPicPr>
          <p:nvPr/>
        </p:nvPicPr>
        <p:blipFill>
          <a:blip r:embed="rId8"/>
          <a:srcRect/>
          <a:stretch>
            <a:fillRect/>
          </a:stretch>
        </p:blipFill>
        <p:spPr bwMode="auto">
          <a:xfrm>
            <a:off x="6369050" y="4315908"/>
            <a:ext cx="1447800" cy="2167442"/>
          </a:xfrm>
          <a:prstGeom prst="rect">
            <a:avLst/>
          </a:prstGeom>
          <a:noFill/>
          <a:ln w="9525">
            <a:noFill/>
            <a:miter lim="800000"/>
            <a:headEnd/>
            <a:tailEnd/>
          </a:ln>
        </p:spPr>
      </p:pic>
      <p:pic>
        <p:nvPicPr>
          <p:cNvPr id="17" name="Picture 16"/>
          <p:cNvPicPr>
            <a:picLocks noChangeAspect="1"/>
          </p:cNvPicPr>
          <p:nvPr/>
        </p:nvPicPr>
        <p:blipFill>
          <a:blip r:embed="rId9"/>
          <a:srcRect/>
          <a:stretch>
            <a:fillRect/>
          </a:stretch>
        </p:blipFill>
        <p:spPr bwMode="auto">
          <a:xfrm>
            <a:off x="685800" y="2022475"/>
            <a:ext cx="2743200" cy="1932709"/>
          </a:xfrm>
          <a:prstGeom prst="rect">
            <a:avLst/>
          </a:prstGeom>
          <a:noFill/>
          <a:ln w="9525">
            <a:noFill/>
            <a:miter lim="800000"/>
            <a:headEnd/>
            <a:tailEnd/>
          </a:ln>
        </p:spPr>
      </p:pic>
      <p:pic>
        <p:nvPicPr>
          <p:cNvPr id="23" name="Picture 22"/>
          <p:cNvPicPr>
            <a:picLocks noChangeAspect="1"/>
          </p:cNvPicPr>
          <p:nvPr/>
        </p:nvPicPr>
        <p:blipFill>
          <a:blip r:embed="rId10"/>
          <a:srcRect/>
          <a:stretch>
            <a:fillRect/>
          </a:stretch>
        </p:blipFill>
        <p:spPr bwMode="auto">
          <a:xfrm>
            <a:off x="2254250" y="4156075"/>
            <a:ext cx="1647843" cy="2327275"/>
          </a:xfrm>
          <a:prstGeom prst="rect">
            <a:avLst/>
          </a:prstGeom>
          <a:noFill/>
          <a:ln w="9525">
            <a:noFill/>
            <a:miter lim="800000"/>
            <a:headEnd/>
            <a:tailEnd/>
          </a:ln>
        </p:spPr>
      </p:pic>
      <p:pic>
        <p:nvPicPr>
          <p:cNvPr id="26" name="Picture 25"/>
          <p:cNvPicPr>
            <a:picLocks noChangeAspect="1"/>
          </p:cNvPicPr>
          <p:nvPr/>
        </p:nvPicPr>
        <p:blipFill>
          <a:blip r:embed="rId11"/>
          <a:srcRect/>
          <a:stretch>
            <a:fillRect/>
          </a:stretch>
        </p:blipFill>
        <p:spPr bwMode="auto">
          <a:xfrm>
            <a:off x="4387850" y="2098676"/>
            <a:ext cx="1524000" cy="1993604"/>
          </a:xfrm>
          <a:prstGeom prst="rect">
            <a:avLst/>
          </a:prstGeom>
          <a:noFill/>
          <a:ln w="9525">
            <a:noFill/>
            <a:miter lim="800000"/>
            <a:headEnd/>
            <a:tailEnd/>
          </a:ln>
        </p:spPr>
      </p:pic>
      <p:pic>
        <p:nvPicPr>
          <p:cNvPr id="27" name="Picture 26"/>
          <p:cNvPicPr>
            <a:picLocks noChangeAspect="1"/>
          </p:cNvPicPr>
          <p:nvPr/>
        </p:nvPicPr>
        <p:blipFill>
          <a:blip r:embed="rId12"/>
          <a:srcRect/>
          <a:stretch>
            <a:fillRect/>
          </a:stretch>
        </p:blipFill>
        <p:spPr bwMode="auto">
          <a:xfrm>
            <a:off x="4387850" y="4232275"/>
            <a:ext cx="1542155" cy="2024504"/>
          </a:xfrm>
          <a:prstGeom prst="rect">
            <a:avLst/>
          </a:prstGeom>
          <a:noFill/>
          <a:ln w="9525">
            <a:noFill/>
            <a:miter lim="800000"/>
            <a:headEnd/>
            <a:tailEnd/>
          </a:ln>
        </p:spPr>
      </p:pic>
      <p:pic>
        <p:nvPicPr>
          <p:cNvPr id="28" name="Picture 27"/>
          <p:cNvPicPr>
            <a:picLocks noChangeAspect="1"/>
          </p:cNvPicPr>
          <p:nvPr/>
        </p:nvPicPr>
        <p:blipFill>
          <a:blip r:embed="rId13"/>
          <a:srcRect/>
          <a:stretch>
            <a:fillRect/>
          </a:stretch>
        </p:blipFill>
        <p:spPr bwMode="auto">
          <a:xfrm>
            <a:off x="349250" y="4230628"/>
            <a:ext cx="1579033" cy="2252722"/>
          </a:xfrm>
          <a:prstGeom prst="rect">
            <a:avLst/>
          </a:prstGeom>
          <a:noFill/>
          <a:ln w="9525">
            <a:noFill/>
            <a:miter lim="800000"/>
            <a:headEnd/>
            <a:tailEnd/>
          </a:ln>
        </p:spPr>
      </p:pic>
      <p:pic>
        <p:nvPicPr>
          <p:cNvPr id="29" name="Picture 28"/>
          <p:cNvPicPr>
            <a:picLocks noChangeAspect="1"/>
          </p:cNvPicPr>
          <p:nvPr/>
        </p:nvPicPr>
        <p:blipFill>
          <a:blip r:embed="rId14"/>
          <a:srcRect/>
          <a:stretch>
            <a:fillRect/>
          </a:stretch>
        </p:blipFill>
        <p:spPr bwMode="auto">
          <a:xfrm>
            <a:off x="7893050" y="2022475"/>
            <a:ext cx="1333500" cy="1905000"/>
          </a:xfrm>
          <a:prstGeom prst="rect">
            <a:avLst/>
          </a:prstGeom>
          <a:noFill/>
          <a:ln w="9525">
            <a:noFill/>
            <a:miter lim="800000"/>
            <a:headEnd/>
            <a:tailEnd/>
          </a:ln>
        </p:spPr>
      </p:pic>
      <p:pic>
        <p:nvPicPr>
          <p:cNvPr id="30" name="Picture 29"/>
          <p:cNvPicPr>
            <a:picLocks noChangeAspect="1"/>
          </p:cNvPicPr>
          <p:nvPr/>
        </p:nvPicPr>
        <p:blipFill>
          <a:blip r:embed="rId15"/>
          <a:srcRect/>
          <a:stretch>
            <a:fillRect/>
          </a:stretch>
        </p:blipFill>
        <p:spPr bwMode="auto">
          <a:xfrm>
            <a:off x="6216650" y="2022475"/>
            <a:ext cx="1477367" cy="2133600"/>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4050" y="1057416"/>
            <a:ext cx="9608297" cy="553998"/>
          </a:xfrm>
        </p:spPr>
        <p:txBody>
          <a:bodyPr/>
          <a:lstStyle/>
          <a:p>
            <a:r>
              <a:rPr lang="en-US" sz="3600" b="1" dirty="0"/>
              <a:t>Examples of children’s severe reactions</a:t>
            </a:r>
          </a:p>
        </p:txBody>
      </p:sp>
      <p:sp>
        <p:nvSpPr>
          <p:cNvPr id="3" name="Text Placeholder 2"/>
          <p:cNvSpPr>
            <a:spLocks noGrp="1"/>
          </p:cNvSpPr>
          <p:nvPr>
            <p:ph type="body" idx="1"/>
          </p:nvPr>
        </p:nvSpPr>
        <p:spPr>
          <a:xfrm>
            <a:off x="654051" y="1793875"/>
            <a:ext cx="10510600" cy="4431983"/>
          </a:xfrm>
        </p:spPr>
        <p:txBody>
          <a:bodyPr/>
          <a:lstStyle/>
          <a:p>
            <a:pPr marL="571500" indent="-571500">
              <a:buFont typeface="Arial" panose="020B0604020202020204" pitchFamily="34" charset="0"/>
              <a:buChar char="•"/>
            </a:pPr>
            <a:r>
              <a:rPr lang="en-GB" sz="3600" dirty="0"/>
              <a:t>is detached from surroundings and does not engage emotionally like he or she used to</a:t>
            </a:r>
          </a:p>
          <a:p>
            <a:pPr marL="571500" indent="-571500">
              <a:buFont typeface="Arial" panose="020B0604020202020204" pitchFamily="34" charset="0"/>
              <a:buChar char="•"/>
            </a:pPr>
            <a:r>
              <a:rPr lang="en-GB" sz="3600" dirty="0"/>
              <a:t>experiences hallucinations (auditory or visual)</a:t>
            </a:r>
          </a:p>
          <a:p>
            <a:pPr marL="571500" indent="-571500">
              <a:buFont typeface="Arial" panose="020B0604020202020204" pitchFamily="34" charset="0"/>
              <a:buChar char="•"/>
            </a:pPr>
            <a:r>
              <a:rPr lang="en-GB" sz="3600" dirty="0"/>
              <a:t>experiences continuing anxiety attacks</a:t>
            </a:r>
          </a:p>
          <a:p>
            <a:pPr marL="571500" indent="-571500">
              <a:buFont typeface="Arial" panose="020B0604020202020204" pitchFamily="34" charset="0"/>
              <a:buChar char="•"/>
            </a:pPr>
            <a:r>
              <a:rPr lang="en-GB" sz="3600" dirty="0"/>
              <a:t>acts out sexually explicit behaviour</a:t>
            </a:r>
          </a:p>
          <a:p>
            <a:pPr marL="571500" indent="-571500">
              <a:buFont typeface="Arial" panose="020B0604020202020204" pitchFamily="34" charset="0"/>
              <a:buChar char="•"/>
            </a:pPr>
            <a:r>
              <a:rPr lang="en-GB" sz="3600" dirty="0"/>
              <a:t>shows signs of mental disability, such as permanent difficulties understanding language and social interaction.</a:t>
            </a:r>
          </a:p>
        </p:txBody>
      </p:sp>
    </p:spTree>
    <p:extLst>
      <p:ext uri="{BB962C8B-B14F-4D97-AF65-F5344CB8AC3E}">
        <p14:creationId xmlns:p14="http://schemas.microsoft.com/office/powerpoint/2010/main" val="4570038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4050" y="1057416"/>
            <a:ext cx="9608297" cy="553998"/>
          </a:xfrm>
        </p:spPr>
        <p:txBody>
          <a:bodyPr/>
          <a:lstStyle/>
          <a:p>
            <a:r>
              <a:rPr lang="en-US" sz="3600" b="1" dirty="0"/>
              <a:t>Examples of complicated situations</a:t>
            </a:r>
          </a:p>
        </p:txBody>
      </p:sp>
      <p:sp>
        <p:nvSpPr>
          <p:cNvPr id="3" name="Text Placeholder 2"/>
          <p:cNvSpPr>
            <a:spLocks noGrp="1"/>
          </p:cNvSpPr>
          <p:nvPr>
            <p:ph type="body" idx="1"/>
          </p:nvPr>
        </p:nvSpPr>
        <p:spPr>
          <a:xfrm>
            <a:off x="654051" y="1793875"/>
            <a:ext cx="10510600" cy="3323987"/>
          </a:xfrm>
        </p:spPr>
        <p:txBody>
          <a:bodyPr/>
          <a:lstStyle/>
          <a:p>
            <a:r>
              <a:rPr lang="en-GB" sz="3600" dirty="0"/>
              <a:t>• if a child is separated from his or her parents or caregivers</a:t>
            </a:r>
          </a:p>
          <a:p>
            <a:r>
              <a:rPr lang="en-GB" sz="3600" dirty="0"/>
              <a:t>• if a child has been abused and needs protection from further harm</a:t>
            </a:r>
          </a:p>
          <a:p>
            <a:r>
              <a:rPr lang="en-GB" sz="3600" dirty="0"/>
              <a:t>• if more than one child (or parent or caregiver) needs help.</a:t>
            </a:r>
          </a:p>
        </p:txBody>
      </p:sp>
    </p:spTree>
    <p:extLst>
      <p:ext uri="{BB962C8B-B14F-4D97-AF65-F5344CB8AC3E}">
        <p14:creationId xmlns:p14="http://schemas.microsoft.com/office/powerpoint/2010/main" val="8495275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bject 12"/>
          <p:cNvSpPr txBox="1">
            <a:spLocks noGrp="1"/>
          </p:cNvSpPr>
          <p:nvPr>
            <p:ph type="title"/>
          </p:nvPr>
        </p:nvSpPr>
        <p:spPr>
          <a:xfrm>
            <a:off x="1180353" y="1365947"/>
            <a:ext cx="6850380" cy="665480"/>
          </a:xfrm>
          <a:prstGeom prst="rect">
            <a:avLst/>
          </a:prstGeom>
        </p:spPr>
        <p:txBody>
          <a:bodyPr vert="horz" wrap="square" lIns="0" tIns="12700" rIns="0" bIns="0" rtlCol="0">
            <a:spAutoFit/>
          </a:bodyPr>
          <a:lstStyle/>
          <a:p>
            <a:pPr marL="12700">
              <a:lnSpc>
                <a:spcPct val="100000"/>
              </a:lnSpc>
              <a:spcBef>
                <a:spcPts val="100"/>
              </a:spcBef>
            </a:pPr>
            <a:r>
              <a:rPr spc="-10" dirty="0"/>
              <a:t>LISTEN </a:t>
            </a:r>
            <a:r>
              <a:rPr spc="-50" dirty="0"/>
              <a:t>refers </a:t>
            </a:r>
            <a:r>
              <a:rPr spc="-25" dirty="0"/>
              <a:t>to </a:t>
            </a:r>
            <a:r>
              <a:rPr spc="-10" dirty="0"/>
              <a:t>how </a:t>
            </a:r>
            <a:r>
              <a:rPr dirty="0"/>
              <a:t>the</a:t>
            </a:r>
            <a:r>
              <a:rPr spc="30" dirty="0"/>
              <a:t> </a:t>
            </a:r>
            <a:r>
              <a:rPr spc="-5" dirty="0"/>
              <a:t>helper</a:t>
            </a:r>
          </a:p>
        </p:txBody>
      </p:sp>
      <p:sp>
        <p:nvSpPr>
          <p:cNvPr id="13" name="object 13"/>
          <p:cNvSpPr txBox="1"/>
          <p:nvPr/>
        </p:nvSpPr>
        <p:spPr>
          <a:xfrm>
            <a:off x="1180353" y="2112707"/>
            <a:ext cx="5798297" cy="3975550"/>
          </a:xfrm>
          <a:prstGeom prst="rect">
            <a:avLst/>
          </a:prstGeom>
        </p:spPr>
        <p:txBody>
          <a:bodyPr vert="horz" wrap="square" lIns="0" tIns="53340" rIns="0" bIns="0" rtlCol="0">
            <a:spAutoFit/>
          </a:bodyPr>
          <a:lstStyle/>
          <a:p>
            <a:pPr marL="300355" indent="-287655">
              <a:lnSpc>
                <a:spcPct val="100000"/>
              </a:lnSpc>
              <a:spcBef>
                <a:spcPts val="320"/>
              </a:spcBef>
              <a:buChar char="•"/>
              <a:tabLst>
                <a:tab pos="300355" algn="l"/>
                <a:tab pos="300990" algn="l"/>
              </a:tabLst>
            </a:pPr>
            <a:r>
              <a:rPr lang="en-GB" sz="2400" spc="-10" dirty="0">
                <a:solidFill>
                  <a:srgbClr val="231F20"/>
                </a:solidFill>
                <a:latin typeface="Calibri"/>
                <a:cs typeface="Calibri"/>
              </a:rPr>
              <a:t>initiates contact with the child and introduce themselves</a:t>
            </a:r>
            <a:endParaRPr sz="2400" dirty="0">
              <a:latin typeface="Calibri"/>
              <a:cs typeface="Calibri"/>
            </a:endParaRPr>
          </a:p>
          <a:p>
            <a:pPr marL="300355" indent="-287655">
              <a:lnSpc>
                <a:spcPct val="100000"/>
              </a:lnSpc>
              <a:spcBef>
                <a:spcPts val="320"/>
              </a:spcBef>
              <a:buChar char="•"/>
              <a:tabLst>
                <a:tab pos="300355" algn="l"/>
                <a:tab pos="300990" algn="l"/>
              </a:tabLst>
            </a:pPr>
            <a:r>
              <a:rPr sz="2400" spc="-20" dirty="0">
                <a:solidFill>
                  <a:srgbClr val="231F20"/>
                </a:solidFill>
                <a:latin typeface="Calibri"/>
                <a:cs typeface="Calibri"/>
              </a:rPr>
              <a:t>pays </a:t>
            </a:r>
            <a:r>
              <a:rPr sz="2400" spc="-25" dirty="0">
                <a:solidFill>
                  <a:srgbClr val="231F20"/>
                </a:solidFill>
                <a:latin typeface="Calibri"/>
                <a:cs typeface="Calibri"/>
              </a:rPr>
              <a:t>attention </a:t>
            </a:r>
            <a:r>
              <a:rPr sz="2400" dirty="0">
                <a:solidFill>
                  <a:srgbClr val="231F20"/>
                </a:solidFill>
                <a:latin typeface="Calibri"/>
                <a:cs typeface="Calibri"/>
              </a:rPr>
              <a:t>and </a:t>
            </a:r>
            <a:r>
              <a:rPr sz="2400" spc="-10" dirty="0">
                <a:solidFill>
                  <a:srgbClr val="231F20"/>
                </a:solidFill>
                <a:latin typeface="Calibri"/>
                <a:cs typeface="Calibri"/>
              </a:rPr>
              <a:t>listens</a:t>
            </a:r>
            <a:r>
              <a:rPr sz="2400" spc="25" dirty="0">
                <a:solidFill>
                  <a:srgbClr val="231F20"/>
                </a:solidFill>
                <a:latin typeface="Calibri"/>
                <a:cs typeface="Calibri"/>
              </a:rPr>
              <a:t> </a:t>
            </a:r>
            <a:r>
              <a:rPr sz="2400" spc="-10" dirty="0">
                <a:solidFill>
                  <a:srgbClr val="231F20"/>
                </a:solidFill>
                <a:latin typeface="Calibri"/>
                <a:cs typeface="Calibri"/>
              </a:rPr>
              <a:t>actively</a:t>
            </a:r>
            <a:endParaRPr sz="2400" dirty="0">
              <a:latin typeface="Calibri"/>
              <a:cs typeface="Calibri"/>
            </a:endParaRPr>
          </a:p>
          <a:p>
            <a:pPr marL="300355" indent="-287655">
              <a:lnSpc>
                <a:spcPct val="100000"/>
              </a:lnSpc>
              <a:spcBef>
                <a:spcPts val="320"/>
              </a:spcBef>
              <a:buChar char="•"/>
              <a:tabLst>
                <a:tab pos="300355" algn="l"/>
                <a:tab pos="300990" algn="l"/>
              </a:tabLst>
            </a:pPr>
            <a:r>
              <a:rPr lang="en-GB" sz="2400" spc="-5" dirty="0">
                <a:solidFill>
                  <a:srgbClr val="231F20"/>
                </a:solidFill>
                <a:latin typeface="Calibri"/>
                <a:cs typeface="Calibri"/>
              </a:rPr>
              <a:t>a</a:t>
            </a:r>
            <a:r>
              <a:rPr sz="2400" spc="-5" dirty="0">
                <a:solidFill>
                  <a:srgbClr val="231F20"/>
                </a:solidFill>
                <a:latin typeface="Calibri"/>
                <a:cs typeface="Calibri"/>
              </a:rPr>
              <a:t>ccept</a:t>
            </a:r>
            <a:r>
              <a:rPr lang="en-GB" sz="2400" spc="-5" dirty="0" err="1">
                <a:solidFill>
                  <a:srgbClr val="231F20"/>
                </a:solidFill>
                <a:latin typeface="Calibri"/>
                <a:cs typeface="Calibri"/>
              </a:rPr>
              <a:t>s</a:t>
            </a:r>
            <a:r>
              <a:rPr lang="en-GB" sz="2400" spc="-5" dirty="0">
                <a:solidFill>
                  <a:srgbClr val="231F20"/>
                </a:solidFill>
                <a:latin typeface="Calibri"/>
                <a:cs typeface="Calibri"/>
              </a:rPr>
              <a:t> and validate</a:t>
            </a:r>
            <a:r>
              <a:rPr sz="2400" spc="-5" dirty="0">
                <a:solidFill>
                  <a:srgbClr val="231F20"/>
                </a:solidFill>
                <a:latin typeface="Calibri"/>
                <a:cs typeface="Calibri"/>
              </a:rPr>
              <a:t>s</a:t>
            </a:r>
            <a:r>
              <a:rPr lang="en-GB" sz="2400" spc="-5" dirty="0">
                <a:solidFill>
                  <a:srgbClr val="231F20"/>
                </a:solidFill>
                <a:latin typeface="Calibri"/>
                <a:cs typeface="Calibri"/>
              </a:rPr>
              <a:t> the child’s reactions and </a:t>
            </a:r>
            <a:r>
              <a:rPr sz="2400" spc="-10" dirty="0">
                <a:solidFill>
                  <a:srgbClr val="231F20"/>
                </a:solidFill>
                <a:latin typeface="Calibri"/>
                <a:cs typeface="Calibri"/>
              </a:rPr>
              <a:t>feelings</a:t>
            </a:r>
            <a:endParaRPr sz="2400" dirty="0">
              <a:latin typeface="Calibri"/>
              <a:cs typeface="Calibri"/>
            </a:endParaRPr>
          </a:p>
          <a:p>
            <a:pPr marL="300355" indent="-287655">
              <a:lnSpc>
                <a:spcPct val="100000"/>
              </a:lnSpc>
              <a:spcBef>
                <a:spcPts val="320"/>
              </a:spcBef>
              <a:buChar char="•"/>
              <a:tabLst>
                <a:tab pos="300355" algn="l"/>
                <a:tab pos="300990" algn="l"/>
              </a:tabLst>
            </a:pPr>
            <a:r>
              <a:rPr sz="2400" spc="-5" dirty="0">
                <a:solidFill>
                  <a:srgbClr val="231F20"/>
                </a:solidFill>
                <a:latin typeface="Calibri"/>
                <a:cs typeface="Calibri"/>
              </a:rPr>
              <a:t>calms </a:t>
            </a:r>
            <a:r>
              <a:rPr sz="2400" dirty="0">
                <a:solidFill>
                  <a:srgbClr val="231F20"/>
                </a:solidFill>
                <a:latin typeface="Calibri"/>
                <a:cs typeface="Calibri"/>
              </a:rPr>
              <a:t>the </a:t>
            </a:r>
            <a:r>
              <a:rPr lang="en-GB" sz="2400" spc="-15" dirty="0">
                <a:solidFill>
                  <a:srgbClr val="231F20"/>
                </a:solidFill>
                <a:latin typeface="Calibri"/>
                <a:cs typeface="Calibri"/>
              </a:rPr>
              <a:t>child and caregiver</a:t>
            </a:r>
            <a:endParaRPr sz="2400" dirty="0">
              <a:latin typeface="Calibri"/>
              <a:cs typeface="Calibri"/>
            </a:endParaRPr>
          </a:p>
          <a:p>
            <a:pPr marL="300355" indent="-287655">
              <a:lnSpc>
                <a:spcPct val="100000"/>
              </a:lnSpc>
              <a:spcBef>
                <a:spcPts val="320"/>
              </a:spcBef>
              <a:buChar char="•"/>
              <a:tabLst>
                <a:tab pos="300355" algn="l"/>
                <a:tab pos="300990" algn="l"/>
              </a:tabLst>
            </a:pPr>
            <a:r>
              <a:rPr sz="2400" spc="-10" dirty="0">
                <a:solidFill>
                  <a:srgbClr val="231F20"/>
                </a:solidFill>
                <a:latin typeface="Calibri"/>
                <a:cs typeface="Calibri"/>
              </a:rPr>
              <a:t>asks </a:t>
            </a:r>
            <a:r>
              <a:rPr sz="2400" dirty="0">
                <a:solidFill>
                  <a:srgbClr val="231F20"/>
                </a:solidFill>
                <a:latin typeface="Calibri"/>
                <a:cs typeface="Calibri"/>
              </a:rPr>
              <a:t>about </a:t>
            </a:r>
            <a:r>
              <a:rPr sz="2400" spc="-5" dirty="0">
                <a:solidFill>
                  <a:srgbClr val="231F20"/>
                </a:solidFill>
                <a:latin typeface="Calibri"/>
                <a:cs typeface="Calibri"/>
              </a:rPr>
              <a:t>needs </a:t>
            </a:r>
            <a:r>
              <a:rPr sz="2400" dirty="0">
                <a:solidFill>
                  <a:srgbClr val="231F20"/>
                </a:solidFill>
                <a:latin typeface="Calibri"/>
                <a:cs typeface="Calibri"/>
              </a:rPr>
              <a:t>and</a:t>
            </a:r>
            <a:r>
              <a:rPr sz="2400" spc="-15" dirty="0">
                <a:solidFill>
                  <a:srgbClr val="231F20"/>
                </a:solidFill>
                <a:latin typeface="Calibri"/>
                <a:cs typeface="Calibri"/>
              </a:rPr>
              <a:t> </a:t>
            </a:r>
            <a:r>
              <a:rPr sz="2400" spc="-10" dirty="0">
                <a:solidFill>
                  <a:srgbClr val="231F20"/>
                </a:solidFill>
                <a:latin typeface="Calibri"/>
                <a:cs typeface="Calibri"/>
              </a:rPr>
              <a:t>concerns</a:t>
            </a:r>
            <a:r>
              <a:rPr lang="en-GB" sz="2400" spc="-10" dirty="0">
                <a:solidFill>
                  <a:srgbClr val="231F20"/>
                </a:solidFill>
                <a:latin typeface="Calibri"/>
                <a:cs typeface="Calibri"/>
              </a:rPr>
              <a:t> with age-appropriate questions</a:t>
            </a:r>
            <a:endParaRPr sz="2400" dirty="0">
              <a:latin typeface="Calibri"/>
              <a:cs typeface="Calibri"/>
            </a:endParaRPr>
          </a:p>
          <a:p>
            <a:pPr marL="300355" marR="5080" indent="-287655">
              <a:lnSpc>
                <a:spcPct val="111100"/>
              </a:lnSpc>
              <a:buChar char="•"/>
              <a:tabLst>
                <a:tab pos="300355" algn="l"/>
                <a:tab pos="300990" algn="l"/>
              </a:tabLst>
            </a:pPr>
            <a:r>
              <a:rPr sz="2400" spc="-10" dirty="0">
                <a:solidFill>
                  <a:srgbClr val="231F20"/>
                </a:solidFill>
                <a:latin typeface="Calibri"/>
                <a:cs typeface="Calibri"/>
              </a:rPr>
              <a:t>helps </a:t>
            </a:r>
            <a:r>
              <a:rPr sz="2400" dirty="0">
                <a:solidFill>
                  <a:srgbClr val="231F20"/>
                </a:solidFill>
                <a:latin typeface="Calibri"/>
                <a:cs typeface="Calibri"/>
              </a:rPr>
              <a:t>the </a:t>
            </a:r>
            <a:r>
              <a:rPr lang="en-GB" sz="2400" spc="-10" dirty="0">
                <a:solidFill>
                  <a:srgbClr val="231F20"/>
                </a:solidFill>
                <a:latin typeface="Calibri"/>
                <a:cs typeface="Calibri"/>
              </a:rPr>
              <a:t>child</a:t>
            </a:r>
            <a:r>
              <a:rPr sz="2400" spc="-10" dirty="0">
                <a:solidFill>
                  <a:srgbClr val="231F20"/>
                </a:solidFill>
                <a:latin typeface="Calibri"/>
                <a:cs typeface="Calibri"/>
              </a:rPr>
              <a:t> find solutions </a:t>
            </a:r>
            <a:r>
              <a:rPr sz="2400" spc="-15" dirty="0">
                <a:solidFill>
                  <a:srgbClr val="231F20"/>
                </a:solidFill>
                <a:latin typeface="Calibri"/>
                <a:cs typeface="Calibri"/>
              </a:rPr>
              <a:t>to </a:t>
            </a:r>
            <a:r>
              <a:rPr lang="en-GB" sz="2400" dirty="0">
                <a:solidFill>
                  <a:srgbClr val="231F20"/>
                </a:solidFill>
                <a:latin typeface="Calibri"/>
                <a:cs typeface="Calibri"/>
              </a:rPr>
              <a:t>their </a:t>
            </a:r>
            <a:r>
              <a:rPr sz="2400" spc="-10" dirty="0">
                <a:solidFill>
                  <a:srgbClr val="231F20"/>
                </a:solidFill>
                <a:latin typeface="Calibri"/>
                <a:cs typeface="Calibri"/>
              </a:rPr>
              <a:t>immediate </a:t>
            </a:r>
            <a:r>
              <a:rPr sz="2400" spc="-5" dirty="0">
                <a:solidFill>
                  <a:srgbClr val="231F20"/>
                </a:solidFill>
                <a:latin typeface="Calibri"/>
                <a:cs typeface="Calibri"/>
              </a:rPr>
              <a:t>needs </a:t>
            </a:r>
            <a:r>
              <a:rPr sz="2400" dirty="0">
                <a:solidFill>
                  <a:srgbClr val="231F20"/>
                </a:solidFill>
                <a:latin typeface="Calibri"/>
                <a:cs typeface="Calibri"/>
              </a:rPr>
              <a:t>and</a:t>
            </a:r>
            <a:r>
              <a:rPr sz="2400" spc="-20" dirty="0">
                <a:solidFill>
                  <a:srgbClr val="231F20"/>
                </a:solidFill>
                <a:latin typeface="Calibri"/>
                <a:cs typeface="Calibri"/>
              </a:rPr>
              <a:t> </a:t>
            </a:r>
            <a:r>
              <a:rPr sz="2400" spc="-10" dirty="0">
                <a:solidFill>
                  <a:srgbClr val="231F20"/>
                </a:solidFill>
                <a:latin typeface="Calibri"/>
                <a:cs typeface="Calibri"/>
              </a:rPr>
              <a:t>problems.</a:t>
            </a:r>
            <a:endParaRPr sz="2400" dirty="0">
              <a:latin typeface="Calibri"/>
              <a:cs typeface="Calibri"/>
            </a:endParaRPr>
          </a:p>
        </p:txBody>
      </p:sp>
      <p:pic>
        <p:nvPicPr>
          <p:cNvPr id="5" name="Picture 4" descr="Pernille ear.jpeg"/>
          <p:cNvPicPr>
            <a:picLocks noChangeAspect="1"/>
          </p:cNvPicPr>
          <p:nvPr/>
        </p:nvPicPr>
        <p:blipFill>
          <a:blip r:embed="rId3"/>
          <a:stretch>
            <a:fillRect/>
          </a:stretch>
        </p:blipFill>
        <p:spPr>
          <a:xfrm>
            <a:off x="8324492" y="193676"/>
            <a:ext cx="2768957" cy="2743200"/>
          </a:xfrm>
          <a:prstGeom prst="rect">
            <a:avLst/>
          </a:prstGeom>
        </p:spPr>
      </p:pic>
      <p:sp>
        <p:nvSpPr>
          <p:cNvPr id="7"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8"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9"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0"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1"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4"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5"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6"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7"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pic>
        <p:nvPicPr>
          <p:cNvPr id="18" name="Picture 17" descr="P 6.jpeg"/>
          <p:cNvPicPr>
            <a:picLocks noChangeAspect="1"/>
          </p:cNvPicPr>
          <p:nvPr/>
        </p:nvPicPr>
        <p:blipFill>
          <a:blip r:embed="rId7"/>
          <a:stretch>
            <a:fillRect/>
          </a:stretch>
        </p:blipFill>
        <p:spPr>
          <a:xfrm>
            <a:off x="7054850" y="2930922"/>
            <a:ext cx="3614872" cy="3282156"/>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bject 12"/>
          <p:cNvSpPr txBox="1">
            <a:spLocks noGrp="1"/>
          </p:cNvSpPr>
          <p:nvPr>
            <p:ph type="title"/>
          </p:nvPr>
        </p:nvSpPr>
        <p:spPr>
          <a:xfrm>
            <a:off x="273050" y="955675"/>
            <a:ext cx="7239000" cy="659155"/>
          </a:xfrm>
          <a:prstGeom prst="rect">
            <a:avLst/>
          </a:prstGeom>
        </p:spPr>
        <p:txBody>
          <a:bodyPr vert="horz" wrap="square" lIns="0" tIns="12700" rIns="0" bIns="0" rtlCol="0">
            <a:spAutoFit/>
          </a:bodyPr>
          <a:lstStyle/>
          <a:p>
            <a:pPr marL="12700">
              <a:lnSpc>
                <a:spcPct val="100000"/>
              </a:lnSpc>
              <a:spcBef>
                <a:spcPts val="100"/>
              </a:spcBef>
            </a:pPr>
            <a:r>
              <a:rPr lang="en-GB" dirty="0"/>
              <a:t>Communicating with children</a:t>
            </a:r>
            <a:endParaRPr spc="-5" dirty="0"/>
          </a:p>
        </p:txBody>
      </p:sp>
      <p:sp>
        <p:nvSpPr>
          <p:cNvPr id="13" name="object 13"/>
          <p:cNvSpPr txBox="1"/>
          <p:nvPr/>
        </p:nvSpPr>
        <p:spPr>
          <a:xfrm>
            <a:off x="723900" y="2251075"/>
            <a:ext cx="4654550" cy="2834109"/>
          </a:xfrm>
          <a:prstGeom prst="rect">
            <a:avLst/>
          </a:prstGeom>
        </p:spPr>
        <p:txBody>
          <a:bodyPr vert="horz" wrap="square" lIns="0" tIns="53340" rIns="0" bIns="0" rtlCol="0">
            <a:spAutoFit/>
          </a:bodyPr>
          <a:lstStyle/>
          <a:p>
            <a:pPr marL="300355" indent="-287655">
              <a:lnSpc>
                <a:spcPct val="100000"/>
              </a:lnSpc>
              <a:spcBef>
                <a:spcPts val="420"/>
              </a:spcBef>
              <a:buChar char="•"/>
              <a:tabLst>
                <a:tab pos="300355" algn="l"/>
                <a:tab pos="300990" algn="l"/>
              </a:tabLst>
            </a:pPr>
            <a:r>
              <a:rPr lang="en-GB" sz="2800" dirty="0">
                <a:solidFill>
                  <a:srgbClr val="231F20"/>
                </a:solidFill>
                <a:latin typeface="Calibri"/>
                <a:cs typeface="Calibri"/>
              </a:rPr>
              <a:t>Face-to-face</a:t>
            </a:r>
          </a:p>
          <a:p>
            <a:pPr marL="300355" indent="-287655">
              <a:lnSpc>
                <a:spcPct val="100000"/>
              </a:lnSpc>
              <a:spcBef>
                <a:spcPts val="420"/>
              </a:spcBef>
              <a:buChar char="•"/>
              <a:tabLst>
                <a:tab pos="300355" algn="l"/>
                <a:tab pos="300990" algn="l"/>
              </a:tabLst>
            </a:pPr>
            <a:r>
              <a:rPr lang="en-GB" sz="2800" dirty="0">
                <a:solidFill>
                  <a:srgbClr val="231F20"/>
                </a:solidFill>
                <a:latin typeface="Calibri"/>
                <a:cs typeface="Calibri"/>
              </a:rPr>
              <a:t>Phone calls</a:t>
            </a:r>
          </a:p>
          <a:p>
            <a:pPr marL="300355" indent="-287655">
              <a:lnSpc>
                <a:spcPct val="100000"/>
              </a:lnSpc>
              <a:spcBef>
                <a:spcPts val="420"/>
              </a:spcBef>
              <a:buChar char="•"/>
              <a:tabLst>
                <a:tab pos="300355" algn="l"/>
                <a:tab pos="300990" algn="l"/>
              </a:tabLst>
            </a:pPr>
            <a:r>
              <a:rPr lang="en-GB" sz="2800" dirty="0">
                <a:solidFill>
                  <a:srgbClr val="231F20"/>
                </a:solidFill>
                <a:latin typeface="Calibri"/>
                <a:cs typeface="Calibri"/>
              </a:rPr>
              <a:t>Video calls</a:t>
            </a:r>
          </a:p>
          <a:p>
            <a:pPr marL="300355" indent="-287655">
              <a:lnSpc>
                <a:spcPct val="100000"/>
              </a:lnSpc>
              <a:spcBef>
                <a:spcPts val="420"/>
              </a:spcBef>
              <a:buChar char="•"/>
              <a:tabLst>
                <a:tab pos="300355" algn="l"/>
                <a:tab pos="300990" algn="l"/>
              </a:tabLst>
            </a:pPr>
            <a:r>
              <a:rPr lang="en-GB" sz="2800" dirty="0">
                <a:solidFill>
                  <a:srgbClr val="231F20"/>
                </a:solidFill>
                <a:latin typeface="Calibri"/>
                <a:cs typeface="Calibri"/>
              </a:rPr>
              <a:t>SMS/WhatsApp/Messages</a:t>
            </a:r>
          </a:p>
          <a:p>
            <a:pPr marL="300355" indent="-287655">
              <a:lnSpc>
                <a:spcPct val="100000"/>
              </a:lnSpc>
              <a:spcBef>
                <a:spcPts val="420"/>
              </a:spcBef>
              <a:buChar char="•"/>
              <a:tabLst>
                <a:tab pos="300355" algn="l"/>
                <a:tab pos="300990" algn="l"/>
              </a:tabLst>
            </a:pPr>
            <a:r>
              <a:rPr lang="en-GB" sz="2800" dirty="0">
                <a:solidFill>
                  <a:srgbClr val="231F20"/>
                </a:solidFill>
                <a:latin typeface="Calibri"/>
                <a:cs typeface="Calibri"/>
              </a:rPr>
              <a:t>Through others</a:t>
            </a:r>
          </a:p>
          <a:p>
            <a:pPr marL="300355" indent="-287655">
              <a:lnSpc>
                <a:spcPct val="100000"/>
              </a:lnSpc>
              <a:spcBef>
                <a:spcPts val="420"/>
              </a:spcBef>
              <a:tabLst>
                <a:tab pos="300355" algn="l"/>
                <a:tab pos="300990" algn="l"/>
              </a:tabLst>
            </a:pPr>
            <a:endParaRPr lang="en-GB" sz="2400" dirty="0">
              <a:solidFill>
                <a:srgbClr val="231F20"/>
              </a:solidFill>
              <a:latin typeface="Calibri"/>
              <a:cs typeface="Calibri"/>
            </a:endParaRP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11"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1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6"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7"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8"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9"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20"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21"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22"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pic>
        <p:nvPicPr>
          <p:cNvPr id="24" name="Picture 23" descr="P 6.jpeg"/>
          <p:cNvPicPr>
            <a:picLocks noChangeAspect="1"/>
          </p:cNvPicPr>
          <p:nvPr/>
        </p:nvPicPr>
        <p:blipFill>
          <a:blip r:embed="rId6"/>
          <a:stretch>
            <a:fillRect/>
          </a:stretch>
        </p:blipFill>
        <p:spPr>
          <a:xfrm>
            <a:off x="4921250" y="1678254"/>
            <a:ext cx="4953000" cy="4497121"/>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bject 12"/>
          <p:cNvSpPr txBox="1">
            <a:spLocks noGrp="1"/>
          </p:cNvSpPr>
          <p:nvPr>
            <p:ph type="title"/>
          </p:nvPr>
        </p:nvSpPr>
        <p:spPr>
          <a:xfrm>
            <a:off x="0" y="955675"/>
            <a:ext cx="11518900" cy="659155"/>
          </a:xfrm>
          <a:prstGeom prst="rect">
            <a:avLst/>
          </a:prstGeom>
        </p:spPr>
        <p:txBody>
          <a:bodyPr vert="horz" wrap="square" lIns="0" tIns="12700" rIns="0" bIns="0" rtlCol="0">
            <a:spAutoFit/>
          </a:bodyPr>
          <a:lstStyle/>
          <a:p>
            <a:pPr marL="12700" algn="ctr">
              <a:lnSpc>
                <a:spcPct val="100000"/>
              </a:lnSpc>
              <a:spcBef>
                <a:spcPts val="100"/>
              </a:spcBef>
            </a:pPr>
            <a:r>
              <a:rPr lang="en-GB" dirty="0"/>
              <a:t>Communicating with children</a:t>
            </a:r>
            <a:endParaRPr spc="-5" dirty="0"/>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11"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1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6"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7"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8"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9"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20"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21"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22"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pic>
        <p:nvPicPr>
          <p:cNvPr id="25" name="Picture 24" descr="P 1.jpeg"/>
          <p:cNvPicPr>
            <a:picLocks noChangeAspect="1"/>
          </p:cNvPicPr>
          <p:nvPr/>
        </p:nvPicPr>
        <p:blipFill>
          <a:blip r:embed="rId6"/>
          <a:stretch>
            <a:fillRect/>
          </a:stretch>
        </p:blipFill>
        <p:spPr>
          <a:xfrm>
            <a:off x="2711450" y="1905197"/>
            <a:ext cx="5988050" cy="4578153"/>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0EC9B36C-DEC3-9D4D-9CE7-2F3D8080E6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59450" y="113833"/>
            <a:ext cx="4790011" cy="4348497"/>
          </a:xfrm>
          <a:prstGeom prst="rect">
            <a:avLst/>
          </a:prstGeom>
        </p:spPr>
      </p:pic>
      <p:sp>
        <p:nvSpPr>
          <p:cNvPr id="12" name="object 12"/>
          <p:cNvSpPr txBox="1">
            <a:spLocks noGrp="1"/>
          </p:cNvSpPr>
          <p:nvPr>
            <p:ph type="title"/>
          </p:nvPr>
        </p:nvSpPr>
        <p:spPr>
          <a:xfrm>
            <a:off x="419058" y="975246"/>
            <a:ext cx="11518900" cy="566822"/>
          </a:xfrm>
          <a:prstGeom prst="rect">
            <a:avLst/>
          </a:prstGeom>
        </p:spPr>
        <p:txBody>
          <a:bodyPr vert="horz" wrap="square" lIns="0" tIns="12700" rIns="0" bIns="0" rtlCol="0">
            <a:spAutoFit/>
          </a:bodyPr>
          <a:lstStyle/>
          <a:p>
            <a:pPr marL="12700" algn="l">
              <a:lnSpc>
                <a:spcPct val="100000"/>
              </a:lnSpc>
              <a:spcBef>
                <a:spcPts val="100"/>
              </a:spcBef>
            </a:pPr>
            <a:r>
              <a:rPr lang="en-GB" sz="3600" b="1" dirty="0"/>
              <a:t>Communicating techniques</a:t>
            </a:r>
            <a:endParaRPr sz="3600" b="1" spc="-5" dirty="0"/>
          </a:p>
        </p:txBody>
      </p:sp>
      <p:sp>
        <p:nvSpPr>
          <p:cNvPr id="11"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sz="2800"/>
          </a:p>
        </p:txBody>
      </p:sp>
      <p:sp>
        <p:nvSpPr>
          <p:cNvPr id="1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sz="2800"/>
          </a:p>
        </p:txBody>
      </p:sp>
      <p:sp>
        <p:nvSpPr>
          <p:cNvPr id="16"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sz="2800"/>
          </a:p>
        </p:txBody>
      </p:sp>
      <p:sp>
        <p:nvSpPr>
          <p:cNvPr id="17"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sz="2800"/>
          </a:p>
        </p:txBody>
      </p:sp>
      <p:sp>
        <p:nvSpPr>
          <p:cNvPr id="18"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sz="2800"/>
          </a:p>
        </p:txBody>
      </p:sp>
      <p:sp>
        <p:nvSpPr>
          <p:cNvPr id="19"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sz="2800"/>
          </a:p>
        </p:txBody>
      </p:sp>
      <p:sp>
        <p:nvSpPr>
          <p:cNvPr id="20"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sz="2800"/>
          </a:p>
        </p:txBody>
      </p:sp>
      <p:sp>
        <p:nvSpPr>
          <p:cNvPr id="21"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sz="2800"/>
          </a:p>
        </p:txBody>
      </p:sp>
      <p:sp>
        <p:nvSpPr>
          <p:cNvPr id="22"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sz="2800"/>
          </a:p>
        </p:txBody>
      </p:sp>
      <p:sp>
        <p:nvSpPr>
          <p:cNvPr id="23" name="object 13">
            <a:extLst>
              <a:ext uri="{FF2B5EF4-FFF2-40B4-BE49-F238E27FC236}">
                <a16:creationId xmlns:a16="http://schemas.microsoft.com/office/drawing/2014/main" id="{D243FB7A-94F2-8D40-B3E2-91D7D2BB6169}"/>
              </a:ext>
            </a:extLst>
          </p:cNvPr>
          <p:cNvSpPr txBox="1"/>
          <p:nvPr/>
        </p:nvSpPr>
        <p:spPr>
          <a:xfrm>
            <a:off x="419058" y="1585987"/>
            <a:ext cx="10358919" cy="4362733"/>
          </a:xfrm>
          <a:prstGeom prst="rect">
            <a:avLst/>
          </a:prstGeom>
        </p:spPr>
        <p:txBody>
          <a:bodyPr vert="horz" wrap="square" lIns="0" tIns="53340" rIns="0" bIns="0" rtlCol="0">
            <a:spAutoFit/>
          </a:bodyPr>
          <a:lstStyle/>
          <a:p>
            <a:r>
              <a:rPr lang="en-US" sz="2800" b="1" dirty="0"/>
              <a:t>How the helper:</a:t>
            </a:r>
          </a:p>
          <a:p>
            <a:endParaRPr lang="en-US" sz="2800" b="1" dirty="0"/>
          </a:p>
          <a:p>
            <a:pPr marL="342900" indent="-342900">
              <a:buFont typeface="Arial" panose="020B0604020202020204" pitchFamily="34" charset="0"/>
              <a:buChar char="•"/>
            </a:pPr>
            <a:r>
              <a:rPr lang="en-US" sz="2800" dirty="0"/>
              <a:t>makes the </a:t>
            </a:r>
            <a:r>
              <a:rPr lang="en-US" sz="2800" dirty="0" err="1"/>
              <a:t>i</a:t>
            </a:r>
            <a:r>
              <a:rPr lang="en-GB" sz="2800" dirty="0" err="1"/>
              <a:t>nitial</a:t>
            </a:r>
            <a:r>
              <a:rPr lang="en-GB" sz="2800" dirty="0"/>
              <a:t> contact</a:t>
            </a:r>
          </a:p>
          <a:p>
            <a:pPr marL="342900" indent="-342900">
              <a:buFont typeface="Arial" panose="020B0604020202020204" pitchFamily="34" charset="0"/>
              <a:buChar char="•"/>
            </a:pPr>
            <a:r>
              <a:rPr lang="en-GB" sz="2800" dirty="0"/>
              <a:t>gathers information</a:t>
            </a:r>
          </a:p>
          <a:p>
            <a:pPr marL="342900" indent="-342900">
              <a:buFont typeface="Arial" panose="020B0604020202020204" pitchFamily="34" charset="0"/>
              <a:buChar char="•"/>
            </a:pPr>
            <a:r>
              <a:rPr lang="en-GB" sz="2800" dirty="0"/>
              <a:t>listens actively</a:t>
            </a:r>
          </a:p>
          <a:p>
            <a:pPr marL="342900" indent="-342900">
              <a:buFont typeface="Arial" panose="020B0604020202020204" pitchFamily="34" charset="0"/>
              <a:buChar char="•"/>
            </a:pPr>
            <a:r>
              <a:rPr lang="en-GB" sz="2800" dirty="0"/>
              <a:t>helps the child understand they are experiencing common reactions, and that many other children in similar situations are likely to feel the same way (generalisation). </a:t>
            </a:r>
          </a:p>
          <a:p>
            <a:pPr marL="342900" indent="-342900">
              <a:buFont typeface="Arial" panose="020B0604020202020204" pitchFamily="34" charset="0"/>
              <a:buChar char="•"/>
            </a:pPr>
            <a:r>
              <a:rPr lang="en-GB" sz="2800" dirty="0"/>
              <a:t>involves others to help communication with the child</a:t>
            </a:r>
          </a:p>
          <a:p>
            <a:pPr marL="342900" indent="-342900">
              <a:buFont typeface="Arial" panose="020B0604020202020204" pitchFamily="34" charset="0"/>
              <a:buChar char="•"/>
            </a:pPr>
            <a:r>
              <a:rPr lang="en-GB" sz="2800" dirty="0"/>
              <a:t>calms the child and caregivers</a:t>
            </a:r>
          </a:p>
        </p:txBody>
      </p:sp>
    </p:spTree>
    <p:extLst>
      <p:ext uri="{BB962C8B-B14F-4D97-AF65-F5344CB8AC3E}">
        <p14:creationId xmlns:p14="http://schemas.microsoft.com/office/powerpoint/2010/main" val="17543145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Pernille group.jpeg"/>
          <p:cNvPicPr>
            <a:picLocks noChangeAspect="1"/>
          </p:cNvPicPr>
          <p:nvPr/>
        </p:nvPicPr>
        <p:blipFill>
          <a:blip r:embed="rId3"/>
          <a:stretch>
            <a:fillRect/>
          </a:stretch>
        </p:blipFill>
        <p:spPr>
          <a:xfrm>
            <a:off x="8731250" y="0"/>
            <a:ext cx="2787650" cy="2090737"/>
          </a:xfrm>
          <a:prstGeom prst="rect">
            <a:avLst/>
          </a:prstGeom>
        </p:spPr>
      </p:pic>
      <p:sp>
        <p:nvSpPr>
          <p:cNvPr id="12" name="object 12"/>
          <p:cNvSpPr txBox="1">
            <a:spLocks noGrp="1"/>
          </p:cNvSpPr>
          <p:nvPr>
            <p:ph type="title"/>
          </p:nvPr>
        </p:nvSpPr>
        <p:spPr>
          <a:xfrm>
            <a:off x="1180353" y="1365947"/>
            <a:ext cx="10338547" cy="677108"/>
          </a:xfrm>
          <a:prstGeom prst="rect">
            <a:avLst/>
          </a:prstGeom>
        </p:spPr>
        <p:txBody>
          <a:bodyPr vert="horz" wrap="square" lIns="0" tIns="119380" rIns="0" bIns="0" rtlCol="0">
            <a:spAutoFit/>
          </a:bodyPr>
          <a:lstStyle/>
          <a:p>
            <a:pPr marL="12700" marR="5080">
              <a:lnSpc>
                <a:spcPts val="4200"/>
              </a:lnSpc>
              <a:spcBef>
                <a:spcPts val="940"/>
              </a:spcBef>
            </a:pPr>
            <a:r>
              <a:rPr spc="-5" dirty="0"/>
              <a:t>LINK </a:t>
            </a:r>
            <a:r>
              <a:rPr lang="en-GB" spc="-50" dirty="0"/>
              <a:t>is to</a:t>
            </a:r>
            <a:endParaRPr spc="-15" dirty="0"/>
          </a:p>
        </p:txBody>
      </p:sp>
      <p:sp>
        <p:nvSpPr>
          <p:cNvPr id="13" name="object 13"/>
          <p:cNvSpPr txBox="1"/>
          <p:nvPr/>
        </p:nvSpPr>
        <p:spPr>
          <a:xfrm>
            <a:off x="1035050" y="2327275"/>
            <a:ext cx="5105400" cy="2754600"/>
          </a:xfrm>
          <a:prstGeom prst="rect">
            <a:avLst/>
          </a:prstGeom>
        </p:spPr>
        <p:txBody>
          <a:bodyPr vert="horz" wrap="square" lIns="0" tIns="53340" rIns="0" bIns="0" rtlCol="0">
            <a:spAutoFit/>
          </a:bodyPr>
          <a:lstStyle/>
          <a:p>
            <a:pPr marL="300355" indent="-287655">
              <a:lnSpc>
                <a:spcPct val="100000"/>
              </a:lnSpc>
              <a:spcBef>
                <a:spcPts val="420"/>
              </a:spcBef>
              <a:buChar char="•"/>
              <a:tabLst>
                <a:tab pos="300355" algn="l"/>
                <a:tab pos="300990" algn="l"/>
              </a:tabLst>
            </a:pPr>
            <a:r>
              <a:rPr lang="en-GB" sz="2400" dirty="0">
                <a:solidFill>
                  <a:srgbClr val="231F20"/>
                </a:solidFill>
                <a:latin typeface="Calibri"/>
                <a:cs typeface="Calibri"/>
              </a:rPr>
              <a:t>assess the child’s needs, with the child, if possible</a:t>
            </a:r>
            <a:endParaRPr sz="2400" dirty="0">
              <a:latin typeface="Calibri"/>
              <a:cs typeface="Calibri"/>
            </a:endParaRPr>
          </a:p>
          <a:p>
            <a:pPr marL="300355" indent="-287655">
              <a:lnSpc>
                <a:spcPct val="100000"/>
              </a:lnSpc>
              <a:spcBef>
                <a:spcPts val="320"/>
              </a:spcBef>
              <a:buChar char="•"/>
              <a:tabLst>
                <a:tab pos="300355" algn="l"/>
                <a:tab pos="300990" algn="l"/>
              </a:tabLst>
            </a:pPr>
            <a:r>
              <a:rPr lang="en-GB" sz="2400" spc="-10" dirty="0">
                <a:solidFill>
                  <a:srgbClr val="231F20"/>
                </a:solidFill>
                <a:latin typeface="Calibri"/>
                <a:cs typeface="Calibri"/>
              </a:rPr>
              <a:t>help the child access protection and services for basic needs</a:t>
            </a:r>
          </a:p>
          <a:p>
            <a:pPr marL="300355" indent="-287655">
              <a:lnSpc>
                <a:spcPct val="100000"/>
              </a:lnSpc>
              <a:spcBef>
                <a:spcPts val="320"/>
              </a:spcBef>
              <a:buChar char="•"/>
              <a:tabLst>
                <a:tab pos="300355" algn="l"/>
                <a:tab pos="300990" algn="l"/>
              </a:tabLst>
            </a:pPr>
            <a:r>
              <a:rPr lang="en-GB" sz="2400" spc="-10" dirty="0">
                <a:solidFill>
                  <a:srgbClr val="231F20"/>
                </a:solidFill>
                <a:latin typeface="Calibri"/>
                <a:cs typeface="Calibri"/>
              </a:rPr>
              <a:t>give age-appropriate information</a:t>
            </a:r>
          </a:p>
          <a:p>
            <a:pPr marL="300355" indent="-287655">
              <a:lnSpc>
                <a:spcPct val="100000"/>
              </a:lnSpc>
              <a:spcBef>
                <a:spcPts val="320"/>
              </a:spcBef>
              <a:buChar char="•"/>
              <a:tabLst>
                <a:tab pos="300355" algn="l"/>
                <a:tab pos="300990" algn="l"/>
              </a:tabLst>
            </a:pPr>
            <a:r>
              <a:rPr lang="en-GB" sz="2400" spc="-10" dirty="0">
                <a:solidFill>
                  <a:srgbClr val="231F20"/>
                </a:solidFill>
                <a:latin typeface="Calibri"/>
                <a:cs typeface="Calibri"/>
              </a:rPr>
              <a:t>connect the child with loved ones, and if needed, social services</a:t>
            </a:r>
            <a:r>
              <a:rPr lang="en-GB" sz="2400" dirty="0">
                <a:latin typeface="Calibri"/>
                <a:cs typeface="Calibri"/>
              </a:rPr>
              <a:t>.</a:t>
            </a:r>
            <a:endParaRPr sz="2400" dirty="0">
              <a:latin typeface="Calibri"/>
              <a:cs typeface="Calibri"/>
            </a:endParaRPr>
          </a:p>
        </p:txBody>
      </p:sp>
      <p:sp>
        <p:nvSpPr>
          <p:cNvPr id="15" name="object 15"/>
          <p:cNvSpPr txBox="1"/>
          <p:nvPr/>
        </p:nvSpPr>
        <p:spPr>
          <a:xfrm>
            <a:off x="11346885" y="4812555"/>
            <a:ext cx="118745" cy="1591945"/>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DIEGO CASTELLANOS/ECUADORIAN </a:t>
            </a:r>
            <a:r>
              <a:rPr sz="600" spc="10" dirty="0">
                <a:solidFill>
                  <a:srgbClr val="FFFFFF"/>
                </a:solidFill>
                <a:latin typeface="Calibri"/>
                <a:cs typeface="Calibri"/>
              </a:rPr>
              <a:t>RED </a:t>
            </a:r>
            <a:r>
              <a:rPr sz="600" spc="15" dirty="0">
                <a:solidFill>
                  <a:srgbClr val="FFFFFF"/>
                </a:solidFill>
                <a:latin typeface="Calibri"/>
                <a:cs typeface="Calibri"/>
              </a:rPr>
              <a:t>CROSS</a:t>
            </a:r>
            <a:endParaRPr sz="600">
              <a:latin typeface="Calibri"/>
              <a:cs typeface="Calibri"/>
            </a:endParaRPr>
          </a:p>
        </p:txBody>
      </p:sp>
      <p:sp>
        <p:nvSpPr>
          <p:cNvPr id="9"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10"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1"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4"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6"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7"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8"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9"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20"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pic>
        <p:nvPicPr>
          <p:cNvPr id="21" name="Picture 20" descr="P 5 copy 2.jpeg"/>
          <p:cNvPicPr>
            <a:picLocks noChangeAspect="1"/>
          </p:cNvPicPr>
          <p:nvPr/>
        </p:nvPicPr>
        <p:blipFill>
          <a:blip r:embed="rId7"/>
          <a:stretch>
            <a:fillRect/>
          </a:stretch>
        </p:blipFill>
        <p:spPr>
          <a:xfrm>
            <a:off x="9135113" y="3294062"/>
            <a:ext cx="2383787" cy="2555875"/>
          </a:xfrm>
          <a:prstGeom prst="rect">
            <a:avLst/>
          </a:prstGeom>
        </p:spPr>
      </p:pic>
      <p:pic>
        <p:nvPicPr>
          <p:cNvPr id="23" name="Picture 22" descr="online learning copy.jpg"/>
          <p:cNvPicPr>
            <a:picLocks noChangeAspect="1"/>
          </p:cNvPicPr>
          <p:nvPr/>
        </p:nvPicPr>
        <p:blipFill>
          <a:blip r:embed="rId8"/>
          <a:stretch>
            <a:fillRect/>
          </a:stretch>
        </p:blipFill>
        <p:spPr>
          <a:xfrm>
            <a:off x="6064250" y="1489075"/>
            <a:ext cx="2436734" cy="3878263"/>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8"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9"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0"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1"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2"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pic>
        <p:nvPicPr>
          <p:cNvPr id="20" name="Picture 19"/>
          <p:cNvPicPr>
            <a:picLocks noChangeAspect="1"/>
          </p:cNvPicPr>
          <p:nvPr/>
        </p:nvPicPr>
        <p:blipFill>
          <a:blip r:embed="rId6"/>
          <a:srcRect/>
          <a:stretch>
            <a:fillRect/>
          </a:stretch>
        </p:blipFill>
        <p:spPr bwMode="auto">
          <a:xfrm>
            <a:off x="273050" y="955675"/>
            <a:ext cx="3539657" cy="5299075"/>
          </a:xfrm>
          <a:prstGeom prst="rect">
            <a:avLst/>
          </a:prstGeom>
          <a:noFill/>
          <a:ln w="9525">
            <a:noFill/>
            <a:miter lim="800000"/>
            <a:headEnd/>
            <a:tailEnd/>
          </a:ln>
        </p:spPr>
      </p:pic>
      <p:pic>
        <p:nvPicPr>
          <p:cNvPr id="21" name="Picture 20"/>
          <p:cNvPicPr>
            <a:picLocks noChangeAspect="1"/>
          </p:cNvPicPr>
          <p:nvPr/>
        </p:nvPicPr>
        <p:blipFill>
          <a:blip r:embed="rId7"/>
          <a:srcRect/>
          <a:stretch>
            <a:fillRect/>
          </a:stretch>
        </p:blipFill>
        <p:spPr bwMode="auto">
          <a:xfrm>
            <a:off x="4311650" y="1031875"/>
            <a:ext cx="3472667" cy="5172281"/>
          </a:xfrm>
          <a:prstGeom prst="rect">
            <a:avLst/>
          </a:prstGeom>
          <a:noFill/>
          <a:ln w="9525">
            <a:noFill/>
            <a:miter lim="800000"/>
            <a:headEnd/>
            <a:tailEnd/>
          </a:ln>
        </p:spPr>
      </p:pic>
      <p:pic>
        <p:nvPicPr>
          <p:cNvPr id="22" name="Picture 21"/>
          <p:cNvPicPr>
            <a:picLocks noChangeAspect="1"/>
          </p:cNvPicPr>
          <p:nvPr/>
        </p:nvPicPr>
        <p:blipFill>
          <a:blip r:embed="rId8"/>
          <a:srcRect/>
          <a:stretch>
            <a:fillRect/>
          </a:stretch>
        </p:blipFill>
        <p:spPr bwMode="auto">
          <a:xfrm>
            <a:off x="7841623" y="1031875"/>
            <a:ext cx="3445619" cy="5105400"/>
          </a:xfrm>
          <a:prstGeom prst="rect">
            <a:avLst/>
          </a:prstGeom>
          <a:noFill/>
          <a:ln w="9525">
            <a:noFill/>
            <a:miter lim="800000"/>
            <a:headEnd/>
            <a:tailEnd/>
          </a:ln>
        </p:spPr>
      </p:pic>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577850" y="1108075"/>
            <a:ext cx="6705600" cy="659155"/>
          </a:xfrm>
          <a:prstGeom prst="rect">
            <a:avLst/>
          </a:prstGeom>
        </p:spPr>
        <p:txBody>
          <a:bodyPr vert="horz" wrap="square" lIns="0" tIns="12700" rIns="0" bIns="0" rtlCol="0">
            <a:spAutoFit/>
          </a:bodyPr>
          <a:lstStyle/>
          <a:p>
            <a:pPr marL="12700" marR="0" lvl="0" indent="0" algn="ctr" defTabSz="914400" eaLnBrk="1" fontAlgn="auto" latinLnBrk="0" hangingPunct="1">
              <a:lnSpc>
                <a:spcPct val="100000"/>
              </a:lnSpc>
              <a:spcBef>
                <a:spcPts val="100"/>
              </a:spcBef>
              <a:spcAft>
                <a:spcPts val="0"/>
              </a:spcAft>
              <a:buClrTx/>
              <a:buSzTx/>
              <a:buFontTx/>
              <a:buNone/>
              <a:tabLst/>
              <a:defRPr/>
            </a:pPr>
            <a:r>
              <a:rPr lang="en-US" sz="4200" kern="0" spc="-20" dirty="0">
                <a:solidFill>
                  <a:srgbClr val="231F20"/>
                </a:solidFill>
                <a:latin typeface="Calibri"/>
                <a:ea typeface="+mj-ea"/>
                <a:cs typeface="Calibri"/>
              </a:rPr>
              <a:t>Create a safe space</a:t>
            </a: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8"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9"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0"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1"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2"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pic>
        <p:nvPicPr>
          <p:cNvPr id="18" name="Picture 17" descr="P 3.jpeg"/>
          <p:cNvPicPr>
            <a:picLocks noChangeAspect="1"/>
          </p:cNvPicPr>
          <p:nvPr/>
        </p:nvPicPr>
        <p:blipFill>
          <a:blip r:embed="rId6"/>
          <a:stretch>
            <a:fillRect/>
          </a:stretch>
        </p:blipFill>
        <p:spPr>
          <a:xfrm>
            <a:off x="0" y="1743300"/>
            <a:ext cx="7162800" cy="4740050"/>
          </a:xfrm>
          <a:prstGeom prst="rect">
            <a:avLst/>
          </a:prstGeom>
        </p:spPr>
      </p:pic>
      <p:pic>
        <p:nvPicPr>
          <p:cNvPr id="19" name="Picture 18"/>
          <p:cNvPicPr>
            <a:picLocks noChangeAspect="1"/>
          </p:cNvPicPr>
          <p:nvPr/>
        </p:nvPicPr>
        <p:blipFill>
          <a:blip r:embed="rId7"/>
          <a:srcRect/>
          <a:stretch>
            <a:fillRect/>
          </a:stretch>
        </p:blipFill>
        <p:spPr bwMode="auto">
          <a:xfrm>
            <a:off x="7588250" y="879475"/>
            <a:ext cx="3304295" cy="2362200"/>
          </a:xfrm>
          <a:prstGeom prst="rect">
            <a:avLst/>
          </a:prstGeom>
          <a:noFill/>
          <a:ln w="9525">
            <a:solidFill>
              <a:schemeClr val="tx1"/>
            </a:solidFill>
            <a:miter lim="800000"/>
            <a:headEnd/>
            <a:tailEnd/>
          </a:ln>
        </p:spPr>
      </p:pic>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bject 12"/>
          <p:cNvSpPr txBox="1">
            <a:spLocks noGrp="1"/>
          </p:cNvSpPr>
          <p:nvPr>
            <p:ph type="title"/>
          </p:nvPr>
        </p:nvSpPr>
        <p:spPr>
          <a:xfrm>
            <a:off x="577850" y="1260475"/>
            <a:ext cx="9906000" cy="1305486"/>
          </a:xfrm>
          <a:prstGeom prst="rect">
            <a:avLst/>
          </a:prstGeom>
        </p:spPr>
        <p:txBody>
          <a:bodyPr vert="horz" wrap="square" lIns="0" tIns="12700" rIns="0" bIns="0" rtlCol="0">
            <a:spAutoFit/>
          </a:bodyPr>
          <a:lstStyle/>
          <a:p>
            <a:pPr marL="12700" algn="l">
              <a:lnSpc>
                <a:spcPct val="100000"/>
              </a:lnSpc>
              <a:spcBef>
                <a:spcPts val="100"/>
              </a:spcBef>
            </a:pPr>
            <a:r>
              <a:rPr lang="en-GB" b="1" spc="-20" dirty="0">
                <a:solidFill>
                  <a:srgbClr val="FF0000"/>
                </a:solidFill>
              </a:rPr>
              <a:t>What should we prepare to provide support to children? </a:t>
            </a:r>
            <a:endParaRPr spc="-5" dirty="0"/>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7"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8"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9"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0"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1"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8" name="object 13"/>
          <p:cNvSpPr txBox="1"/>
          <p:nvPr/>
        </p:nvSpPr>
        <p:spPr>
          <a:xfrm>
            <a:off x="646952" y="2646107"/>
            <a:ext cx="9836898" cy="2808461"/>
          </a:xfrm>
          <a:prstGeom prst="rect">
            <a:avLst/>
          </a:prstGeom>
        </p:spPr>
        <p:txBody>
          <a:bodyPr vert="horz" wrap="square" lIns="0" tIns="53340" rIns="0" bIns="0" rtlCol="0">
            <a:spAutoFit/>
          </a:bodyPr>
          <a:lstStyle/>
          <a:p>
            <a:pPr marL="300355" indent="-287655">
              <a:lnSpc>
                <a:spcPct val="100000"/>
              </a:lnSpc>
              <a:spcBef>
                <a:spcPts val="420"/>
              </a:spcBef>
              <a:tabLst>
                <a:tab pos="300355" algn="l"/>
                <a:tab pos="300990" algn="l"/>
              </a:tabLst>
            </a:pPr>
            <a:endParaRPr lang="en-GB" sz="2400" dirty="0">
              <a:solidFill>
                <a:srgbClr val="231F20"/>
              </a:solidFill>
              <a:latin typeface="Calibri"/>
              <a:cs typeface="Calibri"/>
            </a:endParaRPr>
          </a:p>
          <a:p>
            <a:pPr marL="300355" indent="-287655">
              <a:lnSpc>
                <a:spcPct val="100000"/>
              </a:lnSpc>
              <a:spcBef>
                <a:spcPts val="420"/>
              </a:spcBef>
              <a:tabLst>
                <a:tab pos="300355" algn="l"/>
                <a:tab pos="300990" algn="l"/>
              </a:tabLst>
            </a:pPr>
            <a:endParaRPr lang="en-GB" sz="2400" dirty="0">
              <a:solidFill>
                <a:srgbClr val="231F20"/>
              </a:solidFill>
              <a:latin typeface="Calibri"/>
              <a:cs typeface="Calibri"/>
            </a:endParaRPr>
          </a:p>
          <a:p>
            <a:pPr marL="12700" lvl="0" defTabSz="914400">
              <a:spcBef>
                <a:spcPts val="100"/>
              </a:spcBef>
              <a:defRPr/>
            </a:pPr>
            <a:r>
              <a:rPr lang="en-US" sz="4200" kern="0" spc="-20" dirty="0">
                <a:solidFill>
                  <a:srgbClr val="0000FF"/>
                </a:solidFill>
                <a:cs typeface="Calibri"/>
              </a:rPr>
              <a:t>Activity 6</a:t>
            </a:r>
          </a:p>
          <a:p>
            <a:pPr marL="12700" lvl="0" defTabSz="914400">
              <a:spcBef>
                <a:spcPts val="100"/>
              </a:spcBef>
              <a:defRPr/>
            </a:pPr>
            <a:r>
              <a:rPr lang="en-US" sz="4200" kern="0" spc="-20">
                <a:solidFill>
                  <a:srgbClr val="0000FF"/>
                </a:solidFill>
                <a:cs typeface="Calibri"/>
              </a:rPr>
              <a:t>Discuss and list </a:t>
            </a:r>
            <a:r>
              <a:rPr lang="en-US" sz="4200" kern="0" spc="-20" dirty="0">
                <a:solidFill>
                  <a:srgbClr val="0000FF"/>
                </a:solidFill>
                <a:cs typeface="Calibri"/>
              </a:rPr>
              <a:t>things to consider when preparing to provide support to children.</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bject 12"/>
          <p:cNvSpPr txBox="1"/>
          <p:nvPr/>
        </p:nvSpPr>
        <p:spPr>
          <a:xfrm>
            <a:off x="3263299" y="190621"/>
            <a:ext cx="2019935" cy="345440"/>
          </a:xfrm>
          <a:prstGeom prst="rect">
            <a:avLst/>
          </a:prstGeom>
        </p:spPr>
        <p:txBody>
          <a:bodyPr vert="horz" wrap="square" lIns="0" tIns="12700" rIns="0" bIns="0" rtlCol="0">
            <a:spAutoFit/>
          </a:bodyPr>
          <a:lstStyle/>
          <a:p>
            <a:pPr marL="12700">
              <a:lnSpc>
                <a:spcPct val="100000"/>
              </a:lnSpc>
              <a:spcBef>
                <a:spcPts val="100"/>
              </a:spcBef>
            </a:pPr>
            <a:r>
              <a:rPr sz="2100" spc="-60" dirty="0">
                <a:solidFill>
                  <a:srgbClr val="FFFFFF"/>
                </a:solidFill>
                <a:latin typeface="Calibri-Light"/>
                <a:cs typeface="Calibri-Light"/>
              </a:rPr>
              <a:t>Module </a:t>
            </a:r>
            <a:r>
              <a:rPr sz="2100" spc="-25" dirty="0">
                <a:solidFill>
                  <a:srgbClr val="FFFFFF"/>
                </a:solidFill>
                <a:latin typeface="Calibri-Light"/>
                <a:cs typeface="Calibri-Light"/>
              </a:rPr>
              <a:t>2 </a:t>
            </a:r>
            <a:r>
              <a:rPr sz="2100" b="1" spc="-55" dirty="0">
                <a:solidFill>
                  <a:srgbClr val="FFFFFF"/>
                </a:solidFill>
                <a:latin typeface="Calibri"/>
                <a:cs typeface="Calibri"/>
              </a:rPr>
              <a:t>Basic</a:t>
            </a:r>
            <a:r>
              <a:rPr sz="2100" b="1" spc="-250" dirty="0">
                <a:solidFill>
                  <a:srgbClr val="FFFFFF"/>
                </a:solidFill>
                <a:latin typeface="Calibri"/>
                <a:cs typeface="Calibri"/>
              </a:rPr>
              <a:t> </a:t>
            </a:r>
            <a:r>
              <a:rPr sz="2100" b="1" spc="-90" dirty="0">
                <a:solidFill>
                  <a:srgbClr val="FFFFFF"/>
                </a:solidFill>
                <a:latin typeface="Calibri"/>
                <a:cs typeface="Calibri"/>
              </a:rPr>
              <a:t>PFA</a:t>
            </a:r>
            <a:endParaRPr sz="2100">
              <a:latin typeface="Calibri"/>
              <a:cs typeface="Calibri"/>
            </a:endParaRPr>
          </a:p>
        </p:txBody>
      </p:sp>
      <p:sp>
        <p:nvSpPr>
          <p:cNvPr id="14" name="object 14"/>
          <p:cNvSpPr/>
          <p:nvPr/>
        </p:nvSpPr>
        <p:spPr>
          <a:xfrm>
            <a:off x="1203086" y="3215274"/>
            <a:ext cx="1355090" cy="1308100"/>
          </a:xfrm>
          <a:custGeom>
            <a:avLst/>
            <a:gdLst/>
            <a:ahLst/>
            <a:cxnLst/>
            <a:rect l="l" t="t" r="r" b="b"/>
            <a:pathLst>
              <a:path w="1355089" h="1308100">
                <a:moveTo>
                  <a:pt x="1354480" y="0"/>
                </a:moveTo>
                <a:lnTo>
                  <a:pt x="0" y="0"/>
                </a:lnTo>
                <a:lnTo>
                  <a:pt x="0" y="1307846"/>
                </a:lnTo>
                <a:lnTo>
                  <a:pt x="1354480" y="1307846"/>
                </a:lnTo>
                <a:lnTo>
                  <a:pt x="1354480" y="0"/>
                </a:lnTo>
                <a:close/>
              </a:path>
            </a:pathLst>
          </a:custGeom>
          <a:solidFill>
            <a:srgbClr val="FFFFFF"/>
          </a:solidFill>
        </p:spPr>
        <p:txBody>
          <a:bodyPr wrap="square" lIns="0" tIns="0" rIns="0" bIns="0" rtlCol="0"/>
          <a:lstStyle/>
          <a:p>
            <a:endParaRPr/>
          </a:p>
        </p:txBody>
      </p:sp>
      <p:sp>
        <p:nvSpPr>
          <p:cNvPr id="8"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9"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0"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1"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3"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6"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9"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2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21"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22" name="object 12"/>
          <p:cNvSpPr txBox="1">
            <a:spLocks/>
          </p:cNvSpPr>
          <p:nvPr/>
        </p:nvSpPr>
        <p:spPr>
          <a:xfrm>
            <a:off x="654050" y="1260475"/>
            <a:ext cx="5221605" cy="665480"/>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lang="en-US" sz="4200" kern="0" spc="-20" dirty="0">
                <a:solidFill>
                  <a:srgbClr val="231F20"/>
                </a:solidFill>
                <a:latin typeface="Calibri"/>
                <a:ea typeface="+mj-ea"/>
                <a:cs typeface="Calibri"/>
              </a:rPr>
              <a:t>Aim of training</a:t>
            </a: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p:txBody>
      </p:sp>
      <p:sp>
        <p:nvSpPr>
          <p:cNvPr id="23" name="object 13"/>
          <p:cNvSpPr txBox="1"/>
          <p:nvPr/>
        </p:nvSpPr>
        <p:spPr>
          <a:xfrm>
            <a:off x="273050" y="2098675"/>
            <a:ext cx="10363199" cy="1671534"/>
          </a:xfrm>
          <a:prstGeom prst="rect">
            <a:avLst/>
          </a:prstGeom>
        </p:spPr>
        <p:txBody>
          <a:bodyPr vert="horz" wrap="square" lIns="0" tIns="12700" rIns="0" bIns="0" rtlCol="0">
            <a:spAutoFit/>
          </a:bodyPr>
          <a:lstStyle/>
          <a:p>
            <a:pPr marL="300355" marR="127000" indent="-287655">
              <a:lnSpc>
                <a:spcPct val="111100"/>
              </a:lnSpc>
              <a:spcBef>
                <a:spcPts val="100"/>
              </a:spcBef>
              <a:buChar char="•"/>
              <a:tabLst>
                <a:tab pos="300355" algn="l"/>
                <a:tab pos="300990" algn="l"/>
              </a:tabLst>
            </a:pPr>
            <a:r>
              <a:rPr lang="en-US" sz="3600" dirty="0">
                <a:cs typeface="Calibri"/>
              </a:rPr>
              <a:t>Learn PFA skills to support children in COVID-19. </a:t>
            </a:r>
          </a:p>
          <a:p>
            <a:pPr marL="300355" marR="127000" indent="-287655">
              <a:lnSpc>
                <a:spcPct val="111100"/>
              </a:lnSpc>
              <a:spcBef>
                <a:spcPts val="100"/>
              </a:spcBef>
              <a:tabLst>
                <a:tab pos="300355" algn="l"/>
                <a:tab pos="300990" algn="l"/>
              </a:tabLst>
            </a:pPr>
            <a:endParaRPr lang="en-US" sz="3600" dirty="0">
              <a:cs typeface="Calibri"/>
            </a:endParaRPr>
          </a:p>
          <a:p>
            <a:pPr marL="300355" marR="127000" indent="-287655">
              <a:lnSpc>
                <a:spcPct val="111100"/>
              </a:lnSpc>
              <a:spcBef>
                <a:spcPts val="100"/>
              </a:spcBef>
              <a:buChar char="•"/>
              <a:tabLst>
                <a:tab pos="300355" algn="l"/>
                <a:tab pos="300990" algn="l"/>
              </a:tabLst>
            </a:pPr>
            <a:endParaRPr lang="en-US" sz="2400" dirty="0">
              <a:cs typeface="Calibri"/>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958850" y="1184275"/>
            <a:ext cx="9913097" cy="659155"/>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4200" b="0" i="0" u="none" strike="noStrike" kern="0" cap="none" spc="-20" normalizeH="0" baseline="0" noProof="0" dirty="0">
                <a:ln>
                  <a:noFill/>
                </a:ln>
                <a:solidFill>
                  <a:srgbClr val="231F20"/>
                </a:solidFill>
                <a:effectLst/>
                <a:uLnTx/>
                <a:uFillTx/>
                <a:latin typeface="Calibri"/>
                <a:ea typeface="+mj-ea"/>
                <a:cs typeface="Calibri"/>
              </a:rPr>
              <a:t>Preparing to provide</a:t>
            </a:r>
            <a:r>
              <a:rPr kumimoji="0" lang="en-US" sz="4200" b="0" i="0" u="none" strike="noStrike" kern="0" cap="none" spc="-20" normalizeH="0" noProof="0" dirty="0">
                <a:ln>
                  <a:noFill/>
                </a:ln>
                <a:solidFill>
                  <a:srgbClr val="231F20"/>
                </a:solidFill>
                <a:effectLst/>
                <a:uLnTx/>
                <a:uFillTx/>
                <a:latin typeface="Calibri"/>
                <a:ea typeface="+mj-ea"/>
                <a:cs typeface="Calibri"/>
              </a:rPr>
              <a:t> support to children</a:t>
            </a: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p:txBody>
      </p:sp>
      <p:sp>
        <p:nvSpPr>
          <p:cNvPr id="7" name="Rectangle 6"/>
          <p:cNvSpPr/>
          <p:nvPr/>
        </p:nvSpPr>
        <p:spPr>
          <a:xfrm>
            <a:off x="5759450" y="2098675"/>
            <a:ext cx="5638800" cy="2513509"/>
          </a:xfrm>
          <a:prstGeom prst="rect">
            <a:avLst/>
          </a:prstGeom>
        </p:spPr>
        <p:txBody>
          <a:bodyPr wrap="square">
            <a:spAutoFit/>
          </a:bodyPr>
          <a:lstStyle/>
          <a:p>
            <a:pPr marL="300355" indent="-287655">
              <a:spcBef>
                <a:spcPts val="420"/>
              </a:spcBef>
              <a:buFont typeface="Arial"/>
              <a:buChar char="•"/>
              <a:tabLst>
                <a:tab pos="300355" algn="l"/>
                <a:tab pos="300990" algn="l"/>
              </a:tabLst>
            </a:pPr>
            <a:r>
              <a:rPr lang="en-US" sz="2400" dirty="0">
                <a:solidFill>
                  <a:srgbClr val="231F20"/>
                </a:solidFill>
                <a:latin typeface="Calibri"/>
                <a:cs typeface="Calibri"/>
              </a:rPr>
              <a:t>Know local child protection risks and protocol</a:t>
            </a:r>
          </a:p>
          <a:p>
            <a:pPr marL="300355" indent="-287655">
              <a:spcBef>
                <a:spcPts val="420"/>
              </a:spcBef>
              <a:buFont typeface="Arial"/>
              <a:buChar char="•"/>
              <a:tabLst>
                <a:tab pos="300355" algn="l"/>
                <a:tab pos="300990" algn="l"/>
              </a:tabLst>
            </a:pPr>
            <a:r>
              <a:rPr lang="en-US" sz="2400" dirty="0">
                <a:solidFill>
                  <a:srgbClr val="231F20"/>
                </a:solidFill>
                <a:latin typeface="Calibri"/>
                <a:cs typeface="Calibri"/>
              </a:rPr>
              <a:t>Prepare child safeguarding documents</a:t>
            </a:r>
          </a:p>
          <a:p>
            <a:pPr marL="300355" indent="-287655">
              <a:spcBef>
                <a:spcPts val="420"/>
              </a:spcBef>
              <a:buFont typeface="Arial"/>
              <a:buChar char="•"/>
              <a:tabLst>
                <a:tab pos="300355" algn="l"/>
                <a:tab pos="300990" algn="l"/>
              </a:tabLst>
            </a:pPr>
            <a:r>
              <a:rPr lang="en-US" sz="2400" dirty="0">
                <a:solidFill>
                  <a:srgbClr val="231F20"/>
                </a:solidFill>
                <a:latin typeface="Calibri"/>
                <a:cs typeface="Calibri"/>
              </a:rPr>
              <a:t>Have adequate supervision</a:t>
            </a:r>
          </a:p>
          <a:p>
            <a:pPr marL="300355" indent="-287655">
              <a:spcBef>
                <a:spcPts val="420"/>
              </a:spcBef>
              <a:buFont typeface="Arial"/>
              <a:buChar char="•"/>
              <a:tabLst>
                <a:tab pos="300355" algn="l"/>
                <a:tab pos="300990" algn="l"/>
              </a:tabLst>
            </a:pPr>
            <a:endParaRPr lang="en-US" sz="2400" dirty="0">
              <a:solidFill>
                <a:srgbClr val="231F20"/>
              </a:solidFill>
              <a:latin typeface="Calibri"/>
              <a:cs typeface="Calibri"/>
            </a:endParaRPr>
          </a:p>
          <a:p>
            <a:pPr marL="300355" indent="-287655">
              <a:spcBef>
                <a:spcPts val="420"/>
              </a:spcBef>
              <a:buFont typeface="Arial"/>
              <a:buChar char="•"/>
              <a:tabLst>
                <a:tab pos="300355" algn="l"/>
                <a:tab pos="300990" algn="l"/>
              </a:tabLst>
            </a:pPr>
            <a:endParaRPr lang="en-US" sz="2400" dirty="0">
              <a:solidFill>
                <a:srgbClr val="231F20"/>
              </a:solidFill>
              <a:latin typeface="Calibri"/>
              <a:cs typeface="Calibri"/>
            </a:endParaRPr>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8"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9"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0"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1"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2"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pic>
        <p:nvPicPr>
          <p:cNvPr id="19" name="Picture 18" descr="P 1.jpeg"/>
          <p:cNvPicPr>
            <a:picLocks noChangeAspect="1"/>
          </p:cNvPicPr>
          <p:nvPr/>
        </p:nvPicPr>
        <p:blipFill>
          <a:blip r:embed="rId6"/>
          <a:stretch>
            <a:fillRect/>
          </a:stretch>
        </p:blipFill>
        <p:spPr>
          <a:xfrm>
            <a:off x="474297" y="2006663"/>
            <a:ext cx="5132753" cy="3924237"/>
          </a:xfrm>
          <a:prstGeom prst="rect">
            <a:avLst/>
          </a:prstGeom>
        </p:spPr>
      </p:pic>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16" name="object 12"/>
          <p:cNvSpPr txBox="1">
            <a:spLocks/>
          </p:cNvSpPr>
          <p:nvPr/>
        </p:nvSpPr>
        <p:spPr>
          <a:xfrm>
            <a:off x="349250" y="1031875"/>
            <a:ext cx="5105400" cy="659155"/>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4200" b="0" i="0" u="none" strike="noStrike" kern="0" cap="none" spc="0" normalizeH="0" baseline="0" noProof="0" dirty="0">
                <a:ln>
                  <a:noFill/>
                </a:ln>
                <a:solidFill>
                  <a:srgbClr val="000000"/>
                </a:solidFill>
                <a:effectLst/>
                <a:uLnTx/>
                <a:uFillTx/>
                <a:latin typeface="Calibri"/>
                <a:ea typeface="+mj-ea"/>
                <a:cs typeface="Calibri"/>
              </a:rPr>
              <a:t>Get more information</a:t>
            </a:r>
            <a:endParaRPr kumimoji="0" lang="en-US" sz="4200" b="0" i="0" u="none" strike="noStrike" kern="0" cap="none" spc="-5" normalizeH="0" baseline="0" noProof="0" dirty="0">
              <a:ln>
                <a:noFill/>
              </a:ln>
              <a:solidFill>
                <a:srgbClr val="000000"/>
              </a:solidFill>
              <a:effectLst/>
              <a:uLnTx/>
              <a:uFillTx/>
              <a:latin typeface="Calibri"/>
              <a:ea typeface="+mj-ea"/>
              <a:cs typeface="Calibri"/>
            </a:endParaRPr>
          </a:p>
        </p:txBody>
      </p:sp>
      <p:sp>
        <p:nvSpPr>
          <p:cNvPr id="8"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9"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0"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1"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2"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3"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4"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8"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9"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7" name="Rectangle 16"/>
          <p:cNvSpPr/>
          <p:nvPr/>
        </p:nvSpPr>
        <p:spPr>
          <a:xfrm>
            <a:off x="273050" y="1959035"/>
            <a:ext cx="12268200" cy="6063199"/>
          </a:xfrm>
          <a:prstGeom prst="rect">
            <a:avLst/>
          </a:prstGeom>
        </p:spPr>
        <p:txBody>
          <a:bodyPr wrap="square">
            <a:spAutoFit/>
          </a:bodyPr>
          <a:lstStyle/>
          <a:p>
            <a:pPr>
              <a:spcAft>
                <a:spcPts val="2400"/>
              </a:spcAft>
            </a:pPr>
            <a:r>
              <a:rPr lang="en-US" sz="3600" dirty="0">
                <a:hlinkClick r:id="rId6"/>
              </a:rPr>
              <a:t>https://pscentre.org</a:t>
            </a:r>
            <a:endParaRPr lang="en-US" sz="3600" dirty="0"/>
          </a:p>
          <a:p>
            <a:pPr>
              <a:spcAft>
                <a:spcPts val="2400"/>
              </a:spcAft>
            </a:pPr>
            <a:r>
              <a:rPr lang="en-US" sz="3600" dirty="0">
                <a:hlinkClick r:id="rId7"/>
              </a:rPr>
              <a:t>https://www.who.int</a:t>
            </a:r>
            <a:endParaRPr lang="en-US" sz="3600" dirty="0"/>
          </a:p>
          <a:p>
            <a:pPr>
              <a:spcAft>
                <a:spcPts val="2400"/>
              </a:spcAft>
            </a:pPr>
            <a:r>
              <a:rPr lang="en-US" sz="3600" dirty="0">
                <a:hlinkClick r:id="rId8"/>
              </a:rPr>
              <a:t>https://mhpss.net</a:t>
            </a:r>
            <a:endParaRPr lang="en-US" sz="3600" dirty="0"/>
          </a:p>
          <a:p>
            <a:pPr>
              <a:spcAft>
                <a:spcPts val="2400"/>
              </a:spcAft>
            </a:pPr>
            <a:r>
              <a:rPr lang="en-US" sz="3600" dirty="0">
                <a:hlinkClick r:id="rId8"/>
              </a:rPr>
              <a:t>https://savethechildren.org</a:t>
            </a:r>
          </a:p>
          <a:p>
            <a:pPr>
              <a:spcAft>
                <a:spcPts val="2400"/>
              </a:spcAft>
            </a:pPr>
            <a:endParaRPr lang="en-US" sz="3600" dirty="0"/>
          </a:p>
          <a:p>
            <a:endParaRPr lang="en-US" sz="3600" dirty="0"/>
          </a:p>
          <a:p>
            <a:endParaRPr lang="en-US" sz="3600" dirty="0"/>
          </a:p>
          <a:p>
            <a:endParaRPr lang="en-US" sz="3600" dirty="0"/>
          </a:p>
        </p:txBody>
      </p:sp>
    </p:spTree>
    <p:extLst>
      <p:ext uri="{BB962C8B-B14F-4D97-AF65-F5344CB8AC3E}">
        <p14:creationId xmlns:p14="http://schemas.microsoft.com/office/powerpoint/2010/main" val="307233852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self care stretching.jpeg"/>
          <p:cNvPicPr>
            <a:picLocks noChangeAspect="1"/>
          </p:cNvPicPr>
          <p:nvPr/>
        </p:nvPicPr>
        <p:blipFill>
          <a:blip r:embed="rId3"/>
          <a:stretch>
            <a:fillRect/>
          </a:stretch>
        </p:blipFill>
        <p:spPr>
          <a:xfrm>
            <a:off x="5454650" y="0"/>
            <a:ext cx="5416550" cy="6483350"/>
          </a:xfrm>
          <a:prstGeom prst="rect">
            <a:avLst/>
          </a:prstGeom>
        </p:spPr>
      </p:pic>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16" name="object 12"/>
          <p:cNvSpPr txBox="1">
            <a:spLocks/>
          </p:cNvSpPr>
          <p:nvPr/>
        </p:nvSpPr>
        <p:spPr>
          <a:xfrm>
            <a:off x="349250" y="1161381"/>
            <a:ext cx="4724400" cy="5321969"/>
          </a:xfrm>
          <a:prstGeom prst="rect">
            <a:avLst/>
          </a:prstGeom>
        </p:spPr>
        <p:txBody>
          <a:bodyPr vert="horz" wrap="square" lIns="0" tIns="12700" rIns="0" bIns="0" rtlCol="0">
            <a:spAutoFit/>
          </a:bodyPr>
          <a:lstStyle/>
          <a:p>
            <a:pPr marL="541338" indent="-457200" algn="ctr" defTabSz="914400">
              <a:spcBef>
                <a:spcPts val="100"/>
              </a:spcBef>
              <a:defRPr/>
            </a:pPr>
            <a:r>
              <a:rPr lang="en-US" sz="4200" b="1" kern="0" spc="-5" dirty="0">
                <a:solidFill>
                  <a:srgbClr val="FF0000"/>
                </a:solidFill>
                <a:cs typeface="Calibri"/>
              </a:rPr>
              <a:t>Thank you!!</a:t>
            </a:r>
          </a:p>
          <a:p>
            <a:pPr marL="541338" marR="0" lvl="0" indent="-457200" defTabSz="914400" eaLnBrk="1" fontAlgn="auto" latinLnBrk="0" hangingPunct="1">
              <a:lnSpc>
                <a:spcPct val="100000"/>
              </a:lnSpc>
              <a:spcBef>
                <a:spcPts val="100"/>
              </a:spcBef>
              <a:spcAft>
                <a:spcPts val="0"/>
              </a:spcAft>
              <a:buClrTx/>
              <a:buSzTx/>
              <a:buFont typeface="Arial"/>
              <a:buChar char="•"/>
              <a:tabLst/>
              <a:defRPr/>
            </a:pPr>
            <a:r>
              <a:rPr lang="en-US" sz="3200" kern="0" dirty="0">
                <a:solidFill>
                  <a:srgbClr val="000000"/>
                </a:solidFill>
                <a:latin typeface="Calibri"/>
                <a:ea typeface="+mj-ea"/>
                <a:cs typeface="Calibri"/>
              </a:rPr>
              <a:t>Keep safe.</a:t>
            </a:r>
          </a:p>
          <a:p>
            <a:pPr marL="541338" marR="0" lvl="0" indent="-457200" defTabSz="914400" eaLnBrk="1" fontAlgn="auto" latinLnBrk="0" hangingPunct="1">
              <a:lnSpc>
                <a:spcPct val="100000"/>
              </a:lnSpc>
              <a:spcBef>
                <a:spcPts val="100"/>
              </a:spcBef>
              <a:spcAft>
                <a:spcPts val="0"/>
              </a:spcAft>
              <a:buClrTx/>
              <a:buSzTx/>
              <a:buFont typeface="Arial"/>
              <a:buChar char="•"/>
              <a:tabLst/>
              <a:defRPr/>
            </a:pPr>
            <a:r>
              <a:rPr kumimoji="0" lang="en-US" sz="3200" b="0" i="0" u="none" strike="noStrike" kern="0" cap="none" spc="-5" normalizeH="0" baseline="0" noProof="0" dirty="0">
                <a:ln>
                  <a:noFill/>
                </a:ln>
                <a:solidFill>
                  <a:srgbClr val="000000"/>
                </a:solidFill>
                <a:effectLst/>
                <a:uLnTx/>
                <a:uFillTx/>
                <a:latin typeface="Calibri"/>
                <a:ea typeface="+mj-ea"/>
                <a:cs typeface="Calibri"/>
              </a:rPr>
              <a:t>Wash your hands and keep physical distance.</a:t>
            </a:r>
          </a:p>
          <a:p>
            <a:pPr marL="541338" marR="0" lvl="0" indent="-457200" defTabSz="914400" eaLnBrk="1" fontAlgn="auto" latinLnBrk="0" hangingPunct="1">
              <a:lnSpc>
                <a:spcPct val="100000"/>
              </a:lnSpc>
              <a:spcBef>
                <a:spcPts val="100"/>
              </a:spcBef>
              <a:spcAft>
                <a:spcPts val="0"/>
              </a:spcAft>
              <a:buClrTx/>
              <a:buSzTx/>
              <a:buFont typeface="Arial"/>
              <a:buChar char="•"/>
              <a:tabLst/>
              <a:defRPr/>
            </a:pPr>
            <a:r>
              <a:rPr lang="en-US" sz="3200" kern="0" spc="-5" dirty="0">
                <a:solidFill>
                  <a:srgbClr val="000000"/>
                </a:solidFill>
                <a:latin typeface="Calibri"/>
                <a:ea typeface="+mj-ea"/>
                <a:cs typeface="Calibri"/>
              </a:rPr>
              <a:t>Stay socially connected.</a:t>
            </a:r>
            <a:endParaRPr kumimoji="0" lang="en-US" sz="3200" b="0" i="0" u="none" strike="noStrike" kern="0" cap="none" spc="-5" normalizeH="0" baseline="0" noProof="0" dirty="0">
              <a:ln>
                <a:noFill/>
              </a:ln>
              <a:solidFill>
                <a:srgbClr val="000000"/>
              </a:solidFill>
              <a:effectLst/>
              <a:uLnTx/>
              <a:uFillTx/>
              <a:latin typeface="Calibri"/>
              <a:ea typeface="+mj-ea"/>
              <a:cs typeface="Calibri"/>
            </a:endParaRPr>
          </a:p>
          <a:p>
            <a:pPr marL="541338" marR="0" lvl="0" indent="-457200" defTabSz="914400" eaLnBrk="1" fontAlgn="auto" latinLnBrk="0" hangingPunct="1">
              <a:lnSpc>
                <a:spcPct val="100000"/>
              </a:lnSpc>
              <a:spcBef>
                <a:spcPts val="100"/>
              </a:spcBef>
              <a:spcAft>
                <a:spcPts val="0"/>
              </a:spcAft>
              <a:buClrTx/>
              <a:buSzTx/>
              <a:buFont typeface="Arial"/>
              <a:buChar char="•"/>
              <a:tabLst/>
              <a:defRPr/>
            </a:pPr>
            <a:r>
              <a:rPr lang="en-US" sz="3200" kern="0" spc="-5" noProof="0" dirty="0">
                <a:solidFill>
                  <a:srgbClr val="000000"/>
                </a:solidFill>
                <a:latin typeface="Calibri"/>
                <a:ea typeface="+mj-ea"/>
                <a:cs typeface="Calibri"/>
              </a:rPr>
              <a:t>Help those around you so they can cope better.</a:t>
            </a:r>
          </a:p>
          <a:p>
            <a:pPr marL="541338" marR="0" lvl="0" indent="-457200" defTabSz="914400" eaLnBrk="1" fontAlgn="auto" latinLnBrk="0" hangingPunct="1">
              <a:lnSpc>
                <a:spcPct val="100000"/>
              </a:lnSpc>
              <a:spcBef>
                <a:spcPts val="100"/>
              </a:spcBef>
              <a:spcAft>
                <a:spcPts val="0"/>
              </a:spcAft>
              <a:buClrTx/>
              <a:buSzTx/>
              <a:buFont typeface="Arial"/>
              <a:buChar char="•"/>
              <a:tabLst/>
              <a:defRPr/>
            </a:pPr>
            <a:r>
              <a:rPr kumimoji="0" lang="en-US" sz="3200" b="0" i="0" u="none" strike="noStrike" kern="0" cap="none" spc="-5" normalizeH="0" baseline="0" dirty="0">
                <a:ln>
                  <a:noFill/>
                </a:ln>
                <a:solidFill>
                  <a:srgbClr val="000000"/>
                </a:solidFill>
                <a:effectLst/>
                <a:uLnTx/>
                <a:uFillTx/>
                <a:latin typeface="Calibri"/>
                <a:ea typeface="+mj-ea"/>
                <a:cs typeface="Calibri"/>
              </a:rPr>
              <a:t>Look</a:t>
            </a:r>
            <a:r>
              <a:rPr kumimoji="0" lang="en-US" sz="3200" b="0" i="0" u="none" strike="noStrike" kern="0" cap="none" spc="-5" normalizeH="0" dirty="0">
                <a:ln>
                  <a:noFill/>
                </a:ln>
                <a:solidFill>
                  <a:srgbClr val="000000"/>
                </a:solidFill>
                <a:effectLst/>
                <a:uLnTx/>
                <a:uFillTx/>
                <a:latin typeface="Calibri"/>
                <a:ea typeface="+mj-ea"/>
                <a:cs typeface="Calibri"/>
              </a:rPr>
              <a:t> after yourself and your well-being!</a:t>
            </a:r>
          </a:p>
          <a:p>
            <a:pPr marL="12700" marR="0" lvl="0" indent="0" defTabSz="914400" eaLnBrk="1" fontAlgn="auto" latinLnBrk="0" hangingPunct="1">
              <a:lnSpc>
                <a:spcPct val="100000"/>
              </a:lnSpc>
              <a:spcBef>
                <a:spcPts val="100"/>
              </a:spcBef>
              <a:spcAft>
                <a:spcPts val="0"/>
              </a:spcAft>
              <a:buClrTx/>
              <a:buSzTx/>
              <a:buFontTx/>
              <a:buNone/>
              <a:tabLst/>
              <a:defRPr/>
            </a:pPr>
            <a:endParaRPr lang="en-US" sz="4200" kern="0" spc="-5" baseline="0" noProof="0" dirty="0">
              <a:solidFill>
                <a:srgbClr val="000000"/>
              </a:solidFill>
              <a:latin typeface="Calibri"/>
              <a:ea typeface="+mj-ea"/>
              <a:cs typeface="Calibri"/>
            </a:endParaRPr>
          </a:p>
        </p:txBody>
      </p:sp>
      <p:sp>
        <p:nvSpPr>
          <p:cNvPr id="8"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9"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0"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1"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2"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3"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4"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8"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9"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sp>
        <p:nvSpPr>
          <p:cNvPr id="17" name="object 12"/>
          <p:cNvSpPr txBox="1">
            <a:spLocks/>
          </p:cNvSpPr>
          <p:nvPr/>
        </p:nvSpPr>
        <p:spPr>
          <a:xfrm>
            <a:off x="9232900" y="5731862"/>
            <a:ext cx="2286000" cy="751488"/>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lang="en-US" sz="2400" kern="0" spc="-5" baseline="0" noProof="0" dirty="0">
                <a:solidFill>
                  <a:srgbClr val="000000"/>
                </a:solidFill>
                <a:latin typeface="Calibri"/>
                <a:ea typeface="+mj-ea"/>
                <a:cs typeface="Calibri"/>
              </a:rPr>
              <a:t>Illustrations</a:t>
            </a:r>
            <a:r>
              <a:rPr lang="en-US" sz="2400" kern="0" spc="-5" noProof="0" dirty="0">
                <a:solidFill>
                  <a:srgbClr val="000000"/>
                </a:solidFill>
                <a:latin typeface="Calibri"/>
                <a:ea typeface="+mj-ea"/>
                <a:cs typeface="Calibri"/>
              </a:rPr>
              <a:t> by </a:t>
            </a:r>
            <a:r>
              <a:rPr lang="en-US" sz="2400" kern="0" spc="-5" noProof="0" dirty="0" err="1">
                <a:solidFill>
                  <a:srgbClr val="000000"/>
                </a:solidFill>
                <a:latin typeface="Calibri"/>
                <a:ea typeface="+mj-ea"/>
                <a:cs typeface="Calibri"/>
              </a:rPr>
              <a:t>Aleta</a:t>
            </a:r>
            <a:r>
              <a:rPr lang="en-US" sz="2400" kern="0" spc="-5" noProof="0" dirty="0">
                <a:solidFill>
                  <a:srgbClr val="000000"/>
                </a:solidFill>
                <a:latin typeface="Calibri"/>
                <a:ea typeface="+mj-ea"/>
                <a:cs typeface="Calibri"/>
              </a:rPr>
              <a:t> Armstrong</a:t>
            </a:r>
            <a:endParaRPr lang="en-US" sz="2400" kern="0" spc="-5" baseline="0" noProof="0" dirty="0">
              <a:solidFill>
                <a:srgbClr val="000000"/>
              </a:solidFill>
              <a:latin typeface="Calibri"/>
              <a:ea typeface="+mj-ea"/>
              <a:cs typeface="Calibri"/>
            </a:endParaRPr>
          </a:p>
        </p:txBody>
      </p:sp>
    </p:spTree>
    <p:extLst>
      <p:ext uri="{BB962C8B-B14F-4D97-AF65-F5344CB8AC3E}">
        <p14:creationId xmlns:p14="http://schemas.microsoft.com/office/powerpoint/2010/main" val="15328271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bject 12"/>
          <p:cNvSpPr txBox="1"/>
          <p:nvPr/>
        </p:nvSpPr>
        <p:spPr>
          <a:xfrm>
            <a:off x="3263299" y="190621"/>
            <a:ext cx="2019935" cy="345440"/>
          </a:xfrm>
          <a:prstGeom prst="rect">
            <a:avLst/>
          </a:prstGeom>
        </p:spPr>
        <p:txBody>
          <a:bodyPr vert="horz" wrap="square" lIns="0" tIns="12700" rIns="0" bIns="0" rtlCol="0">
            <a:spAutoFit/>
          </a:bodyPr>
          <a:lstStyle/>
          <a:p>
            <a:pPr marL="12700">
              <a:lnSpc>
                <a:spcPct val="100000"/>
              </a:lnSpc>
              <a:spcBef>
                <a:spcPts val="100"/>
              </a:spcBef>
            </a:pPr>
            <a:r>
              <a:rPr sz="2100" spc="-60" dirty="0">
                <a:solidFill>
                  <a:srgbClr val="FFFFFF"/>
                </a:solidFill>
                <a:latin typeface="Calibri-Light"/>
                <a:cs typeface="Calibri-Light"/>
              </a:rPr>
              <a:t>Module </a:t>
            </a:r>
            <a:r>
              <a:rPr sz="2100" spc="-25" dirty="0">
                <a:solidFill>
                  <a:srgbClr val="FFFFFF"/>
                </a:solidFill>
                <a:latin typeface="Calibri-Light"/>
                <a:cs typeface="Calibri-Light"/>
              </a:rPr>
              <a:t>2 </a:t>
            </a:r>
            <a:r>
              <a:rPr sz="2100" b="1" spc="-55" dirty="0">
                <a:solidFill>
                  <a:srgbClr val="FFFFFF"/>
                </a:solidFill>
                <a:latin typeface="Calibri"/>
                <a:cs typeface="Calibri"/>
              </a:rPr>
              <a:t>Basic</a:t>
            </a:r>
            <a:r>
              <a:rPr sz="2100" b="1" spc="-250" dirty="0">
                <a:solidFill>
                  <a:srgbClr val="FFFFFF"/>
                </a:solidFill>
                <a:latin typeface="Calibri"/>
                <a:cs typeface="Calibri"/>
              </a:rPr>
              <a:t> </a:t>
            </a:r>
            <a:r>
              <a:rPr sz="2100" b="1" spc="-90" dirty="0">
                <a:solidFill>
                  <a:srgbClr val="FFFFFF"/>
                </a:solidFill>
                <a:latin typeface="Calibri"/>
                <a:cs typeface="Calibri"/>
              </a:rPr>
              <a:t>PFA</a:t>
            </a:r>
            <a:endParaRPr sz="2100">
              <a:latin typeface="Calibri"/>
              <a:cs typeface="Calibri"/>
            </a:endParaRPr>
          </a:p>
        </p:txBody>
      </p:sp>
      <p:sp>
        <p:nvSpPr>
          <p:cNvPr id="14" name="object 14"/>
          <p:cNvSpPr/>
          <p:nvPr/>
        </p:nvSpPr>
        <p:spPr>
          <a:xfrm>
            <a:off x="1203086" y="3215274"/>
            <a:ext cx="1355090" cy="1308100"/>
          </a:xfrm>
          <a:custGeom>
            <a:avLst/>
            <a:gdLst/>
            <a:ahLst/>
            <a:cxnLst/>
            <a:rect l="l" t="t" r="r" b="b"/>
            <a:pathLst>
              <a:path w="1355089" h="1308100">
                <a:moveTo>
                  <a:pt x="1354480" y="0"/>
                </a:moveTo>
                <a:lnTo>
                  <a:pt x="0" y="0"/>
                </a:lnTo>
                <a:lnTo>
                  <a:pt x="0" y="1307846"/>
                </a:lnTo>
                <a:lnTo>
                  <a:pt x="1354480" y="1307846"/>
                </a:lnTo>
                <a:lnTo>
                  <a:pt x="1354480" y="0"/>
                </a:lnTo>
                <a:close/>
              </a:path>
            </a:pathLst>
          </a:custGeom>
          <a:solidFill>
            <a:srgbClr val="FFFFFF"/>
          </a:solidFill>
        </p:spPr>
        <p:txBody>
          <a:bodyPr wrap="square" lIns="0" tIns="0" rIns="0" bIns="0" rtlCol="0"/>
          <a:lstStyle/>
          <a:p>
            <a:endParaRPr/>
          </a:p>
        </p:txBody>
      </p:sp>
      <p:sp>
        <p:nvSpPr>
          <p:cNvPr id="15" name="object 15"/>
          <p:cNvSpPr/>
          <p:nvPr/>
        </p:nvSpPr>
        <p:spPr>
          <a:xfrm>
            <a:off x="2557566" y="3215274"/>
            <a:ext cx="4790440" cy="1308100"/>
          </a:xfrm>
          <a:custGeom>
            <a:avLst/>
            <a:gdLst/>
            <a:ahLst/>
            <a:cxnLst/>
            <a:rect l="l" t="t" r="r" b="b"/>
            <a:pathLst>
              <a:path w="4790440" h="1308100">
                <a:moveTo>
                  <a:pt x="4790338" y="0"/>
                </a:moveTo>
                <a:lnTo>
                  <a:pt x="0" y="0"/>
                </a:lnTo>
                <a:lnTo>
                  <a:pt x="0" y="1307846"/>
                </a:lnTo>
                <a:lnTo>
                  <a:pt x="4790338" y="1307846"/>
                </a:lnTo>
                <a:lnTo>
                  <a:pt x="4790338" y="0"/>
                </a:lnTo>
                <a:close/>
              </a:path>
            </a:pathLst>
          </a:custGeom>
          <a:solidFill>
            <a:srgbClr val="FFFFFF"/>
          </a:solidFill>
        </p:spPr>
        <p:txBody>
          <a:bodyPr wrap="square" lIns="0" tIns="0" rIns="0" bIns="0" rtlCol="0"/>
          <a:lstStyle/>
          <a:p>
            <a:endParaRPr/>
          </a:p>
        </p:txBody>
      </p:sp>
      <p:graphicFrame>
        <p:nvGraphicFramePr>
          <p:cNvPr id="17" name="object 17"/>
          <p:cNvGraphicFramePr>
            <a:graphicFrameLocks noGrp="1"/>
          </p:cNvGraphicFramePr>
          <p:nvPr>
            <p:extLst>
              <p:ext uri="{D42A27DB-BD31-4B8C-83A1-F6EECF244321}">
                <p14:modId xmlns:p14="http://schemas.microsoft.com/office/powerpoint/2010/main" val="3919833473"/>
              </p:ext>
            </p:extLst>
          </p:nvPr>
        </p:nvGraphicFramePr>
        <p:xfrm>
          <a:off x="349250" y="2174875"/>
          <a:ext cx="8382000" cy="2373244"/>
        </p:xfrm>
        <a:graphic>
          <a:graphicData uri="http://schemas.openxmlformats.org/drawingml/2006/table">
            <a:tbl>
              <a:tblPr firstRow="1" bandRow="1">
                <a:tableStyleId>{2D5ABB26-0587-4C30-8999-92F81FD0307C}</a:tableStyleId>
              </a:tblPr>
              <a:tblGrid>
                <a:gridCol w="8382000">
                  <a:extLst>
                    <a:ext uri="{9D8B030D-6E8A-4147-A177-3AD203B41FA5}">
                      <a16:colId xmlns:a16="http://schemas.microsoft.com/office/drawing/2014/main" val="20000"/>
                    </a:ext>
                  </a:extLst>
                </a:gridCol>
              </a:tblGrid>
              <a:tr h="593311">
                <a:tc>
                  <a:txBody>
                    <a:bodyPr/>
                    <a:lstStyle/>
                    <a:p>
                      <a:pPr marL="538480" indent="-457200">
                        <a:lnSpc>
                          <a:spcPct val="100000"/>
                        </a:lnSpc>
                        <a:spcBef>
                          <a:spcPts val="315"/>
                        </a:spcBef>
                        <a:buFont typeface="Arial" panose="020B0604020202020204" pitchFamily="34" charset="0"/>
                        <a:buChar char="•"/>
                      </a:pPr>
                      <a:r>
                        <a:rPr lang="en-GB" sz="3200" b="0" spc="15" dirty="0">
                          <a:solidFill>
                            <a:srgbClr val="231F20"/>
                          </a:solidFill>
                          <a:latin typeface="Calibri"/>
                          <a:cs typeface="Calibri"/>
                        </a:rPr>
                        <a:t>Impact of COVID-19</a:t>
                      </a:r>
                      <a:r>
                        <a:rPr lang="en-GB" sz="3200" b="0" spc="15" baseline="0" dirty="0">
                          <a:solidFill>
                            <a:srgbClr val="231F20"/>
                          </a:solidFill>
                          <a:latin typeface="Calibri"/>
                          <a:cs typeface="Calibri"/>
                        </a:rPr>
                        <a:t> on children</a:t>
                      </a:r>
                    </a:p>
                  </a:txBody>
                  <a:tcPr marL="0" marR="0" marT="40005" marB="0">
                    <a:lnL w="12700">
                      <a:solidFill>
                        <a:srgbClr val="008EB2"/>
                      </a:solidFill>
                      <a:prstDash val="solid"/>
                    </a:lnL>
                    <a:lnR w="12700">
                      <a:solidFill>
                        <a:srgbClr val="008EB2"/>
                      </a:solidFill>
                      <a:prstDash val="solid"/>
                    </a:lnR>
                    <a:lnT w="12700" cap="flat" cmpd="sng" algn="ctr">
                      <a:solidFill>
                        <a:srgbClr val="008EB2"/>
                      </a:solidFill>
                      <a:prstDash val="solid"/>
                      <a:round/>
                      <a:headEnd type="none" w="med" len="med"/>
                      <a:tailEnd type="none" w="med" len="med"/>
                    </a:lnT>
                    <a:lnB w="12700" cap="flat" cmpd="sng" algn="ctr">
                      <a:solidFill>
                        <a:srgbClr val="008EB2"/>
                      </a:solidFill>
                      <a:prstDash val="solid"/>
                      <a:round/>
                      <a:headEnd type="none" w="med" len="med"/>
                      <a:tailEnd type="none" w="med" len="med"/>
                    </a:lnB>
                    <a:noFill/>
                  </a:tcPr>
                </a:tc>
                <a:extLst>
                  <a:ext uri="{0D108BD9-81ED-4DB2-BD59-A6C34878D82A}">
                    <a16:rowId xmlns:a16="http://schemas.microsoft.com/office/drawing/2014/main" val="10000"/>
                  </a:ext>
                </a:extLst>
              </a:tr>
              <a:tr h="593311">
                <a:tc>
                  <a:txBody>
                    <a:bodyPr/>
                    <a:lstStyle/>
                    <a:p>
                      <a:pPr marL="538480" marR="0" indent="-457200" defTabSz="914400" eaLnBrk="1" fontAlgn="auto" latinLnBrk="0" hangingPunct="1">
                        <a:lnSpc>
                          <a:spcPct val="100000"/>
                        </a:lnSpc>
                        <a:spcBef>
                          <a:spcPts val="315"/>
                        </a:spcBef>
                        <a:spcAft>
                          <a:spcPts val="0"/>
                        </a:spcAft>
                        <a:buClrTx/>
                        <a:buSzTx/>
                        <a:buFont typeface="Arial" panose="020B0604020202020204" pitchFamily="34" charset="0"/>
                        <a:buChar char="•"/>
                        <a:tabLst/>
                        <a:defRPr/>
                      </a:pPr>
                      <a:r>
                        <a:rPr lang="en-GB" sz="3200" b="0" dirty="0">
                          <a:solidFill>
                            <a:schemeClr val="tx1"/>
                          </a:solidFill>
                          <a:latin typeface="+mn-lt"/>
                          <a:ea typeface="+mn-ea"/>
                          <a:cs typeface="Calibri"/>
                        </a:rPr>
                        <a:t>High risk groups</a:t>
                      </a:r>
                    </a:p>
                  </a:txBody>
                  <a:tcPr marL="0" marR="0" marT="40005" marB="0">
                    <a:lnL w="12700">
                      <a:solidFill>
                        <a:srgbClr val="008EB2"/>
                      </a:solidFill>
                      <a:prstDash val="solid"/>
                    </a:lnL>
                    <a:lnR w="12700">
                      <a:solidFill>
                        <a:srgbClr val="008EB2"/>
                      </a:solidFill>
                      <a:prstDash val="solid"/>
                    </a:lnR>
                    <a:lnT w="12700" cap="flat" cmpd="sng" algn="ctr">
                      <a:solidFill>
                        <a:srgbClr val="008EB2"/>
                      </a:solidFill>
                      <a:prstDash val="solid"/>
                      <a:round/>
                      <a:headEnd type="none" w="med" len="med"/>
                      <a:tailEnd type="none" w="med" len="med"/>
                    </a:lnT>
                    <a:lnB w="12700" cap="flat" cmpd="sng" algn="ctr">
                      <a:solidFill>
                        <a:srgbClr val="008EB2"/>
                      </a:solidFill>
                      <a:prstDash val="solid"/>
                      <a:round/>
                      <a:headEnd type="none" w="med" len="med"/>
                      <a:tailEnd type="none" w="med" len="med"/>
                    </a:lnB>
                    <a:noFill/>
                  </a:tcPr>
                </a:tc>
                <a:extLst>
                  <a:ext uri="{0D108BD9-81ED-4DB2-BD59-A6C34878D82A}">
                    <a16:rowId xmlns:a16="http://schemas.microsoft.com/office/drawing/2014/main" val="10001"/>
                  </a:ext>
                </a:extLst>
              </a:tr>
              <a:tr h="593311">
                <a:tc>
                  <a:txBody>
                    <a:bodyPr/>
                    <a:lstStyle/>
                    <a:p>
                      <a:pPr marL="538480" marR="0" indent="-457200" defTabSz="914400" eaLnBrk="1" fontAlgn="auto" latinLnBrk="0" hangingPunct="1">
                        <a:lnSpc>
                          <a:spcPct val="100000"/>
                        </a:lnSpc>
                        <a:spcBef>
                          <a:spcPts val="315"/>
                        </a:spcBef>
                        <a:spcAft>
                          <a:spcPts val="0"/>
                        </a:spcAft>
                        <a:buClrTx/>
                        <a:buSzTx/>
                        <a:buFont typeface="Arial"/>
                        <a:buChar char="•"/>
                        <a:tabLst/>
                        <a:defRPr/>
                      </a:pPr>
                      <a:r>
                        <a:rPr lang="en-GB" sz="3200" b="0" spc="5" dirty="0">
                          <a:solidFill>
                            <a:srgbClr val="231F20"/>
                          </a:solidFill>
                          <a:latin typeface="+mn-lt"/>
                          <a:cs typeface="Calibri"/>
                        </a:rPr>
                        <a:t>Children’s reactions</a:t>
                      </a:r>
                    </a:p>
                  </a:txBody>
                  <a:tcPr marL="0" marR="0" marT="40005" marB="0">
                    <a:lnL w="12700">
                      <a:solidFill>
                        <a:srgbClr val="008EB2"/>
                      </a:solidFill>
                      <a:prstDash val="solid"/>
                    </a:lnL>
                    <a:lnR w="12700">
                      <a:solidFill>
                        <a:srgbClr val="008EB2"/>
                      </a:solidFill>
                      <a:prstDash val="solid"/>
                    </a:lnR>
                    <a:lnT w="12700" cap="flat" cmpd="sng" algn="ctr">
                      <a:solidFill>
                        <a:srgbClr val="008EB2"/>
                      </a:solidFill>
                      <a:prstDash val="solid"/>
                      <a:round/>
                      <a:headEnd type="none" w="med" len="med"/>
                      <a:tailEnd type="none" w="med" len="med"/>
                    </a:lnT>
                    <a:lnB w="12700" cap="flat" cmpd="sng" algn="ctr">
                      <a:solidFill>
                        <a:srgbClr val="008EB2"/>
                      </a:solidFill>
                      <a:prstDash val="solid"/>
                      <a:round/>
                      <a:headEnd type="none" w="med" len="med"/>
                      <a:tailEnd type="none" w="med" len="med"/>
                    </a:lnB>
                    <a:noFill/>
                  </a:tcPr>
                </a:tc>
                <a:extLst>
                  <a:ext uri="{0D108BD9-81ED-4DB2-BD59-A6C34878D82A}">
                    <a16:rowId xmlns:a16="http://schemas.microsoft.com/office/drawing/2014/main" val="10002"/>
                  </a:ext>
                </a:extLst>
              </a:tr>
              <a:tr h="593311">
                <a:tc>
                  <a:txBody>
                    <a:bodyPr/>
                    <a:lstStyle/>
                    <a:p>
                      <a:pPr marL="538480" marR="0" indent="-457200" defTabSz="914400" eaLnBrk="1" fontAlgn="auto" latinLnBrk="0" hangingPunct="1">
                        <a:lnSpc>
                          <a:spcPct val="100000"/>
                        </a:lnSpc>
                        <a:spcBef>
                          <a:spcPts val="315"/>
                        </a:spcBef>
                        <a:spcAft>
                          <a:spcPts val="0"/>
                        </a:spcAft>
                        <a:buClrTx/>
                        <a:buSzTx/>
                        <a:buFont typeface="Arial"/>
                        <a:buChar char="•"/>
                        <a:tabLst/>
                        <a:defRPr/>
                      </a:pPr>
                      <a:r>
                        <a:rPr lang="en-GB" sz="3200" b="0" dirty="0">
                          <a:solidFill>
                            <a:schemeClr val="tx1"/>
                          </a:solidFill>
                          <a:latin typeface="+mn-lt"/>
                          <a:ea typeface="+mn-ea"/>
                          <a:cs typeface="Calibri"/>
                        </a:rPr>
                        <a:t>PFA for children: Look,</a:t>
                      </a:r>
                      <a:r>
                        <a:rPr lang="en-GB" sz="3200" b="0" baseline="0" dirty="0">
                          <a:solidFill>
                            <a:schemeClr val="tx1"/>
                          </a:solidFill>
                          <a:latin typeface="+mn-lt"/>
                          <a:ea typeface="+mn-ea"/>
                          <a:cs typeface="Calibri"/>
                        </a:rPr>
                        <a:t> Listen and Link</a:t>
                      </a:r>
                      <a:endParaRPr lang="en-GB" sz="3200" b="0" dirty="0">
                        <a:solidFill>
                          <a:schemeClr val="tx1"/>
                        </a:solidFill>
                        <a:latin typeface="+mn-lt"/>
                        <a:ea typeface="+mn-ea"/>
                        <a:cs typeface="Calibri"/>
                      </a:endParaRPr>
                    </a:p>
                  </a:txBody>
                  <a:tcPr marL="0" marR="0" marT="40005" marB="0">
                    <a:lnL w="12700">
                      <a:solidFill>
                        <a:srgbClr val="008EB2"/>
                      </a:solidFill>
                      <a:prstDash val="solid"/>
                    </a:lnL>
                    <a:lnR w="12700">
                      <a:solidFill>
                        <a:srgbClr val="008EB2"/>
                      </a:solidFill>
                      <a:prstDash val="solid"/>
                    </a:lnR>
                    <a:lnT w="12700" cap="flat" cmpd="sng" algn="ctr">
                      <a:solidFill>
                        <a:srgbClr val="008EB2"/>
                      </a:solidFill>
                      <a:prstDash val="solid"/>
                      <a:round/>
                      <a:headEnd type="none" w="med" len="med"/>
                      <a:tailEnd type="none" w="med" len="med"/>
                    </a:lnT>
                    <a:lnB w="12700" cap="flat" cmpd="sng" algn="ctr">
                      <a:solidFill>
                        <a:srgbClr val="008EB2"/>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
        <p:nvSpPr>
          <p:cNvPr id="18" name="object 12"/>
          <p:cNvSpPr txBox="1">
            <a:spLocks/>
          </p:cNvSpPr>
          <p:nvPr/>
        </p:nvSpPr>
        <p:spPr>
          <a:xfrm>
            <a:off x="455301" y="1184275"/>
            <a:ext cx="11063600" cy="665480"/>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lang="en-US" sz="4200" kern="0" spc="-20" dirty="0">
                <a:solidFill>
                  <a:srgbClr val="231F20"/>
                </a:solidFill>
                <a:latin typeface="Calibri"/>
                <a:ea typeface="+mj-ea"/>
                <a:cs typeface="Calibri"/>
              </a:rPr>
              <a:t>Training content</a:t>
            </a: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p:txBody>
      </p:sp>
      <p:sp>
        <p:nvSpPr>
          <p:cNvPr id="8"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9"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0"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1"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3"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6"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9"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2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21"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571078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bject 12"/>
          <p:cNvSpPr txBox="1">
            <a:spLocks noGrp="1"/>
          </p:cNvSpPr>
          <p:nvPr>
            <p:ph type="title"/>
          </p:nvPr>
        </p:nvSpPr>
        <p:spPr>
          <a:xfrm>
            <a:off x="958850" y="1336675"/>
            <a:ext cx="6934200" cy="659155"/>
          </a:xfrm>
          <a:prstGeom prst="rect">
            <a:avLst/>
          </a:prstGeom>
        </p:spPr>
        <p:txBody>
          <a:bodyPr vert="horz" wrap="square" lIns="0" tIns="12700" rIns="0" bIns="0" rtlCol="0">
            <a:spAutoFit/>
          </a:bodyPr>
          <a:lstStyle/>
          <a:p>
            <a:pPr marL="12700" algn="ctr">
              <a:lnSpc>
                <a:spcPct val="100000"/>
              </a:lnSpc>
              <a:spcBef>
                <a:spcPts val="100"/>
              </a:spcBef>
            </a:pPr>
            <a:r>
              <a:rPr lang="en-GB" b="1" spc="-20" dirty="0">
                <a:solidFill>
                  <a:srgbClr val="FF0000"/>
                </a:solidFill>
              </a:rPr>
              <a:t>Impact of COVID-19 on children</a:t>
            </a:r>
            <a:endParaRPr spc="-5" dirty="0"/>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7"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8"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9"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0"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1"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8" name="object 13"/>
          <p:cNvSpPr txBox="1"/>
          <p:nvPr/>
        </p:nvSpPr>
        <p:spPr>
          <a:xfrm>
            <a:off x="1111250" y="2936875"/>
            <a:ext cx="8693897" cy="3983142"/>
          </a:xfrm>
          <a:prstGeom prst="rect">
            <a:avLst/>
          </a:prstGeom>
        </p:spPr>
        <p:txBody>
          <a:bodyPr vert="horz" wrap="square" lIns="0" tIns="53340" rIns="0" bIns="0" rtlCol="0">
            <a:spAutoFit/>
          </a:bodyPr>
          <a:lstStyle/>
          <a:p>
            <a:pPr marL="12700" lvl="0" defTabSz="914400">
              <a:spcBef>
                <a:spcPts val="100"/>
              </a:spcBef>
              <a:defRPr/>
            </a:pPr>
            <a:r>
              <a:rPr lang="en-US" sz="4200" kern="0" spc="-20" dirty="0">
                <a:solidFill>
                  <a:srgbClr val="0000FF"/>
                </a:solidFill>
                <a:cs typeface="Calibri"/>
              </a:rPr>
              <a:t>Activity 1</a:t>
            </a:r>
          </a:p>
          <a:p>
            <a:pPr marL="12700" lvl="0" defTabSz="914400">
              <a:spcBef>
                <a:spcPts val="100"/>
              </a:spcBef>
              <a:defRPr/>
            </a:pPr>
            <a:r>
              <a:rPr lang="en-US" sz="4200" kern="0" spc="-20" dirty="0">
                <a:solidFill>
                  <a:srgbClr val="0000FF"/>
                </a:solidFill>
                <a:cs typeface="Calibri"/>
              </a:rPr>
              <a:t>List some of the ways COVID-19 affects children.</a:t>
            </a:r>
          </a:p>
          <a:p>
            <a:pPr marL="12700" lvl="0" defTabSz="914400">
              <a:spcBef>
                <a:spcPts val="100"/>
              </a:spcBef>
              <a:defRPr/>
            </a:pPr>
            <a:endParaRPr lang="en-US" sz="4200" kern="0" spc="-20" dirty="0">
              <a:solidFill>
                <a:srgbClr val="0000FF"/>
              </a:solidFill>
              <a:cs typeface="Calibri"/>
            </a:endParaRPr>
          </a:p>
          <a:p>
            <a:pPr marL="12700" lvl="0" defTabSz="914400">
              <a:spcBef>
                <a:spcPts val="100"/>
              </a:spcBef>
              <a:defRPr/>
            </a:pPr>
            <a:r>
              <a:rPr lang="en-US" sz="4200" kern="0" spc="-20" dirty="0">
                <a:solidFill>
                  <a:srgbClr val="0000FF"/>
                </a:solidFill>
                <a:cs typeface="Calibri"/>
              </a:rPr>
              <a:t>Write in the CHAT..</a:t>
            </a:r>
          </a:p>
          <a:p>
            <a:pPr marL="12700" lvl="0" defTabSz="914400">
              <a:spcBef>
                <a:spcPts val="100"/>
              </a:spcBef>
              <a:defRPr/>
            </a:pPr>
            <a:endParaRPr lang="en-US" sz="4200" kern="0" spc="-20" dirty="0">
              <a:solidFill>
                <a:srgbClr val="0000FF"/>
              </a:solidFill>
              <a:cs typeface="Calibri"/>
            </a:endParaRPr>
          </a:p>
        </p:txBody>
      </p:sp>
      <p:pic>
        <p:nvPicPr>
          <p:cNvPr id="17" name="Picture 16">
            <a:extLst>
              <a:ext uri="{FF2B5EF4-FFF2-40B4-BE49-F238E27FC236}">
                <a16:creationId xmlns:a16="http://schemas.microsoft.com/office/drawing/2014/main" id="{48CDE924-B4EE-428D-8B01-72B50AAD4C4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69450" y="498475"/>
            <a:ext cx="1327619" cy="1238317"/>
          </a:xfrm>
          <a:prstGeom prst="rect">
            <a:avLst/>
          </a:prstGeom>
        </p:spPr>
      </p:pic>
      <p:sp>
        <p:nvSpPr>
          <p:cNvPr id="19" name="object 13"/>
          <p:cNvSpPr txBox="1"/>
          <p:nvPr/>
        </p:nvSpPr>
        <p:spPr>
          <a:xfrm>
            <a:off x="1180352" y="2112707"/>
            <a:ext cx="8693897" cy="423193"/>
          </a:xfrm>
          <a:prstGeom prst="rect">
            <a:avLst/>
          </a:prstGeom>
        </p:spPr>
        <p:txBody>
          <a:bodyPr vert="horz" wrap="square" lIns="0" tIns="53340" rIns="0" bIns="0" rtlCol="0">
            <a:spAutoFit/>
          </a:bodyPr>
          <a:lstStyle/>
          <a:p>
            <a:pPr marL="300355" indent="-287655">
              <a:lnSpc>
                <a:spcPct val="100000"/>
              </a:lnSpc>
              <a:spcBef>
                <a:spcPts val="420"/>
              </a:spcBef>
              <a:buChar char="•"/>
              <a:tabLst>
                <a:tab pos="300355" algn="l"/>
                <a:tab pos="300990" algn="l"/>
              </a:tabLst>
            </a:pPr>
            <a:r>
              <a:rPr lang="en-GB" sz="2400" dirty="0">
                <a:solidFill>
                  <a:srgbClr val="231F20"/>
                </a:solidFill>
                <a:latin typeface="Calibri"/>
                <a:cs typeface="Calibri"/>
              </a:rPr>
              <a:t>Closure of schools</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descr="P 4.jpeg"/>
          <p:cNvPicPr>
            <a:picLocks noChangeAspect="1"/>
          </p:cNvPicPr>
          <p:nvPr/>
        </p:nvPicPr>
        <p:blipFill>
          <a:blip r:embed="rId3"/>
          <a:stretch>
            <a:fillRect/>
          </a:stretch>
        </p:blipFill>
        <p:spPr>
          <a:xfrm>
            <a:off x="4765193" y="1260475"/>
            <a:ext cx="5882652" cy="4661380"/>
          </a:xfrm>
          <a:prstGeom prst="rect">
            <a:avLst/>
          </a:prstGeom>
        </p:spPr>
      </p:pic>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806450" y="1031875"/>
            <a:ext cx="10058400" cy="659155"/>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4200" b="0" i="0" u="none" strike="noStrike" kern="0" cap="none" spc="-20" normalizeH="0" baseline="0" noProof="0" dirty="0">
                <a:ln>
                  <a:noFill/>
                </a:ln>
                <a:solidFill>
                  <a:srgbClr val="231F20"/>
                </a:solidFill>
                <a:effectLst/>
                <a:uLnTx/>
                <a:uFillTx/>
                <a:latin typeface="Calibri"/>
                <a:ea typeface="+mj-ea"/>
                <a:cs typeface="Calibri"/>
              </a:rPr>
              <a:t>Impact of COVID-19 on children</a:t>
            </a: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p:txBody>
      </p:sp>
      <p:sp>
        <p:nvSpPr>
          <p:cNvPr id="6"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8"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9"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0"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1"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2"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sp>
        <p:nvSpPr>
          <p:cNvPr id="18" name="Rectangle 17"/>
          <p:cNvSpPr/>
          <p:nvPr/>
        </p:nvSpPr>
        <p:spPr>
          <a:xfrm>
            <a:off x="730250" y="1946275"/>
            <a:ext cx="4953000" cy="3898503"/>
          </a:xfrm>
          <a:prstGeom prst="rect">
            <a:avLst/>
          </a:prstGeom>
        </p:spPr>
        <p:txBody>
          <a:bodyPr wrap="square">
            <a:spAutoFit/>
          </a:bodyPr>
          <a:lstStyle/>
          <a:p>
            <a:pPr marL="300355" indent="-287655">
              <a:spcBef>
                <a:spcPts val="420"/>
              </a:spcBef>
              <a:buFont typeface="Arial"/>
              <a:buChar char="•"/>
              <a:tabLst>
                <a:tab pos="300355" algn="l"/>
                <a:tab pos="300990" algn="l"/>
              </a:tabLst>
            </a:pPr>
            <a:r>
              <a:rPr lang="en-US" sz="2400" dirty="0">
                <a:solidFill>
                  <a:srgbClr val="231F20"/>
                </a:solidFill>
                <a:latin typeface="Calibri"/>
                <a:cs typeface="Calibri"/>
              </a:rPr>
              <a:t>Closure of schools</a:t>
            </a:r>
          </a:p>
          <a:p>
            <a:pPr marL="300355" indent="-287655">
              <a:spcBef>
                <a:spcPts val="420"/>
              </a:spcBef>
              <a:buFont typeface="Arial"/>
              <a:buChar char="•"/>
              <a:tabLst>
                <a:tab pos="300355" algn="l"/>
                <a:tab pos="300990" algn="l"/>
              </a:tabLst>
            </a:pPr>
            <a:r>
              <a:rPr lang="en-US" sz="2400" dirty="0">
                <a:solidFill>
                  <a:srgbClr val="231F20"/>
                </a:solidFill>
                <a:latin typeface="Calibri"/>
                <a:cs typeface="Calibri"/>
              </a:rPr>
              <a:t>Disrupted education</a:t>
            </a:r>
          </a:p>
          <a:p>
            <a:pPr marL="300355" indent="-287655">
              <a:spcBef>
                <a:spcPts val="420"/>
              </a:spcBef>
              <a:buFont typeface="Arial"/>
              <a:buChar char="•"/>
              <a:tabLst>
                <a:tab pos="300355" algn="l"/>
                <a:tab pos="300990" algn="l"/>
              </a:tabLst>
            </a:pPr>
            <a:r>
              <a:rPr lang="en-US" sz="2400" dirty="0">
                <a:solidFill>
                  <a:srgbClr val="231F20"/>
                </a:solidFill>
                <a:cs typeface="Calibri"/>
              </a:rPr>
              <a:t>Increase in internet usage</a:t>
            </a:r>
          </a:p>
          <a:p>
            <a:pPr marL="300355" indent="-287655">
              <a:spcBef>
                <a:spcPts val="420"/>
              </a:spcBef>
              <a:buFont typeface="Arial"/>
              <a:buChar char="•"/>
              <a:tabLst>
                <a:tab pos="300355" algn="l"/>
                <a:tab pos="300990" algn="l"/>
              </a:tabLst>
            </a:pPr>
            <a:r>
              <a:rPr lang="en-US" sz="2400" dirty="0">
                <a:solidFill>
                  <a:srgbClr val="231F20"/>
                </a:solidFill>
                <a:cs typeface="Calibri"/>
              </a:rPr>
              <a:t>Food insecurity</a:t>
            </a:r>
          </a:p>
          <a:p>
            <a:pPr marL="300355" indent="-287655">
              <a:spcBef>
                <a:spcPts val="420"/>
              </a:spcBef>
              <a:buFont typeface="Arial"/>
              <a:buChar char="•"/>
              <a:tabLst>
                <a:tab pos="300355" algn="l"/>
                <a:tab pos="300990" algn="l"/>
              </a:tabLst>
            </a:pPr>
            <a:r>
              <a:rPr lang="en-US" sz="2400" dirty="0">
                <a:solidFill>
                  <a:srgbClr val="231F20"/>
                </a:solidFill>
                <a:cs typeface="Calibri"/>
              </a:rPr>
              <a:t>Social isolation</a:t>
            </a:r>
          </a:p>
          <a:p>
            <a:pPr marL="300355" indent="-287655">
              <a:spcBef>
                <a:spcPts val="420"/>
              </a:spcBef>
              <a:buFont typeface="Arial"/>
              <a:buChar char="•"/>
              <a:tabLst>
                <a:tab pos="300355" algn="l"/>
                <a:tab pos="300990" algn="l"/>
              </a:tabLst>
            </a:pPr>
            <a:r>
              <a:rPr lang="en-US" sz="2400" dirty="0">
                <a:solidFill>
                  <a:srgbClr val="231F20"/>
                </a:solidFill>
                <a:cs typeface="Calibri"/>
              </a:rPr>
              <a:t>More family time</a:t>
            </a:r>
          </a:p>
          <a:p>
            <a:pPr marL="300355" indent="-287655">
              <a:spcBef>
                <a:spcPts val="420"/>
              </a:spcBef>
              <a:buFont typeface="Arial"/>
              <a:buChar char="•"/>
              <a:tabLst>
                <a:tab pos="300355" algn="l"/>
                <a:tab pos="300990" algn="l"/>
              </a:tabLst>
            </a:pPr>
            <a:r>
              <a:rPr lang="en-US" sz="2400" dirty="0">
                <a:solidFill>
                  <a:srgbClr val="231F20"/>
                </a:solidFill>
                <a:latin typeface="Calibri"/>
                <a:cs typeface="Calibri"/>
              </a:rPr>
              <a:t>Heightened risks of harm, exploitation and abuse</a:t>
            </a:r>
          </a:p>
          <a:p>
            <a:pPr marL="300355" indent="-287655">
              <a:spcBef>
                <a:spcPts val="420"/>
              </a:spcBef>
              <a:buFont typeface="Arial"/>
              <a:buChar char="•"/>
              <a:tabLst>
                <a:tab pos="300355" algn="l"/>
                <a:tab pos="300990" algn="l"/>
              </a:tabLst>
            </a:pPr>
            <a:endParaRPr lang="en-US" sz="3200" dirty="0"/>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bject 12"/>
          <p:cNvSpPr txBox="1">
            <a:spLocks noGrp="1"/>
          </p:cNvSpPr>
          <p:nvPr>
            <p:ph type="title"/>
          </p:nvPr>
        </p:nvSpPr>
        <p:spPr>
          <a:xfrm>
            <a:off x="958850" y="1336675"/>
            <a:ext cx="6934200" cy="659155"/>
          </a:xfrm>
          <a:prstGeom prst="rect">
            <a:avLst/>
          </a:prstGeom>
        </p:spPr>
        <p:txBody>
          <a:bodyPr vert="horz" wrap="square" lIns="0" tIns="12700" rIns="0" bIns="0" rtlCol="0">
            <a:spAutoFit/>
          </a:bodyPr>
          <a:lstStyle/>
          <a:p>
            <a:pPr marL="12700" algn="l">
              <a:lnSpc>
                <a:spcPct val="100000"/>
              </a:lnSpc>
              <a:spcBef>
                <a:spcPts val="100"/>
              </a:spcBef>
            </a:pPr>
            <a:r>
              <a:rPr lang="en-GB" b="1" spc="-20" dirty="0">
                <a:solidFill>
                  <a:srgbClr val="FF0000"/>
                </a:solidFill>
              </a:rPr>
              <a:t>High risk groups </a:t>
            </a:r>
            <a:endParaRPr spc="-5" dirty="0"/>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7"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8"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9"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0"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1"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8" name="object 13"/>
          <p:cNvSpPr txBox="1"/>
          <p:nvPr/>
        </p:nvSpPr>
        <p:spPr>
          <a:xfrm>
            <a:off x="1111250" y="2936875"/>
            <a:ext cx="8693897" cy="2005677"/>
          </a:xfrm>
          <a:prstGeom prst="rect">
            <a:avLst/>
          </a:prstGeom>
        </p:spPr>
        <p:txBody>
          <a:bodyPr vert="horz" wrap="square" lIns="0" tIns="53340" rIns="0" bIns="0" rtlCol="0">
            <a:spAutoFit/>
          </a:bodyPr>
          <a:lstStyle/>
          <a:p>
            <a:pPr marL="12700" lvl="0" defTabSz="914400">
              <a:spcBef>
                <a:spcPts val="100"/>
              </a:spcBef>
              <a:defRPr/>
            </a:pPr>
            <a:r>
              <a:rPr lang="en-US" sz="4200" kern="0" spc="-20" dirty="0">
                <a:solidFill>
                  <a:srgbClr val="0000FF"/>
                </a:solidFill>
                <a:cs typeface="Calibri"/>
              </a:rPr>
              <a:t>Activity 2</a:t>
            </a:r>
          </a:p>
          <a:p>
            <a:pPr marL="12700" lvl="0" defTabSz="914400">
              <a:spcBef>
                <a:spcPts val="100"/>
              </a:spcBef>
              <a:defRPr/>
            </a:pPr>
            <a:r>
              <a:rPr lang="en-US" sz="4200" kern="0" spc="-20" dirty="0">
                <a:solidFill>
                  <a:srgbClr val="0000FF"/>
                </a:solidFill>
                <a:cs typeface="Calibri"/>
              </a:rPr>
              <a:t>Discuss and list groups of children at higher risk than others in your context.</a:t>
            </a:r>
          </a:p>
        </p:txBody>
      </p:sp>
      <p:pic>
        <p:nvPicPr>
          <p:cNvPr id="17" name="Picture 16">
            <a:extLst>
              <a:ext uri="{FF2B5EF4-FFF2-40B4-BE49-F238E27FC236}">
                <a16:creationId xmlns:a16="http://schemas.microsoft.com/office/drawing/2014/main" id="{48CDE924-B4EE-428D-8B01-72B50AAD4C4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69450" y="498475"/>
            <a:ext cx="1327619" cy="1238317"/>
          </a:xfrm>
          <a:prstGeom prst="rect">
            <a:avLst/>
          </a:prstGeom>
        </p:spPr>
      </p:pic>
      <p:sp>
        <p:nvSpPr>
          <p:cNvPr id="19" name="object 13"/>
          <p:cNvSpPr txBox="1"/>
          <p:nvPr/>
        </p:nvSpPr>
        <p:spPr>
          <a:xfrm>
            <a:off x="1180352" y="2112707"/>
            <a:ext cx="8693897" cy="843821"/>
          </a:xfrm>
          <a:prstGeom prst="rect">
            <a:avLst/>
          </a:prstGeom>
        </p:spPr>
        <p:txBody>
          <a:bodyPr vert="horz" wrap="square" lIns="0" tIns="53340" rIns="0" bIns="0" rtlCol="0">
            <a:spAutoFit/>
          </a:bodyPr>
          <a:lstStyle/>
          <a:p>
            <a:pPr marL="300355" indent="-287655">
              <a:lnSpc>
                <a:spcPct val="100000"/>
              </a:lnSpc>
              <a:spcBef>
                <a:spcPts val="420"/>
              </a:spcBef>
              <a:buChar char="•"/>
              <a:tabLst>
                <a:tab pos="300355" algn="l"/>
                <a:tab pos="300990" algn="l"/>
              </a:tabLst>
            </a:pPr>
            <a:r>
              <a:rPr lang="en-GB" sz="2400" dirty="0">
                <a:solidFill>
                  <a:srgbClr val="231F20"/>
                </a:solidFill>
                <a:latin typeface="Calibri"/>
                <a:cs typeface="Calibri"/>
              </a:rPr>
              <a:t>Children living in poverty with limited resources</a:t>
            </a:r>
          </a:p>
          <a:p>
            <a:pPr marL="300355" indent="-287655">
              <a:lnSpc>
                <a:spcPct val="100000"/>
              </a:lnSpc>
              <a:spcBef>
                <a:spcPts val="420"/>
              </a:spcBef>
              <a:tabLst>
                <a:tab pos="300355" algn="l"/>
                <a:tab pos="300990" algn="l"/>
              </a:tabLst>
            </a:pPr>
            <a:endParaRPr lang="en-GB" sz="2400" dirty="0">
              <a:solidFill>
                <a:srgbClr val="231F20"/>
              </a:solidFill>
              <a:latin typeface="Calibri"/>
              <a:cs typeface="Calibri"/>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7" name="Rectangle 6"/>
          <p:cNvSpPr/>
          <p:nvPr/>
        </p:nvSpPr>
        <p:spPr>
          <a:xfrm>
            <a:off x="349250" y="2174875"/>
            <a:ext cx="9982200" cy="3477875"/>
          </a:xfrm>
          <a:prstGeom prst="rect">
            <a:avLst/>
          </a:prstGeom>
        </p:spPr>
        <p:txBody>
          <a:bodyPr wrap="square">
            <a:spAutoFit/>
          </a:bodyPr>
          <a:lstStyle/>
          <a:p>
            <a:pPr marL="12700">
              <a:spcBef>
                <a:spcPts val="420"/>
              </a:spcBef>
              <a:tabLst>
                <a:tab pos="300355" algn="l"/>
                <a:tab pos="300990" algn="l"/>
              </a:tabLst>
            </a:pPr>
            <a:r>
              <a:rPr lang="en-US" sz="2400" dirty="0">
                <a:solidFill>
                  <a:srgbClr val="231F20"/>
                </a:solidFill>
                <a:cs typeface="Calibri"/>
              </a:rPr>
              <a:t>Children who are</a:t>
            </a:r>
          </a:p>
          <a:p>
            <a:pPr marL="300355" indent="-287655">
              <a:spcBef>
                <a:spcPts val="420"/>
              </a:spcBef>
              <a:buFont typeface="Arial"/>
              <a:buChar char="•"/>
              <a:tabLst>
                <a:tab pos="300355" algn="l"/>
                <a:tab pos="300990" algn="l"/>
              </a:tabLst>
            </a:pPr>
            <a:r>
              <a:rPr lang="en-US" sz="2400" dirty="0">
                <a:solidFill>
                  <a:srgbClr val="231F20"/>
                </a:solidFill>
                <a:cs typeface="Calibri"/>
              </a:rPr>
              <a:t>affected by poverty and limited resources</a:t>
            </a:r>
          </a:p>
          <a:p>
            <a:pPr marL="300355" indent="-287655">
              <a:spcBef>
                <a:spcPts val="420"/>
              </a:spcBef>
              <a:buFont typeface="Arial"/>
              <a:buChar char="•"/>
              <a:tabLst>
                <a:tab pos="300355" algn="l"/>
                <a:tab pos="300990" algn="l"/>
              </a:tabLst>
            </a:pPr>
            <a:r>
              <a:rPr lang="en-US" sz="2400" dirty="0">
                <a:solidFill>
                  <a:srgbClr val="231F20"/>
                </a:solidFill>
                <a:latin typeface="Calibri"/>
                <a:cs typeface="Calibri"/>
              </a:rPr>
              <a:t>at risk of separation, or already separated from families</a:t>
            </a:r>
          </a:p>
          <a:p>
            <a:pPr marL="300355" indent="-287655">
              <a:spcBef>
                <a:spcPts val="420"/>
              </a:spcBef>
              <a:buFont typeface="Arial"/>
              <a:buChar char="•"/>
              <a:tabLst>
                <a:tab pos="300355" algn="l"/>
                <a:tab pos="300990" algn="l"/>
              </a:tabLst>
            </a:pPr>
            <a:r>
              <a:rPr lang="en-US" sz="2400" dirty="0">
                <a:solidFill>
                  <a:srgbClr val="231F20"/>
                </a:solidFill>
                <a:latin typeface="Calibri"/>
                <a:cs typeface="Calibri"/>
              </a:rPr>
              <a:t>living in or have recently left alternative care</a:t>
            </a:r>
          </a:p>
          <a:p>
            <a:pPr marL="300355" indent="-287655">
              <a:spcBef>
                <a:spcPts val="420"/>
              </a:spcBef>
              <a:buFont typeface="Arial"/>
              <a:buChar char="•"/>
              <a:tabLst>
                <a:tab pos="300355" algn="l"/>
                <a:tab pos="300990" algn="l"/>
              </a:tabLst>
            </a:pPr>
            <a:r>
              <a:rPr lang="en-US" sz="2400" dirty="0">
                <a:solidFill>
                  <a:srgbClr val="231F20"/>
                </a:solidFill>
                <a:latin typeface="Calibri"/>
                <a:cs typeface="Calibri"/>
              </a:rPr>
              <a:t>living in street situations </a:t>
            </a:r>
          </a:p>
          <a:p>
            <a:pPr marL="300355" indent="-287655">
              <a:spcBef>
                <a:spcPts val="420"/>
              </a:spcBef>
              <a:buFont typeface="Arial"/>
              <a:buChar char="•"/>
              <a:tabLst>
                <a:tab pos="300355" algn="l"/>
                <a:tab pos="300990" algn="l"/>
              </a:tabLst>
            </a:pPr>
            <a:r>
              <a:rPr lang="en-US" sz="2400" dirty="0">
                <a:solidFill>
                  <a:srgbClr val="231F20"/>
                </a:solidFill>
                <a:latin typeface="Calibri"/>
                <a:cs typeface="Calibri"/>
              </a:rPr>
              <a:t>refugee and migrant children</a:t>
            </a:r>
          </a:p>
          <a:p>
            <a:pPr marL="300355" indent="-287655">
              <a:spcBef>
                <a:spcPts val="420"/>
              </a:spcBef>
              <a:buFont typeface="Arial"/>
              <a:buChar char="•"/>
              <a:tabLst>
                <a:tab pos="300355" algn="l"/>
                <a:tab pos="300990" algn="l"/>
              </a:tabLst>
            </a:pPr>
            <a:r>
              <a:rPr lang="en-US" sz="2400" dirty="0">
                <a:solidFill>
                  <a:srgbClr val="231F20"/>
                </a:solidFill>
                <a:latin typeface="Calibri"/>
                <a:cs typeface="Calibri"/>
              </a:rPr>
              <a:t>exposed to or subjected to violence, exploitation and abuse.</a:t>
            </a:r>
          </a:p>
          <a:p>
            <a:endParaRPr lang="en-US" sz="3200" dirty="0"/>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8"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9"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0"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1"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2"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9" name="object 12"/>
          <p:cNvSpPr txBox="1">
            <a:spLocks/>
          </p:cNvSpPr>
          <p:nvPr/>
        </p:nvSpPr>
        <p:spPr>
          <a:xfrm>
            <a:off x="304800" y="1184275"/>
            <a:ext cx="7588250" cy="659155"/>
          </a:xfrm>
          <a:prstGeom prst="rect">
            <a:avLst/>
          </a:prstGeom>
        </p:spPr>
        <p:txBody>
          <a:bodyPr vert="horz" wrap="square" lIns="0" tIns="12700" rIns="0" bIns="0" rtlCol="0">
            <a:spAutoFit/>
          </a:bodyPr>
          <a:lstStyle/>
          <a:p>
            <a:pPr marL="12700" marR="0" lvl="0" indent="0" algn="ctr" defTabSz="914400" eaLnBrk="1" fontAlgn="auto" latinLnBrk="0" hangingPunct="1">
              <a:lnSpc>
                <a:spcPct val="100000"/>
              </a:lnSpc>
              <a:spcBef>
                <a:spcPts val="100"/>
              </a:spcBef>
              <a:spcAft>
                <a:spcPts val="0"/>
              </a:spcAft>
              <a:buClrTx/>
              <a:buSzTx/>
              <a:buFontTx/>
              <a:buNone/>
              <a:tabLst/>
              <a:defRPr/>
            </a:pPr>
            <a:r>
              <a:rPr kumimoji="0" lang="en-US" sz="4200" b="0" i="0" u="none" strike="noStrike" kern="0" cap="none" spc="-20" normalizeH="0" baseline="0" noProof="0" dirty="0">
                <a:ln>
                  <a:noFill/>
                </a:ln>
                <a:solidFill>
                  <a:srgbClr val="231F20"/>
                </a:solidFill>
                <a:effectLst/>
                <a:uLnTx/>
                <a:uFillTx/>
                <a:latin typeface="Calibri"/>
                <a:ea typeface="+mj-ea"/>
                <a:cs typeface="Calibri"/>
              </a:rPr>
              <a:t>High risk groups</a:t>
            </a:r>
          </a:p>
        </p:txBody>
      </p:sp>
      <p:pic>
        <p:nvPicPr>
          <p:cNvPr id="17" name="Picture 16">
            <a:extLst>
              <a:ext uri="{FF2B5EF4-FFF2-40B4-BE49-F238E27FC236}">
                <a16:creationId xmlns:a16="http://schemas.microsoft.com/office/drawing/2014/main" id="{48CDE924-B4EE-428D-8B01-72B50AAD4C4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69450" y="498475"/>
            <a:ext cx="1327619" cy="1238317"/>
          </a:xfrm>
          <a:prstGeom prst="rect">
            <a:avLst/>
          </a:prstGeom>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5"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6"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7"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8"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9"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1"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2" name="object 12"/>
          <p:cNvSpPr txBox="1">
            <a:spLocks noGrp="1"/>
          </p:cNvSpPr>
          <p:nvPr>
            <p:ph type="title"/>
          </p:nvPr>
        </p:nvSpPr>
        <p:spPr>
          <a:xfrm>
            <a:off x="1035050" y="1260475"/>
            <a:ext cx="8534400" cy="659155"/>
          </a:xfrm>
          <a:prstGeom prst="rect">
            <a:avLst/>
          </a:prstGeom>
        </p:spPr>
        <p:txBody>
          <a:bodyPr vert="horz" wrap="square" lIns="0" tIns="12700" rIns="0" bIns="0" rtlCol="0">
            <a:spAutoFit/>
          </a:bodyPr>
          <a:lstStyle/>
          <a:p>
            <a:pPr marL="12700">
              <a:lnSpc>
                <a:spcPct val="100000"/>
              </a:lnSpc>
              <a:spcBef>
                <a:spcPts val="100"/>
              </a:spcBef>
            </a:pPr>
            <a:r>
              <a:rPr lang="en-GB" dirty="0"/>
              <a:t>Children’s reactions during COVID-19 </a:t>
            </a:r>
            <a:endParaRPr spc="-5" dirty="0"/>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pic>
        <p:nvPicPr>
          <p:cNvPr id="18" name="Picture 17">
            <a:extLst>
              <a:ext uri="{FF2B5EF4-FFF2-40B4-BE49-F238E27FC236}">
                <a16:creationId xmlns:a16="http://schemas.microsoft.com/office/drawing/2014/main" id="{48CDE924-B4EE-428D-8B01-72B50AAD4C4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51612" y="445820"/>
            <a:ext cx="1327619" cy="1238317"/>
          </a:xfrm>
          <a:prstGeom prst="rect">
            <a:avLst/>
          </a:prstGeom>
        </p:spPr>
      </p:pic>
      <p:pic>
        <p:nvPicPr>
          <p:cNvPr id="17" name="Picture 16" descr="P 4.jpeg"/>
          <p:cNvPicPr>
            <a:picLocks noChangeAspect="1"/>
          </p:cNvPicPr>
          <p:nvPr/>
        </p:nvPicPr>
        <p:blipFill>
          <a:blip r:embed="rId7"/>
          <a:stretch>
            <a:fillRect/>
          </a:stretch>
        </p:blipFill>
        <p:spPr>
          <a:xfrm>
            <a:off x="1949450" y="2075576"/>
            <a:ext cx="5562600" cy="4407773"/>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14178</TotalTime>
  <Words>4695</Words>
  <Application>Microsoft Macintosh PowerPoint</Application>
  <PresentationFormat>Custom</PresentationFormat>
  <Paragraphs>382</Paragraphs>
  <Slides>32</Slides>
  <Notes>32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32</vt:i4>
      </vt:variant>
    </vt:vector>
  </HeadingPairs>
  <TitlesOfParts>
    <vt:vector size="36" baseType="lpstr">
      <vt:lpstr>Arial</vt:lpstr>
      <vt:lpstr>Calibri</vt:lpstr>
      <vt:lpstr>Calibri-Light</vt:lpstr>
      <vt:lpstr>Office Theme</vt:lpstr>
      <vt:lpstr>Psychological  First Aid</vt:lpstr>
      <vt:lpstr>PowerPoint Presentation</vt:lpstr>
      <vt:lpstr>PowerPoint Presentation</vt:lpstr>
      <vt:lpstr>PowerPoint Presentation</vt:lpstr>
      <vt:lpstr>Impact of COVID-19 on children</vt:lpstr>
      <vt:lpstr>PowerPoint Presentation</vt:lpstr>
      <vt:lpstr>High risk groups </vt:lpstr>
      <vt:lpstr>PowerPoint Presentation</vt:lpstr>
      <vt:lpstr>Children’s reactions during COVID-19 </vt:lpstr>
      <vt:lpstr>Children’s reactions during COVID-19 </vt:lpstr>
      <vt:lpstr>Children’s reactions during COVID-19 </vt:lpstr>
      <vt:lpstr>Examples of children’s reactions during COVID-19 </vt:lpstr>
      <vt:lpstr>Factors that impact children’s reactions</vt:lpstr>
      <vt:lpstr>Factors that impact children’s reactions</vt:lpstr>
      <vt:lpstr>Helping children</vt:lpstr>
      <vt:lpstr>PowerPoint Presentation</vt:lpstr>
      <vt:lpstr>LOOK</vt:lpstr>
      <vt:lpstr>Look for</vt:lpstr>
      <vt:lpstr>Examples of children’s severe reactions</vt:lpstr>
      <vt:lpstr>Examples of children’s severe reactions</vt:lpstr>
      <vt:lpstr>Examples of complicated situations</vt:lpstr>
      <vt:lpstr>LISTEN refers to how the helper</vt:lpstr>
      <vt:lpstr>Communicating with children</vt:lpstr>
      <vt:lpstr>Communicating with children</vt:lpstr>
      <vt:lpstr>Communicating techniques</vt:lpstr>
      <vt:lpstr>LINK is to</vt:lpstr>
      <vt:lpstr>PowerPoint Presentation</vt:lpstr>
      <vt:lpstr>PowerPoint Presentation</vt:lpstr>
      <vt:lpstr>What should we prepare to provide support to children? </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Psychological  First Aid</dc:title>
  <cp:lastModifiedBy>Pernille Terlonge</cp:lastModifiedBy>
  <cp:revision>527</cp:revision>
  <cp:lastPrinted>2020-04-23T10:48:05Z</cp:lastPrinted>
  <dcterms:created xsi:type="dcterms:W3CDTF">2020-06-08T04:53:19Z</dcterms:created>
  <dcterms:modified xsi:type="dcterms:W3CDTF">2020-06-21T16:31:19Z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2018-11-23T00:00:00Z</vt:filetime>
  </property>
  <property fmtid="{D5CDD505-2E9C-101B-9397-08002B2CF9AE}" pid="3" name="Creator">
    <vt:lpwstr>Adobe InDesign CC 13.0 (Macintosh)</vt:lpwstr>
  </property>
  <property fmtid="{D5CDD505-2E9C-101B-9397-08002B2CF9AE}" pid="4" name="LastSaved">
    <vt:filetime>2018-11-23T00:00:00Z</vt:filetime>
  </property>
</Properties>
</file>