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sldIdLst>
    <p:sldId id="379" r:id="rId5"/>
    <p:sldId id="344" r:id="rId6"/>
    <p:sldId id="350" r:id="rId7"/>
    <p:sldId id="302" r:id="rId8"/>
    <p:sldId id="288" r:id="rId9"/>
    <p:sldId id="360" r:id="rId10"/>
    <p:sldId id="371" r:id="rId11"/>
    <p:sldId id="362" r:id="rId12"/>
    <p:sldId id="363" r:id="rId13"/>
    <p:sldId id="365" r:id="rId14"/>
    <p:sldId id="382" r:id="rId15"/>
    <p:sldId id="366" r:id="rId16"/>
    <p:sldId id="376" r:id="rId17"/>
    <p:sldId id="384" r:id="rId18"/>
    <p:sldId id="364" r:id="rId19"/>
    <p:sldId id="367" r:id="rId20"/>
    <p:sldId id="381" r:id="rId21"/>
    <p:sldId id="383" r:id="rId22"/>
    <p:sldId id="369" r:id="rId23"/>
    <p:sldId id="385" r:id="rId24"/>
    <p:sldId id="375" r:id="rId25"/>
    <p:sldId id="377" r:id="rId26"/>
    <p:sldId id="374" r:id="rId27"/>
    <p:sldId id="274" r:id="rId28"/>
    <p:sldId id="359" r:id="rId29"/>
    <p:sldId id="378" r:id="rId30"/>
    <p:sldId id="346" r:id="rId31"/>
    <p:sldId id="347" r:id="rId32"/>
    <p:sldId id="339" r:id="rId33"/>
    <p:sldId id="386" r:id="rId34"/>
  </p:sldIdLst>
  <p:sldSz cx="11518900" cy="6483350"/>
  <p:notesSz cx="11518900" cy="6483350"/>
  <p:defaultText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734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6EFA49-1D9A-4932-B63E-21C5480CFBB6}" v="596" dt="2020-05-31T09:02:39.30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09" autoAdjust="0"/>
    <p:restoredTop sz="68253" autoAdjust="0"/>
  </p:normalViewPr>
  <p:slideViewPr>
    <p:cSldViewPr>
      <p:cViewPr varScale="1">
        <p:scale>
          <a:sx n="77" d="100"/>
          <a:sy n="77" d="100"/>
        </p:scale>
        <p:origin x="1808" y="184"/>
      </p:cViewPr>
      <p:guideLst>
        <p:guide orient="horz" pos="2880"/>
        <p:guide pos="2160"/>
      </p:guideLst>
    </p:cSldViewPr>
  </p:slideViewPr>
  <p:notesTextViewPr>
    <p:cViewPr>
      <p:scale>
        <a:sx n="125" d="100"/>
        <a:sy n="12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B8B8E1-B232-AE4A-A27C-79556FA23D50}" type="doc">
      <dgm:prSet loTypeId="urn:microsoft.com/office/officeart/2005/8/layout/radial1" loCatId="" qsTypeId="urn:microsoft.com/office/officeart/2005/8/quickstyle/simple2" qsCatId="simple" csTypeId="urn:microsoft.com/office/officeart/2005/8/colors/accent2_1" csCatId="accent2" phldr="1"/>
      <dgm:spPr/>
      <dgm:t>
        <a:bodyPr/>
        <a:lstStyle/>
        <a:p>
          <a:endParaRPr lang="en-GB"/>
        </a:p>
      </dgm:t>
    </dgm:pt>
    <dgm:pt modelId="{DFAD0621-EE23-DB41-98E6-529C4B81D6CB}">
      <dgm:prSet phldrT="[Text]" custT="1"/>
      <dgm:spPr>
        <a:solidFill>
          <a:srgbClr val="C00000"/>
        </a:solidFill>
      </dgm:spPr>
      <dgm:t>
        <a:bodyPr/>
        <a:lstStyle/>
        <a:p>
          <a:r>
            <a:rPr lang="en-GB" sz="3000" b="1" dirty="0">
              <a:solidFill>
                <a:schemeClr val="bg1"/>
              </a:solidFill>
            </a:rPr>
            <a:t>Psychosocial support</a:t>
          </a:r>
        </a:p>
      </dgm:t>
    </dgm:pt>
    <dgm:pt modelId="{E7B00931-774E-044A-9340-C031A887672F}" type="parTrans" cxnId="{42B95C75-7101-D141-A3B2-20226236DF64}">
      <dgm:prSet/>
      <dgm:spPr/>
      <dgm:t>
        <a:bodyPr/>
        <a:lstStyle/>
        <a:p>
          <a:endParaRPr lang="en-GB"/>
        </a:p>
      </dgm:t>
    </dgm:pt>
    <dgm:pt modelId="{C18C16A7-BA0E-FC41-B93A-8A0B0F90A0F2}" type="sibTrans" cxnId="{42B95C75-7101-D141-A3B2-20226236DF64}">
      <dgm:prSet/>
      <dgm:spPr/>
      <dgm:t>
        <a:bodyPr/>
        <a:lstStyle/>
        <a:p>
          <a:endParaRPr lang="en-GB"/>
        </a:p>
      </dgm:t>
    </dgm:pt>
    <dgm:pt modelId="{CCD09AFE-2D0E-6545-8264-6343E2832EB7}">
      <dgm:prSet phldrT="[Text]" custT="1"/>
      <dgm:spPr/>
      <dgm:t>
        <a:bodyPr/>
        <a:lstStyle/>
        <a:p>
          <a:r>
            <a:rPr lang="en-GB" sz="3000" dirty="0"/>
            <a:t>Safety</a:t>
          </a:r>
        </a:p>
      </dgm:t>
    </dgm:pt>
    <dgm:pt modelId="{A803D17E-D3DC-D04F-BA5D-5A779E4932A1}" type="parTrans" cxnId="{A614D30F-BB21-A549-A745-D9411F95D833}">
      <dgm:prSet custT="1"/>
      <dgm:spPr/>
      <dgm:t>
        <a:bodyPr/>
        <a:lstStyle/>
        <a:p>
          <a:endParaRPr lang="en-GB" sz="3000"/>
        </a:p>
      </dgm:t>
    </dgm:pt>
    <dgm:pt modelId="{5EE36CA1-4528-6B47-A0D3-780935FAACCA}" type="sibTrans" cxnId="{A614D30F-BB21-A549-A745-D9411F95D833}">
      <dgm:prSet/>
      <dgm:spPr/>
      <dgm:t>
        <a:bodyPr/>
        <a:lstStyle/>
        <a:p>
          <a:endParaRPr lang="en-GB"/>
        </a:p>
      </dgm:t>
    </dgm:pt>
    <dgm:pt modelId="{9718C0C8-798E-7C4D-AF11-8A66786A0008}">
      <dgm:prSet phldrT="[Text]" custT="1"/>
      <dgm:spPr/>
      <dgm:t>
        <a:bodyPr/>
        <a:lstStyle/>
        <a:p>
          <a:r>
            <a:rPr lang="en-GB" sz="3000" dirty="0"/>
            <a:t>Calming</a:t>
          </a:r>
        </a:p>
      </dgm:t>
    </dgm:pt>
    <dgm:pt modelId="{80BAEA9B-F289-7442-8CD8-DAA44B1E265D}" type="parTrans" cxnId="{29017652-F83F-6F4D-8056-2D1FAC7E30CB}">
      <dgm:prSet custT="1"/>
      <dgm:spPr/>
      <dgm:t>
        <a:bodyPr/>
        <a:lstStyle/>
        <a:p>
          <a:endParaRPr lang="en-GB" sz="3000"/>
        </a:p>
      </dgm:t>
    </dgm:pt>
    <dgm:pt modelId="{20A4EED0-CDB4-F043-9DDB-CCF8E6D5C67F}" type="sibTrans" cxnId="{29017652-F83F-6F4D-8056-2D1FAC7E30CB}">
      <dgm:prSet/>
      <dgm:spPr/>
      <dgm:t>
        <a:bodyPr/>
        <a:lstStyle/>
        <a:p>
          <a:endParaRPr lang="en-GB"/>
        </a:p>
      </dgm:t>
    </dgm:pt>
    <dgm:pt modelId="{3B97E0E3-D9DD-9C48-AAF9-8FA080F831ED}">
      <dgm:prSet phldrT="[Text]" custT="1"/>
      <dgm:spPr/>
      <dgm:t>
        <a:bodyPr/>
        <a:lstStyle/>
        <a:p>
          <a:r>
            <a:rPr lang="en-GB" sz="3000" dirty="0"/>
            <a:t>Self- and collective efficacy</a:t>
          </a:r>
        </a:p>
      </dgm:t>
    </dgm:pt>
    <dgm:pt modelId="{6151C108-1C07-874D-9EF9-FF41374A7157}" type="parTrans" cxnId="{2B673105-0AD3-2C43-8CDA-3027AF9F09EC}">
      <dgm:prSet custT="1"/>
      <dgm:spPr/>
      <dgm:t>
        <a:bodyPr/>
        <a:lstStyle/>
        <a:p>
          <a:endParaRPr lang="en-GB" sz="3000"/>
        </a:p>
      </dgm:t>
    </dgm:pt>
    <dgm:pt modelId="{AC432DF4-F89C-AD42-A737-FE2E53E52763}" type="sibTrans" cxnId="{2B673105-0AD3-2C43-8CDA-3027AF9F09EC}">
      <dgm:prSet/>
      <dgm:spPr/>
      <dgm:t>
        <a:bodyPr/>
        <a:lstStyle/>
        <a:p>
          <a:endParaRPr lang="en-GB"/>
        </a:p>
      </dgm:t>
    </dgm:pt>
    <dgm:pt modelId="{6713057B-4F7F-8443-910F-3E21B5128852}">
      <dgm:prSet phldrT="[Text]" custT="1"/>
      <dgm:spPr/>
      <dgm:t>
        <a:bodyPr/>
        <a:lstStyle/>
        <a:p>
          <a:r>
            <a:rPr lang="en-GB" sz="3000" dirty="0"/>
            <a:t>Connectedness</a:t>
          </a:r>
        </a:p>
      </dgm:t>
    </dgm:pt>
    <dgm:pt modelId="{8C74F9C1-BF98-1A42-9BEB-139F4EAAB211}" type="parTrans" cxnId="{E913A0E7-165C-8649-BBB7-E7ECAF1260AD}">
      <dgm:prSet custT="1"/>
      <dgm:spPr/>
      <dgm:t>
        <a:bodyPr/>
        <a:lstStyle/>
        <a:p>
          <a:endParaRPr lang="en-GB" sz="3000"/>
        </a:p>
      </dgm:t>
    </dgm:pt>
    <dgm:pt modelId="{6E54399A-9453-E046-A93D-9FAB0C0B1DBD}" type="sibTrans" cxnId="{E913A0E7-165C-8649-BBB7-E7ECAF1260AD}">
      <dgm:prSet/>
      <dgm:spPr/>
      <dgm:t>
        <a:bodyPr/>
        <a:lstStyle/>
        <a:p>
          <a:endParaRPr lang="en-GB"/>
        </a:p>
      </dgm:t>
    </dgm:pt>
    <dgm:pt modelId="{79ECC329-EFC2-5E4E-BC12-CF4E44296446}">
      <dgm:prSet phldrT="[Text]" custT="1"/>
      <dgm:spPr/>
      <dgm:t>
        <a:bodyPr/>
        <a:lstStyle/>
        <a:p>
          <a:r>
            <a:rPr lang="en-GB" sz="3000" dirty="0"/>
            <a:t>Hope</a:t>
          </a:r>
        </a:p>
      </dgm:t>
    </dgm:pt>
    <dgm:pt modelId="{16F41E67-BDB7-BF4F-A574-51CC1712BBBC}" type="parTrans" cxnId="{B1AA43B3-1EEA-3A42-A91A-3E350473A71B}">
      <dgm:prSet custT="1"/>
      <dgm:spPr/>
      <dgm:t>
        <a:bodyPr/>
        <a:lstStyle/>
        <a:p>
          <a:endParaRPr lang="en-GB" sz="3000"/>
        </a:p>
      </dgm:t>
    </dgm:pt>
    <dgm:pt modelId="{668BC69D-58A0-1C44-8995-F15A97778477}" type="sibTrans" cxnId="{B1AA43B3-1EEA-3A42-A91A-3E350473A71B}">
      <dgm:prSet/>
      <dgm:spPr/>
      <dgm:t>
        <a:bodyPr/>
        <a:lstStyle/>
        <a:p>
          <a:endParaRPr lang="en-GB"/>
        </a:p>
      </dgm:t>
    </dgm:pt>
    <dgm:pt modelId="{40AB0238-488E-D54E-B67C-C44F6FE1CB4E}" type="pres">
      <dgm:prSet presAssocID="{6DB8B8E1-B232-AE4A-A27C-79556FA23D50}" presName="cycle" presStyleCnt="0">
        <dgm:presLayoutVars>
          <dgm:chMax val="1"/>
          <dgm:dir/>
          <dgm:animLvl val="ctr"/>
          <dgm:resizeHandles val="exact"/>
        </dgm:presLayoutVars>
      </dgm:prSet>
      <dgm:spPr/>
    </dgm:pt>
    <dgm:pt modelId="{40D6DEFB-6448-B840-B5B1-FF5AF8F61A7F}" type="pres">
      <dgm:prSet presAssocID="{DFAD0621-EE23-DB41-98E6-529C4B81D6CB}" presName="centerShape" presStyleLbl="node0" presStyleIdx="0" presStyleCnt="1" custScaleX="243555" custScaleY="135534" custLinFactNeighborX="-5820" custLinFactNeighborY="6972"/>
      <dgm:spPr/>
    </dgm:pt>
    <dgm:pt modelId="{E2E32D53-1539-FE4A-B5B0-2FF6E3430FD0}" type="pres">
      <dgm:prSet presAssocID="{A803D17E-D3DC-D04F-BA5D-5A779E4932A1}" presName="Name9" presStyleLbl="parChTrans1D2" presStyleIdx="0" presStyleCnt="5"/>
      <dgm:spPr/>
    </dgm:pt>
    <dgm:pt modelId="{EFB04570-2963-B642-9DF5-5AC5A3CD50ED}" type="pres">
      <dgm:prSet presAssocID="{A803D17E-D3DC-D04F-BA5D-5A779E4932A1}" presName="connTx" presStyleLbl="parChTrans1D2" presStyleIdx="0" presStyleCnt="5"/>
      <dgm:spPr/>
    </dgm:pt>
    <dgm:pt modelId="{826BDE6D-890B-2349-9C9F-FE86096D0AAF}" type="pres">
      <dgm:prSet presAssocID="{CCD09AFE-2D0E-6545-8264-6343E2832EB7}" presName="node" presStyleLbl="node1" presStyleIdx="0" presStyleCnt="5" custScaleX="225801" custScaleY="124022" custRadScaleRad="99004" custRadScaleInc="39804">
        <dgm:presLayoutVars>
          <dgm:bulletEnabled val="1"/>
        </dgm:presLayoutVars>
      </dgm:prSet>
      <dgm:spPr/>
    </dgm:pt>
    <dgm:pt modelId="{B064C7B3-8F0E-3042-B98F-7890DC8EE91E}" type="pres">
      <dgm:prSet presAssocID="{80BAEA9B-F289-7442-8CD8-DAA44B1E265D}" presName="Name9" presStyleLbl="parChTrans1D2" presStyleIdx="1" presStyleCnt="5"/>
      <dgm:spPr/>
    </dgm:pt>
    <dgm:pt modelId="{5E8DCBAE-1D15-E640-B1B7-32BE2AB387A8}" type="pres">
      <dgm:prSet presAssocID="{80BAEA9B-F289-7442-8CD8-DAA44B1E265D}" presName="connTx" presStyleLbl="parChTrans1D2" presStyleIdx="1" presStyleCnt="5"/>
      <dgm:spPr/>
    </dgm:pt>
    <dgm:pt modelId="{9A6189F7-B378-1044-8AA7-F822659CD21B}" type="pres">
      <dgm:prSet presAssocID="{9718C0C8-798E-7C4D-AF11-8A66786A0008}" presName="node" presStyleLbl="node1" presStyleIdx="1" presStyleCnt="5" custScaleX="200466" custScaleY="143593" custRadScaleRad="199006" custRadScaleInc="10112">
        <dgm:presLayoutVars>
          <dgm:bulletEnabled val="1"/>
        </dgm:presLayoutVars>
      </dgm:prSet>
      <dgm:spPr/>
    </dgm:pt>
    <dgm:pt modelId="{CEE0090C-CE8F-C84D-BD2C-4A35606C9939}" type="pres">
      <dgm:prSet presAssocID="{6151C108-1C07-874D-9EF9-FF41374A7157}" presName="Name9" presStyleLbl="parChTrans1D2" presStyleIdx="2" presStyleCnt="5"/>
      <dgm:spPr/>
    </dgm:pt>
    <dgm:pt modelId="{C9101967-8E4D-0144-A58A-8D41E0F290A1}" type="pres">
      <dgm:prSet presAssocID="{6151C108-1C07-874D-9EF9-FF41374A7157}" presName="connTx" presStyleLbl="parChTrans1D2" presStyleIdx="2" presStyleCnt="5"/>
      <dgm:spPr/>
    </dgm:pt>
    <dgm:pt modelId="{33194DC6-0DE5-334B-B184-1F55AD58FE8C}" type="pres">
      <dgm:prSet presAssocID="{3B97E0E3-D9DD-9C48-AAF9-8FA080F831ED}" presName="node" presStyleLbl="node1" presStyleIdx="2" presStyleCnt="5" custScaleX="270587" custScaleY="119100" custRadScaleRad="198544" custRadScaleInc="-94361">
        <dgm:presLayoutVars>
          <dgm:bulletEnabled val="1"/>
        </dgm:presLayoutVars>
      </dgm:prSet>
      <dgm:spPr/>
    </dgm:pt>
    <dgm:pt modelId="{D52C8C29-1369-5544-9D3F-2BEA802FE8EF}" type="pres">
      <dgm:prSet presAssocID="{8C74F9C1-BF98-1A42-9BEB-139F4EAAB211}" presName="Name9" presStyleLbl="parChTrans1D2" presStyleIdx="3" presStyleCnt="5"/>
      <dgm:spPr/>
    </dgm:pt>
    <dgm:pt modelId="{1E1FF9B9-4B64-CB4F-95DE-8A47C1691549}" type="pres">
      <dgm:prSet presAssocID="{8C74F9C1-BF98-1A42-9BEB-139F4EAAB211}" presName="connTx" presStyleLbl="parChTrans1D2" presStyleIdx="3" presStyleCnt="5"/>
      <dgm:spPr/>
    </dgm:pt>
    <dgm:pt modelId="{41CD8E15-3A2E-7C47-8E02-ED7428BEB2F5}" type="pres">
      <dgm:prSet presAssocID="{6713057B-4F7F-8443-910F-3E21B5128852}" presName="node" presStyleLbl="node1" presStyleIdx="3" presStyleCnt="5" custScaleX="244707" custScaleY="123221" custRadScaleRad="213474" custRadScaleInc="107693">
        <dgm:presLayoutVars>
          <dgm:bulletEnabled val="1"/>
        </dgm:presLayoutVars>
      </dgm:prSet>
      <dgm:spPr/>
    </dgm:pt>
    <dgm:pt modelId="{C8DAA448-8959-B542-BACB-CBFE10E5805A}" type="pres">
      <dgm:prSet presAssocID="{16F41E67-BDB7-BF4F-A574-51CC1712BBBC}" presName="Name9" presStyleLbl="parChTrans1D2" presStyleIdx="4" presStyleCnt="5"/>
      <dgm:spPr/>
    </dgm:pt>
    <dgm:pt modelId="{E37709F6-0634-A74A-9819-E061C21094C3}" type="pres">
      <dgm:prSet presAssocID="{16F41E67-BDB7-BF4F-A574-51CC1712BBBC}" presName="connTx" presStyleLbl="parChTrans1D2" presStyleIdx="4" presStyleCnt="5"/>
      <dgm:spPr/>
    </dgm:pt>
    <dgm:pt modelId="{00CD5BC0-E51A-F24A-9D26-0FDCC60829C1}" type="pres">
      <dgm:prSet presAssocID="{79ECC329-EFC2-5E4E-BC12-CF4E44296446}" presName="node" presStyleLbl="node1" presStyleIdx="4" presStyleCnt="5" custScaleX="225219" custScaleY="134460" custRadScaleRad="213768" custRadScaleInc="2518">
        <dgm:presLayoutVars>
          <dgm:bulletEnabled val="1"/>
        </dgm:presLayoutVars>
      </dgm:prSet>
      <dgm:spPr/>
    </dgm:pt>
  </dgm:ptLst>
  <dgm:cxnLst>
    <dgm:cxn modelId="{2B673105-0AD3-2C43-8CDA-3027AF9F09EC}" srcId="{DFAD0621-EE23-DB41-98E6-529C4B81D6CB}" destId="{3B97E0E3-D9DD-9C48-AAF9-8FA080F831ED}" srcOrd="2" destOrd="0" parTransId="{6151C108-1C07-874D-9EF9-FF41374A7157}" sibTransId="{AC432DF4-F89C-AD42-A737-FE2E53E52763}"/>
    <dgm:cxn modelId="{A614D30F-BB21-A549-A745-D9411F95D833}" srcId="{DFAD0621-EE23-DB41-98E6-529C4B81D6CB}" destId="{CCD09AFE-2D0E-6545-8264-6343E2832EB7}" srcOrd="0" destOrd="0" parTransId="{A803D17E-D3DC-D04F-BA5D-5A779E4932A1}" sibTransId="{5EE36CA1-4528-6B47-A0D3-780935FAACCA}"/>
    <dgm:cxn modelId="{9862541E-E7E8-E543-BF16-F7CB92BBB72D}" type="presOf" srcId="{80BAEA9B-F289-7442-8CD8-DAA44B1E265D}" destId="{5E8DCBAE-1D15-E640-B1B7-32BE2AB387A8}" srcOrd="1" destOrd="0" presId="urn:microsoft.com/office/officeart/2005/8/layout/radial1"/>
    <dgm:cxn modelId="{B9361325-4D28-0D45-BDF0-24491BF9168F}" type="presOf" srcId="{80BAEA9B-F289-7442-8CD8-DAA44B1E265D}" destId="{B064C7B3-8F0E-3042-B98F-7890DC8EE91E}" srcOrd="0" destOrd="0" presId="urn:microsoft.com/office/officeart/2005/8/layout/radial1"/>
    <dgm:cxn modelId="{C3A0152C-E08F-8F4A-AE45-807238B6E506}" type="presOf" srcId="{79ECC329-EFC2-5E4E-BC12-CF4E44296446}" destId="{00CD5BC0-E51A-F24A-9D26-0FDCC60829C1}" srcOrd="0" destOrd="0" presId="urn:microsoft.com/office/officeart/2005/8/layout/radial1"/>
    <dgm:cxn modelId="{FF2BB140-2017-F448-BFBF-8307FBFA1C00}" type="presOf" srcId="{6151C108-1C07-874D-9EF9-FF41374A7157}" destId="{CEE0090C-CE8F-C84D-BD2C-4A35606C9939}" srcOrd="0" destOrd="0" presId="urn:microsoft.com/office/officeart/2005/8/layout/radial1"/>
    <dgm:cxn modelId="{29017652-F83F-6F4D-8056-2D1FAC7E30CB}" srcId="{DFAD0621-EE23-DB41-98E6-529C4B81D6CB}" destId="{9718C0C8-798E-7C4D-AF11-8A66786A0008}" srcOrd="1" destOrd="0" parTransId="{80BAEA9B-F289-7442-8CD8-DAA44B1E265D}" sibTransId="{20A4EED0-CDB4-F043-9DDB-CCF8E6D5C67F}"/>
    <dgm:cxn modelId="{F41DFF64-0A36-404A-8D4B-E8BB7E388412}" type="presOf" srcId="{A803D17E-D3DC-D04F-BA5D-5A779E4932A1}" destId="{EFB04570-2963-B642-9DF5-5AC5A3CD50ED}" srcOrd="1" destOrd="0" presId="urn:microsoft.com/office/officeart/2005/8/layout/radial1"/>
    <dgm:cxn modelId="{42B95C75-7101-D141-A3B2-20226236DF64}" srcId="{6DB8B8E1-B232-AE4A-A27C-79556FA23D50}" destId="{DFAD0621-EE23-DB41-98E6-529C4B81D6CB}" srcOrd="0" destOrd="0" parTransId="{E7B00931-774E-044A-9340-C031A887672F}" sibTransId="{C18C16A7-BA0E-FC41-B93A-8A0B0F90A0F2}"/>
    <dgm:cxn modelId="{AEE7B37A-6EFD-E849-A2B1-8DBC6D338D67}" type="presOf" srcId="{6DB8B8E1-B232-AE4A-A27C-79556FA23D50}" destId="{40AB0238-488E-D54E-B67C-C44F6FE1CB4E}" srcOrd="0" destOrd="0" presId="urn:microsoft.com/office/officeart/2005/8/layout/radial1"/>
    <dgm:cxn modelId="{ACA5F181-D25C-A443-9FA3-36D686BB5B46}" type="presOf" srcId="{3B97E0E3-D9DD-9C48-AAF9-8FA080F831ED}" destId="{33194DC6-0DE5-334B-B184-1F55AD58FE8C}" srcOrd="0" destOrd="0" presId="urn:microsoft.com/office/officeart/2005/8/layout/radial1"/>
    <dgm:cxn modelId="{056D6483-DC4E-7943-8E75-84CAAE0A2910}" type="presOf" srcId="{16F41E67-BDB7-BF4F-A574-51CC1712BBBC}" destId="{C8DAA448-8959-B542-BACB-CBFE10E5805A}" srcOrd="0" destOrd="0" presId="urn:microsoft.com/office/officeart/2005/8/layout/radial1"/>
    <dgm:cxn modelId="{8BAEEB8C-8458-B645-90D9-6E4E68187AA8}" type="presOf" srcId="{9718C0C8-798E-7C4D-AF11-8A66786A0008}" destId="{9A6189F7-B378-1044-8AA7-F822659CD21B}" srcOrd="0" destOrd="0" presId="urn:microsoft.com/office/officeart/2005/8/layout/radial1"/>
    <dgm:cxn modelId="{02FA388E-8741-1A41-8003-33D6EF6CC336}" type="presOf" srcId="{CCD09AFE-2D0E-6545-8264-6343E2832EB7}" destId="{826BDE6D-890B-2349-9C9F-FE86096D0AAF}" srcOrd="0" destOrd="0" presId="urn:microsoft.com/office/officeart/2005/8/layout/radial1"/>
    <dgm:cxn modelId="{FBBAA5AC-C200-A347-B574-74EA269428FB}" type="presOf" srcId="{8C74F9C1-BF98-1A42-9BEB-139F4EAAB211}" destId="{D52C8C29-1369-5544-9D3F-2BEA802FE8EF}" srcOrd="0" destOrd="0" presId="urn:microsoft.com/office/officeart/2005/8/layout/radial1"/>
    <dgm:cxn modelId="{B1AA43B3-1EEA-3A42-A91A-3E350473A71B}" srcId="{DFAD0621-EE23-DB41-98E6-529C4B81D6CB}" destId="{79ECC329-EFC2-5E4E-BC12-CF4E44296446}" srcOrd="4" destOrd="0" parTransId="{16F41E67-BDB7-BF4F-A574-51CC1712BBBC}" sibTransId="{668BC69D-58A0-1C44-8995-F15A97778477}"/>
    <dgm:cxn modelId="{D19AEAB3-5639-4A4B-8093-234DA87A2342}" type="presOf" srcId="{6713057B-4F7F-8443-910F-3E21B5128852}" destId="{41CD8E15-3A2E-7C47-8E02-ED7428BEB2F5}" srcOrd="0" destOrd="0" presId="urn:microsoft.com/office/officeart/2005/8/layout/radial1"/>
    <dgm:cxn modelId="{502889BE-F7F4-1A4D-8043-C22DB276DD37}" type="presOf" srcId="{A803D17E-D3DC-D04F-BA5D-5A779E4932A1}" destId="{E2E32D53-1539-FE4A-B5B0-2FF6E3430FD0}" srcOrd="0" destOrd="0" presId="urn:microsoft.com/office/officeart/2005/8/layout/radial1"/>
    <dgm:cxn modelId="{086E0FC3-E125-6847-B400-CF0B4A5738B1}" type="presOf" srcId="{16F41E67-BDB7-BF4F-A574-51CC1712BBBC}" destId="{E37709F6-0634-A74A-9819-E061C21094C3}" srcOrd="1" destOrd="0" presId="urn:microsoft.com/office/officeart/2005/8/layout/radial1"/>
    <dgm:cxn modelId="{B4C5ACD6-5289-114E-B31C-178FA108B1D5}" type="presOf" srcId="{6151C108-1C07-874D-9EF9-FF41374A7157}" destId="{C9101967-8E4D-0144-A58A-8D41E0F290A1}" srcOrd="1" destOrd="0" presId="urn:microsoft.com/office/officeart/2005/8/layout/radial1"/>
    <dgm:cxn modelId="{4E9773E2-7D49-C94B-B480-F2AC65FE4516}" type="presOf" srcId="{DFAD0621-EE23-DB41-98E6-529C4B81D6CB}" destId="{40D6DEFB-6448-B840-B5B1-FF5AF8F61A7F}" srcOrd="0" destOrd="0" presId="urn:microsoft.com/office/officeart/2005/8/layout/radial1"/>
    <dgm:cxn modelId="{E913A0E7-165C-8649-BBB7-E7ECAF1260AD}" srcId="{DFAD0621-EE23-DB41-98E6-529C4B81D6CB}" destId="{6713057B-4F7F-8443-910F-3E21B5128852}" srcOrd="3" destOrd="0" parTransId="{8C74F9C1-BF98-1A42-9BEB-139F4EAAB211}" sibTransId="{6E54399A-9453-E046-A93D-9FAB0C0B1DBD}"/>
    <dgm:cxn modelId="{28FADCEE-3D7A-CF44-A1CF-F3931CF2C0B0}" type="presOf" srcId="{8C74F9C1-BF98-1A42-9BEB-139F4EAAB211}" destId="{1E1FF9B9-4B64-CB4F-95DE-8A47C1691549}" srcOrd="1" destOrd="0" presId="urn:microsoft.com/office/officeart/2005/8/layout/radial1"/>
    <dgm:cxn modelId="{B15C5617-76D5-1048-98E7-A00935AA5372}" type="presParOf" srcId="{40AB0238-488E-D54E-B67C-C44F6FE1CB4E}" destId="{40D6DEFB-6448-B840-B5B1-FF5AF8F61A7F}" srcOrd="0" destOrd="0" presId="urn:microsoft.com/office/officeart/2005/8/layout/radial1"/>
    <dgm:cxn modelId="{A6F20623-811E-ED4B-A88F-162835EFADA3}" type="presParOf" srcId="{40AB0238-488E-D54E-B67C-C44F6FE1CB4E}" destId="{E2E32D53-1539-FE4A-B5B0-2FF6E3430FD0}" srcOrd="1" destOrd="0" presId="urn:microsoft.com/office/officeart/2005/8/layout/radial1"/>
    <dgm:cxn modelId="{8DFA6773-1469-0F4B-812E-59688886D0B2}" type="presParOf" srcId="{E2E32D53-1539-FE4A-B5B0-2FF6E3430FD0}" destId="{EFB04570-2963-B642-9DF5-5AC5A3CD50ED}" srcOrd="0" destOrd="0" presId="urn:microsoft.com/office/officeart/2005/8/layout/radial1"/>
    <dgm:cxn modelId="{FAF297C5-3A78-6543-B86C-D41D7C904B46}" type="presParOf" srcId="{40AB0238-488E-D54E-B67C-C44F6FE1CB4E}" destId="{826BDE6D-890B-2349-9C9F-FE86096D0AAF}" srcOrd="2" destOrd="0" presId="urn:microsoft.com/office/officeart/2005/8/layout/radial1"/>
    <dgm:cxn modelId="{C975E78C-0960-4544-9AE8-78304D31DD94}" type="presParOf" srcId="{40AB0238-488E-D54E-B67C-C44F6FE1CB4E}" destId="{B064C7B3-8F0E-3042-B98F-7890DC8EE91E}" srcOrd="3" destOrd="0" presId="urn:microsoft.com/office/officeart/2005/8/layout/radial1"/>
    <dgm:cxn modelId="{8F527782-4124-884C-A9E9-541B0FD95166}" type="presParOf" srcId="{B064C7B3-8F0E-3042-B98F-7890DC8EE91E}" destId="{5E8DCBAE-1D15-E640-B1B7-32BE2AB387A8}" srcOrd="0" destOrd="0" presId="urn:microsoft.com/office/officeart/2005/8/layout/radial1"/>
    <dgm:cxn modelId="{4B7F76C0-F3DC-9A48-AE6F-276654CBACFD}" type="presParOf" srcId="{40AB0238-488E-D54E-B67C-C44F6FE1CB4E}" destId="{9A6189F7-B378-1044-8AA7-F822659CD21B}" srcOrd="4" destOrd="0" presId="urn:microsoft.com/office/officeart/2005/8/layout/radial1"/>
    <dgm:cxn modelId="{2CE5E443-13A0-EE4F-89A9-1E6524B208EB}" type="presParOf" srcId="{40AB0238-488E-D54E-B67C-C44F6FE1CB4E}" destId="{CEE0090C-CE8F-C84D-BD2C-4A35606C9939}" srcOrd="5" destOrd="0" presId="urn:microsoft.com/office/officeart/2005/8/layout/radial1"/>
    <dgm:cxn modelId="{F36CD662-2D39-0344-BBD8-239E76882EF9}" type="presParOf" srcId="{CEE0090C-CE8F-C84D-BD2C-4A35606C9939}" destId="{C9101967-8E4D-0144-A58A-8D41E0F290A1}" srcOrd="0" destOrd="0" presId="urn:microsoft.com/office/officeart/2005/8/layout/radial1"/>
    <dgm:cxn modelId="{FF483FD2-A23F-A143-A15B-529E7B7361B5}" type="presParOf" srcId="{40AB0238-488E-D54E-B67C-C44F6FE1CB4E}" destId="{33194DC6-0DE5-334B-B184-1F55AD58FE8C}" srcOrd="6" destOrd="0" presId="urn:microsoft.com/office/officeart/2005/8/layout/radial1"/>
    <dgm:cxn modelId="{053D5B87-AFA9-294A-B372-5ACC902DED31}" type="presParOf" srcId="{40AB0238-488E-D54E-B67C-C44F6FE1CB4E}" destId="{D52C8C29-1369-5544-9D3F-2BEA802FE8EF}" srcOrd="7" destOrd="0" presId="urn:microsoft.com/office/officeart/2005/8/layout/radial1"/>
    <dgm:cxn modelId="{4EC7673A-F62C-0145-BEE8-75166E90A9C5}" type="presParOf" srcId="{D52C8C29-1369-5544-9D3F-2BEA802FE8EF}" destId="{1E1FF9B9-4B64-CB4F-95DE-8A47C1691549}" srcOrd="0" destOrd="0" presId="urn:microsoft.com/office/officeart/2005/8/layout/radial1"/>
    <dgm:cxn modelId="{F50A9CF4-3977-3546-AF6A-86C9595CF095}" type="presParOf" srcId="{40AB0238-488E-D54E-B67C-C44F6FE1CB4E}" destId="{41CD8E15-3A2E-7C47-8E02-ED7428BEB2F5}" srcOrd="8" destOrd="0" presId="urn:microsoft.com/office/officeart/2005/8/layout/radial1"/>
    <dgm:cxn modelId="{152D2172-3A33-F745-8B11-09C97B58826A}" type="presParOf" srcId="{40AB0238-488E-D54E-B67C-C44F6FE1CB4E}" destId="{C8DAA448-8959-B542-BACB-CBFE10E5805A}" srcOrd="9" destOrd="0" presId="urn:microsoft.com/office/officeart/2005/8/layout/radial1"/>
    <dgm:cxn modelId="{37DE9671-86AB-5A4F-9E6B-2865AB51A2FF}" type="presParOf" srcId="{C8DAA448-8959-B542-BACB-CBFE10E5805A}" destId="{E37709F6-0634-A74A-9819-E061C21094C3}" srcOrd="0" destOrd="0" presId="urn:microsoft.com/office/officeart/2005/8/layout/radial1"/>
    <dgm:cxn modelId="{969C5E1D-85FB-D34D-8840-0D1DAE61A7D9}" type="presParOf" srcId="{40AB0238-488E-D54E-B67C-C44F6FE1CB4E}" destId="{00CD5BC0-E51A-F24A-9D26-0FDCC60829C1}" srcOrd="10" destOrd="0" presId="urn:microsoft.com/office/officeart/2005/8/layout/radial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D6DEFB-6448-B840-B5B1-FF5AF8F61A7F}">
      <dsp:nvSpPr>
        <dsp:cNvPr id="0" name=""/>
        <dsp:cNvSpPr/>
      </dsp:nvSpPr>
      <dsp:spPr>
        <a:xfrm>
          <a:off x="3743652" y="1951349"/>
          <a:ext cx="3594858" cy="2000474"/>
        </a:xfrm>
        <a:prstGeom prst="ellipse">
          <a:avLst/>
        </a:prstGeom>
        <a:solidFill>
          <a:srgbClr val="C00000"/>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b="1" kern="1200" dirty="0">
              <a:solidFill>
                <a:schemeClr val="bg1"/>
              </a:solidFill>
            </a:rPr>
            <a:t>Psychosocial support</a:t>
          </a:r>
        </a:p>
      </dsp:txBody>
      <dsp:txXfrm>
        <a:off x="4270107" y="2244312"/>
        <a:ext cx="2541948" cy="1414548"/>
      </dsp:txXfrm>
    </dsp:sp>
    <dsp:sp modelId="{E2E32D53-1539-FE4A-B5B0-2FF6E3430FD0}">
      <dsp:nvSpPr>
        <dsp:cNvPr id="0" name=""/>
        <dsp:cNvSpPr/>
      </dsp:nvSpPr>
      <dsp:spPr>
        <a:xfrm rot="17292578">
          <a:off x="5782652" y="1842558"/>
          <a:ext cx="238830" cy="23414"/>
        </a:xfrm>
        <a:custGeom>
          <a:avLst/>
          <a:gdLst/>
          <a:ahLst/>
          <a:cxnLst/>
          <a:rect l="0" t="0" r="0" b="0"/>
          <a:pathLst>
            <a:path>
              <a:moveTo>
                <a:pt x="0" y="11707"/>
              </a:moveTo>
              <a:lnTo>
                <a:pt x="238830" y="1170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0">
            <a:lnSpc>
              <a:spcPct val="90000"/>
            </a:lnSpc>
            <a:spcBef>
              <a:spcPct val="0"/>
            </a:spcBef>
            <a:spcAft>
              <a:spcPct val="35000"/>
            </a:spcAft>
            <a:buNone/>
          </a:pPr>
          <a:endParaRPr lang="en-GB" sz="3000" kern="1200"/>
        </a:p>
      </dsp:txBody>
      <dsp:txXfrm>
        <a:off x="5896096" y="1848294"/>
        <a:ext cx="11941" cy="11941"/>
      </dsp:txXfrm>
    </dsp:sp>
    <dsp:sp modelId="{826BDE6D-890B-2349-9C9F-FE86096D0AAF}">
      <dsp:nvSpPr>
        <dsp:cNvPr id="0" name=""/>
        <dsp:cNvSpPr/>
      </dsp:nvSpPr>
      <dsp:spPr>
        <a:xfrm>
          <a:off x="4569279" y="-75142"/>
          <a:ext cx="3332810" cy="1830557"/>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kern="1200" dirty="0"/>
            <a:t>Safety</a:t>
          </a:r>
        </a:p>
      </dsp:txBody>
      <dsp:txXfrm>
        <a:off x="5057358" y="192937"/>
        <a:ext cx="2356652" cy="1294399"/>
      </dsp:txXfrm>
    </dsp:sp>
    <dsp:sp modelId="{B064C7B3-8F0E-3042-B98F-7890DC8EE91E}">
      <dsp:nvSpPr>
        <dsp:cNvPr id="0" name=""/>
        <dsp:cNvSpPr/>
      </dsp:nvSpPr>
      <dsp:spPr>
        <a:xfrm rot="20567725">
          <a:off x="7088316" y="2298709"/>
          <a:ext cx="1046930" cy="23414"/>
        </a:xfrm>
        <a:custGeom>
          <a:avLst/>
          <a:gdLst/>
          <a:ahLst/>
          <a:cxnLst/>
          <a:rect l="0" t="0" r="0" b="0"/>
          <a:pathLst>
            <a:path>
              <a:moveTo>
                <a:pt x="0" y="11707"/>
              </a:moveTo>
              <a:lnTo>
                <a:pt x="1046930" y="1170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0">
            <a:lnSpc>
              <a:spcPct val="90000"/>
            </a:lnSpc>
            <a:spcBef>
              <a:spcPct val="0"/>
            </a:spcBef>
            <a:spcAft>
              <a:spcPct val="35000"/>
            </a:spcAft>
            <a:buNone/>
          </a:pPr>
          <a:endParaRPr lang="en-GB" sz="3000" kern="1200"/>
        </a:p>
      </dsp:txBody>
      <dsp:txXfrm>
        <a:off x="7585608" y="2284243"/>
        <a:ext cx="52346" cy="52346"/>
      </dsp:txXfrm>
    </dsp:sp>
    <dsp:sp modelId="{9A6189F7-B378-1044-8AA7-F822659CD21B}">
      <dsp:nvSpPr>
        <dsp:cNvPr id="0" name=""/>
        <dsp:cNvSpPr/>
      </dsp:nvSpPr>
      <dsp:spPr>
        <a:xfrm>
          <a:off x="7990376" y="675386"/>
          <a:ext cx="2958867" cy="2119424"/>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kern="1200" dirty="0"/>
            <a:t>Calming</a:t>
          </a:r>
        </a:p>
      </dsp:txBody>
      <dsp:txXfrm>
        <a:off x="8423692" y="985768"/>
        <a:ext cx="2092235" cy="1498660"/>
      </dsp:txXfrm>
    </dsp:sp>
    <dsp:sp modelId="{CEE0090C-CE8F-C84D-BD2C-4A35606C9939}">
      <dsp:nvSpPr>
        <dsp:cNvPr id="0" name=""/>
        <dsp:cNvSpPr/>
      </dsp:nvSpPr>
      <dsp:spPr>
        <a:xfrm rot="915504">
          <a:off x="7145943" y="3447963"/>
          <a:ext cx="515386" cy="23414"/>
        </a:xfrm>
        <a:custGeom>
          <a:avLst/>
          <a:gdLst/>
          <a:ahLst/>
          <a:cxnLst/>
          <a:rect l="0" t="0" r="0" b="0"/>
          <a:pathLst>
            <a:path>
              <a:moveTo>
                <a:pt x="0" y="11707"/>
              </a:moveTo>
              <a:lnTo>
                <a:pt x="515386" y="1170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0">
            <a:lnSpc>
              <a:spcPct val="90000"/>
            </a:lnSpc>
            <a:spcBef>
              <a:spcPct val="0"/>
            </a:spcBef>
            <a:spcAft>
              <a:spcPct val="35000"/>
            </a:spcAft>
            <a:buNone/>
          </a:pPr>
          <a:endParaRPr lang="en-GB" sz="3000" kern="1200"/>
        </a:p>
      </dsp:txBody>
      <dsp:txXfrm>
        <a:off x="7390751" y="3446785"/>
        <a:ext cx="25769" cy="25769"/>
      </dsp:txXfrm>
    </dsp:sp>
    <dsp:sp modelId="{33194DC6-0DE5-334B-B184-1F55AD58FE8C}">
      <dsp:nvSpPr>
        <dsp:cNvPr id="0" name=""/>
        <dsp:cNvSpPr/>
      </dsp:nvSpPr>
      <dsp:spPr>
        <a:xfrm>
          <a:off x="7352696" y="3111558"/>
          <a:ext cx="3993849" cy="1757909"/>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kern="1200" dirty="0"/>
            <a:t>Self- and collective efficacy</a:t>
          </a:r>
        </a:p>
      </dsp:txBody>
      <dsp:txXfrm>
        <a:off x="7937582" y="3368998"/>
        <a:ext cx="2824077" cy="1243029"/>
      </dsp:txXfrm>
    </dsp:sp>
    <dsp:sp modelId="{D52C8C29-1369-5544-9D3F-2BEA802FE8EF}">
      <dsp:nvSpPr>
        <dsp:cNvPr id="0" name=""/>
        <dsp:cNvSpPr/>
      </dsp:nvSpPr>
      <dsp:spPr>
        <a:xfrm rot="10065983">
          <a:off x="3460349" y="3346513"/>
          <a:ext cx="410601" cy="23414"/>
        </a:xfrm>
        <a:custGeom>
          <a:avLst/>
          <a:gdLst/>
          <a:ahLst/>
          <a:cxnLst/>
          <a:rect l="0" t="0" r="0" b="0"/>
          <a:pathLst>
            <a:path>
              <a:moveTo>
                <a:pt x="0" y="11707"/>
              </a:moveTo>
              <a:lnTo>
                <a:pt x="410601" y="1170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0">
            <a:lnSpc>
              <a:spcPct val="90000"/>
            </a:lnSpc>
            <a:spcBef>
              <a:spcPct val="0"/>
            </a:spcBef>
            <a:spcAft>
              <a:spcPct val="35000"/>
            </a:spcAft>
            <a:buNone/>
          </a:pPr>
          <a:endParaRPr lang="en-GB" sz="3000" kern="1200"/>
        </a:p>
      </dsp:txBody>
      <dsp:txXfrm rot="10800000">
        <a:off x="3655385" y="3347956"/>
        <a:ext cx="20530" cy="20530"/>
      </dsp:txXfrm>
    </dsp:sp>
    <dsp:sp modelId="{41CD8E15-3A2E-7C47-8E02-ED7428BEB2F5}">
      <dsp:nvSpPr>
        <dsp:cNvPr id="0" name=""/>
        <dsp:cNvSpPr/>
      </dsp:nvSpPr>
      <dsp:spPr>
        <a:xfrm>
          <a:off x="383" y="2851998"/>
          <a:ext cx="3611861" cy="1818735"/>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kern="1200" dirty="0"/>
            <a:t>Connectedness</a:t>
          </a:r>
        </a:p>
      </dsp:txBody>
      <dsp:txXfrm>
        <a:off x="529328" y="3118346"/>
        <a:ext cx="2553971" cy="1286039"/>
      </dsp:txXfrm>
    </dsp:sp>
    <dsp:sp modelId="{C8DAA448-8959-B542-BACB-CBFE10E5805A}">
      <dsp:nvSpPr>
        <dsp:cNvPr id="0" name=""/>
        <dsp:cNvSpPr/>
      </dsp:nvSpPr>
      <dsp:spPr>
        <a:xfrm rot="12215109">
          <a:off x="3178528" y="2124483"/>
          <a:ext cx="989731" cy="23414"/>
        </a:xfrm>
        <a:custGeom>
          <a:avLst/>
          <a:gdLst/>
          <a:ahLst/>
          <a:cxnLst/>
          <a:rect l="0" t="0" r="0" b="0"/>
          <a:pathLst>
            <a:path>
              <a:moveTo>
                <a:pt x="0" y="11707"/>
              </a:moveTo>
              <a:lnTo>
                <a:pt x="989731" y="1170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0">
            <a:lnSpc>
              <a:spcPct val="90000"/>
            </a:lnSpc>
            <a:spcBef>
              <a:spcPct val="0"/>
            </a:spcBef>
            <a:spcAft>
              <a:spcPct val="35000"/>
            </a:spcAft>
            <a:buNone/>
          </a:pPr>
          <a:endParaRPr lang="en-GB" sz="3000" kern="1200"/>
        </a:p>
      </dsp:txBody>
      <dsp:txXfrm rot="10800000">
        <a:off x="3648650" y="2111446"/>
        <a:ext cx="49486" cy="49486"/>
      </dsp:txXfrm>
    </dsp:sp>
    <dsp:sp modelId="{00CD5BC0-E51A-F24A-9D26-0FDCC60829C1}">
      <dsp:nvSpPr>
        <dsp:cNvPr id="0" name=""/>
        <dsp:cNvSpPr/>
      </dsp:nvSpPr>
      <dsp:spPr>
        <a:xfrm>
          <a:off x="216101" y="360137"/>
          <a:ext cx="3324220" cy="1984622"/>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kern="1200" dirty="0"/>
            <a:t>Hope</a:t>
          </a:r>
        </a:p>
      </dsp:txBody>
      <dsp:txXfrm>
        <a:off x="702922" y="650778"/>
        <a:ext cx="2350578" cy="1403340"/>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91100" cy="3238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524625" y="0"/>
            <a:ext cx="4991100" cy="323850"/>
          </a:xfrm>
          <a:prstGeom prst="rect">
            <a:avLst/>
          </a:prstGeom>
        </p:spPr>
        <p:txBody>
          <a:bodyPr vert="horz" lIns="91440" tIns="45720" rIns="91440" bIns="45720" rtlCol="0"/>
          <a:lstStyle>
            <a:lvl1pPr algn="r">
              <a:defRPr sz="1200"/>
            </a:lvl1pPr>
          </a:lstStyle>
          <a:p>
            <a:fld id="{D2783931-DBE7-7A4C-B9BB-578E29FC5338}" type="datetimeFigureOut">
              <a:rPr lang="en-US" smtClean="0"/>
              <a:pPr/>
              <a:t>6/24/20</a:t>
            </a:fld>
            <a:endParaRPr lang="en-US"/>
          </a:p>
        </p:txBody>
      </p:sp>
      <p:sp>
        <p:nvSpPr>
          <p:cNvPr id="4" name="Slide Image Placeholder 3"/>
          <p:cNvSpPr>
            <a:spLocks noGrp="1" noRot="1" noChangeAspect="1"/>
          </p:cNvSpPr>
          <p:nvPr>
            <p:ph type="sldImg" idx="2"/>
          </p:nvPr>
        </p:nvSpPr>
        <p:spPr>
          <a:xfrm>
            <a:off x="3598863" y="485775"/>
            <a:ext cx="4321175" cy="243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152525" y="3079750"/>
            <a:ext cx="9213850" cy="291782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157913"/>
            <a:ext cx="4991100" cy="3238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524625" y="6157913"/>
            <a:ext cx="4991100" cy="323850"/>
          </a:xfrm>
          <a:prstGeom prst="rect">
            <a:avLst/>
          </a:prstGeom>
        </p:spPr>
        <p:txBody>
          <a:bodyPr vert="horz" lIns="91440" tIns="45720" rIns="91440" bIns="45720" rtlCol="0" anchor="b"/>
          <a:lstStyle>
            <a:lvl1pPr algn="r">
              <a:defRPr sz="1200"/>
            </a:lvl1pPr>
          </a:lstStyle>
          <a:p>
            <a:fld id="{64774656-4D90-1246-BBAA-922E8D88F56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[Present</a:t>
            </a:r>
            <a:r>
              <a:rPr lang="en-GB" sz="1200" b="1" kern="1200" baseline="0" dirty="0">
                <a:solidFill>
                  <a:schemeClr val="tx1"/>
                </a:solidFill>
                <a:latin typeface="+mn-lt"/>
                <a:ea typeface="+mn-ea"/>
                <a:cs typeface="+mn-cs"/>
              </a:rPr>
              <a:t> yourself, your organization, and your role. See the example below. Adapt to details of the facilitator.]</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Hi, my name is XXXXXX . I am a PSS Officer and trainer for the local National Society.</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Welcome to this short </a:t>
            </a:r>
            <a:r>
              <a:rPr lang="en-GB" sz="1200" kern="1200" baseline="0" dirty="0">
                <a:solidFill>
                  <a:schemeClr val="tx1"/>
                </a:solidFill>
                <a:latin typeface="+mn-lt"/>
                <a:ea typeface="+mn-ea"/>
                <a:cs typeface="+mn-cs"/>
              </a:rPr>
              <a:t>training module on loss and grief during COVID-19. This is an additional module to the basic training on psychological first aid in the COVID-19 outbreak response for staff and volunteers in Red Cross and Red Crescent National Societies. It is developed for people who have taken part in the basic training and have foundational knowledge of PFA and how it can be applied in the response to the COVID-19 crisis. </a:t>
            </a:r>
          </a:p>
          <a:p>
            <a:endParaRPr lang="en-GB" sz="1200" kern="1200" baseline="0" dirty="0">
              <a:solidFill>
                <a:schemeClr val="tx1"/>
              </a:solidFill>
              <a:latin typeface="+mn-lt"/>
              <a:ea typeface="+mn-ea"/>
              <a:cs typeface="+mn-cs"/>
            </a:endParaRPr>
          </a:p>
          <a:p>
            <a:r>
              <a:rPr lang="en-GB" sz="1200" b="1" kern="1200" baseline="0" dirty="0">
                <a:solidFill>
                  <a:schemeClr val="tx1"/>
                </a:solidFill>
                <a:latin typeface="+mn-lt"/>
                <a:ea typeface="+mn-ea"/>
                <a:cs typeface="+mn-cs"/>
              </a:rPr>
              <a:t>[Provide technical information about how the training will function. </a:t>
            </a:r>
            <a:r>
              <a:rPr lang="en-GB" sz="1200" b="1" i="0" kern="1200" baseline="0" dirty="0">
                <a:solidFill>
                  <a:schemeClr val="tx1"/>
                </a:solidFill>
                <a:latin typeface="+mn-lt"/>
                <a:ea typeface="+mn-ea"/>
                <a:cs typeface="+mn-cs"/>
              </a:rPr>
              <a:t>See the Adaptation and Facilitation Guide for more on this.</a:t>
            </a:r>
            <a:endParaRPr lang="en-GB" sz="1200" b="1" kern="1200" baseline="0" dirty="0">
              <a:solidFill>
                <a:schemeClr val="tx1"/>
              </a:solidFill>
              <a:latin typeface="+mn-lt"/>
              <a:ea typeface="+mn-ea"/>
              <a:cs typeface="+mn-cs"/>
            </a:endParaRPr>
          </a:p>
          <a:p>
            <a:endParaRPr lang="en-GB" sz="1200" b="1" i="0" kern="1200" baseline="0" dirty="0">
              <a:solidFill>
                <a:schemeClr val="tx1"/>
              </a:solidFill>
              <a:latin typeface="+mn-lt"/>
              <a:ea typeface="+mn-ea"/>
              <a:cs typeface="+mn-cs"/>
            </a:endParaRPr>
          </a:p>
          <a:p>
            <a:r>
              <a:rPr lang="en-GB" sz="1200" b="1" i="0" kern="1200" baseline="0" dirty="0">
                <a:solidFill>
                  <a:schemeClr val="tx1"/>
                </a:solidFill>
                <a:latin typeface="+mn-lt"/>
                <a:ea typeface="+mn-ea"/>
                <a:cs typeface="+mn-cs"/>
              </a:rPr>
              <a:t>For example, if using ZOOM here are some things to explain:</a:t>
            </a:r>
          </a:p>
          <a:p>
            <a:endParaRPr lang="en-GB" sz="1200" b="1" i="0" kern="1200" baseline="0" dirty="0">
              <a:solidFill>
                <a:schemeClr val="tx1"/>
              </a:solidFill>
              <a:latin typeface="+mn-lt"/>
              <a:ea typeface="+mn-ea"/>
              <a:cs typeface="+mn-cs"/>
            </a:endParaRPr>
          </a:p>
          <a:p>
            <a:r>
              <a:rPr lang="en-GB" sz="1200" b="1" i="0" kern="1200" baseline="0" dirty="0">
                <a:solidFill>
                  <a:schemeClr val="tx1"/>
                </a:solidFill>
                <a:latin typeface="+mn-lt"/>
                <a:ea typeface="+mn-ea"/>
                <a:cs typeface="+mn-cs"/>
              </a:rPr>
              <a:t>Breakaway rooms</a:t>
            </a:r>
          </a:p>
          <a:p>
            <a:r>
              <a:rPr lang="en-GB" sz="1200" b="1" i="0" kern="1200" baseline="0" dirty="0">
                <a:solidFill>
                  <a:schemeClr val="tx1"/>
                </a:solidFill>
                <a:latin typeface="+mn-lt"/>
                <a:ea typeface="+mn-ea"/>
                <a:cs typeface="+mn-cs"/>
              </a:rPr>
              <a:t>Mute when not speaking</a:t>
            </a:r>
          </a:p>
          <a:p>
            <a:r>
              <a:rPr lang="en-GB" sz="1200" b="1" i="0" kern="1200" baseline="0" dirty="0">
                <a:solidFill>
                  <a:schemeClr val="tx1"/>
                </a:solidFill>
                <a:latin typeface="+mn-lt"/>
                <a:ea typeface="+mn-ea"/>
                <a:cs typeface="+mn-cs"/>
              </a:rPr>
              <a:t>Raise your hand if you want to speak</a:t>
            </a:r>
          </a:p>
          <a:p>
            <a:r>
              <a:rPr lang="en-GB" sz="1200" b="1" i="0" kern="1200" baseline="0" dirty="0">
                <a:solidFill>
                  <a:schemeClr val="tx1"/>
                </a:solidFill>
                <a:latin typeface="+mn-lt"/>
                <a:ea typeface="+mn-ea"/>
                <a:cs typeface="+mn-cs"/>
              </a:rPr>
              <a:t>Write short comments in the chat box.]</a:t>
            </a:r>
          </a:p>
          <a:p>
            <a:r>
              <a:rPr lang="en-GB" sz="1200" kern="1200" baseline="0" dirty="0">
                <a:solidFill>
                  <a:schemeClr val="tx1"/>
                </a:solidFill>
                <a:latin typeface="+mn-lt"/>
                <a:ea typeface="+mn-ea"/>
                <a:cs typeface="+mn-cs"/>
              </a:rPr>
              <a:t> </a:t>
            </a:r>
          </a:p>
          <a:p>
            <a:r>
              <a:rPr lang="en-GB" sz="1200" b="1" kern="1200" baseline="0" dirty="0">
                <a:solidFill>
                  <a:srgbClr val="FF0000"/>
                </a:solidFill>
                <a:latin typeface="+mn-lt"/>
                <a:ea typeface="+mn-ea"/>
                <a:cs typeface="+mn-cs"/>
              </a:rPr>
              <a:t>A good practise with online trainings is to manage feedback and pick on random people to contribute. See below for an example of what you can say:</a:t>
            </a:r>
          </a:p>
          <a:p>
            <a:endParaRPr lang="en-GB" sz="1200" b="1" kern="1200" baseline="0" dirty="0">
              <a:solidFill>
                <a:srgbClr val="FF0000"/>
              </a:solidFill>
              <a:latin typeface="+mn-lt"/>
              <a:ea typeface="+mn-ea"/>
              <a:cs typeface="+mn-cs"/>
            </a:endParaRPr>
          </a:p>
          <a:p>
            <a:r>
              <a:rPr lang="en-GB" sz="1200" kern="1200" baseline="0" dirty="0">
                <a:solidFill>
                  <a:schemeClr val="tx1"/>
                </a:solidFill>
                <a:latin typeface="+mn-lt"/>
                <a:ea typeface="+mn-ea"/>
                <a:cs typeface="+mn-cs"/>
              </a:rPr>
              <a:t>“During the training when we have feedback sessions, I will pick you randomly and ask for your input, to make sure everyone gets a chance to contribute. If you have something very important you want to add after your colleagues have shared, raise your hand and we will see if we have time for more input.’ </a:t>
            </a:r>
          </a:p>
          <a:p>
            <a:endParaRPr lang="en-GB" sz="1200" kern="1200" baseline="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latin typeface="+mn-lt"/>
                <a:ea typeface="+mn-ea"/>
                <a:cs typeface="+mn-cs"/>
              </a:rPr>
              <a:t>I would now like to give each of you about </a:t>
            </a:r>
            <a:r>
              <a:rPr lang="en-GB" sz="1200" i="1" kern="1200" baseline="0" dirty="0">
                <a:solidFill>
                  <a:schemeClr val="tx1"/>
                </a:solidFill>
                <a:latin typeface="+mn-lt"/>
                <a:ea typeface="+mn-ea"/>
                <a:cs typeface="+mn-cs"/>
              </a:rPr>
              <a:t>30 seconds </a:t>
            </a:r>
            <a:r>
              <a:rPr lang="en-GB" sz="1200" kern="1200" baseline="0" dirty="0">
                <a:solidFill>
                  <a:schemeClr val="tx1"/>
                </a:solidFill>
                <a:latin typeface="+mn-lt"/>
                <a:ea typeface="+mn-ea"/>
                <a:cs typeface="+mn-cs"/>
              </a:rPr>
              <a:t>to introduce yourselves </a:t>
            </a:r>
            <a:r>
              <a:rPr lang="en-GB" sz="1200" b="1" kern="1200" baseline="0" dirty="0">
                <a:solidFill>
                  <a:srgbClr val="FF0000"/>
                </a:solidFill>
                <a:latin typeface="+mn-lt"/>
                <a:ea typeface="+mn-ea"/>
                <a:cs typeface="+mn-cs"/>
              </a:rPr>
              <a:t>[choose an appropriate time for each participant depending on how many people are taking part. Don’t spend more than 5 minutes on this.]</a:t>
            </a:r>
          </a:p>
          <a:p>
            <a:endParaRPr lang="en-GB"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Summarise with this slide: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baseline="0" dirty="0">
                <a:solidFill>
                  <a:schemeClr val="tx1"/>
                </a:solidFill>
                <a:latin typeface="+mn-lt"/>
                <a:ea typeface="+mn-ea"/>
                <a:cs typeface="+mn-cs"/>
              </a:rPr>
              <a:t>These are some of the main types of loss people are facing during COVID-19.</a:t>
            </a:r>
          </a:p>
          <a:p>
            <a:endParaRPr lang="en-GB" sz="1200" kern="1200" baseline="0" dirty="0">
              <a:solidFill>
                <a:schemeClr val="tx1"/>
              </a:solidFill>
              <a:latin typeface="+mn-lt"/>
              <a:ea typeface="+mn-ea"/>
              <a:cs typeface="+mn-cs"/>
            </a:endParaRPr>
          </a:p>
          <a:p>
            <a:r>
              <a:rPr lang="en-GB" sz="1200" b="1" kern="1200" dirty="0">
                <a:solidFill>
                  <a:schemeClr val="tx1"/>
                </a:solidFill>
                <a:latin typeface="+mn-lt"/>
                <a:ea typeface="+mn-ea"/>
                <a:cs typeface="+mn-cs"/>
              </a:rPr>
              <a:t>Loss of physical health </a:t>
            </a:r>
            <a:r>
              <a:rPr lang="en-GB" sz="1200" kern="1200" dirty="0">
                <a:solidFill>
                  <a:schemeClr val="tx1"/>
                </a:solidFill>
                <a:latin typeface="+mn-lt"/>
                <a:ea typeface="+mn-ea"/>
                <a:cs typeface="+mn-cs"/>
              </a:rPr>
              <a:t>while being infected by the virus or while not getting usual access to health services to address other medical conditions</a:t>
            </a:r>
          </a:p>
          <a:p>
            <a:r>
              <a:rPr lang="en-GB" sz="1200" b="1" kern="1200" dirty="0">
                <a:solidFill>
                  <a:schemeClr val="tx1"/>
                </a:solidFill>
                <a:latin typeface="+mn-lt"/>
                <a:ea typeface="+mn-ea"/>
                <a:cs typeface="+mn-cs"/>
              </a:rPr>
              <a:t>Loss of psychosocial well-being </a:t>
            </a:r>
            <a:r>
              <a:rPr lang="en-GB" sz="1200" kern="1200" dirty="0">
                <a:solidFill>
                  <a:schemeClr val="tx1"/>
                </a:solidFill>
                <a:latin typeface="+mn-lt"/>
                <a:ea typeface="+mn-ea"/>
                <a:cs typeface="+mn-cs"/>
              </a:rPr>
              <a:t>by experiencing distress, fear, sadness and anxiety</a:t>
            </a:r>
          </a:p>
          <a:p>
            <a:r>
              <a:rPr lang="en-GB" sz="1200" b="1" kern="1200" dirty="0">
                <a:solidFill>
                  <a:schemeClr val="tx1"/>
                </a:solidFill>
                <a:latin typeface="+mn-lt"/>
                <a:ea typeface="+mn-ea"/>
                <a:cs typeface="+mn-cs"/>
              </a:rPr>
              <a:t>Loss of sense of control </a:t>
            </a:r>
            <a:r>
              <a:rPr lang="en-GB" sz="1200" kern="1200" dirty="0">
                <a:solidFill>
                  <a:schemeClr val="tx1"/>
                </a:solidFill>
                <a:latin typeface="+mn-lt"/>
                <a:ea typeface="+mn-ea"/>
                <a:cs typeface="+mn-cs"/>
              </a:rPr>
              <a:t>while being confronted to the unpredictability and uncertainty which characterises the current crisis</a:t>
            </a:r>
          </a:p>
          <a:p>
            <a:r>
              <a:rPr lang="en-GB" sz="1200" b="1" kern="1200" dirty="0">
                <a:solidFill>
                  <a:schemeClr val="tx1"/>
                </a:solidFill>
                <a:latin typeface="+mn-lt"/>
                <a:ea typeface="+mn-ea"/>
                <a:cs typeface="+mn-cs"/>
              </a:rPr>
              <a:t>Loss of social support </a:t>
            </a:r>
            <a:r>
              <a:rPr lang="en-GB" sz="1200" kern="1200" dirty="0">
                <a:solidFill>
                  <a:schemeClr val="tx1"/>
                </a:solidFill>
                <a:latin typeface="+mn-lt"/>
                <a:ea typeface="+mn-ea"/>
                <a:cs typeface="+mn-cs"/>
              </a:rPr>
              <a:t>when access to loved ones and support networks are diminished by physical distancing and isolation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Loss of loved ones </a:t>
            </a:r>
            <a:r>
              <a:rPr lang="en-GB" sz="1200" kern="1200" dirty="0">
                <a:solidFill>
                  <a:schemeClr val="tx1"/>
                </a:solidFill>
                <a:latin typeface="+mn-lt"/>
                <a:ea typeface="+mn-ea"/>
                <a:cs typeface="+mn-cs"/>
              </a:rPr>
              <a:t>who have died after contracting the virus or by other circumstances during the crisis</a:t>
            </a:r>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Loss of spiritual comfort </a:t>
            </a:r>
            <a:r>
              <a:rPr lang="en-GB" sz="1200" kern="1200" dirty="0">
                <a:solidFill>
                  <a:schemeClr val="tx1"/>
                </a:solidFill>
                <a:latin typeface="+mn-lt"/>
                <a:ea typeface="+mn-ea"/>
                <a:cs typeface="+mn-cs"/>
              </a:rPr>
              <a:t>while not being able to practice religious ceremonies or questioning their faith</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Loss of routines </a:t>
            </a:r>
            <a:r>
              <a:rPr lang="en-GB" sz="1200" kern="1200" dirty="0">
                <a:solidFill>
                  <a:schemeClr val="tx1"/>
                </a:solidFill>
                <a:latin typeface="+mn-lt"/>
                <a:ea typeface="+mn-ea"/>
                <a:cs typeface="+mn-cs"/>
              </a:rPr>
              <a:t>due to isolation and lockdown measures, which can prevent people from going to school, to work and to have day to day interactions and social gatherings as usual </a:t>
            </a:r>
          </a:p>
          <a:p>
            <a:r>
              <a:rPr lang="en-GB" sz="1200" b="1" kern="1200" dirty="0">
                <a:solidFill>
                  <a:schemeClr val="tx1"/>
                </a:solidFill>
                <a:latin typeface="+mn-lt"/>
                <a:ea typeface="+mn-ea"/>
                <a:cs typeface="+mn-cs"/>
              </a:rPr>
              <a:t>Loss of liberty </a:t>
            </a:r>
            <a:r>
              <a:rPr lang="en-GB" sz="1200" kern="1200" dirty="0">
                <a:solidFill>
                  <a:schemeClr val="tx1"/>
                </a:solidFill>
                <a:latin typeface="+mn-lt"/>
                <a:ea typeface="+mn-ea"/>
                <a:cs typeface="+mn-cs"/>
              </a:rPr>
              <a:t>when</a:t>
            </a:r>
            <a:r>
              <a:rPr lang="en-GB" sz="1200" b="1" kern="1200" dirty="0">
                <a:solidFill>
                  <a:schemeClr val="tx1"/>
                </a:solidFill>
                <a:latin typeface="+mn-lt"/>
                <a:ea typeface="+mn-ea"/>
                <a:cs typeface="+mn-cs"/>
              </a:rPr>
              <a:t> </a:t>
            </a:r>
            <a:r>
              <a:rPr lang="en-GB" sz="1200" kern="1200" dirty="0">
                <a:solidFill>
                  <a:schemeClr val="tx1"/>
                </a:solidFill>
                <a:latin typeface="+mn-lt"/>
                <a:ea typeface="+mn-ea"/>
                <a:cs typeface="+mn-cs"/>
              </a:rPr>
              <a:t>freedom of movement</a:t>
            </a:r>
            <a:r>
              <a:rPr lang="en-GB" sz="1200" b="1" kern="1200" dirty="0">
                <a:solidFill>
                  <a:schemeClr val="tx1"/>
                </a:solidFill>
                <a:latin typeface="+mn-lt"/>
                <a:ea typeface="+mn-ea"/>
                <a:cs typeface="+mn-cs"/>
              </a:rPr>
              <a:t>, </a:t>
            </a:r>
            <a:r>
              <a:rPr lang="en-GB" sz="1200" kern="1200" dirty="0">
                <a:solidFill>
                  <a:schemeClr val="tx1"/>
                </a:solidFill>
                <a:latin typeface="+mn-lt"/>
                <a:ea typeface="+mn-ea"/>
                <a:cs typeface="+mn-cs"/>
              </a:rPr>
              <a:t>gathering and other essential liberties</a:t>
            </a:r>
            <a:r>
              <a:rPr lang="en-GB" sz="1200" b="1" kern="1200" dirty="0">
                <a:solidFill>
                  <a:schemeClr val="tx1"/>
                </a:solidFill>
                <a:latin typeface="+mn-lt"/>
                <a:ea typeface="+mn-ea"/>
                <a:cs typeface="+mn-cs"/>
              </a:rPr>
              <a:t> </a:t>
            </a:r>
            <a:r>
              <a:rPr lang="en-GB" sz="1200" kern="1200" dirty="0">
                <a:solidFill>
                  <a:schemeClr val="tx1"/>
                </a:solidFill>
                <a:latin typeface="+mn-lt"/>
                <a:ea typeface="+mn-ea"/>
                <a:cs typeface="+mn-cs"/>
              </a:rPr>
              <a:t>are restricted to contain the spread of the virus</a:t>
            </a:r>
          </a:p>
          <a:p>
            <a:r>
              <a:rPr lang="en-GB" sz="1200" b="1" kern="1200" dirty="0">
                <a:solidFill>
                  <a:schemeClr val="tx1"/>
                </a:solidFill>
                <a:latin typeface="+mn-lt"/>
                <a:ea typeface="+mn-ea"/>
                <a:cs typeface="+mn-cs"/>
              </a:rPr>
              <a:t>Loss of livelihoods </a:t>
            </a:r>
            <a:r>
              <a:rPr lang="en-GB" sz="1200" kern="1200" dirty="0">
                <a:solidFill>
                  <a:schemeClr val="tx1"/>
                </a:solidFill>
                <a:latin typeface="+mn-lt"/>
                <a:ea typeface="+mn-ea"/>
                <a:cs typeface="+mn-cs"/>
              </a:rPr>
              <a:t>when people are losing their employment and main sources of income</a:t>
            </a:r>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11</a:t>
            </a:fld>
            <a:endParaRPr lang="en-US"/>
          </a:p>
        </p:txBody>
      </p:sp>
    </p:spTree>
    <p:extLst>
      <p:ext uri="{BB962C8B-B14F-4D97-AF65-F5344CB8AC3E}">
        <p14:creationId xmlns:p14="http://schemas.microsoft.com/office/powerpoint/2010/main" val="177893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Grief is a natural response to significant losses of people we love and important things. Grief is a often a difficult process, but helps those affected adjust to the experienced loss. People in grief have to cope with new and overwhelming emotions, as well as with new life circumstances. </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The loss of a loved one can be the most difficult and painful loss of all. Grieving the death of someone a person was deeply attached to, can lead to a state of deep distress.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sz="1200" kern="1200" dirty="0">
                <a:solidFill>
                  <a:schemeClr val="tx1"/>
                </a:solidFill>
                <a:effectLst/>
                <a:latin typeface="+mn-lt"/>
                <a:ea typeface="+mn-ea"/>
                <a:cs typeface="+mn-cs"/>
              </a:rPr>
              <a:t>Here are some of the reactions we can expect people who are facing grief during COVID-19 to feel, because of the particular circumstances of this crisis: </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[As you explain the reactions, ask participants if they can explain why could expect this reaction, to promote their understanding. For example, you can say: One reaction we can expect is shock. Why do you think people might react with shock?]</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Shock- </a:t>
            </a:r>
            <a:r>
              <a:rPr lang="en-GB" sz="1200" kern="1200" dirty="0">
                <a:solidFill>
                  <a:schemeClr val="tx1"/>
                </a:solidFill>
                <a:effectLst/>
                <a:latin typeface="+mn-lt"/>
                <a:ea typeface="+mn-ea"/>
                <a:cs typeface="+mn-cs"/>
              </a:rPr>
              <a:t>due to sudden and unexpected death (particularly if relatives had not been informed of the diagnosis at an early stage, or if the deceased was not perceived  as high risk of contracting the virus)</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Guilt: </a:t>
            </a:r>
            <a:r>
              <a:rPr lang="en-GB" sz="1200" kern="1200" dirty="0">
                <a:solidFill>
                  <a:schemeClr val="tx1"/>
                </a:solidFill>
                <a:effectLst/>
                <a:latin typeface="+mn-lt"/>
                <a:ea typeface="+mn-ea"/>
                <a:cs typeface="+mn-cs"/>
              </a:rPr>
              <a:t>for not having been able to do something to better protect the loved one or, if relevant, for having transmitted the virus to the deceased</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Anger- </a:t>
            </a:r>
            <a:r>
              <a:rPr lang="en-GB" sz="1200" kern="1200" dirty="0">
                <a:solidFill>
                  <a:schemeClr val="tx1"/>
                </a:solidFill>
                <a:effectLst/>
                <a:latin typeface="+mn-lt"/>
                <a:ea typeface="+mn-ea"/>
                <a:cs typeface="+mn-cs"/>
              </a:rPr>
              <a:t>against the virus, against the health workers (for “not having done enough” to save the loved one), against the authorities (for not having put in place earlier and more efficient protective measures)</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Sadness- </a:t>
            </a:r>
            <a:r>
              <a:rPr lang="en-GB" sz="1200" kern="1200" dirty="0">
                <a:solidFill>
                  <a:schemeClr val="tx1"/>
                </a:solidFill>
                <a:effectLst/>
                <a:latin typeface="+mn-lt"/>
                <a:ea typeface="+mn-ea"/>
                <a:cs typeface="+mn-cs"/>
              </a:rPr>
              <a:t>for the</a:t>
            </a:r>
            <a:r>
              <a:rPr lang="en-GB" sz="1200" b="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sudden or unexpected loss of a loved one, because the loved one died </a:t>
            </a:r>
            <a:r>
              <a:rPr lang="en-GB" sz="1200" i="1" kern="1200" dirty="0">
                <a:solidFill>
                  <a:schemeClr val="tx1"/>
                </a:solidFill>
                <a:effectLst/>
                <a:latin typeface="+mn-lt"/>
                <a:ea typeface="+mn-ea"/>
                <a:cs typeface="+mn-cs"/>
              </a:rPr>
              <a:t>alone</a:t>
            </a:r>
            <a:r>
              <a:rPr lang="en-GB" sz="1200" kern="120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unconscious</a:t>
            </a:r>
            <a:r>
              <a:rPr lang="en-GB" sz="1200" kern="1200" dirty="0">
                <a:solidFill>
                  <a:schemeClr val="tx1"/>
                </a:solidFill>
                <a:effectLst/>
                <a:latin typeface="+mn-lt"/>
                <a:ea typeface="+mn-ea"/>
                <a:cs typeface="+mn-cs"/>
              </a:rPr>
              <a:t> or </a:t>
            </a:r>
            <a:r>
              <a:rPr lang="en-GB" sz="1200" i="1" kern="1200" dirty="0">
                <a:solidFill>
                  <a:schemeClr val="tx1"/>
                </a:solidFill>
                <a:effectLst/>
                <a:latin typeface="+mn-lt"/>
                <a:ea typeface="+mn-ea"/>
                <a:cs typeface="+mn-cs"/>
              </a:rPr>
              <a:t>in pain</a:t>
            </a:r>
            <a:r>
              <a:rPr lang="en-GB" sz="1200" kern="1200" dirty="0">
                <a:solidFill>
                  <a:schemeClr val="tx1"/>
                </a:solidFill>
                <a:effectLst/>
                <a:latin typeface="+mn-lt"/>
                <a:ea typeface="+mn-ea"/>
                <a:cs typeface="+mn-cs"/>
              </a:rPr>
              <a:t>, for not being able to say goodbye  </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Loneliness-</a:t>
            </a:r>
            <a:r>
              <a:rPr lang="en-GB" sz="1200" kern="1200" dirty="0">
                <a:solidFill>
                  <a:schemeClr val="tx1"/>
                </a:solidFill>
                <a:effectLst/>
                <a:latin typeface="+mn-lt"/>
                <a:ea typeface="+mn-ea"/>
                <a:cs typeface="+mn-cs"/>
              </a:rPr>
              <a:t> for not being able to share the pain with others and for not benefitting from the physical closeness and comfort normally provided during this circumstances </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Fear-</a:t>
            </a:r>
            <a:r>
              <a:rPr lang="en-GB" sz="1200" kern="1200" dirty="0">
                <a:solidFill>
                  <a:schemeClr val="tx1"/>
                </a:solidFill>
                <a:effectLst/>
                <a:latin typeface="+mn-lt"/>
                <a:ea typeface="+mn-ea"/>
                <a:cs typeface="+mn-cs"/>
              </a:rPr>
              <a:t> that other loved ones who had been in contact with the deceased might be infected and might also die, or fear of being infected if contact was established with the deceased before the death</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Helplessness-</a:t>
            </a:r>
            <a:r>
              <a:rPr lang="en-GB" sz="1200" kern="1200" dirty="0">
                <a:solidFill>
                  <a:schemeClr val="tx1"/>
                </a:solidFill>
                <a:effectLst/>
                <a:latin typeface="+mn-lt"/>
                <a:ea typeface="+mn-ea"/>
                <a:cs typeface="+mn-cs"/>
              </a:rPr>
              <a:t> for not being in control of one’s life and ones’ tribute to the dead</a:t>
            </a:r>
          </a:p>
          <a:p>
            <a:endParaRPr lang="en-GB"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Immense distress-</a:t>
            </a:r>
            <a:r>
              <a:rPr lang="en-GB" sz="1200" kern="1200" dirty="0">
                <a:solidFill>
                  <a:schemeClr val="tx1"/>
                </a:solidFill>
                <a:effectLst/>
                <a:latin typeface="+mn-lt"/>
                <a:ea typeface="+mn-ea"/>
                <a:cs typeface="+mn-cs"/>
              </a:rPr>
              <a:t> if several losses are experienced simultaneously while grieving a loved one</a:t>
            </a:r>
            <a:endParaRPr lang="x-none" sz="1200" kern="1200">
              <a:solidFill>
                <a:schemeClr val="tx1"/>
              </a:solidFill>
              <a:effectLst/>
              <a:latin typeface="+mn-lt"/>
              <a:ea typeface="+mn-ea"/>
              <a:cs typeface="+mn-cs"/>
            </a:endParaRPr>
          </a:p>
          <a:p>
            <a:endParaRPr lang="x-none" sz="1200" kern="1200" dirty="0">
              <a:solidFill>
                <a:schemeClr val="tx1"/>
              </a:solidFill>
              <a:effectLst/>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13</a:t>
            </a:fld>
            <a:endParaRPr lang="en-US"/>
          </a:p>
        </p:txBody>
      </p:sp>
    </p:spTree>
    <p:extLst>
      <p:ext uri="{BB962C8B-B14F-4D97-AF65-F5344CB8AC3E}">
        <p14:creationId xmlns:p14="http://schemas.microsoft.com/office/powerpoint/2010/main" val="2420150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sz="1200" kern="1200" dirty="0">
                <a:solidFill>
                  <a:schemeClr val="tx1"/>
                </a:solidFill>
                <a:effectLst/>
                <a:latin typeface="+mn-lt"/>
                <a:ea typeface="+mn-ea"/>
                <a:cs typeface="+mn-cs"/>
              </a:rPr>
              <a:t>A feeling of </a:t>
            </a:r>
            <a:r>
              <a:rPr lang="en-GB" sz="1200" i="1" kern="1200" dirty="0">
                <a:solidFill>
                  <a:schemeClr val="tx1"/>
                </a:solidFill>
                <a:effectLst/>
                <a:latin typeface="+mn-lt"/>
                <a:ea typeface="+mn-ea"/>
                <a:cs typeface="+mn-cs"/>
              </a:rPr>
              <a:t>collective grief</a:t>
            </a:r>
            <a:r>
              <a:rPr lang="en-GB" sz="1200" kern="1200" dirty="0">
                <a:solidFill>
                  <a:schemeClr val="tx1"/>
                </a:solidFill>
                <a:effectLst/>
                <a:latin typeface="+mn-lt"/>
                <a:ea typeface="+mn-ea"/>
                <a:cs typeface="+mn-cs"/>
              </a:rPr>
              <a:t> might also be experienced during this crisis as we are </a:t>
            </a:r>
            <a:r>
              <a:rPr lang="en-GB" sz="1200" b="1" kern="1200" dirty="0">
                <a:solidFill>
                  <a:schemeClr val="tx1"/>
                </a:solidFill>
                <a:effectLst/>
                <a:latin typeface="+mn-lt"/>
                <a:ea typeface="+mn-ea"/>
                <a:cs typeface="+mn-cs"/>
              </a:rPr>
              <a:t>all </a:t>
            </a:r>
            <a:r>
              <a:rPr lang="en-GB" sz="1200" kern="1200" dirty="0">
                <a:solidFill>
                  <a:schemeClr val="tx1"/>
                </a:solidFill>
                <a:effectLst/>
                <a:latin typeface="+mn-lt"/>
                <a:ea typeface="+mn-ea"/>
                <a:cs typeface="+mn-cs"/>
              </a:rPr>
              <a:t>dealing with the collective loss of the world we knew. Not only we are mourning the loss of thousands of lives, but we all face changes we have to adapt to.  </a:t>
            </a:r>
          </a:p>
          <a:p>
            <a:endParaRPr lang="en-GB" sz="1200" kern="1200" dirty="0">
              <a:solidFill>
                <a:schemeClr val="tx1"/>
              </a:solidFill>
              <a:effectLst/>
              <a:latin typeface="+mn-lt"/>
              <a:ea typeface="+mn-ea"/>
              <a:cs typeface="+mn-cs"/>
            </a:endParaRPr>
          </a:p>
          <a:p>
            <a:endParaRPr lang="x-none" sz="1200" kern="1200" dirty="0">
              <a:solidFill>
                <a:schemeClr val="tx1"/>
              </a:solidFill>
              <a:effectLst/>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14</a:t>
            </a:fld>
            <a:endParaRPr lang="en-US"/>
          </a:p>
        </p:txBody>
      </p:sp>
    </p:spTree>
    <p:extLst>
      <p:ext uri="{BB962C8B-B14F-4D97-AF65-F5344CB8AC3E}">
        <p14:creationId xmlns:p14="http://schemas.microsoft.com/office/powerpoint/2010/main" val="19875412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sz="1200" b="1" kern="1200" dirty="0">
                <a:solidFill>
                  <a:schemeClr val="tx1"/>
                </a:solidFill>
                <a:effectLst/>
                <a:latin typeface="+mn-lt"/>
                <a:ea typeface="+mn-ea"/>
                <a:cs typeface="+mn-cs"/>
              </a:rPr>
              <a:t>The</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dual process model of coping</a:t>
            </a:r>
            <a:r>
              <a:rPr lang="en-GB" sz="1200" kern="1200" dirty="0">
                <a:solidFill>
                  <a:schemeClr val="tx1"/>
                </a:solidFill>
                <a:effectLst/>
                <a:latin typeface="+mn-lt"/>
                <a:ea typeface="+mn-ea"/>
                <a:cs typeface="+mn-cs"/>
              </a:rPr>
              <a:t>, allows us to better understand how the grieving process works.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According to this model, two main </a:t>
            </a:r>
            <a:r>
              <a:rPr lang="en-GB" sz="1200" kern="1200" dirty="0">
                <a:solidFill>
                  <a:schemeClr val="tx1"/>
                </a:solidFill>
                <a:effectLst/>
                <a:highlight>
                  <a:srgbClr val="FFFF00"/>
                </a:highlight>
                <a:latin typeface="+mn-lt"/>
                <a:ea typeface="+mn-ea"/>
                <a:cs typeface="+mn-cs"/>
              </a:rPr>
              <a:t>emotional processes represent human grief: the loss-oriented and the restoration-oriented processes</a:t>
            </a:r>
          </a:p>
          <a:p>
            <a:endParaRPr lang="en-GB" sz="1200" kern="1200" dirty="0">
              <a:solidFill>
                <a:schemeClr val="tx1"/>
              </a:solidFill>
              <a:effectLst/>
              <a:highlight>
                <a:srgbClr val="FFFF00"/>
              </a:highlight>
              <a:latin typeface="+mn-lt"/>
              <a:ea typeface="+mn-ea"/>
              <a:cs typeface="+mn-cs"/>
            </a:endParaRPr>
          </a:p>
          <a:p>
            <a:r>
              <a:rPr lang="en-GB" sz="1200" kern="1200" dirty="0">
                <a:solidFill>
                  <a:schemeClr val="tx1"/>
                </a:solidFill>
                <a:effectLst/>
                <a:latin typeface="+mn-lt"/>
                <a:ea typeface="+mn-ea"/>
                <a:cs typeface="+mn-cs"/>
              </a:rPr>
              <a:t>During the </a:t>
            </a:r>
            <a:r>
              <a:rPr lang="en-GB" sz="1200" i="1" kern="1200" dirty="0">
                <a:solidFill>
                  <a:schemeClr val="tx1"/>
                </a:solidFill>
                <a:effectLst/>
                <a:latin typeface="+mn-lt"/>
                <a:ea typeface="+mn-ea"/>
                <a:cs typeface="+mn-cs"/>
              </a:rPr>
              <a:t>loss-oriented process</a:t>
            </a:r>
            <a:r>
              <a:rPr lang="en-GB" sz="1200" kern="1200" dirty="0">
                <a:solidFill>
                  <a:schemeClr val="tx1"/>
                </a:solidFill>
                <a:effectLst/>
                <a:latin typeface="+mn-lt"/>
                <a:ea typeface="+mn-ea"/>
                <a:cs typeface="+mn-cs"/>
              </a:rPr>
              <a:t> grief is expressed through powerful grief-related emotions. When a person begins to recognize the reality of the loss and confront emotions, </a:t>
            </a:r>
            <a:r>
              <a:rPr lang="en-GB" sz="1200" i="1" kern="1200" dirty="0">
                <a:solidFill>
                  <a:schemeClr val="tx1"/>
                </a:solidFill>
                <a:effectLst/>
                <a:latin typeface="+mn-lt"/>
                <a:ea typeface="+mn-ea"/>
                <a:cs typeface="+mn-cs"/>
              </a:rPr>
              <a:t>loss-oriented stressors </a:t>
            </a:r>
            <a:r>
              <a:rPr lang="en-GB" sz="1200" i="0" kern="1200" dirty="0">
                <a:solidFill>
                  <a:schemeClr val="tx1"/>
                </a:solidFill>
                <a:effectLst/>
                <a:latin typeface="+mn-lt"/>
                <a:ea typeface="+mn-ea"/>
                <a:cs typeface="+mn-cs"/>
              </a:rPr>
              <a:t>emerge</a:t>
            </a:r>
            <a:r>
              <a:rPr lang="en-GB" sz="1200" kern="1200" dirty="0">
                <a:solidFill>
                  <a:schemeClr val="tx1"/>
                </a:solidFill>
                <a:effectLst/>
                <a:latin typeface="+mn-lt"/>
                <a:ea typeface="+mn-ea"/>
                <a:cs typeface="+mn-cs"/>
              </a:rPr>
              <a:t>. These stressors include thoughts, feelings, actions and memories that cause feelings of pain and focus on the loss. Looking at old photos, recalling specific memories, or even a familiar scent that brings memories of a loved one are some of the loss-oriented stressors that make a person feel powerful emotions such as sadness, anger and loneliness. This process helps confront and accept the reality of the loss.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a:t>
            </a:r>
            <a:r>
              <a:rPr lang="en-GB" sz="1200" i="1" kern="1200" dirty="0">
                <a:solidFill>
                  <a:schemeClr val="tx1"/>
                </a:solidFill>
                <a:effectLst/>
                <a:latin typeface="+mn-lt"/>
                <a:ea typeface="+mn-ea"/>
                <a:cs typeface="+mn-cs"/>
              </a:rPr>
              <a:t>restoration-oriented process</a:t>
            </a:r>
            <a:r>
              <a:rPr lang="en-GB" sz="1200" kern="1200" dirty="0">
                <a:solidFill>
                  <a:schemeClr val="tx1"/>
                </a:solidFill>
                <a:effectLst/>
                <a:latin typeface="+mn-lt"/>
                <a:ea typeface="+mn-ea"/>
                <a:cs typeface="+mn-cs"/>
              </a:rPr>
              <a:t> helps a person adjust to the various consequences the loss might bring and to learn new roles and responsibilities. </a:t>
            </a:r>
            <a:r>
              <a:rPr lang="en-GB" sz="1200" i="1" kern="1200" dirty="0">
                <a:solidFill>
                  <a:schemeClr val="tx1"/>
                </a:solidFill>
                <a:effectLst/>
                <a:latin typeface="+mn-lt"/>
                <a:ea typeface="+mn-ea"/>
                <a:cs typeface="+mn-cs"/>
              </a:rPr>
              <a:t>Restoration-oriented responses </a:t>
            </a:r>
            <a:r>
              <a:rPr lang="en-GB" sz="1200" kern="1200" dirty="0">
                <a:solidFill>
                  <a:schemeClr val="tx1"/>
                </a:solidFill>
                <a:effectLst/>
                <a:latin typeface="+mn-lt"/>
                <a:ea typeface="+mn-ea"/>
                <a:cs typeface="+mn-cs"/>
              </a:rPr>
              <a:t>can vary from practical things such as cooking or cleaning around the house more, to more significant adjustments such as accepting to change into a new identity from spouse to widow/widower. While focusing on day-to-day tasks it is possible to get at least temporary relief from the emotional drain the loss of a loved one can cause.</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At times, the bereaved will be confronted by their loss; at other times they will avoid memories, be distracted, or seek relief by concentrating in other spheres of their lives. This dual process is not linear, there is a constant movement and </a:t>
            </a:r>
            <a:r>
              <a:rPr lang="en-GB" sz="1200" i="1" kern="1200" dirty="0">
                <a:solidFill>
                  <a:schemeClr val="tx1"/>
                </a:solidFill>
                <a:effectLst/>
                <a:latin typeface="+mn-lt"/>
                <a:ea typeface="+mn-ea"/>
                <a:cs typeface="+mn-cs"/>
              </a:rPr>
              <a:t>oscillation – which is a back and forth shifting -  </a:t>
            </a:r>
            <a:r>
              <a:rPr lang="en-GB" sz="1200" kern="1200" dirty="0">
                <a:solidFill>
                  <a:schemeClr val="tx1"/>
                </a:solidFill>
                <a:effectLst/>
                <a:latin typeface="+mn-lt"/>
                <a:ea typeface="+mn-ea"/>
                <a:cs typeface="+mn-cs"/>
              </a:rPr>
              <a:t>between the loss-oriented and restoration-oriented states in the bereaved’s daily life. It is important for those grieving to reach a good balance between confronting extreme emotions which are natural reactions to loss, and to seek for support and to make the necessary adjustments to their lives.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When someone focuses mainly on the pain caused by loss, it can lead to exhaustion and what is known as ‘complicated grief’. </a:t>
            </a:r>
          </a:p>
          <a:p>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kern="1200" dirty="0">
                <a:solidFill>
                  <a:schemeClr val="tx1"/>
                </a:solidFill>
                <a:effectLst/>
                <a:latin typeface="+mn-lt"/>
                <a:ea typeface="+mn-ea"/>
                <a:cs typeface="+mn-cs"/>
              </a:rPr>
              <a:t>During the first few months of a loss, many reactions of normal grief are the same as in complicated grief. However, while normal grief reactions gradually start to fade and adjust over time, those of complicated grief linger or get worse. Complicated grief is an ongoing, heightened state of mourning that keeps the bereaved from healing.</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Factors that may increase the risk of developing complicated grief include:</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sudden, unexpected or violent death (accident, murder, suicide) of a loved one </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If the body of the deceased is never found in cases of disappearance </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Death of one’s child (experience of disruption of the natural order of the life cycle) </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Dependent relation to the deceased person</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Social isolation or </a:t>
            </a:r>
          </a:p>
          <a:p>
            <a:pPr lvl="0"/>
            <a:r>
              <a:rPr lang="en-GB" sz="1200" kern="1200" dirty="0">
                <a:solidFill>
                  <a:schemeClr val="tx1"/>
                </a:solidFill>
                <a:effectLst/>
                <a:latin typeface="+mn-lt"/>
                <a:ea typeface="+mn-ea"/>
                <a:cs typeface="+mn-cs"/>
              </a:rPr>
              <a:t>loss of a support system or friendships</a:t>
            </a:r>
            <a:endParaRPr lang="x-none" sz="1200"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Other factors that may heighten chances of complicated grief are</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Past experiences of unresolved grief</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Ambiguous feelings about the loss</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Other major life stressors, such as major financial hardships</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Lack of access to traditional burial and mourning rituals</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Occurrence of simultaneous multiple losses</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Survivor guilt</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During major crisis events, and particularly in the case of sudden loss, survivors may find that memories of the event -or representations of it, in case of their physical absence at the time of the event- dominate their minds. They may suffer from survivor guilt, wondering why they survived when others died, or feeling they could have done more to prevent the tragedy.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17</a:t>
            </a:fld>
            <a:endParaRPr lang="en-US"/>
          </a:p>
        </p:txBody>
      </p:sp>
    </p:spTree>
    <p:extLst>
      <p:ext uri="{BB962C8B-B14F-4D97-AF65-F5344CB8AC3E}">
        <p14:creationId xmlns:p14="http://schemas.microsoft.com/office/powerpoint/2010/main" val="3162394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Survivor guilt</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During major crisis events, and particularly in the case of sudden loss, survivors may find that memories of an event , or imaginations of how it took place if they were not there, dominate their minds. They may suffer from survivor guilt, wondering why they survived when others died, or feeling they could have done more to prevent the tragedy.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18</a:t>
            </a:fld>
            <a:endParaRPr lang="en-US"/>
          </a:p>
        </p:txBody>
      </p:sp>
    </p:spTree>
    <p:extLst>
      <p:ext uri="{BB962C8B-B14F-4D97-AF65-F5344CB8AC3E}">
        <p14:creationId xmlns:p14="http://schemas.microsoft.com/office/powerpoint/2010/main" val="42830214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latin typeface="+mn-lt"/>
                <a:ea typeface="+mn-ea"/>
                <a:cs typeface="+mn-cs"/>
              </a:rPr>
              <a:t>Having learnt about risk factors for complicated grief, I would now like you think about the COVID-19 situation. For this activity, we are going back to work in small groups, to discuss and list the different factors you think can complicate grief specifically in the COVID-19 crisis.</a:t>
            </a:r>
            <a:endParaRPr lang="en-GB" sz="1200" b="0"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 Give</a:t>
            </a:r>
            <a:r>
              <a:rPr lang="en-GB" sz="1200" b="1" kern="1200" baseline="0" dirty="0">
                <a:solidFill>
                  <a:schemeClr val="tx1"/>
                </a:solidFill>
                <a:latin typeface="+mn-lt"/>
                <a:ea typeface="+mn-ea"/>
                <a:cs typeface="+mn-cs"/>
              </a:rPr>
              <a:t> participants 5 minutes to work on this]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latin typeface="+mn-lt"/>
              <a:ea typeface="+mn-ea"/>
              <a:cs typeface="+mn-cs"/>
            </a:endParaRPr>
          </a:p>
          <a:p>
            <a:r>
              <a:rPr lang="en-GB" sz="1200" kern="1200" dirty="0">
                <a:solidFill>
                  <a:schemeClr val="tx1"/>
                </a:solidFill>
                <a:latin typeface="+mn-lt"/>
                <a:ea typeface="+mn-ea"/>
                <a:cs typeface="+mn-cs"/>
              </a:rPr>
              <a:t>I will now ask some of you</a:t>
            </a:r>
            <a:r>
              <a:rPr lang="en-GB" sz="1200" kern="1200" baseline="0" dirty="0">
                <a:solidFill>
                  <a:schemeClr val="tx1"/>
                </a:solidFill>
                <a:latin typeface="+mn-lt"/>
                <a:ea typeface="+mn-ea"/>
                <a:cs typeface="+mn-cs"/>
              </a:rPr>
              <a:t> to share some of the factors you thought of. </a:t>
            </a:r>
            <a:endParaRPr lang="en-GB" sz="1200"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latin typeface="+mn-lt"/>
                <a:ea typeface="+mn-ea"/>
                <a:cs typeface="+mn-cs"/>
              </a:rPr>
              <a:t>[Pick one person from each group to contribute]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aim of the training is to explore loss and grief during COVID-19, and to apply PFA skills to support those who face loss and grief during this crisis.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baseline="0" dirty="0">
                <a:solidFill>
                  <a:schemeClr val="tx1"/>
                </a:solidFill>
                <a:latin typeface="+mn-lt"/>
                <a:ea typeface="+mn-ea"/>
                <a:cs typeface="+mn-cs"/>
              </a:rPr>
              <a:t>Summarise by saying: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latin typeface="+mn-lt"/>
              <a:ea typeface="+mn-ea"/>
              <a:cs typeface="+mn-cs"/>
            </a:endParaRPr>
          </a:p>
          <a:p>
            <a:r>
              <a:rPr lang="en-GB" sz="1200" b="1" kern="1200" dirty="0">
                <a:solidFill>
                  <a:schemeClr val="tx1"/>
                </a:solidFill>
                <a:effectLst/>
                <a:latin typeface="+mn-lt"/>
                <a:ea typeface="+mn-ea"/>
                <a:cs typeface="+mn-cs"/>
              </a:rPr>
              <a:t>Grief in the Covid-19 crisis- factors complicating grief</a:t>
            </a:r>
            <a:endParaRPr lang="x-none" sz="1200" b="1" kern="120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massive global scale of loss of human beings is one of the most critical consequences of this pandemic. The high contagiousness and rapid spread of the disease has led governments around the world to take strict measures to contain the virus. As a consequence, relatives of those who are ill at the hospital or in intensive care due to complications related to the virus, are not allowed to visit their loved ones. Since also in many countries, critically ill patients are connected to ventilators and placed into induced coma, it is very often impossible for the relatives and loved ones to say good bye to the person before she or he dies. </a:t>
            </a:r>
            <a:endParaRPr lang="x-none" sz="1200" kern="120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a:solidFill>
                <a:schemeClr val="tx1"/>
              </a:solidFill>
              <a:effectLst/>
              <a:latin typeface="+mn-lt"/>
              <a:ea typeface="+mn-ea"/>
              <a:cs typeface="+mn-cs"/>
            </a:endParaRPr>
          </a:p>
          <a:p>
            <a:r>
              <a:rPr lang="en-GB" sz="1200" kern="1200" dirty="0">
                <a:solidFill>
                  <a:schemeClr val="tx1"/>
                </a:solidFill>
                <a:effectLst/>
                <a:latin typeface="+mn-lt"/>
                <a:ea typeface="+mn-ea"/>
                <a:cs typeface="+mn-cs"/>
              </a:rPr>
              <a:t>Traditional burial and mourning rituals, which vary from country to country are also highly disrupted during this pandemic. In many settings, the body is put in a sealed coffin without the family getting a chance to see it and to pay respects according to tradition. Burials are limited to a small number of close relatives and ceremonies are shorter than usual. Gatherings and other mourning rituals held in certain cultures are forbidden or strictly limited to a few participants. The social support usually provided in this situations is also restrained by isolation and lockdown measures implemented in most countries around the world. If a loved one dies from circumstances which are not related to coronavirus during the crisis, the bereaved will in most places still be affected by the same limitations. </a:t>
            </a:r>
            <a:endParaRPr lang="x-none" sz="1200" kern="120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20</a:t>
            </a:fld>
            <a:endParaRPr lang="en-US"/>
          </a:p>
        </p:txBody>
      </p:sp>
    </p:spTree>
    <p:extLst>
      <p:ext uri="{BB962C8B-B14F-4D97-AF65-F5344CB8AC3E}">
        <p14:creationId xmlns:p14="http://schemas.microsoft.com/office/powerpoint/2010/main" val="35892904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kern="1200" dirty="0">
                <a:solidFill>
                  <a:schemeClr val="tx1"/>
                </a:solidFill>
                <a:effectLst/>
                <a:latin typeface="+mn-lt"/>
                <a:ea typeface="+mn-ea"/>
                <a:cs typeface="+mn-cs"/>
              </a:rPr>
              <a:t>Psychosocial support activities and continuous dialogue with community members can help to identify people in distress, including those affected by loss and grief.</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the training on basic PFA in COVID-19 you learnt about </a:t>
            </a:r>
            <a:r>
              <a:rPr lang="en-GB" sz="1200" kern="1200" dirty="0" err="1">
                <a:solidFill>
                  <a:schemeClr val="tx1"/>
                </a:solidFill>
                <a:effectLst/>
                <a:latin typeface="+mn-lt"/>
                <a:ea typeface="+mn-ea"/>
                <a:cs typeface="+mn-cs"/>
              </a:rPr>
              <a:t>Hobfoll</a:t>
            </a:r>
            <a:r>
              <a:rPr lang="en-GB" sz="1200" kern="1200" dirty="0">
                <a:solidFill>
                  <a:schemeClr val="tx1"/>
                </a:solidFill>
                <a:effectLst/>
                <a:latin typeface="+mn-lt"/>
                <a:ea typeface="+mn-ea"/>
                <a:cs typeface="+mn-cs"/>
              </a:rPr>
              <a:t> and colleagues’ 5 principles of psychosocial support in emergencies. These also apply when providing support to loss and grief. Here are some examples of activities and things that can be done for each principle: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Providing accurate information through different available communication channels such as social media, dedicated web pages, radio, or through secured outreach activities during the pandemic, can help reducing fear and can allow the population to take protective measures in order to increase their </a:t>
            </a:r>
            <a:r>
              <a:rPr lang="en-GB" sz="1200" i="1" kern="1200" dirty="0">
                <a:solidFill>
                  <a:schemeClr val="tx1"/>
                </a:solidFill>
                <a:effectLst/>
                <a:latin typeface="+mn-lt"/>
                <a:ea typeface="+mn-ea"/>
                <a:cs typeface="+mn-cs"/>
              </a:rPr>
              <a:t>sense of safety</a:t>
            </a:r>
            <a:r>
              <a:rPr lang="en-GB" sz="1200" kern="1200" dirty="0">
                <a:solidFill>
                  <a:schemeClr val="tx1"/>
                </a:solidFill>
                <a:effectLst/>
                <a:latin typeface="+mn-lt"/>
                <a:ea typeface="+mn-ea"/>
                <a:cs typeface="+mn-cs"/>
              </a:rPr>
              <a:t>. This is particularly relevant for those who fear having been exposed to the virus and need to be informed on how to get medical attention timely.</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Reducing fear can also help people to restore a </a:t>
            </a:r>
            <a:r>
              <a:rPr lang="en-GB" sz="1200" i="1" kern="1200" dirty="0">
                <a:solidFill>
                  <a:schemeClr val="tx1"/>
                </a:solidFill>
                <a:effectLst/>
                <a:latin typeface="+mn-lt"/>
                <a:ea typeface="+mn-ea"/>
                <a:cs typeface="+mn-cs"/>
              </a:rPr>
              <a:t>sense of calm</a:t>
            </a:r>
            <a:r>
              <a:rPr lang="en-GB" sz="1200" kern="1200" dirty="0">
                <a:solidFill>
                  <a:schemeClr val="tx1"/>
                </a:solidFill>
                <a:effectLst/>
                <a:latin typeface="+mn-lt"/>
                <a:ea typeface="+mn-ea"/>
                <a:cs typeface="+mn-cs"/>
              </a:rPr>
              <a:t>, which positively influences well-being and strengthens one’s immune system. Promoting collective and individual activities to help people regain a state of calm in distressing situations in essential. Through simple breathing exercises and other physical forms of relaxation and stress relief, practiced individually or with others when possible, can lead to an increased sense of well-being and strength to face adversity.</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Regaining a sense of control in the midst of uncertainty by being informed and calm can also help people to increase their </a:t>
            </a:r>
            <a:r>
              <a:rPr lang="en-GB" sz="1200" i="1" kern="1200" dirty="0">
                <a:solidFill>
                  <a:schemeClr val="tx1"/>
                </a:solidFill>
                <a:effectLst/>
                <a:latin typeface="+mn-lt"/>
                <a:ea typeface="+mn-ea"/>
                <a:cs typeface="+mn-cs"/>
              </a:rPr>
              <a:t>sense of self-efficacy. </a:t>
            </a:r>
            <a:r>
              <a:rPr lang="en-GB" sz="1200" kern="1200" dirty="0">
                <a:solidFill>
                  <a:schemeClr val="tx1"/>
                </a:solidFill>
                <a:effectLst/>
                <a:latin typeface="+mn-lt"/>
                <a:ea typeface="+mn-ea"/>
                <a:cs typeface="+mn-cs"/>
              </a:rPr>
              <a:t>Keeping usual routines or setting new ones when daily life has been disrupted by the crisis can help people focus on what they can accomplish day by day. Trying to keep a healthy rhythm in one’s daily life helps to maintain positive behaviour of eating, sleeping and other basic functions which are essential to one’s physical and emotional balance. Instead of focusing on the elements of future we cannot control, it is important to try to do “the next right thing” with the options we have, step by step. The same principles apply at community level. Promoting collective activities in the community which increase awareness, solidarity and common goals can increase a much needed </a:t>
            </a:r>
            <a:r>
              <a:rPr lang="en-GB" sz="1200" i="1" kern="1200" dirty="0">
                <a:solidFill>
                  <a:schemeClr val="tx1"/>
                </a:solidFill>
                <a:effectLst/>
                <a:latin typeface="+mn-lt"/>
                <a:ea typeface="+mn-ea"/>
                <a:cs typeface="+mn-cs"/>
              </a:rPr>
              <a:t>sense of community efficacy</a:t>
            </a:r>
            <a:r>
              <a:rPr lang="en-GB" sz="1200" kern="1200" dirty="0">
                <a:solidFill>
                  <a:schemeClr val="tx1"/>
                </a:solidFill>
                <a:effectLst/>
                <a:latin typeface="+mn-lt"/>
                <a:ea typeface="+mn-ea"/>
                <a:cs typeface="+mn-cs"/>
              </a:rPr>
              <a:t> during large scale crisis.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Connectedness </a:t>
            </a:r>
            <a:r>
              <a:rPr lang="en-GB" sz="1200" kern="1200" dirty="0">
                <a:solidFill>
                  <a:schemeClr val="tx1"/>
                </a:solidFill>
                <a:effectLst/>
                <a:latin typeface="+mn-lt"/>
                <a:ea typeface="+mn-ea"/>
                <a:cs typeface="+mn-cs"/>
              </a:rPr>
              <a:t>allows community members to rely on each other and makes communities more resilient, and also helps individuals feel supported. Strengthening support systems during the pandemic will positively impact both individuals and communities.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sense of belonging to a group to rely on can prevent people from feeling isolated and restore </a:t>
            </a:r>
            <a:r>
              <a:rPr lang="en-GB" sz="1200" i="1" kern="1200" dirty="0">
                <a:solidFill>
                  <a:schemeClr val="tx1"/>
                </a:solidFill>
                <a:effectLst/>
                <a:latin typeface="+mn-lt"/>
                <a:ea typeface="+mn-ea"/>
                <a:cs typeface="+mn-cs"/>
              </a:rPr>
              <a:t>sense of hope, </a:t>
            </a:r>
            <a:r>
              <a:rPr lang="en-GB" sz="1200" kern="1200" dirty="0">
                <a:solidFill>
                  <a:schemeClr val="tx1"/>
                </a:solidFill>
                <a:effectLst/>
                <a:latin typeface="+mn-lt"/>
                <a:ea typeface="+mn-ea"/>
                <a:cs typeface="+mn-cs"/>
              </a:rPr>
              <a:t>even when the future seems unpredictable and sometimes grim. Sharing positive stories of new forms of solidarity which are blooming in the middle of this crisis, can also help people restore faith in regaining a sense of normality and thriving in the close future.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5 principles are essential when implementing psychosocial interventions to support communities and individuals affected by large scale crisis and when supporting individuals and families facing loss and grief. </a:t>
            </a:r>
            <a:endParaRPr lang="x-none" sz="1200" kern="120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21</a:t>
            </a:fld>
            <a:endParaRPr lang="en-US"/>
          </a:p>
        </p:txBody>
      </p:sp>
    </p:spTree>
    <p:extLst>
      <p:ext uri="{BB962C8B-B14F-4D97-AF65-F5344CB8AC3E}">
        <p14:creationId xmlns:p14="http://schemas.microsoft.com/office/powerpoint/2010/main" val="26863778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latin typeface="+mn-lt"/>
                <a:ea typeface="+mn-ea"/>
                <a:cs typeface="+mn-cs"/>
              </a:rPr>
              <a:t>Across</a:t>
            </a:r>
            <a:r>
              <a:rPr lang="en-GB" sz="1200" b="1" kern="1200" dirty="0">
                <a:solidFill>
                  <a:schemeClr val="tx1"/>
                </a:solidFill>
                <a:latin typeface="+mn-lt"/>
                <a:ea typeface="+mn-ea"/>
                <a:cs typeface="+mn-cs"/>
              </a:rPr>
              <a:t> </a:t>
            </a:r>
            <a:r>
              <a:rPr lang="en-GB" sz="1200" b="0" kern="1200" dirty="0">
                <a:solidFill>
                  <a:schemeClr val="tx1"/>
                </a:solidFill>
                <a:latin typeface="+mn-lt"/>
                <a:ea typeface="+mn-ea"/>
                <a:cs typeface="+mn-cs"/>
              </a:rPr>
              <a:t>the world Red Cross and Red Crescent national Societies are adapting prevention and response activities, according to the specific characteristics of this crisis and also based on lessons learned from past experiences.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latin typeface="+mn-lt"/>
                <a:ea typeface="+mn-ea"/>
                <a:cs typeface="+mn-cs"/>
              </a:rPr>
              <a:t>Although the Ebola virus differs in many ways from the novel coronavirus, certain aspects of the support provided during the Ebola outbreak can help adapting the support provided to people who have lost loved ones to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latin typeface="+mn-lt"/>
                <a:ea typeface="+mn-ea"/>
                <a:cs typeface="+mn-cs"/>
              </a:rPr>
              <a:t>Listen to the case study shared by a Red Cross staff member who supported the Ebola operation in Liberia. While listening to the case study, try to identify and individually list the different ways in which support was provided to those affected.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[Play the recorded case study for all participants to listen</a:t>
            </a:r>
            <a:r>
              <a:rPr lang="en-GB" sz="1200" b="1" kern="1200" baseline="0" dirty="0">
                <a:solidFill>
                  <a:schemeClr val="tx1"/>
                </a:solidFill>
                <a:latin typeface="+mn-lt"/>
                <a:ea typeface="+mn-ea"/>
                <a:cs typeface="+mn-cs"/>
              </a:rPr>
              <a:t>. Once the recording has ended, pick different people randomly to contribute]</a:t>
            </a:r>
            <a:endParaRPr lang="en-GB" sz="1200" b="1"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baseline="0" dirty="0">
                <a:solidFill>
                  <a:schemeClr val="tx1"/>
                </a:solidFill>
                <a:latin typeface="+mn-lt"/>
                <a:ea typeface="+mn-ea"/>
                <a:cs typeface="+mn-cs"/>
              </a:rPr>
              <a:t>I will now put you back in small groups and ask you to discuss the different ways in which support can be provided to people affected by the loss of a loved one during this crisis.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 </a:t>
            </a:r>
            <a:endParaRPr lang="x-non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latin typeface="+mn-lt"/>
                <a:ea typeface="+mn-ea"/>
                <a:cs typeface="+mn-cs"/>
              </a:rPr>
              <a:t>[Give participants 5 minutes to work on this]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latin typeface="+mn-lt"/>
                <a:ea typeface="+mn-ea"/>
                <a:cs typeface="+mn-cs"/>
              </a:rPr>
              <a:t>[Pick one person from each group to contribute]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latin typeface="+mn-lt"/>
                <a:ea typeface="+mn-ea"/>
                <a:cs typeface="+mn-cs"/>
              </a:rPr>
              <a:t>[When adapting this material to your local context, you can also record a case study which refers to your own context and use it for this activity]</a:t>
            </a:r>
          </a:p>
          <a:p>
            <a:endParaRPr lang="x-non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22</a:t>
            </a:fld>
            <a:endParaRPr lang="en-US"/>
          </a:p>
        </p:txBody>
      </p:sp>
    </p:spTree>
    <p:extLst>
      <p:ext uri="{BB962C8B-B14F-4D97-AF65-F5344CB8AC3E}">
        <p14:creationId xmlns:p14="http://schemas.microsoft.com/office/powerpoint/2010/main" val="15135874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Here is a summary of ways we can support people affected by loss and grief during COVID-19.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Supporting those whose loved ones are infected by the virus</a:t>
            </a:r>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It is important that families are given information about the health status of their ill loved one as frequently as possible and that they are informed when a terminal diagnose has been given by the health-care providers. If safety measures allow it, relatives should be given the possibility to see their loved one or to convey goodbye messages through those who are providing palliative care. Being present at the time of death (either physically or virtually), can be particularly important for some to start the grieving process.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Safe and dignified burials</a:t>
            </a:r>
            <a:endParaRPr lang="x-none"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It is essential that clear information is given to the family from the time of death on what the next steps taken will be and that the viewing of the body either through video, photographs or direct viewing from a safe distance is facilitated when possible and when requested by the family. When burials are conducted, it is very important that relatives can participate, and that cultural and religious rituals are taken into account and respected as much as possible. Burial rituals help those who have lost a loved one to accept the fact that the person has died and to mentally represent the death. Burial rituals also allow the bereaved to pay their last respects and to say goodbye to their loved ones who have passed. </a:t>
            </a:r>
            <a:endParaRPr lang="x-non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x-non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Alternative mourning rituals</a:t>
            </a:r>
            <a:endParaRPr lang="x-none"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Mourning rituals are an important aspect of the grieving process and can be very different depending on individual, social and cultural factors. It is important that people in grief feel supported by their loved ones and their usual support systems. Alternatives to the disrupted traditional shared rituals can be facilitated in order to maintain connectedness during this critical life event. Household family members can physically and psychologically comfort each other and congregate virtually with others who are sharing their grief in order to support each other. It is also crucial that individuals can find their own ways to mourn their dead, to celebrate their lives and to say farewell, until they can progressively move beyond and adjust their lives to the absence of their loved ones.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Faith sensitive psychosocial support</a:t>
            </a:r>
            <a:endParaRPr lang="x-none"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Faith sensitive psychosocial support recognises that faith impacts wellbeing and support systems in many humanitarian settings at the level of organisations, communities, families and individuals. The spiritual nurture of individuals, families and communities and the engagement of local faith communities and religious leaders during times of individual and collective grief in crisis situations is an important factor that should be considered. Faith, regardless of its nature or religious affiliation, can be a significant protective factor for those who are grieving the loss of a loved one.</a:t>
            </a:r>
            <a:endParaRPr lang="x-non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Practical support for bereaved families</a:t>
            </a:r>
            <a:endParaRPr lang="x-none"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loss of a loved one can lead to multiple losses within the household, in particular if the deceased was the main bread winner. When supporting the bereaved, it is important to also take into consideration the practical and financial needs which may emerge for those who survive this loss.</a:t>
            </a:r>
            <a:r>
              <a:rPr lang="x-none" dirty="0">
                <a:effectLst/>
              </a:rPr>
              <a:t> </a:t>
            </a:r>
            <a:endParaRPr lang="x-non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x-non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Advocacy and collaboration with local authorities</a:t>
            </a:r>
            <a:endParaRPr lang="x-none"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Another activity is advocating with local authorities so they can better understand the importance of informing and including the families of those who are critically ill and those who have died of COVID-19 complications in the different steps of the process, can sometimes be necessary. Advocacy and collaboration with local authorities and other relevant instances can facilitate the implementation of safe and dignified burials and other commemoration rituals, when possible. </a:t>
            </a:r>
            <a:endParaRPr lang="x-non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x-none" sz="1200" kern="1200" dirty="0">
              <a:solidFill>
                <a:schemeClr val="tx1"/>
              </a:solidFill>
              <a:effectLst/>
              <a:latin typeface="+mn-lt"/>
              <a:ea typeface="+mn-ea"/>
              <a:cs typeface="+mn-cs"/>
            </a:endParaRPr>
          </a:p>
          <a:p>
            <a:endParaRPr lang="x-non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23</a:t>
            </a:fld>
            <a:endParaRPr lang="en-US"/>
          </a:p>
        </p:txBody>
      </p:sp>
    </p:spTree>
    <p:extLst>
      <p:ext uri="{BB962C8B-B14F-4D97-AF65-F5344CB8AC3E}">
        <p14:creationId xmlns:p14="http://schemas.microsoft.com/office/powerpoint/2010/main" val="4098289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buFont typeface="Arial"/>
              <a:buNone/>
            </a:pPr>
            <a:r>
              <a:rPr lang="en-GB" sz="1200" kern="1200" dirty="0">
                <a:solidFill>
                  <a:schemeClr val="tx1"/>
                </a:solidFill>
                <a:latin typeface="+mn-lt"/>
                <a:ea typeface="+mn-ea"/>
                <a:cs typeface="+mn-cs"/>
              </a:rPr>
              <a:t>Let’s remember that Psychological first aid (PFA) is (1) a set of skills and knowledge that can be used to help people who are in distress and (2) a way of helping people to feel calm and able to cope in a difficult situation.</a:t>
            </a:r>
          </a:p>
          <a:p>
            <a:pPr>
              <a:buFont typeface="Arial"/>
              <a:buChar char="•"/>
            </a:pPr>
            <a:endParaRPr lang="en-GB" sz="1200" kern="1200" dirty="0">
              <a:solidFill>
                <a:schemeClr val="tx1"/>
              </a:solidFill>
              <a:latin typeface="+mn-lt"/>
              <a:ea typeface="+mn-ea"/>
              <a:cs typeface="+mn-cs"/>
            </a:endParaRPr>
          </a:p>
          <a:p>
            <a:r>
              <a:rPr lang="en-GB" sz="1200" kern="1200" baseline="0" dirty="0">
                <a:solidFill>
                  <a:schemeClr val="tx1"/>
                </a:solidFill>
                <a:latin typeface="+mn-lt"/>
                <a:ea typeface="+mn-ea"/>
                <a:cs typeface="+mn-cs"/>
              </a:rPr>
              <a:t>PFA is based in the three action principles of Look, listen and link.</a:t>
            </a:r>
            <a:endParaRPr lang="en-GB" baseline="0" dirty="0"/>
          </a:p>
          <a:p>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baseline="0" dirty="0"/>
              <a:t>The first action principle LOOK involves assessing the situation to find out who needs help, what the safety and security risks are and if there are any physical injuries. It also involves attending to any immediate basic and practical needs, such as providing the person in distress with a blanket, or a glass of water, to help them feel safe and comfortable. LOOK also involves observing and identifying emotional reactions.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baseline="0" dirty="0"/>
          </a:p>
          <a:p>
            <a:r>
              <a:rPr lang="en-GB" noProof="0" dirty="0"/>
              <a:t>LISTEN refers to the way the helper communicates with the person(s) in distress from the moment they are in contact</a:t>
            </a:r>
            <a:r>
              <a:rPr lang="en-GB" baseline="0" noProof="0" dirty="0"/>
              <a:t> with</a:t>
            </a:r>
            <a:r>
              <a:rPr lang="en-GB" noProof="0" dirty="0"/>
              <a:t> and start to interact with them. </a:t>
            </a:r>
            <a:r>
              <a:rPr lang="en-GB" baseline="0" noProof="0" dirty="0"/>
              <a:t>Listening involves a person’s attitude and behaviour, as well as hearing. Listen refers to how we communicate with others, and in PFA this refers to what we call supportive communication, and active listening. </a:t>
            </a:r>
            <a:r>
              <a:rPr lang="en-GB" dirty="0"/>
              <a:t>LISTEN</a:t>
            </a:r>
            <a:r>
              <a:rPr lang="en-GB" baseline="0" dirty="0"/>
              <a:t> also refers to calming the person in distress and helping them find solutions to their immediate needs and problems. </a:t>
            </a: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baseline="0" dirty="0"/>
          </a:p>
          <a:p>
            <a:r>
              <a:rPr lang="en-US" sz="1200" kern="1200" baseline="0" dirty="0">
                <a:solidFill>
                  <a:schemeClr val="tx1"/>
                </a:solidFill>
                <a:latin typeface="+mn-lt"/>
                <a:ea typeface="+mn-ea"/>
                <a:cs typeface="+mn-cs"/>
              </a:rPr>
              <a:t>The actions of LINK usually have practical outcomes. They include giving information, and helping people address immediate basic needs so they can cope better with their situation. The role of the helper is to help the person help themselves and to regain control of their situation. LINK actions include helping a person access information, connecting someone in distress with loved ones and social support, providing help to tackle practical problems and to get access to other help as needed. A key part of LINK skills is for the helper to know and understand their own limits, in terms of what help they can provide, and when (and where) they need to refer for help to  elsewhere.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PFA rarely</a:t>
            </a:r>
            <a:r>
              <a:rPr lang="en-GB" sz="1200" kern="1200" baseline="0" dirty="0">
                <a:solidFill>
                  <a:schemeClr val="tx1"/>
                </a:solidFill>
                <a:latin typeface="+mn-lt"/>
                <a:ea typeface="+mn-ea"/>
                <a:cs typeface="+mn-cs"/>
              </a:rPr>
              <a:t> stands alone, and is usually accompanied by other types of support.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Although the action principles of PFA, Look, Listen and Link, apply to the support provided to people who are grieving, helpers should keep in mind certain specific considerations while providing PFA  to people who are bereaved. Here are some important things to remember:</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Start by expressing condolences (saying we are sorry for their loss)</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Listening to the grieving person (accepting their feelings and reactions, whatever they are)</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Giving the person our full attention (even if the support is provided remotely)</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Encourage the person not to isolate him/herself all of the time, but rather to continue to be with loved ones (or to maintain remote communication with loved ones and support systems)</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Encourage the person to take breaks from painful emotions (e.g. suggest and encourage activities who allow the person in grief to get a break now and then and not dwell on the emotions all of the time)</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Give encouragement that there will be happy moments and days again in the future (even if it is difficult to believe at the time of grief)</a:t>
            </a:r>
            <a:endParaRPr lang="x-none" sz="1200" kern="1200" dirty="0">
              <a:solidFill>
                <a:schemeClr val="tx1"/>
              </a:solidFill>
              <a:effectLst/>
              <a:latin typeface="+mn-lt"/>
              <a:ea typeface="+mn-ea"/>
              <a:cs typeface="+mn-cs"/>
            </a:endParaRPr>
          </a:p>
          <a:p>
            <a:endParaRPr lang="x-non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25</a:t>
            </a:fld>
            <a:endParaRPr lang="en-US"/>
          </a:p>
        </p:txBody>
      </p:sp>
    </p:spTree>
    <p:extLst>
      <p:ext uri="{BB962C8B-B14F-4D97-AF65-F5344CB8AC3E}">
        <p14:creationId xmlns:p14="http://schemas.microsoft.com/office/powerpoint/2010/main" val="4767593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It is also important to  </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reassure a grieving person that what they feel is common and that many other people have similar feelings when they are bereaved</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avoid telling the bereaved what they “should” be feeling or doing </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Remember there is no right way to grieve</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Remember not  to judge the person or take their grief reactions personally (grief may involve extreme emotions and behaviours which can be difficult to understand for the helper)</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not pressure the person to “move on” or make them feel like they have been grieving too long since this can actually slow their grieving</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Remember there is no timetable for grieving</a:t>
            </a:r>
            <a:endParaRPr lang="x-non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26</a:t>
            </a:fld>
            <a:endParaRPr lang="en-US"/>
          </a:p>
        </p:txBody>
      </p:sp>
    </p:spTree>
    <p:extLst>
      <p:ext uri="{BB962C8B-B14F-4D97-AF65-F5344CB8AC3E}">
        <p14:creationId xmlns:p14="http://schemas.microsoft.com/office/powerpoint/2010/main" val="40362901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[If</a:t>
            </a:r>
            <a:r>
              <a:rPr lang="en-US" b="1" baseline="0" dirty="0"/>
              <a:t> time and situation permits it is advisable to give participants an opportunity to practice PFA skills during the training. It is best if they can work in pairs, or in groups of three, where one person observes, whilst another provides PFA to someone in distress. Prepare case scenarios in advance and give to participants.</a:t>
            </a:r>
          </a:p>
          <a:p>
            <a:endParaRPr lang="en-US" b="1" baseline="0" dirty="0"/>
          </a:p>
          <a:p>
            <a:r>
              <a:rPr lang="en-US" b="1" baseline="0" dirty="0"/>
              <a:t>Give participants the following information before starting role-plays. </a:t>
            </a:r>
          </a:p>
          <a:p>
            <a:endParaRPr lang="en-US" b="1" baseline="0" dirty="0"/>
          </a:p>
          <a:p>
            <a:r>
              <a:rPr lang="en-US" b="1" baseline="0" dirty="0"/>
              <a:t>How much time will they have for each role play? </a:t>
            </a:r>
          </a:p>
          <a:p>
            <a:r>
              <a:rPr lang="en-US" b="1" baseline="0" dirty="0"/>
              <a:t>Will they switch roles so everyone gets a chance to practice PFA skills? If yes, will they use different case scenarios for the three role plays?]</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[Here are some examples of role</a:t>
            </a:r>
            <a:r>
              <a:rPr lang="en-US" b="1" baseline="0" dirty="0"/>
              <a:t> play scenarios. You can use these for inspiration when you develop you own.]</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this fast-changing situation it is of utmost importance for health care</a:t>
            </a:r>
            <a:r>
              <a:rPr lang="en-US" baseline="0" dirty="0"/>
              <a:t> workers and frontline responders to keep updated with all health related developments, and that includes attention to mental health and psychosocial wellbeing. </a:t>
            </a:r>
          </a:p>
          <a:p>
            <a:endParaRPr lang="en-US" baseline="0" dirty="0"/>
          </a:p>
          <a:p>
            <a:r>
              <a:rPr lang="en-US" baseline="0" dirty="0"/>
              <a:t>Here are some key sites where you can find updated information. </a:t>
            </a:r>
          </a:p>
          <a:p>
            <a:endParaRPr lang="en-US" baseline="0" dirty="0"/>
          </a:p>
          <a:p>
            <a:r>
              <a:rPr lang="en-US" b="1" baseline="0" dirty="0"/>
              <a:t>[Add links to local websites that give information on local protocol.]</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29</a:t>
            </a:fld>
            <a:endParaRPr lang="en-US"/>
          </a:p>
        </p:txBody>
      </p:sp>
    </p:spTree>
    <p:extLst>
      <p:ext uri="{BB962C8B-B14F-4D97-AF65-F5344CB8AC3E}">
        <p14:creationId xmlns:p14="http://schemas.microsoft.com/office/powerpoint/2010/main" val="3992629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noProof="0" dirty="0"/>
              <a:t>The</a:t>
            </a:r>
            <a:r>
              <a:rPr lang="en-GB" baseline="0" noProof="0" dirty="0"/>
              <a:t> training explores loss and grief during COVID-19 and how to provide support to those experiencing this. There is focus on how to provide PFA to people who are faced with grief. </a:t>
            </a:r>
            <a:endParaRPr lang="en-GB" noProof="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a:t>
            </a:fld>
            <a:endParaRPr lang="en-US"/>
          </a:p>
        </p:txBody>
      </p:sp>
    </p:spTree>
    <p:extLst>
      <p:ext uri="{BB962C8B-B14F-4D97-AF65-F5344CB8AC3E}">
        <p14:creationId xmlns:p14="http://schemas.microsoft.com/office/powerpoint/2010/main" val="18651208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Thank you so much for participating in this training</a:t>
            </a:r>
            <a:r>
              <a:rPr lang="en-GB" sz="1200" kern="1200" baseline="0" dirty="0">
                <a:solidFill>
                  <a:schemeClr val="tx1"/>
                </a:solidFill>
                <a:latin typeface="+mn-lt"/>
                <a:ea typeface="+mn-ea"/>
                <a:cs typeface="+mn-cs"/>
              </a:rPr>
              <a:t> on loss and grief during COVID-19.</a:t>
            </a:r>
          </a:p>
          <a:p>
            <a:r>
              <a:rPr lang="en-GB" sz="1200" kern="1200" baseline="0" dirty="0">
                <a:solidFill>
                  <a:schemeClr val="tx1"/>
                </a:solidFill>
                <a:latin typeface="+mn-lt"/>
                <a:ea typeface="+mn-ea"/>
                <a:cs typeface="+mn-cs"/>
              </a:rPr>
              <a:t>Please keep safe. Wash your hands and keep </a:t>
            </a:r>
            <a:r>
              <a:rPr lang="en-US" sz="1200" kern="1200" baseline="0" dirty="0">
                <a:solidFill>
                  <a:schemeClr val="tx1"/>
                </a:solidFill>
                <a:latin typeface="+mn-lt"/>
                <a:ea typeface="+mn-ea"/>
                <a:cs typeface="+mn-cs"/>
              </a:rPr>
              <a:t>physical</a:t>
            </a:r>
            <a:r>
              <a:rPr lang="en-GB" sz="1200" kern="1200" baseline="0" dirty="0">
                <a:solidFill>
                  <a:schemeClr val="tx1"/>
                </a:solidFill>
                <a:latin typeface="+mn-lt"/>
                <a:ea typeface="+mn-ea"/>
                <a:cs typeface="+mn-cs"/>
              </a:rPr>
              <a:t> distance. Stay socially connected.  Help those around you so they can cope better, and remember to look after yourself and your wellbeing. </a:t>
            </a:r>
          </a:p>
          <a:p>
            <a:endParaRPr lang="en-GB"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30</a:t>
            </a:fld>
            <a:endParaRPr lang="en-US"/>
          </a:p>
        </p:txBody>
      </p:sp>
    </p:spTree>
    <p:extLst>
      <p:ext uri="{BB962C8B-B14F-4D97-AF65-F5344CB8AC3E}">
        <p14:creationId xmlns:p14="http://schemas.microsoft.com/office/powerpoint/2010/main" val="3439806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Let’s start by looking</a:t>
            </a:r>
            <a:r>
              <a:rPr lang="en-US" baseline="0" dirty="0"/>
              <a:t> at what loss is. </a:t>
            </a:r>
          </a:p>
          <a:p>
            <a:endParaRPr lang="en-US" baseline="0" dirty="0"/>
          </a:p>
          <a:p>
            <a:pPr marL="447675" marR="0" indent="-268288" algn="l" defTabSz="457200" rtl="0" eaLnBrk="1" fontAlgn="auto" latinLnBrk="0" hangingPunct="1">
              <a:lnSpc>
                <a:spcPct val="100000"/>
              </a:lnSpc>
              <a:spcBef>
                <a:spcPts val="0"/>
              </a:spcBef>
              <a:spcAft>
                <a:spcPts val="0"/>
              </a:spcAft>
              <a:buClrTx/>
              <a:buSzTx/>
              <a:buFont typeface="Arial"/>
              <a:buChar char="•"/>
              <a:tabLst/>
              <a:defRPr/>
            </a:pPr>
            <a:r>
              <a:rPr lang="en-US" baseline="0" dirty="0"/>
              <a:t>Loss refers to </a:t>
            </a:r>
            <a:r>
              <a:rPr lang="en-GB" sz="1200" dirty="0"/>
              <a:t>the fact or process of losing something or someone.</a:t>
            </a:r>
          </a:p>
          <a:p>
            <a:pPr marL="447675" indent="-268288">
              <a:buFont typeface="Arial"/>
              <a:buChar char="•"/>
            </a:pPr>
            <a:r>
              <a:rPr lang="en-GB" sz="1200" dirty="0"/>
              <a:t>It is a common experience. Everyone will experience loss at a point in life.</a:t>
            </a:r>
          </a:p>
          <a:p>
            <a:pPr marL="447675" indent="-268288">
              <a:buFont typeface="Arial"/>
              <a:buChar char="•"/>
            </a:pPr>
            <a:r>
              <a:rPr lang="en-GB" sz="1200" dirty="0"/>
              <a:t>Loss is particularly common in crisis settings. The larger the scope of impact is in a crisis, the more people might be exposed to various types of loss.</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There</a:t>
            </a:r>
            <a:r>
              <a:rPr lang="en-GB" sz="1200" kern="1200" baseline="0" dirty="0">
                <a:solidFill>
                  <a:schemeClr val="tx1"/>
                </a:solidFill>
                <a:latin typeface="+mn-lt"/>
                <a:ea typeface="+mn-ea"/>
                <a:cs typeface="+mn-cs"/>
              </a:rPr>
              <a:t> are many kinds of loss. What are the different kinds of loss you can think of? One is physical, when someone loses a physical capacity, or ability to use part of their body, or if they even lose part of their body, </a:t>
            </a:r>
            <a:endParaRPr lang="en-GB" sz="1200"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In this first activity, I will put you</a:t>
            </a:r>
            <a:r>
              <a:rPr lang="en-GB" sz="1200" kern="1200" baseline="0" dirty="0">
                <a:solidFill>
                  <a:schemeClr val="tx1"/>
                </a:solidFill>
                <a:latin typeface="+mn-lt"/>
                <a:ea typeface="+mn-ea"/>
                <a:cs typeface="+mn-cs"/>
              </a:rPr>
              <a:t> in small groups and give you a few minutes to discuss and list the different kinds of loss you know. </a:t>
            </a:r>
          </a:p>
          <a:p>
            <a:r>
              <a:rPr lang="en-GB" sz="1200" b="1" kern="1200" dirty="0">
                <a:solidFill>
                  <a:schemeClr val="tx1"/>
                </a:solidFill>
                <a:latin typeface="+mn-lt"/>
                <a:ea typeface="+mn-ea"/>
                <a:cs typeface="+mn-cs"/>
              </a:rPr>
              <a:t> </a:t>
            </a:r>
          </a:p>
          <a:p>
            <a:r>
              <a:rPr lang="en-GB" sz="1200" b="1" kern="1200" dirty="0">
                <a:solidFill>
                  <a:schemeClr val="tx1"/>
                </a:solidFill>
                <a:latin typeface="+mn-lt"/>
                <a:ea typeface="+mn-ea"/>
                <a:cs typeface="+mn-cs"/>
              </a:rPr>
              <a:t>[If possible, put participants in small break away rooms. Give</a:t>
            </a:r>
            <a:r>
              <a:rPr lang="en-GB" sz="1200" b="1" kern="1200" baseline="0" dirty="0">
                <a:solidFill>
                  <a:schemeClr val="tx1"/>
                </a:solidFill>
                <a:latin typeface="+mn-lt"/>
                <a:ea typeface="+mn-ea"/>
                <a:cs typeface="+mn-cs"/>
              </a:rPr>
              <a:t> them 5 minutes to work on this]</a:t>
            </a:r>
            <a:endParaRPr lang="en-GB" sz="1200" b="1"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I will now ask some of you</a:t>
            </a:r>
            <a:r>
              <a:rPr lang="en-GB" sz="1200" kern="1200" baseline="0" dirty="0">
                <a:solidFill>
                  <a:schemeClr val="tx1"/>
                </a:solidFill>
                <a:latin typeface="+mn-lt"/>
                <a:ea typeface="+mn-ea"/>
                <a:cs typeface="+mn-cs"/>
              </a:rPr>
              <a:t> to share one or two of the different types of loss you identified during the exercise. </a:t>
            </a:r>
            <a:endParaRPr lang="en-GB" sz="1200"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r>
              <a:rPr lang="en-GB" sz="1200" b="1" kern="1200" dirty="0">
                <a:solidFill>
                  <a:schemeClr val="tx1"/>
                </a:solidFill>
                <a:latin typeface="+mn-lt"/>
                <a:ea typeface="+mn-ea"/>
                <a:cs typeface="+mn-cs"/>
              </a:rPr>
              <a:t>[Pick different people until examples of</a:t>
            </a:r>
            <a:r>
              <a:rPr lang="en-GB" sz="1200" b="1" kern="1200" baseline="0" dirty="0">
                <a:solidFill>
                  <a:schemeClr val="tx1"/>
                </a:solidFill>
                <a:latin typeface="+mn-lt"/>
                <a:ea typeface="+mn-ea"/>
                <a:cs typeface="+mn-cs"/>
              </a:rPr>
              <a:t> most types have been mentioned]</a:t>
            </a:r>
            <a:endParaRPr lang="en-GB" sz="1200" b="1" kern="1200" dirty="0">
              <a:solidFill>
                <a:schemeClr val="tx1"/>
              </a:solidFill>
              <a:latin typeface="+mn-lt"/>
              <a:ea typeface="+mn-ea"/>
              <a:cs typeface="+mn-cs"/>
            </a:endParaRPr>
          </a:p>
          <a:p>
            <a:endParaRPr lang="en-GB"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kern="1200" dirty="0">
                <a:solidFill>
                  <a:schemeClr val="tx1"/>
                </a:solidFill>
                <a:latin typeface="+mn-lt"/>
                <a:ea typeface="+mn-ea"/>
                <a:cs typeface="+mn-cs"/>
              </a:rPr>
              <a:t>Here is a summary of the different types of loss. Can you give me examples of each one?</a:t>
            </a:r>
          </a:p>
          <a:p>
            <a:endParaRPr lang="en-GB" sz="1200" b="0" kern="1200" baseline="0" dirty="0">
              <a:solidFill>
                <a:schemeClr val="tx1"/>
              </a:solidFill>
              <a:latin typeface="+mn-lt"/>
              <a:ea typeface="+mn-ea"/>
              <a:cs typeface="+mn-cs"/>
            </a:endParaRPr>
          </a:p>
          <a:p>
            <a:r>
              <a:rPr lang="en-GB" sz="1200" b="1" kern="1200" baseline="0" dirty="0">
                <a:solidFill>
                  <a:schemeClr val="tx1"/>
                </a:solidFill>
                <a:latin typeface="+mn-lt"/>
                <a:ea typeface="+mn-ea"/>
                <a:cs typeface="+mn-cs"/>
              </a:rPr>
              <a:t>[Ask participants to answer in the chat box – mention one category: physical loss – and then ask them to write examples in the chat box for about 30 seconds – summarize and move on to the next category]</a:t>
            </a:r>
            <a:endParaRPr lang="en-GB" sz="1200" b="1" kern="1200" dirty="0">
              <a:solidFill>
                <a:schemeClr val="tx1"/>
              </a:solidFill>
              <a:latin typeface="+mn-lt"/>
              <a:ea typeface="+mn-ea"/>
              <a:cs typeface="+mn-cs"/>
            </a:endParaRPr>
          </a:p>
          <a:p>
            <a:endParaRPr lang="en-GB" sz="1200" b="1" kern="1200" dirty="0">
              <a:solidFill>
                <a:schemeClr val="tx1"/>
              </a:solidFill>
              <a:latin typeface="+mn-lt"/>
              <a:ea typeface="+mn-ea"/>
              <a:cs typeface="+mn-cs"/>
            </a:endParaRPr>
          </a:p>
          <a:p>
            <a:r>
              <a:rPr lang="en-GB" sz="1200" b="1" kern="1200" dirty="0">
                <a:solidFill>
                  <a:schemeClr val="tx1"/>
                </a:solidFill>
                <a:latin typeface="+mn-lt"/>
                <a:ea typeface="+mn-ea"/>
                <a:cs typeface="+mn-cs"/>
              </a:rPr>
              <a:t>Here are some examples that you can add if needed:</a:t>
            </a:r>
          </a:p>
          <a:p>
            <a:endParaRPr lang="en-GB" sz="1200" b="1" kern="1200" dirty="0">
              <a:solidFill>
                <a:schemeClr val="tx1"/>
              </a:solidFill>
              <a:latin typeface="+mn-lt"/>
              <a:ea typeface="+mn-ea"/>
              <a:cs typeface="+mn-cs"/>
            </a:endParaRPr>
          </a:p>
          <a:p>
            <a:r>
              <a:rPr lang="en-GB" sz="1200" b="1" kern="1200" dirty="0">
                <a:solidFill>
                  <a:schemeClr val="tx1"/>
                </a:solidFill>
                <a:latin typeface="+mn-lt"/>
                <a:ea typeface="+mn-ea"/>
                <a:cs typeface="+mn-cs"/>
              </a:rPr>
              <a:t>Physical loss</a:t>
            </a:r>
            <a:r>
              <a:rPr lang="en-GB" sz="1200" kern="1200" dirty="0">
                <a:solidFill>
                  <a:schemeClr val="tx1"/>
                </a:solidFill>
                <a:latin typeface="+mn-lt"/>
                <a:ea typeface="+mn-ea"/>
                <a:cs typeface="+mn-cs"/>
              </a:rPr>
              <a:t>: loss of physical health, loss of motor skills, loss of body parts (accident, disease)</a:t>
            </a:r>
          </a:p>
          <a:p>
            <a:r>
              <a:rPr lang="en-GB" sz="1200" b="1" kern="1200" dirty="0">
                <a:solidFill>
                  <a:schemeClr val="tx1"/>
                </a:solidFill>
                <a:latin typeface="+mn-lt"/>
                <a:ea typeface="+mn-ea"/>
                <a:cs typeface="+mn-cs"/>
              </a:rPr>
              <a:t>Psychological loss</a:t>
            </a:r>
            <a:r>
              <a:rPr lang="en-GB" sz="1200" kern="1200" dirty="0">
                <a:solidFill>
                  <a:schemeClr val="tx1"/>
                </a:solidFill>
                <a:latin typeface="+mn-lt"/>
                <a:ea typeface="+mn-ea"/>
                <a:cs typeface="+mn-cs"/>
              </a:rPr>
              <a:t>: loss of self esteem, loss of confidence and trust, loss of mental health</a:t>
            </a:r>
          </a:p>
          <a:p>
            <a:r>
              <a:rPr lang="en-GB" sz="1200" b="1" kern="1200" dirty="0">
                <a:solidFill>
                  <a:schemeClr val="tx1"/>
                </a:solidFill>
                <a:latin typeface="+mn-lt"/>
                <a:ea typeface="+mn-ea"/>
                <a:cs typeface="+mn-cs"/>
              </a:rPr>
              <a:t>Cognitive loss</a:t>
            </a:r>
            <a:r>
              <a:rPr lang="en-GB" sz="1200" kern="1200" dirty="0">
                <a:solidFill>
                  <a:schemeClr val="tx1"/>
                </a:solidFill>
                <a:latin typeface="+mn-lt"/>
                <a:ea typeface="+mn-ea"/>
                <a:cs typeface="+mn-cs"/>
              </a:rPr>
              <a:t>: loss of memory, loss of language, loss of visual and spatial abilities</a:t>
            </a:r>
          </a:p>
          <a:p>
            <a:r>
              <a:rPr lang="en-GB" sz="1200" b="1" kern="1200" dirty="0">
                <a:solidFill>
                  <a:schemeClr val="tx1"/>
                </a:solidFill>
                <a:latin typeface="+mn-lt"/>
                <a:ea typeface="+mn-ea"/>
                <a:cs typeface="+mn-cs"/>
              </a:rPr>
              <a:t>Social loss:</a:t>
            </a:r>
            <a:r>
              <a:rPr lang="en-GB" sz="1200" kern="1200" dirty="0">
                <a:solidFill>
                  <a:schemeClr val="tx1"/>
                </a:solidFill>
                <a:latin typeface="+mn-lt"/>
                <a:ea typeface="+mn-ea"/>
                <a:cs typeface="+mn-cs"/>
              </a:rPr>
              <a:t> loss of support networks, loss of freedom to gather, loss of meaningful relationships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Human loss:</a:t>
            </a:r>
            <a:r>
              <a:rPr lang="en-GB" sz="1200" kern="1200" dirty="0">
                <a:solidFill>
                  <a:schemeClr val="tx1"/>
                </a:solidFill>
                <a:latin typeface="+mn-lt"/>
                <a:ea typeface="+mn-ea"/>
                <a:cs typeface="+mn-cs"/>
              </a:rPr>
              <a:t> loss of loved ones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Spiritual loss:</a:t>
            </a:r>
            <a:r>
              <a:rPr lang="en-GB" sz="1200" kern="1200" dirty="0">
                <a:solidFill>
                  <a:schemeClr val="tx1"/>
                </a:solidFill>
                <a:latin typeface="+mn-lt"/>
                <a:ea typeface="+mn-ea"/>
                <a:cs typeface="+mn-cs"/>
              </a:rPr>
              <a:t> loss of faith, loss of belief, loss of hope, loss of values</a:t>
            </a:r>
          </a:p>
          <a:p>
            <a:r>
              <a:rPr lang="en-GB" sz="1200" b="1" kern="1200" dirty="0">
                <a:solidFill>
                  <a:schemeClr val="tx1"/>
                </a:solidFill>
                <a:latin typeface="+mn-lt"/>
                <a:ea typeface="+mn-ea"/>
                <a:cs typeface="+mn-cs"/>
              </a:rPr>
              <a:t>Material loss:</a:t>
            </a:r>
            <a:r>
              <a:rPr lang="en-GB" sz="1200" kern="1200" dirty="0">
                <a:solidFill>
                  <a:schemeClr val="tx1"/>
                </a:solidFill>
                <a:latin typeface="+mn-lt"/>
                <a:ea typeface="+mn-ea"/>
                <a:cs typeface="+mn-cs"/>
              </a:rPr>
              <a:t> loss of property</a:t>
            </a:r>
          </a:p>
          <a:p>
            <a:r>
              <a:rPr lang="en-GB" sz="1200" b="1" kern="1200" dirty="0">
                <a:solidFill>
                  <a:schemeClr val="tx1"/>
                </a:solidFill>
                <a:latin typeface="+mn-lt"/>
                <a:ea typeface="+mn-ea"/>
                <a:cs typeface="+mn-cs"/>
              </a:rPr>
              <a:t>Financial loss:</a:t>
            </a:r>
            <a:r>
              <a:rPr lang="en-GB" sz="1200" kern="1200" dirty="0">
                <a:solidFill>
                  <a:schemeClr val="tx1"/>
                </a:solidFill>
                <a:latin typeface="+mn-lt"/>
                <a:ea typeface="+mn-ea"/>
                <a:cs typeface="+mn-cs"/>
              </a:rPr>
              <a:t> loss of employment and livelihoods, loss of savings, loss of revenue</a:t>
            </a:r>
          </a:p>
          <a:p>
            <a:endParaRPr lang="en-GB"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How do people react when they experience loss? What are the different types of reactions? </a:t>
            </a:r>
          </a:p>
          <a:p>
            <a:endParaRPr lang="en-GB" sz="1200" kern="1200" baseline="0" dirty="0">
              <a:solidFill>
                <a:schemeClr val="tx1"/>
              </a:solidFill>
              <a:latin typeface="+mn-lt"/>
              <a:ea typeface="+mn-ea"/>
              <a:cs typeface="+mn-cs"/>
            </a:endParaRPr>
          </a:p>
          <a:p>
            <a:r>
              <a:rPr lang="en-GB" sz="1200" kern="1200" baseline="0" dirty="0">
                <a:solidFill>
                  <a:schemeClr val="tx1"/>
                </a:solidFill>
                <a:latin typeface="+mn-lt"/>
                <a:ea typeface="+mn-ea"/>
                <a:cs typeface="+mn-cs"/>
              </a:rPr>
              <a:t>People for example might have </a:t>
            </a:r>
            <a:r>
              <a:rPr lang="en-GB" sz="1200" i="1" kern="1200" baseline="0" dirty="0">
                <a:solidFill>
                  <a:schemeClr val="tx1"/>
                </a:solidFill>
                <a:latin typeface="+mn-lt"/>
                <a:ea typeface="+mn-ea"/>
                <a:cs typeface="+mn-cs"/>
              </a:rPr>
              <a:t>physical</a:t>
            </a:r>
            <a:r>
              <a:rPr lang="en-GB" sz="1200" kern="1200" baseline="0" dirty="0">
                <a:solidFill>
                  <a:schemeClr val="tx1"/>
                </a:solidFill>
                <a:latin typeface="+mn-lt"/>
                <a:ea typeface="+mn-ea"/>
                <a:cs typeface="+mn-cs"/>
              </a:rPr>
              <a:t> reactions when experiencing significant loss. What other kinds of reactions can you think of? </a:t>
            </a:r>
          </a:p>
          <a:p>
            <a:endParaRPr lang="en-GB" sz="1200" b="1" kern="1200" baseline="0" dirty="0">
              <a:solidFill>
                <a:schemeClr val="tx1"/>
              </a:solidFill>
              <a:latin typeface="+mn-lt"/>
              <a:ea typeface="+mn-ea"/>
              <a:cs typeface="+mn-cs"/>
            </a:endParaRPr>
          </a:p>
          <a:p>
            <a:r>
              <a:rPr lang="en-GB" sz="1200" b="1" kern="1200" baseline="0" dirty="0">
                <a:solidFill>
                  <a:schemeClr val="tx1"/>
                </a:solidFill>
                <a:latin typeface="+mn-lt"/>
                <a:ea typeface="+mn-ea"/>
                <a:cs typeface="+mn-cs"/>
              </a:rPr>
              <a:t>[Pick different people randomly to contribute]</a:t>
            </a:r>
            <a:endParaRPr lang="en-GB" sz="1200" b="1"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kern="1200" dirty="0">
                <a:solidFill>
                  <a:schemeClr val="tx1"/>
                </a:solidFill>
                <a:latin typeface="+mn-lt"/>
                <a:ea typeface="+mn-ea"/>
                <a:cs typeface="+mn-cs"/>
              </a:rPr>
              <a:t>Here are the different</a:t>
            </a:r>
            <a:r>
              <a:rPr lang="en-GB" sz="1200" b="0" kern="1200" baseline="0" dirty="0">
                <a:solidFill>
                  <a:schemeClr val="tx1"/>
                </a:solidFill>
                <a:latin typeface="+mn-lt"/>
                <a:ea typeface="+mn-ea"/>
                <a:cs typeface="+mn-cs"/>
              </a:rPr>
              <a:t> types of reactions. Can you give me some examples for each category? </a:t>
            </a:r>
          </a:p>
          <a:p>
            <a:endParaRPr lang="en-GB" sz="1200" b="0" kern="1200" baseline="0" dirty="0">
              <a:solidFill>
                <a:schemeClr val="tx1"/>
              </a:solidFill>
              <a:latin typeface="+mn-lt"/>
              <a:ea typeface="+mn-ea"/>
              <a:cs typeface="+mn-cs"/>
            </a:endParaRPr>
          </a:p>
          <a:p>
            <a:r>
              <a:rPr lang="en-GB" sz="1200" b="1" kern="1200" baseline="0" dirty="0">
                <a:solidFill>
                  <a:schemeClr val="tx1"/>
                </a:solidFill>
                <a:latin typeface="+mn-lt"/>
                <a:ea typeface="+mn-ea"/>
                <a:cs typeface="+mn-cs"/>
              </a:rPr>
              <a:t>[Either ask for contributions by asking people to write in the chat]</a:t>
            </a:r>
            <a:endParaRPr lang="en-GB" sz="1200" b="1" kern="1200" dirty="0">
              <a:solidFill>
                <a:schemeClr val="tx1"/>
              </a:solidFill>
              <a:latin typeface="+mn-lt"/>
              <a:ea typeface="+mn-ea"/>
              <a:cs typeface="+mn-cs"/>
            </a:endParaRPr>
          </a:p>
          <a:p>
            <a:endParaRPr lang="en-GB" sz="1200" b="1" kern="1200" dirty="0">
              <a:solidFill>
                <a:schemeClr val="tx1"/>
              </a:solidFill>
              <a:latin typeface="+mn-lt"/>
              <a:ea typeface="+mn-ea"/>
              <a:cs typeface="+mn-cs"/>
            </a:endParaRPr>
          </a:p>
          <a:p>
            <a:r>
              <a:rPr lang="en-GB" sz="1200" b="1" kern="1200" dirty="0">
                <a:solidFill>
                  <a:schemeClr val="tx1"/>
                </a:solidFill>
                <a:latin typeface="+mn-lt"/>
                <a:ea typeface="+mn-ea"/>
                <a:cs typeface="+mn-cs"/>
              </a:rPr>
              <a:t>Here are some examples you can add if not mentioned:</a:t>
            </a:r>
          </a:p>
          <a:p>
            <a:endParaRPr lang="en-GB" sz="1200" b="1" kern="1200" dirty="0">
              <a:solidFill>
                <a:schemeClr val="tx1"/>
              </a:solidFill>
              <a:latin typeface="+mn-lt"/>
              <a:ea typeface="+mn-ea"/>
              <a:cs typeface="+mn-cs"/>
            </a:endParaRPr>
          </a:p>
          <a:p>
            <a:r>
              <a:rPr lang="en-GB" sz="1200" b="1" kern="1200" dirty="0">
                <a:solidFill>
                  <a:schemeClr val="tx1"/>
                </a:solidFill>
                <a:latin typeface="+mn-lt"/>
                <a:ea typeface="+mn-ea"/>
                <a:cs typeface="+mn-cs"/>
              </a:rPr>
              <a:t>Physical reactions</a:t>
            </a:r>
            <a:r>
              <a:rPr lang="en-GB" sz="1200" kern="1200" dirty="0">
                <a:solidFill>
                  <a:schemeClr val="tx1"/>
                </a:solidFill>
                <a:latin typeface="+mn-lt"/>
                <a:ea typeface="+mn-ea"/>
                <a:cs typeface="+mn-cs"/>
              </a:rPr>
              <a:t>: head and stomach ache, back pain, tiredness, sleep disturbances, shortness of breath, heart palpitations</a:t>
            </a:r>
          </a:p>
          <a:p>
            <a:r>
              <a:rPr lang="en-GB" sz="1200" b="1" kern="1200" dirty="0">
                <a:solidFill>
                  <a:schemeClr val="tx1"/>
                </a:solidFill>
                <a:latin typeface="+mn-lt"/>
                <a:ea typeface="+mn-ea"/>
                <a:cs typeface="+mn-cs"/>
              </a:rPr>
              <a:t>Cognitive reactions</a:t>
            </a:r>
            <a:r>
              <a:rPr lang="en-GB" sz="1200" kern="1200" dirty="0">
                <a:solidFill>
                  <a:schemeClr val="tx1"/>
                </a:solidFill>
                <a:latin typeface="+mn-lt"/>
                <a:ea typeface="+mn-ea"/>
                <a:cs typeface="+mn-cs"/>
              </a:rPr>
              <a:t>: poor concentration, losing track of time, decreased problem solving capacity</a:t>
            </a:r>
          </a:p>
          <a:p>
            <a:r>
              <a:rPr lang="en-GB" sz="1200" b="1" kern="1200" dirty="0">
                <a:solidFill>
                  <a:schemeClr val="tx1"/>
                </a:solidFill>
                <a:latin typeface="+mn-lt"/>
                <a:ea typeface="+mn-ea"/>
                <a:cs typeface="+mn-cs"/>
              </a:rPr>
              <a:t>Emotional reactions: </a:t>
            </a:r>
            <a:r>
              <a:rPr lang="en-GB" sz="1200" kern="1200" dirty="0">
                <a:solidFill>
                  <a:schemeClr val="tx1"/>
                </a:solidFill>
                <a:latin typeface="+mn-lt"/>
                <a:ea typeface="+mn-ea"/>
                <a:cs typeface="+mn-cs"/>
              </a:rPr>
              <a:t>shock,</a:t>
            </a:r>
            <a:r>
              <a:rPr lang="en-GB" sz="1200" b="1" kern="1200" dirty="0">
                <a:solidFill>
                  <a:schemeClr val="tx1"/>
                </a:solidFill>
                <a:latin typeface="+mn-lt"/>
                <a:ea typeface="+mn-ea"/>
                <a:cs typeface="+mn-cs"/>
              </a:rPr>
              <a:t> </a:t>
            </a:r>
            <a:r>
              <a:rPr lang="en-GB" sz="1200" kern="1200" dirty="0">
                <a:solidFill>
                  <a:schemeClr val="tx1"/>
                </a:solidFill>
                <a:latin typeface="+mn-lt"/>
                <a:ea typeface="+mn-ea"/>
                <a:cs typeface="+mn-cs"/>
              </a:rPr>
              <a:t>sadness, anxiety, anger, fear, emotional numbness, guilt, irritability</a:t>
            </a:r>
          </a:p>
          <a:p>
            <a:r>
              <a:rPr lang="en-GB" sz="1200" b="1" kern="1200" dirty="0">
                <a:solidFill>
                  <a:schemeClr val="tx1"/>
                </a:solidFill>
                <a:latin typeface="+mn-lt"/>
                <a:ea typeface="+mn-ea"/>
                <a:cs typeface="+mn-cs"/>
              </a:rPr>
              <a:t>Behavioural reactions: </a:t>
            </a:r>
            <a:r>
              <a:rPr lang="en-GB" sz="1200" kern="1200" dirty="0">
                <a:solidFill>
                  <a:schemeClr val="tx1"/>
                </a:solidFill>
                <a:latin typeface="+mn-lt"/>
                <a:ea typeface="+mn-ea"/>
                <a:cs typeface="+mn-cs"/>
              </a:rPr>
              <a:t>risk behaviour, substance abuse, increased violent (physical or verbal) outburst </a:t>
            </a:r>
          </a:p>
          <a:p>
            <a:r>
              <a:rPr lang="en-GB" sz="1200" b="1" kern="1200" dirty="0">
                <a:solidFill>
                  <a:schemeClr val="tx1"/>
                </a:solidFill>
                <a:latin typeface="+mn-lt"/>
                <a:ea typeface="+mn-ea"/>
                <a:cs typeface="+mn-cs"/>
              </a:rPr>
              <a:t>Interpersonal reactions: </a:t>
            </a:r>
            <a:r>
              <a:rPr lang="en-GB" sz="1200" kern="1200" dirty="0">
                <a:solidFill>
                  <a:schemeClr val="tx1"/>
                </a:solidFill>
                <a:latin typeface="+mn-lt"/>
                <a:ea typeface="+mn-ea"/>
                <a:cs typeface="+mn-cs"/>
              </a:rPr>
              <a:t>withdrawn and isolation, aggressiveness, dependence  </a:t>
            </a:r>
          </a:p>
          <a:p>
            <a:r>
              <a:rPr lang="en-GB" sz="1200" b="1" kern="1200" dirty="0">
                <a:solidFill>
                  <a:schemeClr val="tx1"/>
                </a:solidFill>
                <a:latin typeface="+mn-lt"/>
                <a:ea typeface="+mn-ea"/>
                <a:cs typeface="+mn-cs"/>
              </a:rPr>
              <a:t>Spiritual reactions</a:t>
            </a:r>
            <a:r>
              <a:rPr lang="en-GB" sz="1200" kern="1200" dirty="0">
                <a:solidFill>
                  <a:schemeClr val="tx1"/>
                </a:solidFill>
                <a:latin typeface="+mn-lt"/>
                <a:ea typeface="+mn-ea"/>
                <a:cs typeface="+mn-cs"/>
              </a:rPr>
              <a:t>: hopelessness, life seems pointless</a:t>
            </a:r>
          </a:p>
          <a:p>
            <a:endParaRPr lang="en-GB" sz="1200" kern="1200" dirty="0">
              <a:solidFill>
                <a:schemeClr val="tx1"/>
              </a:solidFill>
              <a:latin typeface="+mn-lt"/>
              <a:ea typeface="+mn-ea"/>
              <a:cs typeface="+mn-cs"/>
            </a:endParaRPr>
          </a:p>
          <a:p>
            <a:r>
              <a:rPr lang="en-GB" sz="1200" kern="1200" dirty="0">
                <a:solidFill>
                  <a:schemeClr val="tx1"/>
                </a:solidFill>
                <a:effectLst/>
                <a:latin typeface="+mn-lt"/>
                <a:ea typeface="+mn-ea"/>
                <a:cs typeface="+mn-cs"/>
              </a:rPr>
              <a:t>The above listed reactions are part of our coping mechanisms. Just as there are many ways of reacting to crisis events and loss, there are many ways of coping with the impact of these events. </a:t>
            </a:r>
            <a:endParaRPr lang="en-GB" sz="1200"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We know that people are exposed to various types of loss in crisis settings. What are the different types of loss people are facing during the COVID-19 crisis?</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I will put you</a:t>
            </a:r>
            <a:r>
              <a:rPr lang="en-GB" sz="1200" kern="1200" baseline="0" dirty="0">
                <a:solidFill>
                  <a:schemeClr val="tx1"/>
                </a:solidFill>
                <a:latin typeface="+mn-lt"/>
                <a:ea typeface="+mn-ea"/>
                <a:cs typeface="+mn-cs"/>
              </a:rPr>
              <a:t> again in small groups and give you a few minutes to discuss and list the different kinds of losses you can identify. </a:t>
            </a:r>
            <a:endParaRPr lang="en-GB" sz="1200" kern="1200" dirty="0">
              <a:solidFill>
                <a:schemeClr val="tx1"/>
              </a:solidFill>
              <a:latin typeface="+mn-lt"/>
              <a:ea typeface="+mn-ea"/>
              <a:cs typeface="+mn-cs"/>
            </a:endParaRPr>
          </a:p>
          <a:p>
            <a:r>
              <a:rPr lang="en-GB" sz="1200" b="1" kern="1200" dirty="0">
                <a:solidFill>
                  <a:schemeClr val="tx1"/>
                </a:solidFill>
                <a:latin typeface="+mn-lt"/>
                <a:ea typeface="+mn-ea"/>
                <a:cs typeface="+mn-cs"/>
              </a:rPr>
              <a:t> </a:t>
            </a:r>
          </a:p>
          <a:p>
            <a:r>
              <a:rPr lang="en-GB" sz="1200" b="1" kern="1200" dirty="0">
                <a:solidFill>
                  <a:schemeClr val="tx1"/>
                </a:solidFill>
                <a:latin typeface="+mn-lt"/>
                <a:ea typeface="+mn-ea"/>
                <a:cs typeface="+mn-cs"/>
              </a:rPr>
              <a:t>[Give</a:t>
            </a:r>
            <a:r>
              <a:rPr lang="en-GB" sz="1200" b="1" kern="1200" baseline="0" dirty="0">
                <a:solidFill>
                  <a:schemeClr val="tx1"/>
                </a:solidFill>
                <a:latin typeface="+mn-lt"/>
                <a:ea typeface="+mn-ea"/>
                <a:cs typeface="+mn-cs"/>
              </a:rPr>
              <a:t> participants 5 minutes to work on this]</a:t>
            </a:r>
            <a:endParaRPr lang="en-GB" sz="1200" b="1"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I will now ask some of you</a:t>
            </a:r>
            <a:r>
              <a:rPr lang="en-GB" sz="1200" kern="1200" baseline="0" dirty="0">
                <a:solidFill>
                  <a:schemeClr val="tx1"/>
                </a:solidFill>
                <a:latin typeface="+mn-lt"/>
                <a:ea typeface="+mn-ea"/>
                <a:cs typeface="+mn-cs"/>
              </a:rPr>
              <a:t> to share one or two of the different types of loss you identified during the exercise. </a:t>
            </a:r>
            <a:endParaRPr lang="en-GB" sz="1200"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latin typeface="+mn-lt"/>
                <a:ea typeface="+mn-ea"/>
                <a:cs typeface="+mn-cs"/>
              </a:rPr>
              <a:t>[Pick one person from each group to contribute]</a:t>
            </a:r>
            <a:endParaRPr lang="en-GB" sz="1200" b="1"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1519999" cy="6479997"/>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ctrTitle"/>
          </p:nvPr>
        </p:nvSpPr>
        <p:spPr>
          <a:xfrm>
            <a:off x="455300" y="190621"/>
            <a:ext cx="10614649" cy="34544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728787" y="3630676"/>
            <a:ext cx="8067675" cy="16208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sz="half" idx="2"/>
          </p:nvPr>
        </p:nvSpPr>
        <p:spPr>
          <a:xfrm>
            <a:off x="576262" y="1491170"/>
            <a:ext cx="5013484" cy="427901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935503" y="1491170"/>
            <a:ext cx="5013484" cy="427901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title"/>
          </p:nvPr>
        </p:nvSpPr>
        <p:spPr>
          <a:xfrm>
            <a:off x="1180353" y="1365947"/>
            <a:ext cx="4436110" cy="665480"/>
          </a:xfrm>
          <a:prstGeom prst="rect">
            <a:avLst/>
          </a:prstGeom>
        </p:spPr>
        <p:txBody>
          <a:bodyPr wrap="square" lIns="0" tIns="0" rIns="0" bIns="0">
            <a:spAutoFit/>
          </a:bodyPr>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a:xfrm>
            <a:off x="1180353" y="2000947"/>
            <a:ext cx="5031740" cy="2715260"/>
          </a:xfrm>
          <a:prstGeom prst="rect">
            <a:avLst/>
          </a:prstGeom>
        </p:spPr>
        <p:txBody>
          <a:bodyPr wrap="square" lIns="0" tIns="0" rIns="0" bIns="0">
            <a:spAutoFit/>
          </a:bodyPr>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a:xfrm>
            <a:off x="3918585" y="6029515"/>
            <a:ext cx="3688080" cy="3241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76262" y="6029515"/>
            <a:ext cx="2650807" cy="3241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6" name="Holder 6"/>
          <p:cNvSpPr>
            <a:spLocks noGrp="1"/>
          </p:cNvSpPr>
          <p:nvPr>
            <p:ph type="sldNum" sz="quarter" idx="7"/>
          </p:nvPr>
        </p:nvSpPr>
        <p:spPr>
          <a:xfrm>
            <a:off x="8298180" y="6029515"/>
            <a:ext cx="2650807" cy="3241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0.png"/><Relationship Id="rId7" Type="http://schemas.openxmlformats.org/officeDocument/2006/relationships/diagramLayout" Target="../diagrams/layout1.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image" Target="../media/image12.png"/><Relationship Id="rId10" Type="http://schemas.microsoft.com/office/2007/relationships/diagramDrawing" Target="../diagrams/drawing1.xml"/><Relationship Id="rId4" Type="http://schemas.openxmlformats.org/officeDocument/2006/relationships/image" Target="../media/image11.png"/><Relationship Id="rId9" Type="http://schemas.openxmlformats.org/officeDocument/2006/relationships/diagramColors" Target="../diagrams/colors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4.sv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6.jpeg"/><Relationship Id="rId7"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8.jpe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12.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12.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8" Type="http://schemas.openxmlformats.org/officeDocument/2006/relationships/hyperlink" Target="https://mhpss.net" TargetMode="External"/><Relationship Id="rId3" Type="http://schemas.openxmlformats.org/officeDocument/2006/relationships/image" Target="../media/image10.png"/><Relationship Id="rId7" Type="http://schemas.openxmlformats.org/officeDocument/2006/relationships/hyperlink" Target="https://www.who.int"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s://pscentre.org"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04" y="0"/>
            <a:ext cx="11520004" cy="6471043"/>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60889" y="5868416"/>
            <a:ext cx="118745" cy="535940"/>
          </a:xfrm>
          <a:prstGeom prst="rect">
            <a:avLst/>
          </a:prstGeom>
        </p:spPr>
        <p:txBody>
          <a:bodyPr vert="vert" wrap="square" lIns="0" tIns="8890" rIns="0" bIns="0" rtlCol="0">
            <a:spAutoFit/>
          </a:bodyPr>
          <a:lstStyle/>
          <a:p>
            <a:pPr marL="12700">
              <a:lnSpc>
                <a:spcPct val="100000"/>
              </a:lnSpc>
              <a:spcBef>
                <a:spcPts val="70"/>
              </a:spcBef>
            </a:pPr>
            <a:r>
              <a:rPr sz="600" spc="10" dirty="0">
                <a:solidFill>
                  <a:srgbClr val="FFFFFF"/>
                </a:solidFill>
                <a:latin typeface="Calibri"/>
                <a:cs typeface="Calibri"/>
              </a:rPr>
              <a:t>YOSHI</a:t>
            </a:r>
            <a:r>
              <a:rPr sz="600" spc="-30" dirty="0">
                <a:solidFill>
                  <a:srgbClr val="FFFFFF"/>
                </a:solidFill>
                <a:latin typeface="Calibri"/>
                <a:cs typeface="Calibri"/>
              </a:rPr>
              <a:t> </a:t>
            </a:r>
            <a:r>
              <a:rPr sz="600" spc="20" dirty="0">
                <a:solidFill>
                  <a:srgbClr val="FFFFFF"/>
                </a:solidFill>
                <a:latin typeface="Calibri"/>
                <a:cs typeface="Calibri"/>
              </a:rPr>
              <a:t>SHIMIZU</a:t>
            </a:r>
            <a:endParaRPr sz="600">
              <a:latin typeface="Calibri"/>
              <a:cs typeface="Calibri"/>
            </a:endParaRPr>
          </a:p>
        </p:txBody>
      </p:sp>
      <p:sp>
        <p:nvSpPr>
          <p:cNvPr id="4" name="object 4"/>
          <p:cNvSpPr/>
          <p:nvPr/>
        </p:nvSpPr>
        <p:spPr>
          <a:xfrm>
            <a:off x="8235239" y="5594521"/>
            <a:ext cx="842854" cy="116967"/>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148854" y="5593970"/>
            <a:ext cx="716505" cy="117518"/>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8226823" y="5779483"/>
            <a:ext cx="1200283" cy="120638"/>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9496669" y="5779483"/>
            <a:ext cx="1614200" cy="120638"/>
          </a:xfrm>
          <a:prstGeom prst="rect">
            <a:avLst/>
          </a:prstGeom>
          <a:blipFill>
            <a:blip r:embed="rId7" cstate="print"/>
            <a:stretch>
              <a:fillRect/>
            </a:stretch>
          </a:blipFill>
        </p:spPr>
        <p:txBody>
          <a:bodyPr wrap="square" lIns="0" tIns="0" rIns="0" bIns="0" rtlCol="0"/>
          <a:lstStyle/>
          <a:p>
            <a:endParaRPr/>
          </a:p>
        </p:txBody>
      </p:sp>
      <p:sp>
        <p:nvSpPr>
          <p:cNvPr id="8" name="object 8"/>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9" name="object 9"/>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0" name="object 10"/>
          <p:cNvSpPr/>
          <p:nvPr/>
        </p:nvSpPr>
        <p:spPr>
          <a:xfrm>
            <a:off x="7626007" y="5301000"/>
            <a:ext cx="1844560" cy="187337"/>
          </a:xfrm>
          <a:prstGeom prst="rect">
            <a:avLst/>
          </a:prstGeom>
          <a:blipFill>
            <a:blip r:embed="rId9" cstate="print"/>
            <a:stretch>
              <a:fillRect/>
            </a:stretch>
          </a:blipFill>
        </p:spPr>
        <p:txBody>
          <a:bodyPr wrap="square" lIns="0" tIns="0" rIns="0" bIns="0" rtlCol="0"/>
          <a:lstStyle/>
          <a:p>
            <a:endParaRPr/>
          </a:p>
        </p:txBody>
      </p:sp>
      <p:sp>
        <p:nvSpPr>
          <p:cNvPr id="11" name="object 11"/>
          <p:cNvSpPr/>
          <p:nvPr/>
        </p:nvSpPr>
        <p:spPr>
          <a:xfrm>
            <a:off x="7605279" y="5570591"/>
            <a:ext cx="572770" cy="348615"/>
          </a:xfrm>
          <a:custGeom>
            <a:avLst/>
            <a:gdLst/>
            <a:ahLst/>
            <a:cxnLst/>
            <a:rect l="l" t="t" r="r" b="b"/>
            <a:pathLst>
              <a:path w="572770" h="348614">
                <a:moveTo>
                  <a:pt x="0" y="348482"/>
                </a:moveTo>
                <a:lnTo>
                  <a:pt x="572619" y="348482"/>
                </a:lnTo>
                <a:lnTo>
                  <a:pt x="572619" y="0"/>
                </a:lnTo>
                <a:lnTo>
                  <a:pt x="0" y="0"/>
                </a:lnTo>
                <a:lnTo>
                  <a:pt x="0" y="348482"/>
                </a:lnTo>
                <a:close/>
              </a:path>
            </a:pathLst>
          </a:custGeom>
          <a:solidFill>
            <a:srgbClr val="FFFFFF"/>
          </a:solidFill>
        </p:spPr>
        <p:txBody>
          <a:bodyPr wrap="square" lIns="0" tIns="0" rIns="0" bIns="0" rtlCol="0"/>
          <a:lstStyle/>
          <a:p>
            <a:endParaRPr/>
          </a:p>
        </p:txBody>
      </p:sp>
      <p:sp>
        <p:nvSpPr>
          <p:cNvPr id="12" name="object 12"/>
          <p:cNvSpPr/>
          <p:nvPr/>
        </p:nvSpPr>
        <p:spPr>
          <a:xfrm>
            <a:off x="7750230" y="5633846"/>
            <a:ext cx="64135" cy="78740"/>
          </a:xfrm>
          <a:custGeom>
            <a:avLst/>
            <a:gdLst/>
            <a:ahLst/>
            <a:cxnLst/>
            <a:rect l="l" t="t" r="r" b="b"/>
            <a:pathLst>
              <a:path w="64134" h="78739">
                <a:moveTo>
                  <a:pt x="0" y="0"/>
                </a:moveTo>
                <a:lnTo>
                  <a:pt x="63878" y="0"/>
                </a:lnTo>
                <a:lnTo>
                  <a:pt x="63878" y="78496"/>
                </a:lnTo>
                <a:lnTo>
                  <a:pt x="0" y="78496"/>
                </a:lnTo>
                <a:lnTo>
                  <a:pt x="0" y="0"/>
                </a:lnTo>
                <a:close/>
              </a:path>
            </a:pathLst>
          </a:custGeom>
          <a:solidFill>
            <a:srgbClr val="ED1C24"/>
          </a:solidFill>
        </p:spPr>
        <p:txBody>
          <a:bodyPr wrap="square" lIns="0" tIns="0" rIns="0" bIns="0" rtlCol="0"/>
          <a:lstStyle/>
          <a:p>
            <a:endParaRPr/>
          </a:p>
        </p:txBody>
      </p:sp>
      <p:sp>
        <p:nvSpPr>
          <p:cNvPr id="13" name="object 13"/>
          <p:cNvSpPr/>
          <p:nvPr/>
        </p:nvSpPr>
        <p:spPr>
          <a:xfrm>
            <a:off x="7675704" y="5746358"/>
            <a:ext cx="213360" cy="0"/>
          </a:xfrm>
          <a:custGeom>
            <a:avLst/>
            <a:gdLst/>
            <a:ahLst/>
            <a:cxnLst/>
            <a:rect l="l" t="t" r="r" b="b"/>
            <a:pathLst>
              <a:path w="213359">
                <a:moveTo>
                  <a:pt x="0" y="0"/>
                </a:moveTo>
                <a:lnTo>
                  <a:pt x="212931" y="0"/>
                </a:lnTo>
              </a:path>
            </a:pathLst>
          </a:custGeom>
          <a:ln w="68030">
            <a:solidFill>
              <a:srgbClr val="ED1C24"/>
            </a:solidFill>
          </a:ln>
        </p:spPr>
        <p:txBody>
          <a:bodyPr wrap="square" lIns="0" tIns="0" rIns="0" bIns="0" rtlCol="0"/>
          <a:lstStyle/>
          <a:p>
            <a:endParaRPr/>
          </a:p>
        </p:txBody>
      </p:sp>
      <p:sp>
        <p:nvSpPr>
          <p:cNvPr id="14" name="object 14"/>
          <p:cNvSpPr/>
          <p:nvPr/>
        </p:nvSpPr>
        <p:spPr>
          <a:xfrm>
            <a:off x="7750227" y="5780344"/>
            <a:ext cx="64135" cy="79375"/>
          </a:xfrm>
          <a:custGeom>
            <a:avLst/>
            <a:gdLst/>
            <a:ahLst/>
            <a:cxnLst/>
            <a:rect l="l" t="t" r="r" b="b"/>
            <a:pathLst>
              <a:path w="64134" h="79375">
                <a:moveTo>
                  <a:pt x="63880" y="79165"/>
                </a:moveTo>
                <a:lnTo>
                  <a:pt x="0" y="79165"/>
                </a:lnTo>
                <a:lnTo>
                  <a:pt x="0" y="0"/>
                </a:lnTo>
                <a:lnTo>
                  <a:pt x="63880" y="29"/>
                </a:lnTo>
                <a:lnTo>
                  <a:pt x="63880" y="79165"/>
                </a:lnTo>
                <a:close/>
              </a:path>
            </a:pathLst>
          </a:custGeom>
          <a:solidFill>
            <a:srgbClr val="ED1C24"/>
          </a:solidFill>
        </p:spPr>
        <p:txBody>
          <a:bodyPr wrap="square" lIns="0" tIns="0" rIns="0" bIns="0" rtlCol="0"/>
          <a:lstStyle/>
          <a:p>
            <a:endParaRPr/>
          </a:p>
        </p:txBody>
      </p:sp>
      <p:sp>
        <p:nvSpPr>
          <p:cNvPr id="15" name="object 15"/>
          <p:cNvSpPr/>
          <p:nvPr/>
        </p:nvSpPr>
        <p:spPr>
          <a:xfrm>
            <a:off x="7750227" y="5780344"/>
            <a:ext cx="64135" cy="635"/>
          </a:xfrm>
          <a:custGeom>
            <a:avLst/>
            <a:gdLst/>
            <a:ahLst/>
            <a:cxnLst/>
            <a:rect l="l" t="t" r="r" b="b"/>
            <a:pathLst>
              <a:path w="64134" h="635">
                <a:moveTo>
                  <a:pt x="63880" y="29"/>
                </a:moveTo>
                <a:lnTo>
                  <a:pt x="4" y="29"/>
                </a:lnTo>
                <a:lnTo>
                  <a:pt x="63880" y="0"/>
                </a:lnTo>
                <a:close/>
              </a:path>
            </a:pathLst>
          </a:custGeom>
          <a:solidFill>
            <a:srgbClr val="ED1C24"/>
          </a:solidFill>
        </p:spPr>
        <p:txBody>
          <a:bodyPr wrap="square" lIns="0" tIns="0" rIns="0" bIns="0" rtlCol="0"/>
          <a:lstStyle/>
          <a:p>
            <a:endParaRPr/>
          </a:p>
        </p:txBody>
      </p:sp>
      <p:sp>
        <p:nvSpPr>
          <p:cNvPr id="16" name="object 16"/>
          <p:cNvSpPr/>
          <p:nvPr/>
        </p:nvSpPr>
        <p:spPr>
          <a:xfrm>
            <a:off x="7814108" y="5780344"/>
            <a:ext cx="74930" cy="635"/>
          </a:xfrm>
          <a:custGeom>
            <a:avLst/>
            <a:gdLst/>
            <a:ahLst/>
            <a:cxnLst/>
            <a:rect l="l" t="t" r="r" b="b"/>
            <a:pathLst>
              <a:path w="74929" h="635">
                <a:moveTo>
                  <a:pt x="74528" y="14"/>
                </a:moveTo>
                <a:lnTo>
                  <a:pt x="0" y="14"/>
                </a:lnTo>
                <a:lnTo>
                  <a:pt x="74528" y="0"/>
                </a:lnTo>
                <a:close/>
              </a:path>
            </a:pathLst>
          </a:custGeom>
          <a:solidFill>
            <a:srgbClr val="ED1C24"/>
          </a:solidFill>
        </p:spPr>
        <p:txBody>
          <a:bodyPr wrap="square" lIns="0" tIns="0" rIns="0" bIns="0" rtlCol="0"/>
          <a:lstStyle/>
          <a:p>
            <a:endParaRPr/>
          </a:p>
        </p:txBody>
      </p:sp>
      <p:sp>
        <p:nvSpPr>
          <p:cNvPr id="17" name="object 17"/>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9" name="object 19"/>
          <p:cNvSpPr txBox="1">
            <a:spLocks noGrp="1"/>
          </p:cNvSpPr>
          <p:nvPr>
            <p:ph type="title"/>
          </p:nvPr>
        </p:nvSpPr>
        <p:spPr>
          <a:xfrm>
            <a:off x="7588250" y="498475"/>
            <a:ext cx="3232150" cy="1313180"/>
          </a:xfrm>
          <a:prstGeom prst="rect">
            <a:avLst/>
          </a:prstGeom>
        </p:spPr>
        <p:txBody>
          <a:bodyPr vert="horz" wrap="square" lIns="0" tIns="157480" rIns="0" bIns="0" rtlCol="0">
            <a:spAutoFit/>
          </a:bodyPr>
          <a:lstStyle/>
          <a:p>
            <a:pPr marL="12700" marR="5080">
              <a:lnSpc>
                <a:spcPct val="79800"/>
              </a:lnSpc>
              <a:spcBef>
                <a:spcPts val="1240"/>
              </a:spcBef>
              <a:tabLst>
                <a:tab pos="1182370" algn="l"/>
              </a:tabLst>
            </a:pPr>
            <a:r>
              <a:rPr sz="4700" spc="-75" dirty="0">
                <a:solidFill>
                  <a:srgbClr val="FFFFFF"/>
                </a:solidFill>
              </a:rPr>
              <a:t>P</a:t>
            </a:r>
            <a:r>
              <a:rPr sz="4700" spc="-90" dirty="0">
                <a:solidFill>
                  <a:srgbClr val="FFFFFF"/>
                </a:solidFill>
              </a:rPr>
              <a:t>s</a:t>
            </a:r>
            <a:r>
              <a:rPr sz="4700" spc="-60" dirty="0">
                <a:solidFill>
                  <a:srgbClr val="FFFFFF"/>
                </a:solidFill>
              </a:rPr>
              <a:t>y</a:t>
            </a:r>
            <a:r>
              <a:rPr sz="4700" dirty="0">
                <a:solidFill>
                  <a:srgbClr val="FFFFFF"/>
                </a:solidFill>
              </a:rPr>
              <a:t>chologi</a:t>
            </a:r>
            <a:r>
              <a:rPr sz="4700" spc="-35" dirty="0">
                <a:solidFill>
                  <a:srgbClr val="FFFFFF"/>
                </a:solidFill>
              </a:rPr>
              <a:t>c</a:t>
            </a:r>
            <a:r>
              <a:rPr sz="4700" dirty="0">
                <a:solidFill>
                  <a:srgbClr val="FFFFFF"/>
                </a:solidFill>
              </a:rPr>
              <a:t>al  </a:t>
            </a:r>
            <a:r>
              <a:rPr sz="4700" spc="-30" dirty="0">
                <a:solidFill>
                  <a:srgbClr val="FFFFFF"/>
                </a:solidFill>
              </a:rPr>
              <a:t>First	</a:t>
            </a:r>
            <a:r>
              <a:rPr sz="4700" dirty="0">
                <a:solidFill>
                  <a:srgbClr val="FFFFFF"/>
                </a:solidFill>
              </a:rPr>
              <a:t>Aid</a:t>
            </a:r>
            <a:endParaRPr sz="4700" dirty="0"/>
          </a:p>
        </p:txBody>
      </p:sp>
      <p:sp>
        <p:nvSpPr>
          <p:cNvPr id="20" name="object 20"/>
          <p:cNvSpPr txBox="1"/>
          <p:nvPr/>
        </p:nvSpPr>
        <p:spPr>
          <a:xfrm>
            <a:off x="7588250" y="2936875"/>
            <a:ext cx="3495675" cy="873743"/>
          </a:xfrm>
          <a:prstGeom prst="rect">
            <a:avLst/>
          </a:prstGeom>
        </p:spPr>
        <p:txBody>
          <a:bodyPr vert="horz" wrap="square" lIns="0" tIns="12700" rIns="0" bIns="0" rtlCol="0">
            <a:spAutoFit/>
          </a:bodyPr>
          <a:lstStyle/>
          <a:p>
            <a:pPr marL="12700">
              <a:lnSpc>
                <a:spcPts val="3350"/>
              </a:lnSpc>
            </a:pPr>
            <a:r>
              <a:rPr lang="en-GB" sz="2400" spc="-10" dirty="0">
                <a:solidFill>
                  <a:srgbClr val="FFFFFF"/>
                </a:solidFill>
                <a:cs typeface="Calibri"/>
              </a:rPr>
              <a:t>In the COVID-19 outbreak response </a:t>
            </a:r>
          </a:p>
        </p:txBody>
      </p:sp>
      <p:sp>
        <p:nvSpPr>
          <p:cNvPr id="22" name="object 20"/>
          <p:cNvSpPr txBox="1"/>
          <p:nvPr/>
        </p:nvSpPr>
        <p:spPr>
          <a:xfrm>
            <a:off x="7588250" y="2174875"/>
            <a:ext cx="4387850" cy="458245"/>
          </a:xfrm>
          <a:prstGeom prst="rect">
            <a:avLst/>
          </a:prstGeom>
        </p:spPr>
        <p:txBody>
          <a:bodyPr vert="horz" wrap="square" lIns="0" tIns="12700" rIns="0" bIns="0" rtlCol="0">
            <a:spAutoFit/>
          </a:bodyPr>
          <a:lstStyle/>
          <a:p>
            <a:pPr marL="12700">
              <a:lnSpc>
                <a:spcPts val="3350"/>
              </a:lnSpc>
            </a:pPr>
            <a:r>
              <a:rPr lang="en-GB" sz="3200" spc="-10" dirty="0">
                <a:solidFill>
                  <a:srgbClr val="FFFFFF"/>
                </a:solidFill>
                <a:cs typeface="Calibri"/>
              </a:rPr>
              <a:t>Loss and grief</a:t>
            </a:r>
            <a:endParaRPr sz="3200" dirty="0">
              <a:latin typeface="Calibri"/>
              <a:cs typeface="Calibri"/>
            </a:endParaRPr>
          </a:p>
        </p:txBody>
      </p:sp>
      <p:sp>
        <p:nvSpPr>
          <p:cNvPr id="23" name="Rectangle 22"/>
          <p:cNvSpPr/>
          <p:nvPr/>
        </p:nvSpPr>
        <p:spPr>
          <a:xfrm>
            <a:off x="0" y="0"/>
            <a:ext cx="7131050" cy="64833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5" name="Picture 24" descr="Children's grief.jpg"/>
          <p:cNvPicPr>
            <a:picLocks noChangeAspect="1"/>
          </p:cNvPicPr>
          <p:nvPr/>
        </p:nvPicPr>
        <p:blipFill>
          <a:blip r:embed="rId10"/>
          <a:stretch>
            <a:fillRect/>
          </a:stretch>
        </p:blipFill>
        <p:spPr>
          <a:xfrm>
            <a:off x="0" y="2022475"/>
            <a:ext cx="7065485" cy="4191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035C730D-E2F7-BE48-BE4A-C463F50DB7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455" y="377365"/>
            <a:ext cx="7676288" cy="603753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348279" y="1401881"/>
            <a:ext cx="42672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Loss in COVID-19</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335505" y="2034424"/>
            <a:ext cx="4688952" cy="3662541"/>
          </a:xfrm>
          <a:prstGeom prst="rect">
            <a:avLst/>
          </a:prstGeom>
        </p:spPr>
        <p:txBody>
          <a:bodyPr wrap="square">
            <a:spAutoFit/>
          </a:bodyPr>
          <a:lstStyle/>
          <a:p>
            <a:pPr marL="1173163" indent="-457200">
              <a:buFont typeface="Arial" panose="020B0604020202020204" pitchFamily="34" charset="0"/>
              <a:buChar char="•"/>
            </a:pPr>
            <a:r>
              <a:rPr lang="en-GB" sz="3200" dirty="0"/>
              <a:t>  physical health</a:t>
            </a:r>
          </a:p>
          <a:p>
            <a:pPr marL="1341438" indent="-625475">
              <a:buFont typeface="Arial"/>
              <a:buChar char="•"/>
            </a:pPr>
            <a:r>
              <a:rPr lang="en-GB" sz="3200" dirty="0"/>
              <a:t>psychosocial well-being</a:t>
            </a:r>
          </a:p>
          <a:p>
            <a:pPr marL="1341438" indent="-625475">
              <a:buFont typeface="Arial"/>
              <a:buChar char="•"/>
            </a:pPr>
            <a:r>
              <a:rPr lang="en-GB" sz="3200" dirty="0"/>
              <a:t>sense of control</a:t>
            </a:r>
          </a:p>
          <a:p>
            <a:pPr marL="1341438" indent="-625475">
              <a:buFont typeface="Arial"/>
              <a:buChar char="•"/>
            </a:pPr>
            <a:r>
              <a:rPr lang="en-GB" sz="3200" dirty="0"/>
              <a:t>social support</a:t>
            </a:r>
          </a:p>
          <a:p>
            <a:pPr marL="1341438" indent="-625475">
              <a:buFont typeface="Arial"/>
              <a:buChar char="•"/>
            </a:pPr>
            <a:r>
              <a:rPr lang="en-GB" sz="3200" dirty="0"/>
              <a:t>loved ones</a:t>
            </a:r>
          </a:p>
          <a:p>
            <a:pPr marL="1341438" indent="-625475">
              <a:buFont typeface="Arial"/>
              <a:buChar char="•"/>
            </a:pPr>
            <a:endParaRPr lang="en-GB" sz="40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035C730D-E2F7-BE48-BE4A-C463F50DB7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455" y="377365"/>
            <a:ext cx="7676288" cy="603753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7" name="Rectangle 6"/>
          <p:cNvSpPr/>
          <p:nvPr/>
        </p:nvSpPr>
        <p:spPr>
          <a:xfrm>
            <a:off x="-261321" y="2053820"/>
            <a:ext cx="5486400" cy="2677656"/>
          </a:xfrm>
          <a:prstGeom prst="rect">
            <a:avLst/>
          </a:prstGeom>
        </p:spPr>
        <p:txBody>
          <a:bodyPr wrap="square">
            <a:spAutoFit/>
          </a:bodyPr>
          <a:lstStyle/>
          <a:p>
            <a:pPr marL="1341438" indent="-625475">
              <a:buFont typeface="Arial"/>
              <a:buChar char="•"/>
            </a:pPr>
            <a:r>
              <a:rPr lang="en-GB" sz="3200" dirty="0"/>
              <a:t>spiritual comfort</a:t>
            </a:r>
          </a:p>
          <a:p>
            <a:pPr marL="1341438" indent="-625475">
              <a:buFont typeface="Arial"/>
              <a:buChar char="•"/>
            </a:pPr>
            <a:r>
              <a:rPr lang="en-GB" sz="3200" dirty="0"/>
              <a:t>routines</a:t>
            </a:r>
          </a:p>
          <a:p>
            <a:pPr marL="1341438" indent="-625475">
              <a:buFont typeface="Arial"/>
              <a:buChar char="•"/>
            </a:pPr>
            <a:r>
              <a:rPr lang="en-GB" sz="3200" dirty="0"/>
              <a:t>liberty</a:t>
            </a:r>
          </a:p>
          <a:p>
            <a:pPr marL="1341438" indent="-625475">
              <a:buFont typeface="Arial"/>
              <a:buChar char="•"/>
            </a:pPr>
            <a:r>
              <a:rPr lang="en-GB" sz="3200" dirty="0"/>
              <a:t>livelihoods</a:t>
            </a:r>
          </a:p>
          <a:p>
            <a:pPr marL="1341438" indent="-625475">
              <a:buFont typeface="Arial"/>
              <a:buChar char="•"/>
            </a:pPr>
            <a:endParaRPr lang="en-GB" sz="40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9" name="object 12">
            <a:extLst>
              <a:ext uri="{FF2B5EF4-FFF2-40B4-BE49-F238E27FC236}">
                <a16:creationId xmlns:a16="http://schemas.microsoft.com/office/drawing/2014/main" id="{9298CA13-A68F-B445-98CF-C7A3BC78CC19}"/>
              </a:ext>
            </a:extLst>
          </p:cNvPr>
          <p:cNvSpPr txBox="1">
            <a:spLocks/>
          </p:cNvSpPr>
          <p:nvPr/>
        </p:nvSpPr>
        <p:spPr>
          <a:xfrm>
            <a:off x="348279" y="1401881"/>
            <a:ext cx="42672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Loss in COVID-19</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Tree>
    <p:extLst>
      <p:ext uri="{BB962C8B-B14F-4D97-AF65-F5344CB8AC3E}">
        <p14:creationId xmlns:p14="http://schemas.microsoft.com/office/powerpoint/2010/main" val="38959126"/>
      </p:ext>
    </p:extLst>
  </p:cSld>
  <p:clrMapOvr>
    <a:masterClrMapping/>
  </p:clrMapOvr>
  <p:transition>
    <p:cut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959517EA-1040-A045-A75A-A20F08B25E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810" y="638981"/>
            <a:ext cx="4322307" cy="5950439"/>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6445250" y="1641475"/>
            <a:ext cx="2230755"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Grief is</a:t>
            </a:r>
            <a:endParaRPr kumimoji="0" lang="en-US" sz="4200" b="1"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4908835" y="2703066"/>
            <a:ext cx="6748274" cy="1077218"/>
          </a:xfrm>
          <a:prstGeom prst="rect">
            <a:avLst/>
          </a:prstGeom>
        </p:spPr>
        <p:txBody>
          <a:bodyPr wrap="square">
            <a:spAutoFit/>
          </a:bodyPr>
          <a:lstStyle/>
          <a:p>
            <a:pPr marL="447675" indent="-268288">
              <a:buFont typeface="Arial"/>
              <a:buChar char="•"/>
            </a:pPr>
            <a:r>
              <a:rPr lang="en-GB" sz="3200" dirty="0"/>
              <a:t>a natural response to significant loss</a:t>
            </a:r>
          </a:p>
          <a:p>
            <a:pPr marL="447675" indent="-268288">
              <a:buFont typeface="Arial"/>
              <a:buChar char="•"/>
            </a:pPr>
            <a:r>
              <a:rPr lang="en-GB" sz="3200" dirty="0"/>
              <a:t>a process that helps adjust to loss  </a:t>
            </a: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chemeClr val="tx1"/>
                </a:solidFill>
              </a:rPr>
              <a:t>Common grief reactions</a:t>
            </a:r>
            <a:endParaRPr spc="-5" dirty="0">
              <a:solidFill>
                <a:schemeClr val="tx1"/>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802901" y="2324254"/>
            <a:ext cx="9913097" cy="3536866"/>
          </a:xfrm>
          <a:prstGeom prst="rect">
            <a:avLst/>
          </a:prstGeom>
        </p:spPr>
        <p:txBody>
          <a:bodyPr vert="horz" wrap="square" lIns="0" tIns="12700" rIns="0" bIns="0" rtlCol="0">
            <a:spAutoFit/>
          </a:bodyPr>
          <a:lstStyle/>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shock</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guilt </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anger</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sadness</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loneliness</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fear</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helplessness.</a:t>
            </a: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8" name="Picture 15" descr="Pernille 12.jpg">
            <a:extLst>
              <a:ext uri="{FF2B5EF4-FFF2-40B4-BE49-F238E27FC236}">
                <a16:creationId xmlns:a16="http://schemas.microsoft.com/office/drawing/2014/main" id="{31AE54B8-9E04-A54E-8870-3E237C7273B6}"/>
              </a:ext>
            </a:extLst>
          </p:cNvPr>
          <p:cNvPicPr>
            <a:picLocks noChangeAspect="1"/>
          </p:cNvPicPr>
          <p:nvPr/>
        </p:nvPicPr>
        <p:blipFill>
          <a:blip r:embed="rId6"/>
          <a:stretch>
            <a:fillRect/>
          </a:stretch>
        </p:blipFill>
        <p:spPr>
          <a:xfrm>
            <a:off x="4692650" y="2027904"/>
            <a:ext cx="5334000" cy="3886924"/>
          </a:xfrm>
          <a:prstGeom prst="rect">
            <a:avLst/>
          </a:prstGeom>
        </p:spPr>
      </p:pic>
    </p:spTree>
    <p:extLst>
      <p:ext uri="{BB962C8B-B14F-4D97-AF65-F5344CB8AC3E}">
        <p14:creationId xmlns:p14="http://schemas.microsoft.com/office/powerpoint/2010/main" val="2917353078"/>
      </p:ext>
    </p:extLst>
  </p:cSld>
  <p:clrMapOvr>
    <a:masterClrMapping/>
  </p:clrMapOvr>
  <p:transition>
    <p:cut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515308" y="1421790"/>
            <a:ext cx="4341947"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chemeClr val="tx1"/>
                </a:solidFill>
              </a:rPr>
              <a:t>Collective grief</a:t>
            </a:r>
            <a:endParaRPr spc="-5" dirty="0">
              <a:solidFill>
                <a:schemeClr val="tx1"/>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4" name="Picture 3" descr="A picture containing text, book&#10;&#10;Description automatically generated">
            <a:extLst>
              <a:ext uri="{FF2B5EF4-FFF2-40B4-BE49-F238E27FC236}">
                <a16:creationId xmlns:a16="http://schemas.microsoft.com/office/drawing/2014/main" id="{AFFF52F1-D73E-044A-B7C5-7311F822C0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5132" y="2600683"/>
            <a:ext cx="4972123" cy="3595476"/>
          </a:xfrm>
          <a:prstGeom prst="rect">
            <a:avLst/>
          </a:prstGeom>
        </p:spPr>
      </p:pic>
      <p:pic>
        <p:nvPicPr>
          <p:cNvPr id="19" name="Picture 18" descr="A drawing of a person&#10;&#10;Description automatically generated">
            <a:extLst>
              <a:ext uri="{FF2B5EF4-FFF2-40B4-BE49-F238E27FC236}">
                <a16:creationId xmlns:a16="http://schemas.microsoft.com/office/drawing/2014/main" id="{BC5B7858-C413-1943-89F7-F7EFCB114BA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11850" y="633487"/>
            <a:ext cx="5105400" cy="3791633"/>
          </a:xfrm>
          <a:prstGeom prst="rect">
            <a:avLst/>
          </a:prstGeom>
        </p:spPr>
      </p:pic>
    </p:spTree>
    <p:extLst>
      <p:ext uri="{BB962C8B-B14F-4D97-AF65-F5344CB8AC3E}">
        <p14:creationId xmlns:p14="http://schemas.microsoft.com/office/powerpoint/2010/main" val="771213917"/>
      </p:ext>
    </p:extLst>
  </p:cSld>
  <p:clrMapOvr>
    <a:masterClrMapping/>
  </p:clrMapOvr>
  <p:transition>
    <p:cut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367793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34" name="object 12">
            <a:extLst>
              <a:ext uri="{FF2B5EF4-FFF2-40B4-BE49-F238E27FC236}">
                <a16:creationId xmlns:a16="http://schemas.microsoft.com/office/drawing/2014/main" id="{BA524DDD-1823-D941-9165-498A35399234}"/>
              </a:ext>
            </a:extLst>
          </p:cNvPr>
          <p:cNvSpPr txBox="1">
            <a:spLocks noGrp="1"/>
          </p:cNvSpPr>
          <p:nvPr>
            <p:ph type="title"/>
          </p:nvPr>
        </p:nvSpPr>
        <p:spPr>
          <a:xfrm>
            <a:off x="3062538" y="638981"/>
            <a:ext cx="5705719"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chemeClr val="tx1"/>
                </a:solidFill>
              </a:rPr>
              <a:t>Grief processes</a:t>
            </a:r>
            <a:endParaRPr spc="-5" dirty="0">
              <a:solidFill>
                <a:schemeClr val="tx1"/>
              </a:solidFill>
            </a:endParaRPr>
          </a:p>
        </p:txBody>
      </p:sp>
      <p:pic>
        <p:nvPicPr>
          <p:cNvPr id="4" name="Picture 3" descr="A screenshot of a cell phone&#10;&#10;Description automatically generated">
            <a:extLst>
              <a:ext uri="{FF2B5EF4-FFF2-40B4-BE49-F238E27FC236}">
                <a16:creationId xmlns:a16="http://schemas.microsoft.com/office/drawing/2014/main" id="{B7666321-DDDA-8F43-BEDE-EEE772C719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51262" y="1248316"/>
            <a:ext cx="9016376" cy="5593674"/>
          </a:xfrm>
          <a:prstGeom prst="rect">
            <a:avLst/>
          </a:prstGeom>
        </p:spPr>
      </p:pic>
    </p:spTree>
  </p:cSld>
  <p:clrMapOvr>
    <a:masterClrMapping/>
  </p:clrMapOvr>
  <p:transition>
    <p:cut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drawing&#10;&#10;Description automatically generated">
            <a:extLst>
              <a:ext uri="{FF2B5EF4-FFF2-40B4-BE49-F238E27FC236}">
                <a16:creationId xmlns:a16="http://schemas.microsoft.com/office/drawing/2014/main" id="{48F4BF08-AD44-1143-8391-F9AD2123C8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6449" y="2721866"/>
            <a:ext cx="6910633" cy="3761483"/>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500197" y="1047377"/>
            <a:ext cx="9913097" cy="1059264"/>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5" dirty="0">
                <a:solidFill>
                  <a:srgbClr val="231F20"/>
                </a:solidFill>
                <a:latin typeface="Calibri"/>
                <a:ea typeface="+mj-ea"/>
                <a:cs typeface="Calibri"/>
              </a:rPr>
              <a:t>Risk factors for complicated grief	</a:t>
            </a:r>
          </a:p>
          <a:p>
            <a:pPr lvl="0"/>
            <a:endParaRPr lang="en-GB" sz="26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8" name="Rectangle 17">
            <a:extLst>
              <a:ext uri="{FF2B5EF4-FFF2-40B4-BE49-F238E27FC236}">
                <a16:creationId xmlns:a16="http://schemas.microsoft.com/office/drawing/2014/main" id="{6DC7C9F2-6BB3-7C4C-98C5-FC478DA8541D}"/>
              </a:ext>
            </a:extLst>
          </p:cNvPr>
          <p:cNvSpPr/>
          <p:nvPr/>
        </p:nvSpPr>
        <p:spPr>
          <a:xfrm>
            <a:off x="500197" y="1717675"/>
            <a:ext cx="10846688" cy="954107"/>
          </a:xfrm>
          <a:prstGeom prst="rect">
            <a:avLst/>
          </a:prstGeom>
        </p:spPr>
        <p:txBody>
          <a:bodyPr wrap="square">
            <a:spAutoFit/>
          </a:bodyPr>
          <a:lstStyle/>
          <a:p>
            <a:pPr marL="342900" lvl="0" indent="-342900">
              <a:buFont typeface="Arial" panose="020B0604020202020204" pitchFamily="34" charset="0"/>
              <a:buChar char="•"/>
            </a:pPr>
            <a:r>
              <a:rPr lang="en-GB" sz="2800" dirty="0"/>
              <a:t>sudden, unexpected or violent death </a:t>
            </a:r>
          </a:p>
          <a:p>
            <a:pPr marL="342900" lvl="0" indent="-342900">
              <a:buFont typeface="Arial" panose="020B0604020202020204" pitchFamily="34" charset="0"/>
              <a:buChar char="•"/>
            </a:pPr>
            <a:r>
              <a:rPr lang="en-GB" sz="2800" dirty="0"/>
              <a:t>no body  </a:t>
            </a:r>
            <a:endParaRPr lang="x-none" sz="2800"/>
          </a:p>
        </p:txBody>
      </p:sp>
      <p:sp>
        <p:nvSpPr>
          <p:cNvPr id="19" name="Rectangle 18">
            <a:extLst>
              <a:ext uri="{FF2B5EF4-FFF2-40B4-BE49-F238E27FC236}">
                <a16:creationId xmlns:a16="http://schemas.microsoft.com/office/drawing/2014/main" id="{0F1FCE97-DDEA-EA45-AB62-66A67BDFB57A}"/>
              </a:ext>
            </a:extLst>
          </p:cNvPr>
          <p:cNvSpPr/>
          <p:nvPr/>
        </p:nvSpPr>
        <p:spPr>
          <a:xfrm>
            <a:off x="500197" y="2596415"/>
            <a:ext cx="3853250" cy="2246769"/>
          </a:xfrm>
          <a:prstGeom prst="rect">
            <a:avLst/>
          </a:prstGeom>
        </p:spPr>
        <p:txBody>
          <a:bodyPr wrap="square">
            <a:spAutoFit/>
          </a:bodyPr>
          <a:lstStyle/>
          <a:p>
            <a:pPr marL="342900" lvl="0" indent="-342900">
              <a:buFont typeface="Arial" panose="020B0604020202020204" pitchFamily="34" charset="0"/>
              <a:buChar char="•"/>
            </a:pPr>
            <a:r>
              <a:rPr lang="en-GB" sz="2800" dirty="0"/>
              <a:t>death of a child</a:t>
            </a:r>
            <a:endParaRPr lang="x-none" sz="2800"/>
          </a:p>
          <a:p>
            <a:pPr marL="342900" lvl="0" indent="-342900">
              <a:buFont typeface="Arial" panose="020B0604020202020204" pitchFamily="34" charset="0"/>
              <a:buChar char="•"/>
            </a:pPr>
            <a:r>
              <a:rPr lang="en-GB" sz="2800" dirty="0"/>
              <a:t>dependent relation</a:t>
            </a:r>
          </a:p>
          <a:p>
            <a:pPr marL="342900" lvl="0" indent="-342900">
              <a:buFont typeface="Arial" panose="020B0604020202020204" pitchFamily="34" charset="0"/>
              <a:buChar char="•"/>
            </a:pPr>
            <a:r>
              <a:rPr lang="en-GB" sz="2800" dirty="0"/>
              <a:t>social isolation</a:t>
            </a:r>
          </a:p>
          <a:p>
            <a:pPr marL="342900" lvl="0" indent="-342900">
              <a:buFont typeface="Arial" panose="020B0604020202020204" pitchFamily="34" charset="0"/>
              <a:buChar char="•"/>
            </a:pPr>
            <a:r>
              <a:rPr lang="en-GB" sz="2800" dirty="0"/>
              <a:t>loss of a support system or friendships</a:t>
            </a:r>
            <a:endParaRPr lang="en-GB" sz="2400" dirty="0"/>
          </a:p>
        </p:txBody>
      </p:sp>
    </p:spTree>
  </p:cSld>
  <p:clrMapOvr>
    <a:masterClrMapping/>
  </p:clrMapOvr>
  <p:transition>
    <p:cut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500197" y="1047377"/>
            <a:ext cx="9913097" cy="1059264"/>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5" dirty="0">
                <a:solidFill>
                  <a:srgbClr val="231F20"/>
                </a:solidFill>
                <a:latin typeface="Calibri"/>
                <a:ea typeface="+mj-ea"/>
                <a:cs typeface="Calibri"/>
              </a:rPr>
              <a:t>Risk factors for complicated grief	</a:t>
            </a:r>
          </a:p>
          <a:p>
            <a:pPr lvl="0"/>
            <a:endParaRPr lang="en-GB" sz="2600" dirty="0"/>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Rectangle 17">
            <a:extLst>
              <a:ext uri="{FF2B5EF4-FFF2-40B4-BE49-F238E27FC236}">
                <a16:creationId xmlns:a16="http://schemas.microsoft.com/office/drawing/2014/main" id="{6DC7C9F2-6BB3-7C4C-98C5-FC478DA8541D}"/>
              </a:ext>
            </a:extLst>
          </p:cNvPr>
          <p:cNvSpPr/>
          <p:nvPr/>
        </p:nvSpPr>
        <p:spPr>
          <a:xfrm>
            <a:off x="5179675" y="2030280"/>
            <a:ext cx="6588308" cy="4267200"/>
          </a:xfrm>
          <a:prstGeom prst="rect">
            <a:avLst/>
          </a:prstGeom>
        </p:spPr>
        <p:txBody>
          <a:bodyPr wrap="square">
            <a:spAutoFit/>
          </a:bodyPr>
          <a:lstStyle/>
          <a:p>
            <a:pPr marL="342900" lvl="0" indent="-342900">
              <a:buFont typeface="Arial" panose="020B0604020202020204" pitchFamily="34" charset="0"/>
              <a:buChar char="•"/>
            </a:pPr>
            <a:r>
              <a:rPr lang="en-GB" sz="2800" dirty="0"/>
              <a:t>past experiences of unresolved grief</a:t>
            </a:r>
            <a:endParaRPr lang="x-none" sz="2800"/>
          </a:p>
          <a:p>
            <a:pPr marL="342900" lvl="0" indent="-342900">
              <a:buFont typeface="Arial" panose="020B0604020202020204" pitchFamily="34" charset="0"/>
              <a:buChar char="•"/>
            </a:pPr>
            <a:r>
              <a:rPr lang="en-GB" sz="2800" dirty="0"/>
              <a:t>ambiguous feelings about the loss</a:t>
            </a:r>
            <a:endParaRPr lang="x-none" sz="2800"/>
          </a:p>
          <a:p>
            <a:pPr marL="342900" lvl="0" indent="-342900">
              <a:buFont typeface="Arial" panose="020B0604020202020204" pitchFamily="34" charset="0"/>
              <a:buChar char="•"/>
            </a:pPr>
            <a:r>
              <a:rPr lang="en-GB" sz="2800" dirty="0"/>
              <a:t>other major life stressors, such as major financial hardships</a:t>
            </a:r>
            <a:endParaRPr lang="x-none" sz="2800"/>
          </a:p>
          <a:p>
            <a:pPr marL="342900" lvl="0" indent="-342900">
              <a:buFont typeface="Arial" panose="020B0604020202020204" pitchFamily="34" charset="0"/>
              <a:buChar char="•"/>
            </a:pPr>
            <a:r>
              <a:rPr lang="en-GB" sz="2800" dirty="0"/>
              <a:t>lack of access to traditional burial and mourning rituals</a:t>
            </a:r>
            <a:endParaRPr lang="x-none" sz="2800"/>
          </a:p>
          <a:p>
            <a:pPr marL="342900" lvl="0" indent="-342900">
              <a:buFont typeface="Arial" panose="020B0604020202020204" pitchFamily="34" charset="0"/>
              <a:buChar char="•"/>
            </a:pPr>
            <a:r>
              <a:rPr lang="en-GB" sz="2800" dirty="0"/>
              <a:t>occurrence of simultaneous multiple losses</a:t>
            </a:r>
            <a:endParaRPr lang="x-none" sz="2800"/>
          </a:p>
          <a:p>
            <a:pPr marL="12700" lvl="0" defTabSz="914400">
              <a:spcBef>
                <a:spcPts val="100"/>
              </a:spcBef>
              <a:defRPr/>
            </a:pPr>
            <a:endParaRPr lang="en-US" sz="2400" kern="0" spc="-5" dirty="0">
              <a:solidFill>
                <a:srgbClr val="231F20"/>
              </a:solidFill>
              <a:cs typeface="Calibri"/>
            </a:endParaRPr>
          </a:p>
          <a:p>
            <a:pPr marL="1341438" indent="-625475">
              <a:buFont typeface="Arial"/>
              <a:buChar char="•"/>
            </a:pPr>
            <a:endParaRPr lang="en-GB" sz="2400" dirty="0"/>
          </a:p>
        </p:txBody>
      </p:sp>
      <p:pic>
        <p:nvPicPr>
          <p:cNvPr id="7" name="Picture 6">
            <a:extLst>
              <a:ext uri="{FF2B5EF4-FFF2-40B4-BE49-F238E27FC236}">
                <a16:creationId xmlns:a16="http://schemas.microsoft.com/office/drawing/2014/main" id="{72B63C9D-1568-CC4C-9EDC-8373771F84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092" y="1936288"/>
            <a:ext cx="5194767" cy="3858003"/>
          </a:xfrm>
          <a:prstGeom prst="rect">
            <a:avLst/>
          </a:prstGeom>
        </p:spPr>
      </p:pic>
    </p:spTree>
    <p:extLst>
      <p:ext uri="{BB962C8B-B14F-4D97-AF65-F5344CB8AC3E}">
        <p14:creationId xmlns:p14="http://schemas.microsoft.com/office/powerpoint/2010/main" val="2416738728"/>
      </p:ext>
    </p:extLst>
  </p:cSld>
  <p:clrMapOvr>
    <a:masterClrMapping/>
  </p:clrMapOvr>
  <p:transition>
    <p:cut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0" y="791843"/>
            <a:ext cx="11346885" cy="1059264"/>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lang="en-US" sz="4200" kern="0" spc="-5" dirty="0">
                <a:solidFill>
                  <a:srgbClr val="231F20"/>
                </a:solidFill>
                <a:latin typeface="Calibri"/>
                <a:ea typeface="+mj-ea"/>
                <a:cs typeface="Calibri"/>
              </a:rPr>
              <a:t>Survivor guilt</a:t>
            </a:r>
          </a:p>
          <a:p>
            <a:pPr lvl="0"/>
            <a:endParaRPr lang="en-GB" sz="2600" dirty="0"/>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4" name="Picture 3" descr="A drawing of a person&#10;&#10;Description automatically generated">
            <a:extLst>
              <a:ext uri="{FF2B5EF4-FFF2-40B4-BE49-F238E27FC236}">
                <a16:creationId xmlns:a16="http://schemas.microsoft.com/office/drawing/2014/main" id="{F43C9475-9034-EE47-AD17-4CA13390A6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6080" y="1412875"/>
            <a:ext cx="5646457" cy="4991538"/>
          </a:xfrm>
          <a:prstGeom prst="rect">
            <a:avLst/>
          </a:prstGeom>
        </p:spPr>
      </p:pic>
    </p:spTree>
    <p:extLst>
      <p:ext uri="{BB962C8B-B14F-4D97-AF65-F5344CB8AC3E}">
        <p14:creationId xmlns:p14="http://schemas.microsoft.com/office/powerpoint/2010/main" val="1673639192"/>
      </p:ext>
    </p:extLst>
  </p:cSld>
  <p:clrMapOvr>
    <a:masterClrMapping/>
  </p:clrMapOvr>
  <p:transition>
    <p:cut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1305486"/>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Which factors can complicate grief during COVID-19?</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2804059"/>
            <a:ext cx="9913097" cy="2531462"/>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000" b="0" i="0" u="none" strike="noStrike" kern="0" cap="none" spc="-20" normalizeH="0" baseline="0" noProof="0" dirty="0">
                <a:ln>
                  <a:noFill/>
                </a:ln>
                <a:solidFill>
                  <a:srgbClr val="0000FF"/>
                </a:solidFill>
                <a:effectLst/>
                <a:uLnTx/>
                <a:uFillTx/>
                <a:latin typeface="Calibri"/>
                <a:ea typeface="+mj-ea"/>
                <a:cs typeface="Calibri"/>
              </a:rPr>
              <a:t>Activity 4</a:t>
            </a:r>
          </a:p>
          <a:p>
            <a:pPr marL="12700" marR="0" lvl="0" defTabSz="914400" eaLnBrk="1" fontAlgn="auto" latinLnBrk="0" hangingPunct="1">
              <a:lnSpc>
                <a:spcPct val="100000"/>
              </a:lnSpc>
              <a:spcBef>
                <a:spcPts val="100"/>
              </a:spcBef>
              <a:spcAft>
                <a:spcPts val="0"/>
              </a:spcAft>
              <a:buClrTx/>
              <a:buSzTx/>
              <a:tabLst/>
              <a:defRPr/>
            </a:pPr>
            <a:r>
              <a:rPr kumimoji="0" lang="en-US" sz="4000" b="0" i="0" u="none" strike="noStrike" kern="0" cap="none" spc="-20" normalizeH="0" baseline="0" noProof="0" dirty="0">
                <a:ln>
                  <a:noFill/>
                </a:ln>
                <a:solidFill>
                  <a:srgbClr val="0000FF"/>
                </a:solidFill>
                <a:effectLst/>
                <a:uLnTx/>
                <a:uFillTx/>
                <a:latin typeface="Calibri"/>
                <a:ea typeface="+mj-ea"/>
                <a:cs typeface="Calibri"/>
              </a:rPr>
              <a:t>Discuss and list which factors could complicate grief </a:t>
            </a:r>
            <a:r>
              <a:rPr lang="en-US" sz="4000" kern="0" spc="-20" dirty="0">
                <a:solidFill>
                  <a:srgbClr val="0000FF"/>
                </a:solidFill>
                <a:latin typeface="Calibri"/>
                <a:ea typeface="+mj-ea"/>
                <a:cs typeface="Calibri"/>
              </a:rPr>
              <a:t>during</a:t>
            </a:r>
            <a:r>
              <a:rPr kumimoji="0" lang="en-US" sz="4000" b="0" i="0" u="none" strike="noStrike" kern="0" cap="none" spc="-20" normalizeH="0" noProof="0" dirty="0">
                <a:ln>
                  <a:noFill/>
                </a:ln>
                <a:solidFill>
                  <a:srgbClr val="0000FF"/>
                </a:solidFill>
                <a:effectLst/>
                <a:uLnTx/>
                <a:uFillTx/>
                <a:latin typeface="Calibri"/>
                <a:ea typeface="+mj-ea"/>
                <a:cs typeface="Calibri"/>
              </a:rPr>
              <a:t> COVID-19.</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20" dirty="0">
              <a:solidFill>
                <a:srgbClr val="231F20"/>
              </a:solidFill>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t>Psychological </a:t>
            </a:r>
            <a:r>
              <a:rPr sz="2100" spc="-65" dirty="0"/>
              <a:t>First</a:t>
            </a:r>
            <a:r>
              <a:rPr sz="2100" spc="-150" dirty="0"/>
              <a:t> </a:t>
            </a:r>
            <a:r>
              <a:rPr sz="2100" spc="-65" dirty="0"/>
              <a:t>Aid</a:t>
            </a:r>
            <a:endParaRPr sz="2100" dirty="0"/>
          </a:p>
        </p:txBody>
      </p:sp>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22" name="object 12"/>
          <p:cNvSpPr txBox="1">
            <a:spLocks/>
          </p:cNvSpPr>
          <p:nvPr/>
        </p:nvSpPr>
        <p:spPr>
          <a:xfrm>
            <a:off x="532419" y="949261"/>
            <a:ext cx="5221605"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Aim of training</a:t>
            </a:r>
            <a:endParaRPr kumimoji="0" lang="en-US" sz="4200" b="1" i="0" u="none" strike="noStrike" kern="0" cap="none" spc="-5" normalizeH="0" baseline="0" noProof="0" dirty="0">
              <a:ln>
                <a:noFill/>
              </a:ln>
              <a:solidFill>
                <a:srgbClr val="231F20"/>
              </a:solidFill>
              <a:effectLst/>
              <a:uLnTx/>
              <a:uFillTx/>
              <a:latin typeface="Calibri"/>
              <a:ea typeface="+mj-ea"/>
              <a:cs typeface="Calibri"/>
            </a:endParaRPr>
          </a:p>
        </p:txBody>
      </p:sp>
      <p:sp>
        <p:nvSpPr>
          <p:cNvPr id="23" name="object 13"/>
          <p:cNvSpPr txBox="1"/>
          <p:nvPr/>
        </p:nvSpPr>
        <p:spPr>
          <a:xfrm>
            <a:off x="341918" y="2251075"/>
            <a:ext cx="5841665" cy="2807885"/>
          </a:xfrm>
          <a:prstGeom prst="rect">
            <a:avLst/>
          </a:prstGeom>
        </p:spPr>
        <p:txBody>
          <a:bodyPr vert="horz" wrap="square" lIns="0" tIns="12700" rIns="0" bIns="0" rtlCol="0">
            <a:spAutoFit/>
          </a:bodyPr>
          <a:lstStyle/>
          <a:p>
            <a:pPr marL="300355" marR="127000" indent="-287655">
              <a:lnSpc>
                <a:spcPct val="111100"/>
              </a:lnSpc>
              <a:spcBef>
                <a:spcPts val="100"/>
              </a:spcBef>
              <a:buChar char="•"/>
              <a:tabLst>
                <a:tab pos="300355" algn="l"/>
                <a:tab pos="300990" algn="l"/>
              </a:tabLst>
            </a:pPr>
            <a:r>
              <a:rPr lang="en-US" sz="3600" dirty="0">
                <a:cs typeface="Calibri"/>
              </a:rPr>
              <a:t>Explore loss and grief during COVID-19</a:t>
            </a:r>
          </a:p>
          <a:p>
            <a:pPr marL="300355" marR="127000" indent="-287655">
              <a:lnSpc>
                <a:spcPct val="111100"/>
              </a:lnSpc>
              <a:spcBef>
                <a:spcPts val="100"/>
              </a:spcBef>
              <a:tabLst>
                <a:tab pos="300355" algn="l"/>
                <a:tab pos="300990" algn="l"/>
              </a:tabLst>
            </a:pPr>
            <a:endParaRPr lang="en-US" sz="2000" dirty="0">
              <a:cs typeface="Calibri"/>
            </a:endParaRPr>
          </a:p>
          <a:p>
            <a:pPr marL="300355" marR="127000" indent="-287655">
              <a:lnSpc>
                <a:spcPct val="111100"/>
              </a:lnSpc>
              <a:spcBef>
                <a:spcPts val="100"/>
              </a:spcBef>
              <a:buChar char="•"/>
              <a:tabLst>
                <a:tab pos="300355" algn="l"/>
                <a:tab pos="300990" algn="l"/>
              </a:tabLst>
            </a:pPr>
            <a:r>
              <a:rPr lang="en-US" sz="3600" dirty="0">
                <a:cs typeface="Calibri"/>
              </a:rPr>
              <a:t>Apply PFA skills to support </a:t>
            </a:r>
            <a:r>
              <a:rPr lang="en-US" sz="3600">
                <a:cs typeface="Calibri"/>
              </a:rPr>
              <a:t>those facing loss </a:t>
            </a:r>
            <a:r>
              <a:rPr lang="en-US" sz="3600" dirty="0">
                <a:cs typeface="Calibri"/>
              </a:rPr>
              <a:t>and grief</a:t>
            </a:r>
            <a:endParaRPr lang="en-US" sz="2400" dirty="0">
              <a:cs typeface="Calibri"/>
            </a:endParaRPr>
          </a:p>
        </p:txBody>
      </p:sp>
      <p:pic>
        <p:nvPicPr>
          <p:cNvPr id="6" name="Picture 5" descr="A picture containing drawing&#10;&#10;Description automatically generated">
            <a:extLst>
              <a:ext uri="{FF2B5EF4-FFF2-40B4-BE49-F238E27FC236}">
                <a16:creationId xmlns:a16="http://schemas.microsoft.com/office/drawing/2014/main" id="{FDD74077-E28A-7740-B644-7DE3C8B2EF3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83584" y="190621"/>
            <a:ext cx="4561790" cy="628013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9A47937A-F951-6D48-92DB-D2795CBC34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159" y="1906072"/>
            <a:ext cx="6273579" cy="449834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500197" y="1047377"/>
            <a:ext cx="9913097" cy="1059264"/>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5" dirty="0">
                <a:solidFill>
                  <a:srgbClr val="231F20"/>
                </a:solidFill>
                <a:latin typeface="Calibri"/>
                <a:ea typeface="+mj-ea"/>
                <a:cs typeface="Calibri"/>
              </a:rPr>
              <a:t>Risk factors for complicated grief in COVID-19</a:t>
            </a:r>
          </a:p>
          <a:p>
            <a:pPr lvl="0"/>
            <a:endParaRPr lang="en-GB" sz="26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8" name="Rectangle 17">
            <a:extLst>
              <a:ext uri="{FF2B5EF4-FFF2-40B4-BE49-F238E27FC236}">
                <a16:creationId xmlns:a16="http://schemas.microsoft.com/office/drawing/2014/main" id="{6DC7C9F2-6BB3-7C4C-98C5-FC478DA8541D}"/>
              </a:ext>
            </a:extLst>
          </p:cNvPr>
          <p:cNvSpPr/>
          <p:nvPr/>
        </p:nvSpPr>
        <p:spPr>
          <a:xfrm>
            <a:off x="5456745" y="2101849"/>
            <a:ext cx="5841226" cy="4708981"/>
          </a:xfrm>
          <a:prstGeom prst="rect">
            <a:avLst/>
          </a:prstGeom>
        </p:spPr>
        <p:txBody>
          <a:bodyPr wrap="square">
            <a:spAutoFit/>
          </a:bodyPr>
          <a:lstStyle/>
          <a:p>
            <a:pPr marL="342900" lvl="0" indent="-342900">
              <a:buFont typeface="Arial" panose="020B0604020202020204" pitchFamily="34" charset="0"/>
              <a:buChar char="•"/>
            </a:pPr>
            <a:r>
              <a:rPr lang="en-GB" sz="2800" kern="0" spc="-5" dirty="0">
                <a:solidFill>
                  <a:srgbClr val="231F20"/>
                </a:solidFill>
                <a:cs typeface="Calibri"/>
              </a:rPr>
              <a:t>high contagiousness and rapid spread</a:t>
            </a:r>
          </a:p>
          <a:p>
            <a:pPr marL="342900" lvl="0" indent="-342900">
              <a:buFont typeface="Arial" panose="020B0604020202020204" pitchFamily="34" charset="0"/>
              <a:buChar char="•"/>
            </a:pPr>
            <a:r>
              <a:rPr lang="en-GB" sz="2800" kern="0" spc="-5" dirty="0">
                <a:solidFill>
                  <a:srgbClr val="231F20"/>
                </a:solidFill>
                <a:cs typeface="Calibri"/>
              </a:rPr>
              <a:t>separation from loved ones</a:t>
            </a:r>
          </a:p>
          <a:p>
            <a:pPr marL="342900" lvl="0" indent="-342900">
              <a:buFont typeface="Arial" panose="020B0604020202020204" pitchFamily="34" charset="0"/>
              <a:buChar char="•"/>
            </a:pPr>
            <a:r>
              <a:rPr lang="en-GB" sz="2800" kern="0" spc="-5" dirty="0">
                <a:solidFill>
                  <a:srgbClr val="231F20"/>
                </a:solidFill>
                <a:cs typeface="Calibri"/>
              </a:rPr>
              <a:t>no goodbyes</a:t>
            </a:r>
          </a:p>
          <a:p>
            <a:pPr marL="342900" lvl="0" indent="-342900">
              <a:buFont typeface="Arial" panose="020B0604020202020204" pitchFamily="34" charset="0"/>
              <a:buChar char="•"/>
            </a:pPr>
            <a:r>
              <a:rPr lang="en-GB" sz="2800" kern="0" spc="-5" dirty="0">
                <a:solidFill>
                  <a:srgbClr val="231F20"/>
                </a:solidFill>
                <a:cs typeface="Calibri"/>
              </a:rPr>
              <a:t>burial and mourning rituals disrupted</a:t>
            </a:r>
          </a:p>
          <a:p>
            <a:pPr marL="342900" lvl="0" indent="-342900">
              <a:buFont typeface="Arial" panose="020B0604020202020204" pitchFamily="34" charset="0"/>
              <a:buChar char="•"/>
            </a:pPr>
            <a:r>
              <a:rPr lang="en-GB" sz="2800" kern="0" spc="-5" dirty="0">
                <a:solidFill>
                  <a:srgbClr val="231F20"/>
                </a:solidFill>
                <a:cs typeface="Calibri"/>
              </a:rPr>
              <a:t>social isolation and disrupted social support.</a:t>
            </a:r>
          </a:p>
          <a:p>
            <a:pPr marL="342900" lvl="0" indent="-342900">
              <a:buFont typeface="Arial" panose="020B0604020202020204" pitchFamily="34" charset="0"/>
              <a:buChar char="•"/>
            </a:pPr>
            <a:endParaRPr lang="en-GB" sz="2800" kern="0" spc="-5" dirty="0">
              <a:solidFill>
                <a:srgbClr val="231F20"/>
              </a:solidFill>
              <a:cs typeface="Calibri"/>
            </a:endParaRPr>
          </a:p>
          <a:p>
            <a:pPr marL="342900" lvl="0" indent="-342900">
              <a:buFont typeface="Arial" panose="020B0604020202020204" pitchFamily="34" charset="0"/>
              <a:buChar char="•"/>
            </a:pPr>
            <a:endParaRPr lang="en-US" sz="2400" kern="0" spc="-5" dirty="0">
              <a:solidFill>
                <a:srgbClr val="231F20"/>
              </a:solidFill>
              <a:cs typeface="Calibri"/>
            </a:endParaRPr>
          </a:p>
          <a:p>
            <a:pPr marL="1341438" indent="-625475">
              <a:buFont typeface="Arial"/>
              <a:buChar char="•"/>
            </a:pPr>
            <a:endParaRPr lang="en-GB" sz="2400" dirty="0"/>
          </a:p>
        </p:txBody>
      </p:sp>
    </p:spTree>
    <p:extLst>
      <p:ext uri="{BB962C8B-B14F-4D97-AF65-F5344CB8AC3E}">
        <p14:creationId xmlns:p14="http://schemas.microsoft.com/office/powerpoint/2010/main" val="2484925413"/>
      </p:ext>
    </p:extLst>
  </p:cSld>
  <p:clrMapOvr>
    <a:masterClrMapping/>
  </p:clrMapOvr>
  <p:transition>
    <p:cut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0" y="671216"/>
            <a:ext cx="11518900" cy="689932"/>
          </a:xfrm>
          <a:prstGeom prst="rect">
            <a:avLst/>
          </a:prstGeom>
        </p:spPr>
        <p:txBody>
          <a:bodyPr vert="horz" wrap="square" lIns="0" tIns="12700" rIns="0" bIns="0" rtlCol="0">
            <a:spAutoFit/>
          </a:bodyPr>
          <a:lstStyle/>
          <a:p>
            <a:pPr marL="12700" algn="ctr">
              <a:lnSpc>
                <a:spcPct val="100000"/>
              </a:lnSpc>
              <a:spcBef>
                <a:spcPts val="100"/>
              </a:spcBef>
            </a:pPr>
            <a:r>
              <a:rPr lang="en-GB" sz="4400" b="1" spc="-20" dirty="0">
                <a:solidFill>
                  <a:schemeClr val="tx1"/>
                </a:solidFill>
              </a:rPr>
              <a:t>Support to loss and grief</a:t>
            </a:r>
            <a:endParaRPr sz="4400" spc="-5" dirty="0">
              <a:solidFill>
                <a:schemeClr val="tx1"/>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graphicFrame>
        <p:nvGraphicFramePr>
          <p:cNvPr id="17" name="Diagram 16">
            <a:extLst>
              <a:ext uri="{FF2B5EF4-FFF2-40B4-BE49-F238E27FC236}">
                <a16:creationId xmlns:a16="http://schemas.microsoft.com/office/drawing/2014/main" id="{96E2C295-9064-3144-B721-327D12D908CC}"/>
              </a:ext>
            </a:extLst>
          </p:cNvPr>
          <p:cNvGraphicFramePr/>
          <p:nvPr>
            <p:extLst>
              <p:ext uri="{D42A27DB-BD31-4B8C-83A1-F6EECF244321}">
                <p14:modId xmlns:p14="http://schemas.microsoft.com/office/powerpoint/2010/main" val="2299071554"/>
              </p:ext>
            </p:extLst>
          </p:nvPr>
        </p:nvGraphicFramePr>
        <p:xfrm>
          <a:off x="86007" y="1511126"/>
          <a:ext cx="11346885" cy="499427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892126758"/>
      </p:ext>
    </p:extLst>
  </p:cSld>
  <p:clrMapOvr>
    <a:masterClrMapping/>
  </p:clrMapOvr>
  <p:transition>
    <p:cut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27100" y="891770"/>
            <a:ext cx="9906000" cy="1120820"/>
          </a:xfrm>
          <a:prstGeom prst="rect">
            <a:avLst/>
          </a:prstGeom>
        </p:spPr>
        <p:txBody>
          <a:bodyPr vert="horz" wrap="square" lIns="0" tIns="12700" rIns="0" bIns="0" rtlCol="0">
            <a:spAutoFit/>
          </a:bodyPr>
          <a:lstStyle/>
          <a:p>
            <a:pPr marL="12700" algn="l">
              <a:lnSpc>
                <a:spcPct val="100000"/>
              </a:lnSpc>
              <a:spcBef>
                <a:spcPts val="100"/>
              </a:spcBef>
            </a:pPr>
            <a:r>
              <a:rPr lang="en-GB" sz="3600" b="1" spc="-20" dirty="0">
                <a:solidFill>
                  <a:srgbClr val="FF0000"/>
                </a:solidFill>
              </a:rPr>
              <a:t>Learning from past experiences:</a:t>
            </a:r>
            <a:br>
              <a:rPr lang="en-GB" sz="3600" b="1" spc="-20" dirty="0">
                <a:solidFill>
                  <a:srgbClr val="FF0000"/>
                </a:solidFill>
              </a:rPr>
            </a:br>
            <a:r>
              <a:rPr lang="en-GB" sz="3600" b="1" spc="-20" dirty="0">
                <a:solidFill>
                  <a:srgbClr val="FF0000"/>
                </a:solidFill>
              </a:rPr>
              <a:t>Support to loss and grief during Ebola</a:t>
            </a:r>
            <a:endParaRPr sz="3600"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1509442" y="3013075"/>
            <a:ext cx="9913097" cy="659155"/>
          </a:xfrm>
          <a:prstGeom prst="rect">
            <a:avLst/>
          </a:prstGeom>
        </p:spPr>
        <p:txBody>
          <a:bodyPr vert="horz" wrap="square" lIns="0" tIns="12700" rIns="0" bIns="0" rtlCol="0">
            <a:spAutoFit/>
          </a:bodyPr>
          <a:lstStyle/>
          <a:p>
            <a:pPr marL="12700" marR="0" lvl="0" defTabSz="914400" eaLnBrk="1" fontAlgn="auto" latinLnBrk="0" hangingPunct="1">
              <a:lnSpc>
                <a:spcPct val="100000"/>
              </a:lnSpc>
              <a:spcBef>
                <a:spcPts val="100"/>
              </a:spcBef>
              <a:spcAft>
                <a:spcPts val="0"/>
              </a:spcAft>
              <a:buClrTx/>
              <a:buSzTx/>
              <a:tabLst/>
              <a:defRPr/>
            </a:pPr>
            <a:r>
              <a:rPr lang="en-US" sz="4200" kern="0" spc="-20" dirty="0">
                <a:latin typeface="Calibri"/>
                <a:ea typeface="+mj-ea"/>
                <a:cs typeface="Calibri"/>
              </a:rPr>
              <a:t>      </a:t>
            </a: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3" name="Rectangle 2">
            <a:extLst>
              <a:ext uri="{FF2B5EF4-FFF2-40B4-BE49-F238E27FC236}">
                <a16:creationId xmlns:a16="http://schemas.microsoft.com/office/drawing/2014/main" id="{8721465D-FF46-E740-B6E5-ABFA7C5212C9}"/>
              </a:ext>
            </a:extLst>
          </p:cNvPr>
          <p:cNvSpPr/>
          <p:nvPr/>
        </p:nvSpPr>
        <p:spPr>
          <a:xfrm>
            <a:off x="812378" y="2280275"/>
            <a:ext cx="10534508" cy="2198038"/>
          </a:xfrm>
          <a:prstGeom prst="rect">
            <a:avLst/>
          </a:prstGeom>
        </p:spPr>
        <p:txBody>
          <a:bodyPr wrap="square">
            <a:spAutoFit/>
          </a:bodyPr>
          <a:lstStyle/>
          <a:p>
            <a:pPr marL="12700" lvl="0" defTabSz="914400">
              <a:spcBef>
                <a:spcPts val="100"/>
              </a:spcBef>
              <a:defRPr/>
            </a:pPr>
            <a:r>
              <a:rPr lang="en-US" sz="3400" kern="0" spc="-20" dirty="0">
                <a:solidFill>
                  <a:srgbClr val="0000FF"/>
                </a:solidFill>
                <a:cs typeface="Calibri"/>
              </a:rPr>
              <a:t>Activity 5</a:t>
            </a:r>
          </a:p>
          <a:p>
            <a:pPr marL="12700" lvl="0" defTabSz="914400">
              <a:spcBef>
                <a:spcPts val="100"/>
              </a:spcBef>
              <a:defRPr/>
            </a:pPr>
            <a:r>
              <a:rPr lang="en-US" sz="3400" kern="0" spc="-20" dirty="0">
                <a:solidFill>
                  <a:srgbClr val="0000FF"/>
                </a:solidFill>
                <a:cs typeface="Calibri"/>
              </a:rPr>
              <a:t>Listen to the case study and discuss different ways support can be provided to those who have lost loved ones to COVID-19.</a:t>
            </a:r>
          </a:p>
        </p:txBody>
      </p:sp>
      <p:pic>
        <p:nvPicPr>
          <p:cNvPr id="21" name="Graphique 20" descr="Podcast">
            <a:extLst>
              <a:ext uri="{FF2B5EF4-FFF2-40B4-BE49-F238E27FC236}">
                <a16:creationId xmlns:a16="http://schemas.microsoft.com/office/drawing/2014/main" id="{229D384F-2CE7-994B-859C-F065192ABDF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165232" y="4510844"/>
            <a:ext cx="914400" cy="914400"/>
          </a:xfrm>
          <a:prstGeom prst="rect">
            <a:avLst/>
          </a:prstGeom>
        </p:spPr>
      </p:pic>
    </p:spTree>
    <p:extLst>
      <p:ext uri="{BB962C8B-B14F-4D97-AF65-F5344CB8AC3E}">
        <p14:creationId xmlns:p14="http://schemas.microsoft.com/office/powerpoint/2010/main" val="2463691930"/>
      </p:ext>
    </p:extLst>
  </p:cSld>
  <p:clrMapOvr>
    <a:masterClrMapping/>
  </p:clrMapOvr>
  <p:transition>
    <p:cut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close up of text on a black background&#10;&#10;Description automatically generated">
            <a:extLst>
              <a:ext uri="{FF2B5EF4-FFF2-40B4-BE49-F238E27FC236}">
                <a16:creationId xmlns:a16="http://schemas.microsoft.com/office/drawing/2014/main" id="{BD2E5A3F-BC33-754F-ADE0-9F79BAE473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9265" y="1726005"/>
            <a:ext cx="6533125" cy="446087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347797" y="1508472"/>
            <a:ext cx="5640253" cy="628377"/>
          </a:xfrm>
          <a:prstGeom prst="rect">
            <a:avLst/>
          </a:prstGeom>
        </p:spPr>
        <p:txBody>
          <a:bodyPr vert="horz" wrap="square" lIns="0" tIns="12700" rIns="0" bIns="0" rtlCol="0">
            <a:spAutoFit/>
          </a:bodyPr>
          <a:lstStyle/>
          <a:p>
            <a:pPr marL="12700" algn="l">
              <a:lnSpc>
                <a:spcPct val="100000"/>
              </a:lnSpc>
              <a:spcBef>
                <a:spcPts val="100"/>
              </a:spcBef>
            </a:pPr>
            <a:r>
              <a:rPr lang="en-GB" sz="4000" b="1" spc="-20" dirty="0">
                <a:solidFill>
                  <a:schemeClr val="tx1"/>
                </a:solidFill>
              </a:rPr>
              <a:t>Support to loss and grief</a:t>
            </a:r>
            <a:endParaRPr sz="4000" spc="-5" dirty="0">
              <a:solidFill>
                <a:schemeClr val="tx1"/>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165941" y="2428669"/>
            <a:ext cx="5515644" cy="3783087"/>
          </a:xfrm>
          <a:prstGeom prst="rect">
            <a:avLst/>
          </a:prstGeom>
        </p:spPr>
        <p:txBody>
          <a:bodyPr vert="horz" wrap="square" lIns="0" tIns="12700" rIns="0" bIns="0" rtlCol="0">
            <a:spAutoFit/>
          </a:bodyPr>
          <a:lstStyle/>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Infected persons’ loved ones</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Safe and dignified burials</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Alternative mourning rituals</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Faith sensitive psychosocial support</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Practical support </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Advocacy and collaboration </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endParaRPr lang="en-US" sz="3000" kern="0" spc="-20" dirty="0">
              <a:latin typeface="Calibri"/>
              <a:ea typeface="+mj-ea"/>
              <a:cs typeface="Calibri"/>
            </a:endParaRP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253762287"/>
      </p:ext>
    </p:extLst>
  </p:cSld>
  <p:clrMapOvr>
    <a:masterClrMapping/>
  </p:clrMapOvr>
  <p:transition>
    <p:cut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ernille ear.jpeg"/>
          <p:cNvPicPr>
            <a:picLocks noChangeAspect="1"/>
          </p:cNvPicPr>
          <p:nvPr/>
        </p:nvPicPr>
        <p:blipFill>
          <a:blip r:embed="rId3"/>
          <a:stretch>
            <a:fillRect/>
          </a:stretch>
        </p:blipFill>
        <p:spPr>
          <a:xfrm>
            <a:off x="4522058" y="3414785"/>
            <a:ext cx="1836357" cy="181927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12460" y="2835351"/>
            <a:ext cx="1607297" cy="843821"/>
          </a:xfrm>
          <a:prstGeom prst="rect">
            <a:avLst/>
          </a:prstGeom>
        </p:spPr>
        <p:txBody>
          <a:bodyPr vert="horz" wrap="square" lIns="0" tIns="12700" rIns="0" bIns="0" rtlCol="0">
            <a:spAutoFit/>
          </a:bodyPr>
          <a:lstStyle/>
          <a:p>
            <a:pPr marL="12700">
              <a:lnSpc>
                <a:spcPct val="100000"/>
              </a:lnSpc>
              <a:spcBef>
                <a:spcPts val="100"/>
              </a:spcBef>
            </a:pPr>
            <a:r>
              <a:rPr lang="en-GB" sz="5400" spc="-5" dirty="0"/>
              <a:t>LOOK</a:t>
            </a:r>
            <a:endParaRPr sz="5400"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9" name="object 12"/>
          <p:cNvSpPr txBox="1">
            <a:spLocks/>
          </p:cNvSpPr>
          <p:nvPr/>
        </p:nvSpPr>
        <p:spPr>
          <a:xfrm>
            <a:off x="4522058" y="2797655"/>
            <a:ext cx="2057400"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LISTEN</a:t>
            </a:r>
          </a:p>
        </p:txBody>
      </p:sp>
      <p:sp>
        <p:nvSpPr>
          <p:cNvPr id="20" name="object 12"/>
          <p:cNvSpPr txBox="1">
            <a:spLocks/>
          </p:cNvSpPr>
          <p:nvPr/>
        </p:nvSpPr>
        <p:spPr>
          <a:xfrm>
            <a:off x="8490560" y="2778071"/>
            <a:ext cx="1607297"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LINK</a:t>
            </a:r>
          </a:p>
        </p:txBody>
      </p:sp>
      <p:pic>
        <p:nvPicPr>
          <p:cNvPr id="8" name="Picture 7" descr="Pernille 11.jpeg"/>
          <p:cNvPicPr>
            <a:picLocks noChangeAspect="1"/>
          </p:cNvPicPr>
          <p:nvPr/>
        </p:nvPicPr>
        <p:blipFill>
          <a:blip r:embed="rId4"/>
          <a:stretch>
            <a:fillRect/>
          </a:stretch>
        </p:blipFill>
        <p:spPr>
          <a:xfrm>
            <a:off x="1021848" y="3833850"/>
            <a:ext cx="1788523" cy="1181100"/>
          </a:xfrm>
          <a:prstGeom prst="rect">
            <a:avLst/>
          </a:prstGeom>
        </p:spPr>
      </p:pic>
      <p:pic>
        <p:nvPicPr>
          <p:cNvPr id="11" name="Picture 10" descr="Pernille group.jpeg"/>
          <p:cNvPicPr>
            <a:picLocks noChangeAspect="1"/>
          </p:cNvPicPr>
          <p:nvPr/>
        </p:nvPicPr>
        <p:blipFill>
          <a:blip r:embed="rId5"/>
          <a:stretch>
            <a:fillRect/>
          </a:stretch>
        </p:blipFill>
        <p:spPr>
          <a:xfrm>
            <a:off x="8107740" y="3407491"/>
            <a:ext cx="2298700" cy="1724025"/>
          </a:xfrm>
          <a:prstGeom prst="rect">
            <a:avLst/>
          </a:prstGeom>
        </p:spPr>
      </p:pic>
      <p:grpSp>
        <p:nvGrpSpPr>
          <p:cNvPr id="13" name="Group 12"/>
          <p:cNvGrpSpPr/>
          <p:nvPr/>
        </p:nvGrpSpPr>
        <p:grpSpPr>
          <a:xfrm>
            <a:off x="3288133" y="315748"/>
            <a:ext cx="2012664" cy="335127"/>
            <a:chOff x="3288133" y="287191"/>
            <a:chExt cx="2012664" cy="335127"/>
          </a:xfrm>
        </p:grpSpPr>
        <p:sp>
          <p:nvSpPr>
            <p:cNvPr id="14" name="object 3"/>
            <p:cNvSpPr/>
            <p:nvPr/>
          </p:nvSpPr>
          <p:spPr>
            <a:xfrm>
              <a:off x="3635131" y="445820"/>
              <a:ext cx="1665666" cy="176498"/>
            </a:xfrm>
            <a:prstGeom prst="rect">
              <a:avLst/>
            </a:prstGeom>
            <a:blipFill>
              <a:blip r:embed="rId6" cstate="print"/>
              <a:stretch>
                <a:fillRect/>
              </a:stretch>
            </a:blipFill>
          </p:spPr>
          <p:txBody>
            <a:bodyPr wrap="square" lIns="0" tIns="0" rIns="0" bIns="0" rtlCol="0"/>
            <a:lstStyle/>
            <a:p>
              <a:endParaRPr/>
            </a:p>
          </p:txBody>
        </p:sp>
        <p:sp>
          <p:nvSpPr>
            <p:cNvPr id="1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2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2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4" name="object 9"/>
            <p:cNvSpPr/>
            <p:nvPr/>
          </p:nvSpPr>
          <p:spPr>
            <a:xfrm>
              <a:off x="3466033" y="466924"/>
              <a:ext cx="101965" cy="132316"/>
            </a:xfrm>
            <a:prstGeom prst="rect">
              <a:avLst/>
            </a:prstGeom>
            <a:blipFill>
              <a:blip r:embed="rId7" cstate="print"/>
              <a:stretch>
                <a:fillRect/>
              </a:stretch>
            </a:blipFill>
          </p:spPr>
          <p:txBody>
            <a:bodyPr wrap="square" lIns="0" tIns="0" rIns="0" bIns="0" rtlCol="0"/>
            <a:lstStyle/>
            <a:p>
              <a:endParaRPr/>
            </a:p>
          </p:txBody>
        </p:sp>
        <p:sp>
          <p:nvSpPr>
            <p:cNvPr id="25"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6" name="object 11"/>
            <p:cNvSpPr/>
            <p:nvPr/>
          </p:nvSpPr>
          <p:spPr>
            <a:xfrm>
              <a:off x="3288133" y="287191"/>
              <a:ext cx="1065314" cy="108204"/>
            </a:xfrm>
            <a:prstGeom prst="rect">
              <a:avLst/>
            </a:prstGeom>
            <a:blipFill>
              <a:blip r:embed="rId8" cstate="print"/>
              <a:stretch>
                <a:fillRect/>
              </a:stretch>
            </a:blipFill>
          </p:spPr>
          <p:txBody>
            <a:bodyPr wrap="square" lIns="0" tIns="0" rIns="0" bIns="0" rtlCol="0"/>
            <a:lstStyle/>
            <a:p>
              <a:endParaRPr/>
            </a:p>
          </p:txBody>
        </p:sp>
      </p:grpSp>
      <p:sp>
        <p:nvSpPr>
          <p:cNvPr id="21" name="object 12">
            <a:extLst>
              <a:ext uri="{FF2B5EF4-FFF2-40B4-BE49-F238E27FC236}">
                <a16:creationId xmlns:a16="http://schemas.microsoft.com/office/drawing/2014/main" id="{A5F752D3-9D9F-CC44-AEF3-77E1A5564E90}"/>
              </a:ext>
            </a:extLst>
          </p:cNvPr>
          <p:cNvSpPr txBox="1">
            <a:spLocks/>
          </p:cNvSpPr>
          <p:nvPr/>
        </p:nvSpPr>
        <p:spPr>
          <a:xfrm>
            <a:off x="1608200" y="1001800"/>
            <a:ext cx="9190350"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5400" b="1" kern="0" spc="-5" dirty="0">
                <a:solidFill>
                  <a:srgbClr val="231F20"/>
                </a:solidFill>
                <a:latin typeface="Calibri"/>
                <a:ea typeface="+mj-ea"/>
                <a:cs typeface="Calibri"/>
              </a:rPr>
              <a:t>Psychological first aid (PFA) </a:t>
            </a:r>
            <a:endParaRPr kumimoji="0" lang="en-US" sz="5400" b="1" i="0" u="none" strike="noStrike" kern="0" cap="none" spc="-5" normalizeH="0" baseline="0" noProof="0" dirty="0">
              <a:ln>
                <a:noFill/>
              </a:ln>
              <a:solidFill>
                <a:srgbClr val="231F20"/>
              </a:solidFill>
              <a:effectLst/>
              <a:uLnTx/>
              <a:uFillTx/>
              <a:latin typeface="Calibri"/>
              <a:ea typeface="+mj-ea"/>
              <a:cs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Rectangle 15"/>
          <p:cNvSpPr/>
          <p:nvPr/>
        </p:nvSpPr>
        <p:spPr>
          <a:xfrm>
            <a:off x="5911850" y="1782222"/>
            <a:ext cx="5302250" cy="4216539"/>
          </a:xfrm>
          <a:prstGeom prst="rect">
            <a:avLst/>
          </a:prstGeom>
        </p:spPr>
        <p:txBody>
          <a:bodyPr wrap="square">
            <a:spAutoFit/>
          </a:bodyPr>
          <a:lstStyle/>
          <a:p>
            <a:pPr marL="757555" lvl="1" indent="-287655">
              <a:spcBef>
                <a:spcPts val="420"/>
              </a:spcBef>
              <a:buChar char="•"/>
              <a:tabLst>
                <a:tab pos="300355" algn="l"/>
                <a:tab pos="300990" algn="l"/>
              </a:tabLst>
            </a:pPr>
            <a:r>
              <a:rPr lang="en-GB" sz="2800" dirty="0">
                <a:solidFill>
                  <a:srgbClr val="231F20"/>
                </a:solidFill>
                <a:cs typeface="Calibri"/>
              </a:rPr>
              <a:t>Express condolences.</a:t>
            </a:r>
          </a:p>
          <a:p>
            <a:pPr marL="757555" lvl="1" indent="-287655">
              <a:spcBef>
                <a:spcPts val="420"/>
              </a:spcBef>
              <a:buChar char="•"/>
              <a:tabLst>
                <a:tab pos="300355" algn="l"/>
                <a:tab pos="300990" algn="l"/>
              </a:tabLst>
            </a:pPr>
            <a:r>
              <a:rPr lang="en-GB" sz="2800" dirty="0">
                <a:solidFill>
                  <a:srgbClr val="231F20"/>
                </a:solidFill>
                <a:cs typeface="Calibri"/>
              </a:rPr>
              <a:t>Listen.</a:t>
            </a:r>
          </a:p>
          <a:p>
            <a:pPr marL="757555" lvl="1" indent="-287655">
              <a:spcBef>
                <a:spcPts val="420"/>
              </a:spcBef>
              <a:buChar char="•"/>
              <a:tabLst>
                <a:tab pos="300355" algn="l"/>
                <a:tab pos="300990" algn="l"/>
              </a:tabLst>
            </a:pPr>
            <a:r>
              <a:rPr lang="en-GB" sz="2800" dirty="0">
                <a:solidFill>
                  <a:srgbClr val="231F20"/>
                </a:solidFill>
                <a:cs typeface="Calibri"/>
              </a:rPr>
              <a:t>Pay attention.</a:t>
            </a:r>
          </a:p>
          <a:p>
            <a:pPr marL="757555" lvl="1" indent="-287655">
              <a:spcBef>
                <a:spcPts val="420"/>
              </a:spcBef>
              <a:buChar char="•"/>
              <a:tabLst>
                <a:tab pos="300355" algn="l"/>
                <a:tab pos="300990" algn="l"/>
              </a:tabLst>
            </a:pPr>
            <a:r>
              <a:rPr lang="en-GB" sz="2800" dirty="0">
                <a:solidFill>
                  <a:srgbClr val="231F20"/>
                </a:solidFill>
                <a:cs typeface="Calibri"/>
              </a:rPr>
              <a:t>Break isolation.</a:t>
            </a:r>
          </a:p>
          <a:p>
            <a:pPr marL="757555" lvl="1" indent="-287655">
              <a:spcBef>
                <a:spcPts val="420"/>
              </a:spcBef>
              <a:buChar char="•"/>
              <a:tabLst>
                <a:tab pos="300355" algn="l"/>
                <a:tab pos="300990" algn="l"/>
              </a:tabLst>
            </a:pPr>
            <a:r>
              <a:rPr lang="en-GB" sz="2800" dirty="0">
                <a:solidFill>
                  <a:srgbClr val="231F20"/>
                </a:solidFill>
                <a:cs typeface="Calibri"/>
              </a:rPr>
              <a:t>Encourage breaks from painful emotions.</a:t>
            </a:r>
          </a:p>
          <a:p>
            <a:pPr marL="757555" lvl="1" indent="-287655">
              <a:spcBef>
                <a:spcPts val="420"/>
              </a:spcBef>
              <a:buChar char="•"/>
              <a:tabLst>
                <a:tab pos="300355" algn="l"/>
                <a:tab pos="300990" algn="l"/>
              </a:tabLst>
            </a:pPr>
            <a:r>
              <a:rPr lang="en-GB" sz="2800" dirty="0">
                <a:solidFill>
                  <a:srgbClr val="231F20"/>
                </a:solidFill>
                <a:cs typeface="Calibri"/>
              </a:rPr>
              <a:t>Be encouraging about the future.</a:t>
            </a:r>
          </a:p>
          <a:p>
            <a:pPr marL="469900" lvl="1">
              <a:spcBef>
                <a:spcPts val="420"/>
              </a:spcBef>
              <a:tabLst>
                <a:tab pos="300355" algn="l"/>
                <a:tab pos="300990" algn="l"/>
              </a:tabLst>
            </a:pPr>
            <a:r>
              <a:rPr lang="en-GB" sz="2400" dirty="0">
                <a:solidFill>
                  <a:srgbClr val="231F20"/>
                </a:solidFill>
                <a:cs typeface="Calibri"/>
              </a:rPr>
              <a:t> </a:t>
            </a:r>
            <a:endParaRPr lang="en-GB" sz="2200" dirty="0">
              <a:solidFill>
                <a:srgbClr val="231F20"/>
              </a:solidFill>
              <a:cs typeface="Calibri"/>
            </a:endParaRPr>
          </a:p>
        </p:txBody>
      </p:sp>
      <p:sp>
        <p:nvSpPr>
          <p:cNvPr id="14" name="Titre 13">
            <a:extLst>
              <a:ext uri="{FF2B5EF4-FFF2-40B4-BE49-F238E27FC236}">
                <a16:creationId xmlns:a16="http://schemas.microsoft.com/office/drawing/2014/main" id="{54C67A51-E146-DD49-B655-095C211B53CC}"/>
              </a:ext>
            </a:extLst>
          </p:cNvPr>
          <p:cNvSpPr>
            <a:spLocks noGrp="1"/>
          </p:cNvSpPr>
          <p:nvPr>
            <p:ph type="title"/>
          </p:nvPr>
        </p:nvSpPr>
        <p:spPr>
          <a:xfrm>
            <a:off x="273050" y="1004564"/>
            <a:ext cx="9677399" cy="615553"/>
          </a:xfrm>
        </p:spPr>
        <p:txBody>
          <a:bodyPr/>
          <a:lstStyle/>
          <a:p>
            <a:r>
              <a:rPr lang="en-GB" sz="4000" b="1" spc="-20" dirty="0">
                <a:solidFill>
                  <a:schemeClr val="tx1"/>
                </a:solidFill>
              </a:rPr>
              <a:t>PFA and grief</a:t>
            </a:r>
            <a:endParaRPr lang="x-none" sz="4000" dirty="0">
              <a:solidFill>
                <a:schemeClr val="tx1"/>
              </a:solidFill>
            </a:endParaRPr>
          </a:p>
        </p:txBody>
      </p:sp>
      <p:pic>
        <p:nvPicPr>
          <p:cNvPr id="13" name="Picture 12" descr="A drawing of a person&#10;&#10;Description automatically generated">
            <a:extLst>
              <a:ext uri="{FF2B5EF4-FFF2-40B4-BE49-F238E27FC236}">
                <a16:creationId xmlns:a16="http://schemas.microsoft.com/office/drawing/2014/main" id="{C092D4DF-BADA-A049-88D8-0257CA80F0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5300" y="1677056"/>
            <a:ext cx="5655458" cy="4321705"/>
          </a:xfrm>
          <a:prstGeom prst="rect">
            <a:avLst/>
          </a:prstGeom>
        </p:spPr>
      </p:pic>
    </p:spTree>
    <p:extLst>
      <p:ext uri="{BB962C8B-B14F-4D97-AF65-F5344CB8AC3E}">
        <p14:creationId xmlns:p14="http://schemas.microsoft.com/office/powerpoint/2010/main" val="3391620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drawing of a person&#10;&#10;Description automatically generated">
            <a:extLst>
              <a:ext uri="{FF2B5EF4-FFF2-40B4-BE49-F238E27FC236}">
                <a16:creationId xmlns:a16="http://schemas.microsoft.com/office/drawing/2014/main" id="{EBD9DFDC-9B93-F24B-949D-39A43A841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4467" y="1903555"/>
            <a:ext cx="6064433" cy="4046336"/>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Rectangle 15"/>
          <p:cNvSpPr/>
          <p:nvPr/>
        </p:nvSpPr>
        <p:spPr>
          <a:xfrm>
            <a:off x="-201069" y="1589561"/>
            <a:ext cx="5960519" cy="4750018"/>
          </a:xfrm>
          <a:prstGeom prst="rect">
            <a:avLst/>
          </a:prstGeom>
        </p:spPr>
        <p:txBody>
          <a:bodyPr wrap="square">
            <a:spAutoFit/>
          </a:bodyPr>
          <a:lstStyle/>
          <a:p>
            <a:pPr marL="757555" lvl="1" indent="-287655">
              <a:spcBef>
                <a:spcPts val="420"/>
              </a:spcBef>
              <a:buChar char="•"/>
              <a:tabLst>
                <a:tab pos="300355" algn="l"/>
                <a:tab pos="300990" algn="l"/>
              </a:tabLst>
            </a:pPr>
            <a:r>
              <a:rPr lang="en-GB" sz="2600" dirty="0">
                <a:solidFill>
                  <a:srgbClr val="231F20"/>
                </a:solidFill>
                <a:cs typeface="Calibri"/>
              </a:rPr>
              <a:t>Normalise feelings.</a:t>
            </a:r>
          </a:p>
          <a:p>
            <a:pPr marL="757555" lvl="1" indent="-287655">
              <a:spcBef>
                <a:spcPts val="420"/>
              </a:spcBef>
              <a:buChar char="•"/>
              <a:tabLst>
                <a:tab pos="300355" algn="l"/>
                <a:tab pos="300990" algn="l"/>
              </a:tabLst>
            </a:pPr>
            <a:r>
              <a:rPr lang="en-GB" sz="2600" dirty="0">
                <a:solidFill>
                  <a:srgbClr val="231F20"/>
                </a:solidFill>
                <a:cs typeface="Calibri"/>
              </a:rPr>
              <a:t>Do not tell the bereaved what they “should” be feeling or doing.</a:t>
            </a:r>
          </a:p>
          <a:p>
            <a:pPr marL="757555" lvl="1" indent="-287655">
              <a:spcBef>
                <a:spcPts val="420"/>
              </a:spcBef>
              <a:buChar char="•"/>
              <a:tabLst>
                <a:tab pos="300355" algn="l"/>
                <a:tab pos="300990" algn="l"/>
              </a:tabLst>
            </a:pPr>
            <a:r>
              <a:rPr lang="en-GB" sz="2600" dirty="0">
                <a:solidFill>
                  <a:srgbClr val="231F20"/>
                </a:solidFill>
                <a:cs typeface="Calibri"/>
              </a:rPr>
              <a:t>Remember there is no right way to grieve.</a:t>
            </a:r>
          </a:p>
          <a:p>
            <a:pPr marL="757555" lvl="1" indent="-287655">
              <a:spcBef>
                <a:spcPts val="420"/>
              </a:spcBef>
              <a:buChar char="•"/>
              <a:tabLst>
                <a:tab pos="300355" algn="l"/>
                <a:tab pos="300990" algn="l"/>
              </a:tabLst>
            </a:pPr>
            <a:r>
              <a:rPr lang="en-GB" sz="2600" dirty="0">
                <a:solidFill>
                  <a:srgbClr val="231F20"/>
                </a:solidFill>
                <a:cs typeface="Calibri"/>
              </a:rPr>
              <a:t>Do not judge the person when strong reactions are displayed.</a:t>
            </a:r>
          </a:p>
          <a:p>
            <a:pPr marL="757555" lvl="1" indent="-287655">
              <a:spcBef>
                <a:spcPts val="420"/>
              </a:spcBef>
              <a:buChar char="•"/>
              <a:tabLst>
                <a:tab pos="300355" algn="l"/>
                <a:tab pos="300990" algn="l"/>
              </a:tabLst>
            </a:pPr>
            <a:r>
              <a:rPr lang="en-GB" sz="2600" dirty="0">
                <a:solidFill>
                  <a:srgbClr val="231F20"/>
                </a:solidFill>
                <a:cs typeface="Calibri"/>
              </a:rPr>
              <a:t>Do not pressure the person to “move on”.</a:t>
            </a:r>
          </a:p>
          <a:p>
            <a:pPr marL="757555" lvl="1" indent="-287655">
              <a:spcBef>
                <a:spcPts val="420"/>
              </a:spcBef>
              <a:buChar char="•"/>
              <a:tabLst>
                <a:tab pos="300355" algn="l"/>
                <a:tab pos="300990" algn="l"/>
              </a:tabLst>
            </a:pPr>
            <a:r>
              <a:rPr lang="en-GB" sz="2600" dirty="0">
                <a:solidFill>
                  <a:srgbClr val="231F20"/>
                </a:solidFill>
                <a:cs typeface="Calibri"/>
              </a:rPr>
              <a:t>Remember there is no timetable for grieving.</a:t>
            </a:r>
          </a:p>
        </p:txBody>
      </p:sp>
      <p:sp>
        <p:nvSpPr>
          <p:cNvPr id="14" name="Titre 13">
            <a:extLst>
              <a:ext uri="{FF2B5EF4-FFF2-40B4-BE49-F238E27FC236}">
                <a16:creationId xmlns:a16="http://schemas.microsoft.com/office/drawing/2014/main" id="{54C67A51-E146-DD49-B655-095C211B53CC}"/>
              </a:ext>
            </a:extLst>
          </p:cNvPr>
          <p:cNvSpPr>
            <a:spLocks noGrp="1"/>
          </p:cNvSpPr>
          <p:nvPr>
            <p:ph type="title"/>
          </p:nvPr>
        </p:nvSpPr>
        <p:spPr>
          <a:xfrm>
            <a:off x="364904" y="974008"/>
            <a:ext cx="9677399" cy="615553"/>
          </a:xfrm>
        </p:spPr>
        <p:txBody>
          <a:bodyPr/>
          <a:lstStyle/>
          <a:p>
            <a:r>
              <a:rPr lang="en-GB" sz="4000" b="1" spc="-20" dirty="0">
                <a:solidFill>
                  <a:schemeClr val="tx1"/>
                </a:solidFill>
              </a:rPr>
              <a:t>PFA and grief</a:t>
            </a:r>
            <a:endParaRPr lang="x-none" sz="4000" dirty="0">
              <a:solidFill>
                <a:schemeClr val="tx1"/>
              </a:solidFill>
            </a:endParaRPr>
          </a:p>
        </p:txBody>
      </p:sp>
    </p:spTree>
    <p:extLst>
      <p:ext uri="{BB962C8B-B14F-4D97-AF65-F5344CB8AC3E}">
        <p14:creationId xmlns:p14="http://schemas.microsoft.com/office/powerpoint/2010/main" val="38997351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01650" y="1260475"/>
            <a:ext cx="7848600" cy="659155"/>
          </a:xfrm>
          <a:prstGeom prst="rect">
            <a:avLst/>
          </a:prstGeom>
        </p:spPr>
        <p:txBody>
          <a:bodyPr vert="horz" wrap="square" lIns="0" tIns="12700" rIns="0" bIns="0" rtlCol="0">
            <a:spAutoFit/>
          </a:bodyPr>
          <a:lstStyle/>
          <a:p>
            <a:pPr marL="12700">
              <a:lnSpc>
                <a:spcPct val="100000"/>
              </a:lnSpc>
              <a:spcBef>
                <a:spcPts val="100"/>
              </a:spcBef>
            </a:pPr>
            <a:r>
              <a:rPr lang="en-GB" dirty="0"/>
              <a:t>Role plays</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20" name="Picture 19" descr="supervision learning.jpeg"/>
          <p:cNvPicPr>
            <a:picLocks noChangeAspect="1"/>
          </p:cNvPicPr>
          <p:nvPr/>
        </p:nvPicPr>
        <p:blipFill>
          <a:blip r:embed="rId6"/>
          <a:stretch>
            <a:fillRect/>
          </a:stretch>
        </p:blipFill>
        <p:spPr>
          <a:xfrm>
            <a:off x="3092450" y="918410"/>
            <a:ext cx="6826250" cy="556494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01650" y="1260475"/>
            <a:ext cx="10668000" cy="659155"/>
          </a:xfrm>
          <a:prstGeom prst="rect">
            <a:avLst/>
          </a:prstGeom>
        </p:spPr>
        <p:txBody>
          <a:bodyPr vert="horz" wrap="square" lIns="0" tIns="12700" rIns="0" bIns="0" rtlCol="0">
            <a:spAutoFit/>
          </a:bodyPr>
          <a:lstStyle/>
          <a:p>
            <a:pPr marL="12700">
              <a:lnSpc>
                <a:spcPct val="100000"/>
              </a:lnSpc>
              <a:spcBef>
                <a:spcPts val="100"/>
              </a:spcBef>
            </a:pPr>
            <a:r>
              <a:rPr lang="en-GB" dirty="0"/>
              <a:t>Role plays</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8" name="TextBox 17"/>
          <p:cNvSpPr txBox="1"/>
          <p:nvPr/>
        </p:nvSpPr>
        <p:spPr>
          <a:xfrm>
            <a:off x="887186" y="2224619"/>
            <a:ext cx="9520464" cy="1754326"/>
          </a:xfrm>
          <a:prstGeom prst="rect">
            <a:avLst/>
          </a:prstGeom>
          <a:noFill/>
          <a:ln>
            <a:solidFill>
              <a:schemeClr val="tx1"/>
            </a:solidFill>
          </a:ln>
        </p:spPr>
        <p:txBody>
          <a:bodyPr wrap="square" rtlCol="0">
            <a:spAutoFit/>
          </a:bodyPr>
          <a:lstStyle/>
          <a:p>
            <a:pPr marL="0" lvl="1"/>
            <a:r>
              <a:rPr lang="en-GB" b="1" i="1" dirty="0"/>
              <a:t>CASE 1</a:t>
            </a:r>
            <a:r>
              <a:rPr lang="en-GB" i="1" dirty="0"/>
              <a:t>:</a:t>
            </a:r>
          </a:p>
          <a:p>
            <a:pPr marL="0" lvl="1" algn="just"/>
            <a:r>
              <a:rPr lang="en-GB" i="1" dirty="0"/>
              <a:t>While supporting the hotline set up by your National Society, you are called by a woman whose husband died a week ago from complications that arose after he contracted COVID-19. Her husband was the household’s main bread winner. The woman is overwhelmed by the various losses she is experiencing simultaneously and is scared she won’t be able to cope with the situation on her own.</a:t>
            </a:r>
          </a:p>
          <a:p>
            <a:pPr marL="0" lvl="1"/>
            <a:r>
              <a:rPr lang="en-GB" i="1" dirty="0"/>
              <a:t>2 characters: Volunteer, woman </a:t>
            </a:r>
            <a:endParaRPr lang="en-GB" sz="2000" dirty="0"/>
          </a:p>
        </p:txBody>
      </p:sp>
      <p:sp>
        <p:nvSpPr>
          <p:cNvPr id="16" name="TextBox 17">
            <a:extLst>
              <a:ext uri="{FF2B5EF4-FFF2-40B4-BE49-F238E27FC236}">
                <a16:creationId xmlns:a16="http://schemas.microsoft.com/office/drawing/2014/main" id="{E1284C70-8926-A740-AAB9-4039A6FC89A4}"/>
              </a:ext>
            </a:extLst>
          </p:cNvPr>
          <p:cNvSpPr txBox="1"/>
          <p:nvPr/>
        </p:nvSpPr>
        <p:spPr>
          <a:xfrm>
            <a:off x="884011" y="3978945"/>
            <a:ext cx="9520464" cy="1754326"/>
          </a:xfrm>
          <a:prstGeom prst="rect">
            <a:avLst/>
          </a:prstGeom>
          <a:noFill/>
          <a:ln>
            <a:solidFill>
              <a:schemeClr val="tx1"/>
            </a:solidFill>
          </a:ln>
        </p:spPr>
        <p:txBody>
          <a:bodyPr wrap="square" rtlCol="0">
            <a:spAutoFit/>
          </a:bodyPr>
          <a:lstStyle/>
          <a:p>
            <a:pPr marL="0" lvl="1"/>
            <a:r>
              <a:rPr lang="en-GB" b="1" i="1" dirty="0"/>
              <a:t>CASE 2</a:t>
            </a:r>
            <a:r>
              <a:rPr lang="en-GB" i="1" dirty="0"/>
              <a:t>:</a:t>
            </a:r>
          </a:p>
          <a:p>
            <a:pPr marL="0" lvl="1" algn="just"/>
            <a:r>
              <a:rPr lang="en-GB" i="1" dirty="0"/>
              <a:t>You are supporting a community memorial following the death of various members of the community who succumbed to COVID-19 complications. A limited number of relatives are allowed to participate in the ceremony due to safety restrictions. Once the ceremony ends and most people are gone you notice a young man is left alone crying next to the memorial site.   </a:t>
            </a:r>
          </a:p>
          <a:p>
            <a:pPr marL="0" lvl="1"/>
            <a:r>
              <a:rPr lang="en-GB" i="1" dirty="0"/>
              <a:t>2 characters: Volunteer, young man </a:t>
            </a:r>
            <a:endParaRPr lang="en-GB" sz="2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031875"/>
            <a:ext cx="51054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000000"/>
                </a:solidFill>
                <a:effectLst/>
                <a:uLnTx/>
                <a:uFillTx/>
                <a:latin typeface="Calibri"/>
                <a:ea typeface="+mj-ea"/>
                <a:cs typeface="Calibri"/>
              </a:rPr>
              <a:t>Get more information</a:t>
            </a:r>
            <a:endParaRPr kumimoji="0" lang="en-US" sz="4200" b="0" i="0" u="none" strike="noStrike" kern="0" cap="none" spc="-5" normalizeH="0" baseline="0" noProof="0" dirty="0">
              <a:ln>
                <a:noFill/>
              </a:ln>
              <a:solidFill>
                <a:srgbClr val="00000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7" name="Rectangle 16"/>
          <p:cNvSpPr/>
          <p:nvPr/>
        </p:nvSpPr>
        <p:spPr>
          <a:xfrm>
            <a:off x="2559050" y="2022475"/>
            <a:ext cx="10622967" cy="4524315"/>
          </a:xfrm>
          <a:prstGeom prst="rect">
            <a:avLst/>
          </a:prstGeom>
        </p:spPr>
        <p:txBody>
          <a:bodyPr wrap="square">
            <a:spAutoFit/>
          </a:bodyPr>
          <a:lstStyle/>
          <a:p>
            <a:pPr>
              <a:spcAft>
                <a:spcPts val="2400"/>
              </a:spcAft>
            </a:pPr>
            <a:r>
              <a:rPr lang="en-US" sz="4800" dirty="0">
                <a:hlinkClick r:id="rId6"/>
              </a:rPr>
              <a:t>https://pscentre.org</a:t>
            </a:r>
            <a:endParaRPr lang="en-US" sz="4800" dirty="0"/>
          </a:p>
          <a:p>
            <a:pPr>
              <a:spcAft>
                <a:spcPts val="2400"/>
              </a:spcAft>
            </a:pPr>
            <a:r>
              <a:rPr lang="en-US" sz="4800" dirty="0">
                <a:hlinkClick r:id="rId7"/>
              </a:rPr>
              <a:t>https://www.who.int</a:t>
            </a:r>
            <a:endParaRPr lang="en-US" sz="4800" dirty="0"/>
          </a:p>
          <a:p>
            <a:pPr>
              <a:spcAft>
                <a:spcPts val="2400"/>
              </a:spcAft>
            </a:pPr>
            <a:r>
              <a:rPr lang="en-US" sz="4800" dirty="0">
                <a:hlinkClick r:id="rId8"/>
              </a:rPr>
              <a:t>https://</a:t>
            </a:r>
            <a:r>
              <a:rPr lang="en-US" sz="4800" dirty="0" err="1">
                <a:hlinkClick r:id="rId8"/>
              </a:rPr>
              <a:t>mhpss.net</a:t>
            </a:r>
            <a:endParaRPr lang="en-US" sz="4800" dirty="0"/>
          </a:p>
          <a:p>
            <a:endParaRPr lang="en-US" sz="4800" dirty="0"/>
          </a:p>
          <a:p>
            <a:endParaRPr lang="en-US" dirty="0"/>
          </a:p>
          <a:p>
            <a:endParaRPr lang="en-US" dirty="0"/>
          </a:p>
        </p:txBody>
      </p:sp>
    </p:spTree>
    <p:extLst>
      <p:ext uri="{BB962C8B-B14F-4D97-AF65-F5344CB8AC3E}">
        <p14:creationId xmlns:p14="http://schemas.microsoft.com/office/powerpoint/2010/main" val="3072338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t>Psychological </a:t>
            </a:r>
            <a:r>
              <a:rPr sz="2100" spc="-65" dirty="0"/>
              <a:t>First</a:t>
            </a:r>
            <a:r>
              <a:rPr sz="2100" spc="-150" dirty="0"/>
              <a:t> </a:t>
            </a:r>
            <a:r>
              <a:rPr sz="2100" spc="-65" dirty="0"/>
              <a:t>Aid</a:t>
            </a:r>
            <a:endParaRPr sz="2100" dirty="0"/>
          </a:p>
        </p:txBody>
      </p:sp>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15" name="object 15"/>
          <p:cNvSpPr/>
          <p:nvPr/>
        </p:nvSpPr>
        <p:spPr>
          <a:xfrm>
            <a:off x="2557566" y="3215274"/>
            <a:ext cx="4790440" cy="1308100"/>
          </a:xfrm>
          <a:custGeom>
            <a:avLst/>
            <a:gdLst/>
            <a:ahLst/>
            <a:cxnLst/>
            <a:rect l="l" t="t" r="r" b="b"/>
            <a:pathLst>
              <a:path w="4790440" h="1308100">
                <a:moveTo>
                  <a:pt x="4790338" y="0"/>
                </a:moveTo>
                <a:lnTo>
                  <a:pt x="0" y="0"/>
                </a:lnTo>
                <a:lnTo>
                  <a:pt x="0" y="1307846"/>
                </a:lnTo>
                <a:lnTo>
                  <a:pt x="4790338" y="1307846"/>
                </a:lnTo>
                <a:lnTo>
                  <a:pt x="4790338" y="0"/>
                </a:lnTo>
                <a:close/>
              </a:path>
            </a:pathLst>
          </a:custGeom>
          <a:solidFill>
            <a:srgbClr val="FFFFFF"/>
          </a:solidFill>
        </p:spPr>
        <p:txBody>
          <a:bodyPr wrap="square" lIns="0" tIns="0" rIns="0" bIns="0" rtlCol="0"/>
          <a:lstStyle/>
          <a:p>
            <a:endParaRPr/>
          </a:p>
        </p:txBody>
      </p:sp>
      <p:graphicFrame>
        <p:nvGraphicFramePr>
          <p:cNvPr id="17" name="object 17"/>
          <p:cNvGraphicFramePr>
            <a:graphicFrameLocks noGrp="1"/>
          </p:cNvGraphicFramePr>
          <p:nvPr>
            <p:extLst>
              <p:ext uri="{D42A27DB-BD31-4B8C-83A1-F6EECF244321}">
                <p14:modId xmlns:p14="http://schemas.microsoft.com/office/powerpoint/2010/main" val="3554032043"/>
              </p:ext>
            </p:extLst>
          </p:nvPr>
        </p:nvGraphicFramePr>
        <p:xfrm>
          <a:off x="501650" y="2120208"/>
          <a:ext cx="8459684" cy="2286000"/>
        </p:xfrm>
        <a:graphic>
          <a:graphicData uri="http://schemas.openxmlformats.org/drawingml/2006/table">
            <a:tbl>
              <a:tblPr firstRow="1" bandRow="1">
                <a:tableStyleId>{2D5ABB26-0587-4C30-8999-92F81FD0307C}</a:tableStyleId>
              </a:tblPr>
              <a:tblGrid>
                <a:gridCol w="8459684">
                  <a:extLst>
                    <a:ext uri="{9D8B030D-6E8A-4147-A177-3AD203B41FA5}">
                      <a16:colId xmlns:a16="http://schemas.microsoft.com/office/drawing/2014/main" val="20000"/>
                    </a:ext>
                  </a:extLst>
                </a:gridCol>
              </a:tblGrid>
              <a:tr h="762000">
                <a:tc>
                  <a:txBody>
                    <a:bodyPr/>
                    <a:lstStyle/>
                    <a:p>
                      <a:pPr marL="538480" indent="-457200">
                        <a:lnSpc>
                          <a:spcPct val="100000"/>
                        </a:lnSpc>
                        <a:spcBef>
                          <a:spcPts val="315"/>
                        </a:spcBef>
                        <a:buFont typeface="Arial" panose="020B0604020202020204" pitchFamily="34" charset="0"/>
                        <a:buChar char="•"/>
                      </a:pPr>
                      <a:r>
                        <a:rPr lang="en-GB" sz="3200" b="0" spc="15" dirty="0">
                          <a:solidFill>
                            <a:srgbClr val="231F20"/>
                          </a:solidFill>
                          <a:latin typeface="Calibri"/>
                          <a:cs typeface="Calibri"/>
                        </a:rPr>
                        <a:t>L</a:t>
                      </a:r>
                      <a:r>
                        <a:rPr lang="en-GB" sz="3200" b="0" spc="15" baseline="0" dirty="0">
                          <a:solidFill>
                            <a:srgbClr val="231F20"/>
                          </a:solidFill>
                          <a:latin typeface="Calibri"/>
                          <a:cs typeface="Calibri"/>
                        </a:rPr>
                        <a:t>oss and grief</a:t>
                      </a:r>
                      <a:endParaRPr sz="3200" b="0" dirty="0">
                        <a:latin typeface="Calibri"/>
                        <a:cs typeface="Calibri"/>
                      </a:endParaRP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0"/>
                  </a:ext>
                </a:extLst>
              </a:tr>
              <a:tr h="762000">
                <a:tc>
                  <a:txBody>
                    <a:bodyPr/>
                    <a:lstStyle/>
                    <a:p>
                      <a:pPr marL="538480" marR="0" lvl="0" indent="-457200" defTabSz="914400" eaLnBrk="1" fontAlgn="auto" latinLnBrk="0" hangingPunct="1">
                        <a:lnSpc>
                          <a:spcPct val="100000"/>
                        </a:lnSpc>
                        <a:spcBef>
                          <a:spcPts val="315"/>
                        </a:spcBef>
                        <a:spcAft>
                          <a:spcPts val="0"/>
                        </a:spcAft>
                        <a:buClrTx/>
                        <a:buSzTx/>
                        <a:buFont typeface="Arial" panose="020B0604020202020204" pitchFamily="34" charset="0"/>
                        <a:buChar char="•"/>
                        <a:tabLst/>
                        <a:defRPr/>
                      </a:pPr>
                      <a:r>
                        <a:rPr lang="en-GB" sz="3200" b="0" spc="10" dirty="0">
                          <a:solidFill>
                            <a:srgbClr val="231F20"/>
                          </a:solidFill>
                          <a:latin typeface="+mn-lt"/>
                          <a:cs typeface="Calibri"/>
                        </a:rPr>
                        <a:t>Support during COVID-19</a:t>
                      </a:r>
                      <a:endParaRPr lang="en-GB" sz="3200" b="0" dirty="0">
                        <a:latin typeface="+mn-lt"/>
                        <a:cs typeface="Calibri"/>
                      </a:endParaRPr>
                    </a:p>
                  </a:txBody>
                  <a:tcPr marL="0" marR="0" marT="40005" marB="0">
                    <a:lnL w="12700" cap="flat" cmpd="sng" algn="ctr">
                      <a:solidFill>
                        <a:srgbClr val="008EB2"/>
                      </a:solidFill>
                      <a:prstDash val="solid"/>
                      <a:round/>
                      <a:headEnd type="none" w="med" len="med"/>
                      <a:tailEnd type="none" w="med" len="me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3"/>
                  </a:ext>
                </a:extLst>
              </a:tr>
              <a:tr h="762000">
                <a:tc>
                  <a:txBody>
                    <a:bodyPr/>
                    <a:lstStyle/>
                    <a:p>
                      <a:pPr marL="538480" indent="-457200">
                        <a:lnSpc>
                          <a:spcPct val="100000"/>
                        </a:lnSpc>
                        <a:spcBef>
                          <a:spcPts val="315"/>
                        </a:spcBef>
                        <a:buFont typeface="Arial" panose="020B0604020202020204" pitchFamily="34" charset="0"/>
                        <a:buChar char="•"/>
                      </a:pPr>
                      <a:r>
                        <a:rPr lang="en-GB" sz="3200" b="0" noProof="0" dirty="0">
                          <a:latin typeface="Calibri"/>
                          <a:cs typeface="Calibri"/>
                        </a:rPr>
                        <a:t>PFA and grief</a:t>
                      </a:r>
                    </a:p>
                  </a:txBody>
                  <a:tcPr marL="0" marR="0" marT="40005" marB="0">
                    <a:lnL w="12700" cap="flat" cmpd="sng" algn="ctr">
                      <a:solidFill>
                        <a:srgbClr val="008EB2"/>
                      </a:solidFill>
                      <a:prstDash val="solid"/>
                      <a:round/>
                      <a:headEnd type="none" w="med" len="med"/>
                      <a:tailEnd type="none" w="med" len="me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988491061"/>
                  </a:ext>
                </a:extLst>
              </a:tr>
            </a:tbl>
          </a:graphicData>
        </a:graphic>
      </p:graphicFrame>
      <p:sp>
        <p:nvSpPr>
          <p:cNvPr id="18" name="object 12"/>
          <p:cNvSpPr txBox="1">
            <a:spLocks/>
          </p:cNvSpPr>
          <p:nvPr/>
        </p:nvSpPr>
        <p:spPr>
          <a:xfrm>
            <a:off x="455301" y="1184275"/>
            <a:ext cx="11063600"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Training content</a:t>
            </a:r>
            <a:endParaRPr kumimoji="0" lang="en-US" sz="4200" b="1" i="0" u="none" strike="noStrike" kern="0" cap="none" spc="-5" normalizeH="0" baseline="0" noProof="0" dirty="0">
              <a:ln>
                <a:noFill/>
              </a:ln>
              <a:solidFill>
                <a:srgbClr val="231F2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571078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We are all in this together.jpg"/>
          <p:cNvPicPr>
            <a:picLocks noChangeAspect="1"/>
          </p:cNvPicPr>
          <p:nvPr/>
        </p:nvPicPr>
        <p:blipFill>
          <a:blip r:embed="rId3"/>
          <a:stretch>
            <a:fillRect/>
          </a:stretch>
        </p:blipFill>
        <p:spPr>
          <a:xfrm>
            <a:off x="4997450" y="650875"/>
            <a:ext cx="6315688" cy="487680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161381"/>
            <a:ext cx="4724400" cy="5321969"/>
          </a:xfrm>
          <a:prstGeom prst="rect">
            <a:avLst/>
          </a:prstGeom>
        </p:spPr>
        <p:txBody>
          <a:bodyPr vert="horz" wrap="square" lIns="0" tIns="12700" rIns="0" bIns="0" rtlCol="0">
            <a:spAutoFit/>
          </a:bodyPr>
          <a:lstStyle/>
          <a:p>
            <a:pPr marL="541338" indent="-457200" algn="ctr" defTabSz="914400">
              <a:spcBef>
                <a:spcPts val="100"/>
              </a:spcBef>
              <a:defRPr/>
            </a:pPr>
            <a:r>
              <a:rPr lang="en-US" sz="4200" b="1" kern="0" spc="-5" dirty="0">
                <a:solidFill>
                  <a:srgbClr val="FF0000"/>
                </a:solidFill>
                <a:cs typeface="Calibri"/>
              </a:rPr>
              <a:t>Thank you!!</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dirty="0">
                <a:solidFill>
                  <a:srgbClr val="000000"/>
                </a:solidFill>
                <a:latin typeface="Calibri"/>
                <a:ea typeface="+mj-ea"/>
                <a:cs typeface="Calibri"/>
              </a:rPr>
              <a:t>Keep safe.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noProof="0" dirty="0">
                <a:ln>
                  <a:noFill/>
                </a:ln>
                <a:solidFill>
                  <a:srgbClr val="000000"/>
                </a:solidFill>
                <a:effectLst/>
                <a:uLnTx/>
                <a:uFillTx/>
                <a:latin typeface="Calibri"/>
                <a:ea typeface="+mj-ea"/>
                <a:cs typeface="Calibri"/>
              </a:rPr>
              <a:t>Wash your hands and keep physical distance.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000000"/>
                </a:solidFill>
                <a:latin typeface="Calibri"/>
                <a:ea typeface="+mj-ea"/>
                <a:cs typeface="Calibri"/>
              </a:rPr>
              <a:t>Stay socially connected.</a:t>
            </a:r>
            <a:endParaRPr kumimoji="0" lang="en-US" sz="3200" b="0" i="0" u="none" strike="noStrike" kern="0" cap="none" spc="-5" normalizeH="0" baseline="0" noProof="0" dirty="0">
              <a:ln>
                <a:noFill/>
              </a:ln>
              <a:solidFill>
                <a:srgbClr val="000000"/>
              </a:solidFill>
              <a:effectLst/>
              <a:uLnTx/>
              <a:uFillTx/>
              <a:latin typeface="Calibri"/>
              <a:ea typeface="+mj-ea"/>
              <a:cs typeface="Calibri"/>
            </a:endParaRP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000000"/>
                </a:solidFill>
                <a:latin typeface="Calibri"/>
                <a:ea typeface="+mj-ea"/>
                <a:cs typeface="Calibri"/>
              </a:rPr>
              <a:t>Help those around you so they can cope better.</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dirty="0">
                <a:ln>
                  <a:noFill/>
                </a:ln>
                <a:solidFill>
                  <a:srgbClr val="000000"/>
                </a:solidFill>
                <a:effectLst/>
                <a:uLnTx/>
                <a:uFillTx/>
                <a:latin typeface="Calibri"/>
                <a:ea typeface="+mj-ea"/>
                <a:cs typeface="Calibri"/>
              </a:rPr>
              <a:t>Look</a:t>
            </a:r>
            <a:r>
              <a:rPr kumimoji="0" lang="en-US" sz="3200" b="0" i="0" u="none" strike="noStrike" kern="0" cap="none" spc="-5" normalizeH="0" dirty="0">
                <a:ln>
                  <a:noFill/>
                </a:ln>
                <a:solidFill>
                  <a:srgbClr val="000000"/>
                </a:solidFill>
                <a:effectLst/>
                <a:uLnTx/>
                <a:uFillTx/>
                <a:latin typeface="Calibri"/>
                <a:ea typeface="+mj-ea"/>
                <a:cs typeface="Calibri"/>
              </a:rPr>
              <a:t> after yourself and your wellbeing!</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baseline="0" noProof="0" dirty="0">
              <a:solidFill>
                <a:srgbClr val="000000"/>
              </a:solidFill>
              <a:latin typeface="Calibri"/>
              <a:ea typeface="+mj-ea"/>
              <a:cs typeface="Calibri"/>
            </a:endParaRPr>
          </a:p>
        </p:txBody>
      </p:sp>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7" name="object 12"/>
          <p:cNvSpPr txBox="1">
            <a:spLocks/>
          </p:cNvSpPr>
          <p:nvPr/>
        </p:nvSpPr>
        <p:spPr>
          <a:xfrm>
            <a:off x="9232900" y="5731862"/>
            <a:ext cx="2286000" cy="751488"/>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400" kern="0" spc="-5" baseline="0" noProof="0" dirty="0">
                <a:solidFill>
                  <a:srgbClr val="000000"/>
                </a:solidFill>
                <a:latin typeface="Calibri"/>
                <a:ea typeface="+mj-ea"/>
                <a:cs typeface="Calibri"/>
              </a:rPr>
              <a:t>Illustrations</a:t>
            </a:r>
            <a:r>
              <a:rPr lang="en-US" sz="2400" kern="0" spc="-5" noProof="0" dirty="0">
                <a:solidFill>
                  <a:srgbClr val="000000"/>
                </a:solidFill>
                <a:latin typeface="Calibri"/>
                <a:ea typeface="+mj-ea"/>
                <a:cs typeface="Calibri"/>
              </a:rPr>
              <a:t> by </a:t>
            </a:r>
            <a:r>
              <a:rPr lang="en-US" sz="2400" kern="0" spc="-5" noProof="0" dirty="0" err="1">
                <a:solidFill>
                  <a:srgbClr val="000000"/>
                </a:solidFill>
                <a:latin typeface="Calibri"/>
                <a:ea typeface="+mj-ea"/>
                <a:cs typeface="Calibri"/>
              </a:rPr>
              <a:t>Aleta</a:t>
            </a:r>
            <a:r>
              <a:rPr lang="en-US" sz="2400" kern="0" spc="-5" noProof="0" dirty="0">
                <a:solidFill>
                  <a:srgbClr val="000000"/>
                </a:solidFill>
                <a:latin typeface="Calibri"/>
                <a:ea typeface="+mj-ea"/>
                <a:cs typeface="Calibri"/>
              </a:rPr>
              <a:t> Armstrong</a:t>
            </a:r>
            <a:endParaRPr lang="en-US" sz="2400" kern="0" spc="-5" baseline="0" noProof="0" dirty="0">
              <a:solidFill>
                <a:srgbClr val="000000"/>
              </a:solidFill>
              <a:latin typeface="Calibri"/>
              <a:ea typeface="+mj-ea"/>
              <a:cs typeface="Calibri"/>
            </a:endParaRPr>
          </a:p>
        </p:txBody>
      </p:sp>
    </p:spTree>
    <p:extLst>
      <p:ext uri="{BB962C8B-B14F-4D97-AF65-F5344CB8AC3E}">
        <p14:creationId xmlns:p14="http://schemas.microsoft.com/office/powerpoint/2010/main" val="620622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drawing&#10;&#10;Description automatically generated">
            <a:extLst>
              <a:ext uri="{FF2B5EF4-FFF2-40B4-BE49-F238E27FC236}">
                <a16:creationId xmlns:a16="http://schemas.microsoft.com/office/drawing/2014/main" id="{62829E80-B4C1-5747-8B60-B872A36517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7188" y="1778544"/>
            <a:ext cx="6801712" cy="403228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806450" y="1415847"/>
            <a:ext cx="2230755"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Loss is</a:t>
            </a:r>
            <a:endParaRPr kumimoji="0" lang="en-US" sz="4200" b="1"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323855" y="2378256"/>
            <a:ext cx="4724400" cy="3046988"/>
          </a:xfrm>
          <a:prstGeom prst="rect">
            <a:avLst/>
          </a:prstGeom>
        </p:spPr>
        <p:txBody>
          <a:bodyPr wrap="square">
            <a:spAutoFit/>
          </a:bodyPr>
          <a:lstStyle/>
          <a:p>
            <a:pPr marL="447675" indent="-268288">
              <a:buFont typeface="Arial"/>
              <a:buChar char="•"/>
            </a:pPr>
            <a:r>
              <a:rPr lang="en-GB" sz="3200" dirty="0"/>
              <a:t>the fact or process of losing something or someone</a:t>
            </a:r>
          </a:p>
          <a:p>
            <a:pPr marL="447675" indent="-268288">
              <a:buFont typeface="Arial"/>
              <a:buChar char="•"/>
            </a:pPr>
            <a:r>
              <a:rPr lang="en-GB" sz="3200" dirty="0"/>
              <a:t>common life experience</a:t>
            </a:r>
          </a:p>
          <a:p>
            <a:pPr marL="447675" indent="-268288">
              <a:buFont typeface="Arial"/>
              <a:buChar char="•"/>
            </a:pPr>
            <a:r>
              <a:rPr lang="en-GB" sz="3200" dirty="0"/>
              <a:t>common in crisis settings</a:t>
            </a: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What are the different types of loss?</a:t>
            </a:r>
            <a:endParaRPr spc="-5" dirty="0">
              <a:solidFill>
                <a:srgbClr val="FF0000"/>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24919" y="2479398"/>
            <a:ext cx="9913097" cy="196464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Activity 1</a:t>
            </a:r>
          </a:p>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Discuss and list the different </a:t>
            </a:r>
            <a:r>
              <a:rPr lang="en-US" sz="4200" kern="0" spc="-20" dirty="0">
                <a:solidFill>
                  <a:srgbClr val="0000FF"/>
                </a:solidFill>
                <a:latin typeface="Calibri"/>
                <a:ea typeface="+mj-ea"/>
                <a:cs typeface="Calibri"/>
              </a:rPr>
              <a:t>types</a:t>
            </a:r>
            <a:r>
              <a:rPr kumimoji="0" lang="en-US" sz="4200" b="0" i="0" u="none" strike="noStrike" kern="0" cap="none" spc="-20" normalizeH="0" noProof="0" dirty="0">
                <a:ln>
                  <a:noFill/>
                </a:ln>
                <a:solidFill>
                  <a:srgbClr val="0000FF"/>
                </a:solidFill>
                <a:effectLst/>
                <a:uLnTx/>
                <a:uFillTx/>
                <a:latin typeface="Calibri"/>
                <a:ea typeface="+mj-ea"/>
                <a:cs typeface="Calibri"/>
              </a:rPr>
              <a:t> </a:t>
            </a:r>
            <a:r>
              <a:rPr kumimoji="0" lang="en-US" sz="4200" b="0" i="0" u="none" strike="noStrike" kern="0" cap="none" spc="-20" normalizeH="0" baseline="0" noProof="0" dirty="0">
                <a:ln>
                  <a:noFill/>
                </a:ln>
                <a:solidFill>
                  <a:srgbClr val="0000FF"/>
                </a:solidFill>
                <a:effectLst/>
                <a:uLnTx/>
                <a:uFillTx/>
                <a:latin typeface="Calibri"/>
                <a:ea typeface="+mj-ea"/>
                <a:cs typeface="Calibri"/>
              </a:rPr>
              <a:t>of losses people can experience in their lifetime.</a:t>
            </a:r>
            <a:endParaRPr lang="en-US" sz="4200" kern="0" spc="-20" dirty="0">
              <a:solidFill>
                <a:srgbClr val="231F20"/>
              </a:solidFill>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Rectangle 17">
            <a:extLst>
              <a:ext uri="{FF2B5EF4-FFF2-40B4-BE49-F238E27FC236}">
                <a16:creationId xmlns:a16="http://schemas.microsoft.com/office/drawing/2014/main" id="{7D0A53D0-B063-3646-91A5-EA8B914D9E20}"/>
              </a:ext>
            </a:extLst>
          </p:cNvPr>
          <p:cNvSpPr/>
          <p:nvPr/>
        </p:nvSpPr>
        <p:spPr>
          <a:xfrm>
            <a:off x="353125" y="1784952"/>
            <a:ext cx="9601200" cy="1692771"/>
          </a:xfrm>
          <a:prstGeom prst="rect">
            <a:avLst/>
          </a:prstGeom>
        </p:spPr>
        <p:txBody>
          <a:bodyPr wrap="square">
            <a:spAutoFit/>
          </a:bodyPr>
          <a:lstStyle/>
          <a:p>
            <a:pPr marL="1341438" indent="-625475">
              <a:buFont typeface="Arial"/>
              <a:buChar char="•"/>
            </a:pPr>
            <a:r>
              <a:rPr lang="en-GB" sz="3200" dirty="0"/>
              <a:t>Physical</a:t>
            </a:r>
          </a:p>
          <a:p>
            <a:pPr marL="715963"/>
            <a:endParaRPr lang="en-GB" sz="3200" dirty="0"/>
          </a:p>
          <a:p>
            <a:pPr marL="1341438" indent="-625475">
              <a:buFont typeface="Arial"/>
              <a:buChar char="•"/>
            </a:pPr>
            <a:endParaRPr lang="en-GB" sz="4000" dirty="0"/>
          </a:p>
        </p:txBody>
      </p:sp>
    </p:spTree>
  </p:cSld>
  <p:clrMapOvr>
    <a:masterClrMapping/>
  </p:clrMapOvr>
  <p:transition>
    <p:cut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drawing, map&#10;&#10;Description automatically generated">
            <a:extLst>
              <a:ext uri="{FF2B5EF4-FFF2-40B4-BE49-F238E27FC236}">
                <a16:creationId xmlns:a16="http://schemas.microsoft.com/office/drawing/2014/main" id="{C330B6E1-AC2B-B94C-8C8F-5882629FCA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9255" y="852415"/>
            <a:ext cx="7227002" cy="5343744"/>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108076"/>
            <a:ext cx="9913097"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Different types of loss</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500197" y="1946275"/>
            <a:ext cx="9601200" cy="5139869"/>
          </a:xfrm>
          <a:prstGeom prst="rect">
            <a:avLst/>
          </a:prstGeom>
        </p:spPr>
        <p:txBody>
          <a:bodyPr wrap="square">
            <a:spAutoFit/>
          </a:bodyPr>
          <a:lstStyle/>
          <a:p>
            <a:pPr marL="1341438" indent="-625475">
              <a:buFont typeface="Arial"/>
              <a:buChar char="•"/>
            </a:pPr>
            <a:r>
              <a:rPr lang="en-GB" sz="3200" dirty="0"/>
              <a:t>physical</a:t>
            </a:r>
          </a:p>
          <a:p>
            <a:pPr marL="1341438" indent="-625475">
              <a:buFont typeface="Arial"/>
              <a:buChar char="•"/>
            </a:pPr>
            <a:r>
              <a:rPr lang="en-GB" sz="3200" dirty="0"/>
              <a:t>psychological</a:t>
            </a:r>
          </a:p>
          <a:p>
            <a:pPr marL="1341438" indent="-625475">
              <a:buFont typeface="Arial"/>
              <a:buChar char="•"/>
            </a:pPr>
            <a:r>
              <a:rPr lang="en-GB" sz="3200" dirty="0"/>
              <a:t>cognitive</a:t>
            </a:r>
          </a:p>
          <a:p>
            <a:pPr marL="1341438" indent="-625475">
              <a:buFont typeface="Arial"/>
              <a:buChar char="•"/>
            </a:pPr>
            <a:r>
              <a:rPr lang="en-GB" sz="3200" dirty="0"/>
              <a:t>social</a:t>
            </a:r>
          </a:p>
          <a:p>
            <a:pPr marL="1341438" indent="-625475">
              <a:buFont typeface="Arial"/>
              <a:buChar char="•"/>
            </a:pPr>
            <a:r>
              <a:rPr lang="en-GB" sz="3200" dirty="0"/>
              <a:t>human life</a:t>
            </a:r>
          </a:p>
          <a:p>
            <a:pPr marL="1341438" indent="-625475">
              <a:buFont typeface="Arial"/>
              <a:buChar char="•"/>
            </a:pPr>
            <a:r>
              <a:rPr lang="en-GB" sz="3200" dirty="0"/>
              <a:t>spiritual</a:t>
            </a:r>
          </a:p>
          <a:p>
            <a:pPr marL="1341438" indent="-625475">
              <a:buFont typeface="Arial"/>
              <a:buChar char="•"/>
            </a:pPr>
            <a:r>
              <a:rPr lang="en-GB" sz="3200" dirty="0"/>
              <a:t>material</a:t>
            </a:r>
          </a:p>
          <a:p>
            <a:pPr marL="1341438" indent="-625475">
              <a:buFont typeface="Arial"/>
              <a:buChar char="•"/>
            </a:pPr>
            <a:r>
              <a:rPr lang="en-GB" sz="3200" dirty="0"/>
              <a:t>financial</a:t>
            </a:r>
          </a:p>
          <a:p>
            <a:pPr marL="715963"/>
            <a:endParaRPr lang="en-GB" sz="3200" dirty="0"/>
          </a:p>
          <a:p>
            <a:pPr marL="1341438" indent="-625475">
              <a:buFont typeface="Arial"/>
              <a:buChar char="•"/>
            </a:pPr>
            <a:endParaRPr lang="en-GB" sz="40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How do people react to loss? </a:t>
            </a:r>
            <a:endParaRPr spc="-5" dirty="0">
              <a:solidFill>
                <a:srgbClr val="FF0000"/>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1" y="1948205"/>
            <a:ext cx="9753600" cy="262379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Activity 2</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20" dirty="0">
              <a:solidFill>
                <a:srgbClr val="FF0000"/>
              </a:solidFill>
              <a:latin typeface="Calibri"/>
              <a:ea typeface="+mj-ea"/>
              <a:cs typeface="Calibri"/>
            </a:endParaRPr>
          </a:p>
          <a:p>
            <a:pPr marL="12700" defTabSz="914400">
              <a:spcBef>
                <a:spcPts val="100"/>
              </a:spcBef>
              <a:defRPr/>
            </a:pPr>
            <a:r>
              <a:rPr lang="en-US" sz="4200" kern="0" spc="-20" dirty="0">
                <a:solidFill>
                  <a:srgbClr val="0000FF"/>
                </a:solidFill>
                <a:latin typeface="Calibri"/>
                <a:ea typeface="+mj-ea"/>
                <a:cs typeface="Calibri"/>
              </a:rPr>
              <a:t>What types of reactions do people have when facing significant loss?  </a:t>
            </a: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lternative mourning rituals.jpg"/>
          <p:cNvPicPr>
            <a:picLocks noChangeAspect="1"/>
          </p:cNvPicPr>
          <p:nvPr/>
        </p:nvPicPr>
        <p:blipFill>
          <a:blip r:embed="rId3"/>
          <a:stretch>
            <a:fillRect/>
          </a:stretch>
        </p:blipFill>
        <p:spPr>
          <a:xfrm>
            <a:off x="882650" y="2022475"/>
            <a:ext cx="6049006" cy="4380484"/>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802901" y="1153321"/>
            <a:ext cx="9913097"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Common reactions to significant loss</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6734303" y="2555875"/>
            <a:ext cx="4768850" cy="3662541"/>
          </a:xfrm>
          <a:prstGeom prst="rect">
            <a:avLst/>
          </a:prstGeom>
        </p:spPr>
        <p:txBody>
          <a:bodyPr wrap="square">
            <a:spAutoFit/>
          </a:bodyPr>
          <a:lstStyle/>
          <a:p>
            <a:pPr marL="1341438" indent="-625475">
              <a:buFont typeface="Arial"/>
              <a:buChar char="•"/>
            </a:pPr>
            <a:r>
              <a:rPr lang="en-GB" sz="3200" dirty="0"/>
              <a:t>physical</a:t>
            </a:r>
          </a:p>
          <a:p>
            <a:pPr marL="1341438" indent="-625475">
              <a:buFont typeface="Arial"/>
              <a:buChar char="•"/>
            </a:pPr>
            <a:r>
              <a:rPr lang="en-GB" sz="3200" dirty="0"/>
              <a:t>cognitive</a:t>
            </a:r>
          </a:p>
          <a:p>
            <a:pPr marL="1341438" indent="-625475">
              <a:buFont typeface="Arial"/>
              <a:buChar char="•"/>
            </a:pPr>
            <a:r>
              <a:rPr lang="en-GB" sz="3200" dirty="0"/>
              <a:t>emotional </a:t>
            </a:r>
          </a:p>
          <a:p>
            <a:pPr marL="1341438" indent="-625475">
              <a:buFont typeface="Arial"/>
              <a:buChar char="•"/>
            </a:pPr>
            <a:r>
              <a:rPr lang="en-GB" sz="3200" dirty="0"/>
              <a:t>behavioural</a:t>
            </a:r>
          </a:p>
          <a:p>
            <a:pPr marL="1341438" indent="-625475">
              <a:buFont typeface="Arial"/>
              <a:buChar char="•"/>
            </a:pPr>
            <a:r>
              <a:rPr lang="en-GB" sz="3200" dirty="0"/>
              <a:t>interpersonal</a:t>
            </a:r>
          </a:p>
          <a:p>
            <a:pPr marL="1341438" indent="-625475">
              <a:buFont typeface="Arial"/>
              <a:buChar char="•"/>
            </a:pPr>
            <a:r>
              <a:rPr lang="en-GB" sz="3200" dirty="0"/>
              <a:t>spiritual.</a:t>
            </a:r>
          </a:p>
          <a:p>
            <a:pPr marL="1341438" indent="-625475">
              <a:buFont typeface="Arial"/>
              <a:buChar char="•"/>
            </a:pPr>
            <a:endParaRPr lang="en-GB" sz="40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1305486"/>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What types of loss are people experiencing because of COVID-19?</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1753" y="2602868"/>
            <a:ext cx="9913097" cy="2946961"/>
          </a:xfrm>
          <a:prstGeom prst="rect">
            <a:avLst/>
          </a:prstGeom>
        </p:spPr>
        <p:txBody>
          <a:bodyPr vert="horz" wrap="square" lIns="0" tIns="12700" rIns="0" bIns="0" rtlCol="0">
            <a:spAutoFit/>
          </a:bodyPr>
          <a:lstStyle/>
          <a:p>
            <a:pPr marL="12700" marR="0" lvl="0" indent="0" defTabSz="914400" eaLnBrk="1" fontAlgn="auto" latinLnBrk="0" hangingPunct="1">
              <a:lnSpc>
                <a:spcPct val="15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Activity 3</a:t>
            </a:r>
          </a:p>
          <a:p>
            <a:pPr marL="12700" marR="0" lvl="0" indent="0" defTabSz="914400" eaLnBrk="1" fontAlgn="auto" latinLnBrk="0" hangingPunct="1">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Discuss and list the different types</a:t>
            </a:r>
            <a:r>
              <a:rPr kumimoji="0" lang="en-US" sz="4200" b="0" i="0" u="none" strike="noStrike" kern="0" cap="none" spc="-20" normalizeH="0" noProof="0" dirty="0">
                <a:ln>
                  <a:noFill/>
                </a:ln>
                <a:solidFill>
                  <a:srgbClr val="0000FF"/>
                </a:solidFill>
                <a:effectLst/>
                <a:uLnTx/>
                <a:uFillTx/>
                <a:latin typeface="Calibri"/>
                <a:ea typeface="+mj-ea"/>
                <a:cs typeface="Calibri"/>
              </a:rPr>
              <a:t> of loss faced during COVID-19.</a:t>
            </a:r>
            <a:endParaRPr kumimoji="0" lang="en-US" sz="4200" b="0" i="0" u="none" strike="noStrike" kern="0" cap="none" spc="-20" normalizeH="0" baseline="0" noProof="0" dirty="0">
              <a:ln>
                <a:noFill/>
              </a:ln>
              <a:solidFill>
                <a:srgbClr val="0000FF"/>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20" dirty="0">
              <a:solidFill>
                <a:srgbClr val="231F20"/>
              </a:solidFill>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8B0F980643095044BC53E31B9CCE4AA5" ma:contentTypeVersion="13" ma:contentTypeDescription="Opret et nyt dokument." ma:contentTypeScope="" ma:versionID="30709c0c056840f2931df9a7c31f0001">
  <xsd:schema xmlns:xsd="http://www.w3.org/2001/XMLSchema" xmlns:xs="http://www.w3.org/2001/XMLSchema" xmlns:p="http://schemas.microsoft.com/office/2006/metadata/properties" xmlns:ns3="43771021-e487-4f51-bbc5-469684e9d034" xmlns:ns4="51655fe2-d3d8-4af1-a1eb-6f1311cc40ce" targetNamespace="http://schemas.microsoft.com/office/2006/metadata/properties" ma:root="true" ma:fieldsID="41620e943334aecfade0979eaf28fc9a" ns3:_="" ns4:_="">
    <xsd:import namespace="43771021-e487-4f51-bbc5-469684e9d034"/>
    <xsd:import namespace="51655fe2-d3d8-4af1-a1eb-6f1311cc40ce"/>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4:SharedWithUsers" minOccurs="0"/>
                <xsd:element ref="ns4:SharedWithDetails" minOccurs="0"/>
                <xsd:element ref="ns4:SharingHintHash"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771021-e487-4f51-bbc5-469684e9d034"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1655fe2-d3d8-4af1-a1eb-6f1311cc40ce" elementFormDefault="qualified">
    <xsd:import namespace="http://schemas.microsoft.com/office/2006/documentManagement/types"/>
    <xsd:import namespace="http://schemas.microsoft.com/office/infopath/2007/PartnerControls"/>
    <xsd:element name="SharedWithUsers" ma:index="13"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lt med detaljer" ma:internalName="SharedWithDetails" ma:readOnly="true">
      <xsd:simpleType>
        <xsd:restriction base="dms:Note">
          <xsd:maxLength value="255"/>
        </xsd:restriction>
      </xsd:simpleType>
    </xsd:element>
    <xsd:element name="SharingHintHash" ma:index="15" nillable="true" ma:displayName="Hashværdi for deling"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1B716C-B5CE-4A6B-9224-7C6F0379CC94}">
  <ds:schemaRefs>
    <ds:schemaRef ds:uri="http://schemas.microsoft.com/sharepoint/v3/contenttype/forms"/>
  </ds:schemaRefs>
</ds:datastoreItem>
</file>

<file path=customXml/itemProps2.xml><?xml version="1.0" encoding="utf-8"?>
<ds:datastoreItem xmlns:ds="http://schemas.openxmlformats.org/officeDocument/2006/customXml" ds:itemID="{C2B7BE68-7595-449E-9EB5-BD848767660A}">
  <ds:schemaRefs>
    <ds:schemaRef ds:uri="http://purl.org/dc/dcmityp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51655fe2-d3d8-4af1-a1eb-6f1311cc40ce"/>
    <ds:schemaRef ds:uri="43771021-e487-4f51-bbc5-469684e9d034"/>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034A79B8-37D4-4A87-ABF4-3504DA44D3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3771021-e487-4f51-bbc5-469684e9d034"/>
    <ds:schemaRef ds:uri="51655fe2-d3d8-4af1-a1eb-6f1311cc40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15591</TotalTime>
  <Words>6097</Words>
  <Application>Microsoft Macintosh PowerPoint</Application>
  <PresentationFormat>Custom</PresentationFormat>
  <Paragraphs>499</Paragraphs>
  <Slides>30</Slides>
  <Notes>30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Calibri-Light</vt:lpstr>
      <vt:lpstr>Office Theme</vt:lpstr>
      <vt:lpstr>Psychological  First Aid</vt:lpstr>
      <vt:lpstr>Psychological First Aid</vt:lpstr>
      <vt:lpstr>Psychological First Aid</vt:lpstr>
      <vt:lpstr>PowerPoint Presentation</vt:lpstr>
      <vt:lpstr>What are the different types of loss?</vt:lpstr>
      <vt:lpstr>PowerPoint Presentation</vt:lpstr>
      <vt:lpstr>How do people react to loss? </vt:lpstr>
      <vt:lpstr>PowerPoint Presentation</vt:lpstr>
      <vt:lpstr>What types of loss are people experiencing because of COVID-19?</vt:lpstr>
      <vt:lpstr>PowerPoint Presentation</vt:lpstr>
      <vt:lpstr>PowerPoint Presentation</vt:lpstr>
      <vt:lpstr>PowerPoint Presentation</vt:lpstr>
      <vt:lpstr>Common grief reactions</vt:lpstr>
      <vt:lpstr>Collective grief</vt:lpstr>
      <vt:lpstr>Grief processes</vt:lpstr>
      <vt:lpstr>PowerPoint Presentation</vt:lpstr>
      <vt:lpstr>PowerPoint Presentation</vt:lpstr>
      <vt:lpstr>PowerPoint Presentation</vt:lpstr>
      <vt:lpstr>Which factors can complicate grief during COVID-19?</vt:lpstr>
      <vt:lpstr>PowerPoint Presentation</vt:lpstr>
      <vt:lpstr>Support to loss and grief</vt:lpstr>
      <vt:lpstr>Learning from past experiences: Support to loss and grief during Ebola</vt:lpstr>
      <vt:lpstr>Support to loss and grief</vt:lpstr>
      <vt:lpstr>LOOK</vt:lpstr>
      <vt:lpstr>PFA and grief</vt:lpstr>
      <vt:lpstr>PFA and grief</vt:lpstr>
      <vt:lpstr>Role plays</vt:lpstr>
      <vt:lpstr>Role plays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First Aid</dc:title>
  <dc:creator>Ea Suzanne Akasha</dc:creator>
  <cp:lastModifiedBy>Pernille Terlonge</cp:lastModifiedBy>
  <cp:revision>488</cp:revision>
  <cp:lastPrinted>2020-04-23T10:48:05Z</cp:lastPrinted>
  <dcterms:created xsi:type="dcterms:W3CDTF">2020-06-04T16:08:30Z</dcterms:created>
  <dcterms:modified xsi:type="dcterms:W3CDTF">2020-06-24T09:44:36Z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2018-11-23T00:00:00Z</vt:filetime>
  </property>
  <property fmtid="{D5CDD505-2E9C-101B-9397-08002B2CF9AE}" pid="3" name="Creator">
    <vt:lpwstr>Adobe InDesign CC 13.0 (Macintosh)</vt:lpwstr>
  </property>
  <property fmtid="{D5CDD505-2E9C-101B-9397-08002B2CF9AE}" pid="4" name="LastSaved">
    <vt:filetime>2018-11-23T00:00:00Z</vt:filetime>
  </property>
  <property fmtid="{D5CDD505-2E9C-101B-9397-08002B2CF9AE}" pid="5" name="ContentTypeId">
    <vt:lpwstr>0x0101008B0F980643095044BC53E31B9CCE4AA5</vt:lpwstr>
  </property>
</Properties>
</file>