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10"/>
  </p:notesMasterIdLst>
  <p:sldIdLst>
    <p:sldId id="891" r:id="rId5"/>
    <p:sldId id="917" r:id="rId6"/>
    <p:sldId id="918" r:id="rId7"/>
    <p:sldId id="919" r:id="rId8"/>
    <p:sldId id="920" r:id="rId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a VIGOURT" initials="LV" lastIdx="55" clrIdx="0">
    <p:extLst>
      <p:ext uri="{19B8F6BF-5375-455C-9EA6-DF929625EA0E}">
        <p15:presenceInfo xmlns:p15="http://schemas.microsoft.com/office/powerpoint/2012/main" userId="S::lvigourt@icrc.org::11b3c9c6-6163-419b-ade1-a82f9c8ee2f0" providerId="AD"/>
      </p:ext>
    </p:extLst>
  </p:cmAuthor>
  <p:cmAuthor id="2" name="Rebeca Lucia Galindo Miranda" initials="RLGM" lastIdx="5" clrIdx="1">
    <p:extLst>
      <p:ext uri="{19B8F6BF-5375-455C-9EA6-DF929625EA0E}">
        <p15:presenceInfo xmlns:p15="http://schemas.microsoft.com/office/powerpoint/2012/main" userId="S::rgalindomiranda@icrc.org::22af8ce1-435c-4003-a202-f141964050df" providerId="AD"/>
      </p:ext>
    </p:extLst>
  </p:cmAuthor>
  <p:cmAuthor id="3" name="Rebecca Olsen" initials="RO" lastIdx="4" clrIdx="2">
    <p:extLst>
      <p:ext uri="{19B8F6BF-5375-455C-9EA6-DF929625EA0E}">
        <p15:presenceInfo xmlns:p15="http://schemas.microsoft.com/office/powerpoint/2012/main" userId="S::rolsen@icrc.org::88eb282b-12a6-407f-acc3-5477f23dc463" providerId="AD"/>
      </p:ext>
    </p:extLst>
  </p:cmAuthor>
  <p:cmAuthor id="4" name="Gherardo Pontrandolfi" initials="GP" lastIdx="11" clrIdx="3">
    <p:extLst>
      <p:ext uri="{19B8F6BF-5375-455C-9EA6-DF929625EA0E}">
        <p15:presenceInfo xmlns:p15="http://schemas.microsoft.com/office/powerpoint/2012/main" userId="S::gpontrandolfi@icrc.org::26bb8b97-33de-4430-b3b7-6735364f70f4" providerId="AD"/>
      </p:ext>
    </p:extLst>
  </p:cmAuthor>
  <p:cmAuthor id="5" name="Annika Norlin" initials="AN" lastIdx="8" clrIdx="4">
    <p:extLst>
      <p:ext uri="{19B8F6BF-5375-455C-9EA6-DF929625EA0E}">
        <p15:presenceInfo xmlns:p15="http://schemas.microsoft.com/office/powerpoint/2012/main" userId="S::anorlin@icrc.org::1db37715-8e07-49d5-8e2e-f9a7433309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82A"/>
    <a:srgbClr val="F7A93F"/>
    <a:srgbClr val="000000"/>
    <a:srgbClr val="EAEEF0"/>
    <a:srgbClr val="F6EFE2"/>
    <a:srgbClr val="F2F2F2"/>
    <a:srgbClr val="609593"/>
    <a:srgbClr val="8D052B"/>
    <a:srgbClr val="A4C09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1069" autoAdjust="0"/>
  </p:normalViewPr>
  <p:slideViewPr>
    <p:cSldViewPr snapToGrid="0">
      <p:cViewPr varScale="1">
        <p:scale>
          <a:sx n="65" d="100"/>
          <a:sy n="65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8816-AF12-40AC-BD05-32728F67C51B}" type="datetimeFigureOut">
              <a:rPr lang="fr-CH" smtClean="0"/>
              <a:t>14.04.2023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B2A5-5A2C-496D-923C-57003A8300E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00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3B2A5-5A2C-496D-923C-57003A8300E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172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3B2A5-5A2C-496D-923C-57003A8300E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83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“Compassion is a spontaneous movement, an instantaneous affective reaction to the sufferings of others.” 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Jean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Pictet</a:t>
            </a:r>
            <a:endParaRPr lang="fr-CH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3B2A5-5A2C-496D-923C-57003A8300E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610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3B2A5-5A2C-496D-923C-57003A8300E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805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3B2A5-5A2C-496D-923C-57003A8300E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938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596AC8C-6EC4-4AAC-8C06-B2E91F83E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878" y="0"/>
            <a:ext cx="11688000" cy="358775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7D71D010-287F-401F-B8B7-FE6BCDE6D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8" y="113997"/>
            <a:ext cx="360362" cy="358775"/>
          </a:xfrm>
        </p:spPr>
        <p:txBody>
          <a:bodyPr/>
          <a:lstStyle>
            <a:lvl1pPr>
              <a:defRPr/>
            </a:lvl1pPr>
          </a:lstStyle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742848-045D-4DC9-AB8B-F8403436FE75}"/>
              </a:ext>
            </a:extLst>
          </p:cNvPr>
          <p:cNvSpPr/>
          <p:nvPr userDrawn="1"/>
        </p:nvSpPr>
        <p:spPr>
          <a:xfrm>
            <a:off x="0" y="-34925"/>
            <a:ext cx="503238" cy="2879725"/>
          </a:xfrm>
          <a:prstGeom prst="rect">
            <a:avLst/>
          </a:prstGeom>
          <a:solidFill>
            <a:srgbClr val="66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974CBF-439B-4539-BC60-A51E641DD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620713"/>
            <a:ext cx="360363" cy="395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7C0E5-2944-4FB7-A697-39FB9B61F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4" y="5929126"/>
            <a:ext cx="1306013" cy="6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D6725D-D9CF-4BB9-BA00-8529A8942128}"/>
              </a:ext>
            </a:extLst>
          </p:cNvPr>
          <p:cNvGrpSpPr/>
          <p:nvPr/>
        </p:nvGrpSpPr>
        <p:grpSpPr>
          <a:xfrm>
            <a:off x="0" y="0"/>
            <a:ext cx="503238" cy="6858000"/>
            <a:chOff x="0" y="0"/>
            <a:chExt cx="503238" cy="6858000"/>
          </a:xfrm>
          <a:solidFill>
            <a:srgbClr val="66182A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A05063-C677-4B0C-B4A8-74BFAF2631B5}"/>
                </a:ext>
              </a:extLst>
            </p:cNvPr>
            <p:cNvSpPr/>
            <p:nvPr/>
          </p:nvSpPr>
          <p:spPr>
            <a:xfrm>
              <a:off x="0" y="0"/>
              <a:ext cx="5032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E51428-92FF-49CF-8898-A73BD5BE4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8C465F7-CB47-443F-9E03-55D0310B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20713"/>
            <a:ext cx="10728000" cy="1008062"/>
          </a:xfrm>
        </p:spPr>
        <p:txBody>
          <a:bodyPr/>
          <a:lstStyle>
            <a:lvl1pPr>
              <a:defRPr>
                <a:solidFill>
                  <a:srgbClr val="66182A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A8ABD1-A77D-4166-843B-63A91B5D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176236"/>
            <a:ext cx="10728000" cy="3773714"/>
          </a:xfrm>
        </p:spPr>
        <p:txBody>
          <a:bodyPr numCol="2" spcCol="720000"/>
          <a:lstStyle>
            <a:lvl1pPr marL="324000" indent="-324000">
              <a:spcAft>
                <a:spcPts val="2400"/>
              </a:spcAft>
              <a:buFont typeface="+mj-lt"/>
              <a:buAutoNum type="arabicPeriod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41E12904-A1FA-4BFC-900A-EE68091920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9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BFDDC-BDD1-4FF9-8F85-60F536A91A0E}"/>
              </a:ext>
            </a:extLst>
          </p:cNvPr>
          <p:cNvSpPr/>
          <p:nvPr/>
        </p:nvSpPr>
        <p:spPr>
          <a:xfrm>
            <a:off x="0" y="-34925"/>
            <a:ext cx="12192000" cy="287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7769A3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361DE1-5D7A-4EB8-9CB4-B60EE288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31600"/>
            <a:ext cx="10729912" cy="997175"/>
          </a:xfrm>
        </p:spPr>
        <p:txBody>
          <a:bodyPr/>
          <a:lstStyle>
            <a:lvl1pPr>
              <a:defRPr sz="4800">
                <a:solidFill>
                  <a:srgbClr val="661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7CDFAF-5035-4201-B44F-72E528E4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628775"/>
            <a:ext cx="10729912" cy="84010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6618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BEA32-B13A-4EA1-B000-A3B91C4FEFE9}"/>
              </a:ext>
            </a:extLst>
          </p:cNvPr>
          <p:cNvSpPr/>
          <p:nvPr/>
        </p:nvSpPr>
        <p:spPr>
          <a:xfrm>
            <a:off x="0" y="-34925"/>
            <a:ext cx="503238" cy="2879725"/>
          </a:xfrm>
          <a:prstGeom prst="rect">
            <a:avLst/>
          </a:prstGeom>
          <a:solidFill>
            <a:srgbClr val="66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76848BE2-4108-4CB6-859A-F4A75A870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8" y="6300788"/>
            <a:ext cx="360362" cy="358775"/>
          </a:xfrm>
        </p:spPr>
        <p:txBody>
          <a:bodyPr/>
          <a:lstStyle>
            <a:lvl1pPr>
              <a:defRPr>
                <a:solidFill>
                  <a:srgbClr val="7769A3"/>
                </a:solidFill>
              </a:defRPr>
            </a:lvl1pPr>
          </a:lstStyle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BB76B-F4EE-414D-B1F2-4113A2EF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620713"/>
            <a:ext cx="360363" cy="3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61DE1-5D7A-4EB8-9CB4-B60EE288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31600"/>
            <a:ext cx="10729912" cy="1536925"/>
          </a:xfrm>
        </p:spPr>
        <p:txBody>
          <a:bodyPr/>
          <a:lstStyle>
            <a:lvl1pPr>
              <a:defRPr sz="4800">
                <a:solidFill>
                  <a:srgbClr val="66182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8199C7-8FF0-4D39-AE19-951E737BFBC1}"/>
              </a:ext>
            </a:extLst>
          </p:cNvPr>
          <p:cNvGrpSpPr/>
          <p:nvPr/>
        </p:nvGrpSpPr>
        <p:grpSpPr>
          <a:xfrm>
            <a:off x="0" y="0"/>
            <a:ext cx="503238" cy="2844800"/>
            <a:chOff x="0" y="0"/>
            <a:chExt cx="503238" cy="2844800"/>
          </a:xfrm>
          <a:solidFill>
            <a:srgbClr val="66182A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EE23E0-8B61-4EEF-A0E6-9147F70DA46F}"/>
                </a:ext>
              </a:extLst>
            </p:cNvPr>
            <p:cNvSpPr/>
            <p:nvPr/>
          </p:nvSpPr>
          <p:spPr>
            <a:xfrm>
              <a:off x="0" y="0"/>
              <a:ext cx="503238" cy="284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2CE415-9620-46D1-86FE-10D51B14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AA51578-1476-4748-864B-952F8A536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8" y="6300788"/>
            <a:ext cx="360362" cy="358775"/>
          </a:xfrm>
        </p:spPr>
        <p:txBody>
          <a:bodyPr/>
          <a:lstStyle>
            <a:lvl1pPr>
              <a:defRPr>
                <a:solidFill>
                  <a:srgbClr val="7769A3"/>
                </a:solidFill>
              </a:defRPr>
            </a:lvl1pPr>
          </a:lstStyle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18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465F7-CB47-443F-9E03-55D0310B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20713"/>
            <a:ext cx="10728000" cy="1330008"/>
          </a:xfrm>
        </p:spPr>
        <p:txBody>
          <a:bodyPr/>
          <a:lstStyle>
            <a:lvl1pPr>
              <a:defRPr>
                <a:solidFill>
                  <a:srgbClr val="66182A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A8ABD1-A77D-4166-843B-63A91B5D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176236"/>
            <a:ext cx="4997450" cy="377371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C86B39-DEBA-4F74-B452-DCD50C6CA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826" y="2176236"/>
            <a:ext cx="5109838" cy="377371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6B0B6AE-A019-431E-B9AF-F79DA6064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368300"/>
            <a:ext cx="10728325" cy="252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cap="none" baseline="0" noProof="0" smtClean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5A1E9-EFF8-4C07-BDB4-BA5F20DB77B8}"/>
              </a:ext>
            </a:extLst>
          </p:cNvPr>
          <p:cNvGrpSpPr/>
          <p:nvPr/>
        </p:nvGrpSpPr>
        <p:grpSpPr>
          <a:xfrm>
            <a:off x="0" y="0"/>
            <a:ext cx="503238" cy="6858000"/>
            <a:chOff x="0" y="0"/>
            <a:chExt cx="503238" cy="6858000"/>
          </a:xfrm>
          <a:solidFill>
            <a:srgbClr val="66182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1F0F93-C2E3-4BA6-9E22-AA4C5DD9EAFB}"/>
                </a:ext>
              </a:extLst>
            </p:cNvPr>
            <p:cNvSpPr/>
            <p:nvPr/>
          </p:nvSpPr>
          <p:spPr>
            <a:xfrm>
              <a:off x="0" y="0"/>
              <a:ext cx="5032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>
                <a:solidFill>
                  <a:srgbClr val="66182A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97B9C7-E383-4EA3-9DBD-BFEE388A1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4E0D90FD-2A69-4AEF-966E-C7F45A184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8" y="6300788"/>
            <a:ext cx="360362" cy="358775"/>
          </a:xfrm>
        </p:spPr>
        <p:txBody>
          <a:bodyPr/>
          <a:lstStyle>
            <a:lvl1pPr>
              <a:defRPr/>
            </a:lvl1pPr>
          </a:lstStyle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90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8695-7E29-4A4C-947C-5AA4E17054EF}" type="datetimeFigureOut">
              <a:rPr lang="fr-CH" smtClean="0"/>
              <a:t>14.04.2023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52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E727A0-8B82-4CBB-AFE1-D58E6FF5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20713"/>
            <a:ext cx="10728325" cy="1331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29486D1-2E05-4117-9556-3A6E2E59E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2168525"/>
            <a:ext cx="107283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/>
              <a:t>Cliquez</a:t>
            </a:r>
            <a:r>
              <a:rPr lang="en-GB" altLang="fr-FR" dirty="0"/>
              <a:t> pour modifier les styles du </a:t>
            </a:r>
            <a:r>
              <a:rPr lang="en-GB" altLang="fr-FR" dirty="0" err="1"/>
              <a:t>texte</a:t>
            </a:r>
            <a:r>
              <a:rPr lang="en-GB" altLang="fr-FR" dirty="0"/>
              <a:t> du masque</a:t>
            </a:r>
          </a:p>
          <a:p>
            <a:pPr lvl="1"/>
            <a:r>
              <a:rPr lang="en-GB" altLang="fr-FR" dirty="0" err="1"/>
              <a:t>Deuxième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2"/>
            <a:r>
              <a:rPr lang="en-GB" altLang="fr-FR" dirty="0" err="1"/>
              <a:t>Troisième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3"/>
            <a:r>
              <a:rPr lang="en-GB" altLang="fr-FR" dirty="0" err="1"/>
              <a:t>Quatrième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4"/>
            <a:r>
              <a:rPr lang="en-GB" altLang="fr-FR" dirty="0" err="1"/>
              <a:t>Cinquième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21C390-8434-4AB0-BC85-93F43F454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38" y="6300788"/>
            <a:ext cx="360362" cy="358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44A3928A-539E-4C09-B6A1-ED7681483A6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39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2" r:id="rId5"/>
    <p:sldLayoutId id="214748373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 cap="none">
          <a:solidFill>
            <a:srgbClr val="66182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AA002C"/>
          </a:solidFill>
          <a:latin typeface="Arial" panose="020B0604020202020204" pitchFamily="34" charset="0"/>
        </a:defRPr>
      </a:lvl9pPr>
    </p:titleStyle>
    <p:bodyStyle>
      <a:lvl1pPr marL="179388" indent="-179388" algn="l" rtl="0" eaLnBrk="1" fontAlgn="base" hangingPunct="1">
        <a:spcBef>
          <a:spcPct val="0"/>
        </a:spcBef>
        <a:spcAft>
          <a:spcPts val="1200"/>
        </a:spcAft>
        <a:buClr>
          <a:srgbClr val="7769A3"/>
        </a:buClr>
        <a:buSzPct val="125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8775" indent="-179388" algn="l" rtl="0" eaLnBrk="1" fontAlgn="base" hangingPunct="1">
        <a:spcBef>
          <a:spcPct val="0"/>
        </a:spcBef>
        <a:spcAft>
          <a:spcPts val="1200"/>
        </a:spcAft>
        <a:buClr>
          <a:srgbClr val="7769A3"/>
        </a:buClr>
        <a:buSzPct val="125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9750" indent="-179388" algn="l" rtl="0" eaLnBrk="1" fontAlgn="base" hangingPunct="1">
        <a:spcBef>
          <a:spcPct val="0"/>
        </a:spcBef>
        <a:spcAft>
          <a:spcPts val="1200"/>
        </a:spcAft>
        <a:buClr>
          <a:srgbClr val="7769A3"/>
        </a:buClr>
        <a:buSzPct val="125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9138" indent="-179388" algn="l" rtl="0" eaLnBrk="1" fontAlgn="base" hangingPunct="1">
        <a:spcBef>
          <a:spcPct val="0"/>
        </a:spcBef>
        <a:spcAft>
          <a:spcPts val="1200"/>
        </a:spcAft>
        <a:buClr>
          <a:srgbClr val="7769A3"/>
        </a:buClr>
        <a:buSzPct val="125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525" indent="-179388" algn="l" rtl="0" eaLnBrk="1" fontAlgn="base" hangingPunct="1">
        <a:spcBef>
          <a:spcPct val="0"/>
        </a:spcBef>
        <a:spcAft>
          <a:spcPts val="1200"/>
        </a:spcAft>
        <a:buClr>
          <a:srgbClr val="7769A3"/>
        </a:buClr>
        <a:buSzPct val="125000"/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5044A54-D8EA-4D0B-A83B-CCF76F9F0080}"/>
              </a:ext>
            </a:extLst>
          </p:cNvPr>
          <p:cNvSpPr txBox="1"/>
          <p:nvPr/>
        </p:nvSpPr>
        <p:spPr>
          <a:xfrm>
            <a:off x="1407842" y="303383"/>
            <a:ext cx="482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ICRC Values Compass</a:t>
            </a:r>
            <a:endParaRPr lang="fr-CH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30B57-7244-47F7-A8D2-59798E46E181}"/>
              </a:ext>
            </a:extLst>
          </p:cNvPr>
          <p:cNvSpPr txBox="1"/>
          <p:nvPr/>
        </p:nvSpPr>
        <p:spPr>
          <a:xfrm>
            <a:off x="7997549" y="587160"/>
            <a:ext cx="304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words based on staff feedback:</a:t>
            </a:r>
            <a:endParaRPr lang="fr-CH" b="1" dirty="0">
              <a:solidFill>
                <a:srgbClr val="6618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B47173-BEBB-4C3E-8E86-F2CB94545276}"/>
              </a:ext>
            </a:extLst>
          </p:cNvPr>
          <p:cNvGrpSpPr/>
          <p:nvPr/>
        </p:nvGrpSpPr>
        <p:grpSpPr>
          <a:xfrm>
            <a:off x="7357241" y="1348217"/>
            <a:ext cx="1969639" cy="1941573"/>
            <a:chOff x="6810088" y="1135357"/>
            <a:chExt cx="2057400" cy="155098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1F2C7C1-1E9B-4183-8279-B4B6B6659FFA}"/>
                </a:ext>
              </a:extLst>
            </p:cNvPr>
            <p:cNvSpPr/>
            <p:nvPr/>
          </p:nvSpPr>
          <p:spPr>
            <a:xfrm>
              <a:off x="6810088" y="1135357"/>
              <a:ext cx="2057400" cy="15509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F1A982-B338-4539-A23F-14A767E8EFB9}"/>
                </a:ext>
              </a:extLst>
            </p:cNvPr>
            <p:cNvSpPr/>
            <p:nvPr/>
          </p:nvSpPr>
          <p:spPr>
            <a:xfrm>
              <a:off x="6810088" y="1225367"/>
              <a:ext cx="2057400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Impact 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Service 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Purpose 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Making a difference 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Responsibility</a:t>
              </a:r>
              <a:endParaRPr lang="fr-CH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775FC4-C424-4DFF-8161-E0E72F372CF8}"/>
              </a:ext>
            </a:extLst>
          </p:cNvPr>
          <p:cNvGrpSpPr/>
          <p:nvPr/>
        </p:nvGrpSpPr>
        <p:grpSpPr>
          <a:xfrm>
            <a:off x="9450061" y="3395172"/>
            <a:ext cx="1864738" cy="1755641"/>
            <a:chOff x="9032867" y="1005249"/>
            <a:chExt cx="2409824" cy="176840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85FAE74-9639-4A23-86B1-BAFB61E3701D}"/>
                </a:ext>
              </a:extLst>
            </p:cNvPr>
            <p:cNvSpPr/>
            <p:nvPr/>
          </p:nvSpPr>
          <p:spPr>
            <a:xfrm>
              <a:off x="9032867" y="1005249"/>
              <a:ext cx="2409824" cy="17684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F9017A-144E-4B88-A43C-A9CCB136754D}"/>
                </a:ext>
              </a:extLst>
            </p:cNvPr>
            <p:cNvSpPr/>
            <p:nvPr/>
          </p:nvSpPr>
          <p:spPr>
            <a:xfrm>
              <a:off x="9033512" y="1109882"/>
              <a:ext cx="2319951" cy="157914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Collaboration 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Dialogue 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Listening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Inclusion</a:t>
              </a:r>
              <a:br>
                <a:rPr lang="fr-CH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fr-CH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Cultural </a:t>
              </a: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sensitivity</a:t>
              </a:r>
              <a:endParaRPr lang="en-US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222A30-C477-4520-B882-B19668E80CC8}"/>
              </a:ext>
            </a:extLst>
          </p:cNvPr>
          <p:cNvGrpSpPr/>
          <p:nvPr/>
        </p:nvGrpSpPr>
        <p:grpSpPr>
          <a:xfrm>
            <a:off x="9450061" y="1355467"/>
            <a:ext cx="1864738" cy="2039705"/>
            <a:chOff x="6733341" y="3084150"/>
            <a:chExt cx="2057948" cy="199245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1C4C701-E6D4-4B01-99E0-C70E1BDC6D9D}"/>
                </a:ext>
              </a:extLst>
            </p:cNvPr>
            <p:cNvSpPr/>
            <p:nvPr/>
          </p:nvSpPr>
          <p:spPr>
            <a:xfrm>
              <a:off x="6733341" y="3084150"/>
              <a:ext cx="2057948" cy="1896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C8A21C-D294-4DF8-A52C-3A420505B2E4}"/>
                </a:ext>
              </a:extLst>
            </p:cNvPr>
            <p:cNvSpPr/>
            <p:nvPr/>
          </p:nvSpPr>
          <p:spPr>
            <a:xfrm>
              <a:off x="6810088" y="3149491"/>
              <a:ext cx="1904999" cy="192711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Compassion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Care</a:t>
              </a:r>
              <a:br>
                <a:rPr lang="en-US" sz="1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Emotional Intelligence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Empathy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Consideration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Affection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Kindness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407712-7DAA-4913-8D1C-87BC11B06E24}"/>
              </a:ext>
            </a:extLst>
          </p:cNvPr>
          <p:cNvGrpSpPr/>
          <p:nvPr/>
        </p:nvGrpSpPr>
        <p:grpSpPr>
          <a:xfrm>
            <a:off x="7453468" y="3409691"/>
            <a:ext cx="1873411" cy="1873509"/>
            <a:chOff x="9209087" y="3334159"/>
            <a:chExt cx="2057400" cy="176286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1E6C4F3-4DE8-47C7-918C-5FFEBB12388F}"/>
                </a:ext>
              </a:extLst>
            </p:cNvPr>
            <p:cNvSpPr/>
            <p:nvPr/>
          </p:nvSpPr>
          <p:spPr>
            <a:xfrm>
              <a:off x="9209087" y="3334159"/>
              <a:ext cx="2057400" cy="16383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E2F1FF-4DAD-4FA0-BD73-7F026B68A0C8}"/>
                </a:ext>
              </a:extLst>
            </p:cNvPr>
            <p:cNvSpPr/>
            <p:nvPr/>
          </p:nvSpPr>
          <p:spPr>
            <a:xfrm>
              <a:off x="9218612" y="3406489"/>
              <a:ext cx="2047875" cy="169053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Respect 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Integrity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Fairness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Honesty</a:t>
              </a:r>
              <a:b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Equity, Equality Accountability</a:t>
              </a:r>
            </a:p>
            <a:p>
              <a:pPr lvl="0"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Justice</a:t>
              </a:r>
            </a:p>
          </p:txBody>
        </p:sp>
      </p:grpSp>
      <p:pic>
        <p:nvPicPr>
          <p:cNvPr id="34" name="Graphique 7">
            <a:extLst>
              <a:ext uri="{FF2B5EF4-FFF2-40B4-BE49-F238E27FC236}">
                <a16:creationId xmlns:a16="http://schemas.microsoft.com/office/drawing/2014/main" id="{46415E76-5887-45DC-ADF7-3721A6D80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163" y="6064251"/>
            <a:ext cx="501650" cy="595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D46320-785D-4944-AD2D-5195C3C26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8" y="1103094"/>
            <a:ext cx="5441412" cy="43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1E4E53E-EB5F-4483-B74B-79606C6D2C12}"/>
              </a:ext>
            </a:extLst>
          </p:cNvPr>
          <p:cNvSpPr/>
          <p:nvPr/>
        </p:nvSpPr>
        <p:spPr>
          <a:xfrm>
            <a:off x="8029575" y="0"/>
            <a:ext cx="41624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B31F7E-48E1-4143-99A2-A01533871BDD}"/>
              </a:ext>
            </a:extLst>
          </p:cNvPr>
          <p:cNvGrpSpPr/>
          <p:nvPr/>
        </p:nvGrpSpPr>
        <p:grpSpPr>
          <a:xfrm>
            <a:off x="1523720" y="3637977"/>
            <a:ext cx="5485373" cy="2998516"/>
            <a:chOff x="982188" y="3657027"/>
            <a:chExt cx="5485373" cy="29985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ADEDB0-7F96-4FFD-8555-1090317821E0}"/>
                </a:ext>
              </a:extLst>
            </p:cNvPr>
            <p:cNvSpPr/>
            <p:nvPr/>
          </p:nvSpPr>
          <p:spPr>
            <a:xfrm>
              <a:off x="982188" y="3657027"/>
              <a:ext cx="5466168" cy="29111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D05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6ABCA-688F-4D6C-A264-BDDFC5DA6D55}"/>
                </a:ext>
              </a:extLst>
            </p:cNvPr>
            <p:cNvSpPr/>
            <p:nvPr/>
          </p:nvSpPr>
          <p:spPr>
            <a:xfrm>
              <a:off x="1234902" y="3762443"/>
              <a:ext cx="5232659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Ask yourself</a:t>
              </a:r>
            </a:p>
            <a:p>
              <a:pPr marL="285750" lvl="0" indent="-2857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How do I contribute to my team’s goals?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What are we trying to achieve?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To what extent are we using our resources effectively?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What other solutions will improve our response?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What might prevent us and our ideas from succeeding?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lvl="0"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1EE1D8B-6607-4E12-B2F6-F64F4217F582}"/>
              </a:ext>
            </a:extLst>
          </p:cNvPr>
          <p:cNvSpPr/>
          <p:nvPr/>
        </p:nvSpPr>
        <p:spPr>
          <a:xfrm>
            <a:off x="917851" y="2926549"/>
            <a:ext cx="6697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 focus on the difference we make for people.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A84A4-0437-4284-BB82-A6BEA5BAD15A}"/>
              </a:ext>
            </a:extLst>
          </p:cNvPr>
          <p:cNvSpPr/>
          <p:nvPr/>
        </p:nvSpPr>
        <p:spPr>
          <a:xfrm>
            <a:off x="8237942" y="2945026"/>
            <a:ext cx="374568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Examples of related behaviors</a:t>
            </a:r>
          </a:p>
          <a:p>
            <a:pPr lvl="0" algn="ctr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Working for the organization and others, not for personal gain 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Challenging the status quo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Putting people at the heart of decision-making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Holding myself responsible for my own words and actions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Communicating in a way that fosters understanding and trust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CEF71C-6CAC-471A-9BE2-AA7ADEEF581F}"/>
              </a:ext>
            </a:extLst>
          </p:cNvPr>
          <p:cNvGrpSpPr/>
          <p:nvPr/>
        </p:nvGrpSpPr>
        <p:grpSpPr>
          <a:xfrm>
            <a:off x="8839947" y="700625"/>
            <a:ext cx="2615798" cy="1778525"/>
            <a:chOff x="8966638" y="639169"/>
            <a:chExt cx="2615798" cy="16383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215680-9154-4344-AC22-94469EE3C068}"/>
                </a:ext>
              </a:extLst>
            </p:cNvPr>
            <p:cNvSpPr/>
            <p:nvPr/>
          </p:nvSpPr>
          <p:spPr>
            <a:xfrm>
              <a:off x="8966638" y="639169"/>
              <a:ext cx="2615798" cy="1445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Key words</a:t>
              </a:r>
              <a:b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endPara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Service 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Purpose 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Making a difference 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Responsibility</a:t>
              </a:r>
              <a:endParaRPr lang="fr-CH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D239A34-F595-4E63-B02E-C704E8BABAB8}"/>
                </a:ext>
              </a:extLst>
            </p:cNvPr>
            <p:cNvSpPr/>
            <p:nvPr/>
          </p:nvSpPr>
          <p:spPr>
            <a:xfrm>
              <a:off x="8966638" y="639169"/>
              <a:ext cx="2615798" cy="1638300"/>
            </a:xfrm>
            <a:prstGeom prst="roundRect">
              <a:avLst/>
            </a:prstGeom>
            <a:noFill/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FD6CFC-F2CD-4DAE-A1CD-E0D6BA17620D}"/>
              </a:ext>
            </a:extLst>
          </p:cNvPr>
          <p:cNvSpPr/>
          <p:nvPr/>
        </p:nvSpPr>
        <p:spPr>
          <a:xfrm>
            <a:off x="682192" y="146185"/>
            <a:ext cx="5994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“Because the ones who are crazy enough to think that they can change the world are the ones who do”</a:t>
            </a:r>
            <a:r>
              <a:rPr lang="fr-CH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Henry Dunant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E582F-30A3-4F3E-899D-9566F86A7BAF}"/>
              </a:ext>
            </a:extLst>
          </p:cNvPr>
          <p:cNvSpPr/>
          <p:nvPr/>
        </p:nvSpPr>
        <p:spPr>
          <a:xfrm>
            <a:off x="2668887" y="1997116"/>
            <a:ext cx="31950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000" b="1" dirty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Impact</a:t>
            </a:r>
            <a:endParaRPr lang="fr-CH" sz="5000" b="1" dirty="0">
              <a:solidFill>
                <a:srgbClr val="66182A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8E9634-AAA7-4E5D-BF20-BE9C4AED6001}"/>
              </a:ext>
            </a:extLst>
          </p:cNvPr>
          <p:cNvGrpSpPr/>
          <p:nvPr/>
        </p:nvGrpSpPr>
        <p:grpSpPr>
          <a:xfrm>
            <a:off x="0" y="0"/>
            <a:ext cx="503238" cy="6858000"/>
            <a:chOff x="0" y="0"/>
            <a:chExt cx="503238" cy="6858000"/>
          </a:xfrm>
          <a:solidFill>
            <a:srgbClr val="66182A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82F24B-A1DB-4680-9F1B-C2E2FEEB5733}"/>
                </a:ext>
              </a:extLst>
            </p:cNvPr>
            <p:cNvSpPr/>
            <p:nvPr/>
          </p:nvSpPr>
          <p:spPr>
            <a:xfrm>
              <a:off x="0" y="0"/>
              <a:ext cx="5032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D94C9D-268F-42B0-90D4-5255FBC9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3CCE04-CDD3-4F94-8448-CBBE32B6B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99" y="933828"/>
            <a:ext cx="1782254" cy="9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04048B-091E-45DD-9923-D91350134EDA}"/>
              </a:ext>
            </a:extLst>
          </p:cNvPr>
          <p:cNvSpPr/>
          <p:nvPr/>
        </p:nvSpPr>
        <p:spPr>
          <a:xfrm>
            <a:off x="8029575" y="0"/>
            <a:ext cx="41624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A84A4-0437-4284-BB82-A6BEA5BAD15A}"/>
              </a:ext>
            </a:extLst>
          </p:cNvPr>
          <p:cNvSpPr/>
          <p:nvPr/>
        </p:nvSpPr>
        <p:spPr>
          <a:xfrm>
            <a:off x="8193118" y="2726047"/>
            <a:ext cx="383532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Examples of related behaviors</a:t>
            </a:r>
          </a:p>
          <a:p>
            <a:pPr lvl="0" algn="ctr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Showing care for people’s feelings and circumstances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Noticing when people are struggling and offering them support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Being attentive to the needs, thoughts and emotions of myself and others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Actively listening to others without any preconceived beliefs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Taking care of myself and others, in all circumstances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6104B3-71FA-4782-A072-1FF15212342C}"/>
              </a:ext>
            </a:extLst>
          </p:cNvPr>
          <p:cNvGrpSpPr/>
          <p:nvPr/>
        </p:nvGrpSpPr>
        <p:grpSpPr>
          <a:xfrm>
            <a:off x="1535978" y="3533775"/>
            <a:ext cx="5212849" cy="2934146"/>
            <a:chOff x="1073651" y="3429000"/>
            <a:chExt cx="5212849" cy="29341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ADEDB0-7F96-4FFD-8555-1090317821E0}"/>
                </a:ext>
              </a:extLst>
            </p:cNvPr>
            <p:cNvSpPr/>
            <p:nvPr/>
          </p:nvSpPr>
          <p:spPr>
            <a:xfrm>
              <a:off x="1073651" y="3429000"/>
              <a:ext cx="5212849" cy="29341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D05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369278-2DD6-4E09-B07A-A1294C094BE9}"/>
                </a:ext>
              </a:extLst>
            </p:cNvPr>
            <p:cNvSpPr/>
            <p:nvPr/>
          </p:nvSpPr>
          <p:spPr>
            <a:xfrm>
              <a:off x="1115648" y="3556556"/>
              <a:ext cx="498035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Ask yourself</a:t>
              </a:r>
            </a:p>
            <a:p>
              <a:pPr lvl="0" algn="ctr">
                <a:spcAft>
                  <a:spcPts val="0"/>
                </a:spcAft>
              </a:pPr>
              <a:endPara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What will help people feel safe sharing their concerns with me? 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How can I better understand others’ needs?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How can I create the conditions for others to feel empowered?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How can I communicate my own needs to those who need to know?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12DA05-D988-4856-A622-7319DA1B0349}"/>
              </a:ext>
            </a:extLst>
          </p:cNvPr>
          <p:cNvGrpSpPr/>
          <p:nvPr/>
        </p:nvGrpSpPr>
        <p:grpSpPr>
          <a:xfrm>
            <a:off x="8471338" y="223191"/>
            <a:ext cx="3174124" cy="2388927"/>
            <a:chOff x="8858668" y="410384"/>
            <a:chExt cx="2159000" cy="20172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1B41D0-34B5-4FC1-95A5-D42652E634CE}"/>
                </a:ext>
              </a:extLst>
            </p:cNvPr>
            <p:cNvSpPr/>
            <p:nvPr/>
          </p:nvSpPr>
          <p:spPr>
            <a:xfrm>
              <a:off x="8985667" y="511049"/>
              <a:ext cx="1905000" cy="1533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Key words</a:t>
              </a:r>
              <a:endPara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Care</a:t>
              </a:r>
              <a:endPara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Emotional Intelligence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Consideration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fr-CH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Affection</a:t>
              </a:r>
              <a:endParaRPr lang="fr-CH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Kindness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Empathy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0D813E0-B210-474D-A702-01C7FA574A6D}"/>
                </a:ext>
              </a:extLst>
            </p:cNvPr>
            <p:cNvSpPr/>
            <p:nvPr/>
          </p:nvSpPr>
          <p:spPr>
            <a:xfrm>
              <a:off x="8858668" y="410384"/>
              <a:ext cx="2159000" cy="2017212"/>
            </a:xfrm>
            <a:prstGeom prst="roundRect">
              <a:avLst/>
            </a:prstGeom>
            <a:noFill/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94074-04B6-42BA-BF43-B3CCB4F3B686}"/>
              </a:ext>
            </a:extLst>
          </p:cNvPr>
          <p:cNvSpPr/>
          <p:nvPr/>
        </p:nvSpPr>
        <p:spPr>
          <a:xfrm>
            <a:off x="1783986" y="2637925"/>
            <a:ext cx="488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 act with care.</a:t>
            </a:r>
            <a:endParaRPr lang="fr-CH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3FE31D-2ECD-48F5-93FB-13B4A925DADF}"/>
              </a:ext>
            </a:extLst>
          </p:cNvPr>
          <p:cNvGrpSpPr/>
          <p:nvPr/>
        </p:nvGrpSpPr>
        <p:grpSpPr>
          <a:xfrm>
            <a:off x="0" y="0"/>
            <a:ext cx="503238" cy="6858000"/>
            <a:chOff x="0" y="0"/>
            <a:chExt cx="503238" cy="6858000"/>
          </a:xfrm>
          <a:solidFill>
            <a:srgbClr val="66182A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A57432-DCC0-4FA4-82B3-A466CDF31F0F}"/>
                </a:ext>
              </a:extLst>
            </p:cNvPr>
            <p:cNvSpPr/>
            <p:nvPr/>
          </p:nvSpPr>
          <p:spPr>
            <a:xfrm>
              <a:off x="0" y="0"/>
              <a:ext cx="5032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47B9F5-C467-4401-80DF-6425A2B6F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3F55A71-8ADD-4CBB-A3B4-61E5AC7C75A9}"/>
              </a:ext>
            </a:extLst>
          </p:cNvPr>
          <p:cNvSpPr/>
          <p:nvPr/>
        </p:nvSpPr>
        <p:spPr>
          <a:xfrm>
            <a:off x="1923436" y="1604141"/>
            <a:ext cx="47429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000" b="1" dirty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Compassion</a:t>
            </a:r>
            <a:r>
              <a:rPr lang="en-US" sz="4000" b="1" dirty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5A21C2-6B7D-42F0-A82B-0B3498B6D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435" y="228113"/>
            <a:ext cx="1279933" cy="11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2DAE8C7-1428-45BB-9340-4A8C3EB54B75}"/>
              </a:ext>
            </a:extLst>
          </p:cNvPr>
          <p:cNvSpPr/>
          <p:nvPr/>
        </p:nvSpPr>
        <p:spPr>
          <a:xfrm>
            <a:off x="8029575" y="0"/>
            <a:ext cx="41624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54D54-5559-4649-AA1D-56FA354819B8}"/>
              </a:ext>
            </a:extLst>
          </p:cNvPr>
          <p:cNvGrpSpPr/>
          <p:nvPr/>
        </p:nvGrpSpPr>
        <p:grpSpPr>
          <a:xfrm>
            <a:off x="1444717" y="3681299"/>
            <a:ext cx="6058291" cy="2760060"/>
            <a:chOff x="1247383" y="3628040"/>
            <a:chExt cx="6058291" cy="276006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ADEDB0-7F96-4FFD-8555-1090317821E0}"/>
                </a:ext>
              </a:extLst>
            </p:cNvPr>
            <p:cNvSpPr/>
            <p:nvPr/>
          </p:nvSpPr>
          <p:spPr>
            <a:xfrm>
              <a:off x="1247383" y="3628040"/>
              <a:ext cx="6058291" cy="2760060"/>
            </a:xfrm>
            <a:prstGeom prst="roundRect">
              <a:avLst>
                <a:gd name="adj" fmla="val 14739"/>
              </a:avLst>
            </a:prstGeom>
            <a:solidFill>
              <a:schemeClr val="bg1"/>
            </a:solidFill>
            <a:ln w="19050">
              <a:solidFill>
                <a:srgbClr val="8D05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6ABCA-688F-4D6C-A264-BDDFC5DA6D55}"/>
                </a:ext>
              </a:extLst>
            </p:cNvPr>
            <p:cNvSpPr/>
            <p:nvPr/>
          </p:nvSpPr>
          <p:spPr>
            <a:xfrm>
              <a:off x="1377060" y="3792352"/>
              <a:ext cx="5778692" cy="243143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Ask yourself</a:t>
              </a:r>
            </a:p>
            <a:p>
              <a:pPr marL="285750" lvl="0" indent="-285750" algn="ctr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How can I help others be heard and valued?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How do we ensure respect across cultures, hierarchies, identities and abilities?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What can I do to foster transparency and honesty? </a:t>
              </a:r>
              <a:endParaRPr lang="fr-CH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How do I know that my colleagues feel respected by me</a:t>
              </a:r>
              <a:r>
                <a:rPr lang="en-GB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?</a:t>
              </a:r>
              <a:b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rPr>
              </a:br>
              <a:endPara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A84A4-0437-4284-BB82-A6BEA5BAD15A}"/>
              </a:ext>
            </a:extLst>
          </p:cNvPr>
          <p:cNvSpPr/>
          <p:nvPr/>
        </p:nvSpPr>
        <p:spPr>
          <a:xfrm>
            <a:off x="8468282" y="3460891"/>
            <a:ext cx="319715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Examples of related behaviors</a:t>
            </a:r>
          </a:p>
          <a:p>
            <a:pPr lvl="0" algn="ctr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Treating everyone as equals, with dignity and with equity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Rejecting favouritism and nepotism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Being humble and mindful of my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Striving for fairness and valuing differences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79817-31F3-42FC-AA4C-7989441BDCCB}"/>
              </a:ext>
            </a:extLst>
          </p:cNvPr>
          <p:cNvSpPr/>
          <p:nvPr/>
        </p:nvSpPr>
        <p:spPr>
          <a:xfrm>
            <a:off x="8848268" y="1057405"/>
            <a:ext cx="2679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Key words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Fairness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Justice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Honesty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Equity and equality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Accountability </a:t>
            </a:r>
            <a:endParaRPr lang="fr-CH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CF0433-A620-47F8-9DDC-46B786DFD993}"/>
              </a:ext>
            </a:extLst>
          </p:cNvPr>
          <p:cNvSpPr/>
          <p:nvPr/>
        </p:nvSpPr>
        <p:spPr>
          <a:xfrm>
            <a:off x="8654813" y="969614"/>
            <a:ext cx="3010619" cy="1903673"/>
          </a:xfrm>
          <a:prstGeom prst="roundRect">
            <a:avLst/>
          </a:prstGeom>
          <a:noFill/>
          <a:ln w="28575">
            <a:solidFill>
              <a:srgbClr val="F7A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D0BD5-1CEE-4E9F-AF47-41037E4A977D}"/>
              </a:ext>
            </a:extLst>
          </p:cNvPr>
          <p:cNvSpPr txBox="1"/>
          <p:nvPr/>
        </p:nvSpPr>
        <p:spPr>
          <a:xfrm>
            <a:off x="2206744" y="2579891"/>
            <a:ext cx="474456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We respect and value difference, acting fairly and equitably.</a:t>
            </a:r>
            <a:endParaRPr lang="fr-CH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841674-40A9-4675-9511-772235351A29}"/>
              </a:ext>
            </a:extLst>
          </p:cNvPr>
          <p:cNvGrpSpPr/>
          <p:nvPr/>
        </p:nvGrpSpPr>
        <p:grpSpPr>
          <a:xfrm>
            <a:off x="0" y="0"/>
            <a:ext cx="503238" cy="6858000"/>
            <a:chOff x="0" y="0"/>
            <a:chExt cx="503238" cy="6858000"/>
          </a:xfrm>
          <a:solidFill>
            <a:srgbClr val="66182A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9F814-B487-4730-B1E5-1C63BAF884E8}"/>
                </a:ext>
              </a:extLst>
            </p:cNvPr>
            <p:cNvSpPr/>
            <p:nvPr/>
          </p:nvSpPr>
          <p:spPr>
            <a:xfrm>
              <a:off x="0" y="0"/>
              <a:ext cx="5032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67ED63-BB0A-4EED-BD50-6CA103553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D4DE9F3-B755-4237-ABBF-9419E1146685}"/>
              </a:ext>
            </a:extLst>
          </p:cNvPr>
          <p:cNvSpPr/>
          <p:nvPr/>
        </p:nvSpPr>
        <p:spPr>
          <a:xfrm>
            <a:off x="2868155" y="1549542"/>
            <a:ext cx="30339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000" b="1" dirty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Respect</a:t>
            </a:r>
            <a:endParaRPr lang="fr-CH" sz="5000" b="1" dirty="0">
              <a:solidFill>
                <a:srgbClr val="66182A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802A65-0C9C-48F9-9B59-568637C8B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688" y="269637"/>
            <a:ext cx="1750885" cy="11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1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8B791E-4D92-4303-9C23-B67F9C2B57ED}"/>
              </a:ext>
            </a:extLst>
          </p:cNvPr>
          <p:cNvSpPr/>
          <p:nvPr/>
        </p:nvSpPr>
        <p:spPr>
          <a:xfrm>
            <a:off x="8029575" y="0"/>
            <a:ext cx="41624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ADEDB0-7F96-4FFD-8555-1090317821E0}"/>
              </a:ext>
            </a:extLst>
          </p:cNvPr>
          <p:cNvSpPr/>
          <p:nvPr/>
        </p:nvSpPr>
        <p:spPr>
          <a:xfrm>
            <a:off x="1641631" y="3551403"/>
            <a:ext cx="5522329" cy="29896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D0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96ABCA-688F-4D6C-A264-BDDFC5DA6D55}"/>
              </a:ext>
            </a:extLst>
          </p:cNvPr>
          <p:cNvSpPr/>
          <p:nvPr/>
        </p:nvSpPr>
        <p:spPr>
          <a:xfrm>
            <a:off x="1756106" y="3616493"/>
            <a:ext cx="529337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Ask yourself</a:t>
            </a:r>
          </a:p>
          <a:p>
            <a:pPr lvl="0" algn="ctr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can I work with colleagues to achieve better outcomes?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If we disagree, how can we work constructively to find a solution?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can I manage differences constructively?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do I acknowledge and work with my assumptions and bias?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can I contribute to finding a solution?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A84A4-0437-4284-BB82-A6BEA5BAD15A}"/>
              </a:ext>
            </a:extLst>
          </p:cNvPr>
          <p:cNvSpPr/>
          <p:nvPr/>
        </p:nvSpPr>
        <p:spPr>
          <a:xfrm>
            <a:off x="8418873" y="3093980"/>
            <a:ext cx="33838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Examples of related behaviors</a:t>
            </a:r>
          </a:p>
          <a:p>
            <a:pPr lvl="0"/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Reaching out to others to achieve the best outcomes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Being open to ideas and valuing different perspectives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Developing and maintaining constructive relationships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Remembering our goals are the same even if our priorities differ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85ACAC-EB35-4C17-BEEE-410D766AA999}"/>
              </a:ext>
            </a:extLst>
          </p:cNvPr>
          <p:cNvGrpSpPr/>
          <p:nvPr/>
        </p:nvGrpSpPr>
        <p:grpSpPr>
          <a:xfrm>
            <a:off x="8551376" y="859300"/>
            <a:ext cx="2935774" cy="1638300"/>
            <a:chOff x="8551376" y="859300"/>
            <a:chExt cx="2935774" cy="16383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66025D-68EB-46BD-A7B1-EF4A3E8278EF}"/>
                </a:ext>
              </a:extLst>
            </p:cNvPr>
            <p:cNvSpPr/>
            <p:nvPr/>
          </p:nvSpPr>
          <p:spPr>
            <a:xfrm>
              <a:off x="8802423" y="893620"/>
              <a:ext cx="261672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Key words</a:t>
              </a:r>
              <a:endPara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Listening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Inclusion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Dialogue </a:t>
              </a:r>
            </a:p>
            <a:p>
              <a:pPr marL="285750" lvl="0" indent="-285750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fr-CH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Cultural </a:t>
              </a:r>
              <a:r>
                <a:rPr lang="en-U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sensitivity</a:t>
              </a:r>
              <a:endParaRPr lang="en-US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6416604-CD1B-4409-A347-4BEBB20C7492}"/>
                </a:ext>
              </a:extLst>
            </p:cNvPr>
            <p:cNvSpPr/>
            <p:nvPr/>
          </p:nvSpPr>
          <p:spPr>
            <a:xfrm>
              <a:off x="8551376" y="859300"/>
              <a:ext cx="2935774" cy="1638300"/>
            </a:xfrm>
            <a:prstGeom prst="roundRect">
              <a:avLst/>
            </a:prstGeom>
            <a:noFill/>
            <a:ln w="28575">
              <a:solidFill>
                <a:srgbClr val="F7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6FC716E-5830-4133-9F79-6C0897527E51}"/>
              </a:ext>
            </a:extLst>
          </p:cNvPr>
          <p:cNvSpPr/>
          <p:nvPr/>
        </p:nvSpPr>
        <p:spPr>
          <a:xfrm>
            <a:off x="1935677" y="2463280"/>
            <a:ext cx="4821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 are more than the sum of our parts.</a:t>
            </a:r>
            <a:endParaRPr lang="fr-CH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508061-8B9C-43DC-9CE0-0144705863D4}"/>
              </a:ext>
            </a:extLst>
          </p:cNvPr>
          <p:cNvGrpSpPr/>
          <p:nvPr/>
        </p:nvGrpSpPr>
        <p:grpSpPr>
          <a:xfrm>
            <a:off x="0" y="0"/>
            <a:ext cx="503238" cy="6858000"/>
            <a:chOff x="0" y="0"/>
            <a:chExt cx="503238" cy="6858000"/>
          </a:xfrm>
          <a:solidFill>
            <a:srgbClr val="66182A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71B873-3C7F-4399-AD05-27A951D2CBC8}"/>
                </a:ext>
              </a:extLst>
            </p:cNvPr>
            <p:cNvSpPr/>
            <p:nvPr/>
          </p:nvSpPr>
          <p:spPr>
            <a:xfrm>
              <a:off x="0" y="0"/>
              <a:ext cx="50323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83C72E0-C49B-4E5F-9599-85EFA425B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" y="620713"/>
              <a:ext cx="360363" cy="395065"/>
            </a:xfrm>
            <a:prstGeom prst="rect">
              <a:avLst/>
            </a:prstGeom>
            <a:grpFill/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2BAFFB0-0E36-41D9-9F0A-C99C5EB57142}"/>
              </a:ext>
            </a:extLst>
          </p:cNvPr>
          <p:cNvSpPr/>
          <p:nvPr/>
        </p:nvSpPr>
        <p:spPr>
          <a:xfrm>
            <a:off x="1802053" y="1456224"/>
            <a:ext cx="50891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000" b="1" dirty="0">
                <a:solidFill>
                  <a:srgbClr val="66182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Collaboration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910A1B-D2AE-4BC7-A625-EBA4D621A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9703" y="89790"/>
            <a:ext cx="1273831" cy="12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5516"/>
      </p:ext>
    </p:extLst>
  </p:cSld>
  <p:clrMapOvr>
    <a:masterClrMapping/>
  </p:clrMapOvr>
</p:sld>
</file>

<file path=ppt/theme/theme1.xml><?xml version="1.0" encoding="utf-8"?>
<a:theme xmlns:a="http://schemas.openxmlformats.org/drawingml/2006/main" name="D&amp;I_Visual elements_PPT theme">
  <a:themeElements>
    <a:clrScheme name="D&amp;I">
      <a:dk1>
        <a:srgbClr val="7769AD"/>
      </a:dk1>
      <a:lt1>
        <a:srgbClr val="FFFFFF"/>
      </a:lt1>
      <a:dk2>
        <a:srgbClr val="7769AD"/>
      </a:dk2>
      <a:lt2>
        <a:srgbClr val="F7A93F"/>
      </a:lt2>
      <a:accent1>
        <a:srgbClr val="7769AD"/>
      </a:accent1>
      <a:accent2>
        <a:srgbClr val="F7A93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CRC Fonts">
      <a:majorFont>
        <a:latin typeface="Arial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noProof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&amp;I_Visual elements_PPT theme" id="{C4582F0A-C8EE-4EEB-81A7-73624F6AC06A}" vid="{38EE5948-46F3-4DC5-A13F-FAB6161C8C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4b2181-6679-4380-b3d3-377bad99307a">
      <Value>137</Value>
      <Value>2</Value>
      <Value>1</Value>
    </TaxCatchAll>
    <lcf76f155ced4ddcb4097134ff3c332f xmlns="2f7f6b92-91bc-4b35-a270-ca275026b0d9">
      <Terms xmlns="http://schemas.microsoft.com/office/infopath/2007/PartnerControls"/>
    </lcf76f155ced4ddcb4097134ff3c332f>
    <SharedWithUsers xmlns="924b2181-6679-4380-b3d3-377bad99307a">
      <UserInfo>
        <DisplayName>Everyone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EC05A401373543B3535A6603C3B22A" ma:contentTypeVersion="14" ma:contentTypeDescription="Skapa ett nytt dokument." ma:contentTypeScope="" ma:versionID="75b5b5d127492647e99fd0fe099f00e2">
  <xsd:schema xmlns:xsd="http://www.w3.org/2001/XMLSchema" xmlns:xs="http://www.w3.org/2001/XMLSchema" xmlns:p="http://schemas.microsoft.com/office/2006/metadata/properties" xmlns:ns2="2f7f6b92-91bc-4b35-a270-ca275026b0d9" xmlns:ns3="924b2181-6679-4380-b3d3-377bad99307a" targetNamespace="http://schemas.microsoft.com/office/2006/metadata/properties" ma:root="true" ma:fieldsID="7c2b467e4f242bfb5bbb007b04223ac3" ns2:_="" ns3:_="">
    <xsd:import namespace="2f7f6b92-91bc-4b35-a270-ca275026b0d9"/>
    <xsd:import namespace="924b2181-6679-4380-b3d3-377bad993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f6b92-91bc-4b35-a270-ca275026b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5b242e9b-2841-42ae-884b-548b5f8b7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2181-6679-4380-b3d3-377bad99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bd0e9c6-bfeb-4a00-b5d3-e0858939dc12}" ma:internalName="TaxCatchAll" ma:showField="CatchAllData" ma:web="924b2181-6679-4380-b3d3-377bad99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51DBF-1049-4293-A728-E600C070E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E079B7-5117-42AC-9478-5F586E789A4C}">
  <ds:schemaRefs>
    <ds:schemaRef ds:uri="http://schemas.microsoft.com/office/2006/metadata/properties"/>
    <ds:schemaRef ds:uri="http://schemas.microsoft.com/office/infopath/2007/PartnerControls"/>
    <ds:schemaRef ds:uri="a8a2af44-4b8d-404b-a8bd-4186350a523c"/>
    <ds:schemaRef ds:uri="http://schemas.microsoft.com/sharepoint/v3"/>
    <ds:schemaRef ds:uri="86a1e718-f39c-4f5c-9436-733bd3edb412"/>
    <ds:schemaRef ds:uri="924b2181-6679-4380-b3d3-377bad99307a"/>
    <ds:schemaRef ds:uri="2f7f6b92-91bc-4b35-a270-ca275026b0d9"/>
  </ds:schemaRefs>
</ds:datastoreItem>
</file>

<file path=customXml/itemProps3.xml><?xml version="1.0" encoding="utf-8"?>
<ds:datastoreItem xmlns:ds="http://schemas.openxmlformats.org/officeDocument/2006/customXml" ds:itemID="{AC08F908-F726-44B8-A567-73069D9EC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f6b92-91bc-4b35-a270-ca275026b0d9"/>
    <ds:schemaRef ds:uri="924b2181-6679-4380-b3d3-377bad993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D&amp;I_Visual elements_PPT theme</Template>
  <TotalTime>4697</TotalTime>
  <Words>541</Words>
  <Application>Microsoft Office PowerPoint</Application>
  <PresentationFormat>Widescreen</PresentationFormat>
  <Paragraphs>103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D&amp;I_Visual elements_PPT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Olsen</dc:creator>
  <cp:lastModifiedBy>Linnéa Ljung</cp:lastModifiedBy>
  <cp:revision>226</cp:revision>
  <dcterms:created xsi:type="dcterms:W3CDTF">2021-05-10T15:11:08Z</dcterms:created>
  <dcterms:modified xsi:type="dcterms:W3CDTF">2023-04-14T08:06:46Z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0x010100D7EC05A401373543B3535A6603C3B22A</vt:lpwstr>
  </property>
  <property fmtid="{D5CDD505-2E9C-101B-9397-08002B2CF9AE}" pid="3" name="ICRCIMP_RMUnitInCharge">
    <vt:lpwstr/>
  </property>
  <property fmtid="{D5CDD505-2E9C-101B-9397-08002B2CF9AE}" pid="4" name="ICRCIMP_ManageAccess">
    <vt:bool>true</vt:bool>
  </property>
  <property fmtid="{D5CDD505-2E9C-101B-9397-08002B2CF9AE}" pid="5" name="ICRCIMP_IHT">
    <vt:lpwstr>2;#Internal|23eb6094-56fc-4ad4-8ae2-cf1575a694f0</vt:lpwstr>
  </property>
  <property fmtid="{D5CDD505-2E9C-101B-9397-08002B2CF9AE}" pid="6" name="ICRCIMP_Country">
    <vt:lpwstr>1;#No Country|1f55df4f-c103-4303-b974-426a8e7d1d06</vt:lpwstr>
  </property>
  <property fmtid="{D5CDD505-2E9C-101B-9397-08002B2CF9AE}" pid="7" name="la0ef16e13dd42f6a819a05870036e1a">
    <vt:lpwstr>- No key issue|32056555-74b8-4174-9beb-b0d6d010855f</vt:lpwstr>
  </property>
  <property fmtid="{D5CDD505-2E9C-101B-9397-08002B2CF9AE}" pid="8" name="ICRCIMP_OrganizationalAccronym">
    <vt:lpwstr/>
  </property>
  <property fmtid="{D5CDD505-2E9C-101B-9397-08002B2CF9AE}" pid="9" name="ICRCIMP_DocumentType">
    <vt:lpwstr/>
  </property>
  <property fmtid="{D5CDD505-2E9C-101B-9397-08002B2CF9AE}" pid="10" name="ICRCIMP_BusinessFunction">
    <vt:lpwstr>137;#Human resources|7d31cac1-6ae1-47ba-b217-55637b4269d1</vt:lpwstr>
  </property>
  <property fmtid="{D5CDD505-2E9C-101B-9397-08002B2CF9AE}" pid="11" name="ICRCIMP_Keyword">
    <vt:lpwstr/>
  </property>
  <property fmtid="{D5CDD505-2E9C-101B-9397-08002B2CF9AE}" pid="12" name="ICRCIMP_KeyIssue">
    <vt:lpwstr>7;#- No key issue|32056555-74b8-4174-9beb-b0d6d010855f</vt:lpwstr>
  </property>
  <property fmtid="{D5CDD505-2E9C-101B-9397-08002B2CF9AE}" pid="13" name="_dlc_DocIdItemGuid">
    <vt:lpwstr>a569b843-1c23-4329-aff3-22ea0bf03257</vt:lpwstr>
  </property>
  <property fmtid="{D5CDD505-2E9C-101B-9397-08002B2CF9AE}" pid="14" name="Key Issue">
    <vt:lpwstr/>
  </property>
  <property fmtid="{D5CDD505-2E9C-101B-9397-08002B2CF9AE}" pid="15" name="_docset_NoMedatataSyncRequired">
    <vt:lpwstr>False</vt:lpwstr>
  </property>
  <property fmtid="{D5CDD505-2E9C-101B-9397-08002B2CF9AE}" pid="16" name="SharedWithUsers">
    <vt:lpwstr>14;#Everyone</vt:lpwstr>
  </property>
</Properties>
</file>