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1518900" cy="6483350"/>
  <p:notesSz cx="11518900" cy="64833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qJNxTBOwVRiJzThvQmkciKtGt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CAB7248-F6CF-44D1-B8C9-95C87DBD0C38}">
  <a:tblStyle styleId="{FCAB7248-F6CF-44D1-B8C9-95C87DBD0C3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5"/>
  </p:normalViewPr>
  <p:slideViewPr>
    <p:cSldViewPr snapToGrid="0">
      <p:cViewPr varScale="1">
        <p:scale>
          <a:sx n="104" d="100"/>
          <a:sy n="104" d="100"/>
        </p:scale>
        <p:origin x="1016" y="2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isy Massiel TREJO RODRIGUEZ" userId="S::greisy.trejo@ifrc.org::e526bc04-53a8-4936-a98e-d85577e992d4" providerId="AD" clId="Web-{681ADBC5-CB18-4DD6-B7A2-A34438FECEB0}"/>
    <pc:docChg chg="mod modMainMaster">
      <pc:chgData name="Greisy Massiel TREJO RODRIGUEZ" userId="S::greisy.trejo@ifrc.org::e526bc04-53a8-4936-a98e-d85577e992d4" providerId="AD" clId="Web-{681ADBC5-CB18-4DD6-B7A2-A34438FECEB0}" dt="2022-05-27T17:18:22.006" v="1" actId="33475"/>
      <pc:docMkLst>
        <pc:docMk/>
      </pc:docMkLst>
      <pc:sldMasterChg chg="addSp">
        <pc:chgData name="Greisy Massiel TREJO RODRIGUEZ" userId="S::greisy.trejo@ifrc.org::e526bc04-53a8-4936-a98e-d85577e992d4" providerId="AD" clId="Web-{681ADBC5-CB18-4DD6-B7A2-A34438FECEB0}" dt="2022-05-27T17:18:22.006" v="0" actId="33475"/>
        <pc:sldMasterMkLst>
          <pc:docMk/>
          <pc:sldMasterMk cId="0" sldId="2147483648"/>
        </pc:sldMasterMkLst>
        <pc:spChg chg="add">
          <ac:chgData name="Greisy Massiel TREJO RODRIGUEZ" userId="S::greisy.trejo@ifrc.org::e526bc04-53a8-4936-a98e-d85577e992d4" providerId="AD" clId="Web-{681ADBC5-CB18-4DD6-B7A2-A34438FECEB0}" dt="2022-05-27T17:18:22.006" v="0" actId="33475"/>
          <ac:spMkLst>
            <pc:docMk/>
            <pc:sldMasterMk cId="0" sldId="2147483648"/>
            <ac:spMk id="3" creationId="{D52F55DD-222A-F62E-6AC5-808DE547FCAD}"/>
          </ac:spMkLst>
        </pc:spChg>
      </pc:sldMasterChg>
    </pc:docChg>
  </pc:docChgLst>
  <pc:docChgLst>
    <pc:chgData name="Carmen Valle-Trabadelo" userId="cbf9492c-c5b0-41a1-8e6e-bb84a4c8cb09" providerId="ADAL" clId="{03A4A069-69CF-4A7E-8657-9CF892D6838B}"/>
    <pc:docChg chg="undo custSel modSld">
      <pc:chgData name="Carmen Valle-Trabadelo" userId="cbf9492c-c5b0-41a1-8e6e-bb84a4c8cb09" providerId="ADAL" clId="{03A4A069-69CF-4A7E-8657-9CF892D6838B}" dt="2022-05-31T06:41:33.866" v="85" actId="14100"/>
      <pc:docMkLst>
        <pc:docMk/>
      </pc:docMkLst>
      <pc:sldChg chg="modSp mod">
        <pc:chgData name="Carmen Valle-Trabadelo" userId="cbf9492c-c5b0-41a1-8e6e-bb84a4c8cb09" providerId="ADAL" clId="{03A4A069-69CF-4A7E-8657-9CF892D6838B}" dt="2022-05-31T06:41:33.866" v="85" actId="14100"/>
        <pc:sldMkLst>
          <pc:docMk/>
          <pc:sldMk cId="0" sldId="256"/>
        </pc:sldMkLst>
        <pc:spChg chg="mod">
          <ac:chgData name="Carmen Valle-Trabadelo" userId="cbf9492c-c5b0-41a1-8e6e-bb84a4c8cb09" providerId="ADAL" clId="{03A4A069-69CF-4A7E-8657-9CF892D6838B}" dt="2022-05-31T06:41:33.866" v="85" actId="14100"/>
          <ac:spMkLst>
            <pc:docMk/>
            <pc:sldMk cId="0" sldId="256"/>
            <ac:spMk id="74" creationId="{00000000-0000-0000-0000-000000000000}"/>
          </ac:spMkLst>
        </pc:spChg>
      </pc:sldChg>
      <pc:sldChg chg="modSp mod">
        <pc:chgData name="Carmen Valle-Trabadelo" userId="cbf9492c-c5b0-41a1-8e6e-bb84a4c8cb09" providerId="ADAL" clId="{03A4A069-69CF-4A7E-8657-9CF892D6838B}" dt="2022-05-31T06:31:52.771" v="56" actId="20577"/>
        <pc:sldMkLst>
          <pc:docMk/>
          <pc:sldMk cId="0" sldId="263"/>
        </pc:sldMkLst>
        <pc:spChg chg="mod">
          <ac:chgData name="Carmen Valle-Trabadelo" userId="cbf9492c-c5b0-41a1-8e6e-bb84a4c8cb09" providerId="ADAL" clId="{03A4A069-69CF-4A7E-8657-9CF892D6838B}" dt="2022-05-31T06:30:50.698" v="7" actId="1076"/>
          <ac:spMkLst>
            <pc:docMk/>
            <pc:sldMk cId="0" sldId="263"/>
            <ac:spMk id="216" creationId="{00000000-0000-0000-0000-000000000000}"/>
          </ac:spMkLst>
        </pc:spChg>
        <pc:spChg chg="mod">
          <ac:chgData name="Carmen Valle-Trabadelo" userId="cbf9492c-c5b0-41a1-8e6e-bb84a4c8cb09" providerId="ADAL" clId="{03A4A069-69CF-4A7E-8657-9CF892D6838B}" dt="2022-05-31T06:29:16.039" v="3" actId="1076"/>
          <ac:spMkLst>
            <pc:docMk/>
            <pc:sldMk cId="0" sldId="263"/>
            <ac:spMk id="218" creationId="{00000000-0000-0000-0000-000000000000}"/>
          </ac:spMkLst>
        </pc:spChg>
        <pc:spChg chg="mod">
          <ac:chgData name="Carmen Valle-Trabadelo" userId="cbf9492c-c5b0-41a1-8e6e-bb84a4c8cb09" providerId="ADAL" clId="{03A4A069-69CF-4A7E-8657-9CF892D6838B}" dt="2022-05-31T06:31:52.771" v="56" actId="20577"/>
          <ac:spMkLst>
            <pc:docMk/>
            <pc:sldMk cId="0" sldId="263"/>
            <ac:spMk id="220" creationId="{00000000-0000-0000-0000-000000000000}"/>
          </ac:spMkLst>
        </pc:spChg>
      </pc:sldChg>
      <pc:sldChg chg="modSp mod">
        <pc:chgData name="Carmen Valle-Trabadelo" userId="cbf9492c-c5b0-41a1-8e6e-bb84a4c8cb09" providerId="ADAL" clId="{03A4A069-69CF-4A7E-8657-9CF892D6838B}" dt="2022-05-31T06:33:58.907" v="58" actId="20577"/>
        <pc:sldMkLst>
          <pc:docMk/>
          <pc:sldMk cId="0" sldId="265"/>
        </pc:sldMkLst>
        <pc:spChg chg="mod">
          <ac:chgData name="Carmen Valle-Trabadelo" userId="cbf9492c-c5b0-41a1-8e6e-bb84a4c8cb09" providerId="ADAL" clId="{03A4A069-69CF-4A7E-8657-9CF892D6838B}" dt="2022-05-31T06:33:58.907" v="58" actId="20577"/>
          <ac:spMkLst>
            <pc:docMk/>
            <pc:sldMk cId="0" sldId="265"/>
            <ac:spMk id="260" creationId="{00000000-0000-0000-0000-000000000000}"/>
          </ac:spMkLst>
        </pc:spChg>
      </pc:sldChg>
      <pc:sldChg chg="modSp mod">
        <pc:chgData name="Carmen Valle-Trabadelo" userId="cbf9492c-c5b0-41a1-8e6e-bb84a4c8cb09" providerId="ADAL" clId="{03A4A069-69CF-4A7E-8657-9CF892D6838B}" dt="2022-05-31T06:35:50.828" v="60" actId="20577"/>
        <pc:sldMkLst>
          <pc:docMk/>
          <pc:sldMk cId="0" sldId="267"/>
        </pc:sldMkLst>
        <pc:spChg chg="mod">
          <ac:chgData name="Carmen Valle-Trabadelo" userId="cbf9492c-c5b0-41a1-8e6e-bb84a4c8cb09" providerId="ADAL" clId="{03A4A069-69CF-4A7E-8657-9CF892D6838B}" dt="2022-05-31T06:35:50.828" v="60" actId="20577"/>
          <ac:spMkLst>
            <pc:docMk/>
            <pc:sldMk cId="0" sldId="267"/>
            <ac:spMk id="30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24625" y="0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4" name="Google Shape;244;p10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PP 9 </a:t>
            </a:r>
            <a:endParaRPr/>
          </a:p>
        </p:txBody>
      </p:sp>
      <p:sp>
        <p:nvSpPr>
          <p:cNvPr id="245" name="Google Shape;245;p10:notes"/>
          <p:cNvSpPr txBox="1">
            <a:spLocks noGrp="1"/>
          </p:cNvSpPr>
          <p:nvPr>
            <p:ph type="sldNum" idx="12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6" name="Google Shape;266;p11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PP 10</a:t>
            </a:r>
            <a:endParaRPr/>
          </a:p>
        </p:txBody>
      </p:sp>
      <p:sp>
        <p:nvSpPr>
          <p:cNvPr id="267" name="Google Shape;267;p11:notes"/>
          <p:cNvSpPr txBox="1">
            <a:spLocks noGrp="1"/>
          </p:cNvSpPr>
          <p:nvPr>
            <p:ph type="sldNum" idx="12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2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2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PP 1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Adjuste</a:t>
            </a:r>
            <a:r>
              <a:rPr lang="en-US" dirty="0"/>
              <a:t> el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es </a:t>
            </a:r>
            <a:r>
              <a:rPr lang="en-US" dirty="0" err="1"/>
              <a:t>necesario</a:t>
            </a:r>
            <a:endParaRPr dirty="0"/>
          </a:p>
        </p:txBody>
      </p:sp>
      <p:sp>
        <p:nvSpPr>
          <p:cNvPr id="80" name="Google Shape;80;p2:notes"/>
          <p:cNvSpPr txBox="1">
            <a:spLocks noGrp="1"/>
          </p:cNvSpPr>
          <p:nvPr>
            <p:ph type="sldNum" idx="12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PP 2</a:t>
            </a:r>
            <a:endParaRPr dirty="0"/>
          </a:p>
        </p:txBody>
      </p:sp>
      <p:sp>
        <p:nvSpPr>
          <p:cNvPr id="101" name="Google Shape;101;p3:notes"/>
          <p:cNvSpPr txBox="1">
            <a:spLocks noGrp="1"/>
          </p:cNvSpPr>
          <p:nvPr>
            <p:ph type="sldNum" idx="12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PP 3</a:t>
            </a:r>
            <a:endParaRPr dirty="0"/>
          </a:p>
        </p:txBody>
      </p:sp>
      <p:sp>
        <p:nvSpPr>
          <p:cNvPr id="124" name="Google Shape;124;p4:notes"/>
          <p:cNvSpPr txBox="1">
            <a:spLocks noGrp="1"/>
          </p:cNvSpPr>
          <p:nvPr>
            <p:ph type="sldNum" idx="12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5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PP 4</a:t>
            </a:r>
            <a:endParaRPr/>
          </a:p>
        </p:txBody>
      </p:sp>
      <p:sp>
        <p:nvSpPr>
          <p:cNvPr id="149" name="Google Shape;149;p5:notes"/>
          <p:cNvSpPr txBox="1">
            <a:spLocks noGrp="1"/>
          </p:cNvSpPr>
          <p:nvPr>
            <p:ph type="sldNum" idx="12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6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PP 5</a:t>
            </a:r>
            <a:endParaRPr/>
          </a:p>
        </p:txBody>
      </p:sp>
      <p:sp>
        <p:nvSpPr>
          <p:cNvPr id="169" name="Google Shape;169;p6:notes"/>
          <p:cNvSpPr txBox="1">
            <a:spLocks noGrp="1"/>
          </p:cNvSpPr>
          <p:nvPr>
            <p:ph type="sldNum" idx="12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7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PP 6</a:t>
            </a:r>
            <a:endParaRPr/>
          </a:p>
        </p:txBody>
      </p:sp>
      <p:sp>
        <p:nvSpPr>
          <p:cNvPr id="187" name="Google Shape;187;p7:notes"/>
          <p:cNvSpPr txBox="1">
            <a:spLocks noGrp="1"/>
          </p:cNvSpPr>
          <p:nvPr>
            <p:ph type="sldNum" idx="12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p8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PP 7</a:t>
            </a:r>
            <a:endParaRPr/>
          </a:p>
        </p:txBody>
      </p:sp>
      <p:sp>
        <p:nvSpPr>
          <p:cNvPr id="205" name="Google Shape;205;p8:notes"/>
          <p:cNvSpPr txBox="1">
            <a:spLocks noGrp="1"/>
          </p:cNvSpPr>
          <p:nvPr>
            <p:ph type="sldNum" idx="12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98863" y="485775"/>
            <a:ext cx="4321175" cy="243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9:notes"/>
          <p:cNvSpPr txBox="1">
            <a:spLocks noGrp="1"/>
          </p:cNvSpPr>
          <p:nvPr>
            <p:ph type="body" idx="1"/>
          </p:nvPr>
        </p:nvSpPr>
        <p:spPr>
          <a:xfrm>
            <a:off x="1152525" y="3079750"/>
            <a:ext cx="9213850" cy="291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PP 8</a:t>
            </a:r>
            <a:endParaRPr/>
          </a:p>
        </p:txBody>
      </p:sp>
      <p:sp>
        <p:nvSpPr>
          <p:cNvPr id="227" name="Google Shape;227;p9:notes"/>
          <p:cNvSpPr txBox="1">
            <a:spLocks noGrp="1"/>
          </p:cNvSpPr>
          <p:nvPr>
            <p:ph type="sldNum" idx="12"/>
          </p:nvPr>
        </p:nvSpPr>
        <p:spPr>
          <a:xfrm>
            <a:off x="6524625" y="6157913"/>
            <a:ext cx="4991100" cy="32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7581927" y="437772"/>
            <a:ext cx="2962275" cy="113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1179297" y="1781327"/>
            <a:ext cx="9166654" cy="3954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900" b="1" i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ftr" idx="11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dt" idx="10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8298180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>
            <a:spLocks noGrp="1"/>
          </p:cNvSpPr>
          <p:nvPr>
            <p:ph type="ctrTitle"/>
          </p:nvPr>
        </p:nvSpPr>
        <p:spPr>
          <a:xfrm>
            <a:off x="864393" y="2009838"/>
            <a:ext cx="9796463" cy="1361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subTitle" idx="1"/>
          </p:nvPr>
        </p:nvSpPr>
        <p:spPr>
          <a:xfrm>
            <a:off x="1728787" y="3630676"/>
            <a:ext cx="8067675" cy="1620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ftr" idx="11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sldNum" idx="12"/>
          </p:nvPr>
        </p:nvSpPr>
        <p:spPr>
          <a:xfrm>
            <a:off x="8298180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>
            <a:spLocks noGrp="1"/>
          </p:cNvSpPr>
          <p:nvPr>
            <p:ph type="title"/>
          </p:nvPr>
        </p:nvSpPr>
        <p:spPr>
          <a:xfrm>
            <a:off x="7581927" y="437772"/>
            <a:ext cx="2962275" cy="113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body" idx="1"/>
          </p:nvPr>
        </p:nvSpPr>
        <p:spPr>
          <a:xfrm>
            <a:off x="576262" y="1491170"/>
            <a:ext cx="5013484" cy="4279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2"/>
          </p:nvPr>
        </p:nvSpPr>
        <p:spPr>
          <a:xfrm>
            <a:off x="5935503" y="1491170"/>
            <a:ext cx="5013484" cy="4279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ftr" idx="11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dt" idx="10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8298180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>
            <a:spLocks noGrp="1"/>
          </p:cNvSpPr>
          <p:nvPr>
            <p:ph type="title"/>
          </p:nvPr>
        </p:nvSpPr>
        <p:spPr>
          <a:xfrm>
            <a:off x="7581927" y="437772"/>
            <a:ext cx="2962275" cy="113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ftr" idx="11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dt" idx="10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sldNum" idx="12"/>
          </p:nvPr>
        </p:nvSpPr>
        <p:spPr>
          <a:xfrm>
            <a:off x="8298180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>
            <a:spLocks noGrp="1"/>
          </p:cNvSpPr>
          <p:nvPr>
            <p:ph type="ftr" idx="11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dt" idx="10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sldNum" idx="12"/>
          </p:nvPr>
        </p:nvSpPr>
        <p:spPr>
          <a:xfrm>
            <a:off x="8298180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1365284" y="0"/>
            <a:ext cx="4305300" cy="622300"/>
          </a:xfrm>
          <a:custGeom>
            <a:avLst/>
            <a:gdLst/>
            <a:ahLst/>
            <a:cxnLst/>
            <a:rect l="l" t="t" r="r" b="b"/>
            <a:pathLst>
              <a:path w="4305300" h="622300" extrusionOk="0">
                <a:moveTo>
                  <a:pt x="4304715" y="0"/>
                </a:moveTo>
                <a:lnTo>
                  <a:pt x="0" y="0"/>
                </a:lnTo>
                <a:lnTo>
                  <a:pt x="0" y="442269"/>
                </a:lnTo>
                <a:lnTo>
                  <a:pt x="2812" y="546330"/>
                </a:lnTo>
                <a:lnTo>
                  <a:pt x="22499" y="599766"/>
                </a:lnTo>
                <a:lnTo>
                  <a:pt x="75936" y="619454"/>
                </a:lnTo>
                <a:lnTo>
                  <a:pt x="179997" y="622266"/>
                </a:lnTo>
                <a:lnTo>
                  <a:pt x="4124718" y="622266"/>
                </a:lnTo>
                <a:lnTo>
                  <a:pt x="4228779" y="619454"/>
                </a:lnTo>
                <a:lnTo>
                  <a:pt x="4282216" y="599766"/>
                </a:lnTo>
                <a:lnTo>
                  <a:pt x="4301903" y="546330"/>
                </a:lnTo>
                <a:lnTo>
                  <a:pt x="4304715" y="442269"/>
                </a:lnTo>
                <a:lnTo>
                  <a:pt x="4304715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3"/>
          <p:cNvSpPr/>
          <p:nvPr/>
        </p:nvSpPr>
        <p:spPr>
          <a:xfrm>
            <a:off x="0" y="0"/>
            <a:ext cx="3061970" cy="622300"/>
          </a:xfrm>
          <a:custGeom>
            <a:avLst/>
            <a:gdLst/>
            <a:ahLst/>
            <a:cxnLst/>
            <a:rect l="l" t="t" r="r" b="b"/>
            <a:pathLst>
              <a:path w="3061970" h="622300" extrusionOk="0">
                <a:moveTo>
                  <a:pt x="3061360" y="0"/>
                </a:moveTo>
                <a:lnTo>
                  <a:pt x="0" y="0"/>
                </a:lnTo>
                <a:lnTo>
                  <a:pt x="0" y="622266"/>
                </a:lnTo>
                <a:lnTo>
                  <a:pt x="2881363" y="622266"/>
                </a:lnTo>
                <a:lnTo>
                  <a:pt x="2985424" y="619454"/>
                </a:lnTo>
                <a:lnTo>
                  <a:pt x="3038860" y="599766"/>
                </a:lnTo>
                <a:lnTo>
                  <a:pt x="3058547" y="546330"/>
                </a:lnTo>
                <a:lnTo>
                  <a:pt x="3061360" y="442269"/>
                </a:lnTo>
                <a:lnTo>
                  <a:pt x="306136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3"/>
          <p:cNvSpPr txBox="1">
            <a:spLocks noGrp="1"/>
          </p:cNvSpPr>
          <p:nvPr>
            <p:ph type="title"/>
          </p:nvPr>
        </p:nvSpPr>
        <p:spPr>
          <a:xfrm>
            <a:off x="7581927" y="437772"/>
            <a:ext cx="2962275" cy="113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body" idx="1"/>
          </p:nvPr>
        </p:nvSpPr>
        <p:spPr>
          <a:xfrm>
            <a:off x="1179297" y="1781327"/>
            <a:ext cx="9166654" cy="3954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1" i="0" u="none" strike="noStrike" cap="non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ftr" idx="11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dt" idx="10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298180" y="6029515"/>
            <a:ext cx="2650807" cy="324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2F55DD-222A-F62E-6AC5-808DE547FCAD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33095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"/>
          <p:cNvSpPr/>
          <p:nvPr/>
        </p:nvSpPr>
        <p:spPr>
          <a:xfrm>
            <a:off x="60900" y="97325"/>
            <a:ext cx="11520000" cy="6480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1"/>
          <p:cNvSpPr/>
          <p:nvPr/>
        </p:nvSpPr>
        <p:spPr>
          <a:xfrm>
            <a:off x="8242524" y="5594521"/>
            <a:ext cx="0" cy="114935"/>
          </a:xfrm>
          <a:custGeom>
            <a:avLst/>
            <a:gdLst/>
            <a:ahLst/>
            <a:cxnLst/>
            <a:rect l="l" t="t" r="r" b="b"/>
            <a:pathLst>
              <a:path w="120000" h="114935" extrusionOk="0">
                <a:moveTo>
                  <a:pt x="0" y="0"/>
                </a:moveTo>
                <a:lnTo>
                  <a:pt x="0" y="114577"/>
                </a:lnTo>
              </a:path>
            </a:pathLst>
          </a:custGeom>
          <a:noFill/>
          <a:ln w="1455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/>
          <p:nvPr/>
        </p:nvSpPr>
        <p:spPr>
          <a:xfrm>
            <a:off x="8276101" y="5602338"/>
            <a:ext cx="199070" cy="10915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/>
          <p:nvPr/>
        </p:nvSpPr>
        <p:spPr>
          <a:xfrm>
            <a:off x="8495759" y="5623245"/>
            <a:ext cx="38735" cy="86360"/>
          </a:xfrm>
          <a:custGeom>
            <a:avLst/>
            <a:gdLst/>
            <a:ahLst/>
            <a:cxnLst/>
            <a:rect l="l" t="t" r="r" b="b"/>
            <a:pathLst>
              <a:path w="38734" h="86360" extrusionOk="0">
                <a:moveTo>
                  <a:pt x="27383" y="16276"/>
                </a:moveTo>
                <a:lnTo>
                  <a:pt x="12766" y="16276"/>
                </a:lnTo>
                <a:lnTo>
                  <a:pt x="17041" y="9625"/>
                </a:lnTo>
                <a:lnTo>
                  <a:pt x="22063" y="4487"/>
                </a:lnTo>
                <a:lnTo>
                  <a:pt x="27958" y="1174"/>
                </a:lnTo>
                <a:lnTo>
                  <a:pt x="34853" y="0"/>
                </a:lnTo>
                <a:lnTo>
                  <a:pt x="36507" y="0"/>
                </a:lnTo>
                <a:lnTo>
                  <a:pt x="37257" y="158"/>
                </a:lnTo>
                <a:lnTo>
                  <a:pt x="38309" y="479"/>
                </a:lnTo>
                <a:lnTo>
                  <a:pt x="38309" y="14999"/>
                </a:lnTo>
                <a:lnTo>
                  <a:pt x="33349" y="14999"/>
                </a:lnTo>
                <a:lnTo>
                  <a:pt x="27383" y="16276"/>
                </a:lnTo>
                <a:close/>
              </a:path>
              <a:path w="38734" h="86360" extrusionOk="0">
                <a:moveTo>
                  <a:pt x="13218" y="85854"/>
                </a:moveTo>
                <a:lnTo>
                  <a:pt x="0" y="85854"/>
                </a:lnTo>
                <a:lnTo>
                  <a:pt x="0" y="2389"/>
                </a:lnTo>
                <a:lnTo>
                  <a:pt x="12468" y="2389"/>
                </a:lnTo>
                <a:lnTo>
                  <a:pt x="12468" y="16276"/>
                </a:lnTo>
                <a:lnTo>
                  <a:pt x="27383" y="16276"/>
                </a:lnTo>
                <a:lnTo>
                  <a:pt x="25006" y="16784"/>
                </a:lnTo>
                <a:lnTo>
                  <a:pt x="18664" y="21621"/>
                </a:lnTo>
                <a:lnTo>
                  <a:pt x="14631" y="28733"/>
                </a:lnTo>
                <a:lnTo>
                  <a:pt x="13218" y="37341"/>
                </a:lnTo>
                <a:lnTo>
                  <a:pt x="13218" y="85854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"/>
          <p:cNvSpPr/>
          <p:nvPr/>
        </p:nvSpPr>
        <p:spPr>
          <a:xfrm>
            <a:off x="8550743" y="5623245"/>
            <a:ext cx="64135" cy="86360"/>
          </a:xfrm>
          <a:custGeom>
            <a:avLst/>
            <a:gdLst/>
            <a:ahLst/>
            <a:cxnLst/>
            <a:rect l="l" t="t" r="r" b="b"/>
            <a:pathLst>
              <a:path w="64134" h="86360" extrusionOk="0">
                <a:moveTo>
                  <a:pt x="26832" y="14203"/>
                </a:moveTo>
                <a:lnTo>
                  <a:pt x="12771" y="14203"/>
                </a:lnTo>
                <a:lnTo>
                  <a:pt x="15783" y="10097"/>
                </a:lnTo>
                <a:lnTo>
                  <a:pt x="20639" y="5424"/>
                </a:lnTo>
                <a:lnTo>
                  <a:pt x="27495" y="1590"/>
                </a:lnTo>
                <a:lnTo>
                  <a:pt x="36507" y="0"/>
                </a:lnTo>
                <a:lnTo>
                  <a:pt x="45937" y="1193"/>
                </a:lnTo>
                <a:lnTo>
                  <a:pt x="54818" y="5603"/>
                </a:lnTo>
                <a:lnTo>
                  <a:pt x="60028" y="12605"/>
                </a:lnTo>
                <a:lnTo>
                  <a:pt x="33954" y="12605"/>
                </a:lnTo>
                <a:lnTo>
                  <a:pt x="27545" y="13757"/>
                </a:lnTo>
                <a:lnTo>
                  <a:pt x="26832" y="14203"/>
                </a:lnTo>
                <a:close/>
              </a:path>
              <a:path w="64134" h="86360" extrusionOk="0">
                <a:moveTo>
                  <a:pt x="13223" y="85854"/>
                </a:moveTo>
                <a:lnTo>
                  <a:pt x="0" y="85854"/>
                </a:lnTo>
                <a:lnTo>
                  <a:pt x="0" y="2389"/>
                </a:lnTo>
                <a:lnTo>
                  <a:pt x="12473" y="2389"/>
                </a:lnTo>
                <a:lnTo>
                  <a:pt x="12473" y="14203"/>
                </a:lnTo>
                <a:lnTo>
                  <a:pt x="26832" y="14203"/>
                </a:lnTo>
                <a:lnTo>
                  <a:pt x="20771" y="17991"/>
                </a:lnTo>
                <a:lnTo>
                  <a:pt x="15406" y="26474"/>
                </a:lnTo>
                <a:lnTo>
                  <a:pt x="13223" y="40374"/>
                </a:lnTo>
                <a:lnTo>
                  <a:pt x="13223" y="85854"/>
                </a:lnTo>
                <a:close/>
              </a:path>
              <a:path w="64134" h="86360" extrusionOk="0">
                <a:moveTo>
                  <a:pt x="64001" y="85854"/>
                </a:moveTo>
                <a:lnTo>
                  <a:pt x="50783" y="85854"/>
                </a:lnTo>
                <a:lnTo>
                  <a:pt x="50783" y="34467"/>
                </a:lnTo>
                <a:lnTo>
                  <a:pt x="49970" y="24925"/>
                </a:lnTo>
                <a:lnTo>
                  <a:pt x="47214" y="18091"/>
                </a:lnTo>
                <a:lnTo>
                  <a:pt x="42034" y="13979"/>
                </a:lnTo>
                <a:lnTo>
                  <a:pt x="33954" y="12605"/>
                </a:lnTo>
                <a:lnTo>
                  <a:pt x="60028" y="12605"/>
                </a:lnTo>
                <a:lnTo>
                  <a:pt x="61417" y="14472"/>
                </a:lnTo>
                <a:lnTo>
                  <a:pt x="64001" y="29040"/>
                </a:lnTo>
                <a:lnTo>
                  <a:pt x="64001" y="85854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"/>
          <p:cNvSpPr/>
          <p:nvPr/>
        </p:nvSpPr>
        <p:spPr>
          <a:xfrm>
            <a:off x="8632928" y="5623245"/>
            <a:ext cx="74295" cy="88265"/>
          </a:xfrm>
          <a:custGeom>
            <a:avLst/>
            <a:gdLst/>
            <a:ahLst/>
            <a:cxnLst/>
            <a:rect l="l" t="t" r="r" b="b"/>
            <a:pathLst>
              <a:path w="74295" h="88264" extrusionOk="0">
                <a:moveTo>
                  <a:pt x="16073" y="27763"/>
                </a:moveTo>
                <a:lnTo>
                  <a:pt x="3903" y="27763"/>
                </a:lnTo>
                <a:lnTo>
                  <a:pt x="6501" y="15010"/>
                </a:lnTo>
                <a:lnTo>
                  <a:pt x="13086" y="6401"/>
                </a:lnTo>
                <a:lnTo>
                  <a:pt x="23193" y="1533"/>
                </a:lnTo>
                <a:lnTo>
                  <a:pt x="36358" y="0"/>
                </a:lnTo>
                <a:lnTo>
                  <a:pt x="43572" y="633"/>
                </a:lnTo>
                <a:lnTo>
                  <a:pt x="53294" y="3630"/>
                </a:lnTo>
                <a:lnTo>
                  <a:pt x="61834" y="10635"/>
                </a:lnTo>
                <a:lnTo>
                  <a:pt x="62128" y="11650"/>
                </a:lnTo>
                <a:lnTo>
                  <a:pt x="19077" y="11650"/>
                </a:lnTo>
                <a:lnTo>
                  <a:pt x="16972" y="21381"/>
                </a:lnTo>
                <a:lnTo>
                  <a:pt x="16073" y="27763"/>
                </a:lnTo>
                <a:close/>
              </a:path>
              <a:path w="74295" h="88264" extrusionOk="0">
                <a:moveTo>
                  <a:pt x="24634" y="88243"/>
                </a:moveTo>
                <a:lnTo>
                  <a:pt x="14683" y="86487"/>
                </a:lnTo>
                <a:lnTo>
                  <a:pt x="6909" y="81582"/>
                </a:lnTo>
                <a:lnTo>
                  <a:pt x="1821" y="73974"/>
                </a:lnTo>
                <a:lnTo>
                  <a:pt x="0" y="64150"/>
                </a:lnTo>
                <a:lnTo>
                  <a:pt x="647" y="57501"/>
                </a:lnTo>
                <a:lnTo>
                  <a:pt x="45673" y="35105"/>
                </a:lnTo>
                <a:lnTo>
                  <a:pt x="48826" y="34788"/>
                </a:lnTo>
                <a:lnTo>
                  <a:pt x="52580" y="33507"/>
                </a:lnTo>
                <a:lnTo>
                  <a:pt x="52580" y="16434"/>
                </a:lnTo>
                <a:lnTo>
                  <a:pt x="46572" y="11650"/>
                </a:lnTo>
                <a:lnTo>
                  <a:pt x="62128" y="11650"/>
                </a:lnTo>
                <a:lnTo>
                  <a:pt x="65501" y="23296"/>
                </a:lnTo>
                <a:lnTo>
                  <a:pt x="65501" y="43243"/>
                </a:lnTo>
                <a:lnTo>
                  <a:pt x="52282" y="43243"/>
                </a:lnTo>
                <a:lnTo>
                  <a:pt x="50177" y="44999"/>
                </a:lnTo>
                <a:lnTo>
                  <a:pt x="46870" y="46276"/>
                </a:lnTo>
                <a:lnTo>
                  <a:pt x="30498" y="48512"/>
                </a:lnTo>
                <a:lnTo>
                  <a:pt x="24033" y="49467"/>
                </a:lnTo>
                <a:lnTo>
                  <a:pt x="13670" y="51540"/>
                </a:lnTo>
                <a:lnTo>
                  <a:pt x="13670" y="71170"/>
                </a:lnTo>
                <a:lnTo>
                  <a:pt x="18025" y="76592"/>
                </a:lnTo>
                <a:lnTo>
                  <a:pt x="51194" y="76592"/>
                </a:lnTo>
                <a:lnTo>
                  <a:pt x="48595" y="79292"/>
                </a:lnTo>
                <a:lnTo>
                  <a:pt x="42665" y="83676"/>
                </a:lnTo>
                <a:lnTo>
                  <a:pt x="34820" y="86954"/>
                </a:lnTo>
                <a:lnTo>
                  <a:pt x="24634" y="88243"/>
                </a:lnTo>
                <a:close/>
              </a:path>
              <a:path w="74295" h="88264" extrusionOk="0">
                <a:moveTo>
                  <a:pt x="51194" y="76592"/>
                </a:moveTo>
                <a:lnTo>
                  <a:pt x="27941" y="76592"/>
                </a:lnTo>
                <a:lnTo>
                  <a:pt x="36942" y="75097"/>
                </a:lnTo>
                <a:lnTo>
                  <a:pt x="44732" y="70969"/>
                </a:lnTo>
                <a:lnTo>
                  <a:pt x="50211" y="64746"/>
                </a:lnTo>
                <a:lnTo>
                  <a:pt x="52282" y="56967"/>
                </a:lnTo>
                <a:lnTo>
                  <a:pt x="52282" y="43243"/>
                </a:lnTo>
                <a:lnTo>
                  <a:pt x="65501" y="43243"/>
                </a:lnTo>
                <a:lnTo>
                  <a:pt x="65501" y="74683"/>
                </a:lnTo>
                <a:lnTo>
                  <a:pt x="53032" y="74683"/>
                </a:lnTo>
                <a:lnTo>
                  <a:pt x="51194" y="76592"/>
                </a:lnTo>
                <a:close/>
              </a:path>
              <a:path w="74295" h="88264" extrusionOk="0">
                <a:moveTo>
                  <a:pt x="70010" y="87447"/>
                </a:moveTo>
                <a:lnTo>
                  <a:pt x="55287" y="87447"/>
                </a:lnTo>
                <a:lnTo>
                  <a:pt x="53484" y="81065"/>
                </a:lnTo>
                <a:lnTo>
                  <a:pt x="53032" y="74683"/>
                </a:lnTo>
                <a:lnTo>
                  <a:pt x="65501" y="74683"/>
                </a:lnTo>
                <a:lnTo>
                  <a:pt x="65501" y="74841"/>
                </a:lnTo>
                <a:lnTo>
                  <a:pt x="67154" y="76276"/>
                </a:lnTo>
                <a:lnTo>
                  <a:pt x="74215" y="76276"/>
                </a:lnTo>
                <a:lnTo>
                  <a:pt x="74215" y="85854"/>
                </a:lnTo>
                <a:lnTo>
                  <a:pt x="71943" y="86498"/>
                </a:lnTo>
                <a:lnTo>
                  <a:pt x="70010" y="87447"/>
                </a:lnTo>
                <a:close/>
              </a:path>
              <a:path w="74295" h="88264" extrusionOk="0">
                <a:moveTo>
                  <a:pt x="74215" y="76276"/>
                </a:moveTo>
                <a:lnTo>
                  <a:pt x="71062" y="76276"/>
                </a:lnTo>
                <a:lnTo>
                  <a:pt x="72716" y="75959"/>
                </a:lnTo>
                <a:lnTo>
                  <a:pt x="74215" y="75638"/>
                </a:lnTo>
                <a:lnTo>
                  <a:pt x="74215" y="76276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8716162" y="5602338"/>
            <a:ext cx="36830" cy="107950"/>
          </a:xfrm>
          <a:custGeom>
            <a:avLst/>
            <a:gdLst/>
            <a:ahLst/>
            <a:cxnLst/>
            <a:rect l="l" t="t" r="r" b="b"/>
            <a:pathLst>
              <a:path w="36829" h="107950" extrusionOk="0">
                <a:moveTo>
                  <a:pt x="23884" y="23296"/>
                </a:moveTo>
                <a:lnTo>
                  <a:pt x="10666" y="23296"/>
                </a:lnTo>
                <a:lnTo>
                  <a:pt x="10666" y="0"/>
                </a:lnTo>
                <a:lnTo>
                  <a:pt x="23884" y="0"/>
                </a:lnTo>
                <a:lnTo>
                  <a:pt x="23884" y="23296"/>
                </a:lnTo>
                <a:close/>
              </a:path>
              <a:path w="36829" h="107950" extrusionOk="0">
                <a:moveTo>
                  <a:pt x="36507" y="34947"/>
                </a:moveTo>
                <a:lnTo>
                  <a:pt x="0" y="34947"/>
                </a:lnTo>
                <a:lnTo>
                  <a:pt x="0" y="23296"/>
                </a:lnTo>
                <a:lnTo>
                  <a:pt x="36507" y="23296"/>
                </a:lnTo>
                <a:lnTo>
                  <a:pt x="36507" y="34947"/>
                </a:lnTo>
                <a:close/>
              </a:path>
              <a:path w="36829" h="107950" extrusionOk="0">
                <a:moveTo>
                  <a:pt x="27941" y="107874"/>
                </a:moveTo>
                <a:lnTo>
                  <a:pt x="13521" y="107874"/>
                </a:lnTo>
                <a:lnTo>
                  <a:pt x="10666" y="100057"/>
                </a:lnTo>
                <a:lnTo>
                  <a:pt x="10666" y="34947"/>
                </a:lnTo>
                <a:lnTo>
                  <a:pt x="23884" y="34947"/>
                </a:lnTo>
                <a:lnTo>
                  <a:pt x="23884" y="95748"/>
                </a:lnTo>
                <a:lnTo>
                  <a:pt x="36507" y="95748"/>
                </a:lnTo>
                <a:lnTo>
                  <a:pt x="36507" y="106761"/>
                </a:lnTo>
                <a:lnTo>
                  <a:pt x="31700" y="107236"/>
                </a:lnTo>
                <a:lnTo>
                  <a:pt x="27941" y="107874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8768897" y="5625634"/>
            <a:ext cx="13335" cy="83820"/>
          </a:xfrm>
          <a:custGeom>
            <a:avLst/>
            <a:gdLst/>
            <a:ahLst/>
            <a:cxnLst/>
            <a:rect l="l" t="t" r="r" b="b"/>
            <a:pathLst>
              <a:path w="13334" h="83820" extrusionOk="0">
                <a:moveTo>
                  <a:pt x="13223" y="83459"/>
                </a:moveTo>
                <a:lnTo>
                  <a:pt x="0" y="83459"/>
                </a:lnTo>
                <a:lnTo>
                  <a:pt x="0" y="0"/>
                </a:lnTo>
                <a:lnTo>
                  <a:pt x="13223" y="0"/>
                </a:lnTo>
                <a:lnTo>
                  <a:pt x="13223" y="83459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/>
          <p:nvPr/>
        </p:nvSpPr>
        <p:spPr>
          <a:xfrm>
            <a:off x="8800448" y="5623245"/>
            <a:ext cx="73025" cy="88265"/>
          </a:xfrm>
          <a:custGeom>
            <a:avLst/>
            <a:gdLst/>
            <a:ahLst/>
            <a:cxnLst/>
            <a:rect l="l" t="t" r="r" b="b"/>
            <a:pathLst>
              <a:path w="73025" h="88264" extrusionOk="0">
                <a:moveTo>
                  <a:pt x="36507" y="88085"/>
                </a:moveTo>
                <a:lnTo>
                  <a:pt x="20217" y="84233"/>
                </a:lnTo>
                <a:lnTo>
                  <a:pt x="8844" y="74142"/>
                </a:lnTo>
                <a:lnTo>
                  <a:pt x="2175" y="60011"/>
                </a:lnTo>
                <a:lnTo>
                  <a:pt x="0" y="44040"/>
                </a:lnTo>
                <a:lnTo>
                  <a:pt x="2175" y="28071"/>
                </a:lnTo>
                <a:lnTo>
                  <a:pt x="8844" y="13942"/>
                </a:lnTo>
                <a:lnTo>
                  <a:pt x="20217" y="3852"/>
                </a:lnTo>
                <a:lnTo>
                  <a:pt x="36507" y="0"/>
                </a:lnTo>
                <a:lnTo>
                  <a:pt x="52794" y="3852"/>
                </a:lnTo>
                <a:lnTo>
                  <a:pt x="62120" y="12125"/>
                </a:lnTo>
                <a:lnTo>
                  <a:pt x="36507" y="12125"/>
                </a:lnTo>
                <a:lnTo>
                  <a:pt x="24953" y="15542"/>
                </a:lnTo>
                <a:lnTo>
                  <a:pt x="17990" y="23895"/>
                </a:lnTo>
                <a:lnTo>
                  <a:pt x="14576" y="34342"/>
                </a:lnTo>
                <a:lnTo>
                  <a:pt x="13670" y="44040"/>
                </a:lnTo>
                <a:lnTo>
                  <a:pt x="14576" y="53740"/>
                </a:lnTo>
                <a:lnTo>
                  <a:pt x="17990" y="64188"/>
                </a:lnTo>
                <a:lnTo>
                  <a:pt x="24953" y="72543"/>
                </a:lnTo>
                <a:lnTo>
                  <a:pt x="36507" y="75959"/>
                </a:lnTo>
                <a:lnTo>
                  <a:pt x="62119" y="75959"/>
                </a:lnTo>
                <a:lnTo>
                  <a:pt x="52794" y="84233"/>
                </a:lnTo>
                <a:lnTo>
                  <a:pt x="36507" y="88085"/>
                </a:lnTo>
                <a:close/>
              </a:path>
              <a:path w="73025" h="88264" extrusionOk="0">
                <a:moveTo>
                  <a:pt x="62119" y="75959"/>
                </a:moveTo>
                <a:lnTo>
                  <a:pt x="36507" y="75959"/>
                </a:lnTo>
                <a:lnTo>
                  <a:pt x="48060" y="72543"/>
                </a:lnTo>
                <a:lnTo>
                  <a:pt x="55021" y="64188"/>
                </a:lnTo>
                <a:lnTo>
                  <a:pt x="58433" y="53740"/>
                </a:lnTo>
                <a:lnTo>
                  <a:pt x="59339" y="44040"/>
                </a:lnTo>
                <a:lnTo>
                  <a:pt x="58433" y="34342"/>
                </a:lnTo>
                <a:lnTo>
                  <a:pt x="55021" y="23895"/>
                </a:lnTo>
                <a:lnTo>
                  <a:pt x="48060" y="15542"/>
                </a:lnTo>
                <a:lnTo>
                  <a:pt x="36507" y="12125"/>
                </a:lnTo>
                <a:lnTo>
                  <a:pt x="62120" y="12125"/>
                </a:lnTo>
                <a:lnTo>
                  <a:pt x="64168" y="13942"/>
                </a:lnTo>
                <a:lnTo>
                  <a:pt x="70837" y="28071"/>
                </a:lnTo>
                <a:lnTo>
                  <a:pt x="73014" y="44040"/>
                </a:lnTo>
                <a:lnTo>
                  <a:pt x="70837" y="60011"/>
                </a:lnTo>
                <a:lnTo>
                  <a:pt x="64168" y="74142"/>
                </a:lnTo>
                <a:lnTo>
                  <a:pt x="62119" y="75959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8891492" y="5623245"/>
            <a:ext cx="64135" cy="86360"/>
          </a:xfrm>
          <a:custGeom>
            <a:avLst/>
            <a:gdLst/>
            <a:ahLst/>
            <a:cxnLst/>
            <a:rect l="l" t="t" r="r" b="b"/>
            <a:pathLst>
              <a:path w="64134" h="86360" extrusionOk="0">
                <a:moveTo>
                  <a:pt x="26831" y="14203"/>
                </a:moveTo>
                <a:lnTo>
                  <a:pt x="12771" y="14203"/>
                </a:lnTo>
                <a:lnTo>
                  <a:pt x="15783" y="10097"/>
                </a:lnTo>
                <a:lnTo>
                  <a:pt x="20639" y="5424"/>
                </a:lnTo>
                <a:lnTo>
                  <a:pt x="27495" y="1590"/>
                </a:lnTo>
                <a:lnTo>
                  <a:pt x="36507" y="0"/>
                </a:lnTo>
                <a:lnTo>
                  <a:pt x="45937" y="1193"/>
                </a:lnTo>
                <a:lnTo>
                  <a:pt x="54818" y="5603"/>
                </a:lnTo>
                <a:lnTo>
                  <a:pt x="60028" y="12605"/>
                </a:lnTo>
                <a:lnTo>
                  <a:pt x="33954" y="12605"/>
                </a:lnTo>
                <a:lnTo>
                  <a:pt x="27545" y="13757"/>
                </a:lnTo>
                <a:lnTo>
                  <a:pt x="26831" y="14203"/>
                </a:lnTo>
                <a:close/>
              </a:path>
              <a:path w="64134" h="86360" extrusionOk="0">
                <a:moveTo>
                  <a:pt x="13218" y="85854"/>
                </a:moveTo>
                <a:lnTo>
                  <a:pt x="0" y="85854"/>
                </a:lnTo>
                <a:lnTo>
                  <a:pt x="0" y="2389"/>
                </a:lnTo>
                <a:lnTo>
                  <a:pt x="12468" y="2389"/>
                </a:lnTo>
                <a:lnTo>
                  <a:pt x="12468" y="14203"/>
                </a:lnTo>
                <a:lnTo>
                  <a:pt x="26831" y="14203"/>
                </a:lnTo>
                <a:lnTo>
                  <a:pt x="20769" y="17991"/>
                </a:lnTo>
                <a:lnTo>
                  <a:pt x="15402" y="26474"/>
                </a:lnTo>
                <a:lnTo>
                  <a:pt x="13218" y="40374"/>
                </a:lnTo>
                <a:lnTo>
                  <a:pt x="13218" y="85854"/>
                </a:lnTo>
                <a:close/>
              </a:path>
              <a:path w="64134" h="86360" extrusionOk="0">
                <a:moveTo>
                  <a:pt x="64001" y="85854"/>
                </a:moveTo>
                <a:lnTo>
                  <a:pt x="50778" y="85854"/>
                </a:lnTo>
                <a:lnTo>
                  <a:pt x="50778" y="34467"/>
                </a:lnTo>
                <a:lnTo>
                  <a:pt x="49966" y="24925"/>
                </a:lnTo>
                <a:lnTo>
                  <a:pt x="47211" y="18091"/>
                </a:lnTo>
                <a:lnTo>
                  <a:pt x="42034" y="13979"/>
                </a:lnTo>
                <a:lnTo>
                  <a:pt x="33954" y="12605"/>
                </a:lnTo>
                <a:lnTo>
                  <a:pt x="60028" y="12605"/>
                </a:lnTo>
                <a:lnTo>
                  <a:pt x="61417" y="14472"/>
                </a:lnTo>
                <a:lnTo>
                  <a:pt x="64001" y="29040"/>
                </a:lnTo>
                <a:lnTo>
                  <a:pt x="64001" y="85854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"/>
          <p:cNvSpPr/>
          <p:nvPr/>
        </p:nvSpPr>
        <p:spPr>
          <a:xfrm>
            <a:off x="8973677" y="5623245"/>
            <a:ext cx="74295" cy="88265"/>
          </a:xfrm>
          <a:custGeom>
            <a:avLst/>
            <a:gdLst/>
            <a:ahLst/>
            <a:cxnLst/>
            <a:rect l="l" t="t" r="r" b="b"/>
            <a:pathLst>
              <a:path w="74295" h="88264" extrusionOk="0">
                <a:moveTo>
                  <a:pt x="16073" y="27763"/>
                </a:moveTo>
                <a:lnTo>
                  <a:pt x="3903" y="27763"/>
                </a:lnTo>
                <a:lnTo>
                  <a:pt x="6502" y="15010"/>
                </a:lnTo>
                <a:lnTo>
                  <a:pt x="13088" y="6401"/>
                </a:lnTo>
                <a:lnTo>
                  <a:pt x="23195" y="1533"/>
                </a:lnTo>
                <a:lnTo>
                  <a:pt x="36358" y="0"/>
                </a:lnTo>
                <a:lnTo>
                  <a:pt x="43572" y="633"/>
                </a:lnTo>
                <a:lnTo>
                  <a:pt x="53294" y="3630"/>
                </a:lnTo>
                <a:lnTo>
                  <a:pt x="61834" y="10635"/>
                </a:lnTo>
                <a:lnTo>
                  <a:pt x="62128" y="11650"/>
                </a:lnTo>
                <a:lnTo>
                  <a:pt x="19077" y="11650"/>
                </a:lnTo>
                <a:lnTo>
                  <a:pt x="16977" y="21381"/>
                </a:lnTo>
                <a:lnTo>
                  <a:pt x="16073" y="27763"/>
                </a:lnTo>
                <a:close/>
              </a:path>
              <a:path w="74295" h="88264" extrusionOk="0">
                <a:moveTo>
                  <a:pt x="24639" y="88243"/>
                </a:moveTo>
                <a:lnTo>
                  <a:pt x="14685" y="86487"/>
                </a:lnTo>
                <a:lnTo>
                  <a:pt x="6910" y="81582"/>
                </a:lnTo>
                <a:lnTo>
                  <a:pt x="1821" y="73974"/>
                </a:lnTo>
                <a:lnTo>
                  <a:pt x="0" y="64150"/>
                </a:lnTo>
                <a:lnTo>
                  <a:pt x="647" y="57501"/>
                </a:lnTo>
                <a:lnTo>
                  <a:pt x="45668" y="35105"/>
                </a:lnTo>
                <a:lnTo>
                  <a:pt x="48826" y="34788"/>
                </a:lnTo>
                <a:lnTo>
                  <a:pt x="52580" y="33507"/>
                </a:lnTo>
                <a:lnTo>
                  <a:pt x="52580" y="16434"/>
                </a:lnTo>
                <a:lnTo>
                  <a:pt x="46572" y="11650"/>
                </a:lnTo>
                <a:lnTo>
                  <a:pt x="62128" y="11650"/>
                </a:lnTo>
                <a:lnTo>
                  <a:pt x="65501" y="23296"/>
                </a:lnTo>
                <a:lnTo>
                  <a:pt x="65501" y="43243"/>
                </a:lnTo>
                <a:lnTo>
                  <a:pt x="52282" y="43243"/>
                </a:lnTo>
                <a:lnTo>
                  <a:pt x="50177" y="44999"/>
                </a:lnTo>
                <a:lnTo>
                  <a:pt x="46875" y="46276"/>
                </a:lnTo>
                <a:lnTo>
                  <a:pt x="30494" y="48512"/>
                </a:lnTo>
                <a:lnTo>
                  <a:pt x="24038" y="49467"/>
                </a:lnTo>
                <a:lnTo>
                  <a:pt x="13670" y="51540"/>
                </a:lnTo>
                <a:lnTo>
                  <a:pt x="13670" y="71170"/>
                </a:lnTo>
                <a:lnTo>
                  <a:pt x="18025" y="76592"/>
                </a:lnTo>
                <a:lnTo>
                  <a:pt x="51194" y="76592"/>
                </a:lnTo>
                <a:lnTo>
                  <a:pt x="48595" y="79292"/>
                </a:lnTo>
                <a:lnTo>
                  <a:pt x="42666" y="83676"/>
                </a:lnTo>
                <a:lnTo>
                  <a:pt x="34822" y="86954"/>
                </a:lnTo>
                <a:lnTo>
                  <a:pt x="24639" y="88243"/>
                </a:lnTo>
                <a:close/>
              </a:path>
              <a:path w="74295" h="88264" extrusionOk="0">
                <a:moveTo>
                  <a:pt x="51194" y="76592"/>
                </a:moveTo>
                <a:lnTo>
                  <a:pt x="27941" y="76592"/>
                </a:lnTo>
                <a:lnTo>
                  <a:pt x="36942" y="75097"/>
                </a:lnTo>
                <a:lnTo>
                  <a:pt x="44732" y="70969"/>
                </a:lnTo>
                <a:lnTo>
                  <a:pt x="50211" y="64746"/>
                </a:lnTo>
                <a:lnTo>
                  <a:pt x="52282" y="56967"/>
                </a:lnTo>
                <a:lnTo>
                  <a:pt x="52282" y="43243"/>
                </a:lnTo>
                <a:lnTo>
                  <a:pt x="65501" y="43243"/>
                </a:lnTo>
                <a:lnTo>
                  <a:pt x="65501" y="74683"/>
                </a:lnTo>
                <a:lnTo>
                  <a:pt x="53032" y="74683"/>
                </a:lnTo>
                <a:lnTo>
                  <a:pt x="51194" y="76592"/>
                </a:lnTo>
                <a:close/>
              </a:path>
              <a:path w="74295" h="88264" extrusionOk="0">
                <a:moveTo>
                  <a:pt x="70010" y="87447"/>
                </a:moveTo>
                <a:lnTo>
                  <a:pt x="55287" y="87447"/>
                </a:lnTo>
                <a:lnTo>
                  <a:pt x="53484" y="81065"/>
                </a:lnTo>
                <a:lnTo>
                  <a:pt x="53032" y="74683"/>
                </a:lnTo>
                <a:lnTo>
                  <a:pt x="65501" y="74683"/>
                </a:lnTo>
                <a:lnTo>
                  <a:pt x="65501" y="74841"/>
                </a:lnTo>
                <a:lnTo>
                  <a:pt x="67154" y="76276"/>
                </a:lnTo>
                <a:lnTo>
                  <a:pt x="74215" y="76276"/>
                </a:lnTo>
                <a:lnTo>
                  <a:pt x="74215" y="85854"/>
                </a:lnTo>
                <a:lnTo>
                  <a:pt x="71938" y="86498"/>
                </a:lnTo>
                <a:lnTo>
                  <a:pt x="70010" y="87447"/>
                </a:lnTo>
                <a:close/>
              </a:path>
              <a:path w="74295" h="88264" extrusionOk="0">
                <a:moveTo>
                  <a:pt x="74215" y="76276"/>
                </a:moveTo>
                <a:lnTo>
                  <a:pt x="71062" y="76276"/>
                </a:lnTo>
                <a:lnTo>
                  <a:pt x="72711" y="75959"/>
                </a:lnTo>
                <a:lnTo>
                  <a:pt x="74215" y="75638"/>
                </a:lnTo>
                <a:lnTo>
                  <a:pt x="74215" y="76276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9071483" y="5594521"/>
            <a:ext cx="0" cy="114935"/>
          </a:xfrm>
          <a:custGeom>
            <a:avLst/>
            <a:gdLst/>
            <a:ahLst/>
            <a:cxnLst/>
            <a:rect l="l" t="t" r="r" b="b"/>
            <a:pathLst>
              <a:path w="120000" h="114935" extrusionOk="0">
                <a:moveTo>
                  <a:pt x="0" y="0"/>
                </a:moveTo>
                <a:lnTo>
                  <a:pt x="0" y="114577"/>
                </a:lnTo>
              </a:path>
            </a:pathLst>
          </a:custGeom>
          <a:noFill/>
          <a:ln w="132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9148854" y="5593970"/>
            <a:ext cx="327977" cy="117518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9497419" y="5594521"/>
            <a:ext cx="367940" cy="116967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8226823" y="5779483"/>
            <a:ext cx="1200283" cy="120638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9496669" y="5779483"/>
            <a:ext cx="1614200" cy="120638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7605279" y="5570591"/>
            <a:ext cx="572770" cy="348615"/>
          </a:xfrm>
          <a:custGeom>
            <a:avLst/>
            <a:gdLst/>
            <a:ahLst/>
            <a:cxnLst/>
            <a:rect l="l" t="t" r="r" b="b"/>
            <a:pathLst>
              <a:path w="572770" h="348614" extrusionOk="0">
                <a:moveTo>
                  <a:pt x="0" y="348482"/>
                </a:moveTo>
                <a:lnTo>
                  <a:pt x="572619" y="348482"/>
                </a:lnTo>
                <a:lnTo>
                  <a:pt x="572619" y="0"/>
                </a:lnTo>
                <a:lnTo>
                  <a:pt x="0" y="0"/>
                </a:lnTo>
                <a:lnTo>
                  <a:pt x="0" y="34848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7750230" y="5633846"/>
            <a:ext cx="64135" cy="78740"/>
          </a:xfrm>
          <a:custGeom>
            <a:avLst/>
            <a:gdLst/>
            <a:ahLst/>
            <a:cxnLst/>
            <a:rect l="l" t="t" r="r" b="b"/>
            <a:pathLst>
              <a:path w="64134" h="78739" extrusionOk="0">
                <a:moveTo>
                  <a:pt x="0" y="0"/>
                </a:moveTo>
                <a:lnTo>
                  <a:pt x="63878" y="0"/>
                </a:lnTo>
                <a:lnTo>
                  <a:pt x="63878" y="78496"/>
                </a:lnTo>
                <a:lnTo>
                  <a:pt x="0" y="78496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7675704" y="5746358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120000" extrusionOk="0">
                <a:moveTo>
                  <a:pt x="0" y="0"/>
                </a:moveTo>
                <a:lnTo>
                  <a:pt x="212931" y="0"/>
                </a:lnTo>
              </a:path>
            </a:pathLst>
          </a:custGeom>
          <a:noFill/>
          <a:ln w="680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7750227" y="5780344"/>
            <a:ext cx="64135" cy="79375"/>
          </a:xfrm>
          <a:custGeom>
            <a:avLst/>
            <a:gdLst/>
            <a:ahLst/>
            <a:cxnLst/>
            <a:rect l="l" t="t" r="r" b="b"/>
            <a:pathLst>
              <a:path w="64134" h="79375" extrusionOk="0">
                <a:moveTo>
                  <a:pt x="63880" y="79165"/>
                </a:moveTo>
                <a:lnTo>
                  <a:pt x="0" y="79165"/>
                </a:lnTo>
                <a:lnTo>
                  <a:pt x="0" y="0"/>
                </a:lnTo>
                <a:lnTo>
                  <a:pt x="63880" y="29"/>
                </a:lnTo>
                <a:lnTo>
                  <a:pt x="63880" y="79165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7750227" y="5780344"/>
            <a:ext cx="64135" cy="635"/>
          </a:xfrm>
          <a:custGeom>
            <a:avLst/>
            <a:gdLst/>
            <a:ahLst/>
            <a:cxnLst/>
            <a:rect l="l" t="t" r="r" b="b"/>
            <a:pathLst>
              <a:path w="64134" h="635" extrusionOk="0">
                <a:moveTo>
                  <a:pt x="63880" y="29"/>
                </a:moveTo>
                <a:lnTo>
                  <a:pt x="4" y="29"/>
                </a:lnTo>
                <a:lnTo>
                  <a:pt x="6388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7814108" y="5780344"/>
            <a:ext cx="74930" cy="635"/>
          </a:xfrm>
          <a:custGeom>
            <a:avLst/>
            <a:gdLst/>
            <a:ahLst/>
            <a:cxnLst/>
            <a:rect l="l" t="t" r="r" b="b"/>
            <a:pathLst>
              <a:path w="74929" h="635" extrusionOk="0">
                <a:moveTo>
                  <a:pt x="74528" y="14"/>
                </a:moveTo>
                <a:lnTo>
                  <a:pt x="0" y="14"/>
                </a:lnTo>
                <a:lnTo>
                  <a:pt x="74528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7934035" y="5631062"/>
            <a:ext cx="176550" cy="229100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7630030" y="5596911"/>
            <a:ext cx="525145" cy="299085"/>
          </a:xfrm>
          <a:custGeom>
            <a:avLst/>
            <a:gdLst/>
            <a:ahLst/>
            <a:cxnLst/>
            <a:rect l="l" t="t" r="r" b="b"/>
            <a:pathLst>
              <a:path w="525145" h="299085" extrusionOk="0">
                <a:moveTo>
                  <a:pt x="0" y="298930"/>
                </a:moveTo>
                <a:lnTo>
                  <a:pt x="524779" y="298930"/>
                </a:lnTo>
                <a:lnTo>
                  <a:pt x="524779" y="0"/>
                </a:lnTo>
                <a:lnTo>
                  <a:pt x="0" y="0"/>
                </a:lnTo>
                <a:lnTo>
                  <a:pt x="0" y="298930"/>
                </a:lnTo>
                <a:close/>
              </a:path>
            </a:pathLst>
          </a:custGeom>
          <a:noFill/>
          <a:ln w="9750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7626007" y="5301000"/>
            <a:ext cx="1844560" cy="187337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"/>
          <p:cNvSpPr txBox="1">
            <a:spLocks noGrp="1"/>
          </p:cNvSpPr>
          <p:nvPr>
            <p:ph type="title"/>
          </p:nvPr>
        </p:nvSpPr>
        <p:spPr>
          <a:xfrm>
            <a:off x="7581926" y="437772"/>
            <a:ext cx="3390873" cy="2219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8400" rIns="0" bIns="0" anchor="t" anchorCtr="0">
            <a:spAutoFit/>
          </a:bodyPr>
          <a:lstStyle/>
          <a:p>
            <a:pPr marL="12700" marR="5080" lvl="0" indent="0" algn="l" rtl="0">
              <a:lnSpc>
                <a:spcPct val="107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Curso</a:t>
            </a:r>
            <a:r>
              <a:rPr lang="en-US" dirty="0"/>
              <a:t> </a:t>
            </a:r>
            <a:r>
              <a:rPr lang="en-US" dirty="0" err="1"/>
              <a:t>Primeros</a:t>
            </a:r>
            <a:r>
              <a:rPr lang="en-US" dirty="0"/>
              <a:t> </a:t>
            </a:r>
            <a:r>
              <a:rPr lang="en-US" dirty="0" err="1"/>
              <a:t>Auxilios</a:t>
            </a:r>
            <a:r>
              <a:rPr lang="en-US" dirty="0"/>
              <a:t> </a:t>
            </a:r>
            <a:r>
              <a:rPr lang="en-US" dirty="0" err="1"/>
              <a:t>Psicológicos</a:t>
            </a:r>
            <a:r>
              <a:rPr lang="en-US" dirty="0"/>
              <a:t> para las </a:t>
            </a:r>
            <a:r>
              <a:rPr lang="en-US" dirty="0" err="1"/>
              <a:t>Sociedades</a:t>
            </a:r>
            <a:r>
              <a:rPr lang="en-US" dirty="0"/>
              <a:t> </a:t>
            </a:r>
            <a:r>
              <a:rPr lang="en-US" dirty="0" err="1"/>
              <a:t>Nacionales</a:t>
            </a:r>
            <a:r>
              <a:rPr lang="en-US" dirty="0"/>
              <a:t> de la Cruz </a:t>
            </a:r>
            <a:r>
              <a:rPr lang="en-US" dirty="0" err="1"/>
              <a:t>Roja</a:t>
            </a:r>
            <a:r>
              <a:rPr lang="en-US" dirty="0"/>
              <a:t> y Media Luna </a:t>
            </a:r>
            <a:r>
              <a:rPr lang="en-US" dirty="0" err="1"/>
              <a:t>Roja</a:t>
            </a:r>
            <a:endParaRPr dirty="0"/>
          </a:p>
        </p:txBody>
      </p:sp>
      <p:sp>
        <p:nvSpPr>
          <p:cNvPr id="75" name="Google Shape;75;p1"/>
          <p:cNvSpPr txBox="1"/>
          <p:nvPr/>
        </p:nvSpPr>
        <p:spPr>
          <a:xfrm>
            <a:off x="7407202" y="2911972"/>
            <a:ext cx="3032700" cy="17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0" marR="0" lvl="0" indent="0" algn="l" rtl="0">
              <a:lnSpc>
                <a:spcPct val="119615"/>
              </a:lnSpc>
              <a:spcBef>
                <a:spcPts val="248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</a:t>
            </a:r>
            <a:endParaRPr sz="4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9615"/>
              </a:lnSpc>
              <a:spcBef>
                <a:spcPts val="248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PAP Básicos</a:t>
            </a:r>
            <a:endParaRPr sz="4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"/>
          <p:cNvSpPr txBox="1"/>
          <p:nvPr/>
        </p:nvSpPr>
        <p:spPr>
          <a:xfrm rot="5400000">
            <a:off x="-517596" y="5704287"/>
            <a:ext cx="1275715" cy="118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87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MYANMAR RED CROSS SOCIETY / IFRC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0"/>
          <p:cNvSpPr/>
          <p:nvPr/>
        </p:nvSpPr>
        <p:spPr>
          <a:xfrm>
            <a:off x="6211657" y="445820"/>
            <a:ext cx="1665666" cy="1764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0"/>
          <p:cNvSpPr/>
          <p:nvPr/>
        </p:nvSpPr>
        <p:spPr>
          <a:xfrm>
            <a:off x="5936402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4" h="46354" extrusionOk="0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0"/>
          <p:cNvSpPr/>
          <p:nvPr/>
        </p:nvSpPr>
        <p:spPr>
          <a:xfrm>
            <a:off x="5893360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 h="120000" extrusionOk="0">
                <a:moveTo>
                  <a:pt x="0" y="0"/>
                </a:moveTo>
                <a:lnTo>
                  <a:pt x="122977" y="0"/>
                </a:lnTo>
              </a:path>
            </a:pathLst>
          </a:custGeom>
          <a:noFill/>
          <a:ln w="392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10"/>
          <p:cNvSpPr/>
          <p:nvPr/>
        </p:nvSpPr>
        <p:spPr>
          <a:xfrm>
            <a:off x="5936401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4" h="45720" extrusionOk="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0"/>
          <p:cNvSpPr/>
          <p:nvPr/>
        </p:nvSpPr>
        <p:spPr>
          <a:xfrm>
            <a:off x="5936401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4" h="634" extrusionOk="0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0"/>
          <p:cNvSpPr/>
          <p:nvPr/>
        </p:nvSpPr>
        <p:spPr>
          <a:xfrm>
            <a:off x="5973295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 extrusionOk="0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10"/>
          <p:cNvSpPr/>
          <p:nvPr/>
        </p:nvSpPr>
        <p:spPr>
          <a:xfrm>
            <a:off x="6042558" y="466924"/>
            <a:ext cx="101965" cy="13231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10"/>
          <p:cNvSpPr/>
          <p:nvPr/>
        </p:nvSpPr>
        <p:spPr>
          <a:xfrm>
            <a:off x="5866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 extrusionOk="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noFill/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10"/>
          <p:cNvSpPr/>
          <p:nvPr/>
        </p:nvSpPr>
        <p:spPr>
          <a:xfrm>
            <a:off x="5864657" y="287191"/>
            <a:ext cx="1065314" cy="10820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0"/>
          <p:cNvSpPr/>
          <p:nvPr/>
        </p:nvSpPr>
        <p:spPr>
          <a:xfrm>
            <a:off x="958532" y="1102870"/>
            <a:ext cx="10319385" cy="4912360"/>
          </a:xfrm>
          <a:custGeom>
            <a:avLst/>
            <a:gdLst/>
            <a:ahLst/>
            <a:cxnLst/>
            <a:rect l="l" t="t" r="r" b="b"/>
            <a:pathLst>
              <a:path w="10319385" h="4912360" extrusionOk="0">
                <a:moveTo>
                  <a:pt x="10319198" y="0"/>
                </a:moveTo>
                <a:lnTo>
                  <a:pt x="263829" y="0"/>
                </a:lnTo>
                <a:lnTo>
                  <a:pt x="111303" y="4122"/>
                </a:lnTo>
                <a:lnTo>
                  <a:pt x="32978" y="32977"/>
                </a:lnTo>
                <a:lnTo>
                  <a:pt x="4122" y="111297"/>
                </a:lnTo>
                <a:lnTo>
                  <a:pt x="0" y="263817"/>
                </a:lnTo>
                <a:lnTo>
                  <a:pt x="0" y="4912245"/>
                </a:lnTo>
                <a:lnTo>
                  <a:pt x="10319198" y="4912245"/>
                </a:lnTo>
                <a:lnTo>
                  <a:pt x="10319198" y="0"/>
                </a:lnTo>
                <a:close/>
              </a:path>
            </a:pathLst>
          </a:custGeom>
          <a:solidFill>
            <a:srgbClr val="E8EFF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0"/>
          <p:cNvSpPr/>
          <p:nvPr/>
        </p:nvSpPr>
        <p:spPr>
          <a:xfrm>
            <a:off x="1200806" y="1567751"/>
            <a:ext cx="264160" cy="4912360"/>
          </a:xfrm>
          <a:custGeom>
            <a:avLst/>
            <a:gdLst/>
            <a:ahLst/>
            <a:cxnLst/>
            <a:rect l="l" t="t" r="r" b="b"/>
            <a:pathLst>
              <a:path w="264159" h="4912360" extrusionOk="0">
                <a:moveTo>
                  <a:pt x="263829" y="0"/>
                </a:moveTo>
                <a:lnTo>
                  <a:pt x="111303" y="4122"/>
                </a:lnTo>
                <a:lnTo>
                  <a:pt x="32978" y="32977"/>
                </a:lnTo>
                <a:lnTo>
                  <a:pt x="4122" y="111297"/>
                </a:lnTo>
                <a:lnTo>
                  <a:pt x="0" y="263817"/>
                </a:lnTo>
                <a:lnTo>
                  <a:pt x="0" y="4912245"/>
                </a:lnTo>
              </a:path>
            </a:pathLst>
          </a:custGeom>
          <a:noFill/>
          <a:ln w="15500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0"/>
          <p:cNvSpPr/>
          <p:nvPr/>
        </p:nvSpPr>
        <p:spPr>
          <a:xfrm>
            <a:off x="1464636" y="1567751"/>
            <a:ext cx="10055860" cy="0"/>
          </a:xfrm>
          <a:custGeom>
            <a:avLst/>
            <a:gdLst/>
            <a:ahLst/>
            <a:cxnLst/>
            <a:rect l="l" t="t" r="r" b="b"/>
            <a:pathLst>
              <a:path w="10055860" h="120000" extrusionOk="0">
                <a:moveTo>
                  <a:pt x="10055368" y="0"/>
                </a:moveTo>
                <a:lnTo>
                  <a:pt x="0" y="0"/>
                </a:lnTo>
              </a:path>
            </a:pathLst>
          </a:custGeom>
          <a:noFill/>
          <a:ln w="15500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0"/>
          <p:cNvSpPr/>
          <p:nvPr/>
        </p:nvSpPr>
        <p:spPr>
          <a:xfrm>
            <a:off x="1276701" y="1633458"/>
            <a:ext cx="1976755" cy="715645"/>
          </a:xfrm>
          <a:custGeom>
            <a:avLst/>
            <a:gdLst/>
            <a:ahLst/>
            <a:cxnLst/>
            <a:rect l="l" t="t" r="r" b="b"/>
            <a:pathLst>
              <a:path w="1976755" h="715644" extrusionOk="0">
                <a:moveTo>
                  <a:pt x="1654962" y="0"/>
                </a:moveTo>
                <a:lnTo>
                  <a:pt x="0" y="6718"/>
                </a:lnTo>
                <a:lnTo>
                  <a:pt x="0" y="715568"/>
                </a:lnTo>
                <a:lnTo>
                  <a:pt x="1654962" y="715568"/>
                </a:lnTo>
                <a:lnTo>
                  <a:pt x="1840705" y="710548"/>
                </a:lnTo>
                <a:lnTo>
                  <a:pt x="1936086" y="675408"/>
                </a:lnTo>
                <a:lnTo>
                  <a:pt x="1971226" y="580026"/>
                </a:lnTo>
                <a:lnTo>
                  <a:pt x="1976247" y="394284"/>
                </a:lnTo>
                <a:lnTo>
                  <a:pt x="1976247" y="321284"/>
                </a:lnTo>
                <a:lnTo>
                  <a:pt x="1971226" y="135541"/>
                </a:lnTo>
                <a:lnTo>
                  <a:pt x="1936086" y="40160"/>
                </a:lnTo>
                <a:lnTo>
                  <a:pt x="1840705" y="5020"/>
                </a:lnTo>
                <a:lnTo>
                  <a:pt x="1654962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0"/>
          <p:cNvSpPr txBox="1">
            <a:spLocks noGrp="1"/>
          </p:cNvSpPr>
          <p:nvPr>
            <p:ph type="title"/>
          </p:nvPr>
        </p:nvSpPr>
        <p:spPr>
          <a:xfrm>
            <a:off x="1332886" y="1660844"/>
            <a:ext cx="9232800" cy="6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b="1" dirty="0" err="1"/>
              <a:t>Escuchar</a:t>
            </a:r>
            <a:r>
              <a:rPr lang="en-US" sz="3900" b="1" dirty="0"/>
              <a:t> </a:t>
            </a:r>
            <a:r>
              <a:rPr lang="en-US" sz="3900" b="1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3900" b="1" dirty="0">
                <a:solidFill>
                  <a:srgbClr val="231F20"/>
                </a:solidFill>
              </a:rPr>
              <a:t>se </a:t>
            </a:r>
            <a:r>
              <a:rPr lang="en-US" sz="3900" b="1" dirty="0" err="1">
                <a:solidFill>
                  <a:srgbClr val="231F20"/>
                </a:solidFill>
              </a:rPr>
              <a:t>refiere</a:t>
            </a:r>
            <a:r>
              <a:rPr lang="en-US" sz="3900" b="1" dirty="0">
                <a:solidFill>
                  <a:srgbClr val="231F20"/>
                </a:solidFill>
              </a:rPr>
              <a:t> a </a:t>
            </a:r>
            <a:r>
              <a:rPr lang="en-US" sz="3900" b="1" dirty="0" err="1">
                <a:solidFill>
                  <a:srgbClr val="231F20"/>
                </a:solidFill>
              </a:rPr>
              <a:t>cómo</a:t>
            </a:r>
            <a:r>
              <a:rPr lang="en-US" sz="3900" b="1" dirty="0">
                <a:solidFill>
                  <a:srgbClr val="231F20"/>
                </a:solidFill>
              </a:rPr>
              <a:t>, </a:t>
            </a:r>
            <a:r>
              <a:rPr lang="en-US" sz="3900" b="1" dirty="0" err="1">
                <a:solidFill>
                  <a:srgbClr val="231F20"/>
                </a:solidFill>
              </a:rPr>
              <a:t>quien</a:t>
            </a:r>
            <a:r>
              <a:rPr lang="en-US" sz="3900" b="1" dirty="0">
                <a:solidFill>
                  <a:srgbClr val="231F20"/>
                </a:solidFill>
              </a:rPr>
              <a:t> </a:t>
            </a:r>
            <a:r>
              <a:rPr lang="en-US" sz="3900" b="1" dirty="0" err="1">
                <a:solidFill>
                  <a:srgbClr val="231F20"/>
                </a:solidFill>
              </a:rPr>
              <a:t>ayuda</a:t>
            </a:r>
            <a:r>
              <a:rPr lang="en-US" sz="3900" b="1" dirty="0">
                <a:solidFill>
                  <a:srgbClr val="231F20"/>
                </a:solidFill>
              </a:rPr>
              <a:t>,</a:t>
            </a:r>
            <a:endParaRPr sz="39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0"/>
          <p:cNvSpPr txBox="1"/>
          <p:nvPr/>
        </p:nvSpPr>
        <p:spPr>
          <a:xfrm>
            <a:off x="1464636" y="2402811"/>
            <a:ext cx="9172200" cy="4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425" rIns="0" bIns="0" anchor="t" anchorCtr="0">
            <a:spAutoFit/>
          </a:bodyPr>
          <a:lstStyle/>
          <a:p>
            <a:pPr marL="276225" marR="5080" lvl="0" indent="-263525" algn="l" rtl="0">
              <a:lnSpc>
                <a:spcPct val="119591"/>
              </a:lnSpc>
              <a:spcBef>
                <a:spcPts val="105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Se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acerca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alguien</a:t>
            </a:r>
            <a:endParaRPr sz="2450" dirty="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6225" marR="5080" lvl="0" indent="-263525" algn="l" rtl="0">
              <a:lnSpc>
                <a:spcPct val="119591"/>
              </a:lnSpc>
              <a:spcBef>
                <a:spcPts val="105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Se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presenta</a:t>
            </a:r>
            <a:endParaRPr sz="2450" dirty="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5080" lvl="0" indent="-384175" algn="l" rtl="0">
              <a:lnSpc>
                <a:spcPct val="119591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Presta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atención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escucha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activamente</a:t>
            </a:r>
            <a:endParaRPr sz="2450" dirty="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6225" marR="5080" lvl="0" indent="-263525" algn="l" rtl="0">
              <a:lnSpc>
                <a:spcPct val="119591"/>
              </a:lnSpc>
              <a:spcBef>
                <a:spcPts val="105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Acepta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sentimientos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de los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demás</a:t>
            </a:r>
            <a:endParaRPr sz="2450" dirty="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6225" marR="5080" lvl="0" indent="-263525" algn="l" rtl="0">
              <a:lnSpc>
                <a:spcPct val="119591"/>
              </a:lnSpc>
              <a:spcBef>
                <a:spcPts val="105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Calma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a la persona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apuros</a:t>
            </a:r>
            <a:endParaRPr sz="2450" dirty="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6225" marR="5080" lvl="0" indent="-263525" algn="l" rtl="0">
              <a:lnSpc>
                <a:spcPct val="119591"/>
              </a:lnSpc>
              <a:spcBef>
                <a:spcPts val="105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Pregunta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sobre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necesidades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e inquietudes.</a:t>
            </a:r>
            <a:endParaRPr sz="2450" dirty="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6225" marR="5080" lvl="0" indent="-263525" algn="l" rtl="0">
              <a:lnSpc>
                <a:spcPct val="119591"/>
              </a:lnSpc>
              <a:spcBef>
                <a:spcPts val="105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Ayuda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a la persona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peligro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encontrar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soluciones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a sus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necesidades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problemas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inmediatos</a:t>
            </a:r>
            <a:r>
              <a:rPr lang="en-US" sz="245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50" dirty="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5080" lvl="0" indent="0" algn="l" rtl="0">
              <a:lnSpc>
                <a:spcPct val="119591"/>
              </a:lnSpc>
              <a:spcBef>
                <a:spcPts val="105"/>
              </a:spcBef>
              <a:spcAft>
                <a:spcPts val="0"/>
              </a:spcAft>
              <a:buNone/>
            </a:pPr>
            <a:endParaRPr sz="2450" dirty="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0"/>
          <p:cNvSpPr txBox="1">
            <a:spLocks noGrp="1"/>
          </p:cNvSpPr>
          <p:nvPr>
            <p:ph type="title"/>
          </p:nvPr>
        </p:nvSpPr>
        <p:spPr>
          <a:xfrm>
            <a:off x="85150" y="190625"/>
            <a:ext cx="2943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</a:t>
            </a:r>
            <a:r>
              <a:rPr lang="en-US" sz="1600"/>
              <a:t>rimeros Auxilios Psicológicos</a:t>
            </a:r>
            <a:endParaRPr sz="1600"/>
          </a:p>
        </p:txBody>
      </p:sp>
      <p:sp>
        <p:nvSpPr>
          <p:cNvPr id="263" name="Google Shape;263;p10"/>
          <p:cNvSpPr txBox="1"/>
          <p:nvPr/>
        </p:nvSpPr>
        <p:spPr>
          <a:xfrm>
            <a:off x="3168651" y="190621"/>
            <a:ext cx="2114700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ódulo 2 PAP Básico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1"/>
          <p:cNvSpPr/>
          <p:nvPr/>
        </p:nvSpPr>
        <p:spPr>
          <a:xfrm>
            <a:off x="6211657" y="445820"/>
            <a:ext cx="1665666" cy="1764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1"/>
          <p:cNvSpPr/>
          <p:nvPr/>
        </p:nvSpPr>
        <p:spPr>
          <a:xfrm>
            <a:off x="5936402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4" h="46354" extrusionOk="0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1"/>
          <p:cNvSpPr/>
          <p:nvPr/>
        </p:nvSpPr>
        <p:spPr>
          <a:xfrm>
            <a:off x="5893360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 h="120000" extrusionOk="0">
                <a:moveTo>
                  <a:pt x="0" y="0"/>
                </a:moveTo>
                <a:lnTo>
                  <a:pt x="122977" y="0"/>
                </a:lnTo>
              </a:path>
            </a:pathLst>
          </a:custGeom>
          <a:noFill/>
          <a:ln w="392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11"/>
          <p:cNvSpPr/>
          <p:nvPr/>
        </p:nvSpPr>
        <p:spPr>
          <a:xfrm>
            <a:off x="5936401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4" h="45720" extrusionOk="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11"/>
          <p:cNvSpPr/>
          <p:nvPr/>
        </p:nvSpPr>
        <p:spPr>
          <a:xfrm>
            <a:off x="5936401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4" h="634" extrusionOk="0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1"/>
          <p:cNvSpPr/>
          <p:nvPr/>
        </p:nvSpPr>
        <p:spPr>
          <a:xfrm>
            <a:off x="5973295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 extrusionOk="0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1"/>
          <p:cNvSpPr/>
          <p:nvPr/>
        </p:nvSpPr>
        <p:spPr>
          <a:xfrm>
            <a:off x="6042558" y="466924"/>
            <a:ext cx="101965" cy="13231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11"/>
          <p:cNvSpPr/>
          <p:nvPr/>
        </p:nvSpPr>
        <p:spPr>
          <a:xfrm>
            <a:off x="5866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 extrusionOk="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noFill/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1"/>
          <p:cNvSpPr/>
          <p:nvPr/>
        </p:nvSpPr>
        <p:spPr>
          <a:xfrm>
            <a:off x="5864657" y="287191"/>
            <a:ext cx="1065314" cy="10820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1"/>
          <p:cNvSpPr/>
          <p:nvPr/>
        </p:nvSpPr>
        <p:spPr>
          <a:xfrm>
            <a:off x="1200840" y="1567788"/>
            <a:ext cx="10319385" cy="4912360"/>
          </a:xfrm>
          <a:custGeom>
            <a:avLst/>
            <a:gdLst/>
            <a:ahLst/>
            <a:cxnLst/>
            <a:rect l="l" t="t" r="r" b="b"/>
            <a:pathLst>
              <a:path w="10319385" h="4912360" extrusionOk="0">
                <a:moveTo>
                  <a:pt x="10319163" y="0"/>
                </a:moveTo>
                <a:lnTo>
                  <a:pt x="265023" y="0"/>
                </a:lnTo>
                <a:lnTo>
                  <a:pt x="111806" y="4140"/>
                </a:lnTo>
                <a:lnTo>
                  <a:pt x="33127" y="33127"/>
                </a:lnTo>
                <a:lnTo>
                  <a:pt x="4140" y="111806"/>
                </a:lnTo>
                <a:lnTo>
                  <a:pt x="0" y="265023"/>
                </a:lnTo>
                <a:lnTo>
                  <a:pt x="0" y="4912208"/>
                </a:lnTo>
                <a:lnTo>
                  <a:pt x="10319163" y="4912208"/>
                </a:lnTo>
                <a:lnTo>
                  <a:pt x="10319163" y="0"/>
                </a:lnTo>
                <a:close/>
              </a:path>
            </a:pathLst>
          </a:custGeom>
          <a:solidFill>
            <a:srgbClr val="E8EFF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11"/>
          <p:cNvSpPr/>
          <p:nvPr/>
        </p:nvSpPr>
        <p:spPr>
          <a:xfrm>
            <a:off x="1200840" y="1567788"/>
            <a:ext cx="265430" cy="4912360"/>
          </a:xfrm>
          <a:custGeom>
            <a:avLst/>
            <a:gdLst/>
            <a:ahLst/>
            <a:cxnLst/>
            <a:rect l="l" t="t" r="r" b="b"/>
            <a:pathLst>
              <a:path w="265430" h="4912360" extrusionOk="0">
                <a:moveTo>
                  <a:pt x="265023" y="0"/>
                </a:moveTo>
                <a:lnTo>
                  <a:pt x="111806" y="4140"/>
                </a:lnTo>
                <a:lnTo>
                  <a:pt x="33127" y="33127"/>
                </a:lnTo>
                <a:lnTo>
                  <a:pt x="4140" y="111806"/>
                </a:lnTo>
                <a:lnTo>
                  <a:pt x="0" y="265023"/>
                </a:lnTo>
                <a:lnTo>
                  <a:pt x="0" y="4912208"/>
                </a:lnTo>
              </a:path>
            </a:pathLst>
          </a:custGeom>
          <a:noFill/>
          <a:ln w="15575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1"/>
          <p:cNvSpPr/>
          <p:nvPr/>
        </p:nvSpPr>
        <p:spPr>
          <a:xfrm>
            <a:off x="1465864" y="1567788"/>
            <a:ext cx="10054590" cy="0"/>
          </a:xfrm>
          <a:custGeom>
            <a:avLst/>
            <a:gdLst/>
            <a:ahLst/>
            <a:cxnLst/>
            <a:rect l="l" t="t" r="r" b="b"/>
            <a:pathLst>
              <a:path w="10054590" h="120000" extrusionOk="0">
                <a:moveTo>
                  <a:pt x="10054140" y="0"/>
                </a:moveTo>
                <a:lnTo>
                  <a:pt x="0" y="0"/>
                </a:lnTo>
              </a:path>
            </a:pathLst>
          </a:custGeom>
          <a:noFill/>
          <a:ln w="15575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1"/>
          <p:cNvSpPr/>
          <p:nvPr/>
        </p:nvSpPr>
        <p:spPr>
          <a:xfrm>
            <a:off x="1193049" y="1922200"/>
            <a:ext cx="1836985" cy="718819"/>
          </a:xfrm>
          <a:custGeom>
            <a:avLst/>
            <a:gdLst/>
            <a:ahLst/>
            <a:cxnLst/>
            <a:rect l="l" t="t" r="r" b="b"/>
            <a:pathLst>
              <a:path w="1543685" h="718819" extrusionOk="0">
                <a:moveTo>
                  <a:pt x="1220736" y="0"/>
                </a:moveTo>
                <a:lnTo>
                  <a:pt x="0" y="6743"/>
                </a:lnTo>
                <a:lnTo>
                  <a:pt x="0" y="718794"/>
                </a:lnTo>
                <a:lnTo>
                  <a:pt x="1220736" y="718794"/>
                </a:lnTo>
                <a:lnTo>
                  <a:pt x="1407316" y="713751"/>
                </a:lnTo>
                <a:lnTo>
                  <a:pt x="1503127" y="678453"/>
                </a:lnTo>
                <a:lnTo>
                  <a:pt x="1538426" y="582641"/>
                </a:lnTo>
                <a:lnTo>
                  <a:pt x="1543469" y="396062"/>
                </a:lnTo>
                <a:lnTo>
                  <a:pt x="1543469" y="322732"/>
                </a:lnTo>
                <a:lnTo>
                  <a:pt x="1538426" y="136152"/>
                </a:lnTo>
                <a:lnTo>
                  <a:pt x="1503127" y="40341"/>
                </a:lnTo>
                <a:lnTo>
                  <a:pt x="1407316" y="5042"/>
                </a:lnTo>
                <a:lnTo>
                  <a:pt x="1220736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1"/>
          <p:cNvSpPr txBox="1">
            <a:spLocks noGrp="1"/>
          </p:cNvSpPr>
          <p:nvPr>
            <p:ph type="title"/>
          </p:nvPr>
        </p:nvSpPr>
        <p:spPr>
          <a:xfrm>
            <a:off x="1200858" y="1973513"/>
            <a:ext cx="8331300" cy="6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87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b="1"/>
              <a:t>Vincular</a:t>
            </a:r>
            <a:r>
              <a:rPr lang="en-US" sz="3900" b="1">
                <a:latin typeface="Calibri"/>
                <a:ea typeface="Calibri"/>
                <a:cs typeface="Calibri"/>
                <a:sym typeface="Calibri"/>
              </a:rPr>
              <a:t>          </a:t>
            </a:r>
            <a:r>
              <a:rPr lang="en-US" sz="3900" b="1">
                <a:solidFill>
                  <a:srgbClr val="231F20"/>
                </a:solidFill>
              </a:rPr>
              <a:t>es ayudar a las personas a</a:t>
            </a:r>
            <a:endParaRPr sz="3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1"/>
          <p:cNvSpPr txBox="1"/>
          <p:nvPr/>
        </p:nvSpPr>
        <p:spPr>
          <a:xfrm>
            <a:off x="1533714" y="2834373"/>
            <a:ext cx="5760600" cy="22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277495" marR="0" lvl="0" indent="-264795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Acceder a información </a:t>
            </a: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7495" marR="0" lvl="0" indent="-264795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Conectarse con sus seres queridos y apoyo social</a:t>
            </a: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7495" marR="0" lvl="0" indent="-264795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Abordar problemas prácticos</a:t>
            </a: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7495" marR="0" lvl="0" indent="-264795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Acceder a servicios y otras ayudas.</a:t>
            </a: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1"/>
          <p:cNvSpPr txBox="1">
            <a:spLocks noGrp="1"/>
          </p:cNvSpPr>
          <p:nvPr>
            <p:ph type="title"/>
          </p:nvPr>
        </p:nvSpPr>
        <p:spPr>
          <a:xfrm>
            <a:off x="85150" y="190625"/>
            <a:ext cx="2943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</a:t>
            </a:r>
            <a:r>
              <a:rPr lang="en-US" sz="1600"/>
              <a:t>rimeros Auxilios Psicológicos</a:t>
            </a:r>
            <a:endParaRPr sz="1600"/>
          </a:p>
        </p:txBody>
      </p:sp>
      <p:sp>
        <p:nvSpPr>
          <p:cNvPr id="285" name="Google Shape;285;p11"/>
          <p:cNvSpPr txBox="1"/>
          <p:nvPr/>
        </p:nvSpPr>
        <p:spPr>
          <a:xfrm>
            <a:off x="3168651" y="190621"/>
            <a:ext cx="2114700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ódulo 2 PAP Básico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2"/>
          <p:cNvSpPr/>
          <p:nvPr/>
        </p:nvSpPr>
        <p:spPr>
          <a:xfrm>
            <a:off x="6211657" y="445820"/>
            <a:ext cx="1665666" cy="1764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2"/>
          <p:cNvSpPr/>
          <p:nvPr/>
        </p:nvSpPr>
        <p:spPr>
          <a:xfrm>
            <a:off x="5936402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4" h="46354" extrusionOk="0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2"/>
          <p:cNvSpPr/>
          <p:nvPr/>
        </p:nvSpPr>
        <p:spPr>
          <a:xfrm>
            <a:off x="5893360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 h="120000" extrusionOk="0">
                <a:moveTo>
                  <a:pt x="0" y="0"/>
                </a:moveTo>
                <a:lnTo>
                  <a:pt x="122977" y="0"/>
                </a:lnTo>
              </a:path>
            </a:pathLst>
          </a:custGeom>
          <a:noFill/>
          <a:ln w="392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2"/>
          <p:cNvSpPr/>
          <p:nvPr/>
        </p:nvSpPr>
        <p:spPr>
          <a:xfrm>
            <a:off x="5936401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4" h="45720" extrusionOk="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2"/>
          <p:cNvSpPr/>
          <p:nvPr/>
        </p:nvSpPr>
        <p:spPr>
          <a:xfrm>
            <a:off x="5936401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4" h="634" extrusionOk="0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2"/>
          <p:cNvSpPr/>
          <p:nvPr/>
        </p:nvSpPr>
        <p:spPr>
          <a:xfrm>
            <a:off x="5973295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 extrusionOk="0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2"/>
          <p:cNvSpPr/>
          <p:nvPr/>
        </p:nvSpPr>
        <p:spPr>
          <a:xfrm>
            <a:off x="6042558" y="466924"/>
            <a:ext cx="101965" cy="13231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2"/>
          <p:cNvSpPr/>
          <p:nvPr/>
        </p:nvSpPr>
        <p:spPr>
          <a:xfrm>
            <a:off x="5866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 extrusionOk="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noFill/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12"/>
          <p:cNvSpPr/>
          <p:nvPr/>
        </p:nvSpPr>
        <p:spPr>
          <a:xfrm>
            <a:off x="5864657" y="287191"/>
            <a:ext cx="1065314" cy="10820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12"/>
          <p:cNvSpPr txBox="1">
            <a:spLocks noGrp="1"/>
          </p:cNvSpPr>
          <p:nvPr>
            <p:ph type="title"/>
          </p:nvPr>
        </p:nvSpPr>
        <p:spPr>
          <a:xfrm>
            <a:off x="1180349" y="1005950"/>
            <a:ext cx="7188300" cy="6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231F20"/>
                </a:solidFill>
              </a:rPr>
              <a:t>Dando retroalimentación útil</a:t>
            </a:r>
            <a:endParaRPr sz="4200"/>
          </a:p>
        </p:txBody>
      </p:sp>
      <p:sp>
        <p:nvSpPr>
          <p:cNvPr id="300" name="Google Shape;300;p12"/>
          <p:cNvSpPr/>
          <p:nvPr/>
        </p:nvSpPr>
        <p:spPr>
          <a:xfrm>
            <a:off x="1236032" y="1885871"/>
            <a:ext cx="10322560" cy="4594225"/>
          </a:xfrm>
          <a:custGeom>
            <a:avLst/>
            <a:gdLst/>
            <a:ahLst/>
            <a:cxnLst/>
            <a:rect l="l" t="t" r="r" b="b"/>
            <a:pathLst>
              <a:path w="10322560" h="4594225" extrusionOk="0">
                <a:moveTo>
                  <a:pt x="10322084" y="0"/>
                </a:moveTo>
                <a:lnTo>
                  <a:pt x="165785" y="0"/>
                </a:lnTo>
                <a:lnTo>
                  <a:pt x="69940" y="2590"/>
                </a:lnTo>
                <a:lnTo>
                  <a:pt x="20723" y="20721"/>
                </a:lnTo>
                <a:lnTo>
                  <a:pt x="2590" y="69935"/>
                </a:lnTo>
                <a:lnTo>
                  <a:pt x="0" y="165773"/>
                </a:lnTo>
                <a:lnTo>
                  <a:pt x="0" y="4594125"/>
                </a:lnTo>
                <a:lnTo>
                  <a:pt x="10322084" y="4594125"/>
                </a:lnTo>
                <a:lnTo>
                  <a:pt x="10322084" y="0"/>
                </a:lnTo>
                <a:close/>
              </a:path>
            </a:pathLst>
          </a:custGeom>
          <a:solidFill>
            <a:srgbClr val="E8EFF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2"/>
          <p:cNvSpPr/>
          <p:nvPr/>
        </p:nvSpPr>
        <p:spPr>
          <a:xfrm>
            <a:off x="1197919" y="1885871"/>
            <a:ext cx="166370" cy="4594225"/>
          </a:xfrm>
          <a:custGeom>
            <a:avLst/>
            <a:gdLst/>
            <a:ahLst/>
            <a:cxnLst/>
            <a:rect l="l" t="t" r="r" b="b"/>
            <a:pathLst>
              <a:path w="166369" h="4594225" extrusionOk="0">
                <a:moveTo>
                  <a:pt x="165785" y="0"/>
                </a:moveTo>
                <a:lnTo>
                  <a:pt x="69940" y="2590"/>
                </a:lnTo>
                <a:lnTo>
                  <a:pt x="20723" y="20721"/>
                </a:lnTo>
                <a:lnTo>
                  <a:pt x="2590" y="69935"/>
                </a:lnTo>
                <a:lnTo>
                  <a:pt x="0" y="165773"/>
                </a:lnTo>
                <a:lnTo>
                  <a:pt x="0" y="4594125"/>
                </a:lnTo>
              </a:path>
            </a:pathLst>
          </a:custGeom>
          <a:noFill/>
          <a:ln w="9750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2"/>
          <p:cNvSpPr/>
          <p:nvPr/>
        </p:nvSpPr>
        <p:spPr>
          <a:xfrm>
            <a:off x="1363705" y="1885871"/>
            <a:ext cx="10156825" cy="0"/>
          </a:xfrm>
          <a:custGeom>
            <a:avLst/>
            <a:gdLst/>
            <a:ahLst/>
            <a:cxnLst/>
            <a:rect l="l" t="t" r="r" b="b"/>
            <a:pathLst>
              <a:path w="10156825" h="120000" extrusionOk="0">
                <a:moveTo>
                  <a:pt x="10156298" y="0"/>
                </a:moveTo>
                <a:lnTo>
                  <a:pt x="0" y="0"/>
                </a:lnTo>
              </a:path>
            </a:pathLst>
          </a:custGeom>
          <a:noFill/>
          <a:ln w="9750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12"/>
          <p:cNvSpPr/>
          <p:nvPr/>
        </p:nvSpPr>
        <p:spPr>
          <a:xfrm>
            <a:off x="1193053" y="2107563"/>
            <a:ext cx="1242060" cy="450215"/>
          </a:xfrm>
          <a:custGeom>
            <a:avLst/>
            <a:gdLst/>
            <a:ahLst/>
            <a:cxnLst/>
            <a:rect l="l" t="t" r="r" b="b"/>
            <a:pathLst>
              <a:path w="1242060" h="450214" extrusionOk="0">
                <a:moveTo>
                  <a:pt x="1039914" y="0"/>
                </a:moveTo>
                <a:lnTo>
                  <a:pt x="0" y="0"/>
                </a:lnTo>
                <a:lnTo>
                  <a:pt x="0" y="449630"/>
                </a:lnTo>
                <a:lnTo>
                  <a:pt x="1039914" y="449630"/>
                </a:lnTo>
                <a:lnTo>
                  <a:pt x="1156625" y="446476"/>
                </a:lnTo>
                <a:lnTo>
                  <a:pt x="1216558" y="424395"/>
                </a:lnTo>
                <a:lnTo>
                  <a:pt x="1238638" y="364463"/>
                </a:lnTo>
                <a:lnTo>
                  <a:pt x="1241793" y="247751"/>
                </a:lnTo>
                <a:lnTo>
                  <a:pt x="1241793" y="201879"/>
                </a:lnTo>
                <a:lnTo>
                  <a:pt x="1238638" y="85167"/>
                </a:lnTo>
                <a:lnTo>
                  <a:pt x="1216558" y="25234"/>
                </a:lnTo>
                <a:lnTo>
                  <a:pt x="1156625" y="3154"/>
                </a:lnTo>
                <a:lnTo>
                  <a:pt x="1039914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2"/>
          <p:cNvSpPr/>
          <p:nvPr/>
        </p:nvSpPr>
        <p:spPr>
          <a:xfrm>
            <a:off x="1193053" y="3337097"/>
            <a:ext cx="1242060" cy="450215"/>
          </a:xfrm>
          <a:custGeom>
            <a:avLst/>
            <a:gdLst/>
            <a:ahLst/>
            <a:cxnLst/>
            <a:rect l="l" t="t" r="r" b="b"/>
            <a:pathLst>
              <a:path w="1242060" h="450214" extrusionOk="0">
                <a:moveTo>
                  <a:pt x="1039914" y="0"/>
                </a:moveTo>
                <a:lnTo>
                  <a:pt x="0" y="0"/>
                </a:lnTo>
                <a:lnTo>
                  <a:pt x="0" y="449630"/>
                </a:lnTo>
                <a:lnTo>
                  <a:pt x="1039914" y="449630"/>
                </a:lnTo>
                <a:lnTo>
                  <a:pt x="1156625" y="446476"/>
                </a:lnTo>
                <a:lnTo>
                  <a:pt x="1216558" y="424395"/>
                </a:lnTo>
                <a:lnTo>
                  <a:pt x="1238638" y="364463"/>
                </a:lnTo>
                <a:lnTo>
                  <a:pt x="1241793" y="247751"/>
                </a:lnTo>
                <a:lnTo>
                  <a:pt x="1241793" y="201879"/>
                </a:lnTo>
                <a:lnTo>
                  <a:pt x="1238638" y="85167"/>
                </a:lnTo>
                <a:lnTo>
                  <a:pt x="1216558" y="25234"/>
                </a:lnTo>
                <a:lnTo>
                  <a:pt x="1156625" y="3154"/>
                </a:lnTo>
                <a:lnTo>
                  <a:pt x="1039914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2"/>
          <p:cNvSpPr/>
          <p:nvPr/>
        </p:nvSpPr>
        <p:spPr>
          <a:xfrm>
            <a:off x="1193053" y="4801489"/>
            <a:ext cx="1242060" cy="450215"/>
          </a:xfrm>
          <a:custGeom>
            <a:avLst/>
            <a:gdLst/>
            <a:ahLst/>
            <a:cxnLst/>
            <a:rect l="l" t="t" r="r" b="b"/>
            <a:pathLst>
              <a:path w="1242060" h="450214" extrusionOk="0">
                <a:moveTo>
                  <a:pt x="1039914" y="0"/>
                </a:moveTo>
                <a:lnTo>
                  <a:pt x="0" y="0"/>
                </a:lnTo>
                <a:lnTo>
                  <a:pt x="0" y="449630"/>
                </a:lnTo>
                <a:lnTo>
                  <a:pt x="1039914" y="449630"/>
                </a:lnTo>
                <a:lnTo>
                  <a:pt x="1156625" y="446476"/>
                </a:lnTo>
                <a:lnTo>
                  <a:pt x="1216558" y="424395"/>
                </a:lnTo>
                <a:lnTo>
                  <a:pt x="1238638" y="364463"/>
                </a:lnTo>
                <a:lnTo>
                  <a:pt x="1241793" y="247751"/>
                </a:lnTo>
                <a:lnTo>
                  <a:pt x="1241793" y="201879"/>
                </a:lnTo>
                <a:lnTo>
                  <a:pt x="1238638" y="85167"/>
                </a:lnTo>
                <a:lnTo>
                  <a:pt x="1216558" y="25234"/>
                </a:lnTo>
                <a:lnTo>
                  <a:pt x="1156625" y="3154"/>
                </a:lnTo>
                <a:lnTo>
                  <a:pt x="1039914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2"/>
          <p:cNvSpPr txBox="1"/>
          <p:nvPr/>
        </p:nvSpPr>
        <p:spPr>
          <a:xfrm>
            <a:off x="1401403" y="2120775"/>
            <a:ext cx="1065300" cy="3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5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Paso 1</a:t>
            </a:r>
            <a:endParaRPr sz="2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2"/>
          <p:cNvSpPr txBox="1"/>
          <p:nvPr/>
        </p:nvSpPr>
        <p:spPr>
          <a:xfrm>
            <a:off x="2558725" y="2198750"/>
            <a:ext cx="7391400" cy="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4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 b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El observador le pide a quien presta los PAP que reflexiones sobre:</a:t>
            </a:r>
            <a:endParaRPr sz="18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12"/>
          <p:cNvSpPr txBox="1"/>
          <p:nvPr/>
        </p:nvSpPr>
        <p:spPr>
          <a:xfrm>
            <a:off x="1401391" y="2686108"/>
            <a:ext cx="3929400" cy="4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78435" marR="0" lvl="0" indent="-1657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500"/>
              <a:buFont typeface="Calibri"/>
              <a:buChar char="•"/>
            </a:pPr>
            <a:r>
              <a:rPr lang="en-US" sz="150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¿Que </a:t>
            </a:r>
            <a:r>
              <a:rPr lang="en-US" sz="150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salio</a:t>
            </a:r>
            <a:r>
              <a:rPr lang="en-US" sz="150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bien?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8435" marR="0" lvl="0" indent="-165735" algn="l" rtl="0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>
                <a:srgbClr val="231F20"/>
              </a:buClr>
              <a:buSzPts val="1500"/>
              <a:buFont typeface="Calibri"/>
              <a:buChar char="•"/>
            </a:pPr>
            <a:r>
              <a:rPr lang="en-US" sz="150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¿ </a:t>
            </a:r>
            <a:r>
              <a:rPr lang="en-US" sz="150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Qué</a:t>
            </a:r>
            <a:r>
              <a:rPr lang="en-US" sz="150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harías</a:t>
            </a:r>
            <a:r>
              <a:rPr lang="en-US" sz="150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diferente</a:t>
            </a:r>
            <a:r>
              <a:rPr lang="en-US" sz="150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la </a:t>
            </a:r>
            <a:r>
              <a:rPr lang="en-US" sz="150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próxima</a:t>
            </a:r>
            <a:r>
              <a:rPr lang="en-US" sz="150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vez</a:t>
            </a:r>
            <a:r>
              <a:rPr lang="en-US" sz="1500" dirty="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2"/>
          <p:cNvSpPr txBox="1"/>
          <p:nvPr/>
        </p:nvSpPr>
        <p:spPr>
          <a:xfrm>
            <a:off x="1401403" y="3348925"/>
            <a:ext cx="1157400" cy="3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5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Paso 2</a:t>
            </a:r>
            <a:endParaRPr sz="2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2"/>
          <p:cNvSpPr txBox="1"/>
          <p:nvPr/>
        </p:nvSpPr>
        <p:spPr>
          <a:xfrm>
            <a:off x="2558726" y="3426900"/>
            <a:ext cx="7525200" cy="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4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 b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El observador le da su opinión a quien prestó los PAP:</a:t>
            </a:r>
            <a:endParaRPr sz="18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2"/>
          <p:cNvSpPr txBox="1"/>
          <p:nvPr/>
        </p:nvSpPr>
        <p:spPr>
          <a:xfrm>
            <a:off x="1401403" y="3914250"/>
            <a:ext cx="7989000" cy="9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78435" marR="0" lvl="0" indent="-165735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>
                <a:srgbClr val="231F20"/>
              </a:buClr>
              <a:buSzPts val="1500"/>
              <a:buFont typeface="Calibri"/>
              <a:buChar char="•"/>
            </a:pPr>
            <a:r>
              <a:rPr lang="en-US" sz="15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Comience con comentarios positivos y sea específico en lo que salió bien.</a:t>
            </a:r>
            <a:endParaRPr sz="15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8435" marR="0" lvl="0" indent="-165735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>
                <a:srgbClr val="231F20"/>
              </a:buClr>
              <a:buSzPts val="1500"/>
              <a:buFont typeface="Calibri"/>
              <a:buChar char="•"/>
            </a:pPr>
            <a:r>
              <a:rPr lang="en-US" sz="15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Brinde retroalimentación específica sobre las áreas a mejorar (si es necesario).</a:t>
            </a:r>
            <a:endParaRPr sz="15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8435" marR="0" lvl="0" indent="-165735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>
                <a:srgbClr val="231F20"/>
              </a:buClr>
              <a:buSzPts val="1500"/>
              <a:buFont typeface="Calibri"/>
              <a:buChar char="•"/>
            </a:pPr>
            <a:r>
              <a:rPr lang="en-US" sz="15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Termine con un comentario positivo en general.</a:t>
            </a:r>
            <a:endParaRPr sz="15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None/>
            </a:pPr>
            <a:endParaRPr sz="15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2"/>
          <p:cNvSpPr txBox="1"/>
          <p:nvPr/>
        </p:nvSpPr>
        <p:spPr>
          <a:xfrm>
            <a:off x="1401403" y="4811000"/>
            <a:ext cx="1065300" cy="3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5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Paso 3</a:t>
            </a:r>
            <a:endParaRPr sz="2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2"/>
          <p:cNvSpPr txBox="1"/>
          <p:nvPr/>
        </p:nvSpPr>
        <p:spPr>
          <a:xfrm>
            <a:off x="2558725" y="4869500"/>
            <a:ext cx="7989000" cy="5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 b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La persona que simuló estar en apuros da su retroalimentación a quien prestó los PAP: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12"/>
          <p:cNvSpPr txBox="1">
            <a:spLocks noGrp="1"/>
          </p:cNvSpPr>
          <p:nvPr>
            <p:ph type="title"/>
          </p:nvPr>
        </p:nvSpPr>
        <p:spPr>
          <a:xfrm>
            <a:off x="85150" y="190625"/>
            <a:ext cx="2943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</a:t>
            </a:r>
            <a:r>
              <a:rPr lang="en-US" sz="1600"/>
              <a:t>rimeros Auxilios Psicológicos</a:t>
            </a:r>
            <a:endParaRPr sz="1600"/>
          </a:p>
        </p:txBody>
      </p:sp>
      <p:sp>
        <p:nvSpPr>
          <p:cNvPr id="315" name="Google Shape;315;p12"/>
          <p:cNvSpPr txBox="1"/>
          <p:nvPr/>
        </p:nvSpPr>
        <p:spPr>
          <a:xfrm>
            <a:off x="3168651" y="190621"/>
            <a:ext cx="2114700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ódulo 2 PAP Básico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12"/>
          <p:cNvSpPr txBox="1"/>
          <p:nvPr/>
        </p:nvSpPr>
        <p:spPr>
          <a:xfrm>
            <a:off x="1363703" y="5423100"/>
            <a:ext cx="7989000" cy="9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78435" marR="0" lvl="0" indent="-165735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>
                <a:srgbClr val="231F20"/>
              </a:buClr>
              <a:buSzPts val="1500"/>
              <a:buFont typeface="Calibri"/>
              <a:buChar char="•"/>
            </a:pPr>
            <a:r>
              <a:rPr lang="en-US" sz="15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Comience con comentarios positivos y sea específico en lo que salió bien.</a:t>
            </a:r>
            <a:endParaRPr sz="15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8435" marR="0" lvl="0" indent="-165735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>
                <a:srgbClr val="231F20"/>
              </a:buClr>
              <a:buSzPts val="1500"/>
              <a:buFont typeface="Calibri"/>
              <a:buChar char="•"/>
            </a:pPr>
            <a:r>
              <a:rPr lang="en-US" sz="15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Brinde retroalimentación específica sobre las áreas a mejorar (si es necesario).</a:t>
            </a:r>
            <a:endParaRPr sz="15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8435" marR="0" lvl="0" indent="-165735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>
                <a:srgbClr val="231F20"/>
              </a:buClr>
              <a:buSzPts val="1500"/>
              <a:buFont typeface="Calibri"/>
              <a:buChar char="•"/>
            </a:pPr>
            <a:r>
              <a:rPr lang="en-US" sz="15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Termine con un comentario positivo en general.</a:t>
            </a:r>
            <a:endParaRPr sz="15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None/>
            </a:pPr>
            <a:endParaRPr sz="15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"/>
          <p:cNvSpPr txBox="1">
            <a:spLocks noGrp="1"/>
          </p:cNvSpPr>
          <p:nvPr>
            <p:ph type="title"/>
          </p:nvPr>
        </p:nvSpPr>
        <p:spPr>
          <a:xfrm>
            <a:off x="85150" y="190625"/>
            <a:ext cx="2943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</a:t>
            </a:r>
            <a:r>
              <a:rPr lang="en-US" sz="1600"/>
              <a:t>rimeros Auxilios Psicológicos</a:t>
            </a:r>
            <a:endParaRPr sz="1600"/>
          </a:p>
        </p:txBody>
      </p:sp>
      <p:sp>
        <p:nvSpPr>
          <p:cNvPr id="83" name="Google Shape;83;p2"/>
          <p:cNvSpPr/>
          <p:nvPr/>
        </p:nvSpPr>
        <p:spPr>
          <a:xfrm>
            <a:off x="6211657" y="445820"/>
            <a:ext cx="1665666" cy="1764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2"/>
          <p:cNvSpPr/>
          <p:nvPr/>
        </p:nvSpPr>
        <p:spPr>
          <a:xfrm>
            <a:off x="5936402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4" h="46354" extrusionOk="0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2"/>
          <p:cNvSpPr/>
          <p:nvPr/>
        </p:nvSpPr>
        <p:spPr>
          <a:xfrm>
            <a:off x="5893360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 h="120000" extrusionOk="0">
                <a:moveTo>
                  <a:pt x="0" y="0"/>
                </a:moveTo>
                <a:lnTo>
                  <a:pt x="122977" y="0"/>
                </a:lnTo>
              </a:path>
            </a:pathLst>
          </a:custGeom>
          <a:noFill/>
          <a:ln w="392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2"/>
          <p:cNvSpPr/>
          <p:nvPr/>
        </p:nvSpPr>
        <p:spPr>
          <a:xfrm>
            <a:off x="5936401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4" h="45720" extrusionOk="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2"/>
          <p:cNvSpPr/>
          <p:nvPr/>
        </p:nvSpPr>
        <p:spPr>
          <a:xfrm>
            <a:off x="5936401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4" h="634" extrusionOk="0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2"/>
          <p:cNvSpPr/>
          <p:nvPr/>
        </p:nvSpPr>
        <p:spPr>
          <a:xfrm>
            <a:off x="5973295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 extrusionOk="0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2"/>
          <p:cNvSpPr/>
          <p:nvPr/>
        </p:nvSpPr>
        <p:spPr>
          <a:xfrm>
            <a:off x="6042558" y="466924"/>
            <a:ext cx="101965" cy="13231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"/>
          <p:cNvSpPr/>
          <p:nvPr/>
        </p:nvSpPr>
        <p:spPr>
          <a:xfrm>
            <a:off x="5866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 extrusionOk="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noFill/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/>
          <p:nvPr/>
        </p:nvSpPr>
        <p:spPr>
          <a:xfrm>
            <a:off x="5864657" y="287191"/>
            <a:ext cx="1065314" cy="10820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3168651" y="190621"/>
            <a:ext cx="2114584" cy="335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ódulo 2 PAP Básico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1193046" y="1080004"/>
            <a:ext cx="6153785" cy="933450"/>
          </a:xfrm>
          <a:custGeom>
            <a:avLst/>
            <a:gdLst/>
            <a:ahLst/>
            <a:cxnLst/>
            <a:rect l="l" t="t" r="r" b="b"/>
            <a:pathLst>
              <a:path w="6153784" h="933450" extrusionOk="0">
                <a:moveTo>
                  <a:pt x="5990577" y="0"/>
                </a:moveTo>
                <a:lnTo>
                  <a:pt x="163118" y="0"/>
                </a:lnTo>
                <a:lnTo>
                  <a:pt x="68815" y="2548"/>
                </a:lnTo>
                <a:lnTo>
                  <a:pt x="20389" y="20388"/>
                </a:lnTo>
                <a:lnTo>
                  <a:pt x="2548" y="68810"/>
                </a:lnTo>
                <a:lnTo>
                  <a:pt x="0" y="163106"/>
                </a:lnTo>
                <a:lnTo>
                  <a:pt x="0" y="770242"/>
                </a:lnTo>
                <a:lnTo>
                  <a:pt x="2548" y="864545"/>
                </a:lnTo>
                <a:lnTo>
                  <a:pt x="20389" y="912971"/>
                </a:lnTo>
                <a:lnTo>
                  <a:pt x="68815" y="930812"/>
                </a:lnTo>
                <a:lnTo>
                  <a:pt x="163118" y="933361"/>
                </a:lnTo>
                <a:lnTo>
                  <a:pt x="5990577" y="933361"/>
                </a:lnTo>
                <a:lnTo>
                  <a:pt x="6084880" y="930812"/>
                </a:lnTo>
                <a:lnTo>
                  <a:pt x="6133306" y="912971"/>
                </a:lnTo>
                <a:lnTo>
                  <a:pt x="6151147" y="864545"/>
                </a:lnTo>
                <a:lnTo>
                  <a:pt x="6153696" y="770242"/>
                </a:lnTo>
                <a:lnTo>
                  <a:pt x="6153696" y="163106"/>
                </a:lnTo>
                <a:lnTo>
                  <a:pt x="6151147" y="68810"/>
                </a:lnTo>
                <a:lnTo>
                  <a:pt x="6133306" y="20388"/>
                </a:lnTo>
                <a:lnTo>
                  <a:pt x="6084880" y="2548"/>
                </a:lnTo>
                <a:lnTo>
                  <a:pt x="5990577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1197851" y="1788693"/>
            <a:ext cx="1355090" cy="1308100"/>
          </a:xfrm>
          <a:custGeom>
            <a:avLst/>
            <a:gdLst/>
            <a:ahLst/>
            <a:cxnLst/>
            <a:rect l="l" t="t" r="r" b="b"/>
            <a:pathLst>
              <a:path w="1355089" h="1308100" extrusionOk="0">
                <a:moveTo>
                  <a:pt x="1354480" y="0"/>
                </a:moveTo>
                <a:lnTo>
                  <a:pt x="0" y="0"/>
                </a:lnTo>
                <a:lnTo>
                  <a:pt x="0" y="1307846"/>
                </a:lnTo>
                <a:lnTo>
                  <a:pt x="1354480" y="1307846"/>
                </a:lnTo>
                <a:lnTo>
                  <a:pt x="13544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2552331" y="1788693"/>
            <a:ext cx="4790440" cy="1308100"/>
          </a:xfrm>
          <a:custGeom>
            <a:avLst/>
            <a:gdLst/>
            <a:ahLst/>
            <a:cxnLst/>
            <a:rect l="l" t="t" r="r" b="b"/>
            <a:pathLst>
              <a:path w="4790440" h="1308100" extrusionOk="0">
                <a:moveTo>
                  <a:pt x="4790338" y="0"/>
                </a:moveTo>
                <a:lnTo>
                  <a:pt x="0" y="0"/>
                </a:lnTo>
                <a:lnTo>
                  <a:pt x="0" y="1307846"/>
                </a:lnTo>
                <a:lnTo>
                  <a:pt x="4790338" y="1307846"/>
                </a:lnTo>
                <a:lnTo>
                  <a:pt x="479033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1339851" y="1129294"/>
            <a:ext cx="5048700" cy="2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9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 del curso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7" name="Google Shape;97;p2"/>
          <p:cNvGraphicFramePr/>
          <p:nvPr/>
        </p:nvGraphicFramePr>
        <p:xfrm>
          <a:off x="1193053" y="1461731"/>
          <a:ext cx="6144900" cy="4577300"/>
        </p:xfrm>
        <a:graphic>
          <a:graphicData uri="http://schemas.openxmlformats.org/drawingml/2006/table">
            <a:tbl>
              <a:tblPr firstRow="1" bandRow="1">
                <a:noFill/>
                <a:tableStyleId>{FCAB7248-F6CF-44D1-B8C9-95C87DBD0C38}</a:tableStyleId>
              </a:tblPr>
              <a:tblGrid>
                <a:gridCol w="135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0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>
                          <a:solidFill>
                            <a:srgbClr val="231F20"/>
                          </a:solidFill>
                        </a:rPr>
                        <a:t>Hora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7E5ED"/>
                    </a:solidFill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>
                          <a:solidFill>
                            <a:srgbClr val="231F20"/>
                          </a:solidFill>
                        </a:rPr>
                        <a:t>Programa del curso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7E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08:30 – 09:15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Introdu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cción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09:15 – 09:35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¿Qué son los PAP</a:t>
                      </a: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09:35 – 09:45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 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Eventos angustiantes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09:45 – 10:05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 Reac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ciones a eventos angustiantes</a:t>
                      </a: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10:05 – 10:20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7E5ED"/>
                    </a:solidFill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231F20"/>
                          </a:solidFill>
                        </a:rPr>
                        <a:t>PAUSA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7E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10:20 – 10:35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 De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sarrollando </a:t>
                      </a: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cas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os de e</a:t>
                      </a: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studi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o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10:35 – 12:50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 ‘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Ver</a:t>
                      </a: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Escuchar</a:t>
                      </a: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Vincular</a:t>
                      </a: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’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12:50 – 13:30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7E5ED"/>
                    </a:solidFill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231F20"/>
                          </a:solidFill>
                        </a:rPr>
                        <a:t>Almuerzo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7E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13:30 – 14:30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 P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AP</a:t>
                      </a: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juego de roles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14:30 – 14:45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7E5ED"/>
                    </a:solidFill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231F20"/>
                          </a:solidFill>
                        </a:rPr>
                        <a:t>PAUSA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7E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14:45 – 16:45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8. Situaciones complejas y reacciones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16:45 – 17:30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9. 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Autocuidado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6950"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17:30 – 17:45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12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10. </a:t>
                      </a:r>
                      <a:r>
                        <a:rPr lang="en-US">
                          <a:solidFill>
                            <a:srgbClr val="231F20"/>
                          </a:solidFill>
                        </a:rPr>
                        <a:t>Cierre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40000" marB="0">
                    <a:lnL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8EB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/>
          <p:nvPr/>
        </p:nvSpPr>
        <p:spPr>
          <a:xfrm>
            <a:off x="6211657" y="445820"/>
            <a:ext cx="1665666" cy="1764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5936402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4" h="46354" extrusionOk="0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5893360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 h="120000" extrusionOk="0">
                <a:moveTo>
                  <a:pt x="0" y="0"/>
                </a:moveTo>
                <a:lnTo>
                  <a:pt x="122977" y="0"/>
                </a:lnTo>
              </a:path>
            </a:pathLst>
          </a:custGeom>
          <a:noFill/>
          <a:ln w="392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/>
          <p:nvPr/>
        </p:nvSpPr>
        <p:spPr>
          <a:xfrm>
            <a:off x="5936401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4" h="45720" extrusionOk="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5936401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4" h="634" extrusionOk="0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/>
          <p:nvPr/>
        </p:nvSpPr>
        <p:spPr>
          <a:xfrm>
            <a:off x="5973295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 extrusionOk="0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/>
          <p:nvPr/>
        </p:nvSpPr>
        <p:spPr>
          <a:xfrm>
            <a:off x="6042558" y="466924"/>
            <a:ext cx="101965" cy="13231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/>
          <p:cNvSpPr/>
          <p:nvPr/>
        </p:nvSpPr>
        <p:spPr>
          <a:xfrm>
            <a:off x="5866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 extrusionOk="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noFill/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/>
          <p:nvPr/>
        </p:nvSpPr>
        <p:spPr>
          <a:xfrm>
            <a:off x="5864657" y="287191"/>
            <a:ext cx="1065314" cy="10820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1200175" y="1389443"/>
            <a:ext cx="10320020" cy="4912995"/>
          </a:xfrm>
          <a:custGeom>
            <a:avLst/>
            <a:gdLst/>
            <a:ahLst/>
            <a:cxnLst/>
            <a:rect l="l" t="t" r="r" b="b"/>
            <a:pathLst>
              <a:path w="10320020" h="4912995" extrusionOk="0">
                <a:moveTo>
                  <a:pt x="10319829" y="0"/>
                </a:moveTo>
                <a:lnTo>
                  <a:pt x="242227" y="0"/>
                </a:lnTo>
                <a:lnTo>
                  <a:pt x="102189" y="3784"/>
                </a:lnTo>
                <a:lnTo>
                  <a:pt x="30278" y="30276"/>
                </a:lnTo>
                <a:lnTo>
                  <a:pt x="3784" y="102184"/>
                </a:lnTo>
                <a:lnTo>
                  <a:pt x="0" y="242214"/>
                </a:lnTo>
                <a:lnTo>
                  <a:pt x="0" y="4912878"/>
                </a:lnTo>
                <a:lnTo>
                  <a:pt x="10319829" y="4912878"/>
                </a:lnTo>
                <a:lnTo>
                  <a:pt x="10319829" y="0"/>
                </a:lnTo>
                <a:close/>
              </a:path>
            </a:pathLst>
          </a:custGeom>
          <a:solidFill>
            <a:srgbClr val="E8EFF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1203150" y="1323843"/>
            <a:ext cx="242569" cy="4912995"/>
          </a:xfrm>
          <a:custGeom>
            <a:avLst/>
            <a:gdLst/>
            <a:ahLst/>
            <a:cxnLst/>
            <a:rect l="l" t="t" r="r" b="b"/>
            <a:pathLst>
              <a:path w="242569" h="4912995" extrusionOk="0">
                <a:moveTo>
                  <a:pt x="242227" y="0"/>
                </a:moveTo>
                <a:lnTo>
                  <a:pt x="102189" y="3784"/>
                </a:lnTo>
                <a:lnTo>
                  <a:pt x="30278" y="30276"/>
                </a:lnTo>
                <a:lnTo>
                  <a:pt x="3784" y="102184"/>
                </a:lnTo>
                <a:lnTo>
                  <a:pt x="0" y="242214"/>
                </a:lnTo>
                <a:lnTo>
                  <a:pt x="0" y="4912878"/>
                </a:lnTo>
              </a:path>
            </a:pathLst>
          </a:custGeom>
          <a:noFill/>
          <a:ln w="14225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1358277" y="1335993"/>
            <a:ext cx="10078085" cy="0"/>
          </a:xfrm>
          <a:custGeom>
            <a:avLst/>
            <a:gdLst/>
            <a:ahLst/>
            <a:cxnLst/>
            <a:rect l="l" t="t" r="r" b="b"/>
            <a:pathLst>
              <a:path w="10078085" h="120000" extrusionOk="0">
                <a:moveTo>
                  <a:pt x="10077602" y="0"/>
                </a:moveTo>
                <a:lnTo>
                  <a:pt x="0" y="0"/>
                </a:lnTo>
              </a:path>
            </a:pathLst>
          </a:custGeom>
          <a:noFill/>
          <a:ln w="14225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/>
          <p:nvPr/>
        </p:nvSpPr>
        <p:spPr>
          <a:xfrm>
            <a:off x="1203147" y="1856833"/>
            <a:ext cx="821690" cy="646430"/>
          </a:xfrm>
          <a:custGeom>
            <a:avLst/>
            <a:gdLst/>
            <a:ahLst/>
            <a:cxnLst/>
            <a:rect l="l" t="t" r="r" b="b"/>
            <a:pathLst>
              <a:path w="821689" h="646430" extrusionOk="0">
                <a:moveTo>
                  <a:pt x="693674" y="0"/>
                </a:moveTo>
                <a:lnTo>
                  <a:pt x="0" y="0"/>
                </a:lnTo>
                <a:lnTo>
                  <a:pt x="0" y="645934"/>
                </a:lnTo>
                <a:lnTo>
                  <a:pt x="693674" y="645934"/>
                </a:lnTo>
                <a:lnTo>
                  <a:pt x="767551" y="641403"/>
                </a:lnTo>
                <a:lnTo>
                  <a:pt x="805487" y="609682"/>
                </a:lnTo>
                <a:lnTo>
                  <a:pt x="819464" y="523583"/>
                </a:lnTo>
                <a:lnTo>
                  <a:pt x="821461" y="355917"/>
                </a:lnTo>
                <a:lnTo>
                  <a:pt x="821461" y="290017"/>
                </a:lnTo>
                <a:lnTo>
                  <a:pt x="819464" y="122351"/>
                </a:lnTo>
                <a:lnTo>
                  <a:pt x="805487" y="36252"/>
                </a:lnTo>
                <a:lnTo>
                  <a:pt x="767551" y="4531"/>
                </a:lnTo>
                <a:lnTo>
                  <a:pt x="693674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1323724" y="1856833"/>
            <a:ext cx="1824989" cy="646430"/>
          </a:xfrm>
          <a:custGeom>
            <a:avLst/>
            <a:gdLst/>
            <a:ahLst/>
            <a:cxnLst/>
            <a:rect l="l" t="t" r="r" b="b"/>
            <a:pathLst>
              <a:path w="1824989" h="646430" extrusionOk="0">
                <a:moveTo>
                  <a:pt x="1582458" y="0"/>
                </a:moveTo>
                <a:lnTo>
                  <a:pt x="242227" y="0"/>
                </a:lnTo>
                <a:lnTo>
                  <a:pt x="102189" y="3784"/>
                </a:lnTo>
                <a:lnTo>
                  <a:pt x="30278" y="30278"/>
                </a:lnTo>
                <a:lnTo>
                  <a:pt x="3784" y="102189"/>
                </a:lnTo>
                <a:lnTo>
                  <a:pt x="0" y="242227"/>
                </a:lnTo>
                <a:lnTo>
                  <a:pt x="0" y="403707"/>
                </a:lnTo>
                <a:lnTo>
                  <a:pt x="3784" y="543745"/>
                </a:lnTo>
                <a:lnTo>
                  <a:pt x="30278" y="615656"/>
                </a:lnTo>
                <a:lnTo>
                  <a:pt x="102189" y="642149"/>
                </a:lnTo>
                <a:lnTo>
                  <a:pt x="242227" y="645934"/>
                </a:lnTo>
                <a:lnTo>
                  <a:pt x="1582458" y="645934"/>
                </a:lnTo>
                <a:lnTo>
                  <a:pt x="1722495" y="642149"/>
                </a:lnTo>
                <a:lnTo>
                  <a:pt x="1794406" y="615656"/>
                </a:lnTo>
                <a:lnTo>
                  <a:pt x="1820900" y="543745"/>
                </a:lnTo>
                <a:lnTo>
                  <a:pt x="1824685" y="403707"/>
                </a:lnTo>
                <a:lnTo>
                  <a:pt x="1824685" y="242227"/>
                </a:lnTo>
                <a:lnTo>
                  <a:pt x="1820900" y="102189"/>
                </a:lnTo>
                <a:lnTo>
                  <a:pt x="1794406" y="30278"/>
                </a:lnTo>
                <a:lnTo>
                  <a:pt x="1722495" y="3784"/>
                </a:lnTo>
                <a:lnTo>
                  <a:pt x="1582458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 txBox="1">
            <a:spLocks noGrp="1"/>
          </p:cNvSpPr>
          <p:nvPr>
            <p:ph type="title"/>
          </p:nvPr>
        </p:nvSpPr>
        <p:spPr>
          <a:xfrm>
            <a:off x="1200163" y="1788715"/>
            <a:ext cx="2945100" cy="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0" b="1"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3550" b="1"/>
              <a:t>AP es</a:t>
            </a:r>
            <a:r>
              <a:rPr lang="en-US" sz="3550" b="1">
                <a:latin typeface="Calibri"/>
                <a:ea typeface="Calibri"/>
                <a:cs typeface="Calibri"/>
                <a:sym typeface="Calibri"/>
              </a:rPr>
              <a:t>…	</a:t>
            </a:r>
            <a:endParaRPr sz="355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 txBox="1"/>
          <p:nvPr/>
        </p:nvSpPr>
        <p:spPr>
          <a:xfrm>
            <a:off x="1513413" y="2625958"/>
            <a:ext cx="8694300" cy="36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425" rIns="0" bIns="0" anchor="t" anchorCtr="0">
            <a:spAutoFit/>
          </a:bodyPr>
          <a:lstStyle/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Consolar a alguien que está angustiado y ayudarlo a sentirse seguro y tranquilo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Evaluación de necesidades e inquietudes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Proteger a las personas de más daños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Brindar apoyo emocional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Ayudar a abordar las necesidades básicas inmediatas, como alimentos y agua, una manta o un lugar temporal para quedarse.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Ayudar a las personas a acceder a información, servicios y apoyo social.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1577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 txBox="1">
            <a:spLocks noGrp="1"/>
          </p:cNvSpPr>
          <p:nvPr>
            <p:ph type="title"/>
          </p:nvPr>
        </p:nvSpPr>
        <p:spPr>
          <a:xfrm>
            <a:off x="85150" y="190625"/>
            <a:ext cx="2943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</a:t>
            </a:r>
            <a:r>
              <a:rPr lang="en-US" sz="1600"/>
              <a:t>rimeros Auxilios Psicológicos</a:t>
            </a:r>
            <a:endParaRPr sz="1600"/>
          </a:p>
        </p:txBody>
      </p:sp>
      <p:sp>
        <p:nvSpPr>
          <p:cNvPr id="120" name="Google Shape;120;p3"/>
          <p:cNvSpPr txBox="1"/>
          <p:nvPr/>
        </p:nvSpPr>
        <p:spPr>
          <a:xfrm>
            <a:off x="3168651" y="190621"/>
            <a:ext cx="2114700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ódulo 2 PAP Básico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/>
          <p:nvPr/>
        </p:nvSpPr>
        <p:spPr>
          <a:xfrm>
            <a:off x="6211657" y="445820"/>
            <a:ext cx="1665666" cy="1764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4"/>
          <p:cNvSpPr/>
          <p:nvPr/>
        </p:nvSpPr>
        <p:spPr>
          <a:xfrm>
            <a:off x="5936402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4" h="46354" extrusionOk="0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4"/>
          <p:cNvSpPr/>
          <p:nvPr/>
        </p:nvSpPr>
        <p:spPr>
          <a:xfrm>
            <a:off x="5893360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 h="120000" extrusionOk="0">
                <a:moveTo>
                  <a:pt x="0" y="0"/>
                </a:moveTo>
                <a:lnTo>
                  <a:pt x="122977" y="0"/>
                </a:lnTo>
              </a:path>
            </a:pathLst>
          </a:custGeom>
          <a:noFill/>
          <a:ln w="392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/>
          <p:nvPr/>
        </p:nvSpPr>
        <p:spPr>
          <a:xfrm>
            <a:off x="5936401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4" h="45720" extrusionOk="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"/>
          <p:cNvSpPr/>
          <p:nvPr/>
        </p:nvSpPr>
        <p:spPr>
          <a:xfrm>
            <a:off x="5936401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4" h="634" extrusionOk="0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5973295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 extrusionOk="0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4"/>
          <p:cNvSpPr/>
          <p:nvPr/>
        </p:nvSpPr>
        <p:spPr>
          <a:xfrm>
            <a:off x="6042558" y="466924"/>
            <a:ext cx="101965" cy="13231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5866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 extrusionOk="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noFill/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"/>
          <p:cNvSpPr/>
          <p:nvPr/>
        </p:nvSpPr>
        <p:spPr>
          <a:xfrm>
            <a:off x="5864657" y="287191"/>
            <a:ext cx="1065314" cy="10820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4"/>
          <p:cNvSpPr/>
          <p:nvPr/>
        </p:nvSpPr>
        <p:spPr>
          <a:xfrm>
            <a:off x="1205374" y="1953615"/>
            <a:ext cx="821690" cy="646430"/>
          </a:xfrm>
          <a:custGeom>
            <a:avLst/>
            <a:gdLst/>
            <a:ahLst/>
            <a:cxnLst/>
            <a:rect l="l" t="t" r="r" b="b"/>
            <a:pathLst>
              <a:path w="821689" h="646430" extrusionOk="0">
                <a:moveTo>
                  <a:pt x="693674" y="0"/>
                </a:moveTo>
                <a:lnTo>
                  <a:pt x="0" y="0"/>
                </a:lnTo>
                <a:lnTo>
                  <a:pt x="0" y="645934"/>
                </a:lnTo>
                <a:lnTo>
                  <a:pt x="693674" y="645934"/>
                </a:lnTo>
                <a:lnTo>
                  <a:pt x="767551" y="641403"/>
                </a:lnTo>
                <a:lnTo>
                  <a:pt x="805487" y="609682"/>
                </a:lnTo>
                <a:lnTo>
                  <a:pt x="819464" y="523583"/>
                </a:lnTo>
                <a:lnTo>
                  <a:pt x="821461" y="355917"/>
                </a:lnTo>
                <a:lnTo>
                  <a:pt x="821461" y="290017"/>
                </a:lnTo>
                <a:lnTo>
                  <a:pt x="819464" y="122351"/>
                </a:lnTo>
                <a:lnTo>
                  <a:pt x="805487" y="36252"/>
                </a:lnTo>
                <a:lnTo>
                  <a:pt x="767551" y="4531"/>
                </a:lnTo>
                <a:lnTo>
                  <a:pt x="693674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4"/>
          <p:cNvSpPr/>
          <p:nvPr/>
        </p:nvSpPr>
        <p:spPr>
          <a:xfrm>
            <a:off x="1325954" y="1953615"/>
            <a:ext cx="1824989" cy="646430"/>
          </a:xfrm>
          <a:custGeom>
            <a:avLst/>
            <a:gdLst/>
            <a:ahLst/>
            <a:cxnLst/>
            <a:rect l="l" t="t" r="r" b="b"/>
            <a:pathLst>
              <a:path w="1824989" h="646430" extrusionOk="0">
                <a:moveTo>
                  <a:pt x="1582458" y="0"/>
                </a:moveTo>
                <a:lnTo>
                  <a:pt x="242227" y="0"/>
                </a:lnTo>
                <a:lnTo>
                  <a:pt x="102189" y="3784"/>
                </a:lnTo>
                <a:lnTo>
                  <a:pt x="30278" y="30278"/>
                </a:lnTo>
                <a:lnTo>
                  <a:pt x="3784" y="102189"/>
                </a:lnTo>
                <a:lnTo>
                  <a:pt x="0" y="242227"/>
                </a:lnTo>
                <a:lnTo>
                  <a:pt x="0" y="403707"/>
                </a:lnTo>
                <a:lnTo>
                  <a:pt x="3784" y="543745"/>
                </a:lnTo>
                <a:lnTo>
                  <a:pt x="30278" y="615656"/>
                </a:lnTo>
                <a:lnTo>
                  <a:pt x="102189" y="642149"/>
                </a:lnTo>
                <a:lnTo>
                  <a:pt x="242227" y="645934"/>
                </a:lnTo>
                <a:lnTo>
                  <a:pt x="1582458" y="645934"/>
                </a:lnTo>
                <a:lnTo>
                  <a:pt x="1722495" y="642149"/>
                </a:lnTo>
                <a:lnTo>
                  <a:pt x="1794406" y="615656"/>
                </a:lnTo>
                <a:lnTo>
                  <a:pt x="1820900" y="543745"/>
                </a:lnTo>
                <a:lnTo>
                  <a:pt x="1824685" y="403707"/>
                </a:lnTo>
                <a:lnTo>
                  <a:pt x="1824685" y="242227"/>
                </a:lnTo>
                <a:lnTo>
                  <a:pt x="1820900" y="102189"/>
                </a:lnTo>
                <a:lnTo>
                  <a:pt x="1794406" y="30278"/>
                </a:lnTo>
                <a:lnTo>
                  <a:pt x="1722495" y="3784"/>
                </a:lnTo>
                <a:lnTo>
                  <a:pt x="1582458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4"/>
          <p:cNvSpPr/>
          <p:nvPr/>
        </p:nvSpPr>
        <p:spPr>
          <a:xfrm>
            <a:off x="1200175" y="1567118"/>
            <a:ext cx="10320020" cy="4912995"/>
          </a:xfrm>
          <a:custGeom>
            <a:avLst/>
            <a:gdLst/>
            <a:ahLst/>
            <a:cxnLst/>
            <a:rect l="l" t="t" r="r" b="b"/>
            <a:pathLst>
              <a:path w="10320020" h="4912995" extrusionOk="0">
                <a:moveTo>
                  <a:pt x="10319829" y="0"/>
                </a:moveTo>
                <a:lnTo>
                  <a:pt x="242227" y="0"/>
                </a:lnTo>
                <a:lnTo>
                  <a:pt x="102189" y="3784"/>
                </a:lnTo>
                <a:lnTo>
                  <a:pt x="30278" y="30276"/>
                </a:lnTo>
                <a:lnTo>
                  <a:pt x="3784" y="102184"/>
                </a:lnTo>
                <a:lnTo>
                  <a:pt x="0" y="242214"/>
                </a:lnTo>
                <a:lnTo>
                  <a:pt x="0" y="4912878"/>
                </a:lnTo>
                <a:lnTo>
                  <a:pt x="10319829" y="4912878"/>
                </a:lnTo>
                <a:lnTo>
                  <a:pt x="10319829" y="0"/>
                </a:lnTo>
                <a:close/>
              </a:path>
            </a:pathLst>
          </a:custGeom>
          <a:solidFill>
            <a:srgbClr val="E8EFF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4"/>
          <p:cNvSpPr/>
          <p:nvPr/>
        </p:nvSpPr>
        <p:spPr>
          <a:xfrm>
            <a:off x="1200175" y="1567118"/>
            <a:ext cx="242570" cy="4912995"/>
          </a:xfrm>
          <a:custGeom>
            <a:avLst/>
            <a:gdLst/>
            <a:ahLst/>
            <a:cxnLst/>
            <a:rect l="l" t="t" r="r" b="b"/>
            <a:pathLst>
              <a:path w="242569" h="4912995" extrusionOk="0">
                <a:moveTo>
                  <a:pt x="242227" y="0"/>
                </a:moveTo>
                <a:lnTo>
                  <a:pt x="102189" y="3784"/>
                </a:lnTo>
                <a:lnTo>
                  <a:pt x="30278" y="30276"/>
                </a:lnTo>
                <a:lnTo>
                  <a:pt x="3784" y="102184"/>
                </a:lnTo>
                <a:lnTo>
                  <a:pt x="0" y="242214"/>
                </a:lnTo>
                <a:lnTo>
                  <a:pt x="0" y="4912878"/>
                </a:lnTo>
              </a:path>
            </a:pathLst>
          </a:custGeom>
          <a:noFill/>
          <a:ln w="14225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4"/>
          <p:cNvSpPr/>
          <p:nvPr/>
        </p:nvSpPr>
        <p:spPr>
          <a:xfrm>
            <a:off x="1442402" y="1567118"/>
            <a:ext cx="10078085" cy="0"/>
          </a:xfrm>
          <a:custGeom>
            <a:avLst/>
            <a:gdLst/>
            <a:ahLst/>
            <a:cxnLst/>
            <a:rect l="l" t="t" r="r" b="b"/>
            <a:pathLst>
              <a:path w="10078085" h="120000" extrusionOk="0">
                <a:moveTo>
                  <a:pt x="10077602" y="0"/>
                </a:moveTo>
                <a:lnTo>
                  <a:pt x="0" y="0"/>
                </a:lnTo>
              </a:path>
            </a:pathLst>
          </a:custGeom>
          <a:noFill/>
          <a:ln w="14225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4"/>
          <p:cNvSpPr/>
          <p:nvPr/>
        </p:nvSpPr>
        <p:spPr>
          <a:xfrm>
            <a:off x="1203147" y="1856833"/>
            <a:ext cx="821690" cy="646430"/>
          </a:xfrm>
          <a:custGeom>
            <a:avLst/>
            <a:gdLst/>
            <a:ahLst/>
            <a:cxnLst/>
            <a:rect l="l" t="t" r="r" b="b"/>
            <a:pathLst>
              <a:path w="821689" h="646430" extrusionOk="0">
                <a:moveTo>
                  <a:pt x="693674" y="0"/>
                </a:moveTo>
                <a:lnTo>
                  <a:pt x="0" y="0"/>
                </a:lnTo>
                <a:lnTo>
                  <a:pt x="0" y="645934"/>
                </a:lnTo>
                <a:lnTo>
                  <a:pt x="693674" y="645934"/>
                </a:lnTo>
                <a:lnTo>
                  <a:pt x="767551" y="641403"/>
                </a:lnTo>
                <a:lnTo>
                  <a:pt x="805487" y="609682"/>
                </a:lnTo>
                <a:lnTo>
                  <a:pt x="819464" y="523583"/>
                </a:lnTo>
                <a:lnTo>
                  <a:pt x="821461" y="355917"/>
                </a:lnTo>
                <a:lnTo>
                  <a:pt x="821461" y="290017"/>
                </a:lnTo>
                <a:lnTo>
                  <a:pt x="819464" y="122351"/>
                </a:lnTo>
                <a:lnTo>
                  <a:pt x="805487" y="36252"/>
                </a:lnTo>
                <a:lnTo>
                  <a:pt x="767551" y="4531"/>
                </a:lnTo>
                <a:lnTo>
                  <a:pt x="693674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4"/>
          <p:cNvSpPr/>
          <p:nvPr/>
        </p:nvSpPr>
        <p:spPr>
          <a:xfrm>
            <a:off x="1323724" y="1856833"/>
            <a:ext cx="2571750" cy="646430"/>
          </a:xfrm>
          <a:custGeom>
            <a:avLst/>
            <a:gdLst/>
            <a:ahLst/>
            <a:cxnLst/>
            <a:rect l="l" t="t" r="r" b="b"/>
            <a:pathLst>
              <a:path w="2571750" h="646430" extrusionOk="0">
                <a:moveTo>
                  <a:pt x="2329319" y="0"/>
                </a:moveTo>
                <a:lnTo>
                  <a:pt x="242227" y="0"/>
                </a:lnTo>
                <a:lnTo>
                  <a:pt x="102189" y="3784"/>
                </a:lnTo>
                <a:lnTo>
                  <a:pt x="30278" y="30278"/>
                </a:lnTo>
                <a:lnTo>
                  <a:pt x="3784" y="102189"/>
                </a:lnTo>
                <a:lnTo>
                  <a:pt x="0" y="242227"/>
                </a:lnTo>
                <a:lnTo>
                  <a:pt x="0" y="403707"/>
                </a:lnTo>
                <a:lnTo>
                  <a:pt x="3784" y="543745"/>
                </a:lnTo>
                <a:lnTo>
                  <a:pt x="30278" y="615656"/>
                </a:lnTo>
                <a:lnTo>
                  <a:pt x="102189" y="642149"/>
                </a:lnTo>
                <a:lnTo>
                  <a:pt x="242227" y="645934"/>
                </a:lnTo>
                <a:lnTo>
                  <a:pt x="2329319" y="645934"/>
                </a:lnTo>
                <a:lnTo>
                  <a:pt x="2469357" y="642149"/>
                </a:lnTo>
                <a:lnTo>
                  <a:pt x="2541268" y="615656"/>
                </a:lnTo>
                <a:lnTo>
                  <a:pt x="2567762" y="543745"/>
                </a:lnTo>
                <a:lnTo>
                  <a:pt x="2571546" y="403707"/>
                </a:lnTo>
                <a:lnTo>
                  <a:pt x="2571546" y="242227"/>
                </a:lnTo>
                <a:lnTo>
                  <a:pt x="2567762" y="102189"/>
                </a:lnTo>
                <a:lnTo>
                  <a:pt x="2541268" y="30278"/>
                </a:lnTo>
                <a:lnTo>
                  <a:pt x="2469357" y="3784"/>
                </a:lnTo>
                <a:lnTo>
                  <a:pt x="2329319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4"/>
          <p:cNvSpPr txBox="1">
            <a:spLocks noGrp="1"/>
          </p:cNvSpPr>
          <p:nvPr>
            <p:ph type="title"/>
          </p:nvPr>
        </p:nvSpPr>
        <p:spPr>
          <a:xfrm>
            <a:off x="1513413" y="1856890"/>
            <a:ext cx="3774300" cy="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0" b="1"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3550" b="1"/>
              <a:t>AP</a:t>
            </a:r>
            <a:r>
              <a:rPr lang="en-US" sz="355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550" b="1"/>
              <a:t>no es</a:t>
            </a:r>
            <a:r>
              <a:rPr lang="en-US" sz="3550" b="1">
                <a:latin typeface="Calibri"/>
                <a:ea typeface="Calibri"/>
                <a:cs typeface="Calibri"/>
                <a:sym typeface="Calibri"/>
              </a:rPr>
              <a:t>…	</a:t>
            </a:r>
            <a:endParaRPr sz="355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4"/>
          <p:cNvSpPr txBox="1"/>
          <p:nvPr/>
        </p:nvSpPr>
        <p:spPr>
          <a:xfrm>
            <a:off x="1513413" y="2625958"/>
            <a:ext cx="8874000" cy="3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425" rIns="0" bIns="0" anchor="t" anchorCtr="0">
            <a:spAutoFit/>
          </a:bodyPr>
          <a:lstStyle/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Algo que solo hacen los profesionales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Asesoramiento o terapia profesional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Alentar una discusión detallada del evento que ha causado la angustia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Pedirle a alguien que analice lo que le ha pasado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Presionar a alguien para obtener detalles sobre lo que sucedió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634" marR="0" lvl="0" indent="-241934" algn="l" rtl="0">
              <a:lnSpc>
                <a:spcPct val="119777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250"/>
              <a:buFont typeface="Calibri"/>
              <a:buChar char="•"/>
            </a:pPr>
            <a:r>
              <a:rPr lang="en-US" sz="22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Presionar a las personas para que compartan sus sentimientos y reacciones ante un evento.</a:t>
            </a:r>
            <a:endParaRPr sz="22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955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4"/>
          <p:cNvSpPr txBox="1">
            <a:spLocks noGrp="1"/>
          </p:cNvSpPr>
          <p:nvPr>
            <p:ph type="title"/>
          </p:nvPr>
        </p:nvSpPr>
        <p:spPr>
          <a:xfrm>
            <a:off x="85150" y="190625"/>
            <a:ext cx="2943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</a:t>
            </a:r>
            <a:r>
              <a:rPr lang="en-US" sz="1600"/>
              <a:t>rimeros Auxilios Psicológicos</a:t>
            </a:r>
            <a:endParaRPr sz="1600"/>
          </a:p>
        </p:txBody>
      </p:sp>
      <p:sp>
        <p:nvSpPr>
          <p:cNvPr id="145" name="Google Shape;145;p4"/>
          <p:cNvSpPr txBox="1"/>
          <p:nvPr/>
        </p:nvSpPr>
        <p:spPr>
          <a:xfrm>
            <a:off x="3168651" y="190621"/>
            <a:ext cx="2114700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ódulo 2 PAP Básico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"/>
          <p:cNvSpPr/>
          <p:nvPr/>
        </p:nvSpPr>
        <p:spPr>
          <a:xfrm>
            <a:off x="6211657" y="445820"/>
            <a:ext cx="1665666" cy="1764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5936402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4" h="46354" extrusionOk="0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5893360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 h="120000" extrusionOk="0">
                <a:moveTo>
                  <a:pt x="0" y="0"/>
                </a:moveTo>
                <a:lnTo>
                  <a:pt x="122977" y="0"/>
                </a:lnTo>
              </a:path>
            </a:pathLst>
          </a:custGeom>
          <a:noFill/>
          <a:ln w="392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5"/>
          <p:cNvSpPr/>
          <p:nvPr/>
        </p:nvSpPr>
        <p:spPr>
          <a:xfrm>
            <a:off x="5936401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4" h="45720" extrusionOk="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5"/>
          <p:cNvSpPr/>
          <p:nvPr/>
        </p:nvSpPr>
        <p:spPr>
          <a:xfrm>
            <a:off x="5936401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4" h="634" extrusionOk="0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5"/>
          <p:cNvSpPr/>
          <p:nvPr/>
        </p:nvSpPr>
        <p:spPr>
          <a:xfrm>
            <a:off x="5973295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 extrusionOk="0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5"/>
          <p:cNvSpPr/>
          <p:nvPr/>
        </p:nvSpPr>
        <p:spPr>
          <a:xfrm>
            <a:off x="6042558" y="466924"/>
            <a:ext cx="101965" cy="13231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5"/>
          <p:cNvSpPr/>
          <p:nvPr/>
        </p:nvSpPr>
        <p:spPr>
          <a:xfrm>
            <a:off x="5866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 extrusionOk="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noFill/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5"/>
          <p:cNvSpPr/>
          <p:nvPr/>
        </p:nvSpPr>
        <p:spPr>
          <a:xfrm>
            <a:off x="5864657" y="287191"/>
            <a:ext cx="1065314" cy="10820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5"/>
          <p:cNvSpPr/>
          <p:nvPr/>
        </p:nvSpPr>
        <p:spPr>
          <a:xfrm>
            <a:off x="754150" y="852400"/>
            <a:ext cx="10812882" cy="5183880"/>
          </a:xfrm>
          <a:custGeom>
            <a:avLst/>
            <a:gdLst/>
            <a:ahLst/>
            <a:cxnLst/>
            <a:rect l="l" t="t" r="r" b="b"/>
            <a:pathLst>
              <a:path w="10322560" h="4913630" extrusionOk="0">
                <a:moveTo>
                  <a:pt x="10322115" y="0"/>
                </a:moveTo>
                <a:lnTo>
                  <a:pt x="225717" y="0"/>
                </a:lnTo>
                <a:lnTo>
                  <a:pt x="95224" y="3526"/>
                </a:lnTo>
                <a:lnTo>
                  <a:pt x="28214" y="28213"/>
                </a:lnTo>
                <a:lnTo>
                  <a:pt x="3526" y="95219"/>
                </a:lnTo>
                <a:lnTo>
                  <a:pt x="0" y="225704"/>
                </a:lnTo>
                <a:lnTo>
                  <a:pt x="0" y="4913362"/>
                </a:lnTo>
                <a:lnTo>
                  <a:pt x="10322115" y="4913362"/>
                </a:lnTo>
                <a:lnTo>
                  <a:pt x="10322115" y="0"/>
                </a:lnTo>
                <a:close/>
              </a:path>
            </a:pathLst>
          </a:custGeom>
          <a:solidFill>
            <a:srgbClr val="E8EFF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5"/>
          <p:cNvSpPr txBox="1">
            <a:spLocks noGrp="1"/>
          </p:cNvSpPr>
          <p:nvPr>
            <p:ph type="body" idx="1"/>
          </p:nvPr>
        </p:nvSpPr>
        <p:spPr>
          <a:xfrm>
            <a:off x="450075" y="1049775"/>
            <a:ext cx="11316000" cy="52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875" rIns="0" bIns="0" anchor="t" anchorCtr="0">
            <a:spAutoFit/>
          </a:bodyPr>
          <a:lstStyle/>
          <a:p>
            <a:pPr marL="325755" lvl="0" indent="0" algn="l" rtl="0">
              <a:lnSpc>
                <a:spcPct val="1179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Seguridad</a:t>
            </a:r>
            <a:endParaRPr/>
          </a:p>
          <a:p>
            <a:pPr marL="325755" marR="5080" lvl="0" indent="0" algn="l" rtl="0">
              <a:lnSpc>
                <a:spcPct val="1018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50" b="0">
                <a:latin typeface="Calibri"/>
                <a:ea typeface="Calibri"/>
                <a:cs typeface="Calibri"/>
                <a:sym typeface="Calibri"/>
              </a:rPr>
              <a:t>Evite poner a las personas en mayor riesgo como resultado de sus acciones.</a:t>
            </a:r>
            <a:endParaRPr sz="2050" b="0">
              <a:latin typeface="Calibri"/>
              <a:ea typeface="Calibri"/>
              <a:cs typeface="Calibri"/>
              <a:sym typeface="Calibri"/>
            </a:endParaRPr>
          </a:p>
          <a:p>
            <a:pPr marL="325755" marR="5080" lvl="0" indent="0" algn="l" rtl="0">
              <a:lnSpc>
                <a:spcPct val="101899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050" b="0">
                <a:latin typeface="Calibri"/>
                <a:ea typeface="Calibri"/>
                <a:cs typeface="Calibri"/>
                <a:sym typeface="Calibri"/>
              </a:rPr>
              <a:t>Asegúrese lo mejor que pueda de que las personas a las que ayuda, estén seguras y protéjalas de </a:t>
            </a:r>
            <a:endParaRPr sz="2050" b="0">
              <a:latin typeface="Calibri"/>
              <a:ea typeface="Calibri"/>
              <a:cs typeface="Calibri"/>
              <a:sym typeface="Calibri"/>
            </a:endParaRPr>
          </a:p>
          <a:p>
            <a:pPr marL="325755" marR="5080" lvl="0" indent="0" algn="l" rtl="0">
              <a:lnSpc>
                <a:spcPct val="1018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50" b="0">
                <a:latin typeface="Calibri"/>
                <a:ea typeface="Calibri"/>
                <a:cs typeface="Calibri"/>
                <a:sym typeface="Calibri"/>
              </a:rPr>
              <a:t>daños físicos o psicológicos.</a:t>
            </a:r>
            <a:endParaRPr sz="2050" b="0">
              <a:latin typeface="Calibri"/>
              <a:ea typeface="Calibri"/>
              <a:cs typeface="Calibri"/>
              <a:sym typeface="Calibri"/>
            </a:endParaRPr>
          </a:p>
          <a:p>
            <a:pPr marL="325755" marR="5080" lvl="0" indent="0" algn="l" rtl="0">
              <a:lnSpc>
                <a:spcPct val="101899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50" b="0"/>
          </a:p>
          <a:p>
            <a:pPr marL="325755" lvl="0" indent="0" algn="l" rtl="0">
              <a:lnSpc>
                <a:spcPct val="117931"/>
              </a:lnSpc>
              <a:spcBef>
                <a:spcPts val="1705"/>
              </a:spcBef>
              <a:spcAft>
                <a:spcPts val="0"/>
              </a:spcAft>
              <a:buNone/>
            </a:pPr>
            <a:r>
              <a:rPr lang="en-US"/>
              <a:t>Dignidad</a:t>
            </a:r>
            <a:endParaRPr/>
          </a:p>
          <a:p>
            <a:pPr marL="325755" lvl="0" indent="0" algn="l" rtl="0">
              <a:lnSpc>
                <a:spcPct val="11707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50" b="0">
                <a:latin typeface="Calibri"/>
                <a:ea typeface="Calibri"/>
                <a:cs typeface="Calibri"/>
                <a:sym typeface="Calibri"/>
              </a:rPr>
              <a:t>Tratar a las personas con respeto y de acuerdo con sus normas culturales y sociales.</a:t>
            </a:r>
            <a:endParaRPr sz="2050">
              <a:latin typeface="Calibri"/>
              <a:ea typeface="Calibri"/>
              <a:cs typeface="Calibri"/>
              <a:sym typeface="Calibri"/>
            </a:endParaRPr>
          </a:p>
          <a:p>
            <a:pPr marL="325755" lvl="0" indent="0" algn="l" rtl="0">
              <a:lnSpc>
                <a:spcPct val="117931"/>
              </a:lnSpc>
              <a:spcBef>
                <a:spcPts val="1710"/>
              </a:spcBef>
              <a:spcAft>
                <a:spcPts val="0"/>
              </a:spcAft>
              <a:buNone/>
            </a:pPr>
            <a:r>
              <a:rPr lang="en-US"/>
              <a:t>Derechos</a:t>
            </a:r>
            <a:endParaRPr/>
          </a:p>
          <a:p>
            <a:pPr marL="325755" marR="2174875" lvl="0" indent="0" algn="l" rtl="0">
              <a:lnSpc>
                <a:spcPct val="1018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50" b="0"/>
              <a:t>Asegúrese de que las personas puedan acceder a la ayuda de manera justa y sin discriminación.</a:t>
            </a:r>
            <a:endParaRPr sz="2050" b="0"/>
          </a:p>
          <a:p>
            <a:pPr marL="325755" marR="2174875" lvl="0" indent="0" algn="l" rtl="0">
              <a:lnSpc>
                <a:spcPct val="1018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50" b="0"/>
              <a:t>Ayude a las personas a reclamar sus derechos y acceder al apoyo disponible. Actúe solo en el mejor interés de cualquier persona que ayude</a:t>
            </a:r>
            <a:endParaRPr sz="2050" b="0"/>
          </a:p>
          <a:p>
            <a:pPr marL="325755" marR="2174875" lvl="0" indent="0" algn="l" rtl="0">
              <a:lnSpc>
                <a:spcPct val="101899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50" b="0"/>
          </a:p>
        </p:txBody>
      </p:sp>
      <p:sp>
        <p:nvSpPr>
          <p:cNvPr id="162" name="Google Shape;162;p5"/>
          <p:cNvSpPr/>
          <p:nvPr/>
        </p:nvSpPr>
        <p:spPr>
          <a:xfrm>
            <a:off x="754150" y="852400"/>
            <a:ext cx="226059" cy="5134743"/>
          </a:xfrm>
          <a:custGeom>
            <a:avLst/>
            <a:gdLst/>
            <a:ahLst/>
            <a:cxnLst/>
            <a:rect l="l" t="t" r="r" b="b"/>
            <a:pathLst>
              <a:path w="226059" h="4913630" extrusionOk="0">
                <a:moveTo>
                  <a:pt x="225717" y="0"/>
                </a:moveTo>
                <a:lnTo>
                  <a:pt x="95224" y="3526"/>
                </a:lnTo>
                <a:lnTo>
                  <a:pt x="28214" y="28213"/>
                </a:lnTo>
                <a:lnTo>
                  <a:pt x="3526" y="95219"/>
                </a:lnTo>
                <a:lnTo>
                  <a:pt x="0" y="225704"/>
                </a:lnTo>
                <a:lnTo>
                  <a:pt x="0" y="4913362"/>
                </a:lnTo>
              </a:path>
            </a:pathLst>
          </a:custGeom>
          <a:noFill/>
          <a:ln w="13250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5"/>
          <p:cNvSpPr/>
          <p:nvPr/>
        </p:nvSpPr>
        <p:spPr>
          <a:xfrm>
            <a:off x="1112343" y="852410"/>
            <a:ext cx="10096500" cy="0"/>
          </a:xfrm>
          <a:custGeom>
            <a:avLst/>
            <a:gdLst/>
            <a:ahLst/>
            <a:cxnLst/>
            <a:rect l="l" t="t" r="r" b="b"/>
            <a:pathLst>
              <a:path w="10096500" h="120000" extrusionOk="0">
                <a:moveTo>
                  <a:pt x="10096398" y="0"/>
                </a:moveTo>
                <a:lnTo>
                  <a:pt x="0" y="0"/>
                </a:lnTo>
              </a:path>
            </a:pathLst>
          </a:custGeom>
          <a:noFill/>
          <a:ln w="13250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5"/>
          <p:cNvSpPr txBox="1">
            <a:spLocks noGrp="1"/>
          </p:cNvSpPr>
          <p:nvPr>
            <p:ph type="title"/>
          </p:nvPr>
        </p:nvSpPr>
        <p:spPr>
          <a:xfrm>
            <a:off x="85150" y="190625"/>
            <a:ext cx="2943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</a:t>
            </a:r>
            <a:r>
              <a:rPr lang="en-US" sz="1600"/>
              <a:t>rimeros Auxilios Psicológicos</a:t>
            </a:r>
            <a:endParaRPr sz="1600"/>
          </a:p>
        </p:txBody>
      </p:sp>
      <p:sp>
        <p:nvSpPr>
          <p:cNvPr id="165" name="Google Shape;165;p5"/>
          <p:cNvSpPr txBox="1"/>
          <p:nvPr/>
        </p:nvSpPr>
        <p:spPr>
          <a:xfrm>
            <a:off x="3168651" y="190621"/>
            <a:ext cx="2114700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ódulo 2 PAP Básico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"/>
          <p:cNvSpPr/>
          <p:nvPr/>
        </p:nvSpPr>
        <p:spPr>
          <a:xfrm>
            <a:off x="6211657" y="445820"/>
            <a:ext cx="1665666" cy="1764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6"/>
          <p:cNvSpPr/>
          <p:nvPr/>
        </p:nvSpPr>
        <p:spPr>
          <a:xfrm>
            <a:off x="5936402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4" h="46354" extrusionOk="0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6"/>
          <p:cNvSpPr/>
          <p:nvPr/>
        </p:nvSpPr>
        <p:spPr>
          <a:xfrm>
            <a:off x="5893360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 h="120000" extrusionOk="0">
                <a:moveTo>
                  <a:pt x="0" y="0"/>
                </a:moveTo>
                <a:lnTo>
                  <a:pt x="122977" y="0"/>
                </a:lnTo>
              </a:path>
            </a:pathLst>
          </a:custGeom>
          <a:noFill/>
          <a:ln w="392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6"/>
          <p:cNvSpPr/>
          <p:nvPr/>
        </p:nvSpPr>
        <p:spPr>
          <a:xfrm>
            <a:off x="5936401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4" h="45720" extrusionOk="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5936401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4" h="634" extrusionOk="0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6"/>
          <p:cNvSpPr/>
          <p:nvPr/>
        </p:nvSpPr>
        <p:spPr>
          <a:xfrm>
            <a:off x="5973295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 extrusionOk="0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6"/>
          <p:cNvSpPr/>
          <p:nvPr/>
        </p:nvSpPr>
        <p:spPr>
          <a:xfrm>
            <a:off x="6042558" y="466924"/>
            <a:ext cx="101965" cy="13231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6"/>
          <p:cNvSpPr/>
          <p:nvPr/>
        </p:nvSpPr>
        <p:spPr>
          <a:xfrm>
            <a:off x="5866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 extrusionOk="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noFill/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6"/>
          <p:cNvSpPr/>
          <p:nvPr/>
        </p:nvSpPr>
        <p:spPr>
          <a:xfrm>
            <a:off x="5864657" y="287191"/>
            <a:ext cx="1065314" cy="10820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6"/>
          <p:cNvSpPr txBox="1">
            <a:spLocks noGrp="1"/>
          </p:cNvSpPr>
          <p:nvPr>
            <p:ph type="title"/>
          </p:nvPr>
        </p:nvSpPr>
        <p:spPr>
          <a:xfrm>
            <a:off x="1180353" y="1374947"/>
            <a:ext cx="4997400" cy="6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231F20"/>
                </a:solidFill>
              </a:rPr>
              <a:t>Preguntas y reacciones</a:t>
            </a:r>
            <a:endParaRPr sz="4200"/>
          </a:p>
        </p:txBody>
      </p:sp>
      <p:sp>
        <p:nvSpPr>
          <p:cNvPr id="181" name="Google Shape;181;p6"/>
          <p:cNvSpPr txBox="1"/>
          <p:nvPr/>
        </p:nvSpPr>
        <p:spPr>
          <a:xfrm>
            <a:off x="1180353" y="2073447"/>
            <a:ext cx="8401800" cy="37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3000" rIns="0" bIns="0" anchor="t" anchorCtr="0">
            <a:spAutoFit/>
          </a:bodyPr>
          <a:lstStyle/>
          <a:p>
            <a:pPr marL="300355" marR="0" lvl="0" indent="-287655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¿Cómo crees que reaccionarían estas tres personas en esta situación?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0355" marR="0" lvl="0" indent="-287655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¿Cómo suele reaccionar la gente cuando está angustiada?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0355" marR="0" lvl="0" indent="-287655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¿Todos reaccionan de la misma manera?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0355" marR="0" lvl="0" indent="-287655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¿Cómo reaccionará Fredericka, en comparación con Anton o Diane?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0355" marR="0" lvl="0" indent="-287655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Char char="•"/>
            </a:pP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6"/>
          <p:cNvSpPr txBox="1">
            <a:spLocks noGrp="1"/>
          </p:cNvSpPr>
          <p:nvPr>
            <p:ph type="title"/>
          </p:nvPr>
        </p:nvSpPr>
        <p:spPr>
          <a:xfrm>
            <a:off x="85150" y="190625"/>
            <a:ext cx="2943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</a:t>
            </a:r>
            <a:r>
              <a:rPr lang="en-US" sz="1600"/>
              <a:t>rimeros Auxilios Psicológicos</a:t>
            </a:r>
            <a:endParaRPr sz="1600"/>
          </a:p>
        </p:txBody>
      </p:sp>
      <p:sp>
        <p:nvSpPr>
          <p:cNvPr id="183" name="Google Shape;183;p6"/>
          <p:cNvSpPr txBox="1"/>
          <p:nvPr/>
        </p:nvSpPr>
        <p:spPr>
          <a:xfrm>
            <a:off x="3168651" y="190621"/>
            <a:ext cx="2114700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ódulo 2 PAP Básico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"/>
          <p:cNvSpPr/>
          <p:nvPr/>
        </p:nvSpPr>
        <p:spPr>
          <a:xfrm>
            <a:off x="6211657" y="445820"/>
            <a:ext cx="1665666" cy="1764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7"/>
          <p:cNvSpPr/>
          <p:nvPr/>
        </p:nvSpPr>
        <p:spPr>
          <a:xfrm>
            <a:off x="5936402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4" h="46354" extrusionOk="0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7"/>
          <p:cNvSpPr/>
          <p:nvPr/>
        </p:nvSpPr>
        <p:spPr>
          <a:xfrm>
            <a:off x="5893360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 h="120000" extrusionOk="0">
                <a:moveTo>
                  <a:pt x="0" y="0"/>
                </a:moveTo>
                <a:lnTo>
                  <a:pt x="122977" y="0"/>
                </a:lnTo>
              </a:path>
            </a:pathLst>
          </a:custGeom>
          <a:noFill/>
          <a:ln w="392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7"/>
          <p:cNvSpPr/>
          <p:nvPr/>
        </p:nvSpPr>
        <p:spPr>
          <a:xfrm>
            <a:off x="5936401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4" h="45720" extrusionOk="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7"/>
          <p:cNvSpPr/>
          <p:nvPr/>
        </p:nvSpPr>
        <p:spPr>
          <a:xfrm>
            <a:off x="5936401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4" h="634" extrusionOk="0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7"/>
          <p:cNvSpPr/>
          <p:nvPr/>
        </p:nvSpPr>
        <p:spPr>
          <a:xfrm>
            <a:off x="5973295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 extrusionOk="0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/>
          <p:nvPr/>
        </p:nvSpPr>
        <p:spPr>
          <a:xfrm>
            <a:off x="6042558" y="466924"/>
            <a:ext cx="101965" cy="13231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7"/>
          <p:cNvSpPr/>
          <p:nvPr/>
        </p:nvSpPr>
        <p:spPr>
          <a:xfrm>
            <a:off x="5866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 extrusionOk="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noFill/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7"/>
          <p:cNvSpPr/>
          <p:nvPr/>
        </p:nvSpPr>
        <p:spPr>
          <a:xfrm>
            <a:off x="5864657" y="287191"/>
            <a:ext cx="1065314" cy="10820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7"/>
          <p:cNvSpPr txBox="1">
            <a:spLocks noGrp="1"/>
          </p:cNvSpPr>
          <p:nvPr>
            <p:ph type="title"/>
          </p:nvPr>
        </p:nvSpPr>
        <p:spPr>
          <a:xfrm>
            <a:off x="1180349" y="1365950"/>
            <a:ext cx="8830500" cy="6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231F20"/>
                </a:solidFill>
              </a:rPr>
              <a:t>Pasos para crear un caso de estudio</a:t>
            </a:r>
            <a:endParaRPr sz="4200"/>
          </a:p>
        </p:txBody>
      </p:sp>
      <p:sp>
        <p:nvSpPr>
          <p:cNvPr id="199" name="Google Shape;199;p7"/>
          <p:cNvSpPr txBox="1"/>
          <p:nvPr/>
        </p:nvSpPr>
        <p:spPr>
          <a:xfrm>
            <a:off x="1180353" y="2097467"/>
            <a:ext cx="8975700" cy="38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8575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72110" marR="0" lvl="0" indent="-359410" algn="l" rtl="0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Elija una nota adhesiva con un evento angustiante.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72110" marR="0" lvl="0" indent="-359410" algn="l" rtl="0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Decide quién es la persona en apuros.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72110" marR="0" lvl="0" indent="-359410" algn="l" rtl="0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Proporcionar información sobre el contexto.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72110" marR="0" lvl="0" indent="-359410" algn="l" rtl="0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Lluvia de ideas sobre posibles reacciones. Elija cuatro y agréguelos al formulario.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72110" marR="0" lvl="0" indent="-359410" algn="l" rtl="0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AutoNum type="arabicPeriod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Revisa los detalles una vez más.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72110" marR="0" lvl="0" indent="-359410" algn="l" rtl="0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AutoNum type="arabicPeriod"/>
            </a:pP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7"/>
          <p:cNvSpPr txBox="1">
            <a:spLocks noGrp="1"/>
          </p:cNvSpPr>
          <p:nvPr>
            <p:ph type="title"/>
          </p:nvPr>
        </p:nvSpPr>
        <p:spPr>
          <a:xfrm>
            <a:off x="85150" y="190625"/>
            <a:ext cx="2943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</a:t>
            </a:r>
            <a:r>
              <a:rPr lang="en-US" sz="1600"/>
              <a:t>rimeros Auxilios Psicológicos</a:t>
            </a:r>
            <a:endParaRPr sz="1600"/>
          </a:p>
        </p:txBody>
      </p:sp>
      <p:sp>
        <p:nvSpPr>
          <p:cNvPr id="201" name="Google Shape;201;p7"/>
          <p:cNvSpPr txBox="1"/>
          <p:nvPr/>
        </p:nvSpPr>
        <p:spPr>
          <a:xfrm>
            <a:off x="3168651" y="190621"/>
            <a:ext cx="2114700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ódulo 2 PAP Básico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"/>
          <p:cNvSpPr/>
          <p:nvPr/>
        </p:nvSpPr>
        <p:spPr>
          <a:xfrm>
            <a:off x="6211657" y="445820"/>
            <a:ext cx="1665666" cy="1764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8"/>
          <p:cNvSpPr/>
          <p:nvPr/>
        </p:nvSpPr>
        <p:spPr>
          <a:xfrm>
            <a:off x="5936402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4" h="46354" extrusionOk="0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8"/>
          <p:cNvSpPr/>
          <p:nvPr/>
        </p:nvSpPr>
        <p:spPr>
          <a:xfrm>
            <a:off x="5893360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 h="120000" extrusionOk="0">
                <a:moveTo>
                  <a:pt x="0" y="0"/>
                </a:moveTo>
                <a:lnTo>
                  <a:pt x="122977" y="0"/>
                </a:lnTo>
              </a:path>
            </a:pathLst>
          </a:custGeom>
          <a:noFill/>
          <a:ln w="392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8"/>
          <p:cNvSpPr/>
          <p:nvPr/>
        </p:nvSpPr>
        <p:spPr>
          <a:xfrm>
            <a:off x="5936401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4" h="45720" extrusionOk="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8"/>
          <p:cNvSpPr/>
          <p:nvPr/>
        </p:nvSpPr>
        <p:spPr>
          <a:xfrm>
            <a:off x="5936401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4" h="634" extrusionOk="0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8"/>
          <p:cNvSpPr/>
          <p:nvPr/>
        </p:nvSpPr>
        <p:spPr>
          <a:xfrm>
            <a:off x="5973295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 extrusionOk="0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8"/>
          <p:cNvSpPr/>
          <p:nvPr/>
        </p:nvSpPr>
        <p:spPr>
          <a:xfrm>
            <a:off x="6042558" y="466924"/>
            <a:ext cx="101965" cy="13231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8"/>
          <p:cNvSpPr/>
          <p:nvPr/>
        </p:nvSpPr>
        <p:spPr>
          <a:xfrm>
            <a:off x="5866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 extrusionOk="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noFill/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8"/>
          <p:cNvSpPr/>
          <p:nvPr/>
        </p:nvSpPr>
        <p:spPr>
          <a:xfrm>
            <a:off x="5864657" y="287191"/>
            <a:ext cx="1065314" cy="10820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8"/>
          <p:cNvSpPr/>
          <p:nvPr/>
        </p:nvSpPr>
        <p:spPr>
          <a:xfrm>
            <a:off x="1200856" y="1567800"/>
            <a:ext cx="10319385" cy="4912360"/>
          </a:xfrm>
          <a:custGeom>
            <a:avLst/>
            <a:gdLst/>
            <a:ahLst/>
            <a:cxnLst/>
            <a:rect l="l" t="t" r="r" b="b"/>
            <a:pathLst>
              <a:path w="10319385" h="4912360" extrusionOk="0">
                <a:moveTo>
                  <a:pt x="10319148" y="0"/>
                </a:moveTo>
                <a:lnTo>
                  <a:pt x="265518" y="0"/>
                </a:lnTo>
                <a:lnTo>
                  <a:pt x="112015" y="4148"/>
                </a:lnTo>
                <a:lnTo>
                  <a:pt x="33189" y="33189"/>
                </a:lnTo>
                <a:lnTo>
                  <a:pt x="4148" y="112015"/>
                </a:lnTo>
                <a:lnTo>
                  <a:pt x="0" y="265518"/>
                </a:lnTo>
                <a:lnTo>
                  <a:pt x="0" y="4912196"/>
                </a:lnTo>
                <a:lnTo>
                  <a:pt x="10319148" y="4912196"/>
                </a:lnTo>
                <a:lnTo>
                  <a:pt x="10319148" y="0"/>
                </a:lnTo>
                <a:close/>
              </a:path>
            </a:pathLst>
          </a:custGeom>
          <a:solidFill>
            <a:srgbClr val="E8EFF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8"/>
          <p:cNvSpPr/>
          <p:nvPr/>
        </p:nvSpPr>
        <p:spPr>
          <a:xfrm>
            <a:off x="1200856" y="1567800"/>
            <a:ext cx="266065" cy="4912360"/>
          </a:xfrm>
          <a:custGeom>
            <a:avLst/>
            <a:gdLst/>
            <a:ahLst/>
            <a:cxnLst/>
            <a:rect l="l" t="t" r="r" b="b"/>
            <a:pathLst>
              <a:path w="266065" h="4912360" extrusionOk="0">
                <a:moveTo>
                  <a:pt x="265518" y="0"/>
                </a:moveTo>
                <a:lnTo>
                  <a:pt x="112015" y="4148"/>
                </a:lnTo>
                <a:lnTo>
                  <a:pt x="33189" y="33189"/>
                </a:lnTo>
                <a:lnTo>
                  <a:pt x="4148" y="112015"/>
                </a:lnTo>
                <a:lnTo>
                  <a:pt x="0" y="265518"/>
                </a:lnTo>
                <a:lnTo>
                  <a:pt x="0" y="4912196"/>
                </a:lnTo>
              </a:path>
            </a:pathLst>
          </a:custGeom>
          <a:noFill/>
          <a:ln w="15600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8"/>
          <p:cNvSpPr/>
          <p:nvPr/>
        </p:nvSpPr>
        <p:spPr>
          <a:xfrm>
            <a:off x="1466375" y="1567800"/>
            <a:ext cx="10053955" cy="0"/>
          </a:xfrm>
          <a:custGeom>
            <a:avLst/>
            <a:gdLst/>
            <a:ahLst/>
            <a:cxnLst/>
            <a:rect l="l" t="t" r="r" b="b"/>
            <a:pathLst>
              <a:path w="10053955" h="120000" extrusionOk="0">
                <a:moveTo>
                  <a:pt x="10053629" y="0"/>
                </a:moveTo>
                <a:lnTo>
                  <a:pt x="0" y="0"/>
                </a:lnTo>
              </a:path>
            </a:pathLst>
          </a:custGeom>
          <a:noFill/>
          <a:ln w="15600" cap="flat" cmpd="sng">
            <a:solidFill>
              <a:srgbClr val="008E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8"/>
          <p:cNvSpPr/>
          <p:nvPr/>
        </p:nvSpPr>
        <p:spPr>
          <a:xfrm>
            <a:off x="1193053" y="1922870"/>
            <a:ext cx="1767839" cy="720725"/>
          </a:xfrm>
          <a:custGeom>
            <a:avLst/>
            <a:gdLst/>
            <a:ahLst/>
            <a:cxnLst/>
            <a:rect l="l" t="t" r="r" b="b"/>
            <a:pathLst>
              <a:path w="1767839" h="720725" extrusionOk="0">
                <a:moveTo>
                  <a:pt x="1444294" y="0"/>
                </a:moveTo>
                <a:lnTo>
                  <a:pt x="0" y="0"/>
                </a:lnTo>
                <a:lnTo>
                  <a:pt x="0" y="720153"/>
                </a:lnTo>
                <a:lnTo>
                  <a:pt x="1444294" y="720153"/>
                </a:lnTo>
                <a:lnTo>
                  <a:pt x="1631226" y="715101"/>
                </a:lnTo>
                <a:lnTo>
                  <a:pt x="1727219" y="679735"/>
                </a:lnTo>
                <a:lnTo>
                  <a:pt x="1762584" y="583743"/>
                </a:lnTo>
                <a:lnTo>
                  <a:pt x="1767636" y="396811"/>
                </a:lnTo>
                <a:lnTo>
                  <a:pt x="1767636" y="323342"/>
                </a:lnTo>
                <a:lnTo>
                  <a:pt x="1762584" y="136409"/>
                </a:lnTo>
                <a:lnTo>
                  <a:pt x="1727219" y="40417"/>
                </a:lnTo>
                <a:lnTo>
                  <a:pt x="1631226" y="5052"/>
                </a:lnTo>
                <a:lnTo>
                  <a:pt x="1444294" y="0"/>
                </a:lnTo>
                <a:close/>
              </a:path>
            </a:pathLst>
          </a:custGeom>
          <a:solidFill>
            <a:srgbClr val="008EB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8"/>
          <p:cNvSpPr txBox="1">
            <a:spLocks noGrp="1"/>
          </p:cNvSpPr>
          <p:nvPr>
            <p:ph type="title"/>
          </p:nvPr>
        </p:nvSpPr>
        <p:spPr>
          <a:xfrm>
            <a:off x="1262431" y="1974676"/>
            <a:ext cx="7807735" cy="616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65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b="1" dirty="0"/>
              <a:t>VER</a:t>
            </a:r>
            <a:r>
              <a:rPr lang="en-US" sz="3900" b="1" dirty="0">
                <a:latin typeface="Calibri"/>
                <a:ea typeface="Calibri"/>
                <a:cs typeface="Calibri"/>
                <a:sym typeface="Calibri"/>
              </a:rPr>
              <a:t>	        </a:t>
            </a:r>
            <a:r>
              <a:rPr lang="en-US" sz="3200" b="1" dirty="0" err="1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Busq</a:t>
            </a:r>
            <a:r>
              <a:rPr lang="en-US" sz="3200" b="1" dirty="0" err="1">
                <a:solidFill>
                  <a:srgbClr val="231F20"/>
                </a:solidFill>
              </a:rPr>
              <a:t>ue</a:t>
            </a:r>
            <a:endParaRPr sz="39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8"/>
          <p:cNvSpPr txBox="1"/>
          <p:nvPr/>
        </p:nvSpPr>
        <p:spPr>
          <a:xfrm>
            <a:off x="1542182" y="2836778"/>
            <a:ext cx="6973500" cy="30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8130" marR="0" lvl="0" indent="-26543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Información sobre lo que ha pasado y está pasando</a:t>
            </a: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8130" marR="0" lvl="0" indent="-26543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Quién necesita ayuda</a:t>
            </a: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8130" marR="0" lvl="0" indent="-26543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Riesgos de seguridad y protección</a:t>
            </a: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8130" marR="0" lvl="0" indent="-26543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Lesiones físicas</a:t>
            </a: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8130" marR="0" lvl="0" indent="-26543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Necesidades básicas y prácticas inmediatas</a:t>
            </a: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8130" marR="0" lvl="0" indent="-26543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231F20"/>
              </a:buClr>
              <a:buSzPts val="2450"/>
              <a:buFont typeface="Calibri"/>
              <a:buChar char="•"/>
            </a:pPr>
            <a:r>
              <a:rPr lang="en-US" sz="245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Reacciones emocionales.</a:t>
            </a: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endParaRPr sz="245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8"/>
          <p:cNvSpPr txBox="1">
            <a:spLocks noGrp="1"/>
          </p:cNvSpPr>
          <p:nvPr>
            <p:ph type="title"/>
          </p:nvPr>
        </p:nvSpPr>
        <p:spPr>
          <a:xfrm>
            <a:off x="85150" y="190625"/>
            <a:ext cx="2943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</a:t>
            </a:r>
            <a:r>
              <a:rPr lang="en-US" sz="1600"/>
              <a:t>rimeros Auxilios Psicológicos</a:t>
            </a:r>
            <a:endParaRPr sz="1600"/>
          </a:p>
        </p:txBody>
      </p:sp>
      <p:sp>
        <p:nvSpPr>
          <p:cNvPr id="223" name="Google Shape;223;p8"/>
          <p:cNvSpPr txBox="1"/>
          <p:nvPr/>
        </p:nvSpPr>
        <p:spPr>
          <a:xfrm>
            <a:off x="3168651" y="190621"/>
            <a:ext cx="2114700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ódulo 2 PAP Básico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9"/>
          <p:cNvSpPr/>
          <p:nvPr/>
        </p:nvSpPr>
        <p:spPr>
          <a:xfrm>
            <a:off x="6211657" y="445820"/>
            <a:ext cx="1665666" cy="1764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9"/>
          <p:cNvSpPr/>
          <p:nvPr/>
        </p:nvSpPr>
        <p:spPr>
          <a:xfrm>
            <a:off x="5936402" y="468120"/>
            <a:ext cx="37465" cy="46355"/>
          </a:xfrm>
          <a:custGeom>
            <a:avLst/>
            <a:gdLst/>
            <a:ahLst/>
            <a:cxnLst/>
            <a:rect l="l" t="t" r="r" b="b"/>
            <a:pathLst>
              <a:path w="37464" h="46354" extrusionOk="0">
                <a:moveTo>
                  <a:pt x="0" y="0"/>
                </a:moveTo>
                <a:lnTo>
                  <a:pt x="36892" y="0"/>
                </a:lnTo>
                <a:lnTo>
                  <a:pt x="36892" y="45789"/>
                </a:lnTo>
                <a:lnTo>
                  <a:pt x="0" y="45789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9"/>
          <p:cNvSpPr/>
          <p:nvPr/>
        </p:nvSpPr>
        <p:spPr>
          <a:xfrm>
            <a:off x="5893360" y="533535"/>
            <a:ext cx="123189" cy="0"/>
          </a:xfrm>
          <a:custGeom>
            <a:avLst/>
            <a:gdLst/>
            <a:ahLst/>
            <a:cxnLst/>
            <a:rect l="l" t="t" r="r" b="b"/>
            <a:pathLst>
              <a:path w="123189" h="120000" extrusionOk="0">
                <a:moveTo>
                  <a:pt x="0" y="0"/>
                </a:moveTo>
                <a:lnTo>
                  <a:pt x="122977" y="0"/>
                </a:lnTo>
              </a:path>
            </a:pathLst>
          </a:custGeom>
          <a:noFill/>
          <a:ln w="392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9"/>
          <p:cNvSpPr/>
          <p:nvPr/>
        </p:nvSpPr>
        <p:spPr>
          <a:xfrm>
            <a:off x="5936401" y="553142"/>
            <a:ext cx="37465" cy="45720"/>
          </a:xfrm>
          <a:custGeom>
            <a:avLst/>
            <a:gdLst/>
            <a:ahLst/>
            <a:cxnLst/>
            <a:rect l="l" t="t" r="r" b="b"/>
            <a:pathLst>
              <a:path w="37464" h="45720" extrusionOk="0">
                <a:moveTo>
                  <a:pt x="36893" y="45721"/>
                </a:moveTo>
                <a:lnTo>
                  <a:pt x="0" y="45721"/>
                </a:lnTo>
                <a:lnTo>
                  <a:pt x="0" y="0"/>
                </a:lnTo>
                <a:lnTo>
                  <a:pt x="36893" y="17"/>
                </a:lnTo>
                <a:lnTo>
                  <a:pt x="36893" y="45721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9"/>
          <p:cNvSpPr/>
          <p:nvPr/>
        </p:nvSpPr>
        <p:spPr>
          <a:xfrm>
            <a:off x="5936401" y="553142"/>
            <a:ext cx="37465" cy="635"/>
          </a:xfrm>
          <a:custGeom>
            <a:avLst/>
            <a:gdLst/>
            <a:ahLst/>
            <a:cxnLst/>
            <a:rect l="l" t="t" r="r" b="b"/>
            <a:pathLst>
              <a:path w="37464" h="634" extrusionOk="0">
                <a:moveTo>
                  <a:pt x="36893" y="17"/>
                </a:moveTo>
                <a:lnTo>
                  <a:pt x="2" y="17"/>
                </a:lnTo>
                <a:lnTo>
                  <a:pt x="3689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9"/>
          <p:cNvSpPr/>
          <p:nvPr/>
        </p:nvSpPr>
        <p:spPr>
          <a:xfrm>
            <a:off x="5973295" y="553142"/>
            <a:ext cx="43180" cy="635"/>
          </a:xfrm>
          <a:custGeom>
            <a:avLst/>
            <a:gdLst/>
            <a:ahLst/>
            <a:cxnLst/>
            <a:rect l="l" t="t" r="r" b="b"/>
            <a:pathLst>
              <a:path w="43179" h="634" extrusionOk="0">
                <a:moveTo>
                  <a:pt x="43043" y="8"/>
                </a:moveTo>
                <a:lnTo>
                  <a:pt x="0" y="8"/>
                </a:lnTo>
                <a:lnTo>
                  <a:pt x="4304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9"/>
          <p:cNvSpPr/>
          <p:nvPr/>
        </p:nvSpPr>
        <p:spPr>
          <a:xfrm>
            <a:off x="6042558" y="466924"/>
            <a:ext cx="101965" cy="132316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9"/>
          <p:cNvSpPr/>
          <p:nvPr/>
        </p:nvSpPr>
        <p:spPr>
          <a:xfrm>
            <a:off x="5866982" y="447201"/>
            <a:ext cx="303530" cy="172720"/>
          </a:xfrm>
          <a:custGeom>
            <a:avLst/>
            <a:gdLst/>
            <a:ahLst/>
            <a:cxnLst/>
            <a:rect l="l" t="t" r="r" b="b"/>
            <a:pathLst>
              <a:path w="303529" h="172720" extrusionOk="0">
                <a:moveTo>
                  <a:pt x="0" y="172646"/>
                </a:moveTo>
                <a:lnTo>
                  <a:pt x="303084" y="172646"/>
                </a:lnTo>
                <a:lnTo>
                  <a:pt x="303084" y="0"/>
                </a:lnTo>
                <a:lnTo>
                  <a:pt x="0" y="0"/>
                </a:lnTo>
                <a:lnTo>
                  <a:pt x="0" y="172646"/>
                </a:lnTo>
                <a:close/>
              </a:path>
            </a:pathLst>
          </a:custGeom>
          <a:noFill/>
          <a:ln w="9525" cap="flat" cmpd="sng">
            <a:solidFill>
              <a:srgbClr val="ED1C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9"/>
          <p:cNvSpPr/>
          <p:nvPr/>
        </p:nvSpPr>
        <p:spPr>
          <a:xfrm>
            <a:off x="5864657" y="287191"/>
            <a:ext cx="1065314" cy="10820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9"/>
          <p:cNvSpPr txBox="1">
            <a:spLocks noGrp="1"/>
          </p:cNvSpPr>
          <p:nvPr>
            <p:ph type="title"/>
          </p:nvPr>
        </p:nvSpPr>
        <p:spPr>
          <a:xfrm>
            <a:off x="1180348" y="1365950"/>
            <a:ext cx="8124900" cy="6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231F20"/>
                </a:solidFill>
              </a:rPr>
              <a:t>PREGUNTAS CASO DE ESTUDIO</a:t>
            </a:r>
            <a:endParaRPr sz="4200"/>
          </a:p>
        </p:txBody>
      </p:sp>
      <p:sp>
        <p:nvSpPr>
          <p:cNvPr id="239" name="Google Shape;239;p9"/>
          <p:cNvSpPr txBox="1"/>
          <p:nvPr/>
        </p:nvSpPr>
        <p:spPr>
          <a:xfrm>
            <a:off x="1180353" y="2122867"/>
            <a:ext cx="8495700" cy="26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8575" rIns="0" bIns="0" anchor="t" anchorCtr="0">
            <a:spAutoFit/>
          </a:bodyPr>
          <a:lstStyle/>
          <a:p>
            <a:pPr marL="300355" marR="0" lvl="0" indent="-2876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¿Cómo aplicarías las acciones VER en esta situación?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0355" marR="0" lvl="0" indent="-2876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¿Cuáles son las reacciones comunes que la mujer podría tener ante tal experiencia?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0355" marR="0" lvl="0" indent="-2876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800"/>
              <a:buFont typeface="Calibri"/>
              <a:buChar char="•"/>
            </a:pPr>
            <a:r>
              <a:rPr lang="en-US" sz="28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¿Qué tipo de reacciones severas podría tener la mujer ante tal experiencia?</a:t>
            </a: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9"/>
          <p:cNvSpPr txBox="1">
            <a:spLocks noGrp="1"/>
          </p:cNvSpPr>
          <p:nvPr>
            <p:ph type="title"/>
          </p:nvPr>
        </p:nvSpPr>
        <p:spPr>
          <a:xfrm>
            <a:off x="85150" y="190625"/>
            <a:ext cx="2943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</a:t>
            </a:r>
            <a:r>
              <a:rPr lang="en-US" sz="1600"/>
              <a:t>rimeros Auxilios Psicológicos</a:t>
            </a:r>
            <a:endParaRPr sz="1600"/>
          </a:p>
        </p:txBody>
      </p:sp>
      <p:sp>
        <p:nvSpPr>
          <p:cNvPr id="241" name="Google Shape;241;p9"/>
          <p:cNvSpPr txBox="1"/>
          <p:nvPr/>
        </p:nvSpPr>
        <p:spPr>
          <a:xfrm>
            <a:off x="3168651" y="190621"/>
            <a:ext cx="2114700" cy="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ódulo 2 PAP Básico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0B81F92DC9F743AB69193ABF7D6812" ma:contentTypeVersion="12" ma:contentTypeDescription="Create a new document." ma:contentTypeScope="" ma:versionID="b5ac13d372290f0a7b817e0dfcb0f2ac">
  <xsd:schema xmlns:xsd="http://www.w3.org/2001/XMLSchema" xmlns:xs="http://www.w3.org/2001/XMLSchema" xmlns:p="http://schemas.microsoft.com/office/2006/metadata/properties" xmlns:ns2="ece866b8-f57f-4e89-adfa-3780fda1f197" xmlns:ns3="9050ad3a-5f6e-4ef7-872e-a5e19a831b67" targetNamespace="http://schemas.microsoft.com/office/2006/metadata/properties" ma:root="true" ma:fieldsID="e8a306cd7fe05675a51b78a206333dd7" ns2:_="" ns3:_="">
    <xsd:import namespace="ece866b8-f57f-4e89-adfa-3780fda1f197"/>
    <xsd:import namespace="9050ad3a-5f6e-4ef7-872e-a5e19a831b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866b8-f57f-4e89-adfa-3780fda1f1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50ad3a-5f6e-4ef7-872e-a5e19a831b6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75C9C1-EE38-4655-A54D-FC55658CBA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62E199-B0E6-4EC2-924C-ECCC0E7259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e866b8-f57f-4e89-adfa-3780fda1f197"/>
    <ds:schemaRef ds:uri="9050ad3a-5f6e-4ef7-872e-a5e19a831b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0BA5D2-017D-4A5D-BDFE-A30C81FB88F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854</Words>
  <Application>Microsoft Macintosh PowerPoint</Application>
  <PresentationFormat>Custom</PresentationFormat>
  <Paragraphs>152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Curso Primeros Auxilios Psicológicos para las Sociedades Nacionales de la Cruz Roja y Media Luna Roja</vt:lpstr>
      <vt:lpstr>Primeros Auxilios Psicológicos</vt:lpstr>
      <vt:lpstr>PAP es… </vt:lpstr>
      <vt:lpstr>PAP no es… </vt:lpstr>
      <vt:lpstr>Primeros Auxilios Psicológicos</vt:lpstr>
      <vt:lpstr>Preguntas y reacciones</vt:lpstr>
      <vt:lpstr>Pasos para crear un caso de estudio</vt:lpstr>
      <vt:lpstr>VER         Busque</vt:lpstr>
      <vt:lpstr>PREGUNTAS CASO DE ESTUDIO</vt:lpstr>
      <vt:lpstr>Escuchar  se refiere a cómo, quien ayuda,</vt:lpstr>
      <vt:lpstr>Vincular          es ayudar a las personas a</vt:lpstr>
      <vt:lpstr>Dando retroalimentación útil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Primeros Auxilios Psicológicos para las Sociedades Nacionales de la Cruz Roja</dc:title>
  <cp:lastModifiedBy>greisy trejo</cp:lastModifiedBy>
  <cp:revision>3</cp:revision>
  <dcterms:created xsi:type="dcterms:W3CDTF">2018-11-23T13:16:32Z</dcterms:created>
  <dcterms:modified xsi:type="dcterms:W3CDTF">2022-05-31T16:15:42Z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2018-11-23T00:00:00Z</vt:filetime>
  </property>
  <property fmtid="{D5CDD505-2E9C-101B-9397-08002B2CF9AE}" pid="3" name="Creator">
    <vt:lpwstr>Adobe InDesign CC 13.0 (Macintosh)</vt:lpwstr>
  </property>
  <property fmtid="{D5CDD505-2E9C-101B-9397-08002B2CF9AE}" pid="4" name="LastSaved">
    <vt:filetime>2018-11-23T00:00:00Z</vt:filetime>
  </property>
  <property fmtid="{D5CDD505-2E9C-101B-9397-08002B2CF9AE}" pid="5" name="ContentTypeId">
    <vt:lpwstr>0x0101009F0B81F92DC9F743AB69193ABF7D6812</vt:lpwstr>
  </property>
  <property fmtid="{D5CDD505-2E9C-101B-9397-08002B2CF9AE}" pid="6" name="MSIP_Label_6627b15a-80ec-4ef7-8353-f32e3c89bf3e_Enabled">
    <vt:lpwstr>true</vt:lpwstr>
  </property>
  <property fmtid="{D5CDD505-2E9C-101B-9397-08002B2CF9AE}" pid="7" name="MSIP_Label_6627b15a-80ec-4ef7-8353-f32e3c89bf3e_SetDate">
    <vt:lpwstr>2022-05-27T17:18:22Z</vt:lpwstr>
  </property>
  <property fmtid="{D5CDD505-2E9C-101B-9397-08002B2CF9AE}" pid="8" name="MSIP_Label_6627b15a-80ec-4ef7-8353-f32e3c89bf3e_Method">
    <vt:lpwstr>Privileged</vt:lpwstr>
  </property>
  <property fmtid="{D5CDD505-2E9C-101B-9397-08002B2CF9AE}" pid="9" name="MSIP_Label_6627b15a-80ec-4ef7-8353-f32e3c89bf3e_Name">
    <vt:lpwstr>IFRC Internal</vt:lpwstr>
  </property>
  <property fmtid="{D5CDD505-2E9C-101B-9397-08002B2CF9AE}" pid="10" name="MSIP_Label_6627b15a-80ec-4ef7-8353-f32e3c89bf3e_SiteId">
    <vt:lpwstr>a2b53be5-734e-4e6c-ab0d-d184f60fd917</vt:lpwstr>
  </property>
  <property fmtid="{D5CDD505-2E9C-101B-9397-08002B2CF9AE}" pid="11" name="MSIP_Label_6627b15a-80ec-4ef7-8353-f32e3c89bf3e_ActionId">
    <vt:lpwstr>03709e24-51c1-4145-900d-38e6f2641043</vt:lpwstr>
  </property>
  <property fmtid="{D5CDD505-2E9C-101B-9397-08002B2CF9AE}" pid="12" name="MSIP_Label_6627b15a-80ec-4ef7-8353-f32e3c89bf3e_ContentBits">
    <vt:lpwstr>2</vt:lpwstr>
  </property>
  <property fmtid="{D5CDD505-2E9C-101B-9397-08002B2CF9AE}" pid="13" name="ClassificationContentMarkingFooterLocations">
    <vt:lpwstr>Office Theme:3</vt:lpwstr>
  </property>
  <property fmtid="{D5CDD505-2E9C-101B-9397-08002B2CF9AE}" pid="14" name="ClassificationContentMarkingFooterText">
    <vt:lpwstr>Internal</vt:lpwstr>
  </property>
</Properties>
</file>