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0"/>
  </p:notesMasterIdLst>
  <p:sldIdLst>
    <p:sldId id="4014" r:id="rId5"/>
    <p:sldId id="405" r:id="rId6"/>
    <p:sldId id="342" r:id="rId7"/>
    <p:sldId id="381" r:id="rId8"/>
    <p:sldId id="3996" r:id="rId9"/>
    <p:sldId id="4013" r:id="rId10"/>
    <p:sldId id="344" r:id="rId11"/>
    <p:sldId id="350" r:id="rId12"/>
    <p:sldId id="288" r:id="rId13"/>
    <p:sldId id="302" r:id="rId14"/>
    <p:sldId id="404" r:id="rId15"/>
    <p:sldId id="303" r:id="rId16"/>
    <p:sldId id="351" r:id="rId17"/>
    <p:sldId id="3998" r:id="rId18"/>
    <p:sldId id="258" r:id="rId19"/>
    <p:sldId id="260" r:id="rId20"/>
    <p:sldId id="4000" r:id="rId21"/>
    <p:sldId id="4001" r:id="rId22"/>
    <p:sldId id="345" r:id="rId23"/>
    <p:sldId id="262" r:id="rId24"/>
    <p:sldId id="4009" r:id="rId25"/>
    <p:sldId id="280" r:id="rId26"/>
    <p:sldId id="274" r:id="rId27"/>
    <p:sldId id="264" r:id="rId28"/>
    <p:sldId id="4010" r:id="rId29"/>
    <p:sldId id="397" r:id="rId30"/>
    <p:sldId id="373" r:id="rId31"/>
    <p:sldId id="394" r:id="rId32"/>
    <p:sldId id="395" r:id="rId33"/>
    <p:sldId id="396" r:id="rId34"/>
    <p:sldId id="322" r:id="rId35"/>
    <p:sldId id="323" r:id="rId36"/>
    <p:sldId id="300" r:id="rId37"/>
    <p:sldId id="265" r:id="rId38"/>
    <p:sldId id="320" r:id="rId39"/>
    <p:sldId id="318" r:id="rId40"/>
    <p:sldId id="331" r:id="rId41"/>
    <p:sldId id="4011" r:id="rId42"/>
    <p:sldId id="343" r:id="rId43"/>
    <p:sldId id="4005" r:id="rId44"/>
    <p:sldId id="4012" r:id="rId45"/>
    <p:sldId id="299" r:id="rId46"/>
    <p:sldId id="346" r:id="rId47"/>
    <p:sldId id="316" r:id="rId48"/>
    <p:sldId id="317" r:id="rId49"/>
    <p:sldId id="4019" r:id="rId50"/>
    <p:sldId id="4016" r:id="rId51"/>
    <p:sldId id="4017" r:id="rId52"/>
    <p:sldId id="4018" r:id="rId53"/>
    <p:sldId id="3997" r:id="rId54"/>
    <p:sldId id="310" r:id="rId55"/>
    <p:sldId id="406" r:id="rId56"/>
    <p:sldId id="4015" r:id="rId57"/>
    <p:sldId id="339" r:id="rId58"/>
    <p:sldId id="353" r:id="rId59"/>
  </p:sldIdLst>
  <p:sldSz cx="11518900" cy="6483350"/>
  <p:notesSz cx="11518900" cy="648335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4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85" autoAdjust="0"/>
    <p:restoredTop sz="95256" autoAdjust="0"/>
  </p:normalViewPr>
  <p:slideViewPr>
    <p:cSldViewPr snapToGrid="0">
      <p:cViewPr varScale="1">
        <p:scale>
          <a:sx n="78" d="100"/>
          <a:sy n="78" d="100"/>
        </p:scale>
        <p:origin x="774" y="144"/>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B8B8E1-B232-AE4A-A27C-79556FA23D50}" type="doc">
      <dgm:prSet loTypeId="urn:microsoft.com/office/officeart/2005/8/layout/radial1" loCatId="" qsTypeId="urn:microsoft.com/office/officeart/2005/8/quickstyle/simple2" qsCatId="simple" csTypeId="urn:microsoft.com/office/officeart/2005/8/colors/accent2_1" csCatId="accent2" phldr="1"/>
      <dgm:spPr/>
      <dgm:t>
        <a:bodyPr/>
        <a:lstStyle/>
        <a:p>
          <a:endParaRPr lang="en-GB"/>
        </a:p>
      </dgm:t>
    </dgm:pt>
    <dgm:pt modelId="{DFAD0621-EE23-DB41-98E6-529C4B81D6CB}">
      <dgm:prSet phldrT="[Text]" custT="1"/>
      <dgm:spPr>
        <a:solidFill>
          <a:srgbClr val="C00000"/>
        </a:solidFill>
      </dgm:spPr>
      <dgm:t>
        <a:bodyPr/>
        <a:lstStyle/>
        <a:p>
          <a:r>
            <a:rPr lang="en-GB" sz="3000" b="1" dirty="0" err="1">
              <a:solidFill>
                <a:schemeClr val="bg1"/>
              </a:solidFill>
            </a:rPr>
            <a:t>Apoio</a:t>
          </a:r>
          <a:r>
            <a:rPr lang="en-GB" sz="3000" b="1" dirty="0">
              <a:solidFill>
                <a:schemeClr val="bg1"/>
              </a:solidFill>
            </a:rPr>
            <a:t> </a:t>
          </a:r>
          <a:r>
            <a:rPr lang="en-GB" sz="3000" b="1" dirty="0" err="1">
              <a:solidFill>
                <a:schemeClr val="bg1"/>
              </a:solidFill>
            </a:rPr>
            <a:t>Psicossocial</a:t>
          </a:r>
          <a:endParaRPr lang="en-GB" sz="3000" b="1" dirty="0">
            <a:solidFill>
              <a:schemeClr val="bg1"/>
            </a:solidFill>
          </a:endParaRPr>
        </a:p>
      </dgm:t>
    </dgm:pt>
    <dgm:pt modelId="{E7B00931-774E-044A-9340-C031A887672F}" type="parTrans" cxnId="{42B95C75-7101-D141-A3B2-20226236DF64}">
      <dgm:prSet/>
      <dgm:spPr/>
      <dgm:t>
        <a:bodyPr/>
        <a:lstStyle/>
        <a:p>
          <a:endParaRPr lang="en-GB"/>
        </a:p>
      </dgm:t>
    </dgm:pt>
    <dgm:pt modelId="{C18C16A7-BA0E-FC41-B93A-8A0B0F90A0F2}" type="sibTrans" cxnId="{42B95C75-7101-D141-A3B2-20226236DF64}">
      <dgm:prSet/>
      <dgm:spPr/>
      <dgm:t>
        <a:bodyPr/>
        <a:lstStyle/>
        <a:p>
          <a:endParaRPr lang="en-GB"/>
        </a:p>
      </dgm:t>
    </dgm:pt>
    <dgm:pt modelId="{CCD09AFE-2D0E-6545-8264-6343E2832EB7}">
      <dgm:prSet phldrT="[Text]" custT="1"/>
      <dgm:spPr/>
      <dgm:t>
        <a:bodyPr/>
        <a:lstStyle/>
        <a:p>
          <a:r>
            <a:rPr lang="en-GB" sz="3000" dirty="0" err="1"/>
            <a:t>Segurança</a:t>
          </a:r>
          <a:endParaRPr lang="en-GB" sz="3000" dirty="0"/>
        </a:p>
      </dgm:t>
    </dgm:pt>
    <dgm:pt modelId="{A803D17E-D3DC-D04F-BA5D-5A779E4932A1}" type="parTrans" cxnId="{A614D30F-BB21-A549-A745-D9411F95D833}">
      <dgm:prSet custT="1"/>
      <dgm:spPr/>
      <dgm:t>
        <a:bodyPr/>
        <a:lstStyle/>
        <a:p>
          <a:endParaRPr lang="en-GB" sz="3000"/>
        </a:p>
      </dgm:t>
    </dgm:pt>
    <dgm:pt modelId="{5EE36CA1-4528-6B47-A0D3-780935FAACCA}" type="sibTrans" cxnId="{A614D30F-BB21-A549-A745-D9411F95D833}">
      <dgm:prSet/>
      <dgm:spPr/>
      <dgm:t>
        <a:bodyPr/>
        <a:lstStyle/>
        <a:p>
          <a:endParaRPr lang="en-GB"/>
        </a:p>
      </dgm:t>
    </dgm:pt>
    <dgm:pt modelId="{9718C0C8-798E-7C4D-AF11-8A66786A0008}">
      <dgm:prSet phldrT="[Text]" custT="1"/>
      <dgm:spPr/>
      <dgm:t>
        <a:bodyPr/>
        <a:lstStyle/>
        <a:p>
          <a:r>
            <a:rPr lang="en-GB" sz="3000" dirty="0" err="1"/>
            <a:t>Promover</a:t>
          </a:r>
          <a:r>
            <a:rPr lang="en-GB" sz="3000" dirty="0"/>
            <a:t> a </a:t>
          </a:r>
          <a:r>
            <a:rPr lang="en-GB" sz="3000" dirty="0" err="1"/>
            <a:t>calma</a:t>
          </a:r>
          <a:endParaRPr lang="en-GB" sz="3000" dirty="0"/>
        </a:p>
      </dgm:t>
    </dgm:pt>
    <dgm:pt modelId="{80BAEA9B-F289-7442-8CD8-DAA44B1E265D}" type="parTrans" cxnId="{29017652-F83F-6F4D-8056-2D1FAC7E30CB}">
      <dgm:prSet custT="1"/>
      <dgm:spPr/>
      <dgm:t>
        <a:bodyPr/>
        <a:lstStyle/>
        <a:p>
          <a:endParaRPr lang="en-GB" sz="3000"/>
        </a:p>
      </dgm:t>
    </dgm:pt>
    <dgm:pt modelId="{20A4EED0-CDB4-F043-9DDB-CCF8E6D5C67F}" type="sibTrans" cxnId="{29017652-F83F-6F4D-8056-2D1FAC7E30CB}">
      <dgm:prSet/>
      <dgm:spPr/>
      <dgm:t>
        <a:bodyPr/>
        <a:lstStyle/>
        <a:p>
          <a:endParaRPr lang="en-GB"/>
        </a:p>
      </dgm:t>
    </dgm:pt>
    <dgm:pt modelId="{3B97E0E3-D9DD-9C48-AAF9-8FA080F831ED}">
      <dgm:prSet phldrT="[Text]" custT="1"/>
      <dgm:spPr/>
      <dgm:t>
        <a:bodyPr/>
        <a:lstStyle/>
        <a:p>
          <a:r>
            <a:rPr lang="en-GB" sz="3000" dirty="0" err="1" smtClean="0"/>
            <a:t>Autoeficácia</a:t>
          </a:r>
          <a:r>
            <a:rPr lang="en-GB" sz="3000" dirty="0" smtClean="0"/>
            <a:t> </a:t>
          </a:r>
          <a:r>
            <a:rPr lang="en-GB" sz="3000" dirty="0" err="1"/>
            <a:t>pessoal</a:t>
          </a:r>
          <a:r>
            <a:rPr lang="en-GB" sz="3000" dirty="0"/>
            <a:t> e </a:t>
          </a:r>
          <a:r>
            <a:rPr lang="en-GB" sz="3000" dirty="0" err="1"/>
            <a:t>coletiva</a:t>
          </a:r>
          <a:endParaRPr lang="en-GB" sz="3000" dirty="0"/>
        </a:p>
      </dgm:t>
    </dgm:pt>
    <dgm:pt modelId="{6151C108-1C07-874D-9EF9-FF41374A7157}" type="parTrans" cxnId="{2B673105-0AD3-2C43-8CDA-3027AF9F09EC}">
      <dgm:prSet custT="1"/>
      <dgm:spPr/>
      <dgm:t>
        <a:bodyPr/>
        <a:lstStyle/>
        <a:p>
          <a:endParaRPr lang="en-GB" sz="3000"/>
        </a:p>
      </dgm:t>
    </dgm:pt>
    <dgm:pt modelId="{AC432DF4-F89C-AD42-A737-FE2E53E52763}" type="sibTrans" cxnId="{2B673105-0AD3-2C43-8CDA-3027AF9F09EC}">
      <dgm:prSet/>
      <dgm:spPr/>
      <dgm:t>
        <a:bodyPr/>
        <a:lstStyle/>
        <a:p>
          <a:endParaRPr lang="en-GB"/>
        </a:p>
      </dgm:t>
    </dgm:pt>
    <dgm:pt modelId="{6713057B-4F7F-8443-910F-3E21B5128852}">
      <dgm:prSet phldrT="[Text]" custT="1"/>
      <dgm:spPr/>
      <dgm:t>
        <a:bodyPr/>
        <a:lstStyle/>
        <a:p>
          <a:r>
            <a:rPr lang="en-GB" sz="3000" dirty="0" err="1" smtClean="0"/>
            <a:t>Suporte</a:t>
          </a:r>
          <a:r>
            <a:rPr lang="en-GB" sz="3000" dirty="0" smtClean="0"/>
            <a:t> Social</a:t>
          </a:r>
          <a:endParaRPr lang="en-GB" sz="3000" dirty="0"/>
        </a:p>
      </dgm:t>
    </dgm:pt>
    <dgm:pt modelId="{8C74F9C1-BF98-1A42-9BEB-139F4EAAB211}" type="parTrans" cxnId="{E913A0E7-165C-8649-BBB7-E7ECAF1260AD}">
      <dgm:prSet custT="1"/>
      <dgm:spPr/>
      <dgm:t>
        <a:bodyPr/>
        <a:lstStyle/>
        <a:p>
          <a:endParaRPr lang="en-GB" sz="3000"/>
        </a:p>
      </dgm:t>
    </dgm:pt>
    <dgm:pt modelId="{6E54399A-9453-E046-A93D-9FAB0C0B1DBD}" type="sibTrans" cxnId="{E913A0E7-165C-8649-BBB7-E7ECAF1260AD}">
      <dgm:prSet/>
      <dgm:spPr/>
      <dgm:t>
        <a:bodyPr/>
        <a:lstStyle/>
        <a:p>
          <a:endParaRPr lang="en-GB"/>
        </a:p>
      </dgm:t>
    </dgm:pt>
    <dgm:pt modelId="{79ECC329-EFC2-5E4E-BC12-CF4E44296446}">
      <dgm:prSet phldrT="[Text]" custT="1"/>
      <dgm:spPr/>
      <dgm:t>
        <a:bodyPr/>
        <a:lstStyle/>
        <a:p>
          <a:r>
            <a:rPr lang="en-GB" sz="3000" dirty="0" err="1"/>
            <a:t>Esperança</a:t>
          </a:r>
          <a:endParaRPr lang="en-GB" sz="3000" dirty="0"/>
        </a:p>
      </dgm:t>
    </dgm:pt>
    <dgm:pt modelId="{16F41E67-BDB7-BF4F-A574-51CC1712BBBC}" type="parTrans" cxnId="{B1AA43B3-1EEA-3A42-A91A-3E350473A71B}">
      <dgm:prSet custT="1"/>
      <dgm:spPr/>
      <dgm:t>
        <a:bodyPr/>
        <a:lstStyle/>
        <a:p>
          <a:endParaRPr lang="en-GB" sz="3000"/>
        </a:p>
      </dgm:t>
    </dgm:pt>
    <dgm:pt modelId="{668BC69D-58A0-1C44-8995-F15A97778477}" type="sibTrans" cxnId="{B1AA43B3-1EEA-3A42-A91A-3E350473A71B}">
      <dgm:prSet/>
      <dgm:spPr/>
      <dgm:t>
        <a:bodyPr/>
        <a:lstStyle/>
        <a:p>
          <a:endParaRPr lang="en-GB"/>
        </a:p>
      </dgm:t>
    </dgm:pt>
    <dgm:pt modelId="{40AB0238-488E-D54E-B67C-C44F6FE1CB4E}" type="pres">
      <dgm:prSet presAssocID="{6DB8B8E1-B232-AE4A-A27C-79556FA23D50}" presName="cycle" presStyleCnt="0">
        <dgm:presLayoutVars>
          <dgm:chMax val="1"/>
          <dgm:dir/>
          <dgm:animLvl val="ctr"/>
          <dgm:resizeHandles val="exact"/>
        </dgm:presLayoutVars>
      </dgm:prSet>
      <dgm:spPr/>
      <dgm:t>
        <a:bodyPr/>
        <a:lstStyle/>
        <a:p>
          <a:endParaRPr lang="pt-PT"/>
        </a:p>
      </dgm:t>
    </dgm:pt>
    <dgm:pt modelId="{40D6DEFB-6448-B840-B5B1-FF5AF8F61A7F}" type="pres">
      <dgm:prSet presAssocID="{DFAD0621-EE23-DB41-98E6-529C4B81D6CB}" presName="centerShape" presStyleLbl="node0" presStyleIdx="0" presStyleCnt="1" custScaleX="243555" custScaleY="135534" custLinFactNeighborX="-5820" custLinFactNeighborY="6972"/>
      <dgm:spPr/>
      <dgm:t>
        <a:bodyPr/>
        <a:lstStyle/>
        <a:p>
          <a:endParaRPr lang="pt-PT"/>
        </a:p>
      </dgm:t>
    </dgm:pt>
    <dgm:pt modelId="{E2E32D53-1539-FE4A-B5B0-2FF6E3430FD0}" type="pres">
      <dgm:prSet presAssocID="{A803D17E-D3DC-D04F-BA5D-5A779E4932A1}" presName="Name9" presStyleLbl="parChTrans1D2" presStyleIdx="0" presStyleCnt="5"/>
      <dgm:spPr/>
      <dgm:t>
        <a:bodyPr/>
        <a:lstStyle/>
        <a:p>
          <a:endParaRPr lang="pt-PT"/>
        </a:p>
      </dgm:t>
    </dgm:pt>
    <dgm:pt modelId="{EFB04570-2963-B642-9DF5-5AC5A3CD50ED}" type="pres">
      <dgm:prSet presAssocID="{A803D17E-D3DC-D04F-BA5D-5A779E4932A1}" presName="connTx" presStyleLbl="parChTrans1D2" presStyleIdx="0" presStyleCnt="5"/>
      <dgm:spPr/>
      <dgm:t>
        <a:bodyPr/>
        <a:lstStyle/>
        <a:p>
          <a:endParaRPr lang="pt-PT"/>
        </a:p>
      </dgm:t>
    </dgm:pt>
    <dgm:pt modelId="{826BDE6D-890B-2349-9C9F-FE86096D0AAF}" type="pres">
      <dgm:prSet presAssocID="{CCD09AFE-2D0E-6545-8264-6343E2832EB7}" presName="node" presStyleLbl="node1" presStyleIdx="0" presStyleCnt="5" custScaleX="225801" custScaleY="124022" custRadScaleRad="97648" custRadScaleInc="13644">
        <dgm:presLayoutVars>
          <dgm:bulletEnabled val="1"/>
        </dgm:presLayoutVars>
      </dgm:prSet>
      <dgm:spPr/>
      <dgm:t>
        <a:bodyPr/>
        <a:lstStyle/>
        <a:p>
          <a:endParaRPr lang="pt-PT"/>
        </a:p>
      </dgm:t>
    </dgm:pt>
    <dgm:pt modelId="{B064C7B3-8F0E-3042-B98F-7890DC8EE91E}" type="pres">
      <dgm:prSet presAssocID="{80BAEA9B-F289-7442-8CD8-DAA44B1E265D}" presName="Name9" presStyleLbl="parChTrans1D2" presStyleIdx="1" presStyleCnt="5"/>
      <dgm:spPr/>
      <dgm:t>
        <a:bodyPr/>
        <a:lstStyle/>
        <a:p>
          <a:endParaRPr lang="pt-PT"/>
        </a:p>
      </dgm:t>
    </dgm:pt>
    <dgm:pt modelId="{5E8DCBAE-1D15-E640-B1B7-32BE2AB387A8}" type="pres">
      <dgm:prSet presAssocID="{80BAEA9B-F289-7442-8CD8-DAA44B1E265D}" presName="connTx" presStyleLbl="parChTrans1D2" presStyleIdx="1" presStyleCnt="5"/>
      <dgm:spPr/>
      <dgm:t>
        <a:bodyPr/>
        <a:lstStyle/>
        <a:p>
          <a:endParaRPr lang="pt-PT"/>
        </a:p>
      </dgm:t>
    </dgm:pt>
    <dgm:pt modelId="{9A6189F7-B378-1044-8AA7-F822659CD21B}" type="pres">
      <dgm:prSet presAssocID="{9718C0C8-798E-7C4D-AF11-8A66786A0008}" presName="node" presStyleLbl="node1" presStyleIdx="1" presStyleCnt="5" custScaleX="200466" custScaleY="143593" custRadScaleRad="199006" custRadScaleInc="10112">
        <dgm:presLayoutVars>
          <dgm:bulletEnabled val="1"/>
        </dgm:presLayoutVars>
      </dgm:prSet>
      <dgm:spPr/>
      <dgm:t>
        <a:bodyPr/>
        <a:lstStyle/>
        <a:p>
          <a:endParaRPr lang="pt-PT"/>
        </a:p>
      </dgm:t>
    </dgm:pt>
    <dgm:pt modelId="{CEE0090C-CE8F-C84D-BD2C-4A35606C9939}" type="pres">
      <dgm:prSet presAssocID="{6151C108-1C07-874D-9EF9-FF41374A7157}" presName="Name9" presStyleLbl="parChTrans1D2" presStyleIdx="2" presStyleCnt="5"/>
      <dgm:spPr/>
      <dgm:t>
        <a:bodyPr/>
        <a:lstStyle/>
        <a:p>
          <a:endParaRPr lang="pt-PT"/>
        </a:p>
      </dgm:t>
    </dgm:pt>
    <dgm:pt modelId="{C9101967-8E4D-0144-A58A-8D41E0F290A1}" type="pres">
      <dgm:prSet presAssocID="{6151C108-1C07-874D-9EF9-FF41374A7157}" presName="connTx" presStyleLbl="parChTrans1D2" presStyleIdx="2" presStyleCnt="5"/>
      <dgm:spPr/>
      <dgm:t>
        <a:bodyPr/>
        <a:lstStyle/>
        <a:p>
          <a:endParaRPr lang="pt-PT"/>
        </a:p>
      </dgm:t>
    </dgm:pt>
    <dgm:pt modelId="{33194DC6-0DE5-334B-B184-1F55AD58FE8C}" type="pres">
      <dgm:prSet presAssocID="{3B97E0E3-D9DD-9C48-AAF9-8FA080F831ED}" presName="node" presStyleLbl="node1" presStyleIdx="2" presStyleCnt="5" custScaleX="270587" custScaleY="119100" custRadScaleRad="199397" custRadScaleInc="-92521">
        <dgm:presLayoutVars>
          <dgm:bulletEnabled val="1"/>
        </dgm:presLayoutVars>
      </dgm:prSet>
      <dgm:spPr/>
      <dgm:t>
        <a:bodyPr/>
        <a:lstStyle/>
        <a:p>
          <a:endParaRPr lang="pt-PT"/>
        </a:p>
      </dgm:t>
    </dgm:pt>
    <dgm:pt modelId="{D52C8C29-1369-5544-9D3F-2BEA802FE8EF}" type="pres">
      <dgm:prSet presAssocID="{8C74F9C1-BF98-1A42-9BEB-139F4EAAB211}" presName="Name9" presStyleLbl="parChTrans1D2" presStyleIdx="3" presStyleCnt="5"/>
      <dgm:spPr/>
      <dgm:t>
        <a:bodyPr/>
        <a:lstStyle/>
        <a:p>
          <a:endParaRPr lang="pt-PT"/>
        </a:p>
      </dgm:t>
    </dgm:pt>
    <dgm:pt modelId="{1E1FF9B9-4B64-CB4F-95DE-8A47C1691549}" type="pres">
      <dgm:prSet presAssocID="{8C74F9C1-BF98-1A42-9BEB-139F4EAAB211}" presName="connTx" presStyleLbl="parChTrans1D2" presStyleIdx="3" presStyleCnt="5"/>
      <dgm:spPr/>
      <dgm:t>
        <a:bodyPr/>
        <a:lstStyle/>
        <a:p>
          <a:endParaRPr lang="pt-PT"/>
        </a:p>
      </dgm:t>
    </dgm:pt>
    <dgm:pt modelId="{41CD8E15-3A2E-7C47-8E02-ED7428BEB2F5}" type="pres">
      <dgm:prSet presAssocID="{6713057B-4F7F-8443-910F-3E21B5128852}" presName="node" presStyleLbl="node1" presStyleIdx="3" presStyleCnt="5" custScaleX="244707" custScaleY="123221" custRadScaleRad="213474" custRadScaleInc="107693">
        <dgm:presLayoutVars>
          <dgm:bulletEnabled val="1"/>
        </dgm:presLayoutVars>
      </dgm:prSet>
      <dgm:spPr/>
      <dgm:t>
        <a:bodyPr/>
        <a:lstStyle/>
        <a:p>
          <a:endParaRPr lang="pt-PT"/>
        </a:p>
      </dgm:t>
    </dgm:pt>
    <dgm:pt modelId="{C8DAA448-8959-B542-BACB-CBFE10E5805A}" type="pres">
      <dgm:prSet presAssocID="{16F41E67-BDB7-BF4F-A574-51CC1712BBBC}" presName="Name9" presStyleLbl="parChTrans1D2" presStyleIdx="4" presStyleCnt="5"/>
      <dgm:spPr/>
      <dgm:t>
        <a:bodyPr/>
        <a:lstStyle/>
        <a:p>
          <a:endParaRPr lang="pt-PT"/>
        </a:p>
      </dgm:t>
    </dgm:pt>
    <dgm:pt modelId="{E37709F6-0634-A74A-9819-E061C21094C3}" type="pres">
      <dgm:prSet presAssocID="{16F41E67-BDB7-BF4F-A574-51CC1712BBBC}" presName="connTx" presStyleLbl="parChTrans1D2" presStyleIdx="4" presStyleCnt="5"/>
      <dgm:spPr/>
      <dgm:t>
        <a:bodyPr/>
        <a:lstStyle/>
        <a:p>
          <a:endParaRPr lang="pt-PT"/>
        </a:p>
      </dgm:t>
    </dgm:pt>
    <dgm:pt modelId="{00CD5BC0-E51A-F24A-9D26-0FDCC60829C1}" type="pres">
      <dgm:prSet presAssocID="{79ECC329-EFC2-5E4E-BC12-CF4E44296446}" presName="node" presStyleLbl="node1" presStyleIdx="4" presStyleCnt="5" custScaleX="225219" custScaleY="134460" custRadScaleRad="213768" custRadScaleInc="2518">
        <dgm:presLayoutVars>
          <dgm:bulletEnabled val="1"/>
        </dgm:presLayoutVars>
      </dgm:prSet>
      <dgm:spPr/>
      <dgm:t>
        <a:bodyPr/>
        <a:lstStyle/>
        <a:p>
          <a:endParaRPr lang="pt-PT"/>
        </a:p>
      </dgm:t>
    </dgm:pt>
  </dgm:ptLst>
  <dgm:cxnLst>
    <dgm:cxn modelId="{28FADCEE-3D7A-CF44-A1CF-F3931CF2C0B0}" type="presOf" srcId="{8C74F9C1-BF98-1A42-9BEB-139F4EAAB211}" destId="{1E1FF9B9-4B64-CB4F-95DE-8A47C1691549}" srcOrd="1" destOrd="0" presId="urn:microsoft.com/office/officeart/2005/8/layout/radial1"/>
    <dgm:cxn modelId="{FBBAA5AC-C200-A347-B574-74EA269428FB}" type="presOf" srcId="{8C74F9C1-BF98-1A42-9BEB-139F4EAAB211}" destId="{D52C8C29-1369-5544-9D3F-2BEA802FE8EF}" srcOrd="0" destOrd="0" presId="urn:microsoft.com/office/officeart/2005/8/layout/radial1"/>
    <dgm:cxn modelId="{B4C5ACD6-5289-114E-B31C-178FA108B1D5}" type="presOf" srcId="{6151C108-1C07-874D-9EF9-FF41374A7157}" destId="{C9101967-8E4D-0144-A58A-8D41E0F290A1}" srcOrd="1" destOrd="0" presId="urn:microsoft.com/office/officeart/2005/8/layout/radial1"/>
    <dgm:cxn modelId="{502889BE-F7F4-1A4D-8043-C22DB276DD37}" type="presOf" srcId="{A803D17E-D3DC-D04F-BA5D-5A779E4932A1}" destId="{E2E32D53-1539-FE4A-B5B0-2FF6E3430FD0}" srcOrd="0" destOrd="0" presId="urn:microsoft.com/office/officeart/2005/8/layout/radial1"/>
    <dgm:cxn modelId="{29017652-F83F-6F4D-8056-2D1FAC7E30CB}" srcId="{DFAD0621-EE23-DB41-98E6-529C4B81D6CB}" destId="{9718C0C8-798E-7C4D-AF11-8A66786A0008}" srcOrd="1" destOrd="0" parTransId="{80BAEA9B-F289-7442-8CD8-DAA44B1E265D}" sibTransId="{20A4EED0-CDB4-F043-9DDB-CCF8E6D5C67F}"/>
    <dgm:cxn modelId="{086E0FC3-E125-6847-B400-CF0B4A5738B1}" type="presOf" srcId="{16F41E67-BDB7-BF4F-A574-51CC1712BBBC}" destId="{E37709F6-0634-A74A-9819-E061C21094C3}" srcOrd="1" destOrd="0" presId="urn:microsoft.com/office/officeart/2005/8/layout/radial1"/>
    <dgm:cxn modelId="{B1AA43B3-1EEA-3A42-A91A-3E350473A71B}" srcId="{DFAD0621-EE23-DB41-98E6-529C4B81D6CB}" destId="{79ECC329-EFC2-5E4E-BC12-CF4E44296446}" srcOrd="4" destOrd="0" parTransId="{16F41E67-BDB7-BF4F-A574-51CC1712BBBC}" sibTransId="{668BC69D-58A0-1C44-8995-F15A97778477}"/>
    <dgm:cxn modelId="{D19AEAB3-5639-4A4B-8093-234DA87A2342}" type="presOf" srcId="{6713057B-4F7F-8443-910F-3E21B5128852}" destId="{41CD8E15-3A2E-7C47-8E02-ED7428BEB2F5}" srcOrd="0" destOrd="0" presId="urn:microsoft.com/office/officeart/2005/8/layout/radial1"/>
    <dgm:cxn modelId="{056D6483-DC4E-7943-8E75-84CAAE0A2910}" type="presOf" srcId="{16F41E67-BDB7-BF4F-A574-51CC1712BBBC}" destId="{C8DAA448-8959-B542-BACB-CBFE10E5805A}" srcOrd="0" destOrd="0" presId="urn:microsoft.com/office/officeart/2005/8/layout/radial1"/>
    <dgm:cxn modelId="{9862541E-E7E8-E543-BF16-F7CB92BBB72D}" type="presOf" srcId="{80BAEA9B-F289-7442-8CD8-DAA44B1E265D}" destId="{5E8DCBAE-1D15-E640-B1B7-32BE2AB387A8}" srcOrd="1" destOrd="0" presId="urn:microsoft.com/office/officeart/2005/8/layout/radial1"/>
    <dgm:cxn modelId="{B9361325-4D28-0D45-BDF0-24491BF9168F}" type="presOf" srcId="{80BAEA9B-F289-7442-8CD8-DAA44B1E265D}" destId="{B064C7B3-8F0E-3042-B98F-7890DC8EE91E}" srcOrd="0" destOrd="0" presId="urn:microsoft.com/office/officeart/2005/8/layout/radial1"/>
    <dgm:cxn modelId="{E913A0E7-165C-8649-BBB7-E7ECAF1260AD}" srcId="{DFAD0621-EE23-DB41-98E6-529C4B81D6CB}" destId="{6713057B-4F7F-8443-910F-3E21B5128852}" srcOrd="3" destOrd="0" parTransId="{8C74F9C1-BF98-1A42-9BEB-139F4EAAB211}" sibTransId="{6E54399A-9453-E046-A93D-9FAB0C0B1DBD}"/>
    <dgm:cxn modelId="{FF2BB140-2017-F448-BFBF-8307FBFA1C00}" type="presOf" srcId="{6151C108-1C07-874D-9EF9-FF41374A7157}" destId="{CEE0090C-CE8F-C84D-BD2C-4A35606C9939}" srcOrd="0" destOrd="0" presId="urn:microsoft.com/office/officeart/2005/8/layout/radial1"/>
    <dgm:cxn modelId="{42B95C75-7101-D141-A3B2-20226236DF64}" srcId="{6DB8B8E1-B232-AE4A-A27C-79556FA23D50}" destId="{DFAD0621-EE23-DB41-98E6-529C4B81D6CB}" srcOrd="0" destOrd="0" parTransId="{E7B00931-774E-044A-9340-C031A887672F}" sibTransId="{C18C16A7-BA0E-FC41-B93A-8A0B0F90A0F2}"/>
    <dgm:cxn modelId="{C3A0152C-E08F-8F4A-AE45-807238B6E506}" type="presOf" srcId="{79ECC329-EFC2-5E4E-BC12-CF4E44296446}" destId="{00CD5BC0-E51A-F24A-9D26-0FDCC60829C1}" srcOrd="0" destOrd="0" presId="urn:microsoft.com/office/officeart/2005/8/layout/radial1"/>
    <dgm:cxn modelId="{AEE7B37A-6EFD-E849-A2B1-8DBC6D338D67}" type="presOf" srcId="{6DB8B8E1-B232-AE4A-A27C-79556FA23D50}" destId="{40AB0238-488E-D54E-B67C-C44F6FE1CB4E}" srcOrd="0" destOrd="0" presId="urn:microsoft.com/office/officeart/2005/8/layout/radial1"/>
    <dgm:cxn modelId="{4E9773E2-7D49-C94B-B480-F2AC65FE4516}" type="presOf" srcId="{DFAD0621-EE23-DB41-98E6-529C4B81D6CB}" destId="{40D6DEFB-6448-B840-B5B1-FF5AF8F61A7F}" srcOrd="0" destOrd="0" presId="urn:microsoft.com/office/officeart/2005/8/layout/radial1"/>
    <dgm:cxn modelId="{02FA388E-8741-1A41-8003-33D6EF6CC336}" type="presOf" srcId="{CCD09AFE-2D0E-6545-8264-6343E2832EB7}" destId="{826BDE6D-890B-2349-9C9F-FE86096D0AAF}" srcOrd="0" destOrd="0" presId="urn:microsoft.com/office/officeart/2005/8/layout/radial1"/>
    <dgm:cxn modelId="{A614D30F-BB21-A549-A745-D9411F95D833}" srcId="{DFAD0621-EE23-DB41-98E6-529C4B81D6CB}" destId="{CCD09AFE-2D0E-6545-8264-6343E2832EB7}" srcOrd="0" destOrd="0" parTransId="{A803D17E-D3DC-D04F-BA5D-5A779E4932A1}" sibTransId="{5EE36CA1-4528-6B47-A0D3-780935FAACCA}"/>
    <dgm:cxn modelId="{2B673105-0AD3-2C43-8CDA-3027AF9F09EC}" srcId="{DFAD0621-EE23-DB41-98E6-529C4B81D6CB}" destId="{3B97E0E3-D9DD-9C48-AAF9-8FA080F831ED}" srcOrd="2" destOrd="0" parTransId="{6151C108-1C07-874D-9EF9-FF41374A7157}" sibTransId="{AC432DF4-F89C-AD42-A737-FE2E53E52763}"/>
    <dgm:cxn modelId="{8BAEEB8C-8458-B645-90D9-6E4E68187AA8}" type="presOf" srcId="{9718C0C8-798E-7C4D-AF11-8A66786A0008}" destId="{9A6189F7-B378-1044-8AA7-F822659CD21B}" srcOrd="0" destOrd="0" presId="urn:microsoft.com/office/officeart/2005/8/layout/radial1"/>
    <dgm:cxn modelId="{F41DFF64-0A36-404A-8D4B-E8BB7E388412}" type="presOf" srcId="{A803D17E-D3DC-D04F-BA5D-5A779E4932A1}" destId="{EFB04570-2963-B642-9DF5-5AC5A3CD50ED}" srcOrd="1" destOrd="0" presId="urn:microsoft.com/office/officeart/2005/8/layout/radial1"/>
    <dgm:cxn modelId="{ACA5F181-D25C-A443-9FA3-36D686BB5B46}" type="presOf" srcId="{3B97E0E3-D9DD-9C48-AAF9-8FA080F831ED}" destId="{33194DC6-0DE5-334B-B184-1F55AD58FE8C}" srcOrd="0" destOrd="0" presId="urn:microsoft.com/office/officeart/2005/8/layout/radial1"/>
    <dgm:cxn modelId="{B15C5617-76D5-1048-98E7-A00935AA5372}" type="presParOf" srcId="{40AB0238-488E-D54E-B67C-C44F6FE1CB4E}" destId="{40D6DEFB-6448-B840-B5B1-FF5AF8F61A7F}" srcOrd="0" destOrd="0" presId="urn:microsoft.com/office/officeart/2005/8/layout/radial1"/>
    <dgm:cxn modelId="{A6F20623-811E-ED4B-A88F-162835EFADA3}" type="presParOf" srcId="{40AB0238-488E-D54E-B67C-C44F6FE1CB4E}" destId="{E2E32D53-1539-FE4A-B5B0-2FF6E3430FD0}" srcOrd="1" destOrd="0" presId="urn:microsoft.com/office/officeart/2005/8/layout/radial1"/>
    <dgm:cxn modelId="{8DFA6773-1469-0F4B-812E-59688886D0B2}" type="presParOf" srcId="{E2E32D53-1539-FE4A-B5B0-2FF6E3430FD0}" destId="{EFB04570-2963-B642-9DF5-5AC5A3CD50ED}" srcOrd="0" destOrd="0" presId="urn:microsoft.com/office/officeart/2005/8/layout/radial1"/>
    <dgm:cxn modelId="{FAF297C5-3A78-6543-B86C-D41D7C904B46}" type="presParOf" srcId="{40AB0238-488E-D54E-B67C-C44F6FE1CB4E}" destId="{826BDE6D-890B-2349-9C9F-FE86096D0AAF}" srcOrd="2" destOrd="0" presId="urn:microsoft.com/office/officeart/2005/8/layout/radial1"/>
    <dgm:cxn modelId="{C975E78C-0960-4544-9AE8-78304D31DD94}" type="presParOf" srcId="{40AB0238-488E-D54E-B67C-C44F6FE1CB4E}" destId="{B064C7B3-8F0E-3042-B98F-7890DC8EE91E}" srcOrd="3" destOrd="0" presId="urn:microsoft.com/office/officeart/2005/8/layout/radial1"/>
    <dgm:cxn modelId="{8F527782-4124-884C-A9E9-541B0FD95166}" type="presParOf" srcId="{B064C7B3-8F0E-3042-B98F-7890DC8EE91E}" destId="{5E8DCBAE-1D15-E640-B1B7-32BE2AB387A8}" srcOrd="0" destOrd="0" presId="urn:microsoft.com/office/officeart/2005/8/layout/radial1"/>
    <dgm:cxn modelId="{4B7F76C0-F3DC-9A48-AE6F-276654CBACFD}" type="presParOf" srcId="{40AB0238-488E-D54E-B67C-C44F6FE1CB4E}" destId="{9A6189F7-B378-1044-8AA7-F822659CD21B}" srcOrd="4" destOrd="0" presId="urn:microsoft.com/office/officeart/2005/8/layout/radial1"/>
    <dgm:cxn modelId="{2CE5E443-13A0-EE4F-89A9-1E6524B208EB}" type="presParOf" srcId="{40AB0238-488E-D54E-B67C-C44F6FE1CB4E}" destId="{CEE0090C-CE8F-C84D-BD2C-4A35606C9939}" srcOrd="5" destOrd="0" presId="urn:microsoft.com/office/officeart/2005/8/layout/radial1"/>
    <dgm:cxn modelId="{F36CD662-2D39-0344-BBD8-239E76882EF9}" type="presParOf" srcId="{CEE0090C-CE8F-C84D-BD2C-4A35606C9939}" destId="{C9101967-8E4D-0144-A58A-8D41E0F290A1}" srcOrd="0" destOrd="0" presId="urn:microsoft.com/office/officeart/2005/8/layout/radial1"/>
    <dgm:cxn modelId="{FF483FD2-A23F-A143-A15B-529E7B7361B5}" type="presParOf" srcId="{40AB0238-488E-D54E-B67C-C44F6FE1CB4E}" destId="{33194DC6-0DE5-334B-B184-1F55AD58FE8C}" srcOrd="6" destOrd="0" presId="urn:microsoft.com/office/officeart/2005/8/layout/radial1"/>
    <dgm:cxn modelId="{053D5B87-AFA9-294A-B372-5ACC902DED31}" type="presParOf" srcId="{40AB0238-488E-D54E-B67C-C44F6FE1CB4E}" destId="{D52C8C29-1369-5544-9D3F-2BEA802FE8EF}" srcOrd="7" destOrd="0" presId="urn:microsoft.com/office/officeart/2005/8/layout/radial1"/>
    <dgm:cxn modelId="{4EC7673A-F62C-0145-BEE8-75166E90A9C5}" type="presParOf" srcId="{D52C8C29-1369-5544-9D3F-2BEA802FE8EF}" destId="{1E1FF9B9-4B64-CB4F-95DE-8A47C1691549}" srcOrd="0" destOrd="0" presId="urn:microsoft.com/office/officeart/2005/8/layout/radial1"/>
    <dgm:cxn modelId="{F50A9CF4-3977-3546-AF6A-86C9595CF095}" type="presParOf" srcId="{40AB0238-488E-D54E-B67C-C44F6FE1CB4E}" destId="{41CD8E15-3A2E-7C47-8E02-ED7428BEB2F5}" srcOrd="8" destOrd="0" presId="urn:microsoft.com/office/officeart/2005/8/layout/radial1"/>
    <dgm:cxn modelId="{152D2172-3A33-F745-8B11-09C97B58826A}" type="presParOf" srcId="{40AB0238-488E-D54E-B67C-C44F6FE1CB4E}" destId="{C8DAA448-8959-B542-BACB-CBFE10E5805A}" srcOrd="9" destOrd="0" presId="urn:microsoft.com/office/officeart/2005/8/layout/radial1"/>
    <dgm:cxn modelId="{37DE9671-86AB-5A4F-9E6B-2865AB51A2FF}" type="presParOf" srcId="{C8DAA448-8959-B542-BACB-CBFE10E5805A}" destId="{E37709F6-0634-A74A-9819-E061C21094C3}" srcOrd="0" destOrd="0" presId="urn:microsoft.com/office/officeart/2005/8/layout/radial1"/>
    <dgm:cxn modelId="{969C5E1D-85FB-D34D-8840-0D1DAE61A7D9}" type="presParOf" srcId="{40AB0238-488E-D54E-B67C-C44F6FE1CB4E}" destId="{00CD5BC0-E51A-F24A-9D26-0FDCC60829C1}"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6DEFB-6448-B840-B5B1-FF5AF8F61A7F}">
      <dsp:nvSpPr>
        <dsp:cNvPr id="0" name=""/>
        <dsp:cNvSpPr/>
      </dsp:nvSpPr>
      <dsp:spPr>
        <a:xfrm>
          <a:off x="3800383" y="1981219"/>
          <a:ext cx="3649355" cy="2030800"/>
        </a:xfrm>
        <a:prstGeom prst="ellipse">
          <a:avLst/>
        </a:prstGeom>
        <a:solidFill>
          <a:srgbClr val="C00000"/>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GB" sz="3000" b="1" kern="1200" dirty="0" err="1">
              <a:solidFill>
                <a:schemeClr val="bg1"/>
              </a:solidFill>
            </a:rPr>
            <a:t>Apoio</a:t>
          </a:r>
          <a:r>
            <a:rPr lang="en-GB" sz="3000" b="1" kern="1200" dirty="0">
              <a:solidFill>
                <a:schemeClr val="bg1"/>
              </a:solidFill>
            </a:rPr>
            <a:t> </a:t>
          </a:r>
          <a:r>
            <a:rPr lang="en-GB" sz="3000" b="1" kern="1200" dirty="0" err="1">
              <a:solidFill>
                <a:schemeClr val="bg1"/>
              </a:solidFill>
            </a:rPr>
            <a:t>Psicossocial</a:t>
          </a:r>
          <a:endParaRPr lang="en-GB" sz="3000" b="1" kern="1200" dirty="0">
            <a:solidFill>
              <a:schemeClr val="bg1"/>
            </a:solidFill>
          </a:endParaRPr>
        </a:p>
      </dsp:txBody>
      <dsp:txXfrm>
        <a:off x="4334819" y="2278623"/>
        <a:ext cx="2580483" cy="1435992"/>
      </dsp:txXfrm>
    </dsp:sp>
    <dsp:sp modelId="{E2E32D53-1539-FE4A-B5B0-2FF6E3430FD0}">
      <dsp:nvSpPr>
        <dsp:cNvPr id="0" name=""/>
        <dsp:cNvSpPr/>
      </dsp:nvSpPr>
      <dsp:spPr>
        <a:xfrm rot="16811606">
          <a:off x="5708352" y="1856908"/>
          <a:ext cx="239071" cy="23414"/>
        </a:xfrm>
        <a:custGeom>
          <a:avLst/>
          <a:gdLst/>
          <a:ahLst/>
          <a:cxnLst/>
          <a:rect l="0" t="0" r="0" b="0"/>
          <a:pathLst>
            <a:path>
              <a:moveTo>
                <a:pt x="0" y="11707"/>
              </a:moveTo>
              <a:lnTo>
                <a:pt x="239071" y="117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0">
            <a:lnSpc>
              <a:spcPct val="90000"/>
            </a:lnSpc>
            <a:spcBef>
              <a:spcPct val="0"/>
            </a:spcBef>
            <a:spcAft>
              <a:spcPct val="35000"/>
            </a:spcAft>
          </a:pPr>
          <a:endParaRPr lang="en-GB" sz="3000" kern="1200"/>
        </a:p>
      </dsp:txBody>
      <dsp:txXfrm>
        <a:off x="5821911" y="1862639"/>
        <a:ext cx="11953" cy="11953"/>
      </dsp:txXfrm>
    </dsp:sp>
    <dsp:sp modelId="{826BDE6D-890B-2349-9C9F-FE86096D0AAF}">
      <dsp:nvSpPr>
        <dsp:cNvPr id="0" name=""/>
        <dsp:cNvSpPr/>
      </dsp:nvSpPr>
      <dsp:spPr>
        <a:xfrm>
          <a:off x="4323637" y="-102843"/>
          <a:ext cx="3383334" cy="1858308"/>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GB" sz="3000" kern="1200" dirty="0" err="1"/>
            <a:t>Segurança</a:t>
          </a:r>
          <a:endParaRPr lang="en-GB" sz="3000" kern="1200" dirty="0"/>
        </a:p>
      </dsp:txBody>
      <dsp:txXfrm>
        <a:off x="4819115" y="169300"/>
        <a:ext cx="2392378" cy="1314022"/>
      </dsp:txXfrm>
    </dsp:sp>
    <dsp:sp modelId="{B064C7B3-8F0E-3042-B98F-7890DC8EE91E}">
      <dsp:nvSpPr>
        <dsp:cNvPr id="0" name=""/>
        <dsp:cNvSpPr/>
      </dsp:nvSpPr>
      <dsp:spPr>
        <a:xfrm rot="20567725">
          <a:off x="7195742" y="2333963"/>
          <a:ext cx="1063203" cy="23414"/>
        </a:xfrm>
        <a:custGeom>
          <a:avLst/>
          <a:gdLst/>
          <a:ahLst/>
          <a:cxnLst/>
          <a:rect l="0" t="0" r="0" b="0"/>
          <a:pathLst>
            <a:path>
              <a:moveTo>
                <a:pt x="0" y="11707"/>
              </a:moveTo>
              <a:lnTo>
                <a:pt x="1063203" y="117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0">
            <a:lnSpc>
              <a:spcPct val="90000"/>
            </a:lnSpc>
            <a:spcBef>
              <a:spcPct val="0"/>
            </a:spcBef>
            <a:spcAft>
              <a:spcPct val="35000"/>
            </a:spcAft>
          </a:pPr>
          <a:endParaRPr lang="en-GB" sz="3000" kern="1200"/>
        </a:p>
      </dsp:txBody>
      <dsp:txXfrm>
        <a:off x="7700764" y="2319090"/>
        <a:ext cx="53160" cy="53160"/>
      </dsp:txXfrm>
    </dsp:sp>
    <dsp:sp modelId="{9A6189F7-B378-1044-8AA7-F822659CD21B}">
      <dsp:nvSpPr>
        <dsp:cNvPr id="0" name=""/>
        <dsp:cNvSpPr/>
      </dsp:nvSpPr>
      <dsp:spPr>
        <a:xfrm>
          <a:off x="8111869" y="685794"/>
          <a:ext cx="3003722" cy="2151554"/>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GB" sz="3000" kern="1200" dirty="0" err="1"/>
            <a:t>Promover</a:t>
          </a:r>
          <a:r>
            <a:rPr lang="en-GB" sz="3000" kern="1200" dirty="0"/>
            <a:t> a </a:t>
          </a:r>
          <a:r>
            <a:rPr lang="en-GB" sz="3000" kern="1200" dirty="0" err="1"/>
            <a:t>calma</a:t>
          </a:r>
          <a:endParaRPr lang="en-GB" sz="3000" kern="1200" dirty="0"/>
        </a:p>
      </dsp:txBody>
      <dsp:txXfrm>
        <a:off x="8551754" y="1000882"/>
        <a:ext cx="2123952" cy="1521378"/>
      </dsp:txXfrm>
    </dsp:sp>
    <dsp:sp modelId="{CEE0090C-CE8F-C84D-BD2C-4A35606C9939}">
      <dsp:nvSpPr>
        <dsp:cNvPr id="0" name=""/>
        <dsp:cNvSpPr/>
      </dsp:nvSpPr>
      <dsp:spPr>
        <a:xfrm rot="954992">
          <a:off x="7238142" y="3525191"/>
          <a:ext cx="563012" cy="23414"/>
        </a:xfrm>
        <a:custGeom>
          <a:avLst/>
          <a:gdLst/>
          <a:ahLst/>
          <a:cxnLst/>
          <a:rect l="0" t="0" r="0" b="0"/>
          <a:pathLst>
            <a:path>
              <a:moveTo>
                <a:pt x="0" y="11707"/>
              </a:moveTo>
              <a:lnTo>
                <a:pt x="563012" y="117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0">
            <a:lnSpc>
              <a:spcPct val="90000"/>
            </a:lnSpc>
            <a:spcBef>
              <a:spcPct val="0"/>
            </a:spcBef>
            <a:spcAft>
              <a:spcPct val="35000"/>
            </a:spcAft>
          </a:pPr>
          <a:endParaRPr lang="en-GB" sz="3000" kern="1200"/>
        </a:p>
      </dsp:txBody>
      <dsp:txXfrm>
        <a:off x="7505573" y="3522823"/>
        <a:ext cx="28150" cy="28150"/>
      </dsp:txXfrm>
    </dsp:sp>
    <dsp:sp modelId="{33194DC6-0DE5-334B-B184-1F55AD58FE8C}">
      <dsp:nvSpPr>
        <dsp:cNvPr id="0" name=""/>
        <dsp:cNvSpPr/>
      </dsp:nvSpPr>
      <dsp:spPr>
        <a:xfrm>
          <a:off x="7464498" y="3206987"/>
          <a:ext cx="4054394" cy="1784558"/>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GB" sz="3000" kern="1200" dirty="0" err="1" smtClean="0"/>
            <a:t>Autoeficácia</a:t>
          </a:r>
          <a:r>
            <a:rPr lang="en-GB" sz="3000" kern="1200" dirty="0" smtClean="0"/>
            <a:t> </a:t>
          </a:r>
          <a:r>
            <a:rPr lang="en-GB" sz="3000" kern="1200" dirty="0" err="1"/>
            <a:t>pessoal</a:t>
          </a:r>
          <a:r>
            <a:rPr lang="en-GB" sz="3000" kern="1200" dirty="0"/>
            <a:t> e </a:t>
          </a:r>
          <a:r>
            <a:rPr lang="en-GB" sz="3000" kern="1200" dirty="0" err="1"/>
            <a:t>coletiva</a:t>
          </a:r>
          <a:endParaRPr lang="en-GB" sz="3000" kern="1200" dirty="0"/>
        </a:p>
      </dsp:txBody>
      <dsp:txXfrm>
        <a:off x="8058250" y="3468329"/>
        <a:ext cx="2866890" cy="1261874"/>
      </dsp:txXfrm>
    </dsp:sp>
    <dsp:sp modelId="{D52C8C29-1369-5544-9D3F-2BEA802FE8EF}">
      <dsp:nvSpPr>
        <dsp:cNvPr id="0" name=""/>
        <dsp:cNvSpPr/>
      </dsp:nvSpPr>
      <dsp:spPr>
        <a:xfrm rot="10065983">
          <a:off x="3512415" y="3397751"/>
          <a:ext cx="417199" cy="23414"/>
        </a:xfrm>
        <a:custGeom>
          <a:avLst/>
          <a:gdLst/>
          <a:ahLst/>
          <a:cxnLst/>
          <a:rect l="0" t="0" r="0" b="0"/>
          <a:pathLst>
            <a:path>
              <a:moveTo>
                <a:pt x="0" y="11707"/>
              </a:moveTo>
              <a:lnTo>
                <a:pt x="417199" y="117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0">
            <a:lnSpc>
              <a:spcPct val="90000"/>
            </a:lnSpc>
            <a:spcBef>
              <a:spcPct val="0"/>
            </a:spcBef>
            <a:spcAft>
              <a:spcPct val="35000"/>
            </a:spcAft>
          </a:pPr>
          <a:endParaRPr lang="en-GB" sz="3000" kern="1200"/>
        </a:p>
      </dsp:txBody>
      <dsp:txXfrm rot="10800000">
        <a:off x="3710585" y="3399028"/>
        <a:ext cx="20859" cy="20859"/>
      </dsp:txXfrm>
    </dsp:sp>
    <dsp:sp modelId="{41CD8E15-3A2E-7C47-8E02-ED7428BEB2F5}">
      <dsp:nvSpPr>
        <dsp:cNvPr id="0" name=""/>
        <dsp:cNvSpPr/>
      </dsp:nvSpPr>
      <dsp:spPr>
        <a:xfrm>
          <a:off x="1" y="2895600"/>
          <a:ext cx="3666616" cy="1846306"/>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GB" sz="3000" kern="1200" dirty="0" err="1" smtClean="0"/>
            <a:t>Suporte</a:t>
          </a:r>
          <a:r>
            <a:rPr lang="en-GB" sz="3000" kern="1200" dirty="0" smtClean="0"/>
            <a:t> Social</a:t>
          </a:r>
          <a:endParaRPr lang="en-GB" sz="3000" kern="1200" dirty="0"/>
        </a:p>
      </dsp:txBody>
      <dsp:txXfrm>
        <a:off x="536964" y="3165985"/>
        <a:ext cx="2592690" cy="1305536"/>
      </dsp:txXfrm>
    </dsp:sp>
    <dsp:sp modelId="{C8DAA448-8959-B542-BACB-CBFE10E5805A}">
      <dsp:nvSpPr>
        <dsp:cNvPr id="0" name=""/>
        <dsp:cNvSpPr/>
      </dsp:nvSpPr>
      <dsp:spPr>
        <a:xfrm rot="12215109">
          <a:off x="3226317" y="2157077"/>
          <a:ext cx="1005126" cy="23414"/>
        </a:xfrm>
        <a:custGeom>
          <a:avLst/>
          <a:gdLst/>
          <a:ahLst/>
          <a:cxnLst/>
          <a:rect l="0" t="0" r="0" b="0"/>
          <a:pathLst>
            <a:path>
              <a:moveTo>
                <a:pt x="0" y="11707"/>
              </a:moveTo>
              <a:lnTo>
                <a:pt x="1005126" y="117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333500">
            <a:lnSpc>
              <a:spcPct val="90000"/>
            </a:lnSpc>
            <a:spcBef>
              <a:spcPct val="0"/>
            </a:spcBef>
            <a:spcAft>
              <a:spcPct val="35000"/>
            </a:spcAft>
          </a:pPr>
          <a:endParaRPr lang="en-GB" sz="3000" kern="1200"/>
        </a:p>
      </dsp:txBody>
      <dsp:txXfrm rot="10800000">
        <a:off x="3703752" y="2143656"/>
        <a:ext cx="50256" cy="50256"/>
      </dsp:txXfrm>
    </dsp:sp>
    <dsp:sp modelId="{00CD5BC0-E51A-F24A-9D26-0FDCC60829C1}">
      <dsp:nvSpPr>
        <dsp:cNvPr id="0" name=""/>
        <dsp:cNvSpPr/>
      </dsp:nvSpPr>
      <dsp:spPr>
        <a:xfrm>
          <a:off x="218997" y="365728"/>
          <a:ext cx="3374614" cy="2014708"/>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GB" sz="3000" kern="1200" dirty="0" err="1"/>
            <a:t>Esperança</a:t>
          </a:r>
          <a:endParaRPr lang="en-GB" sz="3000" kern="1200" dirty="0"/>
        </a:p>
      </dsp:txBody>
      <dsp:txXfrm>
        <a:off x="713198" y="660775"/>
        <a:ext cx="2386212" cy="142461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91100" cy="3238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524625" y="0"/>
            <a:ext cx="4991100" cy="323850"/>
          </a:xfrm>
          <a:prstGeom prst="rect">
            <a:avLst/>
          </a:prstGeom>
        </p:spPr>
        <p:txBody>
          <a:bodyPr vert="horz" lIns="91440" tIns="45720" rIns="91440" bIns="45720" rtlCol="0"/>
          <a:lstStyle>
            <a:lvl1pPr algn="r">
              <a:defRPr sz="1200"/>
            </a:lvl1pPr>
          </a:lstStyle>
          <a:p>
            <a:fld id="{D2783931-DBE7-7A4C-B9BB-578E29FC5338}" type="datetimeFigureOut">
              <a:rPr lang="en-US" smtClean="0"/>
              <a:pPr/>
              <a:t>3/15/2022</a:t>
            </a:fld>
            <a:endParaRPr lang="en-US"/>
          </a:p>
        </p:txBody>
      </p:sp>
      <p:sp>
        <p:nvSpPr>
          <p:cNvPr id="4" name="Slide Image Placeholder 3"/>
          <p:cNvSpPr>
            <a:spLocks noGrp="1" noRot="1" noChangeAspect="1"/>
          </p:cNvSpPr>
          <p:nvPr>
            <p:ph type="sldImg" idx="2"/>
          </p:nvPr>
        </p:nvSpPr>
        <p:spPr>
          <a:xfrm>
            <a:off x="3598863" y="485775"/>
            <a:ext cx="4321175" cy="243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152525" y="3079750"/>
            <a:ext cx="9213850" cy="291782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157913"/>
            <a:ext cx="4991100" cy="3238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524625" y="6157913"/>
            <a:ext cx="4991100" cy="323850"/>
          </a:xfrm>
          <a:prstGeom prst="rect">
            <a:avLst/>
          </a:prstGeom>
        </p:spPr>
        <p:txBody>
          <a:bodyPr vert="horz" lIns="91440" tIns="45720" rIns="91440" bIns="45720" rtlCol="0" anchor="b"/>
          <a:lstStyle>
            <a:lvl1pPr algn="r">
              <a:defRPr sz="1200"/>
            </a:lvl1pPr>
          </a:lstStyle>
          <a:p>
            <a:fld id="{64774656-4D90-1246-BBAA-922E8D88F56B}" type="slidenum">
              <a:rPr lang="en-US" smtClean="0"/>
              <a:pPr/>
              <a:t>‹nº›</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1</a:t>
            </a:fld>
            <a:endParaRPr lang="en-US"/>
          </a:p>
        </p:txBody>
      </p:sp>
    </p:spTree>
    <p:extLst>
      <p:ext uri="{BB962C8B-B14F-4D97-AF65-F5344CB8AC3E}">
        <p14:creationId xmlns:p14="http://schemas.microsoft.com/office/powerpoint/2010/main" val="200814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a:solidFill>
                  <a:schemeClr val="tx1"/>
                </a:solidFill>
                <a:latin typeface="+mn-lt"/>
                <a:ea typeface="+mn-ea"/>
                <a:cs typeface="+mn-cs"/>
              </a:rPr>
              <a:t>A simple explanation of PFA is that it is </a:t>
            </a:r>
          </a:p>
          <a:p>
            <a:r>
              <a:rPr lang="en-GB" sz="1200" kern="1200">
                <a:solidFill>
                  <a:schemeClr val="tx1"/>
                </a:solidFill>
                <a:latin typeface="+mn-lt"/>
                <a:ea typeface="+mn-ea"/>
                <a:cs typeface="+mn-cs"/>
              </a:rPr>
              <a:t> </a:t>
            </a:r>
          </a:p>
          <a:p>
            <a:pPr>
              <a:buFont typeface="Arial"/>
              <a:buChar char="•"/>
            </a:pPr>
            <a:r>
              <a:rPr lang="en-GB" sz="1200" kern="1200">
                <a:solidFill>
                  <a:schemeClr val="tx1"/>
                </a:solidFill>
                <a:latin typeface="+mn-lt"/>
                <a:ea typeface="+mn-ea"/>
                <a:cs typeface="+mn-cs"/>
              </a:rPr>
              <a:t>  a set of skills and knowledge that can be used to help people who are in distress. </a:t>
            </a:r>
          </a:p>
          <a:p>
            <a:pPr>
              <a:buFont typeface="Arial"/>
              <a:buChar char="•"/>
            </a:pPr>
            <a:endParaRPr lang="en-GB" sz="1200" kern="1200">
              <a:solidFill>
                <a:schemeClr val="tx1"/>
              </a:solidFill>
              <a:latin typeface="+mn-lt"/>
              <a:ea typeface="+mn-ea"/>
              <a:cs typeface="+mn-cs"/>
            </a:endParaRPr>
          </a:p>
          <a:p>
            <a:pPr>
              <a:buFont typeface="Arial"/>
              <a:buChar char="•"/>
            </a:pPr>
            <a:r>
              <a:rPr lang="en-GB" sz="1200" kern="1200">
                <a:solidFill>
                  <a:schemeClr val="tx1"/>
                </a:solidFill>
                <a:latin typeface="+mn-lt"/>
                <a:ea typeface="+mn-ea"/>
                <a:cs typeface="+mn-cs"/>
              </a:rPr>
              <a:t>  and a way of helping people to feel calm and able to cope in a difficult situation. </a:t>
            </a:r>
          </a:p>
          <a:p>
            <a:endParaRPr lang="en-GB" sz="1200" kern="1200">
              <a:solidFill>
                <a:schemeClr val="tx1"/>
              </a:solidFill>
              <a:latin typeface="+mn-lt"/>
              <a:ea typeface="+mn-ea"/>
              <a:cs typeface="+mn-cs"/>
            </a:endParaRPr>
          </a:p>
          <a:p>
            <a:endParaRPr lang="en-GB" sz="1200" kern="1200">
              <a:solidFill>
                <a:schemeClr val="tx1"/>
              </a:solidFill>
              <a:latin typeface="+mn-lt"/>
              <a:ea typeface="+mn-ea"/>
              <a:cs typeface="+mn-cs"/>
            </a:endParaRPr>
          </a:p>
          <a:p>
            <a:r>
              <a:rPr lang="en-GB" sz="1200" kern="1200">
                <a:solidFill>
                  <a:schemeClr val="tx1"/>
                </a:solidFill>
                <a:latin typeface="+mn-lt"/>
                <a:ea typeface="+mn-ea"/>
                <a:cs typeface="+mn-cs"/>
              </a:rPr>
              <a:t>PFA rarely</a:t>
            </a:r>
            <a:r>
              <a:rPr lang="en-GB" sz="1200" kern="1200" baseline="0">
                <a:solidFill>
                  <a:schemeClr val="tx1"/>
                </a:solidFill>
                <a:latin typeface="+mn-lt"/>
                <a:ea typeface="+mn-ea"/>
                <a:cs typeface="+mn-cs"/>
              </a:rPr>
              <a:t> stands alone, and is usually accompanied by other support. </a:t>
            </a:r>
            <a:endParaRPr lang="en-GB" sz="1200" kern="120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kern="1200" dirty="0">
                <a:solidFill>
                  <a:schemeClr val="tx1"/>
                </a:solidFill>
                <a:latin typeface="+mn-lt"/>
                <a:ea typeface="+mn-ea"/>
                <a:cs typeface="+mn-cs"/>
              </a:rPr>
              <a:t>Now let’s start focusing on PFA. </a:t>
            </a:r>
          </a:p>
          <a:p>
            <a:endParaRPr lang="en-GB" sz="1200" b="0" kern="1200" dirty="0">
              <a:solidFill>
                <a:schemeClr val="tx1"/>
              </a:solidFill>
              <a:latin typeface="+mn-lt"/>
              <a:ea typeface="+mn-ea"/>
              <a:cs typeface="+mn-cs"/>
            </a:endParaRPr>
          </a:p>
          <a:p>
            <a:r>
              <a:rPr lang="en-GB" sz="1200" b="0" kern="1200" dirty="0">
                <a:solidFill>
                  <a:schemeClr val="tx1"/>
                </a:solidFill>
                <a:latin typeface="+mn-lt"/>
                <a:ea typeface="+mn-ea"/>
                <a:cs typeface="+mn-cs"/>
              </a:rPr>
              <a:t>I would like all of you to take a minute or so and remember a time when you were in distress, and someone helped you or tried to help you. I don’t want you to focus on the event that led to your feelings of distress, but instead on the helping behaviour of the person helping you. </a:t>
            </a:r>
          </a:p>
          <a:p>
            <a:endParaRPr lang="en-GB" sz="1200" b="0" kern="1200" dirty="0">
              <a:solidFill>
                <a:schemeClr val="tx1"/>
              </a:solidFill>
              <a:latin typeface="+mn-lt"/>
              <a:ea typeface="+mn-ea"/>
              <a:cs typeface="+mn-cs"/>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1200" b="0" i="0" u="none" strike="noStrike" kern="0" cap="none" spc="-20" normalizeH="0" baseline="0" noProof="0" dirty="0">
                <a:ln>
                  <a:noFill/>
                </a:ln>
                <a:solidFill>
                  <a:schemeClr val="tx1"/>
                </a:solidFill>
                <a:effectLst/>
                <a:uLnTx/>
                <a:uFillTx/>
                <a:latin typeface="+mn-lt"/>
                <a:ea typeface="+mn-ea"/>
                <a:cs typeface="Calibri"/>
              </a:rPr>
              <a:t>What was it about the </a:t>
            </a:r>
            <a:r>
              <a:rPr lang="en-US" sz="1200" kern="0" spc="-20" dirty="0">
                <a:solidFill>
                  <a:schemeClr val="tx1"/>
                </a:solidFill>
                <a:latin typeface="+mn-lt"/>
                <a:ea typeface="+mn-ea"/>
                <a:cs typeface="Calibri"/>
              </a:rPr>
              <a:t>person’s actions or </a:t>
            </a:r>
            <a:r>
              <a:rPr lang="en-US" sz="1200" kern="0" spc="-20" dirty="0" err="1">
                <a:solidFill>
                  <a:schemeClr val="tx1"/>
                </a:solidFill>
                <a:latin typeface="+mn-lt"/>
                <a:ea typeface="+mn-ea"/>
                <a:cs typeface="Calibri"/>
              </a:rPr>
              <a:t>behaviour</a:t>
            </a:r>
            <a:r>
              <a:rPr lang="en-US" sz="1200" kern="0" spc="-20" dirty="0">
                <a:solidFill>
                  <a:schemeClr val="tx1"/>
                </a:solidFill>
                <a:latin typeface="+mn-lt"/>
                <a:ea typeface="+mn-ea"/>
                <a:cs typeface="Calibri"/>
              </a:rPr>
              <a:t> that was helpful? Or not helpful…?</a:t>
            </a:r>
          </a:p>
          <a:p>
            <a:pPr marL="12700" marR="0" lvl="0" indent="0" defTabSz="914400" eaLnBrk="1" fontAlgn="auto" latinLnBrk="0" hangingPunct="1">
              <a:lnSpc>
                <a:spcPct val="100000"/>
              </a:lnSpc>
              <a:spcBef>
                <a:spcPts val="100"/>
              </a:spcBef>
              <a:spcAft>
                <a:spcPts val="0"/>
              </a:spcAft>
              <a:buClrTx/>
              <a:buSzTx/>
              <a:buFontTx/>
              <a:buNone/>
              <a:tabLst/>
              <a:defRPr/>
            </a:pPr>
            <a:endParaRPr lang="en-US" sz="1200" kern="0" spc="-20" noProof="0" dirty="0">
              <a:solidFill>
                <a:schemeClr val="tx1"/>
              </a:solidFill>
              <a:latin typeface="+mn-lt"/>
              <a:ea typeface="+mn-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1200" b="0" i="0" u="none" strike="noStrike" kern="0" cap="none" spc="-20" normalizeH="0" baseline="0" dirty="0">
                <a:ln>
                  <a:noFill/>
                </a:ln>
                <a:solidFill>
                  <a:schemeClr val="tx1"/>
                </a:solidFill>
                <a:effectLst/>
                <a:uLnTx/>
                <a:uFillTx/>
                <a:latin typeface="+mn-lt"/>
                <a:ea typeface="+mn-ea"/>
                <a:cs typeface="Calibri"/>
              </a:rPr>
              <a:t>Please write</a:t>
            </a:r>
            <a:r>
              <a:rPr kumimoji="0" lang="en-US" sz="1200" b="0" i="0" u="none" strike="noStrike" kern="0" cap="none" spc="-20" normalizeH="0" dirty="0">
                <a:ln>
                  <a:noFill/>
                </a:ln>
                <a:solidFill>
                  <a:schemeClr val="tx1"/>
                </a:solidFill>
                <a:effectLst/>
                <a:uLnTx/>
                <a:uFillTx/>
                <a:latin typeface="+mn-lt"/>
                <a:ea typeface="+mn-ea"/>
                <a:cs typeface="Calibri"/>
              </a:rPr>
              <a:t> responses in the chat…..</a:t>
            </a: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1200" b="0" i="0" u="none" strike="noStrike" kern="0" cap="none" spc="-20" normalizeH="0" baseline="0" noProof="0" dirty="0">
              <a:ln>
                <a:noFill/>
              </a:ln>
              <a:solidFill>
                <a:schemeClr val="tx1"/>
              </a:solidFill>
              <a:effectLst/>
              <a:uLnTx/>
              <a:uFillTx/>
              <a:latin typeface="+mn-lt"/>
              <a:ea typeface="+mn-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1200" b="1" i="0" u="none" strike="noStrike" kern="0" cap="none" spc="-20" normalizeH="0" baseline="0" noProof="0" dirty="0">
                <a:ln>
                  <a:noFill/>
                </a:ln>
                <a:solidFill>
                  <a:schemeClr val="tx1"/>
                </a:solidFill>
                <a:effectLst/>
                <a:uLnTx/>
                <a:uFillTx/>
                <a:latin typeface="+mn-lt"/>
                <a:ea typeface="+mn-ea"/>
                <a:cs typeface="Calibri"/>
              </a:rPr>
              <a:t>(Start reading the responses out as people write them)</a:t>
            </a: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1200" b="1" i="0" u="none" strike="noStrike" kern="0" cap="none" spc="-20" normalizeH="0" baseline="0" noProof="0" dirty="0">
              <a:ln>
                <a:noFill/>
              </a:ln>
              <a:solidFill>
                <a:schemeClr val="tx1"/>
              </a:solidFill>
              <a:effectLst/>
              <a:uLnTx/>
              <a:uFillTx/>
              <a:latin typeface="+mn-lt"/>
              <a:ea typeface="+mn-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1200" b="1" i="0" u="none" strike="noStrike" kern="0" cap="none" spc="-20" normalizeH="0" baseline="0" noProof="0" dirty="0">
              <a:ln>
                <a:noFill/>
              </a:ln>
              <a:solidFill>
                <a:schemeClr val="tx1"/>
              </a:solidFill>
              <a:effectLst/>
              <a:uLnTx/>
              <a:uFillTx/>
              <a:latin typeface="+mn-lt"/>
              <a:ea typeface="+mn-ea"/>
              <a:cs typeface="Calibri"/>
            </a:endParaRPr>
          </a:p>
        </p:txBody>
      </p:sp>
      <p:sp>
        <p:nvSpPr>
          <p:cNvPr id="4" name="Slide Number Placeholder 3"/>
          <p:cNvSpPr>
            <a:spLocks noGrp="1"/>
          </p:cNvSpPr>
          <p:nvPr>
            <p:ph type="sldNum" sz="quarter" idx="10"/>
          </p:nvPr>
        </p:nvSpPr>
        <p:spPr/>
        <p:txBody>
          <a:bodyPr/>
          <a:lstStyle/>
          <a:p>
            <a:fld id="{64774656-4D90-1246-BBAA-922E8D88F56B}" type="slidenum">
              <a:rPr lang="en-US" smtClean="0"/>
              <a:pPr/>
              <a:t>11</a:t>
            </a:fld>
            <a:endParaRPr lang="en-US"/>
          </a:p>
        </p:txBody>
      </p:sp>
    </p:spTree>
    <p:extLst>
      <p:ext uri="{BB962C8B-B14F-4D97-AF65-F5344CB8AC3E}">
        <p14:creationId xmlns:p14="http://schemas.microsoft.com/office/powerpoint/2010/main" val="586340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a:solidFill>
                  <a:schemeClr val="tx1"/>
                </a:solidFill>
                <a:latin typeface="+mn-lt"/>
                <a:ea typeface="+mn-ea"/>
                <a:cs typeface="+mn-cs"/>
              </a:rPr>
              <a:t>The Psychological First Aid skills that you learn in a PFA training involve </a:t>
            </a:r>
          </a:p>
          <a:p>
            <a:r>
              <a:rPr lang="en-GB" sz="1200" kern="1200">
                <a:solidFill>
                  <a:schemeClr val="tx1"/>
                </a:solidFill>
                <a:latin typeface="+mn-lt"/>
                <a:ea typeface="+mn-ea"/>
                <a:cs typeface="+mn-cs"/>
              </a:rPr>
              <a:t> </a:t>
            </a:r>
          </a:p>
          <a:p>
            <a:r>
              <a:rPr lang="en-GB" sz="1200" kern="1200">
                <a:solidFill>
                  <a:schemeClr val="tx1"/>
                </a:solidFill>
                <a:latin typeface="+mn-lt"/>
                <a:ea typeface="+mn-ea"/>
                <a:cs typeface="+mn-cs"/>
              </a:rPr>
              <a:t>• knowing how to assess a situation</a:t>
            </a:r>
          </a:p>
          <a:p>
            <a:r>
              <a:rPr lang="en-GB" sz="1200" kern="1200">
                <a:solidFill>
                  <a:schemeClr val="tx1"/>
                </a:solidFill>
                <a:latin typeface="+mn-lt"/>
                <a:ea typeface="+mn-ea"/>
                <a:cs typeface="+mn-cs"/>
              </a:rPr>
              <a:t>• familiarity with common patterns of reactions to crises</a:t>
            </a:r>
          </a:p>
          <a:p>
            <a:r>
              <a:rPr lang="en-GB" sz="1200" kern="1200">
                <a:solidFill>
                  <a:schemeClr val="tx1"/>
                </a:solidFill>
                <a:latin typeface="+mn-lt"/>
                <a:ea typeface="+mn-ea"/>
                <a:cs typeface="+mn-cs"/>
              </a:rPr>
              <a:t>• how to approach someone in distress and how to calm them if needed</a:t>
            </a:r>
          </a:p>
          <a:p>
            <a:r>
              <a:rPr lang="en-GB" sz="1200" kern="1200">
                <a:solidFill>
                  <a:schemeClr val="tx1"/>
                </a:solidFill>
                <a:latin typeface="+mn-lt"/>
                <a:ea typeface="+mn-ea"/>
                <a:cs typeface="+mn-cs"/>
              </a:rPr>
              <a:t>• how to provide emotional support and practical help.</a:t>
            </a:r>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200" kern="1200" dirty="0">
                <a:solidFill>
                  <a:schemeClr val="tx1"/>
                </a:solidFill>
                <a:latin typeface="+mn-lt"/>
                <a:ea typeface="+mn-ea"/>
                <a:cs typeface="+mn-cs"/>
              </a:rPr>
              <a:t>Psychological First Aid is psychosocial support and is based on the intervention principles identified by </a:t>
            </a:r>
            <a:r>
              <a:rPr lang="en-GB" sz="1200" kern="1200" dirty="0" err="1">
                <a:solidFill>
                  <a:schemeClr val="tx1"/>
                </a:solidFill>
                <a:latin typeface="+mn-lt"/>
                <a:ea typeface="+mn-ea"/>
                <a:cs typeface="+mn-cs"/>
              </a:rPr>
              <a:t>Hobfoll</a:t>
            </a:r>
            <a:r>
              <a:rPr lang="en-GB" sz="1200" kern="1200" dirty="0">
                <a:solidFill>
                  <a:schemeClr val="tx1"/>
                </a:solidFill>
                <a:latin typeface="+mn-lt"/>
                <a:ea typeface="+mn-ea"/>
                <a:cs typeface="+mn-cs"/>
              </a:rPr>
              <a:t> and his colleagues’ for providing psychosocial support in emergencies:</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1.The first principles is about promoting a psychological sense of safety, which can be done on individual, group, organization, and community levels.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2.The</a:t>
            </a:r>
            <a:r>
              <a:rPr lang="en-GB" sz="1200" kern="1200" baseline="0" dirty="0">
                <a:solidFill>
                  <a:schemeClr val="tx1"/>
                </a:solidFill>
                <a:latin typeface="+mn-lt"/>
                <a:ea typeface="+mn-ea"/>
                <a:cs typeface="+mn-cs"/>
              </a:rPr>
              <a:t> second principle is promoting calming. It is natural in emergency and crisis situations that people feel anxiety. In fact, some anxiety is a normal and healthy response required to make people pay attention. However, high levels of continued feelings of anxiety and difficult emotions is not good.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3.The third principle, promoting a sense of self-and collective efficacy,  supports the importance of having</a:t>
            </a:r>
            <a:r>
              <a:rPr lang="en-GB" sz="1200" kern="1200" baseline="0" dirty="0">
                <a:solidFill>
                  <a:schemeClr val="tx1"/>
                </a:solidFill>
                <a:latin typeface="+mn-lt"/>
                <a:ea typeface="+mn-ea"/>
                <a:cs typeface="+mn-cs"/>
              </a:rPr>
              <a:t> a sense of control of positive outcomes. When we are exposed to crises and emergencies an immediate effect is often a feeling of having lost control. It is important to support people to regain a sense of competency and belief in themselves that they can act, and handle the situation.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4.The fourth principle</a:t>
            </a:r>
            <a:r>
              <a:rPr lang="en-GB" sz="1200" kern="1200" baseline="0" dirty="0">
                <a:solidFill>
                  <a:schemeClr val="tx1"/>
                </a:solidFill>
                <a:latin typeface="+mn-lt"/>
                <a:ea typeface="+mn-ea"/>
                <a:cs typeface="+mn-cs"/>
              </a:rPr>
              <a:t> is promoting s</a:t>
            </a:r>
            <a:r>
              <a:rPr lang="en-GB" sz="1200" kern="1200" dirty="0">
                <a:solidFill>
                  <a:schemeClr val="tx1"/>
                </a:solidFill>
                <a:latin typeface="+mn-lt"/>
                <a:ea typeface="+mn-ea"/>
                <a:cs typeface="+mn-cs"/>
              </a:rPr>
              <a:t>ocial connectedness which provides opportunities for knowledge to essential emergency</a:t>
            </a:r>
            <a:r>
              <a:rPr lang="en-GB" sz="1200" kern="1200" baseline="0" dirty="0">
                <a:solidFill>
                  <a:schemeClr val="tx1"/>
                </a:solidFill>
                <a:latin typeface="+mn-lt"/>
                <a:ea typeface="+mn-ea"/>
                <a:cs typeface="+mn-cs"/>
              </a:rPr>
              <a:t> response information, as well as opportunities for social support activities, including emotional support and understanding.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5. </a:t>
            </a:r>
            <a:r>
              <a:rPr lang="en-US" dirty="0"/>
              <a:t>The fifth principle is about promoting and instilling hope. Those</a:t>
            </a:r>
            <a:r>
              <a:rPr lang="en-US" baseline="0" dirty="0"/>
              <a:t> who remain positive are likely to have </a:t>
            </a:r>
            <a:r>
              <a:rPr lang="en-US" baseline="0" dirty="0" err="1"/>
              <a:t>favourable</a:t>
            </a:r>
            <a:r>
              <a:rPr lang="en-US" baseline="0" dirty="0"/>
              <a:t> outcomes after going through tough experiences. </a:t>
            </a:r>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00355" indent="-287655">
              <a:lnSpc>
                <a:spcPct val="100000"/>
              </a:lnSpc>
              <a:spcBef>
                <a:spcPts val="320"/>
              </a:spcBef>
              <a:buNone/>
              <a:tabLst>
                <a:tab pos="300355" algn="l"/>
                <a:tab pos="300990" algn="l"/>
              </a:tabLst>
            </a:pPr>
            <a:r>
              <a:rPr lang="en-US" sz="1200" dirty="0">
                <a:latin typeface="+mn-lt"/>
                <a:cs typeface="Calibri"/>
              </a:rPr>
              <a:t>I am now going to show a poll with some statements about PFA, and I would like you answer whether you think the statements are true or false. </a:t>
            </a:r>
          </a:p>
          <a:p>
            <a:pPr marL="300355" indent="-287655">
              <a:lnSpc>
                <a:spcPct val="100000"/>
              </a:lnSpc>
              <a:spcBef>
                <a:spcPts val="320"/>
              </a:spcBef>
              <a:buNone/>
              <a:tabLst>
                <a:tab pos="300355" algn="l"/>
                <a:tab pos="300990" algn="l"/>
              </a:tabLst>
            </a:pPr>
            <a:endParaRPr lang="en-US" sz="1200" dirty="0">
              <a:latin typeface="+mn-lt"/>
              <a:cs typeface="Calibri"/>
            </a:endParaRPr>
          </a:p>
          <a:p>
            <a:pPr marL="300355" indent="-287655">
              <a:lnSpc>
                <a:spcPct val="100000"/>
              </a:lnSpc>
              <a:spcBef>
                <a:spcPts val="320"/>
              </a:spcBef>
              <a:buNone/>
              <a:tabLst>
                <a:tab pos="300355" algn="l"/>
                <a:tab pos="300990" algn="l"/>
              </a:tabLst>
            </a:pPr>
            <a:r>
              <a:rPr lang="en-US" sz="1200" b="1" dirty="0">
                <a:latin typeface="+mn-lt"/>
                <a:cs typeface="Calibri"/>
              </a:rPr>
              <a:t>Launch the poll and when everyone has completed the questions show the results. If some people give the incorrect answer, ask them to explain why, and also sometimes ask someone who has given the correct answer to explain why. </a:t>
            </a:r>
          </a:p>
          <a:p>
            <a:pPr marL="300355" indent="-287655">
              <a:lnSpc>
                <a:spcPct val="100000"/>
              </a:lnSpc>
              <a:spcBef>
                <a:spcPts val="320"/>
              </a:spcBef>
              <a:buNone/>
              <a:tabLst>
                <a:tab pos="300355" algn="l"/>
                <a:tab pos="300990" algn="l"/>
              </a:tabLst>
            </a:pPr>
            <a:endParaRPr lang="en-US" sz="1200" dirty="0">
              <a:latin typeface="+mn-lt"/>
              <a:cs typeface="Calibri"/>
            </a:endParaRPr>
          </a:p>
          <a:p>
            <a:pPr marL="300355" indent="-287655">
              <a:lnSpc>
                <a:spcPct val="100000"/>
              </a:lnSpc>
              <a:spcBef>
                <a:spcPts val="320"/>
              </a:spcBef>
              <a:buNone/>
              <a:tabLst>
                <a:tab pos="300355" algn="l"/>
                <a:tab pos="300990" algn="l"/>
              </a:tabLst>
            </a:pPr>
            <a:r>
              <a:rPr lang="en-US" sz="1200" dirty="0">
                <a:latin typeface="+mn-lt"/>
                <a:cs typeface="Calibri"/>
              </a:rPr>
              <a:t>PFA is</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en-US" sz="1200" spc="-10" dirty="0">
                <a:solidFill>
                  <a:srgbClr val="231F20"/>
                </a:solidFill>
                <a:latin typeface="+mn-lt"/>
                <a:cs typeface="Calibri"/>
              </a:rPr>
              <a:t>protecting </a:t>
            </a:r>
            <a:r>
              <a:rPr lang="en-US" sz="1200" spc="-5" dirty="0">
                <a:solidFill>
                  <a:srgbClr val="231F20"/>
                </a:solidFill>
                <a:latin typeface="+mn-lt"/>
                <a:cs typeface="Calibri"/>
              </a:rPr>
              <a:t>people </a:t>
            </a:r>
            <a:r>
              <a:rPr lang="en-US" sz="1200" spc="-15" dirty="0">
                <a:solidFill>
                  <a:srgbClr val="231F20"/>
                </a:solidFill>
                <a:latin typeface="+mn-lt"/>
                <a:cs typeface="Calibri"/>
              </a:rPr>
              <a:t>from </a:t>
            </a:r>
            <a:r>
              <a:rPr lang="en-US" sz="1200" spc="-5" dirty="0">
                <a:solidFill>
                  <a:srgbClr val="231F20"/>
                </a:solidFill>
                <a:latin typeface="+mn-lt"/>
                <a:cs typeface="Calibri"/>
              </a:rPr>
              <a:t>further</a:t>
            </a:r>
            <a:r>
              <a:rPr lang="en-US" sz="1200" spc="-60" dirty="0">
                <a:solidFill>
                  <a:srgbClr val="231F20"/>
                </a:solidFill>
                <a:latin typeface="+mn-lt"/>
                <a:cs typeface="Calibri"/>
              </a:rPr>
              <a:t> </a:t>
            </a:r>
            <a:r>
              <a:rPr lang="en-US" sz="1200" spc="-5" dirty="0">
                <a:solidFill>
                  <a:srgbClr val="231F20"/>
                </a:solidFill>
                <a:latin typeface="+mn-lt"/>
                <a:cs typeface="Calibri"/>
              </a:rPr>
              <a:t>harm (true)</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da-DK" sz="1200" dirty="0" err="1">
                <a:solidFill>
                  <a:srgbClr val="231F20"/>
                </a:solidFill>
                <a:latin typeface="+mn-lt"/>
                <a:cs typeface="Calibri"/>
              </a:rPr>
              <a:t>assessing</a:t>
            </a:r>
            <a:r>
              <a:rPr lang="da-DK" sz="1200" dirty="0">
                <a:solidFill>
                  <a:srgbClr val="231F20"/>
                </a:solidFill>
                <a:latin typeface="+mn-lt"/>
                <a:cs typeface="Calibri"/>
              </a:rPr>
              <a:t> </a:t>
            </a:r>
            <a:r>
              <a:rPr lang="da-DK" sz="1200" spc="-5" dirty="0" err="1">
                <a:solidFill>
                  <a:srgbClr val="231F20"/>
                </a:solidFill>
                <a:latin typeface="+mn-lt"/>
                <a:cs typeface="Calibri"/>
              </a:rPr>
              <a:t>needs</a:t>
            </a:r>
            <a:r>
              <a:rPr lang="da-DK" sz="1200" spc="-5" dirty="0">
                <a:solidFill>
                  <a:srgbClr val="231F20"/>
                </a:solidFill>
                <a:latin typeface="+mn-lt"/>
                <a:cs typeface="Calibri"/>
              </a:rPr>
              <a:t> </a:t>
            </a:r>
            <a:r>
              <a:rPr lang="da-DK" sz="1200" dirty="0">
                <a:solidFill>
                  <a:srgbClr val="231F20"/>
                </a:solidFill>
                <a:latin typeface="+mn-lt"/>
                <a:cs typeface="Calibri"/>
              </a:rPr>
              <a:t>and</a:t>
            </a:r>
            <a:r>
              <a:rPr lang="da-DK" sz="1200" spc="-25" dirty="0">
                <a:solidFill>
                  <a:srgbClr val="231F20"/>
                </a:solidFill>
                <a:latin typeface="+mn-lt"/>
                <a:cs typeface="Calibri"/>
              </a:rPr>
              <a:t> </a:t>
            </a:r>
            <a:r>
              <a:rPr lang="da-DK" sz="1200" spc="-10" dirty="0" err="1">
                <a:solidFill>
                  <a:srgbClr val="231F20"/>
                </a:solidFill>
                <a:latin typeface="+mn-lt"/>
                <a:cs typeface="Calibri"/>
              </a:rPr>
              <a:t>concerns</a:t>
            </a:r>
            <a:r>
              <a:rPr lang="da-DK" sz="1200" spc="-10" dirty="0">
                <a:solidFill>
                  <a:srgbClr val="231F20"/>
                </a:solidFill>
                <a:latin typeface="+mn-lt"/>
                <a:cs typeface="Calibri"/>
              </a:rPr>
              <a:t> (true)</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en-US" sz="1200" dirty="0">
                <a:solidFill>
                  <a:srgbClr val="231F20"/>
                </a:solidFill>
                <a:latin typeface="+mn-lt"/>
                <a:cs typeface="Calibri"/>
              </a:rPr>
              <a:t>asking </a:t>
            </a:r>
            <a:r>
              <a:rPr lang="en-US" sz="1200" spc="-5" dirty="0">
                <a:solidFill>
                  <a:srgbClr val="231F20"/>
                </a:solidFill>
                <a:latin typeface="+mn-lt"/>
                <a:cs typeface="Calibri"/>
              </a:rPr>
              <a:t>someone </a:t>
            </a:r>
            <a:r>
              <a:rPr lang="en-US" sz="1200" spc="-15" dirty="0">
                <a:solidFill>
                  <a:srgbClr val="231F20"/>
                </a:solidFill>
                <a:latin typeface="+mn-lt"/>
                <a:cs typeface="Calibri"/>
              </a:rPr>
              <a:t>to analyze </a:t>
            </a:r>
            <a:r>
              <a:rPr lang="en-US" sz="1200" spc="-10" dirty="0">
                <a:solidFill>
                  <a:srgbClr val="231F20"/>
                </a:solidFill>
                <a:latin typeface="+mn-lt"/>
                <a:cs typeface="Calibri"/>
              </a:rPr>
              <a:t>what </a:t>
            </a:r>
            <a:r>
              <a:rPr lang="en-US" sz="1200" spc="-5" dirty="0">
                <a:solidFill>
                  <a:srgbClr val="231F20"/>
                </a:solidFill>
                <a:latin typeface="+mn-lt"/>
                <a:cs typeface="Calibri"/>
              </a:rPr>
              <a:t>has happened </a:t>
            </a:r>
            <a:r>
              <a:rPr lang="en-US" sz="1200" spc="-10" dirty="0">
                <a:solidFill>
                  <a:srgbClr val="231F20"/>
                </a:solidFill>
                <a:latin typeface="+mn-lt"/>
                <a:cs typeface="Calibri"/>
              </a:rPr>
              <a:t>to</a:t>
            </a:r>
            <a:r>
              <a:rPr lang="en-US" sz="1200" spc="15" dirty="0">
                <a:solidFill>
                  <a:srgbClr val="231F20"/>
                </a:solidFill>
                <a:latin typeface="+mn-lt"/>
                <a:cs typeface="Calibri"/>
              </a:rPr>
              <a:t> </a:t>
            </a:r>
            <a:r>
              <a:rPr lang="en-US" sz="1200" dirty="0">
                <a:solidFill>
                  <a:srgbClr val="231F20"/>
                </a:solidFill>
                <a:latin typeface="+mn-lt"/>
                <a:cs typeface="Calibri"/>
              </a:rPr>
              <a:t>them (false)</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en-US" sz="1200" spc="-5" dirty="0">
                <a:solidFill>
                  <a:srgbClr val="231F20"/>
                </a:solidFill>
                <a:cs typeface="Calibri"/>
              </a:rPr>
              <a:t>helping people </a:t>
            </a:r>
            <a:r>
              <a:rPr lang="en-US" sz="1200" dirty="0">
                <a:solidFill>
                  <a:srgbClr val="231F20"/>
                </a:solidFill>
                <a:cs typeface="Calibri"/>
              </a:rPr>
              <a:t>access </a:t>
            </a:r>
            <a:r>
              <a:rPr lang="en-US" sz="1200" spc="-15" dirty="0">
                <a:solidFill>
                  <a:srgbClr val="231F20"/>
                </a:solidFill>
                <a:cs typeface="Calibri"/>
              </a:rPr>
              <a:t>information,  </a:t>
            </a:r>
            <a:r>
              <a:rPr lang="en-US" sz="1200" dirty="0">
                <a:solidFill>
                  <a:srgbClr val="231F20"/>
                </a:solidFill>
                <a:cs typeface="Calibri"/>
              </a:rPr>
              <a:t>services and </a:t>
            </a:r>
            <a:r>
              <a:rPr lang="en-US" sz="1200" spc="-5" dirty="0">
                <a:solidFill>
                  <a:srgbClr val="231F20"/>
                </a:solidFill>
                <a:cs typeface="Calibri"/>
              </a:rPr>
              <a:t>social</a:t>
            </a:r>
            <a:r>
              <a:rPr lang="en-US" sz="1200" spc="-30" dirty="0">
                <a:solidFill>
                  <a:srgbClr val="231F20"/>
                </a:solidFill>
                <a:cs typeface="Calibri"/>
              </a:rPr>
              <a:t> </a:t>
            </a:r>
            <a:r>
              <a:rPr lang="en-US" sz="1200" spc="-5" dirty="0">
                <a:solidFill>
                  <a:srgbClr val="231F20"/>
                </a:solidFill>
                <a:cs typeface="Calibri"/>
              </a:rPr>
              <a:t>supports (true)</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da-DK" sz="1200" spc="-10" dirty="0">
                <a:solidFill>
                  <a:srgbClr val="231F20"/>
                </a:solidFill>
                <a:latin typeface="+mn-lt"/>
                <a:cs typeface="Calibri"/>
              </a:rPr>
              <a:t>professional </a:t>
            </a:r>
            <a:r>
              <a:rPr lang="da-DK" sz="1200" spc="-10" dirty="0" err="1">
                <a:solidFill>
                  <a:srgbClr val="231F20"/>
                </a:solidFill>
                <a:latin typeface="+mn-lt"/>
                <a:cs typeface="Calibri"/>
              </a:rPr>
              <a:t>counselling</a:t>
            </a:r>
            <a:r>
              <a:rPr lang="da-DK" sz="1200" spc="-10" dirty="0">
                <a:solidFill>
                  <a:srgbClr val="231F20"/>
                </a:solidFill>
                <a:latin typeface="+mn-lt"/>
                <a:cs typeface="Calibri"/>
              </a:rPr>
              <a:t> </a:t>
            </a:r>
            <a:r>
              <a:rPr lang="da-DK" sz="1200" spc="-5" dirty="0">
                <a:solidFill>
                  <a:srgbClr val="231F20"/>
                </a:solidFill>
                <a:latin typeface="+mn-lt"/>
                <a:cs typeface="Calibri"/>
              </a:rPr>
              <a:t>or</a:t>
            </a:r>
            <a:r>
              <a:rPr lang="da-DK" sz="1200" spc="5" dirty="0">
                <a:solidFill>
                  <a:srgbClr val="231F20"/>
                </a:solidFill>
                <a:latin typeface="+mn-lt"/>
                <a:cs typeface="Calibri"/>
              </a:rPr>
              <a:t> </a:t>
            </a:r>
            <a:r>
              <a:rPr lang="da-DK" sz="1200" spc="-10" dirty="0" err="1">
                <a:solidFill>
                  <a:srgbClr val="231F20"/>
                </a:solidFill>
                <a:latin typeface="+mn-lt"/>
                <a:cs typeface="Calibri"/>
              </a:rPr>
              <a:t>therapy</a:t>
            </a:r>
            <a:r>
              <a:rPr lang="da-DK" sz="1200" spc="-10" dirty="0">
                <a:solidFill>
                  <a:srgbClr val="231F20"/>
                </a:solidFill>
                <a:latin typeface="+mn-lt"/>
                <a:cs typeface="Calibri"/>
              </a:rPr>
              <a:t> (false)</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da-DK" sz="1200" spc="-5" dirty="0" err="1">
                <a:solidFill>
                  <a:srgbClr val="231F20"/>
                </a:solidFill>
                <a:latin typeface="+mn-lt"/>
                <a:cs typeface="Calibri"/>
              </a:rPr>
              <a:t>something</a:t>
            </a:r>
            <a:r>
              <a:rPr lang="da-DK" sz="1200" spc="-5" dirty="0">
                <a:solidFill>
                  <a:srgbClr val="231F20"/>
                </a:solidFill>
                <a:latin typeface="+mn-lt"/>
                <a:cs typeface="Calibri"/>
              </a:rPr>
              <a:t> </a:t>
            </a:r>
            <a:r>
              <a:rPr lang="da-DK" sz="1200" spc="-5" dirty="0" err="1">
                <a:solidFill>
                  <a:srgbClr val="231F20"/>
                </a:solidFill>
                <a:latin typeface="+mn-lt"/>
                <a:cs typeface="Calibri"/>
              </a:rPr>
              <a:t>only</a:t>
            </a:r>
            <a:r>
              <a:rPr lang="da-DK" sz="1200" spc="-5" dirty="0">
                <a:solidFill>
                  <a:srgbClr val="231F20"/>
                </a:solidFill>
                <a:latin typeface="+mn-lt"/>
                <a:cs typeface="Calibri"/>
              </a:rPr>
              <a:t> </a:t>
            </a:r>
            <a:r>
              <a:rPr lang="da-DK" sz="1200" spc="-10" dirty="0">
                <a:solidFill>
                  <a:srgbClr val="231F20"/>
                </a:solidFill>
                <a:latin typeface="+mn-lt"/>
                <a:cs typeface="Calibri"/>
              </a:rPr>
              <a:t>professionals</a:t>
            </a:r>
            <a:r>
              <a:rPr lang="da-DK" sz="1200" dirty="0">
                <a:solidFill>
                  <a:srgbClr val="231F20"/>
                </a:solidFill>
                <a:latin typeface="+mn-lt"/>
                <a:cs typeface="Calibri"/>
              </a:rPr>
              <a:t> </a:t>
            </a:r>
            <a:r>
              <a:rPr lang="da-DK" sz="1200" spc="-5" dirty="0">
                <a:solidFill>
                  <a:srgbClr val="231F20"/>
                </a:solidFill>
                <a:latin typeface="+mn-lt"/>
                <a:cs typeface="Calibri"/>
              </a:rPr>
              <a:t>do (false)</a:t>
            </a:r>
            <a:endParaRPr lang="da-DK" sz="1200" dirty="0">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endParaRPr lang="da-DK" sz="1200" spc="-10" dirty="0">
              <a:solidFill>
                <a:srgbClr val="231F20"/>
              </a:solidFill>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endParaRPr lang="da-DK" sz="1200" dirty="0">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endParaRPr lang="en-US" sz="1200" dirty="0">
              <a:cs typeface="Calibri"/>
            </a:endParaRP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endParaRPr lang="en-US" sz="1200" dirty="0">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endParaRPr lang="da-DK" sz="1200" dirty="0">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Tx/>
              <a:buNone/>
              <a:tabLst>
                <a:tab pos="300355" algn="l"/>
                <a:tab pos="300990" algn="l"/>
              </a:tabLst>
              <a:defRPr/>
            </a:pPr>
            <a:endParaRPr lang="en-US" sz="1200" spc="-5" dirty="0">
              <a:solidFill>
                <a:srgbClr val="231F20"/>
              </a:solidFill>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Tx/>
              <a:buNone/>
              <a:tabLst>
                <a:tab pos="300355" algn="l"/>
                <a:tab pos="300990" algn="l"/>
              </a:tabLst>
              <a:defRPr/>
            </a:pPr>
            <a:endParaRPr lang="en-US" sz="1200" dirty="0">
              <a:latin typeface="+mn-lt"/>
              <a:cs typeface="Calibri"/>
            </a:endParaRPr>
          </a:p>
          <a:p>
            <a:pPr marL="300355" indent="-287655">
              <a:lnSpc>
                <a:spcPct val="100000"/>
              </a:lnSpc>
              <a:spcBef>
                <a:spcPts val="320"/>
              </a:spcBef>
              <a:buNone/>
              <a:tabLst>
                <a:tab pos="300355" algn="l"/>
                <a:tab pos="300990" algn="l"/>
              </a:tabLst>
            </a:pPr>
            <a:endParaRPr lang="en-US" sz="1200" dirty="0">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14</a:t>
            </a:fld>
            <a:endParaRPr lang="en-US"/>
          </a:p>
        </p:txBody>
      </p:sp>
    </p:spTree>
    <p:extLst>
      <p:ext uri="{BB962C8B-B14F-4D97-AF65-F5344CB8AC3E}">
        <p14:creationId xmlns:p14="http://schemas.microsoft.com/office/powerpoint/2010/main" val="18809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00355" indent="-287655">
              <a:lnSpc>
                <a:spcPct val="100000"/>
              </a:lnSpc>
              <a:spcBef>
                <a:spcPts val="320"/>
              </a:spcBef>
              <a:buNone/>
              <a:tabLst>
                <a:tab pos="300355" algn="l"/>
                <a:tab pos="300990" algn="l"/>
              </a:tabLst>
            </a:pPr>
            <a:r>
              <a:rPr lang="en-US" sz="1200">
                <a:latin typeface="+mn-lt"/>
                <a:cs typeface="Calibri"/>
              </a:rPr>
              <a:t>Here is a summary of the statements that are true for PFA:</a:t>
            </a:r>
          </a:p>
          <a:p>
            <a:pPr marL="300355" indent="-287655">
              <a:lnSpc>
                <a:spcPct val="100000"/>
              </a:lnSpc>
              <a:spcBef>
                <a:spcPts val="320"/>
              </a:spcBef>
              <a:buNone/>
              <a:tabLst>
                <a:tab pos="300355" algn="l"/>
                <a:tab pos="300990" algn="l"/>
              </a:tabLst>
            </a:pPr>
            <a:endParaRPr lang="en-US" sz="1200">
              <a:latin typeface="+mn-lt"/>
              <a:cs typeface="Calibri"/>
            </a:endParaRPr>
          </a:p>
          <a:p>
            <a:pPr marL="300355" indent="-287655">
              <a:lnSpc>
                <a:spcPct val="100000"/>
              </a:lnSpc>
              <a:spcBef>
                <a:spcPts val="320"/>
              </a:spcBef>
              <a:buNone/>
              <a:tabLst>
                <a:tab pos="300355" algn="l"/>
                <a:tab pos="300990" algn="l"/>
              </a:tabLst>
            </a:pPr>
            <a:r>
              <a:rPr lang="en-US" sz="1200">
                <a:latin typeface="+mn-lt"/>
                <a:cs typeface="Calibri"/>
              </a:rPr>
              <a:t>PFA is </a:t>
            </a:r>
          </a:p>
          <a:p>
            <a:pPr marL="300355" marR="127000" indent="-287655">
              <a:lnSpc>
                <a:spcPct val="111100"/>
              </a:lnSpc>
              <a:spcBef>
                <a:spcPts val="100"/>
              </a:spcBef>
              <a:buChar char="•"/>
              <a:tabLst>
                <a:tab pos="300355" algn="l"/>
                <a:tab pos="300990" algn="l"/>
              </a:tabLst>
            </a:pPr>
            <a:r>
              <a:rPr lang="en-US" sz="1200" spc="-15">
                <a:solidFill>
                  <a:srgbClr val="231F20"/>
                </a:solidFill>
                <a:latin typeface="+mn-lt"/>
                <a:cs typeface="Calibri"/>
              </a:rPr>
              <a:t>comforting </a:t>
            </a:r>
            <a:r>
              <a:rPr lang="en-US" sz="1200" spc="-5">
                <a:solidFill>
                  <a:srgbClr val="231F20"/>
                </a:solidFill>
                <a:latin typeface="+mn-lt"/>
                <a:cs typeface="Calibri"/>
              </a:rPr>
              <a:t>someone in </a:t>
            </a:r>
            <a:r>
              <a:rPr lang="en-US" sz="1200" spc="-10">
                <a:solidFill>
                  <a:srgbClr val="231F20"/>
                </a:solidFill>
                <a:latin typeface="+mn-lt"/>
                <a:cs typeface="Calibri"/>
              </a:rPr>
              <a:t>distress </a:t>
            </a:r>
            <a:r>
              <a:rPr lang="en-US" sz="1200">
                <a:solidFill>
                  <a:srgbClr val="231F20"/>
                </a:solidFill>
                <a:latin typeface="+mn-lt"/>
                <a:cs typeface="Calibri"/>
              </a:rPr>
              <a:t>and </a:t>
            </a:r>
            <a:r>
              <a:rPr lang="en-US" sz="1200" spc="-5">
                <a:solidFill>
                  <a:srgbClr val="231F20"/>
                </a:solidFill>
                <a:latin typeface="+mn-lt"/>
                <a:cs typeface="Calibri"/>
              </a:rPr>
              <a:t>helping </a:t>
            </a:r>
            <a:r>
              <a:rPr lang="en-US" sz="1200">
                <a:solidFill>
                  <a:srgbClr val="231F20"/>
                </a:solidFill>
                <a:latin typeface="+mn-lt"/>
                <a:cs typeface="Calibri"/>
              </a:rPr>
              <a:t>them </a:t>
            </a:r>
            <a:r>
              <a:rPr lang="en-US" sz="1200" spc="-15">
                <a:solidFill>
                  <a:srgbClr val="231F20"/>
                </a:solidFill>
                <a:latin typeface="+mn-lt"/>
                <a:cs typeface="Calibri"/>
              </a:rPr>
              <a:t>feel </a:t>
            </a:r>
            <a:r>
              <a:rPr lang="en-US" sz="1200" spc="-20">
                <a:solidFill>
                  <a:srgbClr val="231F20"/>
                </a:solidFill>
                <a:latin typeface="+mn-lt"/>
                <a:cs typeface="Calibri"/>
              </a:rPr>
              <a:t>safe </a:t>
            </a:r>
            <a:r>
              <a:rPr lang="en-US" sz="1200">
                <a:solidFill>
                  <a:srgbClr val="231F20"/>
                </a:solidFill>
                <a:latin typeface="+mn-lt"/>
                <a:cs typeface="Calibri"/>
              </a:rPr>
              <a:t>and</a:t>
            </a:r>
            <a:r>
              <a:rPr lang="en-US" sz="1200" spc="-10">
                <a:solidFill>
                  <a:srgbClr val="231F20"/>
                </a:solidFill>
                <a:latin typeface="+mn-lt"/>
                <a:cs typeface="Calibri"/>
              </a:rPr>
              <a:t> </a:t>
            </a:r>
            <a:r>
              <a:rPr lang="en-US" sz="1200" spc="-5">
                <a:solidFill>
                  <a:srgbClr val="231F20"/>
                </a:solidFill>
                <a:latin typeface="+mn-lt"/>
                <a:cs typeface="Calibri"/>
              </a:rPr>
              <a:t>calm</a:t>
            </a:r>
            <a:endParaRPr lang="en-US" sz="1200">
              <a:latin typeface="+mn-lt"/>
              <a:cs typeface="Calibri"/>
            </a:endParaRPr>
          </a:p>
          <a:p>
            <a:pPr marL="300355" indent="-287655">
              <a:lnSpc>
                <a:spcPct val="100000"/>
              </a:lnSpc>
              <a:spcBef>
                <a:spcPts val="320"/>
              </a:spcBef>
              <a:buChar char="•"/>
              <a:tabLst>
                <a:tab pos="300355" algn="l"/>
                <a:tab pos="300990" algn="l"/>
              </a:tabLst>
            </a:pPr>
            <a:r>
              <a:rPr lang="en-US" sz="1200">
                <a:solidFill>
                  <a:srgbClr val="231F20"/>
                </a:solidFill>
                <a:latin typeface="+mn-lt"/>
                <a:cs typeface="Calibri"/>
              </a:rPr>
              <a:t>assessing </a:t>
            </a:r>
            <a:r>
              <a:rPr lang="en-US" sz="1200" spc="-5">
                <a:solidFill>
                  <a:srgbClr val="231F20"/>
                </a:solidFill>
                <a:latin typeface="+mn-lt"/>
                <a:cs typeface="Calibri"/>
              </a:rPr>
              <a:t>needs </a:t>
            </a:r>
            <a:r>
              <a:rPr lang="en-US" sz="1200">
                <a:solidFill>
                  <a:srgbClr val="231F20"/>
                </a:solidFill>
                <a:latin typeface="+mn-lt"/>
                <a:cs typeface="Calibri"/>
              </a:rPr>
              <a:t>and</a:t>
            </a:r>
            <a:r>
              <a:rPr lang="en-US" sz="1200" spc="-25">
                <a:solidFill>
                  <a:srgbClr val="231F20"/>
                </a:solidFill>
                <a:latin typeface="+mn-lt"/>
                <a:cs typeface="Calibri"/>
              </a:rPr>
              <a:t> </a:t>
            </a:r>
            <a:r>
              <a:rPr lang="en-US" sz="1200" spc="-10">
                <a:solidFill>
                  <a:srgbClr val="231F20"/>
                </a:solidFill>
                <a:latin typeface="+mn-lt"/>
                <a:cs typeface="Calibri"/>
              </a:rPr>
              <a:t>concerns</a:t>
            </a:r>
            <a:endParaRPr lang="en-US" sz="1200">
              <a:latin typeface="+mn-lt"/>
              <a:cs typeface="Calibri"/>
            </a:endParaRPr>
          </a:p>
          <a:p>
            <a:pPr marL="300355" indent="-287655">
              <a:lnSpc>
                <a:spcPct val="100000"/>
              </a:lnSpc>
              <a:spcBef>
                <a:spcPts val="320"/>
              </a:spcBef>
              <a:buChar char="•"/>
              <a:tabLst>
                <a:tab pos="300355" algn="l"/>
                <a:tab pos="300990" algn="l"/>
              </a:tabLst>
            </a:pPr>
            <a:r>
              <a:rPr lang="en-US" sz="1200" spc="-10">
                <a:solidFill>
                  <a:srgbClr val="231F20"/>
                </a:solidFill>
                <a:latin typeface="+mn-lt"/>
                <a:cs typeface="Calibri"/>
              </a:rPr>
              <a:t>protecting </a:t>
            </a:r>
            <a:r>
              <a:rPr lang="en-US" sz="1200" spc="-5">
                <a:solidFill>
                  <a:srgbClr val="231F20"/>
                </a:solidFill>
                <a:latin typeface="+mn-lt"/>
                <a:cs typeface="Calibri"/>
              </a:rPr>
              <a:t>people </a:t>
            </a:r>
            <a:r>
              <a:rPr lang="en-US" sz="1200" spc="-15">
                <a:solidFill>
                  <a:srgbClr val="231F20"/>
                </a:solidFill>
                <a:latin typeface="+mn-lt"/>
                <a:cs typeface="Calibri"/>
              </a:rPr>
              <a:t>from </a:t>
            </a:r>
            <a:r>
              <a:rPr lang="en-US" sz="1200" spc="-5">
                <a:solidFill>
                  <a:srgbClr val="231F20"/>
                </a:solidFill>
                <a:latin typeface="+mn-lt"/>
                <a:cs typeface="Calibri"/>
              </a:rPr>
              <a:t>further</a:t>
            </a:r>
            <a:r>
              <a:rPr lang="en-US" sz="1200" spc="-60">
                <a:solidFill>
                  <a:srgbClr val="231F20"/>
                </a:solidFill>
                <a:latin typeface="+mn-lt"/>
                <a:cs typeface="Calibri"/>
              </a:rPr>
              <a:t> </a:t>
            </a:r>
            <a:r>
              <a:rPr lang="en-US" sz="1200" spc="-5">
                <a:solidFill>
                  <a:srgbClr val="231F20"/>
                </a:solidFill>
                <a:latin typeface="+mn-lt"/>
                <a:cs typeface="Calibri"/>
              </a:rPr>
              <a:t>harm</a:t>
            </a:r>
            <a:endParaRPr lang="en-US" sz="1200">
              <a:latin typeface="+mn-lt"/>
              <a:cs typeface="Calibri"/>
            </a:endParaRPr>
          </a:p>
          <a:p>
            <a:pPr marL="300355" indent="-287655">
              <a:lnSpc>
                <a:spcPct val="100000"/>
              </a:lnSpc>
              <a:spcBef>
                <a:spcPts val="320"/>
              </a:spcBef>
              <a:buChar char="•"/>
              <a:tabLst>
                <a:tab pos="300355" algn="l"/>
                <a:tab pos="300990" algn="l"/>
              </a:tabLst>
            </a:pPr>
            <a:r>
              <a:rPr lang="en-US" sz="1200" spc="-10">
                <a:solidFill>
                  <a:srgbClr val="231F20"/>
                </a:solidFill>
                <a:latin typeface="+mn-lt"/>
                <a:cs typeface="Calibri"/>
              </a:rPr>
              <a:t>providing </a:t>
            </a:r>
            <a:r>
              <a:rPr lang="en-US" sz="1200" spc="-5">
                <a:solidFill>
                  <a:srgbClr val="231F20"/>
                </a:solidFill>
                <a:latin typeface="+mn-lt"/>
                <a:cs typeface="Calibri"/>
              </a:rPr>
              <a:t>emotional</a:t>
            </a:r>
            <a:r>
              <a:rPr lang="en-US" sz="1200">
                <a:solidFill>
                  <a:srgbClr val="231F20"/>
                </a:solidFill>
                <a:latin typeface="+mn-lt"/>
                <a:cs typeface="Calibri"/>
              </a:rPr>
              <a:t> </a:t>
            </a:r>
            <a:r>
              <a:rPr lang="en-US" sz="1200" spc="-5">
                <a:solidFill>
                  <a:srgbClr val="231F20"/>
                </a:solidFill>
                <a:latin typeface="+mn-lt"/>
                <a:cs typeface="Calibri"/>
              </a:rPr>
              <a:t>support</a:t>
            </a:r>
          </a:p>
          <a:p>
            <a:pPr marL="300355" marR="5080" indent="-287655">
              <a:lnSpc>
                <a:spcPct val="111100"/>
              </a:lnSpc>
              <a:spcBef>
                <a:spcPts val="100"/>
              </a:spcBef>
              <a:buChar char="•"/>
              <a:tabLst>
                <a:tab pos="300355" algn="l"/>
                <a:tab pos="300990" algn="l"/>
              </a:tabLst>
            </a:pPr>
            <a:r>
              <a:rPr lang="en-US" sz="1200" spc="-5">
                <a:solidFill>
                  <a:srgbClr val="231F20"/>
                </a:solidFill>
                <a:cs typeface="Calibri"/>
              </a:rPr>
              <a:t>helping </a:t>
            </a:r>
            <a:r>
              <a:rPr lang="en-US" sz="1200" spc="-10">
                <a:solidFill>
                  <a:srgbClr val="231F20"/>
                </a:solidFill>
                <a:cs typeface="Calibri"/>
              </a:rPr>
              <a:t>to </a:t>
            </a:r>
            <a:r>
              <a:rPr lang="en-US" sz="1200" spc="-5">
                <a:solidFill>
                  <a:srgbClr val="231F20"/>
                </a:solidFill>
                <a:cs typeface="Calibri"/>
              </a:rPr>
              <a:t>address </a:t>
            </a:r>
            <a:r>
              <a:rPr lang="en-US" sz="1200" spc="-10">
                <a:solidFill>
                  <a:srgbClr val="231F20"/>
                </a:solidFill>
                <a:cs typeface="Calibri"/>
              </a:rPr>
              <a:t>immediate </a:t>
            </a:r>
            <a:r>
              <a:rPr lang="en-US" sz="1200" spc="-5">
                <a:solidFill>
                  <a:srgbClr val="231F20"/>
                </a:solidFill>
                <a:cs typeface="Calibri"/>
              </a:rPr>
              <a:t>basic needs,  such </a:t>
            </a:r>
            <a:r>
              <a:rPr lang="en-US" sz="1200">
                <a:solidFill>
                  <a:srgbClr val="231F20"/>
                </a:solidFill>
                <a:cs typeface="Calibri"/>
              </a:rPr>
              <a:t>as </a:t>
            </a:r>
            <a:r>
              <a:rPr lang="en-US" sz="1200" spc="-15">
                <a:solidFill>
                  <a:srgbClr val="231F20"/>
                </a:solidFill>
                <a:cs typeface="Calibri"/>
              </a:rPr>
              <a:t>food </a:t>
            </a:r>
            <a:r>
              <a:rPr lang="en-US" sz="1200">
                <a:solidFill>
                  <a:srgbClr val="231F20"/>
                </a:solidFill>
                <a:cs typeface="Calibri"/>
              </a:rPr>
              <a:t>and </a:t>
            </a:r>
            <a:r>
              <a:rPr lang="en-US" sz="1200" spc="-50">
                <a:solidFill>
                  <a:srgbClr val="231F20"/>
                </a:solidFill>
                <a:cs typeface="Calibri"/>
              </a:rPr>
              <a:t>water, </a:t>
            </a:r>
            <a:r>
              <a:rPr lang="en-US" sz="1200">
                <a:solidFill>
                  <a:srgbClr val="231F20"/>
                </a:solidFill>
                <a:cs typeface="Calibri"/>
              </a:rPr>
              <a:t>a </a:t>
            </a:r>
            <a:r>
              <a:rPr lang="en-US" sz="1200" spc="-20">
                <a:solidFill>
                  <a:srgbClr val="231F20"/>
                </a:solidFill>
                <a:cs typeface="Calibri"/>
              </a:rPr>
              <a:t>blanket </a:t>
            </a:r>
            <a:r>
              <a:rPr lang="en-US" sz="1200" spc="-5">
                <a:solidFill>
                  <a:srgbClr val="231F20"/>
                </a:solidFill>
                <a:cs typeface="Calibri"/>
              </a:rPr>
              <a:t>or </a:t>
            </a:r>
            <a:r>
              <a:rPr lang="en-US" sz="1200">
                <a:solidFill>
                  <a:srgbClr val="231F20"/>
                </a:solidFill>
                <a:cs typeface="Calibri"/>
              </a:rPr>
              <a:t>a  </a:t>
            </a:r>
            <a:r>
              <a:rPr lang="en-US" sz="1200" spc="-10">
                <a:solidFill>
                  <a:srgbClr val="231F20"/>
                </a:solidFill>
                <a:cs typeface="Calibri"/>
              </a:rPr>
              <a:t>temporary </a:t>
            </a:r>
            <a:r>
              <a:rPr lang="en-US" sz="1200" spc="-5">
                <a:solidFill>
                  <a:srgbClr val="231F20"/>
                </a:solidFill>
                <a:cs typeface="Calibri"/>
              </a:rPr>
              <a:t>place </a:t>
            </a:r>
            <a:r>
              <a:rPr lang="en-US" sz="1200" spc="-15">
                <a:solidFill>
                  <a:srgbClr val="231F20"/>
                </a:solidFill>
                <a:cs typeface="Calibri"/>
              </a:rPr>
              <a:t>to</a:t>
            </a:r>
            <a:r>
              <a:rPr lang="en-US" sz="1200">
                <a:solidFill>
                  <a:srgbClr val="231F20"/>
                </a:solidFill>
                <a:cs typeface="Calibri"/>
              </a:rPr>
              <a:t> </a:t>
            </a:r>
            <a:r>
              <a:rPr lang="en-US" sz="1200" spc="-30">
                <a:solidFill>
                  <a:srgbClr val="231F20"/>
                </a:solidFill>
                <a:cs typeface="Calibri"/>
              </a:rPr>
              <a:t>stay</a:t>
            </a:r>
            <a:endParaRPr lang="en-US" sz="1200">
              <a:cs typeface="Calibri"/>
            </a:endParaRPr>
          </a:p>
          <a:p>
            <a:pPr marL="300355" marR="952500" indent="-287655">
              <a:lnSpc>
                <a:spcPct val="111100"/>
              </a:lnSpc>
              <a:buChar char="•"/>
              <a:tabLst>
                <a:tab pos="300355" algn="l"/>
                <a:tab pos="300990" algn="l"/>
              </a:tabLst>
            </a:pPr>
            <a:r>
              <a:rPr lang="en-US" sz="1200" spc="-5">
                <a:solidFill>
                  <a:srgbClr val="231F20"/>
                </a:solidFill>
                <a:cs typeface="Calibri"/>
              </a:rPr>
              <a:t>helping people </a:t>
            </a:r>
            <a:r>
              <a:rPr lang="en-US" sz="1200">
                <a:solidFill>
                  <a:srgbClr val="231F20"/>
                </a:solidFill>
                <a:cs typeface="Calibri"/>
              </a:rPr>
              <a:t>access </a:t>
            </a:r>
            <a:r>
              <a:rPr lang="en-US" sz="1200" spc="-15">
                <a:solidFill>
                  <a:srgbClr val="231F20"/>
                </a:solidFill>
                <a:cs typeface="Calibri"/>
              </a:rPr>
              <a:t>information,  </a:t>
            </a:r>
            <a:r>
              <a:rPr lang="en-US" sz="1200">
                <a:solidFill>
                  <a:srgbClr val="231F20"/>
                </a:solidFill>
                <a:cs typeface="Calibri"/>
              </a:rPr>
              <a:t>services and </a:t>
            </a:r>
            <a:r>
              <a:rPr lang="en-US" sz="1200" spc="-5">
                <a:solidFill>
                  <a:srgbClr val="231F20"/>
                </a:solidFill>
                <a:cs typeface="Calibri"/>
              </a:rPr>
              <a:t>social</a:t>
            </a:r>
            <a:r>
              <a:rPr lang="en-US" sz="1200" spc="-30">
                <a:solidFill>
                  <a:srgbClr val="231F20"/>
                </a:solidFill>
                <a:cs typeface="Calibri"/>
              </a:rPr>
              <a:t> </a:t>
            </a:r>
            <a:r>
              <a:rPr lang="en-US" sz="1200" spc="-5">
                <a:solidFill>
                  <a:srgbClr val="231F20"/>
                </a:solidFill>
                <a:cs typeface="Calibri"/>
              </a:rPr>
              <a:t>supports.</a:t>
            </a:r>
            <a:endParaRPr lang="en-US" sz="1200">
              <a:cs typeface="Calibri"/>
            </a:endParaRPr>
          </a:p>
          <a:p>
            <a:pPr marL="300355" indent="-287655">
              <a:lnSpc>
                <a:spcPct val="100000"/>
              </a:lnSpc>
              <a:spcBef>
                <a:spcPts val="320"/>
              </a:spcBef>
              <a:buNone/>
              <a:tabLst>
                <a:tab pos="300355" algn="l"/>
                <a:tab pos="300990" algn="l"/>
              </a:tabLst>
            </a:pPr>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00355" indent="-287655">
              <a:lnSpc>
                <a:spcPct val="100000"/>
              </a:lnSpc>
              <a:spcBef>
                <a:spcPts val="420"/>
              </a:spcBef>
              <a:buNone/>
              <a:tabLst>
                <a:tab pos="300355" algn="l"/>
                <a:tab pos="300990" algn="l"/>
              </a:tabLst>
            </a:pPr>
            <a:r>
              <a:rPr lang="en-US"/>
              <a:t>There are some misunderstandings</a:t>
            </a:r>
            <a:r>
              <a:rPr lang="en-US" baseline="0"/>
              <a:t> about PFA that are important to clear up. These are listed here and include attention to that </a:t>
            </a:r>
          </a:p>
          <a:p>
            <a:pPr marL="300355" indent="-287655">
              <a:lnSpc>
                <a:spcPct val="100000"/>
              </a:lnSpc>
              <a:spcBef>
                <a:spcPts val="420"/>
              </a:spcBef>
              <a:buChar char="•"/>
              <a:tabLst>
                <a:tab pos="300355" algn="l"/>
                <a:tab pos="300990" algn="l"/>
              </a:tabLst>
            </a:pPr>
            <a:r>
              <a:rPr lang="en-US" baseline="0"/>
              <a:t>PFA is not </a:t>
            </a:r>
            <a:r>
              <a:rPr lang="en-US" sz="1200" spc="-5">
                <a:solidFill>
                  <a:srgbClr val="231F20"/>
                </a:solidFill>
                <a:latin typeface="+mn-lt"/>
                <a:cs typeface="Calibri"/>
              </a:rPr>
              <a:t>something only </a:t>
            </a:r>
            <a:r>
              <a:rPr lang="en-US" sz="1200" spc="-10">
                <a:solidFill>
                  <a:srgbClr val="231F20"/>
                </a:solidFill>
                <a:latin typeface="+mn-lt"/>
                <a:cs typeface="Calibri"/>
              </a:rPr>
              <a:t>professionals</a:t>
            </a:r>
            <a:r>
              <a:rPr lang="en-US" sz="1200">
                <a:solidFill>
                  <a:srgbClr val="231F20"/>
                </a:solidFill>
                <a:latin typeface="+mn-lt"/>
                <a:cs typeface="Calibri"/>
              </a:rPr>
              <a:t> </a:t>
            </a:r>
            <a:r>
              <a:rPr lang="en-US" sz="1200" spc="-5">
                <a:solidFill>
                  <a:srgbClr val="231F20"/>
                </a:solidFill>
                <a:latin typeface="+mn-lt"/>
                <a:cs typeface="Calibri"/>
              </a:rPr>
              <a:t>do. </a:t>
            </a:r>
            <a:endParaRPr lang="en-US" sz="1200">
              <a:latin typeface="+mn-lt"/>
              <a:cs typeface="Calibri"/>
            </a:endParaRPr>
          </a:p>
          <a:p>
            <a:pPr marL="300355" indent="-287655">
              <a:lnSpc>
                <a:spcPct val="100000"/>
              </a:lnSpc>
              <a:spcBef>
                <a:spcPts val="320"/>
              </a:spcBef>
              <a:buChar char="•"/>
              <a:tabLst>
                <a:tab pos="300355" algn="l"/>
                <a:tab pos="300990" algn="l"/>
              </a:tabLst>
            </a:pPr>
            <a:r>
              <a:rPr lang="en-US" sz="1200" spc="-10">
                <a:solidFill>
                  <a:srgbClr val="231F20"/>
                </a:solidFill>
                <a:latin typeface="+mn-lt"/>
                <a:cs typeface="Calibri"/>
              </a:rPr>
              <a:t>It is also not professional </a:t>
            </a:r>
            <a:r>
              <a:rPr lang="en-US" sz="1200" spc="-10" err="1">
                <a:solidFill>
                  <a:srgbClr val="231F20"/>
                </a:solidFill>
                <a:latin typeface="+mn-lt"/>
                <a:cs typeface="Calibri"/>
              </a:rPr>
              <a:t>counselling</a:t>
            </a:r>
            <a:r>
              <a:rPr lang="en-US" sz="1200" spc="-10">
                <a:solidFill>
                  <a:srgbClr val="231F20"/>
                </a:solidFill>
                <a:latin typeface="+mn-lt"/>
                <a:cs typeface="Calibri"/>
              </a:rPr>
              <a:t> </a:t>
            </a:r>
            <a:r>
              <a:rPr lang="en-US" sz="1200" spc="-5">
                <a:solidFill>
                  <a:srgbClr val="231F20"/>
                </a:solidFill>
                <a:latin typeface="+mn-lt"/>
                <a:cs typeface="Calibri"/>
              </a:rPr>
              <a:t>or</a:t>
            </a:r>
            <a:r>
              <a:rPr lang="en-US" sz="1200" spc="5">
                <a:solidFill>
                  <a:srgbClr val="231F20"/>
                </a:solidFill>
                <a:latin typeface="+mn-lt"/>
                <a:cs typeface="Calibri"/>
              </a:rPr>
              <a:t> </a:t>
            </a:r>
            <a:r>
              <a:rPr lang="en-US" sz="1200" spc="-10">
                <a:solidFill>
                  <a:srgbClr val="231F20"/>
                </a:solidFill>
                <a:latin typeface="+mn-lt"/>
                <a:cs typeface="Calibri"/>
              </a:rPr>
              <a:t>therapy, or </a:t>
            </a:r>
            <a:endParaRPr lang="en-US" sz="1200">
              <a:latin typeface="+mn-lt"/>
              <a:cs typeface="Calibri"/>
            </a:endParaRPr>
          </a:p>
          <a:p>
            <a:pPr marL="300355" indent="-287655">
              <a:lnSpc>
                <a:spcPct val="100000"/>
              </a:lnSpc>
              <a:spcBef>
                <a:spcPts val="320"/>
              </a:spcBef>
              <a:buChar char="•"/>
              <a:tabLst>
                <a:tab pos="300355" algn="l"/>
                <a:tab pos="300990" algn="l"/>
              </a:tabLst>
            </a:pPr>
            <a:r>
              <a:rPr lang="en-US" sz="1200" spc="-10">
                <a:solidFill>
                  <a:srgbClr val="231F20"/>
                </a:solidFill>
                <a:latin typeface="+mn-lt"/>
                <a:cs typeface="Calibri"/>
              </a:rPr>
              <a:t>encouraging </a:t>
            </a:r>
            <a:r>
              <a:rPr lang="en-US" sz="1200">
                <a:solidFill>
                  <a:srgbClr val="231F20"/>
                </a:solidFill>
                <a:latin typeface="+mn-lt"/>
                <a:cs typeface="Calibri"/>
              </a:rPr>
              <a:t>a </a:t>
            </a:r>
            <a:r>
              <a:rPr lang="en-US" sz="1200" spc="-10">
                <a:solidFill>
                  <a:srgbClr val="231F20"/>
                </a:solidFill>
                <a:latin typeface="+mn-lt"/>
                <a:cs typeface="Calibri"/>
              </a:rPr>
              <a:t>detailed </a:t>
            </a:r>
            <a:r>
              <a:rPr lang="en-US" sz="1200" spc="-5">
                <a:solidFill>
                  <a:srgbClr val="231F20"/>
                </a:solidFill>
                <a:latin typeface="+mn-lt"/>
                <a:cs typeface="Calibri"/>
              </a:rPr>
              <a:t>discussion of </a:t>
            </a:r>
            <a:r>
              <a:rPr lang="en-US" sz="1200">
                <a:solidFill>
                  <a:srgbClr val="231F20"/>
                </a:solidFill>
                <a:latin typeface="+mn-lt"/>
                <a:cs typeface="Calibri"/>
              </a:rPr>
              <a:t>the </a:t>
            </a:r>
            <a:r>
              <a:rPr lang="en-US" sz="1200" spc="-15">
                <a:solidFill>
                  <a:srgbClr val="231F20"/>
                </a:solidFill>
                <a:latin typeface="+mn-lt"/>
                <a:cs typeface="Calibri"/>
              </a:rPr>
              <a:t>event </a:t>
            </a:r>
            <a:r>
              <a:rPr lang="en-US" sz="1200" spc="-10">
                <a:solidFill>
                  <a:srgbClr val="231F20"/>
                </a:solidFill>
                <a:latin typeface="+mn-lt"/>
                <a:cs typeface="Calibri"/>
              </a:rPr>
              <a:t>that </a:t>
            </a:r>
            <a:r>
              <a:rPr lang="en-US" sz="1200" spc="-5">
                <a:solidFill>
                  <a:srgbClr val="231F20"/>
                </a:solidFill>
                <a:latin typeface="+mn-lt"/>
                <a:cs typeface="Calibri"/>
              </a:rPr>
              <a:t>has caused </a:t>
            </a:r>
            <a:r>
              <a:rPr lang="en-US" sz="1200">
                <a:solidFill>
                  <a:srgbClr val="231F20"/>
                </a:solidFill>
                <a:latin typeface="+mn-lt"/>
                <a:cs typeface="Calibri"/>
              </a:rPr>
              <a:t>the</a:t>
            </a:r>
            <a:r>
              <a:rPr lang="en-US" sz="1200" spc="55">
                <a:solidFill>
                  <a:srgbClr val="231F20"/>
                </a:solidFill>
                <a:latin typeface="+mn-lt"/>
                <a:cs typeface="Calibri"/>
              </a:rPr>
              <a:t> </a:t>
            </a:r>
            <a:r>
              <a:rPr lang="en-US" sz="1200" spc="-10">
                <a:solidFill>
                  <a:srgbClr val="231F20"/>
                </a:solidFill>
                <a:latin typeface="+mn-lt"/>
                <a:cs typeface="Calibri"/>
              </a:rPr>
              <a:t>distress</a:t>
            </a:r>
            <a:endParaRPr lang="en-US" sz="1200">
              <a:latin typeface="+mn-lt"/>
              <a:cs typeface="Calibri"/>
            </a:endParaRPr>
          </a:p>
          <a:p>
            <a:pPr marL="300355" indent="-287655">
              <a:lnSpc>
                <a:spcPct val="100000"/>
              </a:lnSpc>
              <a:spcBef>
                <a:spcPts val="320"/>
              </a:spcBef>
              <a:buChar char="•"/>
              <a:tabLst>
                <a:tab pos="300355" algn="l"/>
                <a:tab pos="300990" algn="l"/>
              </a:tabLst>
            </a:pPr>
            <a:r>
              <a:rPr lang="en-US" sz="1200">
                <a:solidFill>
                  <a:srgbClr val="231F20"/>
                </a:solidFill>
                <a:latin typeface="+mn-lt"/>
                <a:cs typeface="Calibri"/>
              </a:rPr>
              <a:t>It is not asking </a:t>
            </a:r>
            <a:r>
              <a:rPr lang="en-US" sz="1200" spc="-5">
                <a:solidFill>
                  <a:srgbClr val="231F20"/>
                </a:solidFill>
                <a:latin typeface="+mn-lt"/>
                <a:cs typeface="Calibri"/>
              </a:rPr>
              <a:t>someone </a:t>
            </a:r>
            <a:r>
              <a:rPr lang="en-US" sz="1200" spc="-15">
                <a:solidFill>
                  <a:srgbClr val="231F20"/>
                </a:solidFill>
                <a:latin typeface="+mn-lt"/>
                <a:cs typeface="Calibri"/>
              </a:rPr>
              <a:t>to analyze </a:t>
            </a:r>
            <a:r>
              <a:rPr lang="en-US" sz="1200" spc="-10">
                <a:solidFill>
                  <a:srgbClr val="231F20"/>
                </a:solidFill>
                <a:latin typeface="+mn-lt"/>
                <a:cs typeface="Calibri"/>
              </a:rPr>
              <a:t>what </a:t>
            </a:r>
            <a:r>
              <a:rPr lang="en-US" sz="1200" spc="-5">
                <a:solidFill>
                  <a:srgbClr val="231F20"/>
                </a:solidFill>
                <a:latin typeface="+mn-lt"/>
                <a:cs typeface="Calibri"/>
              </a:rPr>
              <a:t>has happened </a:t>
            </a:r>
            <a:r>
              <a:rPr lang="en-US" sz="1200" spc="-10">
                <a:solidFill>
                  <a:srgbClr val="231F20"/>
                </a:solidFill>
                <a:latin typeface="+mn-lt"/>
                <a:cs typeface="Calibri"/>
              </a:rPr>
              <a:t>to</a:t>
            </a:r>
            <a:r>
              <a:rPr lang="en-US" sz="1200" spc="15">
                <a:solidFill>
                  <a:srgbClr val="231F20"/>
                </a:solidFill>
                <a:latin typeface="+mn-lt"/>
                <a:cs typeface="Calibri"/>
              </a:rPr>
              <a:t> </a:t>
            </a:r>
            <a:r>
              <a:rPr lang="en-US" sz="1200">
                <a:solidFill>
                  <a:srgbClr val="231F20"/>
                </a:solidFill>
                <a:latin typeface="+mn-lt"/>
                <a:cs typeface="Calibri"/>
              </a:rPr>
              <a:t>them, or</a:t>
            </a:r>
            <a:endParaRPr lang="en-US" sz="1200">
              <a:latin typeface="+mn-lt"/>
              <a:cs typeface="Calibri"/>
            </a:endParaRPr>
          </a:p>
          <a:p>
            <a:pPr marL="300355" indent="-287655">
              <a:lnSpc>
                <a:spcPct val="100000"/>
              </a:lnSpc>
              <a:spcBef>
                <a:spcPts val="320"/>
              </a:spcBef>
              <a:buChar char="•"/>
              <a:tabLst>
                <a:tab pos="300355" algn="l"/>
                <a:tab pos="300990" algn="l"/>
              </a:tabLst>
            </a:pPr>
            <a:r>
              <a:rPr lang="en-US" sz="1200" spc="-5">
                <a:solidFill>
                  <a:srgbClr val="231F20"/>
                </a:solidFill>
                <a:latin typeface="+mn-lt"/>
                <a:cs typeface="Calibri"/>
              </a:rPr>
              <a:t>pressing someone </a:t>
            </a:r>
            <a:r>
              <a:rPr lang="en-US" sz="1200" spc="-20">
                <a:solidFill>
                  <a:srgbClr val="231F20"/>
                </a:solidFill>
                <a:latin typeface="+mn-lt"/>
                <a:cs typeface="Calibri"/>
              </a:rPr>
              <a:t>for </a:t>
            </a:r>
            <a:r>
              <a:rPr lang="en-US" sz="1200" spc="-10">
                <a:solidFill>
                  <a:srgbClr val="231F20"/>
                </a:solidFill>
                <a:latin typeface="+mn-lt"/>
                <a:cs typeface="Calibri"/>
              </a:rPr>
              <a:t>details </a:t>
            </a:r>
            <a:r>
              <a:rPr lang="en-US" sz="1200" spc="-5">
                <a:solidFill>
                  <a:srgbClr val="231F20"/>
                </a:solidFill>
                <a:latin typeface="+mn-lt"/>
                <a:cs typeface="Calibri"/>
              </a:rPr>
              <a:t>on what</a:t>
            </a:r>
            <a:r>
              <a:rPr lang="en-US" sz="1200" spc="15">
                <a:solidFill>
                  <a:srgbClr val="231F20"/>
                </a:solidFill>
                <a:latin typeface="+mn-lt"/>
                <a:cs typeface="Calibri"/>
              </a:rPr>
              <a:t> </a:t>
            </a:r>
            <a:r>
              <a:rPr lang="en-US" sz="1200" spc="-5">
                <a:solidFill>
                  <a:srgbClr val="231F20"/>
                </a:solidFill>
                <a:latin typeface="+mn-lt"/>
                <a:cs typeface="Calibri"/>
              </a:rPr>
              <a:t>happened, or</a:t>
            </a:r>
            <a:endParaRPr lang="en-US" sz="1200">
              <a:latin typeface="+mn-lt"/>
              <a:cs typeface="Calibri"/>
            </a:endParaRPr>
          </a:p>
          <a:p>
            <a:pPr marL="300355" indent="-287655">
              <a:lnSpc>
                <a:spcPct val="100000"/>
              </a:lnSpc>
              <a:spcBef>
                <a:spcPts val="320"/>
              </a:spcBef>
              <a:buChar char="•"/>
              <a:tabLst>
                <a:tab pos="300355" algn="l"/>
                <a:tab pos="300990" algn="l"/>
              </a:tabLst>
            </a:pPr>
            <a:r>
              <a:rPr lang="en-US" sz="1200" spc="-5">
                <a:solidFill>
                  <a:srgbClr val="231F20"/>
                </a:solidFill>
                <a:latin typeface="+mn-lt"/>
                <a:cs typeface="Calibri"/>
              </a:rPr>
              <a:t>pressuring people </a:t>
            </a:r>
            <a:r>
              <a:rPr lang="en-US" sz="1200" spc="-15">
                <a:solidFill>
                  <a:srgbClr val="231F20"/>
                </a:solidFill>
                <a:latin typeface="+mn-lt"/>
                <a:cs typeface="Calibri"/>
              </a:rPr>
              <a:t>to </a:t>
            </a:r>
            <a:r>
              <a:rPr lang="en-US" sz="1200" spc="-10">
                <a:solidFill>
                  <a:srgbClr val="231F20"/>
                </a:solidFill>
                <a:latin typeface="+mn-lt"/>
                <a:cs typeface="Calibri"/>
              </a:rPr>
              <a:t>share </a:t>
            </a:r>
            <a:r>
              <a:rPr lang="en-US" sz="1200">
                <a:solidFill>
                  <a:srgbClr val="231F20"/>
                </a:solidFill>
                <a:latin typeface="+mn-lt"/>
                <a:cs typeface="Calibri"/>
              </a:rPr>
              <a:t>their </a:t>
            </a:r>
            <a:r>
              <a:rPr lang="en-US" sz="1200" spc="-10">
                <a:solidFill>
                  <a:srgbClr val="231F20"/>
                </a:solidFill>
                <a:latin typeface="+mn-lt"/>
                <a:cs typeface="Calibri"/>
              </a:rPr>
              <a:t>feelings </a:t>
            </a:r>
            <a:r>
              <a:rPr lang="en-US" sz="1200">
                <a:solidFill>
                  <a:srgbClr val="231F20"/>
                </a:solidFill>
                <a:latin typeface="+mn-lt"/>
                <a:cs typeface="Calibri"/>
              </a:rPr>
              <a:t>and </a:t>
            </a:r>
            <a:r>
              <a:rPr lang="en-US" sz="1200" spc="-10">
                <a:solidFill>
                  <a:srgbClr val="231F20"/>
                </a:solidFill>
                <a:latin typeface="+mn-lt"/>
                <a:cs typeface="Calibri"/>
              </a:rPr>
              <a:t>reactions </a:t>
            </a:r>
            <a:r>
              <a:rPr lang="en-US" sz="1200" spc="-15">
                <a:solidFill>
                  <a:srgbClr val="231F20"/>
                </a:solidFill>
                <a:latin typeface="+mn-lt"/>
                <a:cs typeface="Calibri"/>
              </a:rPr>
              <a:t>to </a:t>
            </a:r>
            <a:r>
              <a:rPr lang="en-US" sz="1200">
                <a:solidFill>
                  <a:srgbClr val="231F20"/>
                </a:solidFill>
                <a:latin typeface="+mn-lt"/>
                <a:cs typeface="Calibri"/>
              </a:rPr>
              <a:t>an</a:t>
            </a:r>
            <a:r>
              <a:rPr lang="en-US" sz="1200" spc="35">
                <a:solidFill>
                  <a:srgbClr val="231F20"/>
                </a:solidFill>
                <a:latin typeface="+mn-lt"/>
                <a:cs typeface="Calibri"/>
              </a:rPr>
              <a:t> </a:t>
            </a:r>
            <a:r>
              <a:rPr lang="en-US" sz="1200" spc="-10">
                <a:solidFill>
                  <a:srgbClr val="231F20"/>
                </a:solidFill>
                <a:latin typeface="+mn-lt"/>
                <a:cs typeface="Calibri"/>
              </a:rPr>
              <a:t>event.</a:t>
            </a:r>
            <a:endParaRPr lang="en-US" sz="1200">
              <a:latin typeface="+mn-lt"/>
              <a:cs typeface="Calibri"/>
            </a:endParaRPr>
          </a:p>
          <a:p>
            <a:endParaRPr lang="en-US"/>
          </a:p>
          <a:p>
            <a:endParaRPr lang="en-US" b="1"/>
          </a:p>
          <a:p>
            <a:r>
              <a:rPr lang="en-US" b="1"/>
              <a:t>(Ask participants for any questions and answer these). </a:t>
            </a:r>
          </a:p>
        </p:txBody>
      </p:sp>
      <p:sp>
        <p:nvSpPr>
          <p:cNvPr id="4" name="Slide Number Placeholder 3"/>
          <p:cNvSpPr>
            <a:spLocks noGrp="1"/>
          </p:cNvSpPr>
          <p:nvPr>
            <p:ph type="sldNum" sz="quarter" idx="10"/>
          </p:nvPr>
        </p:nvSpPr>
        <p:spPr/>
        <p:txBody>
          <a:bodyPr/>
          <a:lstStyle/>
          <a:p>
            <a:fld id="{64774656-4D90-1246-BBAA-922E8D88F56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u="none" strike="noStrike" kern="1200" baseline="0">
                <a:solidFill>
                  <a:schemeClr val="tx1"/>
                </a:solidFill>
                <a:latin typeface="+mn-lt"/>
                <a:ea typeface="+mn-ea"/>
                <a:cs typeface="+mn-cs"/>
              </a:rPr>
              <a:t>(Ask participants before giving your input “Who do you think needs PFA?”)</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PFA can be of help to anyone in distress. However, not everyone who is in distress may need or want PFA. Some people can manage difficult situations on their own or with help from others and may not need your help. </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PFA can help people who are going through personal crises, including social or health challenges. It is also an important part of larger scale responses to disasters, conflict and violence and forced migration. </a:t>
            </a:r>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17</a:t>
            </a:fld>
            <a:endParaRPr lang="en-US"/>
          </a:p>
        </p:txBody>
      </p:sp>
    </p:spTree>
    <p:extLst>
      <p:ext uri="{BB962C8B-B14F-4D97-AF65-F5344CB8AC3E}">
        <p14:creationId xmlns:p14="http://schemas.microsoft.com/office/powerpoint/2010/main" val="1000883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do you think PFA helps? </a:t>
            </a:r>
          </a:p>
          <a:p>
            <a:endParaRPr lang="en-US" b="1" baseline="0" dirty="0"/>
          </a:p>
          <a:p>
            <a:r>
              <a:rPr lang="en-US" b="1" baseline="0" dirty="0"/>
              <a:t>[Ask for input from participants by raising their hands]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18</a:t>
            </a:fld>
            <a:endParaRPr lang="en-US"/>
          </a:p>
        </p:txBody>
      </p:sp>
    </p:spTree>
    <p:extLst>
      <p:ext uri="{BB962C8B-B14F-4D97-AF65-F5344CB8AC3E}">
        <p14:creationId xmlns:p14="http://schemas.microsoft.com/office/powerpoint/2010/main" val="4094987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A simple answer is – when someone feels distress. </a:t>
            </a:r>
          </a:p>
          <a:p>
            <a:endParaRPr lang="en-US" baseline="0"/>
          </a:p>
          <a:p>
            <a:r>
              <a:rPr lang="en-US" baseline="0"/>
              <a:t>It can be during a stressful situation – for example while someone is going through a life changing event, such as a divorce. It can be immediately after something has happened, for example after someone has heard some stressful news, or been in a car accident. It can be weeks after an event has taken place, or even months or years, if something reactivates feelings of distress. </a:t>
            </a:r>
            <a:r>
              <a:rPr lang="en-US" b="1" i="0" baseline="0"/>
              <a:t>[It is really good to stress this point!]</a:t>
            </a:r>
          </a:p>
          <a:p>
            <a:endParaRPr lang="en-US" baseline="0"/>
          </a:p>
          <a:p>
            <a:r>
              <a:rPr lang="en-US" baseline="0"/>
              <a:t>PFA skills can help in emergency and non-emergency situations, and in personal or public crises. The key factor to consider is whether a person is in distress, and if the person needs and wants your help. </a:t>
            </a:r>
          </a:p>
          <a:p>
            <a:endParaRPr lang="en-US"/>
          </a:p>
          <a:p>
            <a:endParaRPr lang="en-US"/>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19</a:t>
            </a:fld>
            <a:endParaRPr lang="en-US"/>
          </a:p>
        </p:txBody>
      </p:sp>
    </p:spTree>
    <p:extLst>
      <p:ext uri="{BB962C8B-B14F-4D97-AF65-F5344CB8AC3E}">
        <p14:creationId xmlns:p14="http://schemas.microsoft.com/office/powerpoint/2010/main" val="3727785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[Present</a:t>
            </a:r>
            <a:r>
              <a:rPr lang="en-GB" sz="1200" b="1" kern="1200" baseline="0" dirty="0">
                <a:solidFill>
                  <a:schemeClr val="tx1"/>
                </a:solidFill>
                <a:latin typeface="+mn-lt"/>
                <a:ea typeface="+mn-ea"/>
                <a:cs typeface="+mn-cs"/>
              </a:rPr>
              <a:t> yourself, and your role. See the example below. Adapt to details of the facilitator.]</a:t>
            </a:r>
            <a:endParaRPr lang="en-GB" sz="1200" b="1" kern="1200" baseline="0" dirty="0">
              <a:solidFill>
                <a:schemeClr val="tx1"/>
              </a:solidFill>
              <a:latin typeface="+mn-lt"/>
              <a:cs typeface="Calibri"/>
            </a:endParaRP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Hi, my name is XXXXXX . I am a MHPSS Global Delegate working with Danish Red Cross.</a:t>
            </a:r>
            <a:r>
              <a:rPr lang="en-GB" dirty="0"/>
              <a:t> </a:t>
            </a:r>
          </a:p>
          <a:p>
            <a:endParaRPr lang="en-GB" dirty="0">
              <a:cs typeface="Calibri"/>
            </a:endParaRPr>
          </a:p>
          <a:p>
            <a:r>
              <a:rPr lang="en-GB" sz="1200" kern="1200" dirty="0">
                <a:solidFill>
                  <a:schemeClr val="tx1"/>
                </a:solidFill>
                <a:latin typeface="+mn-lt"/>
                <a:ea typeface="+mn-ea"/>
                <a:cs typeface="+mn-cs"/>
              </a:rPr>
              <a:t>Welcome to this </a:t>
            </a:r>
            <a:r>
              <a:rPr lang="en-GB" dirty="0"/>
              <a:t>three-hour orientation on P</a:t>
            </a:r>
            <a:r>
              <a:rPr lang="en-GB" sz="1200" kern="1200" dirty="0">
                <a:solidFill>
                  <a:schemeClr val="tx1"/>
                </a:solidFill>
                <a:latin typeface="+mn-lt"/>
                <a:ea typeface="+mn-ea"/>
                <a:cs typeface="+mn-cs"/>
              </a:rPr>
              <a:t>sychological First Aid, also known as PFA. </a:t>
            </a:r>
            <a:r>
              <a:rPr lang="da-DK" sz="1200" kern="1200" baseline="0" dirty="0">
                <a:solidFill>
                  <a:schemeClr val="tx1"/>
                </a:solidFill>
                <a:latin typeface="+mn-lt"/>
                <a:ea typeface="+mn-ea"/>
                <a:cs typeface="+mn-cs"/>
              </a:rPr>
              <a:t>This </a:t>
            </a:r>
            <a:r>
              <a:rPr lang="da-DK" sz="1200" kern="1200" baseline="0" dirty="0" err="1">
                <a:solidFill>
                  <a:schemeClr val="tx1"/>
                </a:solidFill>
                <a:latin typeface="+mn-lt"/>
                <a:ea typeface="+mn-ea"/>
                <a:cs typeface="+mn-cs"/>
              </a:rPr>
              <a:t>training</a:t>
            </a:r>
            <a:r>
              <a:rPr lang="da-DK" sz="1200" kern="1200" baseline="0" dirty="0">
                <a:solidFill>
                  <a:schemeClr val="tx1"/>
                </a:solidFill>
                <a:latin typeface="+mn-lt"/>
                <a:ea typeface="+mn-ea"/>
                <a:cs typeface="+mn-cs"/>
              </a:rPr>
              <a:t> is </a:t>
            </a:r>
            <a:r>
              <a:rPr lang="da-DK" sz="1200" kern="1200" baseline="0" dirty="0" err="1">
                <a:solidFill>
                  <a:schemeClr val="tx1"/>
                </a:solidFill>
                <a:latin typeface="+mn-lt"/>
                <a:ea typeface="+mn-ea"/>
                <a:cs typeface="+mn-cs"/>
              </a:rPr>
              <a:t>designed</a:t>
            </a:r>
            <a:r>
              <a:rPr lang="da-DK" sz="1200" kern="1200" baseline="0" dirty="0">
                <a:solidFill>
                  <a:schemeClr val="tx1"/>
                </a:solidFill>
                <a:latin typeface="+mn-lt"/>
                <a:ea typeface="+mn-ea"/>
                <a:cs typeface="+mn-cs"/>
              </a:rPr>
              <a:t> to </a:t>
            </a:r>
            <a:r>
              <a:rPr lang="da-DK" sz="1200" kern="1200" baseline="0" dirty="0" err="1">
                <a:solidFill>
                  <a:schemeClr val="tx1"/>
                </a:solidFill>
                <a:latin typeface="+mn-lt"/>
                <a:ea typeface="+mn-ea"/>
                <a:cs typeface="+mn-cs"/>
              </a:rPr>
              <a:t>fulfill</a:t>
            </a:r>
            <a:r>
              <a:rPr lang="da-DK" sz="1200" kern="1200" baseline="0" dirty="0">
                <a:solidFill>
                  <a:schemeClr val="tx1"/>
                </a:solidFill>
                <a:latin typeface="+mn-lt"/>
                <a:ea typeface="+mn-ea"/>
                <a:cs typeface="+mn-cs"/>
              </a:rPr>
              <a:t> </a:t>
            </a:r>
            <a:r>
              <a:rPr lang="da-DK" sz="1200" kern="1200" baseline="0" dirty="0" err="1">
                <a:solidFill>
                  <a:schemeClr val="tx1"/>
                </a:solidFill>
                <a:latin typeface="+mn-lt"/>
                <a:ea typeface="+mn-ea"/>
                <a:cs typeface="+mn-cs"/>
              </a:rPr>
              <a:t>our</a:t>
            </a:r>
            <a:r>
              <a:rPr lang="da-DK" sz="1200" kern="1200" baseline="0" dirty="0">
                <a:solidFill>
                  <a:schemeClr val="tx1"/>
                </a:solidFill>
                <a:latin typeface="+mn-lt"/>
                <a:ea typeface="+mn-ea"/>
                <a:cs typeface="+mn-cs"/>
              </a:rPr>
              <a:t> </a:t>
            </a:r>
            <a:r>
              <a:rPr lang="da-DK" sz="1200" kern="1200" baseline="0" dirty="0" err="1">
                <a:solidFill>
                  <a:schemeClr val="tx1"/>
                </a:solidFill>
                <a:latin typeface="+mn-lt"/>
                <a:ea typeface="+mn-ea"/>
                <a:cs typeface="+mn-cs"/>
              </a:rPr>
              <a:t>commitment</a:t>
            </a:r>
            <a:r>
              <a:rPr lang="da-DK" sz="1200" kern="1200" baseline="0" dirty="0">
                <a:solidFill>
                  <a:schemeClr val="tx1"/>
                </a:solidFill>
                <a:latin typeface="+mn-lt"/>
                <a:ea typeface="+mn-ea"/>
                <a:cs typeface="+mn-cs"/>
              </a:rPr>
              <a:t> in the </a:t>
            </a:r>
            <a:r>
              <a:rPr lang="da-DK" sz="1200" kern="1200" baseline="0" dirty="0" err="1">
                <a:solidFill>
                  <a:schemeClr val="tx1"/>
                </a:solidFill>
                <a:latin typeface="+mn-lt"/>
                <a:ea typeface="+mn-ea"/>
                <a:cs typeface="+mn-cs"/>
              </a:rPr>
              <a:t>Movement</a:t>
            </a:r>
            <a:r>
              <a:rPr lang="da-DK" sz="1200" kern="1200" baseline="0" dirty="0">
                <a:solidFill>
                  <a:schemeClr val="tx1"/>
                </a:solidFill>
                <a:latin typeface="+mn-lt"/>
                <a:ea typeface="+mn-ea"/>
                <a:cs typeface="+mn-cs"/>
              </a:rPr>
              <a:t> to</a:t>
            </a:r>
            <a:r>
              <a:rPr lang="en-GB" sz="1200" kern="1200" dirty="0">
                <a:solidFill>
                  <a:schemeClr val="tx1"/>
                </a:solidFill>
                <a:effectLst/>
                <a:latin typeface="+mn-lt"/>
                <a:ea typeface="+mn-ea"/>
                <a:cs typeface="+mn-cs"/>
              </a:rPr>
              <a:t> ensure that </a:t>
            </a:r>
            <a:r>
              <a:rPr lang="en-GB" sz="1200" i="1" kern="1200" dirty="0">
                <a:solidFill>
                  <a:schemeClr val="tx1"/>
                </a:solidFill>
                <a:effectLst/>
                <a:latin typeface="+mn-lt"/>
                <a:ea typeface="+mn-ea"/>
                <a:cs typeface="+mn-cs"/>
              </a:rPr>
              <a:t>All staff and volunteers in the Movement will be/are able to deliver PFA. </a:t>
            </a:r>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Where do you think you can provide PFA to someone? </a:t>
            </a:r>
          </a:p>
          <a:p>
            <a:endParaRPr lang="en-US" b="1" baseline="0" dirty="0"/>
          </a:p>
          <a:p>
            <a:r>
              <a:rPr lang="en-US" b="1" baseline="0" dirty="0"/>
              <a:t>[Ask for input from participants by raising their hands]</a:t>
            </a:r>
          </a:p>
          <a:p>
            <a:endParaRPr lang="en-US" b="1" baseline="0" dirty="0"/>
          </a:p>
          <a:p>
            <a:r>
              <a:rPr lang="en-US" b="0" baseline="0" dirty="0"/>
              <a:t>You can provide PFA in any location where you and the person in distress are both safe. If possible, it is best to provide PFA in a private setting, where the person in distress can feel comfortable sharing the challenges they are facing. If this is not possible, it is good to try to talk with the person a little away from others, to give them as much privacy as possible. </a:t>
            </a:r>
          </a:p>
          <a:p>
            <a:endParaRPr lang="en-US" b="0" baseline="0" dirty="0"/>
          </a:p>
          <a:p>
            <a:r>
              <a:rPr lang="en-US" b="0" baseline="0" dirty="0"/>
              <a:t>If you are talking with a child, or someone who is sitting on the ground, it is good practice to also sit on the ground with them, or crouch down so you are at the same levels as them. It can be intimidating for a person in distress to talk with someone who is hovering above them.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a:t>PFA</a:t>
            </a:r>
            <a:r>
              <a:rPr lang="en-US" baseline="0" dirty="0"/>
              <a:t> is a method of helping people in distress that is based on the fundamental principle of DO NO HARM that we always follow in Mental Health and Psychosocial Support </a:t>
            </a:r>
            <a:r>
              <a:rPr lang="en-US" b="0" baseline="0" dirty="0"/>
              <a:t>responses.  </a:t>
            </a:r>
          </a:p>
          <a:p>
            <a:endParaRPr lang="en-US" b="0" baseline="0" dirty="0"/>
          </a:p>
          <a:p>
            <a:pPr marL="0" algn="l" defTabSz="457200" rtl="0" eaLnBrk="1" latinLnBrk="0" hangingPunct="1"/>
            <a:r>
              <a:rPr lang="en-US" sz="1200" b="0" kern="1200" baseline="0" dirty="0">
                <a:solidFill>
                  <a:schemeClr val="tx1"/>
                </a:solidFill>
                <a:latin typeface="+mn-lt"/>
                <a:ea typeface="+mn-ea"/>
                <a:cs typeface="+mn-cs"/>
              </a:rPr>
              <a:t>To ensure that we do no harm, we pay attention to offering help that promotes safety, dignity and is rights based. </a:t>
            </a:r>
          </a:p>
          <a:p>
            <a:pPr marL="0" algn="l" defTabSz="457200" rtl="0" eaLnBrk="1" latinLnBrk="0" hangingPunct="1">
              <a:lnSpc>
                <a:spcPts val="2400"/>
              </a:lnSpc>
            </a:pPr>
            <a:r>
              <a:rPr lang="en-US" sz="1200" b="0" kern="1200" baseline="0" dirty="0">
                <a:solidFill>
                  <a:schemeClr val="tx1"/>
                </a:solidFill>
                <a:latin typeface="+mn-lt"/>
                <a:ea typeface="+mn-ea"/>
                <a:cs typeface="+mn-cs"/>
              </a:rPr>
              <a:t>This means that we make efforts to </a:t>
            </a:r>
          </a:p>
          <a:p>
            <a:pPr marL="0" algn="l" defTabSz="457200" rtl="0" eaLnBrk="1" latinLnBrk="0" hangingPunct="1">
              <a:lnSpc>
                <a:spcPts val="2400"/>
              </a:lnSpc>
            </a:pPr>
            <a:endParaRPr lang="en-US" sz="1200" b="0" kern="1200" baseline="0" dirty="0">
              <a:solidFill>
                <a:schemeClr val="tx1"/>
              </a:solidFill>
              <a:latin typeface="+mn-lt"/>
              <a:ea typeface="+mn-ea"/>
              <a:cs typeface="+mn-cs"/>
            </a:endParaRPr>
          </a:p>
          <a:p>
            <a:pPr marL="0" algn="l" defTabSz="457200" rtl="0" eaLnBrk="1" latinLnBrk="0" hangingPunct="1">
              <a:lnSpc>
                <a:spcPts val="2400"/>
              </a:lnSpc>
              <a:buFont typeface="Arial"/>
              <a:buChar char="•"/>
            </a:pPr>
            <a:r>
              <a:rPr lang="en-US" sz="1200" b="0" kern="1200" baseline="0" dirty="0">
                <a:solidFill>
                  <a:schemeClr val="tx1"/>
                </a:solidFill>
                <a:latin typeface="+mn-lt"/>
                <a:ea typeface="+mn-ea"/>
                <a:cs typeface="+mn-cs"/>
              </a:rPr>
              <a:t>Avoid putting people at further risk as a result of our actions, and do everything we can to ensure the people we are helping are safe, and protected from physical or psychological harm.</a:t>
            </a:r>
          </a:p>
          <a:p>
            <a:pPr marL="0" algn="l" defTabSz="457200" rtl="0" eaLnBrk="1" latinLnBrk="0" hangingPunct="1">
              <a:lnSpc>
                <a:spcPts val="2400"/>
              </a:lnSpc>
              <a:buFont typeface="Arial"/>
              <a:buChar char="•"/>
            </a:pPr>
            <a:endParaRPr lang="en-US" sz="1200" b="0" kern="1200" baseline="0" dirty="0">
              <a:solidFill>
                <a:schemeClr val="tx1"/>
              </a:solidFill>
              <a:latin typeface="+mn-lt"/>
              <a:ea typeface="+mn-ea"/>
              <a:cs typeface="+mn-cs"/>
            </a:endParaRPr>
          </a:p>
          <a:p>
            <a:pPr marL="0" algn="l" defTabSz="457200" rtl="0" eaLnBrk="1" latinLnBrk="0" hangingPunct="1">
              <a:lnSpc>
                <a:spcPts val="2400"/>
              </a:lnSpc>
              <a:spcBef>
                <a:spcPts val="1705"/>
              </a:spcBef>
              <a:buFont typeface="Arial"/>
              <a:buChar char="•"/>
            </a:pPr>
            <a:r>
              <a:rPr lang="en-US" sz="1200" b="0" kern="1200" baseline="0" dirty="0">
                <a:solidFill>
                  <a:schemeClr val="tx1"/>
                </a:solidFill>
                <a:latin typeface="+mn-lt"/>
                <a:ea typeface="+mn-ea"/>
                <a:cs typeface="+mn-cs"/>
              </a:rPr>
              <a:t>Concerning dignity, it means always treating people with respect and in accordance with their cultural and social norms.</a:t>
            </a:r>
          </a:p>
          <a:p>
            <a:pPr marL="0" algn="l" defTabSz="457200" rtl="0" eaLnBrk="1" latinLnBrk="0" hangingPunct="1">
              <a:lnSpc>
                <a:spcPts val="2400"/>
              </a:lnSpc>
              <a:spcBef>
                <a:spcPts val="1705"/>
              </a:spcBef>
              <a:buFont typeface="Arial"/>
              <a:buChar char="•"/>
            </a:pPr>
            <a:endParaRPr lang="en-US" sz="1200" b="0" kern="1200" baseline="0" dirty="0">
              <a:solidFill>
                <a:schemeClr val="tx1"/>
              </a:solidFill>
              <a:latin typeface="+mn-lt"/>
              <a:ea typeface="+mn-ea"/>
              <a:cs typeface="+mn-cs"/>
            </a:endParaRPr>
          </a:p>
          <a:p>
            <a:pPr marL="0" algn="l" defTabSz="457200" rtl="0" eaLnBrk="1" latinLnBrk="0" hangingPunct="1">
              <a:lnSpc>
                <a:spcPts val="2400"/>
              </a:lnSpc>
              <a:spcBef>
                <a:spcPts val="1710"/>
              </a:spcBef>
              <a:buFont typeface="Arial"/>
              <a:buChar char="•"/>
            </a:pPr>
            <a:r>
              <a:rPr lang="en-US" sz="1200" b="0" kern="1200" baseline="0" dirty="0">
                <a:solidFill>
                  <a:schemeClr val="tx1"/>
                </a:solidFill>
                <a:latin typeface="+mn-lt"/>
                <a:ea typeface="+mn-ea"/>
                <a:cs typeface="+mn-cs"/>
              </a:rPr>
              <a:t>Fulfilling people’s rights involves making sure people can access help fairly and without discrimination. It also means helping people to claim their rights and access available support.  </a:t>
            </a:r>
          </a:p>
          <a:p>
            <a:pPr marL="0" marR="2174875" algn="l" defTabSz="457200" rtl="0" eaLnBrk="1" latinLnBrk="0" hangingPunct="1">
              <a:lnSpc>
                <a:spcPts val="2400"/>
              </a:lnSpc>
              <a:buFont typeface="Arial"/>
              <a:buChar char="•"/>
            </a:pPr>
            <a:r>
              <a:rPr lang="en-US" sz="1200" b="0" kern="1200" baseline="0" dirty="0">
                <a:solidFill>
                  <a:schemeClr val="tx1"/>
                </a:solidFill>
                <a:latin typeface="+mn-lt"/>
                <a:ea typeface="+mn-ea"/>
                <a:cs typeface="+mn-cs"/>
              </a:rPr>
              <a:t>And we always act only in the best interest of any person we encounter.</a:t>
            </a:r>
          </a:p>
          <a:p>
            <a:pPr marL="325755" marR="2174875" algn="l" defTabSz="457200" rtl="0" eaLnBrk="1" latinLnBrk="0" hangingPunct="1">
              <a:lnSpc>
                <a:spcPts val="2400"/>
              </a:lnSpc>
            </a:pPr>
            <a:endParaRPr lang="en-US" sz="1200" b="0" kern="1200" baseline="0" dirty="0">
              <a:solidFill>
                <a:schemeClr val="tx1"/>
              </a:solidFill>
              <a:latin typeface="+mn-lt"/>
              <a:ea typeface="+mn-ea"/>
              <a:cs typeface="+mn-cs"/>
            </a:endParaRPr>
          </a:p>
          <a:p>
            <a:pPr marL="325755" marR="2174875" algn="l" defTabSz="457200" rtl="0" eaLnBrk="1" latinLnBrk="0" hangingPunct="1">
              <a:lnSpc>
                <a:spcPts val="2400"/>
              </a:lnSpc>
            </a:pPr>
            <a:endParaRPr lang="en-US" sz="1200" b="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There are many ways we can support someone who is in distress and provide. It can be face-to-face, or it can be remote support through phone calls, videos calls, and short messages on the phone. </a:t>
            </a: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PFA is based on the three action principles of Look, Listen and Link. This model and approach to PFA was developed by the World Health Organization, and is used by many humanitarian actors throughout the world. </a:t>
            </a:r>
          </a:p>
          <a:p>
            <a:endParaRPr lang="en-US" baseline="0" dirty="0"/>
          </a:p>
          <a:p>
            <a:endParaRPr lang="en-US" baseline="0" dirty="0"/>
          </a:p>
          <a:p>
            <a:r>
              <a:rPr lang="en-US" baseline="0" dirty="0"/>
              <a:t>We will look at what each of these action principles involve.</a:t>
            </a:r>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a:t>The first action principle LOOK involves assessing the situation to find out who needs help, what the safety and security risks are and if there are any physical injuries. It also involves attending to any immediate basic and practical needs, such as providing the person in distress with a blanket, or a glass of water, to help them feel safe and comfortable. LOOK also involves observing and identifying emotional reactions. </a:t>
            </a:r>
            <a:endParaRPr lang="en-US"/>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5 minutes to work on task, each group has max 2 mins to present – 15 mins in total</a:t>
            </a:r>
          </a:p>
        </p:txBody>
      </p:sp>
      <p:sp>
        <p:nvSpPr>
          <p:cNvPr id="4" name="Slide Number Placeholder 3"/>
          <p:cNvSpPr>
            <a:spLocks noGrp="1"/>
          </p:cNvSpPr>
          <p:nvPr>
            <p:ph type="sldNum" sz="quarter" idx="10"/>
          </p:nvPr>
        </p:nvSpPr>
        <p:spPr/>
        <p:txBody>
          <a:bodyPr/>
          <a:lstStyle/>
          <a:p>
            <a:fld id="{64774656-4D90-1246-BBAA-922E8D88F56B}" type="slidenum">
              <a:rPr lang="en-US" smtClean="0"/>
              <a:pPr/>
              <a:t>25</a:t>
            </a:fld>
            <a:endParaRPr lang="en-US"/>
          </a:p>
        </p:txBody>
      </p:sp>
    </p:spTree>
    <p:extLst>
      <p:ext uri="{BB962C8B-B14F-4D97-AF65-F5344CB8AC3E}">
        <p14:creationId xmlns:p14="http://schemas.microsoft.com/office/powerpoint/2010/main" val="372778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What are some physical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dirty="0"/>
          </a:p>
          <a:p>
            <a:r>
              <a:rPr lang="en-US" b="0" dirty="0"/>
              <a:t>Here are the ones I thought of:</a:t>
            </a:r>
          </a:p>
          <a:p>
            <a:pPr marL="285750" indent="-285750">
              <a:buFont typeface="Arial" panose="020B0604020202020204" pitchFamily="34" charset="0"/>
              <a:buChar char="•"/>
            </a:pPr>
            <a:r>
              <a:rPr lang="da-DK" sz="1200" dirty="0"/>
              <a:t>Problems with </a:t>
            </a:r>
            <a:r>
              <a:rPr lang="da-DK" sz="1200" dirty="0" err="1"/>
              <a:t>sleeping</a:t>
            </a:r>
            <a:r>
              <a:rPr lang="da-DK" sz="1200" dirty="0"/>
              <a:t> </a:t>
            </a:r>
          </a:p>
          <a:p>
            <a:pPr marL="285750" indent="-285750">
              <a:buFont typeface="Arial" panose="020B0604020202020204" pitchFamily="34" charset="0"/>
              <a:buChar char="•"/>
            </a:pPr>
            <a:r>
              <a:rPr lang="da-DK" sz="1200" dirty="0" err="1"/>
              <a:t>Stomach</a:t>
            </a:r>
            <a:r>
              <a:rPr lang="da-DK" sz="1200" dirty="0"/>
              <a:t> problems like </a:t>
            </a:r>
            <a:r>
              <a:rPr lang="da-DK" sz="1200" dirty="0" err="1"/>
              <a:t>diarrhea</a:t>
            </a:r>
            <a:r>
              <a:rPr lang="da-DK" sz="1200" dirty="0"/>
              <a:t> or </a:t>
            </a:r>
            <a:r>
              <a:rPr lang="da-DK" sz="1200" dirty="0" err="1"/>
              <a:t>nausea</a:t>
            </a:r>
            <a:r>
              <a:rPr lang="da-DK" sz="1200" dirty="0"/>
              <a:t> </a:t>
            </a:r>
          </a:p>
          <a:p>
            <a:pPr marL="285750" indent="-285750">
              <a:buFont typeface="Arial" panose="020B0604020202020204" pitchFamily="34" charset="0"/>
              <a:buChar char="•"/>
            </a:pPr>
            <a:r>
              <a:rPr lang="da-DK" sz="1200" dirty="0" err="1"/>
              <a:t>Shaking</a:t>
            </a:r>
            <a:r>
              <a:rPr lang="da-DK" sz="1200" dirty="0"/>
              <a:t> </a:t>
            </a:r>
          </a:p>
          <a:p>
            <a:pPr marL="285750" indent="-285750">
              <a:buFont typeface="Arial" panose="020B0604020202020204" pitchFamily="34" charset="0"/>
              <a:buChar char="•"/>
            </a:pPr>
            <a:r>
              <a:rPr lang="da-DK" sz="1200" dirty="0" err="1"/>
              <a:t>Sweating</a:t>
            </a:r>
            <a:endParaRPr lang="da-DK" sz="1200" dirty="0"/>
          </a:p>
          <a:p>
            <a:pPr marL="285750" indent="-285750">
              <a:buFont typeface="Arial" panose="020B0604020202020204" pitchFamily="34" charset="0"/>
              <a:buChar char="•"/>
            </a:pPr>
            <a:r>
              <a:rPr lang="da-DK" sz="1200" dirty="0"/>
              <a:t>Rapid </a:t>
            </a:r>
            <a:r>
              <a:rPr lang="da-DK" sz="1200" dirty="0" err="1"/>
              <a:t>heart</a:t>
            </a:r>
            <a:r>
              <a:rPr lang="da-DK" sz="1200" dirty="0"/>
              <a:t> rate </a:t>
            </a:r>
          </a:p>
          <a:p>
            <a:pPr marL="285750" indent="-285750">
              <a:buFont typeface="Arial" panose="020B0604020202020204" pitchFamily="34" charset="0"/>
              <a:buChar char="•"/>
            </a:pPr>
            <a:r>
              <a:rPr lang="da-DK" sz="1200" dirty="0" err="1"/>
              <a:t>Feeling</a:t>
            </a:r>
            <a:r>
              <a:rPr lang="da-DK" sz="1200" dirty="0"/>
              <a:t> </a:t>
            </a:r>
            <a:r>
              <a:rPr lang="da-DK" sz="1200" dirty="0" err="1"/>
              <a:t>very</a:t>
            </a:r>
            <a:r>
              <a:rPr lang="da-DK" sz="1200" dirty="0"/>
              <a:t> </a:t>
            </a:r>
            <a:r>
              <a:rPr lang="da-DK" sz="1200" dirty="0" err="1"/>
              <a:t>tired</a:t>
            </a:r>
            <a:r>
              <a:rPr lang="da-DK" sz="1200" dirty="0"/>
              <a:t> </a:t>
            </a:r>
          </a:p>
          <a:p>
            <a:pPr marL="285750" indent="-285750">
              <a:buFont typeface="Arial" panose="020B0604020202020204" pitchFamily="34" charset="0"/>
              <a:buChar char="•"/>
            </a:pPr>
            <a:r>
              <a:rPr lang="da-DK" sz="1200" dirty="0" err="1"/>
              <a:t>Muscle</a:t>
            </a:r>
            <a:r>
              <a:rPr lang="da-DK" sz="1200" dirty="0"/>
              <a:t> tremors and tension </a:t>
            </a:r>
          </a:p>
          <a:p>
            <a:pPr marL="285750" indent="-285750">
              <a:buFont typeface="Arial" panose="020B0604020202020204" pitchFamily="34" charset="0"/>
              <a:buChar char="•"/>
            </a:pPr>
            <a:r>
              <a:rPr lang="en-US" sz="1200" dirty="0"/>
              <a:t>Back and neck pain due to muscle tension </a:t>
            </a:r>
          </a:p>
          <a:p>
            <a:pPr marL="285750" indent="-285750">
              <a:buFont typeface="Arial" panose="020B0604020202020204" pitchFamily="34" charset="0"/>
              <a:buChar char="•"/>
            </a:pPr>
            <a:r>
              <a:rPr lang="da-DK" sz="1200" dirty="0" err="1"/>
              <a:t>Headaches</a:t>
            </a:r>
            <a:r>
              <a:rPr lang="da-DK" sz="1200" dirty="0"/>
              <a:t> </a:t>
            </a:r>
          </a:p>
          <a:p>
            <a:pPr marL="285750" indent="-285750">
              <a:buFont typeface="Arial" panose="020B0604020202020204" pitchFamily="34" charset="0"/>
              <a:buChar char="•"/>
            </a:pPr>
            <a:r>
              <a:rPr lang="en-US" sz="1200" dirty="0"/>
              <a:t>Inability to relax and rest </a:t>
            </a:r>
          </a:p>
          <a:p>
            <a:pPr marL="285750" indent="-285750">
              <a:buFont typeface="Arial" panose="020B0604020202020204" pitchFamily="34" charset="0"/>
              <a:buChar char="•"/>
            </a:pPr>
            <a:r>
              <a:rPr lang="da-DK" sz="1200" dirty="0" err="1"/>
              <a:t>Being</a:t>
            </a:r>
            <a:r>
              <a:rPr lang="da-DK" sz="1200" dirty="0"/>
              <a:t> </a:t>
            </a:r>
            <a:r>
              <a:rPr lang="da-DK" sz="1200" dirty="0" err="1"/>
              <a:t>frightened</a:t>
            </a:r>
            <a:r>
              <a:rPr lang="da-DK" sz="1200" dirty="0"/>
              <a:t> </a:t>
            </a:r>
            <a:r>
              <a:rPr lang="da-DK" sz="1200" dirty="0" err="1"/>
              <a:t>very</a:t>
            </a:r>
            <a:r>
              <a:rPr lang="da-DK" sz="1200" dirty="0"/>
              <a:t> </a:t>
            </a:r>
            <a:r>
              <a:rPr lang="da-DK" sz="1200" dirty="0" err="1"/>
              <a:t>easily</a:t>
            </a:r>
            <a:r>
              <a:rPr lang="da-DK" sz="1200" dirty="0"/>
              <a:t> </a:t>
            </a:r>
            <a:r>
              <a:rPr lang="da-DK" sz="1400" dirty="0"/>
              <a:t>	</a:t>
            </a:r>
          </a:p>
          <a:p>
            <a:endParaRPr lang="en-US" b="0"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26</a:t>
            </a:fld>
            <a:endParaRPr lang="en-US"/>
          </a:p>
        </p:txBody>
      </p:sp>
    </p:spTree>
    <p:extLst>
      <p:ext uri="{BB962C8B-B14F-4D97-AF65-F5344CB8AC3E}">
        <p14:creationId xmlns:p14="http://schemas.microsoft.com/office/powerpoint/2010/main" val="2113165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What are some </a:t>
            </a:r>
            <a:r>
              <a:rPr lang="en-US" b="0" dirty="0" err="1"/>
              <a:t>behavioural</a:t>
            </a:r>
            <a:r>
              <a:rPr lang="en-US" b="0" dirty="0"/>
              <a:t>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dirty="0"/>
          </a:p>
          <a:p>
            <a:r>
              <a:rPr lang="en-US" b="0" dirty="0"/>
              <a:t>Here are examples you can use:</a:t>
            </a:r>
          </a:p>
          <a:p>
            <a:endParaRPr lang="en-US" sz="1200" b="0" dirty="0"/>
          </a:p>
          <a:p>
            <a:pPr marL="457200" indent="-457200">
              <a:buFont typeface="Arial" panose="020B0604020202020204" pitchFamily="34" charset="0"/>
              <a:buChar char="•"/>
            </a:pPr>
            <a:r>
              <a:rPr lang="da-DK" sz="1200" dirty="0" err="1"/>
              <a:t>Screaming</a:t>
            </a:r>
            <a:endParaRPr lang="da-DK" sz="1200" dirty="0"/>
          </a:p>
          <a:p>
            <a:pPr marL="457200" indent="-457200">
              <a:buFont typeface="Arial" panose="020B0604020202020204" pitchFamily="34" charset="0"/>
              <a:buChar char="•"/>
            </a:pPr>
            <a:r>
              <a:rPr lang="da-DK" sz="1200" dirty="0" err="1"/>
              <a:t>Crying</a:t>
            </a:r>
            <a:endParaRPr lang="da-DK" sz="1200" dirty="0"/>
          </a:p>
          <a:p>
            <a:pPr marL="457200" indent="-457200">
              <a:buFont typeface="Arial" panose="020B0604020202020204" pitchFamily="34" charset="0"/>
              <a:buChar char="•"/>
            </a:pPr>
            <a:r>
              <a:rPr lang="da-DK" sz="1200" dirty="0" err="1"/>
              <a:t>Laughing</a:t>
            </a:r>
            <a:r>
              <a:rPr lang="da-DK" sz="1200" dirty="0"/>
              <a:t> </a:t>
            </a:r>
            <a:r>
              <a:rPr lang="da-DK" sz="1200" dirty="0" err="1"/>
              <a:t>uncontrollably</a:t>
            </a:r>
            <a:endParaRPr lang="da-DK" sz="1200" dirty="0"/>
          </a:p>
          <a:p>
            <a:pPr marL="457200" indent="-457200">
              <a:buFont typeface="Arial" panose="020B0604020202020204" pitchFamily="34" charset="0"/>
              <a:buChar char="•"/>
            </a:pPr>
            <a:r>
              <a:rPr lang="da-DK" sz="1200" dirty="0"/>
              <a:t>Not </a:t>
            </a:r>
            <a:r>
              <a:rPr lang="da-DK" sz="1200" dirty="0" err="1"/>
              <a:t>moving</a:t>
            </a:r>
            <a:endParaRPr lang="da-DK" sz="1200" dirty="0"/>
          </a:p>
          <a:p>
            <a:pPr marL="457200" indent="-457200">
              <a:buFont typeface="Arial" panose="020B0604020202020204" pitchFamily="34" charset="0"/>
              <a:buChar char="•"/>
            </a:pPr>
            <a:r>
              <a:rPr lang="da-DK" sz="1200" dirty="0" err="1"/>
              <a:t>Unable</a:t>
            </a:r>
            <a:r>
              <a:rPr lang="da-DK" sz="1200" dirty="0"/>
              <a:t> to </a:t>
            </a:r>
            <a:r>
              <a:rPr lang="da-DK" sz="1200" dirty="0" err="1"/>
              <a:t>keep</a:t>
            </a:r>
            <a:r>
              <a:rPr lang="da-DK" sz="1200" dirty="0"/>
              <a:t> still </a:t>
            </a:r>
          </a:p>
          <a:p>
            <a:pPr marL="457200" indent="-457200">
              <a:buFont typeface="Arial" panose="020B0604020202020204" pitchFamily="34" charset="0"/>
              <a:buChar char="•"/>
            </a:pPr>
            <a:r>
              <a:rPr lang="da-DK" sz="1200" dirty="0"/>
              <a:t>Over-</a:t>
            </a:r>
            <a:r>
              <a:rPr lang="da-DK" sz="1200" dirty="0" err="1"/>
              <a:t>eating</a:t>
            </a:r>
            <a:r>
              <a:rPr lang="da-DK" sz="1200" dirty="0"/>
              <a:t> or under-</a:t>
            </a:r>
            <a:r>
              <a:rPr lang="da-DK" sz="1200" dirty="0" err="1"/>
              <a:t>eating</a:t>
            </a:r>
            <a:r>
              <a:rPr lang="da-DK" sz="1200" dirty="0"/>
              <a:t> </a:t>
            </a:r>
          </a:p>
          <a:p>
            <a:pPr marL="457200" indent="-457200">
              <a:buFont typeface="Arial" panose="020B0604020202020204" pitchFamily="34" charset="0"/>
              <a:buChar char="•"/>
            </a:pPr>
            <a:r>
              <a:rPr lang="da-DK" sz="1200" dirty="0"/>
              <a:t>Hyper-</a:t>
            </a:r>
            <a:r>
              <a:rPr lang="da-DK" sz="1200" dirty="0" err="1"/>
              <a:t>alertness</a:t>
            </a:r>
            <a:r>
              <a:rPr lang="da-DK" sz="1200" dirty="0"/>
              <a:t> </a:t>
            </a:r>
          </a:p>
          <a:p>
            <a:pPr marL="457200" indent="-457200">
              <a:buFont typeface="Arial" panose="020B0604020202020204" pitchFamily="34" charset="0"/>
              <a:buChar char="•"/>
            </a:pPr>
            <a:r>
              <a:rPr lang="da-DK" sz="1200" dirty="0"/>
              <a:t>Aggression and verbal </a:t>
            </a:r>
            <a:r>
              <a:rPr lang="da-DK" sz="1200" dirty="0" err="1"/>
              <a:t>outbursts</a:t>
            </a:r>
            <a:r>
              <a:rPr lang="da-DK" sz="1200" dirty="0"/>
              <a:t> </a:t>
            </a:r>
          </a:p>
          <a:p>
            <a:pPr marL="457200" indent="-457200">
              <a:buFont typeface="Arial" panose="020B0604020202020204" pitchFamily="34" charset="0"/>
              <a:buChar char="•"/>
            </a:pPr>
            <a:r>
              <a:rPr lang="da-DK" sz="1200" dirty="0" err="1"/>
              <a:t>Withdrawal</a:t>
            </a:r>
            <a:r>
              <a:rPr lang="da-DK" sz="1200" dirty="0"/>
              <a:t> and isolation</a:t>
            </a:r>
          </a:p>
          <a:p>
            <a:pPr marL="457200" indent="-457200">
              <a:buFont typeface="Arial" panose="020B0604020202020204" pitchFamily="34" charset="0"/>
              <a:buChar char="•"/>
            </a:pPr>
            <a:r>
              <a:rPr lang="da-DK" sz="1200" dirty="0"/>
              <a:t>Risk-</a:t>
            </a:r>
            <a:r>
              <a:rPr lang="da-DK" sz="1200" dirty="0" err="1"/>
              <a:t>taking</a:t>
            </a:r>
            <a:r>
              <a:rPr lang="da-DK" sz="1200" dirty="0"/>
              <a:t> </a:t>
            </a:r>
            <a:r>
              <a:rPr lang="da-DK" sz="1200" dirty="0" err="1"/>
              <a:t>e.g</a:t>
            </a:r>
            <a:r>
              <a:rPr lang="da-DK" sz="1200" dirty="0"/>
              <a:t>. </a:t>
            </a:r>
            <a:r>
              <a:rPr lang="da-DK" sz="1200" dirty="0" err="1"/>
              <a:t>driving</a:t>
            </a:r>
            <a:r>
              <a:rPr lang="da-DK" sz="1200" dirty="0"/>
              <a:t> </a:t>
            </a:r>
            <a:r>
              <a:rPr lang="da-DK" sz="1200" dirty="0" err="1"/>
              <a:t>recklessly</a:t>
            </a:r>
            <a:r>
              <a:rPr lang="da-DK" sz="1200" dirty="0"/>
              <a:t> </a:t>
            </a:r>
          </a:p>
          <a:p>
            <a:pPr marL="457200" indent="-457200">
              <a:buFont typeface="Arial" panose="020B0604020202020204" pitchFamily="34" charset="0"/>
              <a:buChar char="•"/>
            </a:pPr>
            <a:r>
              <a:rPr lang="da-DK" sz="1200" dirty="0" err="1"/>
              <a:t>Increased</a:t>
            </a:r>
            <a:r>
              <a:rPr lang="da-DK" sz="1200" dirty="0"/>
              <a:t> smoking </a:t>
            </a:r>
          </a:p>
          <a:p>
            <a:pPr marL="457200" indent="-457200">
              <a:buFont typeface="Arial" panose="020B0604020202020204" pitchFamily="34" charset="0"/>
              <a:buChar char="•"/>
            </a:pPr>
            <a:r>
              <a:rPr lang="en-US" sz="1200" dirty="0"/>
              <a:t>Having no energy at all </a:t>
            </a:r>
          </a:p>
          <a:p>
            <a:pPr marL="457200" indent="-457200">
              <a:buFont typeface="Arial" panose="020B0604020202020204" pitchFamily="34" charset="0"/>
              <a:buChar char="•"/>
            </a:pPr>
            <a:r>
              <a:rPr lang="da-DK" sz="1200" dirty="0" err="1"/>
              <a:t>Alcohol</a:t>
            </a:r>
            <a:r>
              <a:rPr lang="da-DK" sz="1200" dirty="0"/>
              <a:t> or drug </a:t>
            </a:r>
            <a:r>
              <a:rPr lang="da-DK" sz="1200" dirty="0" err="1"/>
              <a:t>use</a:t>
            </a:r>
            <a:r>
              <a:rPr lang="da-DK" sz="1200" dirty="0"/>
              <a:t> </a:t>
            </a:r>
          </a:p>
          <a:p>
            <a:pPr marL="457200" indent="-457200">
              <a:buFont typeface="Arial" panose="020B0604020202020204" pitchFamily="34" charset="0"/>
              <a:buChar char="•"/>
            </a:pPr>
            <a:r>
              <a:rPr lang="en-US" sz="1200" dirty="0"/>
              <a:t>Compulsive </a:t>
            </a:r>
            <a:r>
              <a:rPr lang="en-US" sz="1200" dirty="0" err="1"/>
              <a:t>behaviour</a:t>
            </a:r>
            <a:r>
              <a:rPr lang="en-US" sz="1200" dirty="0"/>
              <a:t>, i.e. nervous tics and pacing </a:t>
            </a:r>
          </a:p>
          <a:p>
            <a:pPr marL="0" indent="0">
              <a:buFont typeface="Arial" panose="020B0604020202020204" pitchFamily="34" charset="0"/>
              <a:buNone/>
            </a:pPr>
            <a:endParaRPr lang="da-DK" sz="1200"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What are some emotional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dirty="0"/>
          </a:p>
          <a:p>
            <a:r>
              <a:rPr lang="en-US" b="0" dirty="0"/>
              <a:t>Here are the ones I thought of:</a:t>
            </a:r>
          </a:p>
          <a:p>
            <a:pPr marL="285750" indent="-285750">
              <a:buFont typeface="Arial" panose="020B0604020202020204" pitchFamily="34" charset="0"/>
              <a:buChar char="•"/>
            </a:pPr>
            <a:r>
              <a:rPr lang="da-DK" sz="1200" dirty="0" err="1"/>
              <a:t>Shock</a:t>
            </a:r>
            <a:r>
              <a:rPr lang="da-DK" sz="1200" dirty="0"/>
              <a:t> </a:t>
            </a:r>
          </a:p>
          <a:p>
            <a:pPr marL="285750" indent="-285750">
              <a:buFont typeface="Arial" panose="020B0604020202020204" pitchFamily="34" charset="0"/>
              <a:buChar char="•"/>
            </a:pPr>
            <a:r>
              <a:rPr lang="da-DK" sz="1200" dirty="0" err="1"/>
              <a:t>Fear</a:t>
            </a:r>
            <a:endParaRPr lang="da-DK" sz="1200" dirty="0"/>
          </a:p>
          <a:p>
            <a:pPr marL="285750" indent="-285750">
              <a:buFont typeface="Arial" panose="020B0604020202020204" pitchFamily="34" charset="0"/>
              <a:buChar char="•"/>
            </a:pPr>
            <a:r>
              <a:rPr lang="da-DK" sz="1200" dirty="0"/>
              <a:t>Anger</a:t>
            </a:r>
          </a:p>
          <a:p>
            <a:pPr marL="285750" indent="-285750">
              <a:buFont typeface="Arial" panose="020B0604020202020204" pitchFamily="34" charset="0"/>
              <a:buChar char="•"/>
            </a:pPr>
            <a:r>
              <a:rPr lang="da-DK" sz="1200" dirty="0" err="1"/>
              <a:t>Sadness</a:t>
            </a:r>
            <a:endParaRPr lang="da-DK" sz="1200" dirty="0"/>
          </a:p>
          <a:p>
            <a:pPr marL="285750" indent="-285750">
              <a:buFont typeface="Arial" panose="020B0604020202020204" pitchFamily="34" charset="0"/>
              <a:buChar char="•"/>
            </a:pPr>
            <a:r>
              <a:rPr lang="da-DK" sz="1200" dirty="0" err="1"/>
              <a:t>Anxiety</a:t>
            </a:r>
            <a:endParaRPr lang="da-DK" sz="1200" dirty="0"/>
          </a:p>
          <a:p>
            <a:pPr marL="285750" indent="-285750">
              <a:buFont typeface="Arial" panose="020B0604020202020204" pitchFamily="34" charset="0"/>
              <a:buChar char="•"/>
            </a:pPr>
            <a:r>
              <a:rPr lang="da-DK" sz="1200" dirty="0"/>
              <a:t>Not </a:t>
            </a:r>
            <a:r>
              <a:rPr lang="da-DK" sz="1200" dirty="0" err="1"/>
              <a:t>feeling</a:t>
            </a:r>
            <a:r>
              <a:rPr lang="da-DK" sz="1200" dirty="0"/>
              <a:t> </a:t>
            </a:r>
            <a:r>
              <a:rPr lang="da-DK" sz="1200" dirty="0" err="1"/>
              <a:t>any</a:t>
            </a:r>
            <a:r>
              <a:rPr lang="da-DK" sz="1200" dirty="0"/>
              <a:t> emotions </a:t>
            </a:r>
          </a:p>
          <a:p>
            <a:pPr marL="285750" indent="-285750">
              <a:buFont typeface="Arial" panose="020B0604020202020204" pitchFamily="34" charset="0"/>
              <a:buChar char="•"/>
            </a:pPr>
            <a:r>
              <a:rPr lang="en-US" sz="1200" dirty="0"/>
              <a:t>Mood swings: feeling happy one moment and sad the next moment </a:t>
            </a:r>
          </a:p>
          <a:p>
            <a:pPr marL="285750" indent="-285750">
              <a:buFont typeface="Arial" panose="020B0604020202020204" pitchFamily="34" charset="0"/>
              <a:buChar char="•"/>
            </a:pPr>
            <a:r>
              <a:rPr lang="da-DK" sz="1200" dirty="0" err="1"/>
              <a:t>Feeling</a:t>
            </a:r>
            <a:r>
              <a:rPr lang="da-DK" sz="1200" dirty="0"/>
              <a:t> over-</a:t>
            </a:r>
            <a:r>
              <a:rPr lang="da-DK" sz="1200" dirty="0" err="1"/>
              <a:t>emotional</a:t>
            </a:r>
            <a:r>
              <a:rPr lang="da-DK" sz="1200" dirty="0"/>
              <a:t> </a:t>
            </a:r>
          </a:p>
          <a:p>
            <a:pPr marL="285750" indent="-285750">
              <a:buFont typeface="Arial" panose="020B0604020202020204" pitchFamily="34" charset="0"/>
              <a:buChar char="•"/>
            </a:pPr>
            <a:r>
              <a:rPr lang="da-DK" sz="1200" dirty="0" err="1"/>
              <a:t>Being</a:t>
            </a:r>
            <a:r>
              <a:rPr lang="da-DK" sz="1200" dirty="0"/>
              <a:t> </a:t>
            </a:r>
            <a:r>
              <a:rPr lang="da-DK" sz="1200" dirty="0" err="1"/>
              <a:t>quickly</a:t>
            </a:r>
            <a:r>
              <a:rPr lang="da-DK" sz="1200" dirty="0"/>
              <a:t> </a:t>
            </a:r>
            <a:r>
              <a:rPr lang="da-DK" sz="1200" dirty="0" err="1"/>
              <a:t>irritated</a:t>
            </a:r>
            <a:r>
              <a:rPr lang="da-DK" sz="1200" dirty="0"/>
              <a:t> </a:t>
            </a:r>
          </a:p>
        </p:txBody>
      </p:sp>
      <p:sp>
        <p:nvSpPr>
          <p:cNvPr id="4" name="Slide Number Placeholder 3"/>
          <p:cNvSpPr>
            <a:spLocks noGrp="1"/>
          </p:cNvSpPr>
          <p:nvPr>
            <p:ph type="sldNum" sz="quarter" idx="10"/>
          </p:nvPr>
        </p:nvSpPr>
        <p:spPr/>
        <p:txBody>
          <a:bodyPr/>
          <a:lstStyle/>
          <a:p>
            <a:fld id="{64774656-4D90-1246-BBAA-922E8D88F56B}" type="slidenum">
              <a:rPr lang="en-US" smtClean="0"/>
              <a:pPr/>
              <a:t>28</a:t>
            </a:fld>
            <a:endParaRPr lang="en-US"/>
          </a:p>
        </p:txBody>
      </p:sp>
    </p:spTree>
    <p:extLst>
      <p:ext uri="{BB962C8B-B14F-4D97-AF65-F5344CB8AC3E}">
        <p14:creationId xmlns:p14="http://schemas.microsoft.com/office/powerpoint/2010/main" val="813530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What are some cognitive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dirty="0"/>
          </a:p>
          <a:p>
            <a:r>
              <a:rPr lang="en-US" b="0" dirty="0"/>
              <a:t>Here are the ones I thought of:</a:t>
            </a:r>
          </a:p>
          <a:p>
            <a:pPr marL="285750" indent="-285750">
              <a:buFont typeface="Arial" panose="020B0604020202020204" pitchFamily="34" charset="0"/>
              <a:buChar char="•"/>
            </a:pPr>
            <a:r>
              <a:rPr lang="da-DK" sz="1200" dirty="0" err="1"/>
              <a:t>Poor</a:t>
            </a:r>
            <a:r>
              <a:rPr lang="da-DK" sz="1200" dirty="0"/>
              <a:t> </a:t>
            </a:r>
            <a:r>
              <a:rPr lang="da-DK" sz="1200" dirty="0" err="1"/>
              <a:t>concentration</a:t>
            </a:r>
            <a:r>
              <a:rPr lang="da-DK" sz="1200" dirty="0"/>
              <a:t> </a:t>
            </a:r>
          </a:p>
          <a:p>
            <a:pPr marL="285750" indent="-285750">
              <a:buFont typeface="Arial" panose="020B0604020202020204" pitchFamily="34" charset="0"/>
              <a:buChar char="•"/>
            </a:pPr>
            <a:r>
              <a:rPr lang="da-DK" sz="1200" dirty="0" err="1"/>
              <a:t>Feeling</a:t>
            </a:r>
            <a:r>
              <a:rPr lang="da-DK" sz="1200" dirty="0"/>
              <a:t> </a:t>
            </a:r>
            <a:r>
              <a:rPr lang="da-DK" sz="1200" dirty="0" err="1"/>
              <a:t>confused</a:t>
            </a:r>
            <a:r>
              <a:rPr lang="da-DK" sz="1200" dirty="0"/>
              <a:t> </a:t>
            </a:r>
          </a:p>
          <a:p>
            <a:pPr marL="285750" indent="-285750">
              <a:buFont typeface="Arial" panose="020B0604020202020204" pitchFamily="34" charset="0"/>
              <a:buChar char="•"/>
            </a:pPr>
            <a:r>
              <a:rPr lang="da-DK" sz="1200" dirty="0" err="1"/>
              <a:t>Disorganised</a:t>
            </a:r>
            <a:r>
              <a:rPr lang="da-DK" sz="1200" dirty="0"/>
              <a:t> </a:t>
            </a:r>
            <a:r>
              <a:rPr lang="da-DK" sz="1200" dirty="0" err="1"/>
              <a:t>thoughts</a:t>
            </a:r>
            <a:r>
              <a:rPr lang="da-DK" sz="1200" dirty="0"/>
              <a:t> </a:t>
            </a:r>
          </a:p>
          <a:p>
            <a:pPr marL="285750" indent="-285750">
              <a:buFont typeface="Arial" panose="020B0604020202020204" pitchFamily="34" charset="0"/>
              <a:buChar char="•"/>
            </a:pPr>
            <a:r>
              <a:rPr lang="da-DK" sz="1200" dirty="0" err="1"/>
              <a:t>Forgetting</a:t>
            </a:r>
            <a:r>
              <a:rPr lang="da-DK" sz="1200" dirty="0"/>
              <a:t> </a:t>
            </a:r>
            <a:r>
              <a:rPr lang="da-DK" sz="1200" dirty="0" err="1"/>
              <a:t>things</a:t>
            </a:r>
            <a:r>
              <a:rPr lang="da-DK" sz="1200" dirty="0"/>
              <a:t> </a:t>
            </a:r>
            <a:r>
              <a:rPr lang="da-DK" sz="1200" dirty="0" err="1"/>
              <a:t>quickly</a:t>
            </a:r>
            <a:r>
              <a:rPr lang="da-DK" sz="1200" dirty="0"/>
              <a:t> </a:t>
            </a:r>
          </a:p>
          <a:p>
            <a:pPr marL="285750" indent="-285750">
              <a:buFont typeface="Arial" panose="020B0604020202020204" pitchFamily="34" charset="0"/>
              <a:buChar char="•"/>
            </a:pPr>
            <a:r>
              <a:rPr lang="da-DK" sz="1200" dirty="0" err="1"/>
              <a:t>Difficult</a:t>
            </a:r>
            <a:r>
              <a:rPr lang="da-DK" sz="1200" dirty="0"/>
              <a:t> </a:t>
            </a:r>
            <a:r>
              <a:rPr lang="da-DK" sz="1200" dirty="0" err="1"/>
              <a:t>making</a:t>
            </a:r>
            <a:r>
              <a:rPr lang="da-DK" sz="1200" dirty="0"/>
              <a:t> decisions </a:t>
            </a:r>
          </a:p>
          <a:p>
            <a:pPr marL="285750" indent="-285750">
              <a:buFont typeface="Arial" panose="020B0604020202020204" pitchFamily="34" charset="0"/>
              <a:buChar char="•"/>
            </a:pPr>
            <a:r>
              <a:rPr lang="da-DK" sz="1200" dirty="0" err="1"/>
              <a:t>Dreams</a:t>
            </a:r>
            <a:r>
              <a:rPr lang="da-DK" sz="1200" dirty="0"/>
              <a:t> or nightmares </a:t>
            </a:r>
          </a:p>
          <a:p>
            <a:pPr marL="285750" indent="-285750">
              <a:buFont typeface="Arial" panose="020B0604020202020204" pitchFamily="34" charset="0"/>
              <a:buChar char="•"/>
            </a:pPr>
            <a:r>
              <a:rPr lang="da-DK" sz="1200" dirty="0" err="1"/>
              <a:t>Intrusive</a:t>
            </a:r>
            <a:r>
              <a:rPr lang="da-DK" sz="1200" dirty="0"/>
              <a:t> and </a:t>
            </a:r>
            <a:r>
              <a:rPr lang="da-DK" sz="1200" dirty="0" err="1"/>
              <a:t>involuntary</a:t>
            </a:r>
            <a:r>
              <a:rPr lang="da-DK" sz="1200" dirty="0"/>
              <a:t> </a:t>
            </a:r>
            <a:r>
              <a:rPr lang="da-DK" sz="1200" dirty="0" err="1"/>
              <a:t>thoughts</a:t>
            </a:r>
            <a:r>
              <a:rPr lang="da-DK" sz="1200" dirty="0"/>
              <a:t> </a:t>
            </a:r>
            <a:r>
              <a:rPr lang="da-DK" dirty="0"/>
              <a:t>	</a:t>
            </a:r>
          </a:p>
          <a:p>
            <a:pPr marL="285750" indent="-285750">
              <a:buFont typeface="Arial" panose="020B0604020202020204" pitchFamily="34" charset="0"/>
              <a:buChar char="•"/>
            </a:pPr>
            <a:endParaRPr lang="da-DK" dirty="0"/>
          </a:p>
          <a:p>
            <a:pPr marL="0" indent="0">
              <a:buFont typeface="Arial" panose="020B0604020202020204" pitchFamily="34" charset="0"/>
              <a:buNone/>
            </a:pPr>
            <a:endParaRPr lang="da-DK"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29</a:t>
            </a:fld>
            <a:endParaRPr lang="en-US"/>
          </a:p>
        </p:txBody>
      </p:sp>
    </p:spTree>
    <p:extLst>
      <p:ext uri="{BB962C8B-B14F-4D97-AF65-F5344CB8AC3E}">
        <p14:creationId xmlns:p14="http://schemas.microsoft.com/office/powerpoint/2010/main" val="1442851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a:t>
            </a:r>
            <a:r>
              <a:rPr lang="en-US" baseline="0" dirty="0"/>
              <a:t>is orientation is based on the resource and training materials on Psychological First Aid developed by the IFRC PS Center that include a reference guidebook, a short introduction book and four training modules. I will share the link to their website at the end of the orientation where all materials can be downloaded. </a:t>
            </a: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What are some spiritual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dirty="0"/>
          </a:p>
          <a:p>
            <a:r>
              <a:rPr lang="en-US" b="0" dirty="0"/>
              <a:t>Here are the ones I thought of:</a:t>
            </a:r>
          </a:p>
          <a:p>
            <a:pPr marL="457200" indent="-457200">
              <a:buFont typeface="Arial" panose="020B0604020202020204" pitchFamily="34" charset="0"/>
              <a:buChar char="•"/>
            </a:pPr>
            <a:r>
              <a:rPr lang="da-DK" sz="1200" dirty="0" err="1"/>
              <a:t>Feelings</a:t>
            </a:r>
            <a:r>
              <a:rPr lang="da-DK" sz="1200" dirty="0"/>
              <a:t> of </a:t>
            </a:r>
            <a:r>
              <a:rPr lang="da-DK" sz="1200" dirty="0" err="1"/>
              <a:t>emptiness</a:t>
            </a:r>
            <a:r>
              <a:rPr lang="da-DK" sz="1200" dirty="0"/>
              <a:t> </a:t>
            </a:r>
          </a:p>
          <a:p>
            <a:pPr marL="457200" indent="-457200">
              <a:buFont typeface="Arial" panose="020B0604020202020204" pitchFamily="34" charset="0"/>
              <a:buChar char="•"/>
            </a:pPr>
            <a:r>
              <a:rPr lang="da-DK" sz="1200" dirty="0" err="1"/>
              <a:t>Loss</a:t>
            </a:r>
            <a:r>
              <a:rPr lang="da-DK" sz="1200" dirty="0"/>
              <a:t> of </a:t>
            </a:r>
            <a:r>
              <a:rPr lang="da-DK" sz="1200" dirty="0" err="1"/>
              <a:t>meaning</a:t>
            </a:r>
            <a:r>
              <a:rPr lang="da-DK" sz="1200" dirty="0"/>
              <a:t> </a:t>
            </a:r>
          </a:p>
          <a:p>
            <a:pPr marL="457200" indent="-457200">
              <a:buFont typeface="Arial" panose="020B0604020202020204" pitchFamily="34" charset="0"/>
              <a:buChar char="•"/>
            </a:pPr>
            <a:r>
              <a:rPr lang="en-US" sz="1200" dirty="0"/>
              <a:t>Feeling discouraged and loss of hope </a:t>
            </a:r>
          </a:p>
          <a:p>
            <a:pPr marL="457200" indent="-457200">
              <a:buFont typeface="Arial" panose="020B0604020202020204" pitchFamily="34" charset="0"/>
              <a:buChar char="•"/>
            </a:pPr>
            <a:r>
              <a:rPr lang="da-DK" sz="1200" dirty="0" err="1"/>
              <a:t>Increasingly</a:t>
            </a:r>
            <a:r>
              <a:rPr lang="da-DK" sz="1200" dirty="0"/>
              <a:t> negative </a:t>
            </a:r>
            <a:r>
              <a:rPr lang="da-DK" sz="1200" dirty="0" err="1"/>
              <a:t>about</a:t>
            </a:r>
            <a:r>
              <a:rPr lang="da-DK" sz="1200" dirty="0"/>
              <a:t> </a:t>
            </a:r>
            <a:r>
              <a:rPr lang="da-DK" sz="1200" dirty="0" err="1"/>
              <a:t>life</a:t>
            </a:r>
            <a:r>
              <a:rPr lang="da-DK" sz="1200" dirty="0"/>
              <a:t> </a:t>
            </a:r>
          </a:p>
          <a:p>
            <a:pPr marL="457200" indent="-457200">
              <a:buFont typeface="Arial" panose="020B0604020202020204" pitchFamily="34" charset="0"/>
              <a:buChar char="•"/>
            </a:pPr>
            <a:r>
              <a:rPr lang="da-DK" sz="1200" dirty="0" err="1"/>
              <a:t>Doubt</a:t>
            </a:r>
            <a:r>
              <a:rPr lang="da-DK" sz="1200" dirty="0"/>
              <a:t> </a:t>
            </a:r>
          </a:p>
          <a:p>
            <a:pPr marL="457200" indent="-457200">
              <a:buFont typeface="Arial" panose="020B0604020202020204" pitchFamily="34" charset="0"/>
              <a:buChar char="•"/>
            </a:pPr>
            <a:r>
              <a:rPr lang="da-DK" sz="1200" dirty="0"/>
              <a:t>Anger at God </a:t>
            </a:r>
          </a:p>
          <a:p>
            <a:pPr marL="457200" indent="-457200">
              <a:buFont typeface="Arial" panose="020B0604020202020204" pitchFamily="34" charset="0"/>
              <a:buChar char="•"/>
            </a:pPr>
            <a:r>
              <a:rPr lang="en-US" sz="1200" dirty="0"/>
              <a:t>Alienation and loss of sense of connection </a:t>
            </a:r>
            <a:endParaRPr lang="en-US" b="0"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30</a:t>
            </a:fld>
            <a:endParaRPr lang="en-US"/>
          </a:p>
        </p:txBody>
      </p:sp>
    </p:spTree>
    <p:extLst>
      <p:ext uri="{BB962C8B-B14F-4D97-AF65-F5344CB8AC3E}">
        <p14:creationId xmlns:p14="http://schemas.microsoft.com/office/powerpoint/2010/main" val="1732664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 important part of LOOK, is being able to identify common and severe reactions and what to do if severe reactions require immediate referral for further help.</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Some people react more strongly than others, either due to the excessive stress they are feeling, or due to other influential factors, such as earlier experiences, levels of perceived threat or danger, or because of their chosen coping strategies. When reactions are more severe, they interfere with daily functioning and can lead to harm. It is important to be able to identify such reactions and to know what to do and who to refer to, if the person in distress needs immediate or urgent additional help.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Examples of severe reactions that call for immediate attention and intervention and or referral include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300355" indent="-287655">
              <a:lnSpc>
                <a:spcPct val="100000"/>
              </a:lnSpc>
              <a:spcBef>
                <a:spcPts val="420"/>
              </a:spcBef>
              <a:buChar char="•"/>
              <a:tabLst>
                <a:tab pos="300355" algn="l"/>
                <a:tab pos="300990" algn="l"/>
              </a:tabLst>
            </a:pPr>
            <a:r>
              <a:rPr lang="en-GB" sz="1200" dirty="0">
                <a:solidFill>
                  <a:srgbClr val="231F20"/>
                </a:solidFill>
                <a:latin typeface="+mn-lt"/>
                <a:cs typeface="Calibri"/>
              </a:rPr>
              <a:t>Is unable to sleep for a week or more and is confused and disorientated</a:t>
            </a:r>
          </a:p>
          <a:p>
            <a:pPr marL="300355" indent="-287655">
              <a:lnSpc>
                <a:spcPct val="100000"/>
              </a:lnSpc>
              <a:spcBef>
                <a:spcPts val="420"/>
              </a:spcBef>
              <a:buChar char="•"/>
              <a:tabLst>
                <a:tab pos="300355" algn="l"/>
                <a:tab pos="300990" algn="l"/>
              </a:tabLst>
            </a:pPr>
            <a:r>
              <a:rPr lang="en-GB" sz="1200" dirty="0">
                <a:solidFill>
                  <a:srgbClr val="231F20"/>
                </a:solidFill>
                <a:latin typeface="+mn-lt"/>
                <a:cs typeface="Calibri"/>
              </a:rPr>
              <a:t>unable to function normally and care for themselves or their family (e.g. not eating or keeping clean)</a:t>
            </a:r>
          </a:p>
          <a:p>
            <a:pPr marL="300355" indent="-287655">
              <a:lnSpc>
                <a:spcPct val="100000"/>
              </a:lnSpc>
              <a:spcBef>
                <a:spcPts val="420"/>
              </a:spcBef>
              <a:buChar char="•"/>
              <a:tabLst>
                <a:tab pos="300355" algn="l"/>
                <a:tab pos="300990" algn="l"/>
              </a:tabLst>
            </a:pPr>
            <a:r>
              <a:rPr lang="en-GB" sz="1200" dirty="0">
                <a:solidFill>
                  <a:srgbClr val="231F20"/>
                </a:solidFill>
                <a:latin typeface="+mn-lt"/>
                <a:cs typeface="Calibri"/>
              </a:rPr>
              <a:t>has lost control over their behaviour and is unpredictable or destructive</a:t>
            </a:r>
          </a:p>
          <a:p>
            <a:pPr marL="300355" indent="-287655">
              <a:lnSpc>
                <a:spcPct val="100000"/>
              </a:lnSpc>
              <a:spcBef>
                <a:spcPts val="420"/>
              </a:spcBef>
              <a:buChar char="•"/>
              <a:tabLst>
                <a:tab pos="300355" algn="l"/>
                <a:tab pos="300990" algn="l"/>
              </a:tabLst>
            </a:pPr>
            <a:r>
              <a:rPr lang="en-GB" sz="1200" dirty="0">
                <a:solidFill>
                  <a:srgbClr val="231F20"/>
                </a:solidFill>
                <a:latin typeface="+mn-lt"/>
                <a:cs typeface="Calibri"/>
              </a:rPr>
              <a:t>threatens to harm themselves or others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If a person presents with any of these signs or symptoms, the helper should help the person in distress access additional help as soon as possible.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Introduce the video</a:t>
            </a:r>
            <a:r>
              <a:rPr lang="en-US" baseline="0" dirty="0"/>
              <a:t> and ask them to pay attention to how I apply the LOOK actions – </a:t>
            </a:r>
          </a:p>
          <a:p>
            <a:endParaRPr lang="en-US" baseline="0" dirty="0"/>
          </a:p>
          <a:p>
            <a:endParaRPr lang="en-US" b="1" dirty="0"/>
          </a:p>
          <a:p>
            <a:r>
              <a:rPr lang="en-US" b="1" dirty="0"/>
              <a:t>[Show first</a:t>
            </a:r>
            <a:r>
              <a:rPr lang="en-US" b="1" baseline="0" dirty="0"/>
              <a:t> video/audio clip that includes introduction where helper asks some questions to get a fuller picture of what is going on and how the person is]. </a:t>
            </a:r>
            <a:endParaRPr lang="en-US" b="1"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action principle refers to the way the helper communicates with the person(s) in distress from the moment they are in contact</a:t>
            </a:r>
            <a:r>
              <a:rPr lang="en-US" baseline="0" dirty="0"/>
              <a:t> with</a:t>
            </a:r>
            <a:r>
              <a:rPr lang="en-US" dirty="0"/>
              <a:t> and start to interact with them. The reason the icon for Listen is an ear with a plus</a:t>
            </a:r>
            <a:r>
              <a:rPr lang="en-US" baseline="0" dirty="0"/>
              <a:t> is the actions of LISTEN are more than only what we do with our ears. What we do with our ears is hearing. Listening involves a person’s attitude and </a:t>
            </a:r>
            <a:r>
              <a:rPr lang="en-US" baseline="0" dirty="0" err="1"/>
              <a:t>behaviour</a:t>
            </a:r>
            <a:r>
              <a:rPr lang="en-US" baseline="0" dirty="0"/>
              <a:t>, as well as hearing. Listen refers to how we communicate with others, and in PFA this refers to what we call supportive communication, and active listening. </a:t>
            </a:r>
            <a:endParaRPr lang="en-US" dirty="0"/>
          </a:p>
          <a:p>
            <a:endParaRPr lang="en-US" dirty="0"/>
          </a:p>
          <a:p>
            <a:endParaRPr lang="en-US" dirty="0"/>
          </a:p>
          <a:p>
            <a:r>
              <a:rPr lang="en-US" dirty="0"/>
              <a:t>LISTEN</a:t>
            </a:r>
            <a:r>
              <a:rPr lang="en-US" baseline="0" dirty="0"/>
              <a:t> also refers to calming the person in distress and helping them find solutions to their immediate needs and problems. </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LISTEN actions rely on the</a:t>
            </a:r>
            <a:r>
              <a:rPr lang="en-US" baseline="0" dirty="0"/>
              <a:t> PFA skills of supportive communication and especially on active listening. A</a:t>
            </a:r>
            <a:r>
              <a:rPr lang="en-US" dirty="0"/>
              <a:t>ctive listening is a powerful skill that can benefit</a:t>
            </a:r>
            <a:r>
              <a:rPr lang="en-US" baseline="0" dirty="0"/>
              <a:t> in</a:t>
            </a:r>
            <a:r>
              <a:rPr lang="en-US" dirty="0"/>
              <a:t> all aspects of life, and not only in the context of psychological first aid.</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Active listening is more than just hearing what someone says. It is a communication skill that is both verbal and nonverbal. </a:t>
            </a:r>
          </a:p>
          <a:p>
            <a:endParaRPr lang="en-US" sz="120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Ask participants of examples of how one can demonstrate nonverbal listening?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Nonverbal listening is demonstrated through body language, eye contact, the space between two people, body positioning and focusing on the other person. If it is on a video call, facing the person and showing they have your full attention. Some people show they are listening by nodding or moving their head a little. If it is on a phone-call it is having the conversation in a private and quiet setting and responding to the caller every now and then to show you are listening. Some people make small noises, like uh-huh, or ‘hmm’ to show they are listening if a person talks for a while. </a:t>
            </a:r>
          </a:p>
          <a:p>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mn-lt"/>
                <a:ea typeface="+mn-ea"/>
                <a:cs typeface="+mn-cs"/>
              </a:rPr>
              <a:t>Ask participants of examples of how one can demonstrate verbal listening? </a:t>
            </a:r>
          </a:p>
          <a:p>
            <a:r>
              <a:rPr lang="en-US" sz="1200" kern="1200" baseline="0" dirty="0">
                <a:solidFill>
                  <a:schemeClr val="tx1"/>
                </a:solidFill>
                <a:latin typeface="+mn-lt"/>
                <a:ea typeface="+mn-ea"/>
                <a:cs typeface="+mn-cs"/>
              </a:rPr>
              <a:t>Verbal parts of active listening are asking questions to improve understanding of the situation; rephrasing and summarizing what the person has said in your own words (to ensure and confirm understanding) and being encouraging and supportive. </a:t>
            </a:r>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we will look</a:t>
            </a:r>
            <a:r>
              <a:rPr lang="en-US" baseline="0" dirty="0"/>
              <a:t> more closely at how to calm someone remotely, as this is a PFA skill that may come in handy during this time of physical distancing. </a:t>
            </a:r>
          </a:p>
          <a:p>
            <a:endParaRPr lang="en-US" baseline="0" dirty="0"/>
          </a:p>
          <a:p>
            <a:r>
              <a:rPr lang="en-US" baseline="0" dirty="0"/>
              <a:t>First, let me hear from you, what are some examples of ways you know that one can use to help calm someone down who is in distress? </a:t>
            </a:r>
          </a:p>
          <a:p>
            <a:endParaRPr lang="en-US" baseline="0" dirty="0"/>
          </a:p>
          <a:p>
            <a:r>
              <a:rPr lang="en-US" b="1" baseline="0" dirty="0"/>
              <a:t>[Ask participants to write their responses in the chat)</a:t>
            </a:r>
          </a:p>
        </p:txBody>
      </p:sp>
      <p:sp>
        <p:nvSpPr>
          <p:cNvPr id="4" name="Slide Number Placeholder 3"/>
          <p:cNvSpPr>
            <a:spLocks noGrp="1"/>
          </p:cNvSpPr>
          <p:nvPr>
            <p:ph type="sldNum" sz="quarter" idx="10"/>
          </p:nvPr>
        </p:nvSpPr>
        <p:spPr/>
        <p:txBody>
          <a:bodyPr/>
          <a:lstStyle/>
          <a:p>
            <a:fld id="{64774656-4D90-1246-BBAA-922E8D88F56B}"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a:t>[Show a video clip or</a:t>
            </a:r>
            <a:r>
              <a:rPr lang="en-US" b="1" baseline="0"/>
              <a:t> play an audio clip that demonstrates one or more ways of calming a person down.]</a:t>
            </a:r>
          </a:p>
          <a:p>
            <a:endParaRPr lang="en-US" baseline="0"/>
          </a:p>
          <a:p>
            <a:r>
              <a:rPr lang="en-US" baseline="0"/>
              <a:t>Have a look at the next part of the video, and see if there are any additional methods of calming we can add to our list that we don’t have yet. </a:t>
            </a:r>
          </a:p>
          <a:p>
            <a:endParaRPr lang="en-US" b="1" baseline="0"/>
          </a:p>
          <a:p>
            <a:r>
              <a:rPr lang="en-US" b="1" baseline="0"/>
              <a:t>[Add any additional methods of calming to the list mentioned by the group, after watching the video.]</a:t>
            </a:r>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Here is a summary of different things you can do to help calm</a:t>
            </a:r>
            <a:r>
              <a:rPr lang="en-US" baseline="0"/>
              <a:t> someone in distress, and these are all methods you can use when supporting someone remotely. </a:t>
            </a:r>
          </a:p>
          <a:p>
            <a:endParaRPr lang="en-US" baseline="0"/>
          </a:p>
          <a:p>
            <a:pPr marL="300355" indent="-287655">
              <a:lnSpc>
                <a:spcPct val="100000"/>
              </a:lnSpc>
              <a:spcBef>
                <a:spcPts val="320"/>
              </a:spcBef>
              <a:buChar char="•"/>
              <a:tabLst>
                <a:tab pos="300355" algn="l"/>
                <a:tab pos="300990" algn="l"/>
              </a:tabLst>
            </a:pPr>
            <a:r>
              <a:rPr lang="en-GB" sz="1200" spc="-10">
                <a:solidFill>
                  <a:srgbClr val="231F20"/>
                </a:solidFill>
                <a:latin typeface="+mn-lt"/>
                <a:cs typeface="Calibri"/>
              </a:rPr>
              <a:t>keep the tone of your voice calm and soft</a:t>
            </a:r>
          </a:p>
          <a:p>
            <a:pPr marL="300355" indent="-287655">
              <a:lnSpc>
                <a:spcPct val="100000"/>
              </a:lnSpc>
              <a:spcBef>
                <a:spcPts val="320"/>
              </a:spcBef>
              <a:buChar char="•"/>
              <a:tabLst>
                <a:tab pos="300355" algn="l"/>
                <a:tab pos="300990" algn="l"/>
              </a:tabLst>
            </a:pPr>
            <a:r>
              <a:rPr lang="en-GB" sz="1200" spc="-10">
                <a:solidFill>
                  <a:srgbClr val="231F20"/>
                </a:solidFill>
                <a:latin typeface="+mn-lt"/>
                <a:cs typeface="Calibri"/>
              </a:rPr>
              <a:t>try to stay calm yourself</a:t>
            </a:r>
          </a:p>
          <a:p>
            <a:pPr marL="300355" indent="-287655">
              <a:lnSpc>
                <a:spcPct val="100000"/>
              </a:lnSpc>
              <a:spcBef>
                <a:spcPts val="320"/>
              </a:spcBef>
              <a:buChar char="•"/>
              <a:tabLst>
                <a:tab pos="300355" algn="l"/>
                <a:tab pos="300990" algn="l"/>
              </a:tabLst>
            </a:pPr>
            <a:r>
              <a:rPr lang="en-GB" sz="1200" spc="-10">
                <a:solidFill>
                  <a:srgbClr val="231F20"/>
                </a:solidFill>
                <a:latin typeface="+mn-lt"/>
                <a:cs typeface="Calibri"/>
              </a:rPr>
              <a:t>assure the person you are listening</a:t>
            </a:r>
          </a:p>
          <a:p>
            <a:pPr marL="300355" indent="-287655">
              <a:lnSpc>
                <a:spcPct val="100000"/>
              </a:lnSpc>
              <a:spcBef>
                <a:spcPts val="320"/>
              </a:spcBef>
              <a:buChar char="•"/>
              <a:tabLst>
                <a:tab pos="300355" algn="l"/>
                <a:tab pos="300990" algn="l"/>
              </a:tabLst>
            </a:pPr>
            <a:r>
              <a:rPr lang="en-GB" sz="1200" spc="-10">
                <a:solidFill>
                  <a:srgbClr val="231F20"/>
                </a:solidFill>
                <a:latin typeface="+mn-lt"/>
                <a:cs typeface="Calibri"/>
              </a:rPr>
              <a:t>explore physical symptoms and assess if there is a need for medical help</a:t>
            </a:r>
          </a:p>
          <a:p>
            <a:pPr marL="300355" indent="-287655">
              <a:lnSpc>
                <a:spcPct val="100000"/>
              </a:lnSpc>
              <a:spcBef>
                <a:spcPts val="320"/>
              </a:spcBef>
              <a:buChar char="•"/>
              <a:tabLst>
                <a:tab pos="300355" algn="l"/>
                <a:tab pos="300990" algn="l"/>
              </a:tabLst>
            </a:pPr>
            <a:r>
              <a:rPr lang="en-GB" sz="1200" spc="-10">
                <a:solidFill>
                  <a:srgbClr val="231F20"/>
                </a:solidFill>
                <a:latin typeface="+mn-lt"/>
                <a:cs typeface="Calibri"/>
              </a:rPr>
              <a:t>remind the person of your intent to help and that they are safe, if it is true</a:t>
            </a:r>
          </a:p>
          <a:p>
            <a:pPr marL="300355" indent="-287655">
              <a:lnSpc>
                <a:spcPct val="100000"/>
              </a:lnSpc>
              <a:spcBef>
                <a:spcPts val="320"/>
              </a:spcBef>
              <a:buChar char="•"/>
              <a:tabLst>
                <a:tab pos="300355" algn="l"/>
                <a:tab pos="300990" algn="l"/>
              </a:tabLst>
            </a:pPr>
            <a:r>
              <a:rPr lang="en-GB" sz="1200" spc="-10">
                <a:solidFill>
                  <a:srgbClr val="231F20"/>
                </a:solidFill>
                <a:latin typeface="+mn-lt"/>
                <a:cs typeface="Calibri"/>
              </a:rPr>
              <a:t>encourage calm and mindful breathing</a:t>
            </a:r>
          </a:p>
          <a:p>
            <a:pPr marL="300355" indent="-287655">
              <a:lnSpc>
                <a:spcPct val="100000"/>
              </a:lnSpc>
              <a:spcBef>
                <a:spcPts val="320"/>
              </a:spcBef>
              <a:buChar char="•"/>
              <a:tabLst>
                <a:tab pos="300355" algn="l"/>
                <a:tab pos="300990" algn="l"/>
              </a:tabLst>
            </a:pPr>
            <a:r>
              <a:rPr lang="en-GB" sz="1200" spc="-10">
                <a:solidFill>
                  <a:srgbClr val="231F20"/>
                </a:solidFill>
                <a:latin typeface="+mn-lt"/>
                <a:cs typeface="Calibri"/>
              </a:rPr>
              <a:t>encourage the person to ground with the earth or chair they are sitting on.</a:t>
            </a:r>
          </a:p>
          <a:p>
            <a:endParaRPr lang="en-US"/>
          </a:p>
        </p:txBody>
      </p:sp>
      <p:sp>
        <p:nvSpPr>
          <p:cNvPr id="4" name="Slide Number Placeholder 3"/>
          <p:cNvSpPr>
            <a:spLocks noGrp="1"/>
          </p:cNvSpPr>
          <p:nvPr>
            <p:ph type="sldNum" sz="quarter" idx="10"/>
          </p:nvPr>
        </p:nvSpPr>
        <p:spPr/>
        <p:txBody>
          <a:bodyPr/>
          <a:lstStyle/>
          <a:p>
            <a:fld id="{64774656-4D90-1246-BBAA-922E8D88F56B}"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Remember what I said at the beginning of the orientation? </a:t>
            </a:r>
            <a:r>
              <a:rPr lang="en-GB" sz="1200" kern="1200" dirty="0">
                <a:solidFill>
                  <a:schemeClr val="tx1"/>
                </a:solidFill>
                <a:latin typeface="+mn-lt"/>
                <a:ea typeface="+mn-ea"/>
                <a:cs typeface="+mn-cs"/>
              </a:rPr>
              <a:t>PFA rarely</a:t>
            </a:r>
            <a:r>
              <a:rPr lang="en-GB" sz="1200" kern="1200" baseline="0" dirty="0">
                <a:solidFill>
                  <a:schemeClr val="tx1"/>
                </a:solidFill>
                <a:latin typeface="+mn-lt"/>
                <a:ea typeface="+mn-ea"/>
                <a:cs typeface="+mn-cs"/>
              </a:rPr>
              <a:t> stands alone, and is usually accompanied by other support.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r>
              <a:rPr lang="en-US" sz="1200" kern="1200" baseline="0" dirty="0">
                <a:solidFill>
                  <a:schemeClr val="tx1"/>
                </a:solidFill>
                <a:latin typeface="+mn-lt"/>
                <a:ea typeface="+mn-ea"/>
                <a:cs typeface="+mn-cs"/>
              </a:rPr>
              <a:t>The actions of LINK usually have practical outcomes. They include giving information, and helping people address immediate basic needs so they can cope better with their situation. The role of the helper is to help the person help themselves and to regain control of their situation. </a:t>
            </a:r>
          </a:p>
          <a:p>
            <a:endParaRPr lang="en-US" sz="1200"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LINK actions include helping a person access information, connecting someone in distress with loved ones and social support, providing help to tackle practical problems and to get access to other help as needed. An key part of LINK skills is for the helper to know and understand their own limits, in terms of what help they can provide, and when (and where) they need to refer for help to  elsewhere. </a:t>
            </a: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baseline="0" dirty="0">
                <a:solidFill>
                  <a:schemeClr val="tx1"/>
                </a:solidFill>
                <a:latin typeface="+mn-lt"/>
                <a:ea typeface="+mn-ea"/>
                <a:cs typeface="+mn-cs"/>
              </a:rPr>
              <a:t>This online orientation is adapted from online trainings that were developed in response to the global Covid19 pandemic</a:t>
            </a:r>
          </a:p>
        </p:txBody>
      </p:sp>
      <p:sp>
        <p:nvSpPr>
          <p:cNvPr id="4" name="Slide Number Placeholder 3"/>
          <p:cNvSpPr>
            <a:spLocks noGrp="1"/>
          </p:cNvSpPr>
          <p:nvPr>
            <p:ph type="sldNum" sz="quarter" idx="10"/>
          </p:nvPr>
        </p:nvSpPr>
        <p:spPr/>
        <p:txBody>
          <a:bodyPr/>
          <a:lstStyle/>
          <a:p>
            <a:fld id="{64774656-4D90-1246-BBAA-922E8D88F56B}" type="slidenum">
              <a:rPr lang="en-US" smtClean="0"/>
              <a:pPr/>
              <a:t>4</a:t>
            </a:fld>
            <a:endParaRPr lang="en-US"/>
          </a:p>
        </p:txBody>
      </p:sp>
    </p:spTree>
    <p:extLst>
      <p:ext uri="{BB962C8B-B14F-4D97-AF65-F5344CB8AC3E}">
        <p14:creationId xmlns:p14="http://schemas.microsoft.com/office/powerpoint/2010/main" val="2854070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An important skill to learn is where to refer someone who has a severe reaction? Can you share where you would refer someone who is having a severe reaction in your community? </a:t>
            </a:r>
          </a:p>
          <a:p>
            <a:endParaRPr lang="en-US" b="1" dirty="0"/>
          </a:p>
          <a:p>
            <a:r>
              <a:rPr lang="en-US" b="1" dirty="0"/>
              <a:t>(Ask participants to write their responses in the chat.)</a:t>
            </a:r>
          </a:p>
        </p:txBody>
      </p:sp>
      <p:sp>
        <p:nvSpPr>
          <p:cNvPr id="4" name="Slide Number Placeholder 3"/>
          <p:cNvSpPr>
            <a:spLocks noGrp="1"/>
          </p:cNvSpPr>
          <p:nvPr>
            <p:ph type="sldNum" sz="quarter" idx="10"/>
          </p:nvPr>
        </p:nvSpPr>
        <p:spPr/>
        <p:txBody>
          <a:bodyPr/>
          <a:lstStyle/>
          <a:p>
            <a:fld id="{64774656-4D90-1246-BBAA-922E8D88F56B}" type="slidenum">
              <a:rPr lang="en-US" smtClean="0"/>
              <a:pPr/>
              <a:t>40</a:t>
            </a:fld>
            <a:endParaRPr lang="en-US"/>
          </a:p>
        </p:txBody>
      </p:sp>
    </p:spTree>
    <p:extLst>
      <p:ext uri="{BB962C8B-B14F-4D97-AF65-F5344CB8AC3E}">
        <p14:creationId xmlns:p14="http://schemas.microsoft.com/office/powerpoint/2010/main" val="39921506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a:t>An important skill to learn is where to refer someone who has a severe reaction? Can you share where you would refer someone who is having a severe reaction in your community? </a:t>
            </a:r>
          </a:p>
          <a:p>
            <a:endParaRPr lang="en-US" b="1"/>
          </a:p>
          <a:p>
            <a:r>
              <a:rPr lang="en-US" b="1"/>
              <a:t>(Ask participants to write their responses in the chat.)</a:t>
            </a:r>
          </a:p>
        </p:txBody>
      </p:sp>
      <p:sp>
        <p:nvSpPr>
          <p:cNvPr id="4" name="Slide Number Placeholder 3"/>
          <p:cNvSpPr>
            <a:spLocks noGrp="1"/>
          </p:cNvSpPr>
          <p:nvPr>
            <p:ph type="sldNum" sz="quarter" idx="10"/>
          </p:nvPr>
        </p:nvSpPr>
        <p:spPr/>
        <p:txBody>
          <a:bodyPr/>
          <a:lstStyle/>
          <a:p>
            <a:fld id="{64774656-4D90-1246-BBAA-922E8D88F56B}" type="slidenum">
              <a:rPr lang="en-US" smtClean="0"/>
              <a:pPr/>
              <a:t>41</a:t>
            </a:fld>
            <a:endParaRPr lang="en-US"/>
          </a:p>
        </p:txBody>
      </p:sp>
    </p:spTree>
    <p:extLst>
      <p:ext uri="{BB962C8B-B14F-4D97-AF65-F5344CB8AC3E}">
        <p14:creationId xmlns:p14="http://schemas.microsoft.com/office/powerpoint/2010/main" val="3106216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Watch the next video clip. Pay attention to all of the PFA skills that are demonstrated and in particular the ones related to LINK actions. </a:t>
            </a:r>
          </a:p>
          <a:p>
            <a:endParaRPr lang="en-US" b="0" dirty="0"/>
          </a:p>
          <a:p>
            <a:endParaRPr lang="en-US" baseline="0" dirty="0"/>
          </a:p>
          <a:p>
            <a:r>
              <a:rPr lang="en-US" b="1" baseline="0" dirty="0"/>
              <a:t>NOTE: In the video clip LINK that accompanies this training, the helper DOES NOT mention Restoring Family Links or where the person in distress can find help to locate her sister. This is a key part of LINK in PFA; and should be discussed after viewing the video. Ask participants what they think was missing, and ask them to demonstrate how they would say this in a similar situation.</a:t>
            </a:r>
          </a:p>
          <a:p>
            <a:endParaRPr lang="en-US" b="1" baseline="0" dirty="0"/>
          </a:p>
          <a:p>
            <a:endParaRPr lang="en-US" b="1" baseline="0" dirty="0"/>
          </a:p>
          <a:p>
            <a:endParaRPr lang="en-US" b="1" dirty="0"/>
          </a:p>
          <a:p>
            <a:r>
              <a:rPr lang="en-US" b="1" dirty="0"/>
              <a:t>[Show a video</a:t>
            </a:r>
            <a:r>
              <a:rPr lang="en-US" b="1" baseline="0" dirty="0"/>
              <a:t> clip that demonstrates some LINK actions, such as exploring or encouraging contact and social support with loved ones, or referring the person in distress for further help elsewhere. You can also demonstrate psychoeducation and providing information to the person that will help them understand their own reactions and </a:t>
            </a:r>
            <a:r>
              <a:rPr lang="en-US" b="1" baseline="0" dirty="0" err="1"/>
              <a:t>behaviours</a:t>
            </a:r>
            <a:r>
              <a:rPr lang="en-US" b="1" baseline="0" dirty="0"/>
              <a:t> and with advice on how to manage this. An example is providing information and tips on how to sleep better.</a:t>
            </a:r>
            <a:r>
              <a:rPr lang="en-US" baseline="0" dirty="0"/>
              <a:t>]</a:t>
            </a:r>
          </a:p>
          <a:p>
            <a:endParaRPr lang="en-US" b="1"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b="1" baseline="0" dirty="0"/>
              <a:t>Divide into groups of 3. </a:t>
            </a:r>
          </a:p>
          <a:p>
            <a:endParaRPr lang="en-US" b="1" baseline="0" dirty="0"/>
          </a:p>
          <a:p>
            <a:r>
              <a:rPr lang="en-US" b="1" baseline="0" dirty="0"/>
              <a:t>Give participants 15 minutes – 3 x 5 minutes</a:t>
            </a:r>
          </a:p>
          <a:p>
            <a:endParaRPr lang="en-US" b="1" baseline="0" dirty="0"/>
          </a:p>
          <a:p>
            <a:r>
              <a:rPr lang="en-US" b="1" baseline="0" dirty="0"/>
              <a:t>Give instructions: </a:t>
            </a:r>
          </a:p>
          <a:p>
            <a:r>
              <a:rPr lang="en-GB" sz="1200" b="1" kern="1200" dirty="0">
                <a:solidFill>
                  <a:schemeClr val="tx1"/>
                </a:solidFill>
                <a:latin typeface="+mn-lt"/>
                <a:ea typeface="+mn-ea"/>
                <a:cs typeface="+mn-cs"/>
              </a:rPr>
              <a:t>You will now have a chance to practise your newly learnt PFA skills in groups of three. </a:t>
            </a:r>
            <a:endParaRPr lang="en-GB"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One person will be the PFA helper</a:t>
            </a:r>
            <a:endParaRPr lang="en-GB"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One person will be in distress</a:t>
            </a:r>
            <a:endParaRPr lang="en-GB"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One person will observe and give feedback</a:t>
            </a:r>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You have 3 x 5 minutes for this activity. Each set can be divide like this:</a:t>
            </a:r>
          </a:p>
          <a:p>
            <a:pPr lvl="0"/>
            <a:r>
              <a:rPr lang="en-US" sz="1200" kern="1200" dirty="0">
                <a:solidFill>
                  <a:schemeClr val="tx1"/>
                </a:solidFill>
                <a:latin typeface="+mn-lt"/>
                <a:ea typeface="+mn-ea"/>
                <a:cs typeface="+mn-cs"/>
              </a:rPr>
              <a:t>1 minute for role allocation and preparation. </a:t>
            </a:r>
            <a:endParaRPr lang="en-GB"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2.5 minutes for PFA </a:t>
            </a:r>
            <a:r>
              <a:rPr lang="en-US" sz="1200" kern="1200" dirty="0" err="1">
                <a:solidFill>
                  <a:schemeClr val="tx1"/>
                </a:solidFill>
                <a:latin typeface="+mn-lt"/>
                <a:ea typeface="+mn-ea"/>
                <a:cs typeface="+mn-cs"/>
              </a:rPr>
              <a:t>practise</a:t>
            </a:r>
            <a:endParaRPr lang="en-GB"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1 minute for feedback</a:t>
            </a:r>
          </a:p>
          <a:p>
            <a:pPr lvl="0"/>
            <a:r>
              <a:rPr lang="en-US" sz="1200" kern="1200" dirty="0">
                <a:solidFill>
                  <a:schemeClr val="tx1"/>
                </a:solidFill>
                <a:latin typeface="+mn-lt"/>
                <a:ea typeface="+mn-ea"/>
                <a:cs typeface="+mn-cs"/>
              </a:rPr>
              <a:t>30 second break</a:t>
            </a:r>
          </a:p>
          <a:p>
            <a:pPr lvl="0"/>
            <a:endParaRPr lang="en-GB"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When giving feedback follow these steps:</a:t>
            </a:r>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1. What did the helper do well? </a:t>
            </a:r>
          </a:p>
          <a:p>
            <a:r>
              <a:rPr lang="en-GB" sz="1200" kern="1200" dirty="0">
                <a:solidFill>
                  <a:schemeClr val="tx1"/>
                </a:solidFill>
                <a:latin typeface="+mn-lt"/>
                <a:ea typeface="+mn-ea"/>
                <a:cs typeface="+mn-cs"/>
              </a:rPr>
              <a:t>2. What can they improve next time? </a:t>
            </a:r>
          </a:p>
          <a:p>
            <a:r>
              <a:rPr lang="en-GB" sz="1200" kern="1200" dirty="0">
                <a:solidFill>
                  <a:schemeClr val="tx1"/>
                </a:solidFill>
                <a:latin typeface="+mn-lt"/>
                <a:ea typeface="+mn-ea"/>
                <a:cs typeface="+mn-cs"/>
              </a:rPr>
              <a:t>3. End with an overall positive comment.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After 4 minutes</a:t>
            </a:r>
            <a:r>
              <a:rPr lang="en-GB" sz="1200" b="1" kern="1200" dirty="0">
                <a:solidFill>
                  <a:schemeClr val="tx1"/>
                </a:solidFill>
                <a:latin typeface="+mn-lt"/>
                <a:ea typeface="+mn-ea"/>
                <a:cs typeface="+mn-cs"/>
              </a:rPr>
              <a:t>, switch</a:t>
            </a:r>
            <a:r>
              <a:rPr lang="en-GB" sz="1200" kern="1200" dirty="0">
                <a:solidFill>
                  <a:schemeClr val="tx1"/>
                </a:solidFill>
                <a:latin typeface="+mn-lt"/>
                <a:ea typeface="+mn-ea"/>
                <a:cs typeface="+mn-cs"/>
              </a:rPr>
              <a:t> case study and </a:t>
            </a:r>
            <a:r>
              <a:rPr lang="en-GB" sz="1200" b="1" kern="1200" dirty="0">
                <a:solidFill>
                  <a:schemeClr val="tx1"/>
                </a:solidFill>
                <a:latin typeface="+mn-lt"/>
                <a:ea typeface="+mn-ea"/>
                <a:cs typeface="+mn-cs"/>
              </a:rPr>
              <a:t>switch</a:t>
            </a:r>
            <a:r>
              <a:rPr lang="en-GB" sz="1200" kern="1200" dirty="0">
                <a:solidFill>
                  <a:schemeClr val="tx1"/>
                </a:solidFill>
                <a:latin typeface="+mn-lt"/>
                <a:ea typeface="+mn-ea"/>
                <a:cs typeface="+mn-cs"/>
              </a:rPr>
              <a:t> roles. At the end of the activity, everyone has had a chance to be in each role. </a:t>
            </a:r>
          </a:p>
          <a:p>
            <a:endParaRPr lang="en-GB" sz="1200" kern="1200" dirty="0">
              <a:solidFill>
                <a:schemeClr val="tx1"/>
              </a:solidFill>
              <a:latin typeface="+mn-lt"/>
              <a:ea typeface="+mn-ea"/>
              <a:cs typeface="+mn-cs"/>
            </a:endParaRPr>
          </a:p>
          <a:p>
            <a:pPr>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Case study 1:</a:t>
            </a:r>
            <a:endParaRPr lang="da-DK" sz="1800" dirty="0">
              <a:effectLst/>
              <a:latin typeface="Times New Roman" panose="02020603050405020304" pitchFamily="18" charset="0"/>
              <a:ea typeface="Calibri" panose="020F0502020204030204" pitchFamily="34" charset="0"/>
            </a:endParaRPr>
          </a:p>
          <a:p>
            <a:pPr>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You are working as RC volunteer on a hotline. A teenager calls you in distress because they have been told to evacuate their town due to violence. They feel scared and don’t know what they should do.  </a:t>
            </a:r>
          </a:p>
          <a:p>
            <a:pPr>
              <a:spcAft>
                <a:spcPts val="1000"/>
              </a:spcAft>
            </a:pPr>
            <a:endParaRPr lang="da-DK" sz="1800" dirty="0">
              <a:effectLst/>
              <a:latin typeface="Times New Roman" panose="02020603050405020304" pitchFamily="18" charset="0"/>
              <a:ea typeface="Calibri" panose="020F0502020204030204" pitchFamily="34" charset="0"/>
            </a:endParaRPr>
          </a:p>
          <a:p>
            <a:pPr>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Case study 2: </a:t>
            </a:r>
            <a:endParaRPr lang="da-DK" sz="1800" dirty="0">
              <a:effectLst/>
              <a:latin typeface="Times New Roman" panose="02020603050405020304" pitchFamily="18" charset="0"/>
              <a:ea typeface="Calibri" panose="020F0502020204030204" pitchFamily="34" charset="0"/>
            </a:endParaRPr>
          </a:p>
          <a:p>
            <a:pPr>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Your friend calls you in distress for advice because their child is very upset after seeing news about a war on television/social media. </a:t>
            </a:r>
          </a:p>
          <a:p>
            <a:pPr>
              <a:spcAft>
                <a:spcPts val="1000"/>
              </a:spcAft>
            </a:pPr>
            <a:endParaRPr lang="da-DK" sz="1800" dirty="0">
              <a:effectLst/>
              <a:latin typeface="Times New Roman" panose="02020603050405020304" pitchFamily="18" charset="0"/>
              <a:ea typeface="Calibri" panose="020F0502020204030204" pitchFamily="34" charset="0"/>
            </a:endParaRPr>
          </a:p>
          <a:p>
            <a:pPr>
              <a:spcAft>
                <a:spcPts val="10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Case study 3: </a:t>
            </a:r>
            <a:endParaRPr lang="da-DK" sz="1800" dirty="0">
              <a:effectLst/>
              <a:latin typeface="Times New Roman" panose="02020603050405020304" pitchFamily="18" charset="0"/>
              <a:ea typeface="Calibri" panose="020F0502020204030204" pitchFamily="34" charset="0"/>
            </a:endParaRPr>
          </a:p>
          <a:p>
            <a:pPr>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Your work colleague starts telling you how completely overwhelmed and exhausted they feel due to all the extra work they are being asked to do related to a humanitarian crisis. They feel like they cannot say no to the work and shouldn’t complain because the people affected are worse off than they are.</a:t>
            </a:r>
            <a:endParaRPr lang="da-DK" sz="1800" dirty="0">
              <a:effectLst/>
              <a:latin typeface="Times New Roman" panose="02020603050405020304" pitchFamily="18" charset="0"/>
              <a:ea typeface="Calibri" panose="020F0502020204030204" pitchFamily="34" charset="0"/>
            </a:endParaRPr>
          </a:p>
          <a:p>
            <a:endParaRPr lang="en-GB" sz="1200" kern="1200" dirty="0">
              <a:solidFill>
                <a:schemeClr val="tx1"/>
              </a:solidFill>
              <a:latin typeface="+mn-lt"/>
              <a:ea typeface="+mn-ea"/>
              <a:cs typeface="+mn-cs"/>
            </a:endParaRPr>
          </a:p>
          <a:p>
            <a:endParaRPr lang="en-US" b="1" baseline="0"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we have looked at what </a:t>
            </a:r>
            <a:r>
              <a:rPr lang="en-US" baseline="0" dirty="0"/>
              <a:t>PFA is, and what it is not. </a:t>
            </a:r>
          </a:p>
          <a:p>
            <a:endParaRPr lang="en-US" baseline="0" dirty="0"/>
          </a:p>
          <a:p>
            <a:r>
              <a:rPr lang="en-US" baseline="0" dirty="0"/>
              <a:t>We have also looked in detail at the three action principles of Look, Listen and Link. </a:t>
            </a:r>
          </a:p>
          <a:p>
            <a:endParaRPr lang="en-US" baseline="0" dirty="0"/>
          </a:p>
          <a:p>
            <a:r>
              <a:rPr lang="en-US" baseline="0" dirty="0"/>
              <a:t>Now let’s look at what you, as a helper – either as a frontline responder, or a health care worker, need to prepare to be able to provide helpful PFA to people who are in distress. </a:t>
            </a:r>
          </a:p>
          <a:p>
            <a:endParaRPr lang="en-US" baseline="0" dirty="0"/>
          </a:p>
          <a:p>
            <a:r>
              <a:rPr lang="en-US" baseline="0" dirty="0"/>
              <a:t>Take are few minutes to think about what you need to prepare to provide such help. These may be personal things you have to prepare (such as practicing active listening skills), or they may be more practical things (such as updating your knowledge of the local referral system). </a:t>
            </a:r>
          </a:p>
          <a:p>
            <a:endParaRPr lang="en-US" baseline="0" dirty="0"/>
          </a:p>
          <a:p>
            <a:r>
              <a:rPr lang="en-US" b="1" baseline="0" dirty="0"/>
              <a:t>[Give participants 1 minutes to work on this. After 1 minute pick a few people to share what they have listed]</a:t>
            </a: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469900" lvl="1" indent="0">
              <a:spcBef>
                <a:spcPts val="420"/>
              </a:spcBef>
              <a:buNone/>
              <a:tabLst>
                <a:tab pos="300355" algn="l"/>
                <a:tab pos="300990" algn="l"/>
              </a:tabLst>
            </a:pPr>
            <a:r>
              <a:rPr lang="en-GB" sz="2200" dirty="0">
                <a:solidFill>
                  <a:srgbClr val="231F20"/>
                </a:solidFill>
                <a:cs typeface="Calibri"/>
              </a:rPr>
              <a:t>Here is a  list I prepared. You may have other things that are not on here, which are just as important as the ones on my list. </a:t>
            </a:r>
          </a:p>
          <a:p>
            <a:pPr marL="757555" lvl="1" indent="-287655">
              <a:spcBef>
                <a:spcPts val="420"/>
              </a:spcBef>
              <a:buChar char="•"/>
              <a:tabLst>
                <a:tab pos="300355" algn="l"/>
                <a:tab pos="300990" algn="l"/>
              </a:tabLst>
            </a:pPr>
            <a:endParaRPr lang="en-GB" sz="2200" dirty="0">
              <a:solidFill>
                <a:srgbClr val="231F20"/>
              </a:solidFill>
              <a:cs typeface="Calibri"/>
            </a:endParaRPr>
          </a:p>
          <a:p>
            <a:pPr marL="757555" lvl="1" indent="-287655">
              <a:spcBef>
                <a:spcPts val="420"/>
              </a:spcBef>
              <a:buChar char="•"/>
              <a:tabLst>
                <a:tab pos="300355" algn="l"/>
                <a:tab pos="300990" algn="l"/>
              </a:tabLst>
            </a:pPr>
            <a:r>
              <a:rPr lang="en-GB" sz="2200" dirty="0">
                <a:solidFill>
                  <a:srgbClr val="231F20"/>
                </a:solidFill>
                <a:cs typeface="Calibri"/>
              </a:rPr>
              <a:t>Safety and security – choose a method of interaction that is safe for you and the person in distress</a:t>
            </a:r>
          </a:p>
          <a:p>
            <a:pPr marL="757555" lvl="1" indent="-287655">
              <a:spcBef>
                <a:spcPts val="420"/>
              </a:spcBef>
              <a:buChar char="•"/>
              <a:tabLst>
                <a:tab pos="300355" algn="l"/>
                <a:tab pos="300990" algn="l"/>
              </a:tabLst>
            </a:pPr>
            <a:r>
              <a:rPr lang="en-GB" sz="2200" dirty="0">
                <a:solidFill>
                  <a:srgbClr val="231F20"/>
                </a:solidFill>
                <a:cs typeface="Calibri"/>
              </a:rPr>
              <a:t>Prepare your equipment – e.g. PPE (if going to help face-to-face), or if planning to help remotely, make sure you have airtime, internet, privacy, </a:t>
            </a:r>
          </a:p>
          <a:p>
            <a:pPr marL="757555" lvl="1" indent="-287655">
              <a:spcBef>
                <a:spcPts val="420"/>
              </a:spcBef>
              <a:buChar char="•"/>
              <a:tabLst>
                <a:tab pos="300355" algn="l"/>
                <a:tab pos="300990" algn="l"/>
              </a:tabLst>
            </a:pPr>
            <a:r>
              <a:rPr lang="en-GB" sz="2200" dirty="0">
                <a:solidFill>
                  <a:srgbClr val="231F20"/>
                </a:solidFill>
                <a:cs typeface="Calibri"/>
              </a:rPr>
              <a:t>Know the updated local COVID-19 response protocol (be prepared to adapt along the way)</a:t>
            </a:r>
          </a:p>
          <a:p>
            <a:pPr marL="757555" lvl="1" indent="-287655">
              <a:spcBef>
                <a:spcPts val="420"/>
              </a:spcBef>
              <a:buChar char="•"/>
              <a:tabLst>
                <a:tab pos="300355" algn="l"/>
                <a:tab pos="300990" algn="l"/>
              </a:tabLst>
            </a:pPr>
            <a:r>
              <a:rPr lang="en-GB" sz="2200" dirty="0">
                <a:solidFill>
                  <a:srgbClr val="231F20"/>
                </a:solidFill>
                <a:cs typeface="Calibri"/>
              </a:rPr>
              <a:t>Know the local referral system and have this readily available to share with others</a:t>
            </a:r>
          </a:p>
          <a:p>
            <a:pPr marL="757555" lvl="1" indent="-287655">
              <a:spcBef>
                <a:spcPts val="420"/>
              </a:spcBef>
              <a:buChar char="•"/>
              <a:tabLst>
                <a:tab pos="300355" algn="l"/>
                <a:tab pos="300990" algn="l"/>
              </a:tabLst>
            </a:pPr>
            <a:r>
              <a:rPr lang="en-GB" sz="2200" dirty="0">
                <a:solidFill>
                  <a:srgbClr val="231F20"/>
                </a:solidFill>
                <a:cs typeface="Calibri"/>
              </a:rPr>
              <a:t>Have updated referral information ready to share </a:t>
            </a:r>
          </a:p>
          <a:p>
            <a:pPr marL="757555" lvl="1" indent="-287655">
              <a:spcBef>
                <a:spcPts val="420"/>
              </a:spcBef>
              <a:buChar char="•"/>
              <a:tabLst>
                <a:tab pos="300355" algn="l"/>
                <a:tab pos="300990" algn="l"/>
              </a:tabLst>
            </a:pPr>
            <a:r>
              <a:rPr lang="en-GB" sz="2200" dirty="0">
                <a:solidFill>
                  <a:srgbClr val="231F20"/>
                </a:solidFill>
                <a:cs typeface="Calibri"/>
              </a:rPr>
              <a:t>Be aware of groups with specific needs (e.g. children, older adults, people living with pre-existing health conditions, etc</a:t>
            </a:r>
          </a:p>
          <a:p>
            <a:pPr marL="757555" lvl="1" indent="-287655">
              <a:spcBef>
                <a:spcPts val="420"/>
              </a:spcBef>
              <a:buChar char="•"/>
              <a:tabLst>
                <a:tab pos="300355" algn="l"/>
                <a:tab pos="300990" algn="l"/>
              </a:tabLst>
            </a:pPr>
            <a:r>
              <a:rPr lang="en-GB" sz="2200" dirty="0">
                <a:solidFill>
                  <a:srgbClr val="231F20"/>
                </a:solidFill>
                <a:cs typeface="Calibri"/>
              </a:rPr>
              <a:t>Have psychoeducation materials ready to share (e.g. on healthy coping strategies, sleeping better, etc)</a:t>
            </a: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469900" lvl="1" indent="0">
              <a:spcBef>
                <a:spcPts val="420"/>
              </a:spcBef>
              <a:buNone/>
              <a:tabLst>
                <a:tab pos="300355" algn="l"/>
                <a:tab pos="300990" algn="l"/>
              </a:tabLst>
            </a:pPr>
            <a:r>
              <a:rPr lang="en-GB" sz="2200" dirty="0">
                <a:solidFill>
                  <a:srgbClr val="231F20"/>
                </a:solidFill>
                <a:cs typeface="Calibri"/>
              </a:rPr>
              <a:t>Here is a  list I prepared. You may have other things that are not on here, which are just as important as the ones on my list. </a:t>
            </a:r>
          </a:p>
          <a:p>
            <a:pPr marL="757555" lvl="1" indent="-287655">
              <a:spcBef>
                <a:spcPts val="420"/>
              </a:spcBef>
              <a:buChar char="•"/>
              <a:tabLst>
                <a:tab pos="300355" algn="l"/>
                <a:tab pos="300990" algn="l"/>
              </a:tabLst>
            </a:pPr>
            <a:endParaRPr lang="en-GB" sz="2200" dirty="0">
              <a:solidFill>
                <a:srgbClr val="231F20"/>
              </a:solidFill>
              <a:cs typeface="Calibri"/>
            </a:endParaRPr>
          </a:p>
          <a:p>
            <a:pPr marL="757555" lvl="1" indent="-287655">
              <a:spcBef>
                <a:spcPts val="420"/>
              </a:spcBef>
              <a:buChar char="•"/>
              <a:tabLst>
                <a:tab pos="300355" algn="l"/>
                <a:tab pos="300990" algn="l"/>
              </a:tabLst>
            </a:pPr>
            <a:r>
              <a:rPr lang="en-GB" sz="2200" dirty="0">
                <a:solidFill>
                  <a:srgbClr val="231F20"/>
                </a:solidFill>
                <a:cs typeface="Calibri"/>
              </a:rPr>
              <a:t>Safety and security – choose a method of interaction that is safe for you and the person in distress</a:t>
            </a:r>
          </a:p>
          <a:p>
            <a:pPr marL="757555" lvl="1" indent="-287655">
              <a:spcBef>
                <a:spcPts val="420"/>
              </a:spcBef>
              <a:buChar char="•"/>
              <a:tabLst>
                <a:tab pos="300355" algn="l"/>
                <a:tab pos="300990" algn="l"/>
              </a:tabLst>
            </a:pPr>
            <a:r>
              <a:rPr lang="en-GB" sz="2200" dirty="0">
                <a:solidFill>
                  <a:srgbClr val="231F20"/>
                </a:solidFill>
                <a:cs typeface="Calibri"/>
              </a:rPr>
              <a:t>Prepare your equipment – e.g. PPE (if going to help face-to-face), or if planning to help remotely, make sure you have airtime, internet, privacy, </a:t>
            </a:r>
          </a:p>
          <a:p>
            <a:pPr marL="757555" lvl="1" indent="-287655">
              <a:spcBef>
                <a:spcPts val="420"/>
              </a:spcBef>
              <a:buChar char="•"/>
              <a:tabLst>
                <a:tab pos="300355" algn="l"/>
                <a:tab pos="300990" algn="l"/>
              </a:tabLst>
            </a:pPr>
            <a:r>
              <a:rPr lang="en-GB" sz="2200" dirty="0">
                <a:solidFill>
                  <a:srgbClr val="231F20"/>
                </a:solidFill>
                <a:cs typeface="Calibri"/>
              </a:rPr>
              <a:t>Know the updated local COVID-19 response protocol (be prepared to adapt along the way)</a:t>
            </a:r>
          </a:p>
          <a:p>
            <a:pPr marL="757555" lvl="1" indent="-287655">
              <a:spcBef>
                <a:spcPts val="420"/>
              </a:spcBef>
              <a:buChar char="•"/>
              <a:tabLst>
                <a:tab pos="300355" algn="l"/>
                <a:tab pos="300990" algn="l"/>
              </a:tabLst>
            </a:pPr>
            <a:r>
              <a:rPr lang="en-GB" sz="2200" dirty="0">
                <a:solidFill>
                  <a:srgbClr val="231F20"/>
                </a:solidFill>
                <a:cs typeface="Calibri"/>
              </a:rPr>
              <a:t>Know the local referral system and have this readily available to share with others</a:t>
            </a:r>
          </a:p>
          <a:p>
            <a:pPr marL="757555" lvl="1" indent="-287655">
              <a:spcBef>
                <a:spcPts val="420"/>
              </a:spcBef>
              <a:buChar char="•"/>
              <a:tabLst>
                <a:tab pos="300355" algn="l"/>
                <a:tab pos="300990" algn="l"/>
              </a:tabLst>
            </a:pPr>
            <a:r>
              <a:rPr lang="en-GB" sz="2200" dirty="0">
                <a:solidFill>
                  <a:srgbClr val="231F20"/>
                </a:solidFill>
                <a:cs typeface="Calibri"/>
              </a:rPr>
              <a:t>Have updated referral information ready to share </a:t>
            </a:r>
          </a:p>
          <a:p>
            <a:pPr marL="757555" lvl="1" indent="-287655">
              <a:spcBef>
                <a:spcPts val="420"/>
              </a:spcBef>
              <a:buChar char="•"/>
              <a:tabLst>
                <a:tab pos="300355" algn="l"/>
                <a:tab pos="300990" algn="l"/>
              </a:tabLst>
            </a:pPr>
            <a:r>
              <a:rPr lang="en-GB" sz="2200" dirty="0">
                <a:solidFill>
                  <a:srgbClr val="231F20"/>
                </a:solidFill>
                <a:cs typeface="Calibri"/>
              </a:rPr>
              <a:t>Be aware of groups with specific needs (e.g. children, older adults, people living with pre-existing health conditions, etc</a:t>
            </a:r>
          </a:p>
          <a:p>
            <a:pPr marL="757555" lvl="1" indent="-287655">
              <a:spcBef>
                <a:spcPts val="420"/>
              </a:spcBef>
              <a:buChar char="•"/>
              <a:tabLst>
                <a:tab pos="300355" algn="l"/>
                <a:tab pos="300990" algn="l"/>
              </a:tabLst>
            </a:pPr>
            <a:r>
              <a:rPr lang="en-GB" sz="2200" dirty="0">
                <a:solidFill>
                  <a:srgbClr val="231F20"/>
                </a:solidFill>
                <a:cs typeface="Calibri"/>
              </a:rPr>
              <a:t>Have psychoeducation materials ready to share (e.g. on healthy coping strategies, sleeping better, etc)</a:t>
            </a: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47</a:t>
            </a:fld>
            <a:endParaRPr lang="en-US"/>
          </a:p>
        </p:txBody>
      </p:sp>
    </p:spTree>
    <p:extLst>
      <p:ext uri="{BB962C8B-B14F-4D97-AF65-F5344CB8AC3E}">
        <p14:creationId xmlns:p14="http://schemas.microsoft.com/office/powerpoint/2010/main" val="22921883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469900" lvl="1" indent="0">
              <a:spcBef>
                <a:spcPts val="420"/>
              </a:spcBef>
              <a:buNone/>
              <a:tabLst>
                <a:tab pos="300355" algn="l"/>
                <a:tab pos="300990" algn="l"/>
              </a:tabLst>
            </a:pPr>
            <a:r>
              <a:rPr lang="en-GB" sz="2200" dirty="0">
                <a:solidFill>
                  <a:srgbClr val="231F20"/>
                </a:solidFill>
                <a:cs typeface="Calibri"/>
              </a:rPr>
              <a:t>Here is a  list I prepared. You may have other things that are not on here, which are just as important as the ones on my list. </a:t>
            </a:r>
          </a:p>
          <a:p>
            <a:pPr marL="757555" lvl="1" indent="-287655">
              <a:spcBef>
                <a:spcPts val="420"/>
              </a:spcBef>
              <a:buChar char="•"/>
              <a:tabLst>
                <a:tab pos="300355" algn="l"/>
                <a:tab pos="300990" algn="l"/>
              </a:tabLst>
            </a:pPr>
            <a:endParaRPr lang="en-GB" sz="2200" dirty="0">
              <a:solidFill>
                <a:srgbClr val="231F20"/>
              </a:solidFill>
              <a:cs typeface="Calibri"/>
            </a:endParaRPr>
          </a:p>
          <a:p>
            <a:pPr marL="757555" lvl="1" indent="-287655">
              <a:spcBef>
                <a:spcPts val="420"/>
              </a:spcBef>
              <a:buChar char="•"/>
              <a:tabLst>
                <a:tab pos="300355" algn="l"/>
                <a:tab pos="300990" algn="l"/>
              </a:tabLst>
            </a:pPr>
            <a:r>
              <a:rPr lang="en-GB" sz="2200" dirty="0">
                <a:solidFill>
                  <a:srgbClr val="231F20"/>
                </a:solidFill>
                <a:cs typeface="Calibri"/>
              </a:rPr>
              <a:t>Safety and security – choose a method of interaction that is safe for you and the person in distress</a:t>
            </a:r>
          </a:p>
          <a:p>
            <a:pPr marL="757555" lvl="1" indent="-287655">
              <a:spcBef>
                <a:spcPts val="420"/>
              </a:spcBef>
              <a:buChar char="•"/>
              <a:tabLst>
                <a:tab pos="300355" algn="l"/>
                <a:tab pos="300990" algn="l"/>
              </a:tabLst>
            </a:pPr>
            <a:r>
              <a:rPr lang="en-GB" sz="2200" dirty="0">
                <a:solidFill>
                  <a:srgbClr val="231F20"/>
                </a:solidFill>
                <a:cs typeface="Calibri"/>
              </a:rPr>
              <a:t>Prepare your equipment – e.g. PPE (if going to help face-to-face), or if planning to help remotely, make sure you have airtime, internet, privacy, </a:t>
            </a:r>
          </a:p>
          <a:p>
            <a:pPr marL="757555" lvl="1" indent="-287655">
              <a:spcBef>
                <a:spcPts val="420"/>
              </a:spcBef>
              <a:buChar char="•"/>
              <a:tabLst>
                <a:tab pos="300355" algn="l"/>
                <a:tab pos="300990" algn="l"/>
              </a:tabLst>
            </a:pPr>
            <a:r>
              <a:rPr lang="en-GB" sz="2200" dirty="0">
                <a:solidFill>
                  <a:srgbClr val="231F20"/>
                </a:solidFill>
                <a:cs typeface="Calibri"/>
              </a:rPr>
              <a:t>Know the updated local COVID-19 response protocol (be prepared to adapt along the way)</a:t>
            </a:r>
          </a:p>
          <a:p>
            <a:pPr marL="757555" lvl="1" indent="-287655">
              <a:spcBef>
                <a:spcPts val="420"/>
              </a:spcBef>
              <a:buChar char="•"/>
              <a:tabLst>
                <a:tab pos="300355" algn="l"/>
                <a:tab pos="300990" algn="l"/>
              </a:tabLst>
            </a:pPr>
            <a:r>
              <a:rPr lang="en-GB" sz="2200" dirty="0">
                <a:solidFill>
                  <a:srgbClr val="231F20"/>
                </a:solidFill>
                <a:cs typeface="Calibri"/>
              </a:rPr>
              <a:t>Know the local referral system and have this readily available to share with others</a:t>
            </a:r>
          </a:p>
          <a:p>
            <a:pPr marL="757555" lvl="1" indent="-287655">
              <a:spcBef>
                <a:spcPts val="420"/>
              </a:spcBef>
              <a:buChar char="•"/>
              <a:tabLst>
                <a:tab pos="300355" algn="l"/>
                <a:tab pos="300990" algn="l"/>
              </a:tabLst>
            </a:pPr>
            <a:r>
              <a:rPr lang="en-GB" sz="2200" dirty="0">
                <a:solidFill>
                  <a:srgbClr val="231F20"/>
                </a:solidFill>
                <a:cs typeface="Calibri"/>
              </a:rPr>
              <a:t>Have updated referral information ready to share </a:t>
            </a:r>
          </a:p>
          <a:p>
            <a:pPr marL="757555" lvl="1" indent="-287655">
              <a:spcBef>
                <a:spcPts val="420"/>
              </a:spcBef>
              <a:buChar char="•"/>
              <a:tabLst>
                <a:tab pos="300355" algn="l"/>
                <a:tab pos="300990" algn="l"/>
              </a:tabLst>
            </a:pPr>
            <a:r>
              <a:rPr lang="en-GB" sz="2200" dirty="0">
                <a:solidFill>
                  <a:srgbClr val="231F20"/>
                </a:solidFill>
                <a:cs typeface="Calibri"/>
              </a:rPr>
              <a:t>Be aware of groups with specific needs (e.g. children, older adults, people living with pre-existing health conditions, etc</a:t>
            </a:r>
          </a:p>
          <a:p>
            <a:pPr marL="757555" lvl="1" indent="-287655">
              <a:spcBef>
                <a:spcPts val="420"/>
              </a:spcBef>
              <a:buChar char="•"/>
              <a:tabLst>
                <a:tab pos="300355" algn="l"/>
                <a:tab pos="300990" algn="l"/>
              </a:tabLst>
            </a:pPr>
            <a:r>
              <a:rPr lang="en-GB" sz="2200" dirty="0">
                <a:solidFill>
                  <a:srgbClr val="231F20"/>
                </a:solidFill>
                <a:cs typeface="Calibri"/>
              </a:rPr>
              <a:t>Have psychoeducation materials ready to share (e.g. on healthy coping strategies, sleeping better, etc)</a:t>
            </a: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48</a:t>
            </a:fld>
            <a:endParaRPr lang="en-US"/>
          </a:p>
        </p:txBody>
      </p:sp>
    </p:spTree>
    <p:extLst>
      <p:ext uri="{BB962C8B-B14F-4D97-AF65-F5344CB8AC3E}">
        <p14:creationId xmlns:p14="http://schemas.microsoft.com/office/powerpoint/2010/main" val="1408968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469900" lvl="1" indent="0">
              <a:spcBef>
                <a:spcPts val="420"/>
              </a:spcBef>
              <a:buNone/>
              <a:tabLst>
                <a:tab pos="300355" algn="l"/>
                <a:tab pos="300990" algn="l"/>
              </a:tabLst>
            </a:pPr>
            <a:r>
              <a:rPr lang="en-GB" sz="2200" dirty="0">
                <a:solidFill>
                  <a:srgbClr val="231F20"/>
                </a:solidFill>
                <a:cs typeface="Calibri"/>
              </a:rPr>
              <a:t>Here is a  list I prepared. You may have other things that are not on here, which are just as important as the ones on my list. </a:t>
            </a:r>
          </a:p>
          <a:p>
            <a:pPr marL="757555" lvl="1" indent="-287655">
              <a:spcBef>
                <a:spcPts val="420"/>
              </a:spcBef>
              <a:buChar char="•"/>
              <a:tabLst>
                <a:tab pos="300355" algn="l"/>
                <a:tab pos="300990" algn="l"/>
              </a:tabLst>
            </a:pPr>
            <a:endParaRPr lang="en-GB" sz="2200" dirty="0">
              <a:solidFill>
                <a:srgbClr val="231F20"/>
              </a:solidFill>
              <a:cs typeface="Calibri"/>
            </a:endParaRPr>
          </a:p>
          <a:p>
            <a:pPr marL="757555" lvl="1" indent="-287655">
              <a:spcBef>
                <a:spcPts val="420"/>
              </a:spcBef>
              <a:buChar char="•"/>
              <a:tabLst>
                <a:tab pos="300355" algn="l"/>
                <a:tab pos="300990" algn="l"/>
              </a:tabLst>
            </a:pPr>
            <a:r>
              <a:rPr lang="en-GB" sz="2200" dirty="0">
                <a:solidFill>
                  <a:srgbClr val="231F20"/>
                </a:solidFill>
                <a:cs typeface="Calibri"/>
              </a:rPr>
              <a:t>Safety and security – choose a method of interaction that is safe for you and the person in distress</a:t>
            </a:r>
          </a:p>
          <a:p>
            <a:pPr marL="757555" lvl="1" indent="-287655">
              <a:spcBef>
                <a:spcPts val="420"/>
              </a:spcBef>
              <a:buChar char="•"/>
              <a:tabLst>
                <a:tab pos="300355" algn="l"/>
                <a:tab pos="300990" algn="l"/>
              </a:tabLst>
            </a:pPr>
            <a:r>
              <a:rPr lang="en-GB" sz="2200" dirty="0">
                <a:solidFill>
                  <a:srgbClr val="231F20"/>
                </a:solidFill>
                <a:cs typeface="Calibri"/>
              </a:rPr>
              <a:t>Prepare your equipment – e.g. PPE (if going to help face-to-face), or if planning to help remotely, make sure you have airtime, internet, privacy, </a:t>
            </a:r>
          </a:p>
          <a:p>
            <a:pPr marL="757555" lvl="1" indent="-287655">
              <a:spcBef>
                <a:spcPts val="420"/>
              </a:spcBef>
              <a:buChar char="•"/>
              <a:tabLst>
                <a:tab pos="300355" algn="l"/>
                <a:tab pos="300990" algn="l"/>
              </a:tabLst>
            </a:pPr>
            <a:r>
              <a:rPr lang="en-GB" sz="2200" dirty="0">
                <a:solidFill>
                  <a:srgbClr val="231F20"/>
                </a:solidFill>
                <a:cs typeface="Calibri"/>
              </a:rPr>
              <a:t>Know the updated local COVID-19 response protocol (be prepared to adapt along the way)</a:t>
            </a:r>
          </a:p>
          <a:p>
            <a:pPr marL="757555" lvl="1" indent="-287655">
              <a:spcBef>
                <a:spcPts val="420"/>
              </a:spcBef>
              <a:buChar char="•"/>
              <a:tabLst>
                <a:tab pos="300355" algn="l"/>
                <a:tab pos="300990" algn="l"/>
              </a:tabLst>
            </a:pPr>
            <a:r>
              <a:rPr lang="en-GB" sz="2200" dirty="0">
                <a:solidFill>
                  <a:srgbClr val="231F20"/>
                </a:solidFill>
                <a:cs typeface="Calibri"/>
              </a:rPr>
              <a:t>Know the local referral system and have this readily available to share with others</a:t>
            </a:r>
          </a:p>
          <a:p>
            <a:pPr marL="757555" lvl="1" indent="-287655">
              <a:spcBef>
                <a:spcPts val="420"/>
              </a:spcBef>
              <a:buChar char="•"/>
              <a:tabLst>
                <a:tab pos="300355" algn="l"/>
                <a:tab pos="300990" algn="l"/>
              </a:tabLst>
            </a:pPr>
            <a:r>
              <a:rPr lang="en-GB" sz="2200" dirty="0">
                <a:solidFill>
                  <a:srgbClr val="231F20"/>
                </a:solidFill>
                <a:cs typeface="Calibri"/>
              </a:rPr>
              <a:t>Have updated referral information ready to share </a:t>
            </a:r>
          </a:p>
          <a:p>
            <a:pPr marL="757555" lvl="1" indent="-287655">
              <a:spcBef>
                <a:spcPts val="420"/>
              </a:spcBef>
              <a:buChar char="•"/>
              <a:tabLst>
                <a:tab pos="300355" algn="l"/>
                <a:tab pos="300990" algn="l"/>
              </a:tabLst>
            </a:pPr>
            <a:r>
              <a:rPr lang="en-GB" sz="2200" dirty="0">
                <a:solidFill>
                  <a:srgbClr val="231F20"/>
                </a:solidFill>
                <a:cs typeface="Calibri"/>
              </a:rPr>
              <a:t>Be aware of groups with specific needs (e.g. children, older adults, people living with pre-existing health conditions, etc</a:t>
            </a:r>
          </a:p>
          <a:p>
            <a:pPr marL="757555" lvl="1" indent="-287655">
              <a:spcBef>
                <a:spcPts val="420"/>
              </a:spcBef>
              <a:buChar char="•"/>
              <a:tabLst>
                <a:tab pos="300355" algn="l"/>
                <a:tab pos="300990" algn="l"/>
              </a:tabLst>
            </a:pPr>
            <a:r>
              <a:rPr lang="en-GB" sz="2200" dirty="0">
                <a:solidFill>
                  <a:srgbClr val="231F20"/>
                </a:solidFill>
                <a:cs typeface="Calibri"/>
              </a:rPr>
              <a:t>Have psychoeducation materials ready to share (e.g. on healthy coping strategies, sleeping better, etc)</a:t>
            </a: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49</a:t>
            </a:fld>
            <a:endParaRPr lang="en-US"/>
          </a:p>
        </p:txBody>
      </p:sp>
    </p:spTree>
    <p:extLst>
      <p:ext uri="{BB962C8B-B14F-4D97-AF65-F5344CB8AC3E}">
        <p14:creationId xmlns:p14="http://schemas.microsoft.com/office/powerpoint/2010/main" val="35877145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It </a:t>
            </a:r>
            <a:r>
              <a:rPr lang="da-DK" dirty="0" err="1"/>
              <a:t>can</a:t>
            </a:r>
            <a:r>
              <a:rPr lang="da-DK" dirty="0"/>
              <a:t> </a:t>
            </a:r>
            <a:r>
              <a:rPr lang="da-DK" dirty="0" err="1"/>
              <a:t>sometimes</a:t>
            </a:r>
            <a:r>
              <a:rPr lang="da-DK" dirty="0"/>
              <a:t> </a:t>
            </a:r>
            <a:r>
              <a:rPr lang="da-DK" dirty="0" err="1"/>
              <a:t>be</a:t>
            </a:r>
            <a:r>
              <a:rPr lang="da-DK" dirty="0"/>
              <a:t> </a:t>
            </a:r>
            <a:r>
              <a:rPr lang="da-DK" dirty="0" err="1"/>
              <a:t>hard</a:t>
            </a:r>
            <a:r>
              <a:rPr lang="da-DK" dirty="0"/>
              <a:t> to </a:t>
            </a:r>
            <a:r>
              <a:rPr lang="da-DK" dirty="0" err="1"/>
              <a:t>interact</a:t>
            </a:r>
            <a:r>
              <a:rPr lang="da-DK" dirty="0"/>
              <a:t> with </a:t>
            </a:r>
            <a:r>
              <a:rPr lang="da-DK" dirty="0" err="1"/>
              <a:t>others</a:t>
            </a:r>
            <a:r>
              <a:rPr lang="da-DK" dirty="0"/>
              <a:t> </a:t>
            </a:r>
            <a:r>
              <a:rPr lang="da-DK" dirty="0" err="1"/>
              <a:t>who</a:t>
            </a:r>
            <a:r>
              <a:rPr lang="da-DK" dirty="0"/>
              <a:t> </a:t>
            </a:r>
            <a:r>
              <a:rPr lang="da-DK" dirty="0" err="1"/>
              <a:t>are</a:t>
            </a:r>
            <a:r>
              <a:rPr lang="da-DK" dirty="0"/>
              <a:t> in </a:t>
            </a:r>
            <a:r>
              <a:rPr lang="da-DK" dirty="0" err="1"/>
              <a:t>distress</a:t>
            </a:r>
            <a:r>
              <a:rPr lang="da-DK" dirty="0"/>
              <a:t>, and it </a:t>
            </a:r>
            <a:r>
              <a:rPr lang="da-DK" dirty="0" err="1"/>
              <a:t>can</a:t>
            </a:r>
            <a:r>
              <a:rPr lang="da-DK" dirty="0"/>
              <a:t> </a:t>
            </a:r>
            <a:r>
              <a:rPr lang="da-DK" dirty="0" err="1"/>
              <a:t>be</a:t>
            </a:r>
            <a:r>
              <a:rPr lang="da-DK" dirty="0"/>
              <a:t> </a:t>
            </a:r>
            <a:r>
              <a:rPr lang="da-DK" dirty="0" err="1"/>
              <a:t>difficult</a:t>
            </a:r>
            <a:r>
              <a:rPr lang="da-DK" dirty="0"/>
              <a:t> to </a:t>
            </a:r>
            <a:r>
              <a:rPr lang="da-DK" dirty="0" err="1"/>
              <a:t>meet</a:t>
            </a:r>
            <a:r>
              <a:rPr lang="da-DK" dirty="0"/>
              <a:t> </a:t>
            </a:r>
            <a:r>
              <a:rPr lang="da-DK" dirty="0" err="1"/>
              <a:t>people</a:t>
            </a:r>
            <a:r>
              <a:rPr lang="da-DK" dirty="0"/>
              <a:t> </a:t>
            </a:r>
            <a:r>
              <a:rPr lang="da-DK" dirty="0" err="1"/>
              <a:t>who</a:t>
            </a:r>
            <a:r>
              <a:rPr lang="da-DK" dirty="0"/>
              <a:t> </a:t>
            </a:r>
            <a:r>
              <a:rPr lang="da-DK" dirty="0" err="1"/>
              <a:t>are</a:t>
            </a:r>
            <a:r>
              <a:rPr lang="da-DK" dirty="0"/>
              <a:t> </a:t>
            </a:r>
            <a:r>
              <a:rPr lang="da-DK" dirty="0" err="1"/>
              <a:t>suffering</a:t>
            </a:r>
            <a:r>
              <a:rPr lang="da-DK" dirty="0"/>
              <a:t> and </a:t>
            </a:r>
            <a:r>
              <a:rPr lang="da-DK" dirty="0" err="1"/>
              <a:t>going</a:t>
            </a:r>
            <a:r>
              <a:rPr lang="da-DK" dirty="0"/>
              <a:t> </a:t>
            </a:r>
            <a:r>
              <a:rPr lang="da-DK" dirty="0" err="1"/>
              <a:t>through</a:t>
            </a:r>
            <a:r>
              <a:rPr lang="da-DK" dirty="0"/>
              <a:t> </a:t>
            </a:r>
            <a:r>
              <a:rPr lang="da-DK" dirty="0" err="1"/>
              <a:t>crises</a:t>
            </a:r>
            <a:r>
              <a:rPr lang="da-DK" dirty="0"/>
              <a:t>. This is </a:t>
            </a:r>
            <a:r>
              <a:rPr lang="da-DK" dirty="0" err="1"/>
              <a:t>often</a:t>
            </a:r>
            <a:r>
              <a:rPr lang="da-DK" dirty="0"/>
              <a:t> part of </a:t>
            </a:r>
            <a:r>
              <a:rPr lang="da-DK" dirty="0" err="1"/>
              <a:t>our</a:t>
            </a:r>
            <a:r>
              <a:rPr lang="da-DK" dirty="0"/>
              <a:t> </a:t>
            </a:r>
            <a:r>
              <a:rPr lang="da-DK" dirty="0" err="1"/>
              <a:t>work</a:t>
            </a:r>
            <a:r>
              <a:rPr lang="da-DK" dirty="0"/>
              <a:t> as RCRC </a:t>
            </a:r>
            <a:r>
              <a:rPr lang="da-DK" dirty="0" err="1"/>
              <a:t>staff</a:t>
            </a:r>
            <a:r>
              <a:rPr lang="da-DK" dirty="0"/>
              <a:t> and </a:t>
            </a:r>
            <a:r>
              <a:rPr lang="da-DK" dirty="0" err="1"/>
              <a:t>volunteers</a:t>
            </a:r>
            <a:r>
              <a:rPr lang="da-DK" dirty="0"/>
              <a:t>. It is </a:t>
            </a:r>
            <a:r>
              <a:rPr lang="da-DK" dirty="0" err="1"/>
              <a:t>very</a:t>
            </a:r>
            <a:r>
              <a:rPr lang="da-DK" dirty="0"/>
              <a:t> </a:t>
            </a:r>
            <a:r>
              <a:rPr lang="da-DK" dirty="0" err="1"/>
              <a:t>important</a:t>
            </a:r>
            <a:r>
              <a:rPr lang="da-DK" dirty="0"/>
              <a:t> </a:t>
            </a:r>
            <a:r>
              <a:rPr lang="da-DK" dirty="0" err="1"/>
              <a:t>we</a:t>
            </a:r>
            <a:r>
              <a:rPr lang="da-DK" dirty="0"/>
              <a:t> </a:t>
            </a:r>
            <a:r>
              <a:rPr lang="da-DK" dirty="0" err="1"/>
              <a:t>also</a:t>
            </a:r>
            <a:r>
              <a:rPr lang="da-DK" dirty="0"/>
              <a:t> look </a:t>
            </a:r>
            <a:r>
              <a:rPr lang="da-DK" dirty="0" err="1"/>
              <a:t>after</a:t>
            </a:r>
            <a:r>
              <a:rPr lang="da-DK" dirty="0"/>
              <a:t> </a:t>
            </a:r>
            <a:r>
              <a:rPr lang="da-DK" dirty="0" err="1"/>
              <a:t>ourselves</a:t>
            </a:r>
            <a:r>
              <a:rPr lang="da-DK" dirty="0"/>
              <a:t> and pay attention to </a:t>
            </a:r>
            <a:r>
              <a:rPr lang="da-DK" dirty="0" err="1"/>
              <a:t>our</a:t>
            </a:r>
            <a:r>
              <a:rPr lang="da-DK" dirty="0"/>
              <a:t> </a:t>
            </a:r>
            <a:r>
              <a:rPr lang="da-DK" dirty="0" err="1"/>
              <a:t>own</a:t>
            </a:r>
            <a:r>
              <a:rPr lang="da-DK" dirty="0"/>
              <a:t> </a:t>
            </a:r>
            <a:r>
              <a:rPr lang="da-DK" dirty="0" err="1"/>
              <a:t>wellbeing</a:t>
            </a:r>
            <a:r>
              <a:rPr lang="da-DK" dirty="0"/>
              <a:t>. </a:t>
            </a:r>
          </a:p>
          <a:p>
            <a:endParaRPr lang="da-DK" dirty="0"/>
          </a:p>
          <a:p>
            <a:r>
              <a:rPr lang="da-DK" dirty="0" err="1"/>
              <a:t>When</a:t>
            </a:r>
            <a:r>
              <a:rPr lang="da-DK" dirty="0"/>
              <a:t> </a:t>
            </a:r>
            <a:r>
              <a:rPr lang="da-DK" dirty="0" err="1"/>
              <a:t>you</a:t>
            </a:r>
            <a:r>
              <a:rPr lang="da-DK" dirty="0"/>
              <a:t> </a:t>
            </a:r>
            <a:r>
              <a:rPr lang="da-DK" dirty="0" err="1"/>
              <a:t>learn</a:t>
            </a:r>
            <a:r>
              <a:rPr lang="da-DK" dirty="0"/>
              <a:t> PFA </a:t>
            </a:r>
            <a:r>
              <a:rPr lang="da-DK" dirty="0" err="1"/>
              <a:t>skills</a:t>
            </a:r>
            <a:r>
              <a:rPr lang="da-DK" dirty="0"/>
              <a:t>, </a:t>
            </a:r>
            <a:r>
              <a:rPr lang="da-DK" dirty="0" err="1"/>
              <a:t>you</a:t>
            </a:r>
            <a:r>
              <a:rPr lang="da-DK" dirty="0"/>
              <a:t> </a:t>
            </a:r>
            <a:r>
              <a:rPr lang="da-DK" dirty="0" err="1"/>
              <a:t>can</a:t>
            </a:r>
            <a:r>
              <a:rPr lang="da-DK" dirty="0"/>
              <a:t> </a:t>
            </a:r>
            <a:r>
              <a:rPr lang="da-DK" dirty="0" err="1"/>
              <a:t>also</a:t>
            </a:r>
            <a:r>
              <a:rPr lang="da-DK" dirty="0"/>
              <a:t> </a:t>
            </a:r>
            <a:r>
              <a:rPr lang="da-DK" dirty="0" err="1"/>
              <a:t>use</a:t>
            </a:r>
            <a:r>
              <a:rPr lang="da-DK" dirty="0"/>
              <a:t> </a:t>
            </a:r>
            <a:r>
              <a:rPr lang="da-DK" dirty="0" err="1"/>
              <a:t>these</a:t>
            </a:r>
            <a:r>
              <a:rPr lang="da-DK" dirty="0"/>
              <a:t> </a:t>
            </a:r>
            <a:r>
              <a:rPr lang="da-DK" dirty="0" err="1"/>
              <a:t>skills</a:t>
            </a:r>
            <a:r>
              <a:rPr lang="da-DK" dirty="0"/>
              <a:t> to </a:t>
            </a:r>
            <a:r>
              <a:rPr lang="da-DK" dirty="0" err="1"/>
              <a:t>take</a:t>
            </a:r>
            <a:r>
              <a:rPr lang="da-DK" dirty="0"/>
              <a:t> </a:t>
            </a:r>
            <a:r>
              <a:rPr lang="da-DK" dirty="0" err="1"/>
              <a:t>care</a:t>
            </a:r>
            <a:r>
              <a:rPr lang="da-DK" dirty="0"/>
              <a:t> of </a:t>
            </a:r>
            <a:r>
              <a:rPr lang="da-DK" dirty="0" err="1"/>
              <a:t>yourself</a:t>
            </a:r>
            <a:r>
              <a:rPr lang="da-DK" dirty="0"/>
              <a:t>. How do </a:t>
            </a:r>
            <a:r>
              <a:rPr lang="da-DK" dirty="0" err="1"/>
              <a:t>you</a:t>
            </a:r>
            <a:r>
              <a:rPr lang="da-DK" dirty="0"/>
              <a:t> </a:t>
            </a:r>
            <a:r>
              <a:rPr lang="da-DK" dirty="0" err="1"/>
              <a:t>think</a:t>
            </a:r>
            <a:r>
              <a:rPr lang="da-DK" dirty="0"/>
              <a:t> </a:t>
            </a:r>
            <a:r>
              <a:rPr lang="da-DK" dirty="0" err="1"/>
              <a:t>you</a:t>
            </a:r>
            <a:r>
              <a:rPr lang="da-DK" dirty="0"/>
              <a:t> </a:t>
            </a:r>
            <a:r>
              <a:rPr lang="da-DK" dirty="0" err="1"/>
              <a:t>can</a:t>
            </a:r>
            <a:r>
              <a:rPr lang="da-DK" dirty="0"/>
              <a:t> </a:t>
            </a:r>
            <a:r>
              <a:rPr lang="da-DK" dirty="0" err="1"/>
              <a:t>apply</a:t>
            </a:r>
            <a:r>
              <a:rPr lang="da-DK" dirty="0"/>
              <a:t> the action </a:t>
            </a:r>
            <a:r>
              <a:rPr lang="da-DK" dirty="0" err="1"/>
              <a:t>principles</a:t>
            </a:r>
            <a:r>
              <a:rPr lang="da-DK" dirty="0"/>
              <a:t> of Look, Listen and Link to </a:t>
            </a:r>
            <a:r>
              <a:rPr lang="da-DK" dirty="0" err="1"/>
              <a:t>taking</a:t>
            </a:r>
            <a:r>
              <a:rPr lang="da-DK" dirty="0"/>
              <a:t> </a:t>
            </a:r>
            <a:r>
              <a:rPr lang="da-DK" dirty="0" err="1"/>
              <a:t>care</a:t>
            </a:r>
            <a:r>
              <a:rPr lang="da-DK" dirty="0"/>
              <a:t> of </a:t>
            </a:r>
            <a:r>
              <a:rPr lang="da-DK" dirty="0" err="1"/>
              <a:t>yourself</a:t>
            </a:r>
            <a:r>
              <a:rPr lang="da-DK" dirty="0"/>
              <a:t>? </a:t>
            </a:r>
          </a:p>
          <a:p>
            <a:endParaRPr lang="da-DK" dirty="0"/>
          </a:p>
          <a:p>
            <a:r>
              <a:rPr lang="da-DK" b="1" dirty="0"/>
              <a:t>(Ask participants for </a:t>
            </a:r>
            <a:r>
              <a:rPr lang="da-DK" b="1" dirty="0" err="1"/>
              <a:t>their</a:t>
            </a:r>
            <a:r>
              <a:rPr lang="da-DK" b="1" dirty="0"/>
              <a:t> input </a:t>
            </a:r>
            <a:r>
              <a:rPr lang="da-DK" b="1" dirty="0" err="1"/>
              <a:t>first</a:t>
            </a:r>
            <a:r>
              <a:rPr lang="da-DK" b="1" dirty="0"/>
              <a:t>, and </a:t>
            </a:r>
            <a:r>
              <a:rPr lang="da-DK" b="1" dirty="0" err="1"/>
              <a:t>then</a:t>
            </a:r>
            <a:r>
              <a:rPr lang="da-DK" b="1" dirty="0"/>
              <a:t> </a:t>
            </a:r>
            <a:r>
              <a:rPr lang="da-DK" b="1" dirty="0" err="1"/>
              <a:t>add</a:t>
            </a:r>
            <a:r>
              <a:rPr lang="da-DK" b="1" dirty="0"/>
              <a:t> the </a:t>
            </a:r>
            <a:r>
              <a:rPr lang="da-DK" b="1" dirty="0" err="1"/>
              <a:t>following</a:t>
            </a:r>
            <a:r>
              <a:rPr lang="da-DK" b="1" dirty="0"/>
              <a:t> </a:t>
            </a:r>
            <a:r>
              <a:rPr lang="da-DK" b="1" dirty="0" err="1"/>
              <a:t>if</a:t>
            </a:r>
            <a:r>
              <a:rPr lang="da-DK" b="1" dirty="0"/>
              <a:t> it is not </a:t>
            </a:r>
            <a:r>
              <a:rPr lang="da-DK" b="1" dirty="0" err="1"/>
              <a:t>mentioned</a:t>
            </a:r>
            <a:r>
              <a:rPr lang="da-DK" b="1" dirty="0"/>
              <a:t>):</a:t>
            </a:r>
          </a:p>
          <a:p>
            <a:endParaRPr lang="da-DK" dirty="0"/>
          </a:p>
          <a:p>
            <a:endParaRPr lang="x-none" dirty="0"/>
          </a:p>
          <a:p>
            <a:r>
              <a:rPr lang="en-GB" dirty="0"/>
              <a:t>LOOK: You can LOOK for your own symptoms of distress and recognise when you are out of balance and need support. </a:t>
            </a:r>
          </a:p>
          <a:p>
            <a:r>
              <a:rPr lang="en-GB" dirty="0"/>
              <a:t>LISTEN: Part of listening is accepting your own feelings, and recognising you need to change something or ask for help and support from others. </a:t>
            </a:r>
          </a:p>
          <a:p>
            <a:r>
              <a:rPr lang="en-GB" dirty="0"/>
              <a:t>LINK: When you are in distress it is important you reach out to others, or make use of services that can support you. </a:t>
            </a:r>
          </a:p>
          <a:p>
            <a:endParaRPr lang="en-GB" dirty="0"/>
          </a:p>
          <a:p>
            <a:r>
              <a:rPr lang="en-GB" dirty="0"/>
              <a:t>Remember, it is a strength to ask for help, and not a sign of weakness. </a:t>
            </a:r>
          </a:p>
          <a:p>
            <a:endParaRPr lang="en-GB" dirty="0"/>
          </a:p>
        </p:txBody>
      </p:sp>
      <p:sp>
        <p:nvSpPr>
          <p:cNvPr id="4" name="Slide Number Placeholder 3"/>
          <p:cNvSpPr>
            <a:spLocks noGrp="1"/>
          </p:cNvSpPr>
          <p:nvPr>
            <p:ph type="sldNum" sz="quarter" idx="5"/>
          </p:nvPr>
        </p:nvSpPr>
        <p:spPr/>
        <p:txBody>
          <a:bodyPr/>
          <a:lstStyle/>
          <a:p>
            <a:fld id="{64774656-4D90-1246-BBAA-922E8D88F56B}" type="slidenum">
              <a:rPr lang="en-US" smtClean="0"/>
              <a:pPr/>
              <a:t>50</a:t>
            </a:fld>
            <a:endParaRPr lang="en-US"/>
          </a:p>
        </p:txBody>
      </p:sp>
    </p:spTree>
    <p:extLst>
      <p:ext uri="{BB962C8B-B14F-4D97-AF65-F5344CB8AC3E}">
        <p14:creationId xmlns:p14="http://schemas.microsoft.com/office/powerpoint/2010/main" val="3572649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training on PFA for Covid19 is supplemented by five additional modules, on Remote supportive communication, PFA for children, Loss and grief, Caring for staff and volunteers remotely, and Vaccine hesitancy. These trainings are also available on the PS Centre website, and some of them have been recorded and you can download them and listen to the recordings in your own time. </a:t>
            </a:r>
          </a:p>
        </p:txBody>
      </p:sp>
      <p:sp>
        <p:nvSpPr>
          <p:cNvPr id="4" name="Slide Number Placeholder 3"/>
          <p:cNvSpPr>
            <a:spLocks noGrp="1"/>
          </p:cNvSpPr>
          <p:nvPr>
            <p:ph type="sldNum" sz="quarter" idx="5"/>
          </p:nvPr>
        </p:nvSpPr>
        <p:spPr/>
        <p:txBody>
          <a:bodyPr/>
          <a:lstStyle/>
          <a:p>
            <a:fld id="{6248C946-6EA2-45B0-AA68-960756F53FFA}" type="slidenum">
              <a:rPr lang="en-GB" smtClean="0"/>
              <a:t>5</a:t>
            </a:fld>
            <a:endParaRPr lang="en-GB"/>
          </a:p>
        </p:txBody>
      </p:sp>
    </p:spTree>
    <p:extLst>
      <p:ext uri="{BB962C8B-B14F-4D97-AF65-F5344CB8AC3E}">
        <p14:creationId xmlns:p14="http://schemas.microsoft.com/office/powerpoint/2010/main" val="9416913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sz="1200" kern="1200" dirty="0">
                <a:solidFill>
                  <a:schemeClr val="tx1"/>
                </a:solidFill>
                <a:latin typeface="+mn-lt"/>
                <a:ea typeface="+mn-ea"/>
                <a:cs typeface="+mn-cs"/>
              </a:rPr>
              <a:t>Be aware that certain reactions are normal and inevitable when working under difficult circumstances. If you feel overwhelmed by the situation or by your responsibilities, focus for a moment on simple and routine tasks. </a:t>
            </a:r>
          </a:p>
          <a:p>
            <a:endParaRPr lang="en-GB" sz="1200" kern="1200" dirty="0">
              <a:solidFill>
                <a:schemeClr val="tx1"/>
              </a:solidFill>
              <a:latin typeface="+mn-lt"/>
              <a:ea typeface="+mn-ea"/>
              <a:cs typeface="+mn-cs"/>
            </a:endParaRPr>
          </a:p>
          <a:p>
            <a:pPr>
              <a:buFont typeface="Arial"/>
              <a:buChar char="•"/>
            </a:pPr>
            <a:r>
              <a:rPr lang="en-GB" sz="1200" kern="1200" dirty="0">
                <a:solidFill>
                  <a:schemeClr val="tx1"/>
                </a:solidFill>
                <a:latin typeface="+mn-lt"/>
                <a:ea typeface="+mn-ea"/>
                <a:cs typeface="+mn-cs"/>
              </a:rPr>
              <a:t>Let your peers and supervisors know how you feel and be patient with yourself. Talking to someone about your thoughts and feelings can help you absorb and accept any unpleasant experiences you have had.</a:t>
            </a:r>
          </a:p>
          <a:p>
            <a:pPr>
              <a:buFont typeface="Arial"/>
              <a:buChar char="•"/>
            </a:pPr>
            <a:endParaRPr lang="en-GB" sz="1200" kern="1200" dirty="0">
              <a:solidFill>
                <a:schemeClr val="tx1"/>
              </a:solidFill>
              <a:latin typeface="+mn-lt"/>
              <a:ea typeface="+mn-ea"/>
              <a:cs typeface="+mn-cs"/>
            </a:endParaRPr>
          </a:p>
          <a:p>
            <a:pPr>
              <a:buFont typeface="Arial"/>
              <a:buChar char="•"/>
            </a:pPr>
            <a:r>
              <a:rPr lang="en-GB" sz="1200" kern="1200" dirty="0">
                <a:solidFill>
                  <a:schemeClr val="tx1"/>
                </a:solidFill>
                <a:latin typeface="+mn-lt"/>
                <a:ea typeface="+mn-ea"/>
                <a:cs typeface="+mn-cs"/>
              </a:rPr>
              <a:t>Keep in touch with your loved ones and try to socialise in new ways </a:t>
            </a:r>
          </a:p>
          <a:p>
            <a:pPr>
              <a:buFont typeface="Arial"/>
              <a:buChar char="•"/>
            </a:pPr>
            <a:endParaRPr lang="en-GB" sz="1200" kern="1200" dirty="0">
              <a:solidFill>
                <a:schemeClr val="tx1"/>
              </a:solidFill>
              <a:latin typeface="+mn-lt"/>
              <a:ea typeface="+mn-ea"/>
              <a:cs typeface="+mn-cs"/>
            </a:endParaRPr>
          </a:p>
          <a:p>
            <a:pPr>
              <a:buFont typeface="Arial"/>
              <a:buChar char="•"/>
            </a:pPr>
            <a:r>
              <a:rPr lang="en-GB" sz="1200" kern="1200" dirty="0">
                <a:solidFill>
                  <a:schemeClr val="tx1"/>
                </a:solidFill>
                <a:latin typeface="+mn-lt"/>
                <a:ea typeface="+mn-ea"/>
                <a:cs typeface="+mn-cs"/>
              </a:rPr>
              <a:t>Exercise a bit every day. </a:t>
            </a:r>
          </a:p>
          <a:p>
            <a:pPr>
              <a:buFont typeface="Arial"/>
              <a:buChar char="•"/>
            </a:pPr>
            <a:endParaRPr lang="en-GB" sz="1200" kern="1200" dirty="0">
              <a:solidFill>
                <a:schemeClr val="tx1"/>
              </a:solidFill>
              <a:latin typeface="+mn-lt"/>
              <a:ea typeface="+mn-ea"/>
              <a:cs typeface="+mn-cs"/>
            </a:endParaRPr>
          </a:p>
          <a:p>
            <a:pPr>
              <a:buFont typeface="Arial"/>
              <a:buChar char="•"/>
            </a:pPr>
            <a:r>
              <a:rPr lang="en-GB" sz="1200" kern="1200" dirty="0">
                <a:solidFill>
                  <a:schemeClr val="tx1"/>
                </a:solidFill>
                <a:latin typeface="+mn-lt"/>
                <a:ea typeface="+mn-ea"/>
                <a:cs typeface="+mn-cs"/>
              </a:rPr>
              <a:t>Get enough rest and sleep. If you have sleep problems or are anxious, avoid caffeine, especially before going to bed. </a:t>
            </a:r>
          </a:p>
          <a:p>
            <a:pPr>
              <a:buFont typeface="Arial"/>
              <a:buChar char="•"/>
            </a:pPr>
            <a:endParaRPr lang="en-GB" sz="1200" kern="1200" dirty="0">
              <a:solidFill>
                <a:schemeClr val="tx1"/>
              </a:solidFill>
              <a:latin typeface="+mn-lt"/>
              <a:ea typeface="+mn-ea"/>
              <a:cs typeface="+mn-cs"/>
            </a:endParaRPr>
          </a:p>
          <a:p>
            <a:pPr>
              <a:buFont typeface="Arial"/>
              <a:buChar char="•"/>
            </a:pPr>
            <a:r>
              <a:rPr lang="en-GB" sz="1200" kern="1200" dirty="0">
                <a:solidFill>
                  <a:schemeClr val="tx1"/>
                </a:solidFill>
                <a:latin typeface="+mn-lt"/>
                <a:ea typeface="+mn-ea"/>
                <a:cs typeface="+mn-cs"/>
              </a:rPr>
              <a:t>Eat healthy and at regular times. </a:t>
            </a:r>
          </a:p>
          <a:p>
            <a:pPr>
              <a:buFont typeface="Arial"/>
              <a:buChar char="•"/>
            </a:pPr>
            <a:endParaRPr lang="en-GB"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a:buChar char="•"/>
              <a:tabLst/>
              <a:defRPr/>
            </a:pPr>
            <a:r>
              <a:rPr lang="en-GB" sz="1200" kern="1200" dirty="0">
                <a:solidFill>
                  <a:schemeClr val="tx1"/>
                </a:solidFill>
                <a:latin typeface="+mn-lt"/>
                <a:ea typeface="+mn-ea"/>
                <a:cs typeface="+mn-cs"/>
              </a:rPr>
              <a:t>Limit your consumption of alcohol and tobacco and use of any other substances. </a:t>
            </a:r>
          </a:p>
          <a:p>
            <a:pPr>
              <a:buFont typeface="Arial"/>
              <a:buChar char="•"/>
            </a:pPr>
            <a:endParaRPr lang="en-GB" sz="1200" kern="1200" dirty="0">
              <a:solidFill>
                <a:schemeClr val="tx1"/>
              </a:solidFill>
              <a:latin typeface="+mn-lt"/>
              <a:ea typeface="+mn-ea"/>
              <a:cs typeface="+mn-cs"/>
            </a:endParaRPr>
          </a:p>
          <a:p>
            <a:pPr>
              <a:buFont typeface="Arial"/>
              <a:buChar char="•"/>
            </a:pPr>
            <a:r>
              <a:rPr lang="en-GB" sz="1200" kern="1200" dirty="0">
                <a:solidFill>
                  <a:schemeClr val="tx1"/>
                </a:solidFill>
                <a:latin typeface="+mn-lt"/>
                <a:ea typeface="+mn-ea"/>
                <a:cs typeface="+mn-cs"/>
              </a:rPr>
              <a:t>Do things you enjoy and try to have some fun in your spare time. </a:t>
            </a:r>
          </a:p>
          <a:p>
            <a:pPr>
              <a:buFont typeface="Arial"/>
              <a:buChar char="•"/>
            </a:pPr>
            <a:endParaRPr lang="en-GB" sz="1200" kern="1200" dirty="0">
              <a:solidFill>
                <a:schemeClr val="tx1"/>
              </a:solidFill>
              <a:latin typeface="+mn-lt"/>
              <a:ea typeface="+mn-ea"/>
              <a:cs typeface="+mn-cs"/>
            </a:endParaRPr>
          </a:p>
          <a:p>
            <a:pPr>
              <a:buFont typeface="Arial"/>
              <a:buChar char="•"/>
            </a:pPr>
            <a:r>
              <a:rPr lang="en-GB" sz="1200" kern="1200" dirty="0">
                <a:solidFill>
                  <a:schemeClr val="tx1"/>
                </a:solidFill>
                <a:latin typeface="+mn-lt"/>
                <a:ea typeface="+mn-ea"/>
                <a:cs typeface="+mn-cs"/>
              </a:rPr>
              <a:t>Ask for help when you need it. Talk about your experiences and feelings (even those that seem frightening or weird to you) with colleagues or someone you trust. Don't be ashamed or afraid to get help if you feel stressed, sad, or unable to take responsibility. Many other people may experience these same feelings. Hear what others have to say about how the event affected them and how they are coping. </a:t>
            </a:r>
          </a:p>
          <a:p>
            <a:pPr>
              <a:buFont typeface="Arial"/>
              <a:buChar char="•"/>
            </a:pPr>
            <a:endParaRPr lang="en-GB" sz="1200" kern="1200" dirty="0">
              <a:solidFill>
                <a:schemeClr val="tx1"/>
              </a:solidFill>
              <a:latin typeface="+mn-lt"/>
              <a:ea typeface="+mn-ea"/>
              <a:cs typeface="+mn-cs"/>
            </a:endParaRPr>
          </a:p>
          <a:p>
            <a:pPr>
              <a:buFont typeface="Arial"/>
              <a:buChar char="•"/>
            </a:pPr>
            <a:r>
              <a:rPr lang="en-GB" sz="1200" b="1" kern="1200" dirty="0">
                <a:solidFill>
                  <a:schemeClr val="tx1"/>
                </a:solidFill>
                <a:latin typeface="+mn-lt"/>
                <a:ea typeface="+mn-ea"/>
                <a:cs typeface="+mn-cs"/>
              </a:rPr>
              <a:t>NB: remember to ask what are the things that seem to get in the way of us practising self-care?? </a:t>
            </a:r>
            <a:endParaRPr lang="en-US" b="1"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800" dirty="0"/>
              <a:t>One way of looking after yourself is to make sure that you have a buddy either at work, or out of work, who you can rely on to check in on you regularly, and who you can reach out to for support when you need it. </a:t>
            </a:r>
          </a:p>
          <a:p>
            <a:endParaRPr lang="en-US" sz="800" dirty="0"/>
          </a:p>
          <a:p>
            <a:r>
              <a:rPr lang="en-US" sz="800" dirty="0"/>
              <a:t>Additionally, you can also advocate for support systems in your work place or work group – and one of these methods is to ask for buddy systems to be set in place. </a:t>
            </a:r>
          </a:p>
        </p:txBody>
      </p:sp>
      <p:sp>
        <p:nvSpPr>
          <p:cNvPr id="4" name="Slide Number Placeholder 3"/>
          <p:cNvSpPr>
            <a:spLocks noGrp="1"/>
          </p:cNvSpPr>
          <p:nvPr>
            <p:ph type="sldNum" sz="quarter" idx="10"/>
          </p:nvPr>
        </p:nvSpPr>
        <p:spPr/>
        <p:txBody>
          <a:bodyPr/>
          <a:lstStyle/>
          <a:p>
            <a:fld id="{64774656-4D90-1246-BBAA-922E8D88F56B}"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Another method of self-care and improving your wellbeing, is to continue to educate yourself, for example learn more about PFA, and how it can be used with different groups, such as children, or teams of staff or volunteers, as taught in the training on PFA </a:t>
            </a:r>
            <a:r>
              <a:rPr lang="en-US"/>
              <a:t>for groups. </a:t>
            </a:r>
            <a:endParaRPr lang="en-US" baseline="0" dirty="0"/>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53</a:t>
            </a:fld>
            <a:endParaRPr lang="en-US"/>
          </a:p>
        </p:txBody>
      </p:sp>
    </p:spTree>
    <p:extLst>
      <p:ext uri="{BB962C8B-B14F-4D97-AF65-F5344CB8AC3E}">
        <p14:creationId xmlns:p14="http://schemas.microsoft.com/office/powerpoint/2010/main" val="26045979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54</a:t>
            </a:fld>
            <a:endParaRPr lang="en-US"/>
          </a:p>
        </p:txBody>
      </p:sp>
    </p:spTree>
    <p:extLst>
      <p:ext uri="{BB962C8B-B14F-4D97-AF65-F5344CB8AC3E}">
        <p14:creationId xmlns:p14="http://schemas.microsoft.com/office/powerpoint/2010/main" val="39926291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Thank you so much for participating in this short orientation on PFA. </a:t>
            </a:r>
            <a:endParaRPr lang="en-GB" sz="1200" kern="1200" baseline="0" dirty="0">
              <a:solidFill>
                <a:schemeClr val="tx1"/>
              </a:solidFill>
              <a:latin typeface="+mn-lt"/>
              <a:ea typeface="+mn-ea"/>
              <a:cs typeface="+mn-cs"/>
            </a:endParaRPr>
          </a:p>
          <a:p>
            <a:endParaRPr lang="en-GB"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latin typeface="+mn-lt"/>
                <a:ea typeface="+mn-ea"/>
                <a:cs typeface="+mn-cs"/>
              </a:rPr>
              <a:t>Remember to look after yourself and your wellbeing and to help those around you so they can cope better.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4774656-4D90-1246-BBAA-922E8D88F56B}" type="slidenum">
              <a:rPr lang="en-US" smtClean="0"/>
              <a:pPr/>
              <a:t>55</a:t>
            </a:fld>
            <a:endParaRPr lang="en-US"/>
          </a:p>
        </p:txBody>
      </p:sp>
    </p:spTree>
    <p:extLst>
      <p:ext uri="{BB962C8B-B14F-4D97-AF65-F5344CB8AC3E}">
        <p14:creationId xmlns:p14="http://schemas.microsoft.com/office/powerpoint/2010/main" val="826077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baseline="0" dirty="0">
                <a:solidFill>
                  <a:schemeClr val="tx1"/>
                </a:solidFill>
                <a:effectLst/>
                <a:latin typeface="+mn-lt"/>
                <a:ea typeface="+mn-ea"/>
                <a:cs typeface="+mn-cs"/>
              </a:rPr>
              <a:t>As this is an online training, a few points about how we will work together in the next four hours.</a:t>
            </a:r>
            <a:r>
              <a:rPr lang="en-US" dirty="0"/>
              <a:t> Establish some ground rules with participants on how they will communicate and interact during the training. For example, as a trainer you can ask that they try to clear their work desk and turn off their phones and email notifications if possible.</a:t>
            </a:r>
            <a:endParaRPr lang="en-GB" sz="1200" kern="1200" baseline="0" dirty="0">
              <a:solidFill>
                <a:schemeClr val="tx1"/>
              </a:solidFill>
              <a:latin typeface="+mn-lt"/>
              <a:ea typeface="+mn-ea"/>
              <a:cs typeface="+mn-cs"/>
            </a:endParaRPr>
          </a:p>
          <a:p>
            <a:endParaRPr lang="en-GB" sz="1200" kern="1200" baseline="0" dirty="0">
              <a:solidFill>
                <a:schemeClr val="tx1"/>
              </a:solidFill>
              <a:latin typeface="+mn-lt"/>
              <a:ea typeface="+mn-ea"/>
              <a:cs typeface="+mn-cs"/>
            </a:endParaRPr>
          </a:p>
          <a:p>
            <a:r>
              <a:rPr lang="en-GB" sz="1200" b="1" kern="1200" baseline="0" dirty="0">
                <a:solidFill>
                  <a:schemeClr val="tx1"/>
                </a:solidFill>
                <a:latin typeface="+mn-lt"/>
                <a:ea typeface="+mn-ea"/>
                <a:cs typeface="+mn-cs"/>
              </a:rPr>
              <a:t>[Provide technical information about how the training will function.</a:t>
            </a:r>
            <a:endParaRPr lang="en-GB" sz="1200" b="1" kern="1200" baseline="0" dirty="0">
              <a:solidFill>
                <a:schemeClr val="tx1"/>
              </a:solidFill>
              <a:latin typeface="+mn-lt"/>
              <a:cs typeface="Calibri"/>
            </a:endParaRPr>
          </a:p>
          <a:p>
            <a:endParaRPr lang="en-GB" sz="1200" b="1" i="0" kern="1200" baseline="0" dirty="0">
              <a:solidFill>
                <a:schemeClr val="tx1"/>
              </a:solidFill>
              <a:latin typeface="+mn-lt"/>
              <a:ea typeface="+mn-ea"/>
              <a:cs typeface="+mn-cs"/>
            </a:endParaRPr>
          </a:p>
          <a:p>
            <a:r>
              <a:rPr lang="en-GB" sz="1200" b="1" i="0" kern="1200" baseline="0" dirty="0">
                <a:solidFill>
                  <a:schemeClr val="tx1"/>
                </a:solidFill>
                <a:latin typeface="+mn-lt"/>
                <a:ea typeface="+mn-ea"/>
                <a:cs typeface="+mn-cs"/>
              </a:rPr>
              <a:t>For example, here are some things to explain:</a:t>
            </a:r>
            <a:endParaRPr lang="en-GB" sz="1200" b="1" i="0" kern="1200" baseline="0" dirty="0">
              <a:solidFill>
                <a:schemeClr val="tx1"/>
              </a:solidFill>
              <a:latin typeface="+mn-lt"/>
              <a:cs typeface="Calibri"/>
            </a:endParaRPr>
          </a:p>
          <a:p>
            <a:endParaRPr lang="en-GB" sz="1200" b="1" i="0" kern="1200" baseline="0" dirty="0">
              <a:solidFill>
                <a:schemeClr val="tx1"/>
              </a:solidFill>
              <a:latin typeface="+mn-lt"/>
              <a:ea typeface="+mn-ea"/>
              <a:cs typeface="+mn-cs"/>
            </a:endParaRPr>
          </a:p>
          <a:p>
            <a:r>
              <a:rPr lang="en-GB" sz="1200" b="1" i="0" kern="1200" baseline="0" dirty="0">
                <a:solidFill>
                  <a:schemeClr val="tx1"/>
                </a:solidFill>
                <a:latin typeface="+mn-lt"/>
                <a:ea typeface="+mn-ea"/>
                <a:cs typeface="+mn-cs"/>
              </a:rPr>
              <a:t>Breakaway rooms</a:t>
            </a:r>
            <a:endParaRPr lang="en-GB" sz="1200" b="1" i="0" kern="1200" baseline="0" dirty="0">
              <a:solidFill>
                <a:schemeClr val="tx1"/>
              </a:solidFill>
              <a:latin typeface="+mn-lt"/>
              <a:cs typeface="Calibri"/>
            </a:endParaRPr>
          </a:p>
          <a:p>
            <a:r>
              <a:rPr lang="en-GB" sz="1200" b="1" i="0" kern="1200" baseline="0" dirty="0">
                <a:solidFill>
                  <a:schemeClr val="tx1"/>
                </a:solidFill>
                <a:latin typeface="+mn-lt"/>
                <a:ea typeface="+mn-ea"/>
                <a:cs typeface="+mn-cs"/>
              </a:rPr>
              <a:t>Mute when not speaking</a:t>
            </a:r>
            <a:endParaRPr lang="en-GB" sz="1200" b="1" i="0" kern="1200" baseline="0" dirty="0">
              <a:solidFill>
                <a:schemeClr val="tx1"/>
              </a:solidFill>
              <a:latin typeface="+mn-lt"/>
              <a:cs typeface="Calibri"/>
            </a:endParaRPr>
          </a:p>
          <a:p>
            <a:r>
              <a:rPr lang="en-GB" sz="1200" b="1" i="0" kern="1200" baseline="0" dirty="0">
                <a:solidFill>
                  <a:schemeClr val="tx1"/>
                </a:solidFill>
                <a:latin typeface="+mn-lt"/>
                <a:ea typeface="+mn-ea"/>
                <a:cs typeface="+mn-cs"/>
              </a:rPr>
              <a:t>Raise your hand if you want to speak</a:t>
            </a:r>
            <a:endParaRPr lang="en-GB" sz="1200" b="1" i="0" kern="1200" baseline="0" dirty="0">
              <a:solidFill>
                <a:schemeClr val="tx1"/>
              </a:solidFill>
              <a:latin typeface="+mn-lt"/>
              <a:cs typeface="Calibri"/>
            </a:endParaRPr>
          </a:p>
          <a:p>
            <a:r>
              <a:rPr lang="en-GB" sz="1200" b="1" i="0" kern="1200" baseline="0" dirty="0">
                <a:solidFill>
                  <a:schemeClr val="tx1"/>
                </a:solidFill>
                <a:latin typeface="+mn-lt"/>
                <a:ea typeface="+mn-ea"/>
                <a:cs typeface="+mn-cs"/>
              </a:rPr>
              <a:t>Write short comments in the chat box.]</a:t>
            </a:r>
            <a:endParaRPr lang="en-GB" sz="1200" b="1" i="0" kern="1200" baseline="0" dirty="0">
              <a:solidFill>
                <a:schemeClr val="tx1"/>
              </a:solidFill>
              <a:latin typeface="+mn-lt"/>
              <a:cs typeface="Calibri"/>
            </a:endParaRPr>
          </a:p>
          <a:p>
            <a:r>
              <a:rPr lang="en-GB" dirty="0"/>
              <a:t> </a:t>
            </a:r>
            <a:endParaRPr lang="en-GB" sz="1200" kern="1200" baseline="0" dirty="0">
              <a:solidFill>
                <a:schemeClr val="tx1"/>
              </a:solidFill>
              <a:latin typeface="+mn-lt"/>
              <a:cs typeface="Calibri"/>
            </a:endParaRPr>
          </a:p>
          <a:p>
            <a:r>
              <a:rPr lang="en-GB" sz="1200" b="1" kern="1200" baseline="0" dirty="0">
                <a:solidFill>
                  <a:srgbClr val="FF0000"/>
                </a:solidFill>
                <a:latin typeface="+mn-lt"/>
                <a:ea typeface="+mn-ea"/>
                <a:cs typeface="+mn-cs"/>
              </a:rPr>
              <a:t>A good practise with online meetings is to manage feedback and pick on random people to contribute. See below for an example of what you can say:</a:t>
            </a:r>
            <a:endParaRPr lang="en-GB" sz="1200" b="1" kern="1200" baseline="0" dirty="0">
              <a:solidFill>
                <a:srgbClr val="FF0000"/>
              </a:solidFill>
              <a:latin typeface="+mn-lt"/>
              <a:cs typeface="Calibri"/>
            </a:endParaRPr>
          </a:p>
          <a:p>
            <a:endParaRPr lang="en-GB" sz="1200" b="1" kern="1200" baseline="0" dirty="0">
              <a:solidFill>
                <a:srgbClr val="FF0000"/>
              </a:solidFill>
              <a:latin typeface="+mn-lt"/>
              <a:ea typeface="+mn-ea"/>
              <a:cs typeface="+mn-cs"/>
            </a:endParaRPr>
          </a:p>
          <a:p>
            <a:r>
              <a:rPr lang="en-GB" sz="1200" kern="1200" baseline="0" dirty="0">
                <a:solidFill>
                  <a:schemeClr val="tx1"/>
                </a:solidFill>
                <a:latin typeface="+mn-lt"/>
                <a:ea typeface="+mn-ea"/>
                <a:cs typeface="+mn-cs"/>
              </a:rPr>
              <a:t>“During the orientation when we have feedback sessions, I will pick you randomly and ask for your input, to make sure everyone gets a chance to contribute. If you have something very important you want to add after your colleagues have shared, raise your hand and we will see if we have time for more input.’</a:t>
            </a:r>
            <a:r>
              <a:rPr lang="en-GB" dirty="0"/>
              <a:t> </a:t>
            </a:r>
            <a:endParaRPr lang="en-GB" sz="1200" kern="1200" baseline="0" dirty="0">
              <a:solidFill>
                <a:schemeClr val="tx1"/>
              </a:solidFill>
              <a:latin typeface="+mn-lt"/>
              <a:cs typeface="Calibri"/>
            </a:endParaRPr>
          </a:p>
          <a:p>
            <a:endParaRPr lang="en-GB" sz="1200" kern="1200" baseline="0" dirty="0">
              <a:solidFill>
                <a:schemeClr val="tx1"/>
              </a:solidFill>
              <a:latin typeface="+mn-lt"/>
              <a:ea typeface="+mn-ea"/>
              <a:cs typeface="+mn-cs"/>
            </a:endParaRPr>
          </a:p>
          <a:p>
            <a:r>
              <a:rPr lang="en-GB" sz="1200" b="1" kern="1200" baseline="0" dirty="0">
                <a:solidFill>
                  <a:schemeClr val="tx1"/>
                </a:solidFill>
                <a:latin typeface="+mn-lt"/>
                <a:ea typeface="+mn-ea"/>
                <a:cs typeface="+mn-cs"/>
              </a:rPr>
              <a:t>Participant introductions - optional</a:t>
            </a:r>
          </a:p>
          <a:p>
            <a:r>
              <a:rPr lang="en-GB" sz="1200" kern="1200" baseline="0" dirty="0">
                <a:solidFill>
                  <a:schemeClr val="tx1"/>
                </a:solidFill>
                <a:latin typeface="+mn-lt"/>
                <a:ea typeface="+mn-ea"/>
                <a:cs typeface="+mn-cs"/>
              </a:rPr>
              <a:t>If it is a small group ask them to open their cameras and microphones to introduce themselves. If it is a larger group, ask them to introduce themselves on the chat. </a:t>
            </a:r>
          </a:p>
        </p:txBody>
      </p:sp>
      <p:sp>
        <p:nvSpPr>
          <p:cNvPr id="4" name="Slide Number Placeholder 3"/>
          <p:cNvSpPr>
            <a:spLocks noGrp="1"/>
          </p:cNvSpPr>
          <p:nvPr>
            <p:ph type="sldNum" sz="quarter" idx="10"/>
          </p:nvPr>
        </p:nvSpPr>
        <p:spPr/>
        <p:txBody>
          <a:bodyPr/>
          <a:lstStyle/>
          <a:p>
            <a:fld id="{64774656-4D90-1246-BBAA-922E8D88F56B}" type="slidenum">
              <a:rPr lang="en-US" smtClean="0"/>
              <a:pPr/>
              <a:t>6</a:t>
            </a:fld>
            <a:endParaRPr lang="en-US"/>
          </a:p>
        </p:txBody>
      </p:sp>
    </p:spTree>
    <p:extLst>
      <p:ext uri="{BB962C8B-B14F-4D97-AF65-F5344CB8AC3E}">
        <p14:creationId xmlns:p14="http://schemas.microsoft.com/office/powerpoint/2010/main" val="641570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aim of the training is to introduce psychological first aid, practice PFA skills, and discuss self-care strategies.</a:t>
            </a:r>
          </a:p>
          <a:p>
            <a:endParaRPr lang="en-US" b="1" baseline="0" dirty="0"/>
          </a:p>
          <a:p>
            <a:r>
              <a:rPr lang="en-US" b="1" baseline="0" dirty="0"/>
              <a:t>Ask participants why it is important to consider self-care for PFA helpers? </a:t>
            </a:r>
          </a:p>
          <a:p>
            <a:r>
              <a:rPr lang="en-US" b="1" baseline="0" dirty="0"/>
              <a:t>Explain:</a:t>
            </a:r>
          </a:p>
          <a:p>
            <a:r>
              <a:rPr lang="en-US" b="0" baseline="0" dirty="0"/>
              <a:t>It is difficult to encounter people in distress, and very important for helpers to know their own limits and take care of themselves as well, when helping others. </a:t>
            </a:r>
          </a:p>
          <a:p>
            <a:endParaRPr lang="en-US" baseline="0" dirty="0"/>
          </a:p>
          <a:p>
            <a:r>
              <a:rPr lang="en-US" baseline="0" dirty="0"/>
              <a:t>PFA is the abbreviation for Psychological First Aid, and I will use that from now. </a:t>
            </a:r>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During our three hours together, we will look at what PFA is, who can benefit from PFA, when you would provide PFA, and how to provide PFA.  And end with a short discussion on self-care. </a:t>
            </a:r>
          </a:p>
        </p:txBody>
      </p:sp>
      <p:sp>
        <p:nvSpPr>
          <p:cNvPr id="4" name="Slide Number Placeholder 3"/>
          <p:cNvSpPr>
            <a:spLocks noGrp="1"/>
          </p:cNvSpPr>
          <p:nvPr>
            <p:ph type="sldNum" sz="quarter" idx="10"/>
          </p:nvPr>
        </p:nvSpPr>
        <p:spPr/>
        <p:txBody>
          <a:bodyPr/>
          <a:lstStyle/>
          <a:p>
            <a:fld id="{64774656-4D90-1246-BBAA-922E8D88F56B}" type="slidenum">
              <a:rPr lang="en-US" smtClean="0"/>
              <a:pPr/>
              <a:t>8</a:t>
            </a:fld>
            <a:endParaRPr lang="en-US"/>
          </a:p>
        </p:txBody>
      </p:sp>
    </p:spTree>
    <p:extLst>
      <p:ext uri="{BB962C8B-B14F-4D97-AF65-F5344CB8AC3E}">
        <p14:creationId xmlns:p14="http://schemas.microsoft.com/office/powerpoint/2010/main" val="1865120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so, let’s jump straight into it. Before I tell you more about PFA, I would like you to reflect on what you know already. In your worksheet, complete the following sentence in the simplest way you can.</a:t>
            </a:r>
            <a:r>
              <a:rPr lang="en-GB" sz="1200" kern="1200" baseline="0" dirty="0">
                <a:solidFill>
                  <a:schemeClr val="tx1"/>
                </a:solidFill>
                <a:latin typeface="+mn-lt"/>
                <a:ea typeface="+mn-ea"/>
                <a:cs typeface="+mn-cs"/>
              </a:rPr>
              <a:t> </a:t>
            </a:r>
            <a:r>
              <a:rPr lang="en-GB" sz="1200" kern="1200" dirty="0">
                <a:solidFill>
                  <a:schemeClr val="tx1"/>
                </a:solidFill>
                <a:latin typeface="+mn-lt"/>
                <a:ea typeface="+mn-ea"/>
                <a:cs typeface="+mn-cs"/>
              </a:rPr>
              <a:t>I will give</a:t>
            </a:r>
            <a:r>
              <a:rPr lang="en-GB" sz="1200" kern="1200" baseline="0" dirty="0">
                <a:solidFill>
                  <a:schemeClr val="tx1"/>
                </a:solidFill>
                <a:latin typeface="+mn-lt"/>
                <a:ea typeface="+mn-ea"/>
                <a:cs typeface="+mn-cs"/>
              </a:rPr>
              <a:t> you a few minutes to do that. </a:t>
            </a:r>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Psychological First Aid is…..</a:t>
            </a:r>
          </a:p>
          <a:p>
            <a:r>
              <a:rPr lang="en-GB" sz="1200" b="1" kern="1200" dirty="0">
                <a:solidFill>
                  <a:schemeClr val="tx1"/>
                </a:solidFill>
                <a:latin typeface="+mn-lt"/>
                <a:ea typeface="+mn-ea"/>
                <a:cs typeface="+mn-cs"/>
              </a:rPr>
              <a:t> </a:t>
            </a:r>
          </a:p>
          <a:p>
            <a:r>
              <a:rPr lang="en-GB" sz="1200" b="1" kern="1200" dirty="0">
                <a:solidFill>
                  <a:schemeClr val="tx1"/>
                </a:solidFill>
                <a:latin typeface="+mn-lt"/>
                <a:ea typeface="+mn-ea"/>
                <a:cs typeface="+mn-cs"/>
              </a:rPr>
              <a:t>[Give</a:t>
            </a:r>
            <a:r>
              <a:rPr lang="en-GB" sz="1200" b="1" kern="1200" baseline="0" dirty="0">
                <a:solidFill>
                  <a:schemeClr val="tx1"/>
                </a:solidFill>
                <a:latin typeface="+mn-lt"/>
                <a:ea typeface="+mn-ea"/>
                <a:cs typeface="+mn-cs"/>
              </a:rPr>
              <a:t> participants 3 minutes to work on this]</a:t>
            </a:r>
            <a:endParaRPr lang="en-GB" sz="1200" b="1" kern="1200" dirty="0">
              <a:solidFill>
                <a:schemeClr val="tx1"/>
              </a:solidFill>
              <a:latin typeface="+mn-lt"/>
              <a:ea typeface="+mn-ea"/>
              <a:cs typeface="+mn-cs"/>
            </a:endParaRP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I will now ask some of you to share your definitions.</a:t>
            </a:r>
          </a:p>
          <a:p>
            <a:endParaRPr lang="en-GB"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[Pick different people, and thank them after each presentation.]</a:t>
            </a:r>
          </a:p>
        </p:txBody>
      </p:sp>
      <p:sp>
        <p:nvSpPr>
          <p:cNvPr id="4" name="Slide Number Placeholder 3"/>
          <p:cNvSpPr>
            <a:spLocks noGrp="1"/>
          </p:cNvSpPr>
          <p:nvPr>
            <p:ph type="sldNum" sz="quarter" idx="10"/>
          </p:nvPr>
        </p:nvSpPr>
        <p:spPr/>
        <p:txBody>
          <a:bodyPr/>
          <a:lstStyle/>
          <a:p>
            <a:fld id="{64774656-4D90-1246-BBAA-922E8D88F56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455300" y="190621"/>
            <a:ext cx="10614649" cy="3454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728787" y="3630676"/>
            <a:ext cx="8067675" cy="16208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rgbClr val="231F2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rgbClr val="231F2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rgbClr val="231F20"/>
                </a:solidFill>
                <a:latin typeface="Calibri"/>
                <a:cs typeface="Calibri"/>
              </a:defRPr>
            </a:lvl1pPr>
          </a:lstStyle>
          <a:p>
            <a:endParaRPr/>
          </a:p>
        </p:txBody>
      </p:sp>
      <p:sp>
        <p:nvSpPr>
          <p:cNvPr id="3" name="Holder 3"/>
          <p:cNvSpPr>
            <a:spLocks noGrp="1"/>
          </p:cNvSpPr>
          <p:nvPr>
            <p:ph sz="half" idx="2"/>
          </p:nvPr>
        </p:nvSpPr>
        <p:spPr>
          <a:xfrm>
            <a:off x="576262" y="1491170"/>
            <a:ext cx="5013484" cy="427901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935503" y="1491170"/>
            <a:ext cx="5013484" cy="427901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3/15/2022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rgbClr val="231F2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3/15/2022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3/15/2022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04">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8E28F90-F285-4E32-8548-81ABFC1832AD}"/>
              </a:ext>
            </a:extLst>
          </p:cNvPr>
          <p:cNvSpPr>
            <a:spLocks noGrp="1"/>
          </p:cNvSpPr>
          <p:nvPr>
            <p:ph type="title"/>
          </p:nvPr>
        </p:nvSpPr>
        <p:spPr>
          <a:xfrm>
            <a:off x="881916" y="998362"/>
            <a:ext cx="9755068" cy="835303"/>
          </a:xfrm>
          <a:prstGeom prst="rect">
            <a:avLst/>
          </a:prstGeom>
        </p:spPr>
        <p:txBody>
          <a:bodyPr>
            <a:normAutofit/>
          </a:bodyPr>
          <a:lstStyle>
            <a:lvl1pPr>
              <a:defRPr>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da-DK"/>
          </a:p>
        </p:txBody>
      </p:sp>
    </p:spTree>
    <p:extLst>
      <p:ext uri="{BB962C8B-B14F-4D97-AF65-F5344CB8AC3E}">
        <p14:creationId xmlns:p14="http://schemas.microsoft.com/office/powerpoint/2010/main" val="1745431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80353" y="1365947"/>
            <a:ext cx="4436110" cy="665480"/>
          </a:xfrm>
          <a:prstGeom prst="rect">
            <a:avLst/>
          </a:prstGeom>
        </p:spPr>
        <p:txBody>
          <a:bodyPr wrap="square" lIns="0" tIns="0" rIns="0" bIns="0">
            <a:spAutoFit/>
          </a:bodyPr>
          <a:lstStyle>
            <a:lvl1pPr>
              <a:defRPr sz="4200" b="0" i="0">
                <a:solidFill>
                  <a:srgbClr val="231F20"/>
                </a:solidFill>
                <a:latin typeface="Calibri"/>
                <a:cs typeface="Calibri"/>
              </a:defRPr>
            </a:lvl1pPr>
          </a:lstStyle>
          <a:p>
            <a:endParaRPr/>
          </a:p>
        </p:txBody>
      </p:sp>
      <p:sp>
        <p:nvSpPr>
          <p:cNvPr id="3" name="Holder 3"/>
          <p:cNvSpPr>
            <a:spLocks noGrp="1"/>
          </p:cNvSpPr>
          <p:nvPr>
            <p:ph type="body" idx="1"/>
          </p:nvPr>
        </p:nvSpPr>
        <p:spPr>
          <a:xfrm>
            <a:off x="1180353" y="2000947"/>
            <a:ext cx="5031740" cy="2715260"/>
          </a:xfrm>
          <a:prstGeom prst="rect">
            <a:avLst/>
          </a:prstGeom>
        </p:spPr>
        <p:txBody>
          <a:bodyPr wrap="square" lIns="0" tIns="0" rIns="0" bIns="0">
            <a:spAutoFit/>
          </a:bodyPr>
          <a:lstStyle>
            <a:lvl1pPr>
              <a:defRPr sz="2400" b="0" i="0">
                <a:solidFill>
                  <a:srgbClr val="231F20"/>
                </a:solidFill>
                <a:latin typeface="Calibri"/>
                <a:cs typeface="Calibri"/>
              </a:defRPr>
            </a:lvl1pPr>
          </a:lstStyle>
          <a:p>
            <a:endParaRPr/>
          </a:p>
        </p:txBody>
      </p:sp>
      <p:sp>
        <p:nvSpPr>
          <p:cNvPr id="4" name="Holder 4"/>
          <p:cNvSpPr>
            <a:spLocks noGrp="1"/>
          </p:cNvSpPr>
          <p:nvPr>
            <p:ph type="ftr" sz="quarter" idx="5"/>
          </p:nvPr>
        </p:nvSpPr>
        <p:spPr>
          <a:xfrm>
            <a:off x="3918585" y="6029515"/>
            <a:ext cx="3688080" cy="3241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76262" y="6029515"/>
            <a:ext cx="2650807" cy="3241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3/15/2022</a:t>
            </a:fld>
            <a:endParaRPr lang="en-US"/>
          </a:p>
        </p:txBody>
      </p:sp>
      <p:sp>
        <p:nvSpPr>
          <p:cNvPr id="6" name="Holder 6"/>
          <p:cNvSpPr>
            <a:spLocks noGrp="1"/>
          </p:cNvSpPr>
          <p:nvPr>
            <p:ph type="sldNum" sz="quarter" idx="7"/>
          </p:nvPr>
        </p:nvSpPr>
        <p:spPr>
          <a:xfrm>
            <a:off x="8298180" y="6029515"/>
            <a:ext cx="2650807" cy="3241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‹nº›</a:t>
            </a:fld>
            <a:endParaRPr/>
          </a:p>
        </p:txBody>
      </p:sp>
      <p:pic>
        <p:nvPicPr>
          <p:cNvPr id="9" name="Picture 8" descr="Logo IFRC Reference Centre for Psychosocial Support">
            <a:extLst>
              <a:ext uri="{FF2B5EF4-FFF2-40B4-BE49-F238E27FC236}">
                <a16:creationId xmlns:a16="http://schemas.microsoft.com/office/drawing/2014/main" id="{B48F825F-8B38-4DB3-B1E7-3C27A657420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292" y="-187325"/>
            <a:ext cx="1393695" cy="139348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4.xml.rels><?xml version="1.0" encoding="UTF-8" standalone="yes"?>
<Relationships xmlns="http://schemas.openxmlformats.org/package/2006/relationships"><Relationship Id="rId3" Type="http://schemas.openxmlformats.org/officeDocument/2006/relationships/hyperlink" Target="https://pscentre.org"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mhpss.net/" TargetMode="External"/><Relationship Id="rId4" Type="http://schemas.openxmlformats.org/officeDocument/2006/relationships/hyperlink" Target="https://www.who.int"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12"/>
          <p:cNvSpPr txBox="1">
            <a:spLocks/>
          </p:cNvSpPr>
          <p:nvPr/>
        </p:nvSpPr>
        <p:spPr>
          <a:xfrm>
            <a:off x="6332959" y="660802"/>
            <a:ext cx="5077825" cy="3336811"/>
          </a:xfrm>
          <a:prstGeom prst="rect">
            <a:avLst/>
          </a:prstGeom>
        </p:spPr>
        <p:txBody>
          <a:bodyPr vert="horz" wrap="square" lIns="0" tIns="12700" rIns="0" bIns="0" rtlCol="0" anchor="t">
            <a:spAutoFit/>
          </a:bodyPr>
          <a:lstStyle/>
          <a:p>
            <a:pPr marL="12700" algn="ctr" defTabSz="914400">
              <a:spcBef>
                <a:spcPts val="100"/>
              </a:spcBef>
              <a:defRPr/>
            </a:pPr>
            <a:r>
              <a:rPr lang="pt-PT" sz="2400" b="1" dirty="0">
                <a:solidFill>
                  <a:srgbClr val="3F3F3F"/>
                </a:solidFill>
              </a:rPr>
              <a:t>BEMVINDOS</a:t>
            </a:r>
            <a:r>
              <a:rPr lang="en-US" sz="2400" dirty="0">
                <a:solidFill>
                  <a:srgbClr val="000000"/>
                </a:solidFill>
                <a:latin typeface="+mn-lt"/>
              </a:rPr>
              <a:t/>
            </a:r>
            <a:br>
              <a:rPr lang="en-US" sz="2400" dirty="0">
                <a:solidFill>
                  <a:srgbClr val="000000"/>
                </a:solidFill>
                <a:latin typeface="+mn-lt"/>
              </a:rPr>
            </a:br>
            <a:r>
              <a:rPr lang="en-US" sz="2000" dirty="0">
                <a:solidFill>
                  <a:srgbClr val="000000"/>
                </a:solidFill>
              </a:rPr>
              <a:t>A</a:t>
            </a:r>
            <a:r>
              <a:rPr lang="en-US" sz="2000" dirty="0" smtClean="0">
                <a:solidFill>
                  <a:srgbClr val="000000"/>
                </a:solidFill>
              </a:rPr>
              <a:t> </a:t>
            </a:r>
            <a:r>
              <a:rPr lang="en-US" sz="2000" dirty="0" err="1">
                <a:solidFill>
                  <a:srgbClr val="000000"/>
                </a:solidFill>
              </a:rPr>
              <a:t>três</a:t>
            </a:r>
            <a:r>
              <a:rPr lang="en-US" sz="2000" dirty="0">
                <a:solidFill>
                  <a:srgbClr val="000000"/>
                </a:solidFill>
              </a:rPr>
              <a:t> horas de </a:t>
            </a:r>
            <a:r>
              <a:rPr lang="en-US" sz="2000" dirty="0" err="1">
                <a:solidFill>
                  <a:srgbClr val="000000"/>
                </a:solidFill>
              </a:rPr>
              <a:t>orientação</a:t>
            </a:r>
            <a:r>
              <a:rPr lang="en-US" sz="2000" dirty="0">
                <a:solidFill>
                  <a:srgbClr val="000000"/>
                </a:solidFill>
              </a:rPr>
              <a:t> </a:t>
            </a:r>
            <a:r>
              <a:rPr lang="en-US" sz="2000" dirty="0" err="1">
                <a:solidFill>
                  <a:srgbClr val="000000"/>
                </a:solidFill>
              </a:rPr>
              <a:t>em</a:t>
            </a:r>
            <a:r>
              <a:rPr lang="en-US" sz="2000" dirty="0">
                <a:solidFill>
                  <a:srgbClr val="000000"/>
                </a:solidFill>
              </a:rPr>
              <a:t> </a:t>
            </a:r>
            <a:r>
              <a:rPr lang="en-US" sz="2000" dirty="0" err="1">
                <a:solidFill>
                  <a:srgbClr val="000000"/>
                </a:solidFill>
              </a:rPr>
              <a:t>Primeiros</a:t>
            </a:r>
            <a:r>
              <a:rPr lang="en-US" sz="2000" dirty="0">
                <a:solidFill>
                  <a:srgbClr val="000000"/>
                </a:solidFill>
              </a:rPr>
              <a:t> </a:t>
            </a:r>
            <a:r>
              <a:rPr lang="en-US" sz="2000" dirty="0" err="1">
                <a:solidFill>
                  <a:srgbClr val="000000"/>
                </a:solidFill>
              </a:rPr>
              <a:t>Socorros</a:t>
            </a:r>
            <a:r>
              <a:rPr lang="en-US" sz="2000" dirty="0">
                <a:solidFill>
                  <a:srgbClr val="000000"/>
                </a:solidFill>
              </a:rPr>
              <a:t> </a:t>
            </a:r>
            <a:r>
              <a:rPr lang="en-US" sz="2000" dirty="0" err="1">
                <a:solidFill>
                  <a:srgbClr val="000000"/>
                </a:solidFill>
              </a:rPr>
              <a:t>Psicológicos</a:t>
            </a:r>
            <a:r>
              <a:rPr lang="en-US" sz="2000" dirty="0">
                <a:solidFill>
                  <a:srgbClr val="000000"/>
                </a:solidFill>
              </a:rPr>
              <a:t> </a:t>
            </a:r>
            <a:r>
              <a:rPr lang="en-US" sz="2000" dirty="0" err="1">
                <a:solidFill>
                  <a:srgbClr val="000000"/>
                </a:solidFill>
              </a:rPr>
              <a:t>Básicos</a:t>
            </a:r>
            <a:r>
              <a:rPr lang="en-US" sz="2000" b="0" i="0" dirty="0">
                <a:solidFill>
                  <a:srgbClr val="000000"/>
                </a:solidFill>
                <a:effectLst/>
              </a:rPr>
              <a:t/>
            </a:r>
            <a:br>
              <a:rPr lang="en-US" sz="2000" b="0" i="0" dirty="0">
                <a:solidFill>
                  <a:srgbClr val="000000"/>
                </a:solidFill>
                <a:effectLst/>
              </a:rPr>
            </a:br>
            <a:r>
              <a:rPr lang="da-DK" sz="2000" b="0" i="0" dirty="0">
                <a:solidFill>
                  <a:srgbClr val="000000"/>
                </a:solidFill>
                <a:effectLst/>
              </a:rPr>
              <a:t>​</a:t>
            </a:r>
            <a:r>
              <a:rPr lang="da-DK" sz="2400" b="0" i="0" dirty="0">
                <a:solidFill>
                  <a:srgbClr val="000000"/>
                </a:solidFill>
                <a:effectLst/>
                <a:latin typeface="+mn-lt"/>
              </a:rPr>
              <a:t/>
            </a:r>
            <a:br>
              <a:rPr lang="da-DK" sz="2400" b="0" i="0" dirty="0">
                <a:solidFill>
                  <a:srgbClr val="000000"/>
                </a:solidFill>
                <a:effectLst/>
                <a:latin typeface="+mn-lt"/>
              </a:rPr>
            </a:br>
            <a:r>
              <a:rPr lang="da-DK" sz="2400" b="0" i="0" dirty="0">
                <a:solidFill>
                  <a:srgbClr val="000000"/>
                </a:solidFill>
                <a:effectLst/>
                <a:latin typeface="+mn-lt"/>
              </a:rPr>
              <a:t>Enquanto esperamos para começar, verifique o seu aparelho e apresente-se no chat.</a:t>
            </a:r>
            <a:r>
              <a:rPr lang="en-US" sz="2000" b="0" i="0" dirty="0">
                <a:solidFill>
                  <a:srgbClr val="000000"/>
                </a:solidFill>
                <a:effectLst/>
                <a:latin typeface="+mn-lt"/>
              </a:rPr>
              <a:t>​</a:t>
            </a:r>
            <a:br>
              <a:rPr lang="en-US" sz="2000" b="0" i="0" dirty="0">
                <a:solidFill>
                  <a:srgbClr val="000000"/>
                </a:solidFill>
                <a:effectLst/>
                <a:latin typeface="+mn-lt"/>
              </a:rPr>
            </a:br>
            <a:r>
              <a:rPr lang="en-US" sz="2000" b="0" i="0" dirty="0">
                <a:solidFill>
                  <a:srgbClr val="000000"/>
                </a:solidFill>
                <a:effectLst/>
                <a:latin typeface="+mn-lt"/>
              </a:rPr>
              <a:t/>
            </a:r>
            <a:br>
              <a:rPr lang="en-US" sz="2000" b="0" i="0" dirty="0">
                <a:solidFill>
                  <a:srgbClr val="000000"/>
                </a:solidFill>
                <a:effectLst/>
                <a:latin typeface="+mn-lt"/>
              </a:rPr>
            </a:br>
            <a:r>
              <a:rPr lang="da-DK" sz="2000" b="0" i="0" dirty="0">
                <a:solidFill>
                  <a:srgbClr val="000000"/>
                </a:solidFill>
                <a:effectLst/>
                <a:latin typeface="+mn-lt"/>
              </a:rPr>
              <a:t>​</a:t>
            </a:r>
            <a:br>
              <a:rPr lang="da-DK" sz="2000" b="0" i="0" dirty="0">
                <a:solidFill>
                  <a:srgbClr val="000000"/>
                </a:solidFill>
                <a:effectLst/>
                <a:latin typeface="+mn-lt"/>
              </a:rPr>
            </a:br>
            <a:endParaRPr kumimoji="0" lang="en-US" sz="2000" b="0" i="0" u="none" strike="noStrike" kern="0" cap="none" spc="-5" normalizeH="0" baseline="0" noProof="0" dirty="0">
              <a:ln>
                <a:noFill/>
              </a:ln>
              <a:solidFill>
                <a:srgbClr val="231F20"/>
              </a:solidFill>
              <a:effectLst/>
              <a:uLnTx/>
              <a:uFillTx/>
              <a:latin typeface="Calibri"/>
              <a:ea typeface="+mj-ea"/>
              <a:cs typeface="Calibri"/>
            </a:endParaRPr>
          </a:p>
        </p:txBody>
      </p:sp>
      <p:sp>
        <p:nvSpPr>
          <p:cNvPr id="6" name="TextBox 5">
            <a:extLst>
              <a:ext uri="{FF2B5EF4-FFF2-40B4-BE49-F238E27FC236}">
                <a16:creationId xmlns:a16="http://schemas.microsoft.com/office/drawing/2014/main" id="{7CE38C03-C463-44B1-88F9-A76312D385D6}"/>
              </a:ext>
            </a:extLst>
          </p:cNvPr>
          <p:cNvSpPr txBox="1"/>
          <p:nvPr/>
        </p:nvSpPr>
        <p:spPr>
          <a:xfrm>
            <a:off x="6332959" y="3241675"/>
            <a:ext cx="4878812" cy="2308324"/>
          </a:xfrm>
          <a:prstGeom prst="rect">
            <a:avLst/>
          </a:prstGeom>
          <a:noFill/>
        </p:spPr>
        <p:txBody>
          <a:bodyPr wrap="square">
            <a:spAutoFit/>
          </a:bodyPr>
          <a:lstStyle/>
          <a:p>
            <a:r>
              <a:rPr lang="en-GB" dirty="0" err="1">
                <a:solidFill>
                  <a:srgbClr val="3F3F3F"/>
                </a:solidFill>
              </a:rPr>
              <a:t>Tente</a:t>
            </a:r>
            <a:r>
              <a:rPr lang="en-GB" dirty="0">
                <a:solidFill>
                  <a:srgbClr val="3F3F3F"/>
                </a:solidFill>
              </a:rPr>
              <a:t> </a:t>
            </a:r>
            <a:r>
              <a:rPr lang="en-GB" dirty="0" err="1">
                <a:solidFill>
                  <a:srgbClr val="3F3F3F"/>
                </a:solidFill>
              </a:rPr>
              <a:t>garantir</a:t>
            </a:r>
            <a:r>
              <a:rPr lang="en-GB" dirty="0">
                <a:solidFill>
                  <a:srgbClr val="3F3F3F"/>
                </a:solidFill>
              </a:rPr>
              <a:t> que:</a:t>
            </a:r>
            <a:endParaRPr lang="en-GB" dirty="0">
              <a:solidFill>
                <a:srgbClr val="000000"/>
              </a:solidFill>
            </a:endParaRPr>
          </a:p>
          <a:p>
            <a:pPr marL="342900" indent="-342900">
              <a:buFont typeface="Arial" panose="020B0604020202020204" pitchFamily="34" charset="0"/>
              <a:buChar char="•"/>
            </a:pPr>
            <a:r>
              <a:rPr lang="en-GB" dirty="0" err="1">
                <a:solidFill>
                  <a:srgbClr val="000000"/>
                </a:solidFill>
              </a:rPr>
              <a:t>Esta</a:t>
            </a:r>
            <a:r>
              <a:rPr lang="en-GB" dirty="0">
                <a:solidFill>
                  <a:srgbClr val="000000"/>
                </a:solidFill>
              </a:rPr>
              <a:t> </a:t>
            </a:r>
            <a:r>
              <a:rPr lang="en-GB" dirty="0" err="1">
                <a:solidFill>
                  <a:srgbClr val="000000"/>
                </a:solidFill>
              </a:rPr>
              <a:t>num</a:t>
            </a:r>
            <a:r>
              <a:rPr lang="en-GB" dirty="0">
                <a:solidFill>
                  <a:srgbClr val="000000"/>
                </a:solidFill>
              </a:rPr>
              <a:t> sitio </a:t>
            </a:r>
            <a:r>
              <a:rPr lang="en-GB" dirty="0" err="1">
                <a:solidFill>
                  <a:srgbClr val="000000"/>
                </a:solidFill>
              </a:rPr>
              <a:t>sossegado</a:t>
            </a:r>
            <a:r>
              <a:rPr lang="en-GB" dirty="0">
                <a:solidFill>
                  <a:srgbClr val="000000"/>
                </a:solidFill>
              </a:rPr>
              <a:t> </a:t>
            </a:r>
            <a:r>
              <a:rPr lang="en-GB" dirty="0" err="1">
                <a:solidFill>
                  <a:srgbClr val="000000"/>
                </a:solidFill>
              </a:rPr>
              <a:t>onde</a:t>
            </a:r>
            <a:r>
              <a:rPr lang="en-GB" dirty="0">
                <a:solidFill>
                  <a:srgbClr val="000000"/>
                </a:solidFill>
              </a:rPr>
              <a:t> se </a:t>
            </a:r>
            <a:r>
              <a:rPr lang="en-GB" dirty="0" err="1">
                <a:solidFill>
                  <a:srgbClr val="000000"/>
                </a:solidFill>
              </a:rPr>
              <a:t>sinta</a:t>
            </a:r>
            <a:r>
              <a:rPr lang="en-GB" dirty="0">
                <a:solidFill>
                  <a:srgbClr val="000000"/>
                </a:solidFill>
              </a:rPr>
              <a:t> </a:t>
            </a:r>
            <a:r>
              <a:rPr lang="en-GB" dirty="0" err="1">
                <a:solidFill>
                  <a:srgbClr val="000000"/>
                </a:solidFill>
              </a:rPr>
              <a:t>confortavel</a:t>
            </a:r>
            <a:r>
              <a:rPr lang="en-GB" dirty="0">
                <a:solidFill>
                  <a:srgbClr val="000000"/>
                </a:solidFill>
              </a:rPr>
              <a:t> para </a:t>
            </a:r>
            <a:r>
              <a:rPr lang="en-GB" dirty="0" err="1">
                <a:solidFill>
                  <a:srgbClr val="000000"/>
                </a:solidFill>
              </a:rPr>
              <a:t>participar</a:t>
            </a:r>
            <a:r>
              <a:rPr lang="en-GB" dirty="0">
                <a:solidFill>
                  <a:srgbClr val="000000"/>
                </a:solidFill>
              </a:rPr>
              <a:t> </a:t>
            </a:r>
            <a:r>
              <a:rPr lang="en-GB" dirty="0" err="1">
                <a:solidFill>
                  <a:srgbClr val="000000"/>
                </a:solidFill>
              </a:rPr>
              <a:t>ativamente</a:t>
            </a:r>
            <a:r>
              <a:rPr lang="en-GB" dirty="0">
                <a:solidFill>
                  <a:srgbClr val="3F3F3F"/>
                </a:solidFill>
              </a:rPr>
              <a:t>.</a:t>
            </a:r>
          </a:p>
          <a:p>
            <a:pPr marL="342900" indent="-342900">
              <a:buFont typeface="Arial" panose="020B0604020202020204" pitchFamily="34" charset="0"/>
              <a:buChar char="•"/>
            </a:pPr>
            <a:endParaRPr lang="en-GB" dirty="0">
              <a:solidFill>
                <a:srgbClr val="000000"/>
              </a:solidFill>
            </a:endParaRPr>
          </a:p>
          <a:p>
            <a:pPr marL="342900" indent="-342900">
              <a:buFont typeface="Arial" panose="020B0604020202020204" pitchFamily="34" charset="0"/>
              <a:buChar char="•"/>
            </a:pPr>
            <a:r>
              <a:rPr lang="en-GB" dirty="0" err="1">
                <a:solidFill>
                  <a:srgbClr val="3F3F3F"/>
                </a:solidFill>
              </a:rPr>
              <a:t>Consegue</a:t>
            </a:r>
            <a:r>
              <a:rPr lang="en-GB" dirty="0">
                <a:solidFill>
                  <a:srgbClr val="3F3F3F"/>
                </a:solidFill>
              </a:rPr>
              <a:t> </a:t>
            </a:r>
            <a:r>
              <a:rPr lang="en-GB" dirty="0" err="1">
                <a:solidFill>
                  <a:srgbClr val="3F3F3F"/>
                </a:solidFill>
              </a:rPr>
              <a:t>ligar</a:t>
            </a:r>
            <a:r>
              <a:rPr lang="en-GB" dirty="0">
                <a:solidFill>
                  <a:srgbClr val="3F3F3F"/>
                </a:solidFill>
              </a:rPr>
              <a:t> a camara e o </a:t>
            </a:r>
            <a:r>
              <a:rPr lang="en-GB" dirty="0" err="1">
                <a:solidFill>
                  <a:srgbClr val="3F3F3F"/>
                </a:solidFill>
              </a:rPr>
              <a:t>microfone</a:t>
            </a:r>
            <a:r>
              <a:rPr lang="en-GB" dirty="0">
                <a:solidFill>
                  <a:srgbClr val="3F3F3F"/>
                </a:solidFill>
              </a:rPr>
              <a:t> </a:t>
            </a:r>
            <a:r>
              <a:rPr lang="en-GB" dirty="0" err="1">
                <a:solidFill>
                  <a:srgbClr val="3F3F3F"/>
                </a:solidFill>
              </a:rPr>
              <a:t>quando</a:t>
            </a:r>
            <a:r>
              <a:rPr lang="en-GB" dirty="0">
                <a:solidFill>
                  <a:srgbClr val="3F3F3F"/>
                </a:solidFill>
              </a:rPr>
              <a:t> for </a:t>
            </a:r>
            <a:r>
              <a:rPr lang="en-GB" dirty="0" err="1">
                <a:solidFill>
                  <a:srgbClr val="3F3F3F"/>
                </a:solidFill>
              </a:rPr>
              <a:t>necessário</a:t>
            </a:r>
            <a:r>
              <a:rPr lang="en-GB" dirty="0">
                <a:solidFill>
                  <a:srgbClr val="3F3F3F"/>
                </a:solidFill>
              </a:rPr>
              <a:t>.</a:t>
            </a:r>
          </a:p>
          <a:p>
            <a:pPr marL="342900" indent="-342900">
              <a:buFont typeface="Arial" panose="020B0604020202020204" pitchFamily="34" charset="0"/>
              <a:buChar char="•"/>
            </a:pPr>
            <a:endParaRPr lang="en-GB" dirty="0">
              <a:solidFill>
                <a:srgbClr val="000000"/>
              </a:solidFill>
            </a:endParaRPr>
          </a:p>
          <a:p>
            <a:pPr marL="342900" indent="-342900">
              <a:buFont typeface="Arial" panose="020B0604020202020204" pitchFamily="34" charset="0"/>
              <a:buChar char="•"/>
            </a:pPr>
            <a:r>
              <a:rPr lang="en-GB" dirty="0">
                <a:solidFill>
                  <a:srgbClr val="3F3F3F"/>
                </a:solidFill>
              </a:rPr>
              <a:t>Ter </a:t>
            </a:r>
            <a:r>
              <a:rPr lang="en-GB" dirty="0" err="1">
                <a:solidFill>
                  <a:srgbClr val="3F3F3F"/>
                </a:solidFill>
              </a:rPr>
              <a:t>papel</a:t>
            </a:r>
            <a:r>
              <a:rPr lang="en-GB" dirty="0">
                <a:solidFill>
                  <a:srgbClr val="3F3F3F"/>
                </a:solidFill>
              </a:rPr>
              <a:t>, </a:t>
            </a:r>
            <a:r>
              <a:rPr lang="en-GB" dirty="0" err="1">
                <a:solidFill>
                  <a:srgbClr val="3F3F3F"/>
                </a:solidFill>
              </a:rPr>
              <a:t>canetas</a:t>
            </a:r>
            <a:r>
              <a:rPr lang="en-GB" dirty="0">
                <a:solidFill>
                  <a:srgbClr val="3F3F3F"/>
                </a:solidFill>
              </a:rPr>
              <a:t> </a:t>
            </a:r>
            <a:r>
              <a:rPr lang="en-GB" dirty="0" err="1">
                <a:solidFill>
                  <a:srgbClr val="3F3F3F"/>
                </a:solidFill>
              </a:rPr>
              <a:t>ou</a:t>
            </a:r>
            <a:r>
              <a:rPr lang="en-GB" dirty="0">
                <a:solidFill>
                  <a:srgbClr val="3F3F3F"/>
                </a:solidFill>
              </a:rPr>
              <a:t> lapis e </a:t>
            </a:r>
            <a:r>
              <a:rPr lang="en-GB" dirty="0" err="1">
                <a:solidFill>
                  <a:srgbClr val="3F3F3F"/>
                </a:solidFill>
              </a:rPr>
              <a:t>agua</a:t>
            </a:r>
            <a:r>
              <a:rPr lang="en-GB" dirty="0">
                <a:solidFill>
                  <a:srgbClr val="3F3F3F"/>
                </a:solidFill>
              </a:rPr>
              <a:t> por </a:t>
            </a:r>
            <a:r>
              <a:rPr lang="en-GB" dirty="0" err="1">
                <a:solidFill>
                  <a:srgbClr val="3F3F3F"/>
                </a:solidFill>
              </a:rPr>
              <a:t>perto</a:t>
            </a:r>
            <a:endParaRPr lang="da-DK" dirty="0"/>
          </a:p>
        </p:txBody>
      </p:sp>
      <p:pic>
        <p:nvPicPr>
          <p:cNvPr id="3" name="Picture 2" descr="A picture containing text, linedrawing&#10;&#10;Description automatically generated">
            <a:extLst>
              <a:ext uri="{FF2B5EF4-FFF2-40B4-BE49-F238E27FC236}">
                <a16:creationId xmlns:a16="http://schemas.microsoft.com/office/drawing/2014/main" id="{DD00F6AD-58C1-4578-8E3D-4F98599B0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705" y="814834"/>
            <a:ext cx="5257752" cy="5145333"/>
          </a:xfrm>
          <a:prstGeom prst="rect">
            <a:avLst/>
          </a:prstGeom>
        </p:spPr>
      </p:pic>
    </p:spTree>
    <p:extLst>
      <p:ext uri="{BB962C8B-B14F-4D97-AF65-F5344CB8AC3E}">
        <p14:creationId xmlns:p14="http://schemas.microsoft.com/office/powerpoint/2010/main" val="1445422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
        <p:nvSpPr>
          <p:cNvPr id="17" name="object 12"/>
          <p:cNvSpPr txBox="1">
            <a:spLocks/>
          </p:cNvSpPr>
          <p:nvPr/>
        </p:nvSpPr>
        <p:spPr>
          <a:xfrm>
            <a:off x="958850" y="1336675"/>
            <a:ext cx="9913097" cy="433708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20" normalizeH="0" baseline="0" noProof="0" dirty="0" err="1">
                <a:ln>
                  <a:noFill/>
                </a:ln>
                <a:solidFill>
                  <a:srgbClr val="231F20"/>
                </a:solidFill>
                <a:effectLst/>
                <a:uLnTx/>
                <a:uFillTx/>
                <a:latin typeface="Calibri"/>
                <a:ea typeface="+mj-ea"/>
                <a:cs typeface="Calibri"/>
              </a:rPr>
              <a:t>Primeiros</a:t>
            </a:r>
            <a:r>
              <a:rPr kumimoji="0" lang="en-US" sz="4200" b="0" i="0" u="none" strike="noStrike" kern="0" cap="none" spc="-20" normalizeH="0" baseline="0" noProof="0" dirty="0">
                <a:ln>
                  <a:noFill/>
                </a:ln>
                <a:solidFill>
                  <a:srgbClr val="231F20"/>
                </a:solidFill>
                <a:effectLst/>
                <a:uLnTx/>
                <a:uFillTx/>
                <a:latin typeface="Calibri"/>
                <a:ea typeface="+mj-ea"/>
                <a:cs typeface="Calibri"/>
              </a:rPr>
              <a:t> </a:t>
            </a:r>
            <a:r>
              <a:rPr kumimoji="0" lang="en-US" sz="4200" b="0" i="0" u="none" strike="noStrike" kern="0" cap="none" spc="-20" normalizeH="0" baseline="0" noProof="0" dirty="0" err="1">
                <a:ln>
                  <a:noFill/>
                </a:ln>
                <a:solidFill>
                  <a:srgbClr val="231F20"/>
                </a:solidFill>
                <a:effectLst/>
                <a:uLnTx/>
                <a:uFillTx/>
                <a:latin typeface="Calibri"/>
                <a:ea typeface="+mj-ea"/>
                <a:cs typeface="Calibri"/>
              </a:rPr>
              <a:t>Socorros</a:t>
            </a:r>
            <a:r>
              <a:rPr kumimoji="0" lang="en-US" sz="4200" b="0" i="0" u="none" strike="noStrike" kern="0" cap="none" spc="-20" normalizeH="0" baseline="0" noProof="0" dirty="0">
                <a:ln>
                  <a:noFill/>
                </a:ln>
                <a:solidFill>
                  <a:srgbClr val="231F20"/>
                </a:solidFill>
                <a:effectLst/>
                <a:uLnTx/>
                <a:uFillTx/>
                <a:latin typeface="Calibri"/>
                <a:ea typeface="+mj-ea"/>
                <a:cs typeface="Calibri"/>
              </a:rPr>
              <a:t> </a:t>
            </a:r>
            <a:r>
              <a:rPr kumimoji="0" lang="en-US" sz="4200" b="0" i="0" u="none" strike="noStrike" kern="0" cap="none" spc="-20" normalizeH="0" baseline="0" noProof="0" dirty="0" err="1">
                <a:ln>
                  <a:noFill/>
                </a:ln>
                <a:solidFill>
                  <a:srgbClr val="231F20"/>
                </a:solidFill>
                <a:effectLst/>
                <a:uLnTx/>
                <a:uFillTx/>
                <a:latin typeface="Calibri"/>
                <a:ea typeface="+mj-ea"/>
                <a:cs typeface="Calibri"/>
              </a:rPr>
              <a:t>Psicológicos</a:t>
            </a:r>
            <a:r>
              <a:rPr kumimoji="0" lang="en-US" sz="4200" b="0" i="0" u="none" strike="noStrike" kern="0" cap="none" spc="-20" normalizeH="0" baseline="0" noProof="0" dirty="0">
                <a:ln>
                  <a:noFill/>
                </a:ln>
                <a:solidFill>
                  <a:srgbClr val="231F20"/>
                </a:solidFill>
                <a:effectLst/>
                <a:uLnTx/>
                <a:uFillTx/>
                <a:latin typeface="Calibri"/>
                <a:ea typeface="+mj-ea"/>
                <a:cs typeface="Calibri"/>
              </a:rPr>
              <a:t> </a:t>
            </a:r>
            <a:r>
              <a:rPr kumimoji="0" lang="en-US" sz="4200" b="0" i="0" u="none" strike="noStrike" kern="0" cap="none" spc="-20" normalizeH="0" baseline="0" noProof="0" dirty="0" err="1">
                <a:ln>
                  <a:noFill/>
                </a:ln>
                <a:solidFill>
                  <a:srgbClr val="231F20"/>
                </a:solidFill>
                <a:effectLst/>
                <a:uLnTx/>
                <a:uFillTx/>
                <a:latin typeface="Calibri"/>
                <a:ea typeface="+mj-ea"/>
                <a:cs typeface="Calibri"/>
              </a:rPr>
              <a:t>são</a:t>
            </a:r>
            <a:r>
              <a:rPr kumimoji="0" lang="en-US" sz="4200" b="0" i="0" u="none" strike="noStrike" kern="0" cap="none" spc="-5" normalizeH="0" baseline="0" noProof="0" dirty="0">
                <a:ln>
                  <a:noFill/>
                </a:ln>
                <a:solidFill>
                  <a:srgbClr val="231F20"/>
                </a:solidFill>
                <a:effectLst/>
                <a:uLnTx/>
                <a:uFillTx/>
                <a:latin typeface="Calibri"/>
                <a:ea typeface="+mj-ea"/>
                <a:cs typeface="Calibri"/>
              </a:rPr>
              <a:t>……</a:t>
            </a:r>
          </a:p>
          <a:p>
            <a:pPr marL="12700" marR="0" lvl="0" indent="0" defTabSz="914400" eaLnBrk="1" fontAlgn="auto" latinLnBrk="0" hangingPunct="1">
              <a:lnSpc>
                <a:spcPct val="100000"/>
              </a:lnSpc>
              <a:spcBef>
                <a:spcPts val="100"/>
              </a:spcBef>
              <a:spcAft>
                <a:spcPts val="0"/>
              </a:spcAft>
              <a:buClrTx/>
              <a:buSzTx/>
              <a:buFontTx/>
              <a:buNone/>
              <a:tabLst/>
              <a:defRPr/>
            </a:pPr>
            <a:endParaRPr lang="en-US" sz="4200" kern="0" spc="-5" dirty="0">
              <a:solidFill>
                <a:srgbClr val="231F20"/>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2400" kern="0" spc="-5" dirty="0">
              <a:solidFill>
                <a:srgbClr val="231F20"/>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4200" b="0" i="0" u="none" strike="noStrike" kern="0" cap="none" spc="-5" normalizeH="0" baseline="0" noProof="0" dirty="0">
              <a:ln>
                <a:noFill/>
              </a:ln>
              <a:solidFill>
                <a:srgbClr val="231F20"/>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4200" kern="0" spc="-5" dirty="0">
              <a:solidFill>
                <a:srgbClr val="231F20"/>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4200" b="0" i="0" u="none" strike="noStrike" kern="0" cap="none" spc="-5" normalizeH="0" baseline="0" noProof="0" dirty="0">
              <a:ln>
                <a:noFill/>
              </a:ln>
              <a:solidFill>
                <a:srgbClr val="231F20"/>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4200" b="0" i="0" u="none" strike="noStrike" kern="0" cap="none" spc="-5" normalizeH="0" baseline="0" noProof="0" dirty="0">
              <a:ln>
                <a:noFill/>
              </a:ln>
              <a:solidFill>
                <a:srgbClr val="231F20"/>
              </a:solidFill>
              <a:effectLst/>
              <a:uLnTx/>
              <a:uFillTx/>
              <a:latin typeface="Calibri"/>
              <a:ea typeface="+mj-ea"/>
              <a:cs typeface="Calibri"/>
            </a:endParaRPr>
          </a:p>
        </p:txBody>
      </p:sp>
      <p:sp>
        <p:nvSpPr>
          <p:cNvPr id="7" name="Rectangle 6"/>
          <p:cNvSpPr/>
          <p:nvPr/>
        </p:nvSpPr>
        <p:spPr>
          <a:xfrm>
            <a:off x="882650" y="2479676"/>
            <a:ext cx="9601200" cy="3046988"/>
          </a:xfrm>
          <a:prstGeom prst="rect">
            <a:avLst/>
          </a:prstGeom>
        </p:spPr>
        <p:txBody>
          <a:bodyPr wrap="square">
            <a:spAutoFit/>
          </a:bodyPr>
          <a:lstStyle/>
          <a:p>
            <a:r>
              <a:rPr lang="en-US" sz="3200" dirty="0"/>
              <a:t>Um conjunto de </a:t>
            </a:r>
            <a:r>
              <a:rPr lang="en-US" sz="3200" dirty="0" err="1"/>
              <a:t>estratégias</a:t>
            </a:r>
            <a:r>
              <a:rPr lang="en-US" sz="3200" dirty="0"/>
              <a:t> e de </a:t>
            </a:r>
            <a:r>
              <a:rPr lang="en-US" sz="3200" dirty="0" err="1"/>
              <a:t>conhecimentos</a:t>
            </a:r>
            <a:r>
              <a:rPr lang="en-US" sz="3200" dirty="0"/>
              <a:t> que </a:t>
            </a:r>
            <a:r>
              <a:rPr lang="en-US" sz="3200" dirty="0" err="1"/>
              <a:t>podem</a:t>
            </a:r>
            <a:r>
              <a:rPr lang="en-US" sz="3200" dirty="0"/>
              <a:t> ser </a:t>
            </a:r>
            <a:r>
              <a:rPr lang="en-US" sz="3200" dirty="0" err="1"/>
              <a:t>usados</a:t>
            </a:r>
            <a:r>
              <a:rPr lang="en-US" sz="3200" dirty="0"/>
              <a:t> para </a:t>
            </a:r>
            <a:r>
              <a:rPr lang="en-US" sz="3200" dirty="0" err="1"/>
              <a:t>ajudar</a:t>
            </a:r>
            <a:r>
              <a:rPr lang="en-US" sz="3200" dirty="0"/>
              <a:t> </a:t>
            </a:r>
            <a:r>
              <a:rPr lang="en-US" sz="3200" dirty="0" err="1"/>
              <a:t>pessoas</a:t>
            </a:r>
            <a:r>
              <a:rPr lang="en-US" sz="3200" dirty="0"/>
              <a:t> que </a:t>
            </a:r>
            <a:r>
              <a:rPr lang="en-US" sz="3200" dirty="0" err="1"/>
              <a:t>estão</a:t>
            </a:r>
            <a:r>
              <a:rPr lang="en-US" sz="3200" dirty="0"/>
              <a:t> </a:t>
            </a:r>
            <a:r>
              <a:rPr lang="en-US" sz="3200" dirty="0" err="1"/>
              <a:t>em</a:t>
            </a:r>
            <a:r>
              <a:rPr lang="en-US" sz="3200" dirty="0"/>
              <a:t> </a:t>
            </a:r>
            <a:r>
              <a:rPr lang="en-US" sz="3200" dirty="0" err="1"/>
              <a:t>situação</a:t>
            </a:r>
            <a:r>
              <a:rPr lang="en-US" sz="3200" dirty="0"/>
              <a:t> de stress. </a:t>
            </a:r>
          </a:p>
          <a:p>
            <a:endParaRPr lang="en-US" sz="3200" dirty="0"/>
          </a:p>
          <a:p>
            <a:r>
              <a:rPr lang="en-US" sz="3200" dirty="0"/>
              <a:t>Uma forma de </a:t>
            </a:r>
            <a:r>
              <a:rPr lang="en-US" sz="3200" dirty="0" err="1"/>
              <a:t>ajudar</a:t>
            </a:r>
            <a:r>
              <a:rPr lang="en-US" sz="3200" dirty="0"/>
              <a:t> as </a:t>
            </a:r>
            <a:r>
              <a:rPr lang="en-US" sz="3200" dirty="0" err="1"/>
              <a:t>pessoas</a:t>
            </a:r>
            <a:r>
              <a:rPr lang="en-US" sz="3200" dirty="0"/>
              <a:t> a </a:t>
            </a:r>
            <a:r>
              <a:rPr lang="en-US" sz="3200" dirty="0" err="1"/>
              <a:t>sentirem</a:t>
            </a:r>
            <a:r>
              <a:rPr lang="en-US" sz="3200" dirty="0"/>
              <a:t>-se </a:t>
            </a:r>
            <a:r>
              <a:rPr lang="en-US" sz="3200" dirty="0" err="1"/>
              <a:t>calmas</a:t>
            </a:r>
            <a:r>
              <a:rPr lang="en-US" sz="3200" dirty="0"/>
              <a:t> e a </a:t>
            </a:r>
            <a:r>
              <a:rPr lang="en-US" sz="3200" dirty="0" err="1"/>
              <a:t>lidarem</a:t>
            </a:r>
            <a:r>
              <a:rPr lang="en-US" sz="3200" dirty="0"/>
              <a:t> com </a:t>
            </a:r>
            <a:r>
              <a:rPr lang="en-US" sz="3200" dirty="0" err="1"/>
              <a:t>situações</a:t>
            </a:r>
            <a:r>
              <a:rPr lang="en-US" sz="3200" dirty="0"/>
              <a:t> </a:t>
            </a:r>
            <a:r>
              <a:rPr lang="en-US" sz="3200" dirty="0" err="1"/>
              <a:t>difíceis</a:t>
            </a:r>
            <a:r>
              <a:rPr lang="en-US" sz="3200"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958850" y="1108075"/>
            <a:ext cx="9906000" cy="659155"/>
          </a:xfrm>
          <a:prstGeom prst="rect">
            <a:avLst/>
          </a:prstGeom>
        </p:spPr>
        <p:txBody>
          <a:bodyPr vert="horz" wrap="square" lIns="0" tIns="12700" rIns="0" bIns="0" rtlCol="0">
            <a:spAutoFit/>
          </a:bodyPr>
          <a:lstStyle/>
          <a:p>
            <a:pPr marL="12700" algn="ctr">
              <a:lnSpc>
                <a:spcPct val="100000"/>
              </a:lnSpc>
              <a:spcBef>
                <a:spcPts val="100"/>
              </a:spcBef>
            </a:pPr>
            <a:endParaRPr spc="-5" dirty="0"/>
          </a:p>
        </p:txBody>
      </p:sp>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
        <p:nvSpPr>
          <p:cNvPr id="17" name="object 12"/>
          <p:cNvSpPr txBox="1">
            <a:spLocks/>
          </p:cNvSpPr>
          <p:nvPr/>
        </p:nvSpPr>
        <p:spPr>
          <a:xfrm>
            <a:off x="650240" y="1948205"/>
            <a:ext cx="10426077" cy="5260414"/>
          </a:xfrm>
          <a:prstGeom prst="rect">
            <a:avLst/>
          </a:prstGeom>
        </p:spPr>
        <p:txBody>
          <a:bodyPr vert="horz" wrap="square" lIns="0" tIns="12700" rIns="0" bIns="0" rtlCol="0" anchor="t">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3600" b="0" i="0" u="none" strike="noStrike" kern="0" cap="none" spc="-20" normalizeH="0" baseline="0" noProof="0" dirty="0" err="1">
                <a:ln>
                  <a:noFill/>
                </a:ln>
                <a:effectLst/>
                <a:uLnTx/>
                <a:uFillTx/>
                <a:latin typeface="Calibri"/>
                <a:ea typeface="+mj-ea"/>
                <a:cs typeface="Calibri"/>
              </a:rPr>
              <a:t>Lembre</a:t>
            </a:r>
            <a:r>
              <a:rPr kumimoji="0" lang="en-US" sz="3600" b="0" i="0" u="none" strike="noStrike" kern="0" cap="none" spc="-20" normalizeH="0" baseline="0" noProof="0" dirty="0">
                <a:ln>
                  <a:noFill/>
                </a:ln>
                <a:effectLst/>
                <a:uLnTx/>
                <a:uFillTx/>
                <a:latin typeface="Calibri"/>
                <a:ea typeface="+mj-ea"/>
                <a:cs typeface="Calibri"/>
              </a:rPr>
              <a:t>-se de </a:t>
            </a:r>
            <a:r>
              <a:rPr kumimoji="0" lang="en-US" sz="3600" b="0" i="0" u="none" strike="noStrike" kern="0" cap="none" spc="-20" normalizeH="0" baseline="0" noProof="0" dirty="0" err="1">
                <a:ln>
                  <a:noFill/>
                </a:ln>
                <a:effectLst/>
                <a:uLnTx/>
                <a:uFillTx/>
                <a:latin typeface="Calibri"/>
                <a:ea typeface="+mj-ea"/>
                <a:cs typeface="Calibri"/>
              </a:rPr>
              <a:t>uma</a:t>
            </a:r>
            <a:r>
              <a:rPr kumimoji="0" lang="en-US" sz="3600" b="0" i="0" u="none" strike="noStrike" kern="0" cap="none" spc="-20" normalizeH="0" baseline="0" noProof="0" dirty="0">
                <a:ln>
                  <a:noFill/>
                </a:ln>
                <a:effectLst/>
                <a:uLnTx/>
                <a:uFillTx/>
                <a:latin typeface="Calibri"/>
                <a:ea typeface="+mj-ea"/>
                <a:cs typeface="Calibri"/>
              </a:rPr>
              <a:t> </a:t>
            </a:r>
            <a:r>
              <a:rPr kumimoji="0" lang="en-US" sz="3600" b="0" i="0" u="none" strike="noStrike" kern="0" cap="none" spc="-20" normalizeH="0" baseline="0" noProof="0" dirty="0" err="1">
                <a:ln>
                  <a:noFill/>
                </a:ln>
                <a:effectLst/>
                <a:uLnTx/>
                <a:uFillTx/>
                <a:latin typeface="Calibri"/>
                <a:ea typeface="+mj-ea"/>
                <a:cs typeface="Calibri"/>
              </a:rPr>
              <a:t>altura</a:t>
            </a:r>
            <a:r>
              <a:rPr kumimoji="0" lang="en-US" sz="3600" b="0" i="0" u="none" strike="noStrike" kern="0" cap="none" spc="-20" normalizeH="0" baseline="0" noProof="0" dirty="0">
                <a:ln>
                  <a:noFill/>
                </a:ln>
                <a:effectLst/>
                <a:uLnTx/>
                <a:uFillTx/>
                <a:latin typeface="Calibri"/>
                <a:ea typeface="+mj-ea"/>
                <a:cs typeface="Calibri"/>
              </a:rPr>
              <a:t> </a:t>
            </a:r>
            <a:r>
              <a:rPr kumimoji="0" lang="en-US" sz="3600" b="0" i="0" u="none" strike="noStrike" kern="0" cap="none" spc="-20" normalizeH="0" baseline="0" noProof="0" dirty="0" err="1">
                <a:ln>
                  <a:noFill/>
                </a:ln>
                <a:effectLst/>
                <a:uLnTx/>
                <a:uFillTx/>
                <a:latin typeface="Calibri"/>
                <a:ea typeface="+mj-ea"/>
                <a:cs typeface="Calibri"/>
              </a:rPr>
              <a:t>em</a:t>
            </a:r>
            <a:r>
              <a:rPr kumimoji="0" lang="en-US" sz="3600" b="0" i="0" u="none" strike="noStrike" kern="0" cap="none" spc="-20" normalizeH="0" baseline="0" noProof="0" dirty="0">
                <a:ln>
                  <a:noFill/>
                </a:ln>
                <a:effectLst/>
                <a:uLnTx/>
                <a:uFillTx/>
                <a:latin typeface="Calibri"/>
                <a:ea typeface="+mj-ea"/>
                <a:cs typeface="Calibri"/>
              </a:rPr>
              <a:t> que se </a:t>
            </a:r>
            <a:r>
              <a:rPr kumimoji="0" lang="en-US" sz="3600" b="0" i="0" u="none" strike="noStrike" kern="0" cap="none" spc="-20" normalizeH="0" baseline="0" noProof="0" dirty="0" err="1">
                <a:ln>
                  <a:noFill/>
                </a:ln>
                <a:effectLst/>
                <a:uLnTx/>
                <a:uFillTx/>
                <a:latin typeface="Calibri"/>
                <a:ea typeface="+mj-ea"/>
                <a:cs typeface="Calibri"/>
              </a:rPr>
              <a:t>sentiu</a:t>
            </a:r>
            <a:r>
              <a:rPr kumimoji="0" lang="en-US" sz="3600" b="0" i="0" u="none" strike="noStrike" kern="0" cap="none" spc="-20" normalizeH="0" baseline="0" noProof="0" dirty="0">
                <a:ln>
                  <a:noFill/>
                </a:ln>
                <a:effectLst/>
                <a:uLnTx/>
                <a:uFillTx/>
                <a:latin typeface="Calibri"/>
                <a:ea typeface="+mj-ea"/>
                <a:cs typeface="Calibri"/>
              </a:rPr>
              <a:t> </a:t>
            </a:r>
            <a:r>
              <a:rPr kumimoji="0" lang="en-US" sz="3600" b="0" i="0" u="none" strike="noStrike" kern="0" cap="none" spc="-20" normalizeH="0" baseline="0" noProof="0" dirty="0" err="1">
                <a:ln>
                  <a:noFill/>
                </a:ln>
                <a:effectLst/>
                <a:uLnTx/>
                <a:uFillTx/>
                <a:latin typeface="Calibri"/>
                <a:ea typeface="+mj-ea"/>
                <a:cs typeface="Calibri"/>
              </a:rPr>
              <a:t>em</a:t>
            </a:r>
            <a:r>
              <a:rPr kumimoji="0" lang="en-US" sz="3600" b="0" i="0" u="none" strike="noStrike" kern="0" cap="none" spc="-20" normalizeH="0" baseline="0" noProof="0" dirty="0">
                <a:ln>
                  <a:noFill/>
                </a:ln>
                <a:effectLst/>
                <a:uLnTx/>
                <a:uFillTx/>
                <a:latin typeface="Calibri"/>
                <a:ea typeface="+mj-ea"/>
                <a:cs typeface="Calibri"/>
              </a:rPr>
              <a:t> stress e </a:t>
            </a:r>
            <a:r>
              <a:rPr kumimoji="0" lang="en-US" sz="3600" b="0" i="0" u="none" strike="noStrike" kern="0" cap="none" spc="-20" normalizeH="0" baseline="0" noProof="0" dirty="0" err="1">
                <a:ln>
                  <a:noFill/>
                </a:ln>
                <a:effectLst/>
                <a:uLnTx/>
                <a:uFillTx/>
                <a:latin typeface="Calibri"/>
                <a:ea typeface="+mj-ea"/>
                <a:cs typeface="Calibri"/>
              </a:rPr>
              <a:t>alguém</a:t>
            </a:r>
            <a:r>
              <a:rPr kumimoji="0" lang="en-US" sz="3600" b="0" i="0" u="none" strike="noStrike" kern="0" cap="none" spc="-20" normalizeH="0" baseline="0" noProof="0" dirty="0">
                <a:ln>
                  <a:noFill/>
                </a:ln>
                <a:effectLst/>
                <a:uLnTx/>
                <a:uFillTx/>
                <a:latin typeface="Calibri"/>
                <a:ea typeface="+mj-ea"/>
                <a:cs typeface="Calibri"/>
              </a:rPr>
              <a:t> o </a:t>
            </a:r>
            <a:r>
              <a:rPr kumimoji="0" lang="en-US" sz="3600" b="0" i="0" u="none" strike="noStrike" kern="0" cap="none" spc="-20" normalizeH="0" baseline="0" noProof="0" dirty="0" err="1">
                <a:ln>
                  <a:noFill/>
                </a:ln>
                <a:effectLst/>
                <a:uLnTx/>
                <a:uFillTx/>
                <a:latin typeface="Calibri"/>
                <a:ea typeface="+mj-ea"/>
                <a:cs typeface="Calibri"/>
              </a:rPr>
              <a:t>ajudou</a:t>
            </a:r>
            <a:r>
              <a:rPr kumimoji="0" lang="en-US" sz="3600" b="0" i="0" u="none" strike="noStrike" kern="0" cap="none" spc="-20" normalizeH="0" baseline="0" noProof="0" dirty="0">
                <a:ln>
                  <a:noFill/>
                </a:ln>
                <a:effectLst/>
                <a:uLnTx/>
                <a:uFillTx/>
                <a:latin typeface="Calibri"/>
                <a:ea typeface="+mj-ea"/>
                <a:cs typeface="Calibri"/>
              </a:rPr>
              <a:t>.</a:t>
            </a:r>
            <a:r>
              <a:rPr lang="en-US" sz="3600" kern="0" spc="-20" dirty="0">
                <a:latin typeface="Calibri"/>
                <a:ea typeface="+mj-ea"/>
                <a:cs typeface="Calibri"/>
              </a:rPr>
              <a:t> </a:t>
            </a:r>
          </a:p>
          <a:p>
            <a:pPr marL="12700" marR="0" lvl="0" indent="0" defTabSz="914400" eaLnBrk="1" fontAlgn="auto" latinLnBrk="0" hangingPunct="1">
              <a:lnSpc>
                <a:spcPct val="100000"/>
              </a:lnSpc>
              <a:spcBef>
                <a:spcPts val="100"/>
              </a:spcBef>
              <a:spcAft>
                <a:spcPts val="0"/>
              </a:spcAft>
              <a:buClrTx/>
              <a:buSzTx/>
              <a:buFontTx/>
              <a:buNone/>
              <a:tabLst/>
              <a:defRPr/>
            </a:pPr>
            <a:endParaRPr lang="en-US" sz="3600" kern="0" spc="-20" dirty="0">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r>
              <a:rPr lang="en-US" sz="3600" kern="0" spc="-20" dirty="0">
                <a:latin typeface="Calibri"/>
                <a:ea typeface="+mj-ea"/>
                <a:cs typeface="Calibri"/>
              </a:rPr>
              <a:t>O que é que </a:t>
            </a:r>
            <a:r>
              <a:rPr lang="en-US" sz="3600" kern="0" spc="-20" dirty="0" err="1">
                <a:latin typeface="Calibri"/>
                <a:ea typeface="+mj-ea"/>
                <a:cs typeface="Calibri"/>
              </a:rPr>
              <a:t>sentiu</a:t>
            </a:r>
            <a:r>
              <a:rPr lang="en-US" sz="3600" kern="0" spc="-20" dirty="0">
                <a:latin typeface="Calibri"/>
                <a:ea typeface="+mj-ea"/>
                <a:cs typeface="Calibri"/>
              </a:rPr>
              <a:t> que o </a:t>
            </a:r>
            <a:r>
              <a:rPr lang="en-US" sz="3600" kern="0" spc="-20" dirty="0" err="1">
                <a:latin typeface="Calibri"/>
                <a:ea typeface="+mj-ea"/>
                <a:cs typeface="Calibri"/>
              </a:rPr>
              <a:t>ajudou</a:t>
            </a:r>
            <a:r>
              <a:rPr lang="en-US" sz="3600" kern="0" spc="-20" dirty="0">
                <a:latin typeface="Calibri"/>
                <a:ea typeface="+mj-ea"/>
                <a:cs typeface="Calibri"/>
              </a:rPr>
              <a:t> </a:t>
            </a:r>
            <a:r>
              <a:rPr lang="en-US" sz="3600" kern="0" spc="-20" dirty="0" err="1">
                <a:latin typeface="Calibri"/>
                <a:ea typeface="+mj-ea"/>
                <a:cs typeface="Calibri"/>
              </a:rPr>
              <a:t>nas</a:t>
            </a:r>
            <a:r>
              <a:rPr lang="en-US" sz="3600" kern="0" spc="-20" dirty="0">
                <a:latin typeface="Calibri"/>
                <a:ea typeface="+mj-ea"/>
                <a:cs typeface="Calibri"/>
              </a:rPr>
              <a:t> </a:t>
            </a:r>
            <a:r>
              <a:rPr lang="en-US" sz="3600" kern="0" spc="-20" dirty="0" err="1">
                <a:latin typeface="Calibri"/>
                <a:ea typeface="+mj-ea"/>
                <a:cs typeface="Calibri"/>
              </a:rPr>
              <a:t>ações</a:t>
            </a:r>
            <a:r>
              <a:rPr lang="en-US" sz="3600" kern="0" spc="-20" dirty="0">
                <a:latin typeface="Calibri"/>
                <a:ea typeface="+mj-ea"/>
                <a:cs typeface="Calibri"/>
              </a:rPr>
              <a:t> </a:t>
            </a:r>
            <a:r>
              <a:rPr lang="en-US" sz="3600" kern="0" spc="-20" dirty="0" err="1">
                <a:latin typeface="Calibri"/>
                <a:ea typeface="+mj-ea"/>
                <a:cs typeface="Calibri"/>
              </a:rPr>
              <a:t>ou</a:t>
            </a:r>
            <a:r>
              <a:rPr lang="en-US" sz="3600" kern="0" spc="-20" dirty="0">
                <a:latin typeface="Calibri"/>
                <a:ea typeface="+mj-ea"/>
                <a:cs typeface="Calibri"/>
              </a:rPr>
              <a:t> </a:t>
            </a:r>
            <a:r>
              <a:rPr lang="en-US" sz="3600" kern="0" spc="-20" dirty="0" err="1">
                <a:latin typeface="Calibri"/>
                <a:ea typeface="+mj-ea"/>
                <a:cs typeface="Calibri"/>
              </a:rPr>
              <a:t>comportamentos</a:t>
            </a:r>
            <a:r>
              <a:rPr lang="en-US" sz="3600" kern="0" spc="-20" dirty="0">
                <a:latin typeface="Calibri"/>
                <a:ea typeface="+mj-ea"/>
                <a:cs typeface="Calibri"/>
              </a:rPr>
              <a:t> da </a:t>
            </a:r>
            <a:r>
              <a:rPr lang="en-US" sz="3600" kern="0" spc="-20" dirty="0" err="1">
                <a:latin typeface="Calibri"/>
                <a:ea typeface="+mj-ea"/>
                <a:cs typeface="Calibri"/>
              </a:rPr>
              <a:t>pessoa</a:t>
            </a:r>
            <a:r>
              <a:rPr lang="en-US" sz="3600" kern="0" spc="-20" dirty="0">
                <a:latin typeface="Calibri"/>
                <a:ea typeface="+mj-ea"/>
                <a:cs typeface="Calibri"/>
              </a:rPr>
              <a:t>? </a:t>
            </a:r>
            <a:r>
              <a:rPr lang="en-US" sz="3600" kern="0" spc="-20" dirty="0" err="1">
                <a:latin typeface="Calibri"/>
                <a:ea typeface="+mj-ea"/>
                <a:cs typeface="Calibri"/>
              </a:rPr>
              <a:t>Ou</a:t>
            </a:r>
            <a:r>
              <a:rPr lang="en-US" sz="3600" kern="0" spc="-20" dirty="0">
                <a:latin typeface="Calibri"/>
                <a:ea typeface="+mj-ea"/>
                <a:cs typeface="Calibri"/>
              </a:rPr>
              <a:t> o que </a:t>
            </a:r>
            <a:r>
              <a:rPr lang="en-US" sz="3600" kern="0" spc="-20" dirty="0" err="1">
                <a:latin typeface="Calibri"/>
                <a:ea typeface="+mj-ea"/>
                <a:cs typeface="Calibri"/>
              </a:rPr>
              <a:t>não</a:t>
            </a:r>
            <a:r>
              <a:rPr lang="en-US" sz="3600" kern="0" spc="-20" dirty="0">
                <a:latin typeface="Calibri"/>
                <a:ea typeface="+mj-ea"/>
                <a:cs typeface="Calibri"/>
              </a:rPr>
              <a:t> </a:t>
            </a:r>
            <a:r>
              <a:rPr lang="en-US" sz="3600" kern="0" spc="-20" dirty="0" err="1">
                <a:latin typeface="Calibri"/>
                <a:ea typeface="+mj-ea"/>
                <a:cs typeface="Calibri"/>
              </a:rPr>
              <a:t>ajudou</a:t>
            </a:r>
            <a:r>
              <a:rPr lang="en-US" sz="3600" kern="0" spc="-20" dirty="0">
                <a:latin typeface="Calibri"/>
                <a:ea typeface="+mj-ea"/>
                <a:cs typeface="Calibri"/>
              </a:rPr>
              <a:t>?</a:t>
            </a:r>
          </a:p>
          <a:p>
            <a:pPr marL="12700" marR="0" lvl="0" indent="0" defTabSz="914400" eaLnBrk="1" fontAlgn="auto" latinLnBrk="0" hangingPunct="1">
              <a:lnSpc>
                <a:spcPct val="100000"/>
              </a:lnSpc>
              <a:spcBef>
                <a:spcPts val="100"/>
              </a:spcBef>
              <a:spcAft>
                <a:spcPts val="0"/>
              </a:spcAft>
              <a:buClrTx/>
              <a:buSzTx/>
              <a:buFontTx/>
              <a:buNone/>
              <a:tabLst/>
              <a:defRPr/>
            </a:pPr>
            <a:endParaRPr lang="en-US" sz="3600" kern="0" spc="-20" dirty="0">
              <a:latin typeface="Calibri"/>
              <a:ea typeface="+mj-ea"/>
              <a:cs typeface="Calibri"/>
            </a:endParaRPr>
          </a:p>
          <a:p>
            <a:pPr marL="12700" defTabSz="914400">
              <a:spcBef>
                <a:spcPts val="100"/>
              </a:spcBef>
              <a:defRPr/>
            </a:pPr>
            <a:r>
              <a:rPr lang="en-US" sz="4200" kern="0" spc="-20" dirty="0">
                <a:solidFill>
                  <a:srgbClr val="0000FF"/>
                </a:solidFill>
                <a:latin typeface="Calibri"/>
                <a:ea typeface="+mj-ea"/>
                <a:cs typeface="Calibri"/>
              </a:rPr>
              <a:t>Levante a </a:t>
            </a:r>
            <a:r>
              <a:rPr lang="en-US" sz="4200" kern="0" spc="-20" dirty="0" err="1">
                <a:solidFill>
                  <a:srgbClr val="0000FF"/>
                </a:solidFill>
                <a:latin typeface="Calibri"/>
                <a:ea typeface="+mj-ea"/>
                <a:cs typeface="Calibri"/>
              </a:rPr>
              <a:t>mão</a:t>
            </a:r>
            <a:r>
              <a:rPr lang="en-US" sz="4200" kern="0" spc="-20" dirty="0">
                <a:solidFill>
                  <a:srgbClr val="0000FF"/>
                </a:solidFill>
                <a:latin typeface="Calibri"/>
                <a:ea typeface="+mj-ea"/>
                <a:cs typeface="Calibri"/>
              </a:rPr>
              <a:t> e </a:t>
            </a:r>
            <a:r>
              <a:rPr lang="en-US" sz="4200" kern="0" spc="-20" dirty="0" err="1">
                <a:solidFill>
                  <a:srgbClr val="0000FF"/>
                </a:solidFill>
                <a:latin typeface="Calibri"/>
                <a:ea typeface="+mj-ea"/>
                <a:cs typeface="Calibri"/>
              </a:rPr>
              <a:t>partilhe</a:t>
            </a:r>
            <a:r>
              <a:rPr lang="en-US" sz="4200" kern="0" spc="-20" dirty="0">
                <a:solidFill>
                  <a:srgbClr val="0000FF"/>
                </a:solidFill>
                <a:latin typeface="Calibri"/>
                <a:ea typeface="+mj-ea"/>
                <a:cs typeface="Calibri"/>
              </a:rPr>
              <a:t>, </a:t>
            </a:r>
            <a:r>
              <a:rPr lang="en-US" sz="4200" kern="0" spc="-20" dirty="0" err="1">
                <a:solidFill>
                  <a:srgbClr val="0000FF"/>
                </a:solidFill>
                <a:latin typeface="Calibri"/>
                <a:ea typeface="+mj-ea"/>
                <a:cs typeface="Calibri"/>
              </a:rPr>
              <a:t>ou</a:t>
            </a:r>
            <a:r>
              <a:rPr lang="en-US" sz="4200" kern="0" spc="-20" dirty="0">
                <a:solidFill>
                  <a:srgbClr val="0000FF"/>
                </a:solidFill>
                <a:latin typeface="Calibri"/>
                <a:ea typeface="+mj-ea"/>
                <a:cs typeface="Calibri"/>
              </a:rPr>
              <a:t> </a:t>
            </a:r>
            <a:r>
              <a:rPr lang="en-US" sz="4200" kern="0" spc="-20" dirty="0" err="1">
                <a:solidFill>
                  <a:srgbClr val="0000FF"/>
                </a:solidFill>
                <a:latin typeface="Calibri"/>
                <a:ea typeface="+mj-ea"/>
                <a:cs typeface="Calibri"/>
              </a:rPr>
              <a:t>escreva</a:t>
            </a:r>
            <a:r>
              <a:rPr lang="en-US" sz="4200" kern="0" spc="-20" dirty="0">
                <a:solidFill>
                  <a:srgbClr val="0000FF"/>
                </a:solidFill>
                <a:latin typeface="Calibri"/>
                <a:ea typeface="+mj-ea"/>
                <a:cs typeface="Calibri"/>
              </a:rPr>
              <a:t> no chat.</a:t>
            </a:r>
            <a:endParaRPr lang="en-US" sz="3600" kern="0" spc="-20" noProof="0" dirty="0">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3600" b="0" i="0" u="none" strike="noStrike" kern="0" cap="none" spc="-20" normalizeH="0" baseline="0" noProof="0" dirty="0">
              <a:ln>
                <a:noFill/>
              </a:ln>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4200" kern="0" spc="-20" dirty="0">
              <a:solidFill>
                <a:srgbClr val="231F20"/>
              </a:solidFill>
              <a:latin typeface="Calibri"/>
              <a:ea typeface="+mj-ea"/>
              <a:cs typeface="Calibri"/>
            </a:endParaRPr>
          </a:p>
        </p:txBody>
      </p:sp>
    </p:spTree>
    <p:extLst>
      <p:ext uri="{BB962C8B-B14F-4D97-AF65-F5344CB8AC3E}">
        <p14:creationId xmlns:p14="http://schemas.microsoft.com/office/powerpoint/2010/main" val="810670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
        <p:nvSpPr>
          <p:cNvPr id="17" name="object 12"/>
          <p:cNvSpPr txBox="1">
            <a:spLocks/>
          </p:cNvSpPr>
          <p:nvPr/>
        </p:nvSpPr>
        <p:spPr>
          <a:xfrm>
            <a:off x="958850" y="1336675"/>
            <a:ext cx="9913097" cy="669670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20" normalizeH="0" baseline="0" noProof="0" dirty="0">
                <a:ln>
                  <a:noFill/>
                </a:ln>
                <a:solidFill>
                  <a:srgbClr val="231F20"/>
                </a:solidFill>
                <a:effectLst/>
                <a:uLnTx/>
                <a:uFillTx/>
                <a:latin typeface="Calibri"/>
                <a:ea typeface="+mj-ea"/>
                <a:cs typeface="Calibri"/>
              </a:rPr>
              <a:t>As </a:t>
            </a:r>
            <a:r>
              <a:rPr kumimoji="0" lang="en-US" sz="4200" b="0" i="0" u="none" strike="noStrike" kern="0" cap="none" spc="-20" normalizeH="0" baseline="0" noProof="0" dirty="0" err="1">
                <a:ln>
                  <a:noFill/>
                </a:ln>
                <a:solidFill>
                  <a:srgbClr val="231F20"/>
                </a:solidFill>
                <a:effectLst/>
                <a:uLnTx/>
                <a:uFillTx/>
                <a:latin typeface="Calibri"/>
                <a:ea typeface="+mj-ea"/>
                <a:cs typeface="Calibri"/>
              </a:rPr>
              <a:t>competências</a:t>
            </a:r>
            <a:r>
              <a:rPr kumimoji="0" lang="en-US" sz="4200" b="0" i="0" u="none" strike="noStrike" kern="0" cap="none" spc="-20" normalizeH="0" baseline="0" noProof="0" dirty="0">
                <a:ln>
                  <a:noFill/>
                </a:ln>
                <a:solidFill>
                  <a:srgbClr val="231F20"/>
                </a:solidFill>
                <a:effectLst/>
                <a:uLnTx/>
                <a:uFillTx/>
                <a:latin typeface="Calibri"/>
                <a:ea typeface="+mj-ea"/>
                <a:cs typeface="Calibri"/>
              </a:rPr>
              <a:t> de PSP </a:t>
            </a:r>
            <a:r>
              <a:rPr kumimoji="0" lang="en-US" sz="4200" b="0" i="0" u="none" strike="noStrike" kern="0" cap="none" spc="-20" normalizeH="0" baseline="0" noProof="0" dirty="0" err="1">
                <a:ln>
                  <a:noFill/>
                </a:ln>
                <a:solidFill>
                  <a:srgbClr val="231F20"/>
                </a:solidFill>
                <a:effectLst/>
                <a:uLnTx/>
                <a:uFillTx/>
                <a:latin typeface="Calibri"/>
                <a:ea typeface="+mj-ea"/>
                <a:cs typeface="Calibri"/>
              </a:rPr>
              <a:t>envolvem</a:t>
            </a:r>
            <a:r>
              <a:rPr kumimoji="0" lang="en-US" sz="4200" b="0" i="0" u="none" strike="noStrike" kern="0" cap="none" spc="-20" normalizeH="0" baseline="0" noProof="0" dirty="0">
                <a:ln>
                  <a:noFill/>
                </a:ln>
                <a:solidFill>
                  <a:srgbClr val="231F20"/>
                </a:solidFill>
                <a:effectLst/>
                <a:uLnTx/>
                <a:uFillTx/>
                <a:latin typeface="Calibri"/>
                <a:ea typeface="+mj-ea"/>
                <a:cs typeface="Calibri"/>
              </a:rPr>
              <a:t>:</a:t>
            </a:r>
            <a:endParaRPr kumimoji="0" lang="en-US" sz="4200" b="0" i="0" u="none" strike="noStrike" kern="0" cap="none" spc="-5" normalizeH="0" baseline="0" noProof="0" dirty="0">
              <a:ln>
                <a:noFill/>
              </a:ln>
              <a:solidFill>
                <a:srgbClr val="231F20"/>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3200" kern="0" spc="-5" dirty="0">
              <a:solidFill>
                <a:srgbClr val="231F20"/>
              </a:solidFill>
              <a:latin typeface="Calibri"/>
              <a:ea typeface="+mj-ea"/>
              <a:cs typeface="Calibri"/>
            </a:endParaRPr>
          </a:p>
          <a:p>
            <a:pPr marL="355600" marR="0" lvl="0" indent="-355600" defTabSz="914400" eaLnBrk="1" fontAlgn="auto" latinLnBrk="0" hangingPunct="1">
              <a:lnSpc>
                <a:spcPct val="100000"/>
              </a:lnSpc>
              <a:spcBef>
                <a:spcPts val="100"/>
              </a:spcBef>
              <a:spcAft>
                <a:spcPts val="0"/>
              </a:spcAft>
              <a:buClrTx/>
              <a:buSzTx/>
              <a:buFont typeface="Arial"/>
              <a:buChar char="•"/>
              <a:tabLst/>
              <a:defRPr/>
            </a:pPr>
            <a:r>
              <a:rPr lang="en-US" sz="3200" kern="0" spc="-5" dirty="0">
                <a:solidFill>
                  <a:srgbClr val="231F20"/>
                </a:solidFill>
                <a:latin typeface="Calibri"/>
                <a:ea typeface="+mj-ea"/>
                <a:cs typeface="Calibri"/>
              </a:rPr>
              <a:t>Saber </a:t>
            </a:r>
            <a:r>
              <a:rPr lang="en-US" sz="3200" kern="0" spc="-5" dirty="0" err="1">
                <a:solidFill>
                  <a:srgbClr val="231F20"/>
                </a:solidFill>
                <a:latin typeface="Calibri"/>
                <a:ea typeface="+mj-ea"/>
                <a:cs typeface="Calibri"/>
              </a:rPr>
              <a:t>avaliar</a:t>
            </a:r>
            <a:r>
              <a:rPr lang="en-US" sz="3200" kern="0" spc="-5" dirty="0">
                <a:solidFill>
                  <a:srgbClr val="231F20"/>
                </a:solidFill>
                <a:latin typeface="Calibri"/>
                <a:ea typeface="+mj-ea"/>
                <a:cs typeface="Calibri"/>
              </a:rPr>
              <a:t> a </a:t>
            </a:r>
            <a:r>
              <a:rPr lang="en-US" sz="3200" kern="0" spc="-5" dirty="0" err="1">
                <a:solidFill>
                  <a:srgbClr val="231F20"/>
                </a:solidFill>
                <a:latin typeface="Calibri"/>
                <a:ea typeface="+mj-ea"/>
                <a:cs typeface="Calibri"/>
              </a:rPr>
              <a:t>situação</a:t>
            </a:r>
            <a:endParaRPr lang="en-US" sz="3200" kern="0" spc="-5" dirty="0">
              <a:solidFill>
                <a:srgbClr val="231F20"/>
              </a:solidFill>
              <a:latin typeface="Calibri"/>
              <a:ea typeface="+mj-ea"/>
              <a:cs typeface="Calibri"/>
            </a:endParaRPr>
          </a:p>
          <a:p>
            <a:pPr marL="355600" marR="0" lvl="0" indent="-355600" defTabSz="914400" eaLnBrk="1" fontAlgn="auto" latinLnBrk="0" hangingPunct="1">
              <a:lnSpc>
                <a:spcPct val="100000"/>
              </a:lnSpc>
              <a:spcBef>
                <a:spcPts val="100"/>
              </a:spcBef>
              <a:spcAft>
                <a:spcPts val="0"/>
              </a:spcAft>
              <a:buClrTx/>
              <a:buSzTx/>
              <a:buFont typeface="Arial"/>
              <a:buChar char="•"/>
              <a:tabLst/>
              <a:defRPr/>
            </a:pPr>
            <a:r>
              <a:rPr lang="pt-PT" sz="3200" kern="0" spc="-5" dirty="0" err="1">
                <a:solidFill>
                  <a:srgbClr val="231F20"/>
                </a:solidFill>
                <a:latin typeface="Calibri"/>
                <a:ea typeface="+mj-ea"/>
                <a:cs typeface="Calibri"/>
              </a:rPr>
              <a:t>Familiariedade</a:t>
            </a:r>
            <a:r>
              <a:rPr lang="en-US" sz="3200" kern="0" spc="-5" dirty="0">
                <a:solidFill>
                  <a:srgbClr val="231F20"/>
                </a:solidFill>
                <a:latin typeface="Calibri"/>
                <a:ea typeface="+mj-ea"/>
                <a:cs typeface="Calibri"/>
              </a:rPr>
              <a:t> com </a:t>
            </a:r>
            <a:r>
              <a:rPr lang="en-US" sz="3200" kern="0" spc="-5" dirty="0" err="1">
                <a:solidFill>
                  <a:srgbClr val="231F20"/>
                </a:solidFill>
                <a:latin typeface="Calibri"/>
                <a:ea typeface="+mj-ea"/>
                <a:cs typeface="Calibri"/>
              </a:rPr>
              <a:t>padrões</a:t>
            </a:r>
            <a:r>
              <a:rPr lang="en-US" sz="3200" kern="0" spc="-5" dirty="0">
                <a:solidFill>
                  <a:srgbClr val="231F20"/>
                </a:solidFill>
                <a:latin typeface="Calibri"/>
                <a:ea typeface="+mj-ea"/>
                <a:cs typeface="Calibri"/>
              </a:rPr>
              <a:t> </a:t>
            </a:r>
            <a:r>
              <a:rPr lang="en-US" sz="3200" kern="0" spc="-5" dirty="0" err="1">
                <a:solidFill>
                  <a:srgbClr val="231F20"/>
                </a:solidFill>
                <a:latin typeface="Calibri"/>
                <a:ea typeface="+mj-ea"/>
                <a:cs typeface="Calibri"/>
              </a:rPr>
              <a:t>comuns</a:t>
            </a:r>
            <a:r>
              <a:rPr lang="en-US" sz="3200" kern="0" spc="-5" dirty="0">
                <a:solidFill>
                  <a:srgbClr val="231F20"/>
                </a:solidFill>
                <a:latin typeface="Calibri"/>
                <a:ea typeface="+mj-ea"/>
                <a:cs typeface="Calibri"/>
              </a:rPr>
              <a:t> de </a:t>
            </a:r>
            <a:r>
              <a:rPr lang="en-US" sz="3200" kern="0" spc="-5" dirty="0" err="1">
                <a:solidFill>
                  <a:srgbClr val="231F20"/>
                </a:solidFill>
                <a:latin typeface="Calibri"/>
                <a:ea typeface="+mj-ea"/>
                <a:cs typeface="Calibri"/>
              </a:rPr>
              <a:t>reações</a:t>
            </a:r>
            <a:r>
              <a:rPr lang="en-US" sz="3200" kern="0" spc="-5" dirty="0">
                <a:solidFill>
                  <a:srgbClr val="231F20"/>
                </a:solidFill>
                <a:latin typeface="Calibri"/>
                <a:ea typeface="+mj-ea"/>
                <a:cs typeface="Calibri"/>
              </a:rPr>
              <a:t> a crises</a:t>
            </a:r>
          </a:p>
          <a:p>
            <a:pPr marL="355600" marR="0" lvl="0" indent="-355600" defTabSz="914400" eaLnBrk="1" fontAlgn="auto" latinLnBrk="0" hangingPunct="1">
              <a:lnSpc>
                <a:spcPct val="100000"/>
              </a:lnSpc>
              <a:spcBef>
                <a:spcPts val="100"/>
              </a:spcBef>
              <a:spcAft>
                <a:spcPts val="0"/>
              </a:spcAft>
              <a:buClrTx/>
              <a:buSzTx/>
              <a:buFont typeface="Arial"/>
              <a:buChar char="•"/>
              <a:tabLst/>
              <a:defRPr/>
            </a:pPr>
            <a:r>
              <a:rPr lang="en-US" sz="3200" kern="0" spc="-5" noProof="0" dirty="0">
                <a:solidFill>
                  <a:srgbClr val="231F20"/>
                </a:solidFill>
                <a:latin typeface="Calibri"/>
                <a:ea typeface="+mj-ea"/>
                <a:cs typeface="Calibri"/>
              </a:rPr>
              <a:t>Como </a:t>
            </a:r>
            <a:r>
              <a:rPr lang="en-US" sz="3200" kern="0" spc="-5" noProof="0" dirty="0" err="1">
                <a:solidFill>
                  <a:srgbClr val="231F20"/>
                </a:solidFill>
                <a:latin typeface="Calibri"/>
                <a:ea typeface="+mj-ea"/>
                <a:cs typeface="Calibri"/>
              </a:rPr>
              <a:t>abordar</a:t>
            </a:r>
            <a:r>
              <a:rPr lang="en-US" sz="3200" kern="0" spc="-5" noProof="0" dirty="0">
                <a:solidFill>
                  <a:srgbClr val="231F20"/>
                </a:solidFill>
                <a:latin typeface="Calibri"/>
                <a:ea typeface="+mj-ea"/>
                <a:cs typeface="Calibri"/>
              </a:rPr>
              <a:t> </a:t>
            </a:r>
            <a:r>
              <a:rPr lang="en-US" sz="3200" kern="0" spc="-5" noProof="0" dirty="0" err="1">
                <a:solidFill>
                  <a:srgbClr val="231F20"/>
                </a:solidFill>
                <a:latin typeface="Calibri"/>
                <a:ea typeface="+mj-ea"/>
                <a:cs typeface="Calibri"/>
              </a:rPr>
              <a:t>alguém</a:t>
            </a:r>
            <a:r>
              <a:rPr lang="en-US" sz="3200" kern="0" spc="-5" noProof="0" dirty="0">
                <a:solidFill>
                  <a:srgbClr val="231F20"/>
                </a:solidFill>
                <a:latin typeface="Calibri"/>
                <a:ea typeface="+mj-ea"/>
                <a:cs typeface="Calibri"/>
              </a:rPr>
              <a:t> </a:t>
            </a:r>
            <a:r>
              <a:rPr lang="en-US" sz="3200" kern="0" spc="-5" noProof="0" dirty="0" err="1">
                <a:solidFill>
                  <a:srgbClr val="231F20"/>
                </a:solidFill>
                <a:latin typeface="Calibri"/>
                <a:ea typeface="+mj-ea"/>
                <a:cs typeface="Calibri"/>
              </a:rPr>
              <a:t>em</a:t>
            </a:r>
            <a:r>
              <a:rPr lang="en-US" sz="3200" kern="0" spc="-5" noProof="0" dirty="0">
                <a:solidFill>
                  <a:srgbClr val="231F20"/>
                </a:solidFill>
                <a:latin typeface="Calibri"/>
                <a:ea typeface="+mj-ea"/>
                <a:cs typeface="Calibri"/>
              </a:rPr>
              <a:t> stress e </a:t>
            </a:r>
            <a:r>
              <a:rPr lang="en-US" sz="3200" kern="0" spc="-5" noProof="0" dirty="0" err="1">
                <a:solidFill>
                  <a:srgbClr val="231F20"/>
                </a:solidFill>
                <a:latin typeface="Calibri"/>
                <a:ea typeface="+mj-ea"/>
                <a:cs typeface="Calibri"/>
              </a:rPr>
              <a:t>como</a:t>
            </a:r>
            <a:r>
              <a:rPr lang="en-US" sz="3200" kern="0" spc="-5" noProof="0" dirty="0">
                <a:solidFill>
                  <a:srgbClr val="231F20"/>
                </a:solidFill>
                <a:latin typeface="Calibri"/>
                <a:ea typeface="+mj-ea"/>
                <a:cs typeface="Calibri"/>
              </a:rPr>
              <a:t> </a:t>
            </a:r>
            <a:r>
              <a:rPr lang="en-US" sz="3200" kern="0" spc="-5" noProof="0" dirty="0" err="1">
                <a:solidFill>
                  <a:srgbClr val="231F20"/>
                </a:solidFill>
                <a:latin typeface="Calibri"/>
                <a:ea typeface="+mj-ea"/>
                <a:cs typeface="Calibri"/>
              </a:rPr>
              <a:t>acalmá</a:t>
            </a:r>
            <a:r>
              <a:rPr lang="en-US" sz="3200" kern="0" spc="-5" noProof="0" dirty="0">
                <a:solidFill>
                  <a:srgbClr val="231F20"/>
                </a:solidFill>
                <a:latin typeface="Calibri"/>
                <a:ea typeface="+mj-ea"/>
                <a:cs typeface="Calibri"/>
              </a:rPr>
              <a:t>-lo, se </a:t>
            </a:r>
            <a:r>
              <a:rPr lang="en-US" sz="3200" kern="0" spc="-5" noProof="0" dirty="0" err="1">
                <a:solidFill>
                  <a:srgbClr val="231F20"/>
                </a:solidFill>
                <a:latin typeface="Calibri"/>
                <a:ea typeface="+mj-ea"/>
                <a:cs typeface="Calibri"/>
              </a:rPr>
              <a:t>necessário</a:t>
            </a:r>
            <a:endParaRPr lang="en-US" sz="3200" kern="0" spc="-5" noProof="0" dirty="0">
              <a:solidFill>
                <a:srgbClr val="231F20"/>
              </a:solidFill>
              <a:latin typeface="Calibri"/>
              <a:ea typeface="+mj-ea"/>
              <a:cs typeface="Calibri"/>
            </a:endParaRPr>
          </a:p>
          <a:p>
            <a:pPr marL="355600" marR="0" lvl="0" indent="-355600" defTabSz="914400" eaLnBrk="1" fontAlgn="auto" latinLnBrk="0" hangingPunct="1">
              <a:lnSpc>
                <a:spcPct val="100000"/>
              </a:lnSpc>
              <a:spcBef>
                <a:spcPts val="100"/>
              </a:spcBef>
              <a:spcAft>
                <a:spcPts val="0"/>
              </a:spcAft>
              <a:buClrTx/>
              <a:buSzTx/>
              <a:buFont typeface="Arial"/>
              <a:buChar char="•"/>
              <a:tabLst/>
              <a:defRPr/>
            </a:pPr>
            <a:r>
              <a:rPr lang="en-US" sz="3200" kern="0" spc="-5" dirty="0">
                <a:solidFill>
                  <a:srgbClr val="231F20"/>
                </a:solidFill>
                <a:latin typeface="Calibri"/>
                <a:ea typeface="+mj-ea"/>
                <a:cs typeface="Calibri"/>
              </a:rPr>
              <a:t>Como </a:t>
            </a:r>
            <a:r>
              <a:rPr lang="en-US" sz="3200" kern="0" spc="-5" dirty="0" err="1">
                <a:solidFill>
                  <a:srgbClr val="231F20"/>
                </a:solidFill>
                <a:latin typeface="Calibri"/>
                <a:ea typeface="+mj-ea"/>
                <a:cs typeface="Calibri"/>
              </a:rPr>
              <a:t>dar</a:t>
            </a:r>
            <a:r>
              <a:rPr lang="en-US" sz="3200" kern="0" spc="-5" dirty="0">
                <a:solidFill>
                  <a:srgbClr val="231F20"/>
                </a:solidFill>
                <a:latin typeface="Calibri"/>
                <a:ea typeface="+mj-ea"/>
                <a:cs typeface="Calibri"/>
              </a:rPr>
              <a:t> </a:t>
            </a:r>
            <a:r>
              <a:rPr lang="en-US" sz="3200" kern="0" spc="-5" dirty="0" err="1">
                <a:solidFill>
                  <a:srgbClr val="231F20"/>
                </a:solidFill>
                <a:latin typeface="Calibri"/>
                <a:ea typeface="+mj-ea"/>
                <a:cs typeface="Calibri"/>
              </a:rPr>
              <a:t>apoio</a:t>
            </a:r>
            <a:r>
              <a:rPr lang="en-US" sz="3200" kern="0" spc="-5" dirty="0">
                <a:solidFill>
                  <a:srgbClr val="231F20"/>
                </a:solidFill>
                <a:latin typeface="Calibri"/>
                <a:ea typeface="+mj-ea"/>
                <a:cs typeface="Calibri"/>
              </a:rPr>
              <a:t> </a:t>
            </a:r>
            <a:r>
              <a:rPr lang="en-US" sz="3200" kern="0" spc="-5" dirty="0" err="1">
                <a:solidFill>
                  <a:srgbClr val="231F20"/>
                </a:solidFill>
                <a:latin typeface="Calibri"/>
                <a:ea typeface="+mj-ea"/>
                <a:cs typeface="Calibri"/>
              </a:rPr>
              <a:t>emocional</a:t>
            </a:r>
            <a:r>
              <a:rPr lang="en-US" sz="3200" kern="0" spc="-5" dirty="0">
                <a:solidFill>
                  <a:srgbClr val="231F20"/>
                </a:solidFill>
                <a:latin typeface="Calibri"/>
                <a:ea typeface="+mj-ea"/>
                <a:cs typeface="Calibri"/>
              </a:rPr>
              <a:t> </a:t>
            </a:r>
            <a:r>
              <a:rPr lang="en-US" sz="3200" kern="0" spc="-5" dirty="0" err="1">
                <a:solidFill>
                  <a:srgbClr val="231F20"/>
                </a:solidFill>
                <a:latin typeface="Calibri"/>
                <a:ea typeface="+mj-ea"/>
                <a:cs typeface="Calibri"/>
              </a:rPr>
              <a:t>ou</a:t>
            </a:r>
            <a:r>
              <a:rPr lang="en-US" sz="3200" kern="0" spc="-5" dirty="0">
                <a:solidFill>
                  <a:srgbClr val="231F20"/>
                </a:solidFill>
                <a:latin typeface="Calibri"/>
                <a:ea typeface="+mj-ea"/>
                <a:cs typeface="Calibri"/>
              </a:rPr>
              <a:t> </a:t>
            </a:r>
            <a:r>
              <a:rPr lang="en-US" sz="3200" kern="0" spc="-5" dirty="0" err="1">
                <a:solidFill>
                  <a:srgbClr val="231F20"/>
                </a:solidFill>
                <a:latin typeface="Calibri"/>
                <a:ea typeface="+mj-ea"/>
                <a:cs typeface="Calibri"/>
              </a:rPr>
              <a:t>ajuda</a:t>
            </a:r>
            <a:r>
              <a:rPr lang="en-US" sz="3200" kern="0" spc="-5" dirty="0">
                <a:solidFill>
                  <a:srgbClr val="231F20"/>
                </a:solidFill>
                <a:latin typeface="Calibri"/>
                <a:ea typeface="+mj-ea"/>
                <a:cs typeface="Calibri"/>
              </a:rPr>
              <a:t> </a:t>
            </a:r>
            <a:r>
              <a:rPr lang="en-US" sz="3200" kern="0" spc="-5" dirty="0" err="1">
                <a:solidFill>
                  <a:srgbClr val="231F20"/>
                </a:solidFill>
                <a:latin typeface="Calibri"/>
                <a:ea typeface="+mj-ea"/>
                <a:cs typeface="Calibri"/>
              </a:rPr>
              <a:t>prática</a:t>
            </a:r>
            <a:r>
              <a:rPr lang="en-US" sz="3200" kern="0" spc="-5" dirty="0">
                <a:solidFill>
                  <a:srgbClr val="231F20"/>
                </a:solidFill>
                <a:latin typeface="Calibri"/>
                <a:ea typeface="+mj-ea"/>
                <a:cs typeface="Calibri"/>
              </a:rPr>
              <a:t>.</a:t>
            </a:r>
            <a:endParaRPr lang="en-US" sz="3200" kern="0" spc="-5" noProof="0" dirty="0">
              <a:solidFill>
                <a:srgbClr val="231F20"/>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2400" kern="0" spc="-5" dirty="0">
              <a:solidFill>
                <a:srgbClr val="231F20"/>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4200" b="0" i="0" u="none" strike="noStrike" kern="0" cap="none" spc="-5" normalizeH="0" baseline="0" noProof="0" dirty="0">
              <a:ln>
                <a:noFill/>
              </a:ln>
              <a:solidFill>
                <a:srgbClr val="231F20"/>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4200" kern="0" spc="-5" dirty="0">
              <a:solidFill>
                <a:srgbClr val="231F20"/>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4200" b="0" i="0" u="none" strike="noStrike" kern="0" cap="none" spc="-5" normalizeH="0" baseline="0" noProof="0" dirty="0">
              <a:ln>
                <a:noFill/>
              </a:ln>
              <a:solidFill>
                <a:srgbClr val="231F20"/>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4200" b="0" i="0" u="none" strike="noStrike" kern="0" cap="none" spc="-5" normalizeH="0" baseline="0" noProof="0" dirty="0">
              <a:ln>
                <a:noFill/>
              </a:ln>
              <a:solidFill>
                <a:srgbClr val="231F20"/>
              </a:solidFill>
              <a:effectLst/>
              <a:uLnTx/>
              <a:uFillTx/>
              <a:latin typeface="Calibri"/>
              <a:ea typeface="+mj-ea"/>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graphicFrame>
        <p:nvGraphicFramePr>
          <p:cNvPr id="16" name="Diagram 15">
            <a:extLst>
              <a:ext uri="{FF2B5EF4-FFF2-40B4-BE49-F238E27FC236}">
                <a16:creationId xmlns:a16="http://schemas.microsoft.com/office/drawing/2014/main" id="{471B86D1-754D-B241-85BD-EE26831B2A2E}"/>
              </a:ext>
            </a:extLst>
          </p:cNvPr>
          <p:cNvGraphicFramePr/>
          <p:nvPr>
            <p:extLst>
              <p:ext uri="{D42A27DB-BD31-4B8C-83A1-F6EECF244321}">
                <p14:modId xmlns:p14="http://schemas.microsoft.com/office/powerpoint/2010/main" val="2291135458"/>
              </p:ext>
            </p:extLst>
          </p:nvPr>
        </p:nvGraphicFramePr>
        <p:xfrm>
          <a:off x="0" y="1412875"/>
          <a:ext cx="11518900" cy="5070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object 12"/>
          <p:cNvSpPr txBox="1">
            <a:spLocks/>
          </p:cNvSpPr>
          <p:nvPr/>
        </p:nvSpPr>
        <p:spPr>
          <a:xfrm>
            <a:off x="3429000" y="650875"/>
            <a:ext cx="4921250" cy="659155"/>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20" normalizeH="0" baseline="0" noProof="0" err="1">
                <a:ln>
                  <a:noFill/>
                </a:ln>
                <a:solidFill>
                  <a:srgbClr val="231F20"/>
                </a:solidFill>
                <a:effectLst/>
                <a:uLnTx/>
                <a:uFillTx/>
                <a:latin typeface="Calibri"/>
                <a:ea typeface="+mj-ea"/>
                <a:cs typeface="Calibri"/>
              </a:rPr>
              <a:t>Hobfoll</a:t>
            </a:r>
            <a:r>
              <a:rPr kumimoji="0" lang="en-US" sz="4200" b="0" i="0" u="none" strike="noStrike" kern="0" cap="none" spc="-20" normalizeH="0" noProof="0">
                <a:ln>
                  <a:noFill/>
                </a:ln>
                <a:solidFill>
                  <a:srgbClr val="231F20"/>
                </a:solidFill>
                <a:effectLst/>
                <a:uLnTx/>
                <a:uFillTx/>
                <a:latin typeface="Calibri"/>
                <a:ea typeface="+mj-ea"/>
                <a:cs typeface="Calibri"/>
              </a:rPr>
              <a:t> et al. (2007)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1720850" y="1489075"/>
            <a:ext cx="7858601" cy="4660250"/>
          </a:xfrm>
          <a:prstGeom prst="rect">
            <a:avLst/>
          </a:prstGeom>
        </p:spPr>
        <p:txBody>
          <a:bodyPr vert="horz" wrap="square" lIns="0" tIns="12700" rIns="0" bIns="0" rtlCol="0">
            <a:spAutoFit/>
          </a:bodyPr>
          <a:lstStyle/>
          <a:p>
            <a:pPr marL="12700" algn="ctr">
              <a:lnSpc>
                <a:spcPct val="100000"/>
              </a:lnSpc>
              <a:spcBef>
                <a:spcPts val="100"/>
              </a:spcBef>
            </a:pPr>
            <a:r>
              <a:rPr lang="da-DK" sz="8800" spc="-20" dirty="0"/>
              <a:t>Verdadeiro ou Falso?</a:t>
            </a:r>
            <a:br>
              <a:rPr lang="da-DK" sz="8800" spc="-20" dirty="0"/>
            </a:br>
            <a:r>
              <a:rPr lang="da-DK" spc="-20" dirty="0"/>
              <a:t/>
            </a:r>
            <a:br>
              <a:rPr lang="da-DK" spc="-20" dirty="0"/>
            </a:br>
            <a:r>
              <a:rPr lang="pt-PT" spc="-20" dirty="0"/>
              <a:t>Primeiros Socorros Psicológicos são</a:t>
            </a:r>
            <a:r>
              <a:rPr lang="da-DK" spc="-5" dirty="0"/>
              <a:t>…….</a:t>
            </a:r>
            <a:endParaRPr spc="-5" dirty="0"/>
          </a:p>
        </p:txBody>
      </p:sp>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Tree>
    <p:extLst>
      <p:ext uri="{BB962C8B-B14F-4D97-AF65-F5344CB8AC3E}">
        <p14:creationId xmlns:p14="http://schemas.microsoft.com/office/powerpoint/2010/main" val="3826213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294419" y="840168"/>
            <a:ext cx="9885901" cy="659155"/>
          </a:xfrm>
          <a:prstGeom prst="rect">
            <a:avLst/>
          </a:prstGeom>
        </p:spPr>
        <p:txBody>
          <a:bodyPr vert="horz" wrap="square" lIns="0" tIns="12700" rIns="0" bIns="0" rtlCol="0">
            <a:spAutoFit/>
          </a:bodyPr>
          <a:lstStyle/>
          <a:p>
            <a:pPr marL="12700">
              <a:lnSpc>
                <a:spcPct val="100000"/>
              </a:lnSpc>
              <a:spcBef>
                <a:spcPts val="100"/>
              </a:spcBef>
            </a:pPr>
            <a:r>
              <a:rPr lang="pt-PT" spc="-20" dirty="0"/>
              <a:t>Primeiros Socorros Psicológicos são:</a:t>
            </a:r>
            <a:endParaRPr spc="-5" dirty="0"/>
          </a:p>
        </p:txBody>
      </p:sp>
      <p:sp>
        <p:nvSpPr>
          <p:cNvPr id="13" name="object 13"/>
          <p:cNvSpPr txBox="1"/>
          <p:nvPr/>
        </p:nvSpPr>
        <p:spPr>
          <a:xfrm>
            <a:off x="455301" y="1613491"/>
            <a:ext cx="10891584" cy="4036105"/>
          </a:xfrm>
          <a:prstGeom prst="rect">
            <a:avLst/>
          </a:prstGeom>
        </p:spPr>
        <p:txBody>
          <a:bodyPr vert="horz" wrap="square" lIns="0" tIns="12700" rIns="0" bIns="0" rtlCol="0">
            <a:spAutoFit/>
          </a:bodyPr>
          <a:lstStyle/>
          <a:p>
            <a:pPr marL="300355" marR="127000" indent="-287655">
              <a:lnSpc>
                <a:spcPct val="111100"/>
              </a:lnSpc>
              <a:spcBef>
                <a:spcPts val="100"/>
              </a:spcBef>
              <a:buChar char="•"/>
              <a:tabLst>
                <a:tab pos="300355" algn="l"/>
                <a:tab pos="300990" algn="l"/>
              </a:tabLst>
            </a:pPr>
            <a:r>
              <a:rPr lang="pt-PT" sz="3000" spc="-15" dirty="0">
                <a:solidFill>
                  <a:srgbClr val="231F20"/>
                </a:solidFill>
                <a:latin typeface="Calibri"/>
                <a:cs typeface="Calibri"/>
              </a:rPr>
              <a:t>Confortar alguém em perigo e ajudar a sentir-se calmo e seguro</a:t>
            </a:r>
          </a:p>
          <a:p>
            <a:pPr marL="300355" marR="127000" indent="-287655">
              <a:lnSpc>
                <a:spcPct val="111100"/>
              </a:lnSpc>
              <a:spcBef>
                <a:spcPts val="100"/>
              </a:spcBef>
              <a:buChar char="•"/>
              <a:tabLst>
                <a:tab pos="300355" algn="l"/>
                <a:tab pos="300990" algn="l"/>
              </a:tabLst>
            </a:pPr>
            <a:r>
              <a:rPr lang="pt-PT" sz="3000" spc="-15" dirty="0">
                <a:solidFill>
                  <a:srgbClr val="231F20"/>
                </a:solidFill>
                <a:latin typeface="Calibri"/>
                <a:cs typeface="Calibri"/>
              </a:rPr>
              <a:t>Avaliar necessidades e preocupações</a:t>
            </a:r>
          </a:p>
          <a:p>
            <a:pPr marL="300355" marR="127000" indent="-287655">
              <a:lnSpc>
                <a:spcPct val="111100"/>
              </a:lnSpc>
              <a:spcBef>
                <a:spcPts val="100"/>
              </a:spcBef>
              <a:buChar char="•"/>
              <a:tabLst>
                <a:tab pos="300355" algn="l"/>
                <a:tab pos="300990" algn="l"/>
              </a:tabLst>
            </a:pPr>
            <a:r>
              <a:rPr lang="pt-PT" sz="3000" spc="-15" dirty="0">
                <a:solidFill>
                  <a:srgbClr val="231F20"/>
                </a:solidFill>
                <a:latin typeface="Calibri"/>
                <a:cs typeface="Calibri"/>
              </a:rPr>
              <a:t>Proteger as pessoas de mais danos</a:t>
            </a:r>
            <a:endParaRPr sz="3000" dirty="0">
              <a:latin typeface="Calibri"/>
              <a:cs typeface="Calibri"/>
            </a:endParaRPr>
          </a:p>
          <a:p>
            <a:pPr marL="300355" indent="-287655">
              <a:lnSpc>
                <a:spcPct val="100000"/>
              </a:lnSpc>
              <a:spcBef>
                <a:spcPts val="320"/>
              </a:spcBef>
              <a:buChar char="•"/>
              <a:tabLst>
                <a:tab pos="300355" algn="l"/>
                <a:tab pos="300990" algn="l"/>
              </a:tabLst>
            </a:pPr>
            <a:r>
              <a:rPr lang="en-US" sz="3000" spc="-10" dirty="0">
                <a:solidFill>
                  <a:srgbClr val="231F20"/>
                </a:solidFill>
                <a:latin typeface="Calibri"/>
                <a:cs typeface="Calibri"/>
              </a:rPr>
              <a:t>Dar </a:t>
            </a:r>
            <a:r>
              <a:rPr lang="en-US" sz="3000" spc="-10" dirty="0" err="1">
                <a:solidFill>
                  <a:srgbClr val="231F20"/>
                </a:solidFill>
                <a:latin typeface="Calibri"/>
                <a:cs typeface="Calibri"/>
              </a:rPr>
              <a:t>apoio</a:t>
            </a:r>
            <a:r>
              <a:rPr lang="en-US" sz="3000" spc="-10" dirty="0">
                <a:solidFill>
                  <a:srgbClr val="231F20"/>
                </a:solidFill>
                <a:latin typeface="Calibri"/>
                <a:cs typeface="Calibri"/>
              </a:rPr>
              <a:t> </a:t>
            </a:r>
            <a:r>
              <a:rPr lang="en-US" sz="3000" spc="-10" dirty="0" err="1">
                <a:solidFill>
                  <a:srgbClr val="231F20"/>
                </a:solidFill>
                <a:latin typeface="Calibri"/>
                <a:cs typeface="Calibri"/>
              </a:rPr>
              <a:t>emocional</a:t>
            </a:r>
            <a:endParaRPr lang="en-US" sz="3000" spc="-10" dirty="0">
              <a:solidFill>
                <a:srgbClr val="231F20"/>
              </a:solidFill>
              <a:latin typeface="Calibri"/>
              <a:cs typeface="Calibri"/>
            </a:endParaRPr>
          </a:p>
          <a:p>
            <a:pPr marL="300355" indent="-287655">
              <a:lnSpc>
                <a:spcPct val="100000"/>
              </a:lnSpc>
              <a:spcBef>
                <a:spcPts val="320"/>
              </a:spcBef>
              <a:buChar char="•"/>
              <a:tabLst>
                <a:tab pos="300355" algn="l"/>
                <a:tab pos="300990" algn="l"/>
              </a:tabLst>
            </a:pPr>
            <a:r>
              <a:rPr lang="en-US" sz="3000" spc="-10" dirty="0" err="1">
                <a:solidFill>
                  <a:srgbClr val="231F20"/>
                </a:solidFill>
                <a:latin typeface="Calibri"/>
                <a:cs typeface="Calibri"/>
              </a:rPr>
              <a:t>Ajudar</a:t>
            </a:r>
            <a:r>
              <a:rPr lang="en-US" sz="3000" spc="-10" dirty="0">
                <a:solidFill>
                  <a:srgbClr val="231F20"/>
                </a:solidFill>
                <a:latin typeface="Calibri"/>
                <a:cs typeface="Calibri"/>
              </a:rPr>
              <a:t> a </a:t>
            </a:r>
            <a:r>
              <a:rPr lang="en-US" sz="3000" spc="-10" dirty="0" err="1">
                <a:solidFill>
                  <a:srgbClr val="231F20"/>
                </a:solidFill>
                <a:latin typeface="Calibri"/>
                <a:cs typeface="Calibri"/>
              </a:rPr>
              <a:t>aceder</a:t>
            </a:r>
            <a:r>
              <a:rPr lang="en-US" sz="3000" spc="-10" dirty="0">
                <a:solidFill>
                  <a:srgbClr val="231F20"/>
                </a:solidFill>
                <a:latin typeface="Calibri"/>
                <a:cs typeface="Calibri"/>
              </a:rPr>
              <a:t> </a:t>
            </a:r>
            <a:r>
              <a:rPr lang="en-US" sz="3000" spc="-10" dirty="0" err="1">
                <a:solidFill>
                  <a:srgbClr val="231F20"/>
                </a:solidFill>
                <a:latin typeface="Calibri"/>
                <a:cs typeface="Calibri"/>
              </a:rPr>
              <a:t>às</a:t>
            </a:r>
            <a:r>
              <a:rPr lang="en-US" sz="3000" spc="-10" dirty="0">
                <a:solidFill>
                  <a:srgbClr val="231F20"/>
                </a:solidFill>
                <a:latin typeface="Calibri"/>
                <a:cs typeface="Calibri"/>
              </a:rPr>
              <a:t> </a:t>
            </a:r>
            <a:r>
              <a:rPr lang="en-US" sz="3000" spc="-10" dirty="0" err="1">
                <a:solidFill>
                  <a:srgbClr val="231F20"/>
                </a:solidFill>
                <a:latin typeface="Calibri"/>
                <a:cs typeface="Calibri"/>
              </a:rPr>
              <a:t>necessidades</a:t>
            </a:r>
            <a:r>
              <a:rPr lang="en-US" sz="3000" spc="-10" dirty="0">
                <a:solidFill>
                  <a:srgbClr val="231F20"/>
                </a:solidFill>
                <a:latin typeface="Calibri"/>
                <a:cs typeface="Calibri"/>
              </a:rPr>
              <a:t> </a:t>
            </a:r>
            <a:r>
              <a:rPr lang="en-US" sz="3000" spc="-10" dirty="0" err="1">
                <a:solidFill>
                  <a:srgbClr val="231F20"/>
                </a:solidFill>
                <a:latin typeface="Calibri"/>
                <a:cs typeface="Calibri"/>
              </a:rPr>
              <a:t>básicas</a:t>
            </a:r>
            <a:r>
              <a:rPr lang="en-US" sz="3000" spc="-10" dirty="0">
                <a:solidFill>
                  <a:srgbClr val="231F20"/>
                </a:solidFill>
                <a:latin typeface="Calibri"/>
                <a:cs typeface="Calibri"/>
              </a:rPr>
              <a:t> </a:t>
            </a:r>
            <a:r>
              <a:rPr lang="en-US" sz="3000" spc="-10" dirty="0" err="1">
                <a:solidFill>
                  <a:srgbClr val="231F20"/>
                </a:solidFill>
                <a:latin typeface="Calibri"/>
                <a:cs typeface="Calibri"/>
              </a:rPr>
              <a:t>imediatas</a:t>
            </a:r>
            <a:r>
              <a:rPr lang="en-US" sz="3000" spc="-10" dirty="0">
                <a:solidFill>
                  <a:srgbClr val="231F20"/>
                </a:solidFill>
                <a:latin typeface="Calibri"/>
                <a:cs typeface="Calibri"/>
              </a:rPr>
              <a:t>, </a:t>
            </a:r>
            <a:r>
              <a:rPr lang="en-US" sz="3000" spc="-10" dirty="0" err="1">
                <a:solidFill>
                  <a:srgbClr val="231F20"/>
                </a:solidFill>
                <a:latin typeface="Calibri"/>
                <a:cs typeface="Calibri"/>
              </a:rPr>
              <a:t>como</a:t>
            </a:r>
            <a:r>
              <a:rPr lang="en-US" sz="3000" spc="-10" dirty="0">
                <a:solidFill>
                  <a:srgbClr val="231F20"/>
                </a:solidFill>
                <a:latin typeface="Calibri"/>
                <a:cs typeface="Calibri"/>
              </a:rPr>
              <a:t> </a:t>
            </a:r>
            <a:r>
              <a:rPr lang="en-US" sz="3000" spc="-10" dirty="0" err="1">
                <a:solidFill>
                  <a:srgbClr val="231F20"/>
                </a:solidFill>
                <a:latin typeface="Calibri"/>
                <a:cs typeface="Calibri"/>
              </a:rPr>
              <a:t>água</a:t>
            </a:r>
            <a:r>
              <a:rPr lang="en-US" sz="3000" spc="-10" dirty="0">
                <a:solidFill>
                  <a:srgbClr val="231F20"/>
                </a:solidFill>
                <a:latin typeface="Calibri"/>
                <a:cs typeface="Calibri"/>
              </a:rPr>
              <a:t> </a:t>
            </a:r>
            <a:r>
              <a:rPr lang="en-US" sz="3000" spc="-10" dirty="0" err="1">
                <a:solidFill>
                  <a:srgbClr val="231F20"/>
                </a:solidFill>
                <a:latin typeface="Calibri"/>
                <a:cs typeface="Calibri"/>
              </a:rPr>
              <a:t>ou</a:t>
            </a:r>
            <a:r>
              <a:rPr lang="en-US" sz="3000" spc="-10" dirty="0">
                <a:solidFill>
                  <a:srgbClr val="231F20"/>
                </a:solidFill>
                <a:latin typeface="Calibri"/>
                <a:cs typeface="Calibri"/>
              </a:rPr>
              <a:t> comida, um </a:t>
            </a:r>
            <a:r>
              <a:rPr lang="en-US" sz="3000" spc="-10" dirty="0" err="1">
                <a:solidFill>
                  <a:srgbClr val="231F20"/>
                </a:solidFill>
                <a:latin typeface="Calibri"/>
                <a:cs typeface="Calibri"/>
              </a:rPr>
              <a:t>cobertor</a:t>
            </a:r>
            <a:r>
              <a:rPr lang="en-US" sz="3000" spc="-10" dirty="0">
                <a:solidFill>
                  <a:srgbClr val="231F20"/>
                </a:solidFill>
                <a:latin typeface="Calibri"/>
                <a:cs typeface="Calibri"/>
              </a:rPr>
              <a:t> </a:t>
            </a:r>
            <a:r>
              <a:rPr lang="en-US" sz="3000" spc="-10" dirty="0" err="1">
                <a:solidFill>
                  <a:srgbClr val="231F20"/>
                </a:solidFill>
                <a:latin typeface="Calibri"/>
                <a:cs typeface="Calibri"/>
              </a:rPr>
              <a:t>ou</a:t>
            </a:r>
            <a:r>
              <a:rPr lang="en-US" sz="3000" spc="-10" dirty="0">
                <a:solidFill>
                  <a:srgbClr val="231F20"/>
                </a:solidFill>
                <a:latin typeface="Calibri"/>
                <a:cs typeface="Calibri"/>
              </a:rPr>
              <a:t> um </a:t>
            </a:r>
            <a:r>
              <a:rPr lang="en-US" sz="3000" spc="-10" dirty="0" err="1">
                <a:solidFill>
                  <a:srgbClr val="231F20"/>
                </a:solidFill>
                <a:latin typeface="Calibri"/>
                <a:cs typeface="Calibri"/>
              </a:rPr>
              <a:t>sítio</a:t>
            </a:r>
            <a:r>
              <a:rPr lang="en-US" sz="3000" spc="-10" dirty="0">
                <a:solidFill>
                  <a:srgbClr val="231F20"/>
                </a:solidFill>
                <a:latin typeface="Calibri"/>
                <a:cs typeface="Calibri"/>
              </a:rPr>
              <a:t> </a:t>
            </a:r>
            <a:r>
              <a:rPr lang="en-US" sz="3000" spc="-10" dirty="0" err="1">
                <a:solidFill>
                  <a:srgbClr val="231F20"/>
                </a:solidFill>
                <a:latin typeface="Calibri"/>
                <a:cs typeface="Calibri"/>
              </a:rPr>
              <a:t>seguro</a:t>
            </a:r>
            <a:r>
              <a:rPr lang="en-US" sz="3000" spc="-10" dirty="0">
                <a:solidFill>
                  <a:srgbClr val="231F20"/>
                </a:solidFill>
                <a:latin typeface="Calibri"/>
                <a:cs typeface="Calibri"/>
              </a:rPr>
              <a:t> para </a:t>
            </a:r>
            <a:r>
              <a:rPr lang="en-US" sz="3000" spc="-10" dirty="0" err="1">
                <a:solidFill>
                  <a:srgbClr val="231F20"/>
                </a:solidFill>
                <a:latin typeface="Calibri"/>
                <a:cs typeface="Calibri"/>
              </a:rPr>
              <a:t>ficar</a:t>
            </a:r>
            <a:r>
              <a:rPr lang="en-US" sz="3000" spc="-10" dirty="0">
                <a:solidFill>
                  <a:srgbClr val="231F20"/>
                </a:solidFill>
                <a:latin typeface="Calibri"/>
                <a:cs typeface="Calibri"/>
              </a:rPr>
              <a:t> </a:t>
            </a:r>
            <a:r>
              <a:rPr lang="en-US" sz="3000" spc="-10" dirty="0" err="1">
                <a:solidFill>
                  <a:srgbClr val="231F20"/>
                </a:solidFill>
                <a:latin typeface="Calibri"/>
                <a:cs typeface="Calibri"/>
              </a:rPr>
              <a:t>temporariamente</a:t>
            </a:r>
            <a:endParaRPr lang="en-US" sz="3000" dirty="0">
              <a:cs typeface="Calibri"/>
            </a:endParaRPr>
          </a:p>
          <a:p>
            <a:pPr marL="300355" marR="952500" indent="-287655">
              <a:lnSpc>
                <a:spcPct val="111100"/>
              </a:lnSpc>
              <a:buChar char="•"/>
              <a:tabLst>
                <a:tab pos="300355" algn="l"/>
                <a:tab pos="300990" algn="l"/>
              </a:tabLst>
            </a:pPr>
            <a:r>
              <a:rPr lang="en-US" sz="3000" spc="-5" dirty="0" err="1">
                <a:solidFill>
                  <a:srgbClr val="231F20"/>
                </a:solidFill>
                <a:cs typeface="Calibri"/>
              </a:rPr>
              <a:t>Ajudar</a:t>
            </a:r>
            <a:r>
              <a:rPr lang="en-US" sz="3000" spc="-5" dirty="0">
                <a:solidFill>
                  <a:srgbClr val="231F20"/>
                </a:solidFill>
                <a:cs typeface="Calibri"/>
              </a:rPr>
              <a:t> as </a:t>
            </a:r>
            <a:r>
              <a:rPr lang="en-US" sz="3000" spc="-5" dirty="0" err="1">
                <a:solidFill>
                  <a:srgbClr val="231F20"/>
                </a:solidFill>
                <a:cs typeface="Calibri"/>
              </a:rPr>
              <a:t>pessoas</a:t>
            </a:r>
            <a:r>
              <a:rPr lang="en-US" sz="3000" spc="-5" dirty="0">
                <a:solidFill>
                  <a:srgbClr val="231F20"/>
                </a:solidFill>
                <a:cs typeface="Calibri"/>
              </a:rPr>
              <a:t> a </a:t>
            </a:r>
            <a:r>
              <a:rPr lang="en-US" sz="3000" spc="-5" dirty="0" err="1">
                <a:solidFill>
                  <a:srgbClr val="231F20"/>
                </a:solidFill>
                <a:cs typeface="Calibri"/>
              </a:rPr>
              <a:t>aceder</a:t>
            </a:r>
            <a:r>
              <a:rPr lang="en-US" sz="3000" spc="-5" dirty="0">
                <a:solidFill>
                  <a:srgbClr val="231F20"/>
                </a:solidFill>
                <a:cs typeface="Calibri"/>
              </a:rPr>
              <a:t> </a:t>
            </a:r>
            <a:r>
              <a:rPr lang="en-US" sz="3000" spc="-5" dirty="0" err="1">
                <a:solidFill>
                  <a:srgbClr val="231F20"/>
                </a:solidFill>
                <a:cs typeface="Calibri"/>
              </a:rPr>
              <a:t>informações</a:t>
            </a:r>
            <a:r>
              <a:rPr lang="en-US" sz="3000" spc="-5" dirty="0">
                <a:solidFill>
                  <a:srgbClr val="231F20"/>
                </a:solidFill>
                <a:cs typeface="Calibri"/>
              </a:rPr>
              <a:t>, </a:t>
            </a:r>
            <a:r>
              <a:rPr lang="en-US" sz="3000" spc="-5" dirty="0" err="1">
                <a:solidFill>
                  <a:srgbClr val="231F20"/>
                </a:solidFill>
                <a:cs typeface="Calibri"/>
              </a:rPr>
              <a:t>serviços</a:t>
            </a:r>
            <a:r>
              <a:rPr lang="en-US" sz="3000" spc="-5" dirty="0">
                <a:solidFill>
                  <a:srgbClr val="231F20"/>
                </a:solidFill>
                <a:cs typeface="Calibri"/>
              </a:rPr>
              <a:t> </a:t>
            </a:r>
            <a:r>
              <a:rPr lang="en-US" sz="3000" spc="-5" dirty="0" err="1">
                <a:solidFill>
                  <a:srgbClr val="231F20"/>
                </a:solidFill>
                <a:cs typeface="Calibri"/>
              </a:rPr>
              <a:t>ou</a:t>
            </a:r>
            <a:r>
              <a:rPr lang="en-US" sz="3000" spc="-5" dirty="0">
                <a:solidFill>
                  <a:srgbClr val="231F20"/>
                </a:solidFill>
                <a:cs typeface="Calibri"/>
              </a:rPr>
              <a:t> </a:t>
            </a:r>
            <a:r>
              <a:rPr lang="en-US" sz="3000" spc="-5" dirty="0" err="1">
                <a:solidFill>
                  <a:srgbClr val="231F20"/>
                </a:solidFill>
                <a:cs typeface="Calibri"/>
              </a:rPr>
              <a:t>apoio</a:t>
            </a:r>
            <a:r>
              <a:rPr lang="en-US" sz="3000" spc="-5" dirty="0">
                <a:solidFill>
                  <a:srgbClr val="231F20"/>
                </a:solidFill>
                <a:cs typeface="Calibri"/>
              </a:rPr>
              <a:t> social.</a:t>
            </a:r>
            <a:endParaRPr lang="en-US" sz="3000" dirty="0">
              <a:cs typeface="Calibri"/>
            </a:endParaRPr>
          </a:p>
        </p:txBody>
      </p:sp>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247435" y="891804"/>
            <a:ext cx="9643325" cy="659155"/>
          </a:xfrm>
          <a:prstGeom prst="rect">
            <a:avLst/>
          </a:prstGeom>
        </p:spPr>
        <p:txBody>
          <a:bodyPr vert="horz" wrap="square" lIns="0" tIns="12700" rIns="0" bIns="0" rtlCol="0">
            <a:spAutoFit/>
          </a:bodyPr>
          <a:lstStyle/>
          <a:p>
            <a:pPr marL="12700">
              <a:lnSpc>
                <a:spcPct val="100000"/>
              </a:lnSpc>
              <a:spcBef>
                <a:spcPts val="100"/>
              </a:spcBef>
            </a:pPr>
            <a:r>
              <a:rPr lang="pt-PT" spc="-20" dirty="0"/>
              <a:t>Primeiros Socorros Psicológicos não são…</a:t>
            </a:r>
            <a:endParaRPr b="1" spc="-5" dirty="0">
              <a:solidFill>
                <a:srgbClr val="FF0000"/>
              </a:solidFill>
            </a:endParaRPr>
          </a:p>
        </p:txBody>
      </p:sp>
      <p:sp>
        <p:nvSpPr>
          <p:cNvPr id="13" name="object 13"/>
          <p:cNvSpPr txBox="1"/>
          <p:nvPr/>
        </p:nvSpPr>
        <p:spPr>
          <a:xfrm>
            <a:off x="455301" y="1744447"/>
            <a:ext cx="10638150" cy="3939540"/>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lang="pt-PT" sz="3000" spc="-5" dirty="0">
                <a:solidFill>
                  <a:srgbClr val="231F20"/>
                </a:solidFill>
                <a:latin typeface="Calibri"/>
                <a:cs typeface="Calibri"/>
              </a:rPr>
              <a:t>Apenas algo que os profissionais podem fazer</a:t>
            </a:r>
            <a:endParaRPr sz="3000" dirty="0">
              <a:latin typeface="Calibri"/>
              <a:cs typeface="Calibri"/>
            </a:endParaRPr>
          </a:p>
          <a:p>
            <a:pPr marL="300355" indent="-287655">
              <a:lnSpc>
                <a:spcPct val="100000"/>
              </a:lnSpc>
              <a:spcBef>
                <a:spcPts val="320"/>
              </a:spcBef>
              <a:buChar char="•"/>
              <a:tabLst>
                <a:tab pos="300355" algn="l"/>
                <a:tab pos="300990" algn="l"/>
              </a:tabLst>
            </a:pPr>
            <a:r>
              <a:rPr lang="pt-PT" sz="3000" spc="-10" dirty="0">
                <a:solidFill>
                  <a:srgbClr val="231F20"/>
                </a:solidFill>
                <a:latin typeface="Calibri"/>
                <a:cs typeface="Calibri"/>
              </a:rPr>
              <a:t>Aconselhamento profissional ou terapia</a:t>
            </a:r>
          </a:p>
          <a:p>
            <a:pPr marL="300355" indent="-287655">
              <a:lnSpc>
                <a:spcPct val="100000"/>
              </a:lnSpc>
              <a:spcBef>
                <a:spcPts val="320"/>
              </a:spcBef>
              <a:buChar char="•"/>
              <a:tabLst>
                <a:tab pos="300355" algn="l"/>
                <a:tab pos="300990" algn="l"/>
              </a:tabLst>
            </a:pPr>
            <a:r>
              <a:rPr lang="pt-PT" sz="3000" spc="-10" dirty="0">
                <a:solidFill>
                  <a:srgbClr val="231F20"/>
                </a:solidFill>
                <a:latin typeface="Calibri"/>
                <a:cs typeface="Calibri"/>
              </a:rPr>
              <a:t>Encorajar uma discussão detalhada do evento que causou a preocupação</a:t>
            </a:r>
          </a:p>
          <a:p>
            <a:pPr marL="300355" indent="-287655">
              <a:lnSpc>
                <a:spcPct val="100000"/>
              </a:lnSpc>
              <a:spcBef>
                <a:spcPts val="320"/>
              </a:spcBef>
              <a:buChar char="•"/>
              <a:tabLst>
                <a:tab pos="300355" algn="l"/>
                <a:tab pos="300990" algn="l"/>
              </a:tabLst>
            </a:pPr>
            <a:r>
              <a:rPr lang="pt-PT" sz="3000" spc="-10" dirty="0">
                <a:solidFill>
                  <a:srgbClr val="231F20"/>
                </a:solidFill>
                <a:latin typeface="Calibri"/>
                <a:cs typeface="Calibri"/>
              </a:rPr>
              <a:t>Pedir à pessoa para analisar o que aconteceu com ela</a:t>
            </a:r>
          </a:p>
          <a:p>
            <a:pPr marL="300355" indent="-287655">
              <a:lnSpc>
                <a:spcPct val="100000"/>
              </a:lnSpc>
              <a:spcBef>
                <a:spcPts val="320"/>
              </a:spcBef>
              <a:buChar char="•"/>
              <a:tabLst>
                <a:tab pos="300355" algn="l"/>
                <a:tab pos="300990" algn="l"/>
              </a:tabLst>
            </a:pPr>
            <a:r>
              <a:rPr lang="pt-PT" sz="3000" spc="-10" dirty="0">
                <a:solidFill>
                  <a:srgbClr val="231F20"/>
                </a:solidFill>
                <a:latin typeface="Calibri"/>
                <a:cs typeface="Calibri"/>
              </a:rPr>
              <a:t>Pressionar para falar sobre os detalhes do que aconteceu</a:t>
            </a:r>
          </a:p>
          <a:p>
            <a:pPr marL="300355" indent="-287655">
              <a:lnSpc>
                <a:spcPct val="100000"/>
              </a:lnSpc>
              <a:spcBef>
                <a:spcPts val="320"/>
              </a:spcBef>
              <a:buChar char="•"/>
              <a:tabLst>
                <a:tab pos="300355" algn="l"/>
                <a:tab pos="300990" algn="l"/>
              </a:tabLst>
            </a:pPr>
            <a:r>
              <a:rPr lang="pt-PT" sz="3000" spc="-10" dirty="0">
                <a:solidFill>
                  <a:srgbClr val="231F20"/>
                </a:solidFill>
                <a:latin typeface="Calibri"/>
                <a:cs typeface="Calibri"/>
              </a:rPr>
              <a:t>Pressionar as pessoas para partilhar os seus sentimentos e reações ao evento</a:t>
            </a:r>
            <a:r>
              <a:rPr sz="3000" spc="-10" dirty="0">
                <a:solidFill>
                  <a:srgbClr val="231F20"/>
                </a:solidFill>
                <a:latin typeface="Calibri"/>
                <a:cs typeface="Calibri"/>
              </a:rPr>
              <a:t>.</a:t>
            </a:r>
            <a:endParaRPr sz="3000" dirty="0">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1201671" y="1748509"/>
            <a:ext cx="3940854" cy="1305486"/>
          </a:xfrm>
          <a:prstGeom prst="rect">
            <a:avLst/>
          </a:prstGeom>
        </p:spPr>
        <p:txBody>
          <a:bodyPr vert="horz" wrap="square" lIns="0" tIns="12700" rIns="0" bIns="0" rtlCol="0">
            <a:spAutoFit/>
          </a:bodyPr>
          <a:lstStyle/>
          <a:p>
            <a:pPr marL="12700" algn="ctr">
              <a:lnSpc>
                <a:spcPct val="100000"/>
              </a:lnSpc>
              <a:spcBef>
                <a:spcPts val="100"/>
              </a:spcBef>
            </a:pPr>
            <a:r>
              <a:rPr lang="da-DK" spc="-5" dirty="0"/>
              <a:t>Quem precisa de PSP</a:t>
            </a:r>
            <a:r>
              <a:rPr spc="-5" dirty="0"/>
              <a:t>?</a:t>
            </a: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21" name="Rectangle 20">
            <a:extLst>
              <a:ext uri="{FF2B5EF4-FFF2-40B4-BE49-F238E27FC236}">
                <a16:creationId xmlns:a16="http://schemas.microsoft.com/office/drawing/2014/main" id="{553C01E0-A596-4349-BC7A-6BC694DDEB4D}"/>
              </a:ext>
            </a:extLst>
          </p:cNvPr>
          <p:cNvSpPr/>
          <p:nvPr/>
        </p:nvSpPr>
        <p:spPr>
          <a:xfrm>
            <a:off x="-152400" y="3820229"/>
            <a:ext cx="6779293" cy="1792798"/>
          </a:xfrm>
          <a:prstGeom prst="rect">
            <a:avLst/>
          </a:prstGeom>
        </p:spPr>
        <p:txBody>
          <a:bodyPr wrap="square">
            <a:spAutoFit/>
          </a:bodyPr>
          <a:lstStyle/>
          <a:p>
            <a:pPr marL="300355" indent="-287655" algn="ctr">
              <a:lnSpc>
                <a:spcPct val="100000"/>
              </a:lnSpc>
              <a:spcBef>
                <a:spcPts val="320"/>
              </a:spcBef>
              <a:tabLst>
                <a:tab pos="300355" algn="l"/>
                <a:tab pos="300990" algn="l"/>
              </a:tabLst>
            </a:pPr>
            <a:r>
              <a:rPr lang="en-US" sz="3600" b="1" spc="-5" dirty="0" err="1">
                <a:solidFill>
                  <a:srgbClr val="FF0000"/>
                </a:solidFill>
                <a:cs typeface="Calibri"/>
              </a:rPr>
              <a:t>Lembre</a:t>
            </a:r>
            <a:r>
              <a:rPr lang="en-US" sz="3600" b="1" spc="-5" dirty="0">
                <a:solidFill>
                  <a:srgbClr val="FF0000"/>
                </a:solidFill>
                <a:cs typeface="Calibri"/>
              </a:rPr>
              <a:t>-se…</a:t>
            </a:r>
          </a:p>
          <a:p>
            <a:pPr marL="300355" indent="-287655" algn="ctr">
              <a:lnSpc>
                <a:spcPct val="100000"/>
              </a:lnSpc>
              <a:spcBef>
                <a:spcPts val="320"/>
              </a:spcBef>
              <a:tabLst>
                <a:tab pos="300355" algn="l"/>
                <a:tab pos="300990" algn="l"/>
              </a:tabLst>
            </a:pPr>
            <a:r>
              <a:rPr lang="en-US" sz="3600" spc="-5" dirty="0" err="1">
                <a:solidFill>
                  <a:srgbClr val="FF0000"/>
                </a:solidFill>
                <a:cs typeface="Calibri"/>
              </a:rPr>
              <a:t>Nem</a:t>
            </a:r>
            <a:r>
              <a:rPr lang="en-US" sz="3600" spc="-5" dirty="0">
                <a:solidFill>
                  <a:srgbClr val="FF0000"/>
                </a:solidFill>
                <a:cs typeface="Calibri"/>
              </a:rPr>
              <a:t> </a:t>
            </a:r>
            <a:r>
              <a:rPr lang="en-US" sz="3600" spc="-5" dirty="0" err="1">
                <a:solidFill>
                  <a:srgbClr val="FF0000"/>
                </a:solidFill>
                <a:cs typeface="Calibri"/>
              </a:rPr>
              <a:t>todos</a:t>
            </a:r>
            <a:r>
              <a:rPr lang="en-US" sz="3600" spc="-5" dirty="0">
                <a:solidFill>
                  <a:srgbClr val="FF0000"/>
                </a:solidFill>
                <a:cs typeface="Calibri"/>
              </a:rPr>
              <a:t> </a:t>
            </a:r>
            <a:r>
              <a:rPr lang="en-US" sz="3600" spc="-5" dirty="0" err="1">
                <a:solidFill>
                  <a:srgbClr val="FF0000"/>
                </a:solidFill>
                <a:cs typeface="Calibri"/>
              </a:rPr>
              <a:t>precisam</a:t>
            </a:r>
            <a:r>
              <a:rPr lang="en-US" sz="3600" spc="-5" dirty="0">
                <a:solidFill>
                  <a:srgbClr val="FF0000"/>
                </a:solidFill>
                <a:cs typeface="Calibri"/>
              </a:rPr>
              <a:t> </a:t>
            </a:r>
            <a:r>
              <a:rPr lang="en-US" sz="3600" spc="-5" dirty="0" err="1">
                <a:solidFill>
                  <a:srgbClr val="FF0000"/>
                </a:solidFill>
                <a:cs typeface="Calibri"/>
              </a:rPr>
              <a:t>ou</a:t>
            </a:r>
            <a:r>
              <a:rPr lang="en-US" sz="3600" spc="-5" dirty="0">
                <a:solidFill>
                  <a:srgbClr val="FF0000"/>
                </a:solidFill>
                <a:cs typeface="Calibri"/>
              </a:rPr>
              <a:t> </a:t>
            </a:r>
            <a:r>
              <a:rPr lang="en-US" sz="3600" spc="-5" dirty="0" err="1">
                <a:solidFill>
                  <a:srgbClr val="FF0000"/>
                </a:solidFill>
                <a:cs typeface="Calibri"/>
              </a:rPr>
              <a:t>querem</a:t>
            </a:r>
            <a:r>
              <a:rPr lang="en-US" sz="3600" spc="-5" dirty="0">
                <a:solidFill>
                  <a:srgbClr val="FF0000"/>
                </a:solidFill>
                <a:cs typeface="Calibri"/>
              </a:rPr>
              <a:t> PSP</a:t>
            </a:r>
            <a:r>
              <a:rPr lang="en-US" sz="3600" spc="-35" dirty="0">
                <a:solidFill>
                  <a:srgbClr val="FF0000"/>
                </a:solidFill>
                <a:cs typeface="Calibri"/>
              </a:rPr>
              <a:t>!</a:t>
            </a:r>
            <a:endParaRPr lang="en-US" sz="3600" dirty="0">
              <a:solidFill>
                <a:srgbClr val="FF0000"/>
              </a:solidFill>
              <a:cs typeface="Calibri"/>
            </a:endParaRPr>
          </a:p>
        </p:txBody>
      </p:sp>
      <p:pic>
        <p:nvPicPr>
          <p:cNvPr id="4" name="Picture 3" descr="A picture containing text&#10;&#10;Description automatically generated">
            <a:extLst>
              <a:ext uri="{FF2B5EF4-FFF2-40B4-BE49-F238E27FC236}">
                <a16:creationId xmlns:a16="http://schemas.microsoft.com/office/drawing/2014/main" id="{1AFE06E8-0EB6-406B-817F-874AD8D58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6596" y="0"/>
            <a:ext cx="4850289" cy="6483350"/>
          </a:xfrm>
          <a:prstGeom prst="rect">
            <a:avLst/>
          </a:prstGeom>
        </p:spPr>
      </p:pic>
    </p:spTree>
    <p:extLst>
      <p:ext uri="{BB962C8B-B14F-4D97-AF65-F5344CB8AC3E}">
        <p14:creationId xmlns:p14="http://schemas.microsoft.com/office/powerpoint/2010/main" val="41247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1069975" y="2708275"/>
            <a:ext cx="4718050" cy="659155"/>
          </a:xfrm>
          <a:prstGeom prst="rect">
            <a:avLst/>
          </a:prstGeom>
        </p:spPr>
        <p:txBody>
          <a:bodyPr vert="horz" wrap="square" lIns="0" tIns="12700" rIns="0" bIns="0" rtlCol="0">
            <a:spAutoFit/>
          </a:bodyPr>
          <a:lstStyle/>
          <a:p>
            <a:pPr marL="12700">
              <a:lnSpc>
                <a:spcPct val="100000"/>
              </a:lnSpc>
              <a:spcBef>
                <a:spcPts val="100"/>
              </a:spcBef>
            </a:pPr>
            <a:r>
              <a:rPr lang="pt-PT" dirty="0"/>
              <a:t>Quando aplicar PSP</a:t>
            </a:r>
            <a:r>
              <a:rPr spc="-5" dirty="0"/>
              <a:t>?</a:t>
            </a: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4" name="Picture 3" descr="Diagram&#10;&#10;Description automatically generated with medium confidence">
            <a:extLst>
              <a:ext uri="{FF2B5EF4-FFF2-40B4-BE49-F238E27FC236}">
                <a16:creationId xmlns:a16="http://schemas.microsoft.com/office/drawing/2014/main" id="{54D01788-312F-4D78-9783-AD4956A5F8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50" y="-81653"/>
            <a:ext cx="3753175" cy="6483350"/>
          </a:xfrm>
          <a:prstGeom prst="rect">
            <a:avLst/>
          </a:prstGeom>
        </p:spPr>
      </p:pic>
    </p:spTree>
    <p:extLst>
      <p:ext uri="{BB962C8B-B14F-4D97-AF65-F5344CB8AC3E}">
        <p14:creationId xmlns:p14="http://schemas.microsoft.com/office/powerpoint/2010/main" val="2240954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1180352" y="1365947"/>
            <a:ext cx="6865098" cy="659155"/>
          </a:xfrm>
          <a:prstGeom prst="rect">
            <a:avLst/>
          </a:prstGeom>
        </p:spPr>
        <p:txBody>
          <a:bodyPr vert="horz" wrap="square" lIns="0" tIns="12700" rIns="0" bIns="0" rtlCol="0">
            <a:spAutoFit/>
          </a:bodyPr>
          <a:lstStyle/>
          <a:p>
            <a:pPr marL="12700">
              <a:lnSpc>
                <a:spcPct val="100000"/>
              </a:lnSpc>
              <a:spcBef>
                <a:spcPts val="100"/>
              </a:spcBef>
            </a:pPr>
            <a:r>
              <a:rPr lang="pt-PT" dirty="0"/>
              <a:t>Quando prestar PSP</a:t>
            </a:r>
            <a:r>
              <a:rPr spc="-5" dirty="0"/>
              <a:t>?</a:t>
            </a:r>
          </a:p>
        </p:txBody>
      </p:sp>
      <p:sp>
        <p:nvSpPr>
          <p:cNvPr id="13" name="object 13"/>
          <p:cNvSpPr txBox="1"/>
          <p:nvPr/>
        </p:nvSpPr>
        <p:spPr>
          <a:xfrm>
            <a:off x="1180352" y="2112707"/>
            <a:ext cx="5645897" cy="3654847"/>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lang="pt-PT" sz="3200" dirty="0">
                <a:solidFill>
                  <a:srgbClr val="231F20"/>
                </a:solidFill>
                <a:latin typeface="Calibri"/>
                <a:cs typeface="Calibri"/>
              </a:rPr>
              <a:t>Quando alguém está em stress</a:t>
            </a:r>
          </a:p>
          <a:p>
            <a:pPr marL="300355" indent="-287655">
              <a:lnSpc>
                <a:spcPct val="100000"/>
              </a:lnSpc>
              <a:spcBef>
                <a:spcPts val="420"/>
              </a:spcBef>
              <a:buChar char="•"/>
              <a:tabLst>
                <a:tab pos="300355" algn="l"/>
                <a:tab pos="300990" algn="l"/>
              </a:tabLst>
            </a:pPr>
            <a:r>
              <a:rPr lang="pt-PT" sz="3200" dirty="0">
                <a:solidFill>
                  <a:srgbClr val="231F20"/>
                </a:solidFill>
                <a:latin typeface="Calibri"/>
                <a:cs typeface="Calibri"/>
              </a:rPr>
              <a:t>Durante, logo a </a:t>
            </a:r>
            <a:r>
              <a:rPr lang="pt-PT" sz="3200" dirty="0" smtClean="0">
                <a:solidFill>
                  <a:srgbClr val="231F20"/>
                </a:solidFill>
                <a:latin typeface="Calibri"/>
                <a:cs typeface="Calibri"/>
              </a:rPr>
              <a:t>após </a:t>
            </a:r>
            <a:r>
              <a:rPr lang="pt-PT" sz="3200" dirty="0">
                <a:solidFill>
                  <a:srgbClr val="231F20"/>
                </a:solidFill>
                <a:latin typeface="Calibri"/>
                <a:cs typeface="Calibri"/>
              </a:rPr>
              <a:t>ou pouco/muito tempo depois de uma crise</a:t>
            </a:r>
          </a:p>
          <a:p>
            <a:pPr marL="300355" indent="-287655">
              <a:lnSpc>
                <a:spcPct val="100000"/>
              </a:lnSpc>
              <a:spcBef>
                <a:spcPts val="420"/>
              </a:spcBef>
              <a:buChar char="•"/>
              <a:tabLst>
                <a:tab pos="300355" algn="l"/>
                <a:tab pos="300990" algn="l"/>
              </a:tabLst>
            </a:pPr>
            <a:r>
              <a:rPr lang="pt-PT" sz="3200" spc="-10" dirty="0">
                <a:solidFill>
                  <a:srgbClr val="231F20"/>
                </a:solidFill>
                <a:latin typeface="Calibri"/>
                <a:cs typeface="Calibri"/>
              </a:rPr>
              <a:t>Emergências ou não</a:t>
            </a:r>
          </a:p>
          <a:p>
            <a:pPr marL="300355" indent="-287655">
              <a:lnSpc>
                <a:spcPct val="100000"/>
              </a:lnSpc>
              <a:spcBef>
                <a:spcPts val="420"/>
              </a:spcBef>
              <a:buChar char="•"/>
              <a:tabLst>
                <a:tab pos="300355" algn="l"/>
                <a:tab pos="300990" algn="l"/>
              </a:tabLst>
            </a:pPr>
            <a:r>
              <a:rPr lang="pt-PT" sz="3200" spc="-10" dirty="0">
                <a:solidFill>
                  <a:srgbClr val="231F20"/>
                </a:solidFill>
                <a:latin typeface="Calibri"/>
                <a:cs typeface="Calibri"/>
              </a:rPr>
              <a:t>Crises pessoais ou em maior dimensão</a:t>
            </a:r>
            <a:endParaRPr lang="en-GB" sz="3200" dirty="0">
              <a:solidFill>
                <a:srgbClr val="231F20"/>
              </a:solidFill>
              <a:latin typeface="Calibri"/>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8" name="Picture 7" descr="Diagram&#10;&#10;Description automatically generated with medium confidence">
            <a:extLst>
              <a:ext uri="{FF2B5EF4-FFF2-40B4-BE49-F238E27FC236}">
                <a16:creationId xmlns:a16="http://schemas.microsoft.com/office/drawing/2014/main" id="{5C380C49-86CC-4E0D-8D38-FE3228C96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8229" y="0"/>
            <a:ext cx="3753175" cy="6483350"/>
          </a:xfrm>
          <a:prstGeom prst="rect">
            <a:avLst/>
          </a:prstGeom>
        </p:spPr>
      </p:pic>
    </p:spTree>
    <p:extLst>
      <p:ext uri="{BB962C8B-B14F-4D97-AF65-F5344CB8AC3E}">
        <p14:creationId xmlns:p14="http://schemas.microsoft.com/office/powerpoint/2010/main" val="1061112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4239" y="-60336"/>
            <a:ext cx="11307115" cy="6543687"/>
          </a:xfrm>
          <a:prstGeom prst="rect">
            <a:avLst/>
          </a:prstGeom>
          <a:blipFill>
            <a:blip r:embed="rId3" cstate="print"/>
            <a:stretch>
              <a:fillRect/>
            </a:stretch>
          </a:blipFill>
        </p:spPr>
        <p:txBody>
          <a:bodyPr wrap="square" lIns="0" tIns="0" rIns="0" bIns="0" rtlCol="0"/>
          <a:lstStyle/>
          <a:p>
            <a:endParaRPr dirty="0"/>
          </a:p>
        </p:txBody>
      </p:sp>
      <p:sp>
        <p:nvSpPr>
          <p:cNvPr id="3" name="object 3"/>
          <p:cNvSpPr txBox="1"/>
          <p:nvPr/>
        </p:nvSpPr>
        <p:spPr>
          <a:xfrm>
            <a:off x="60889" y="5868416"/>
            <a:ext cx="118745" cy="535940"/>
          </a:xfrm>
          <a:prstGeom prst="rect">
            <a:avLst/>
          </a:prstGeom>
        </p:spPr>
        <p:txBody>
          <a:bodyPr vert="vert" wrap="square" lIns="0" tIns="8890" rIns="0" bIns="0" rtlCol="0">
            <a:spAutoFit/>
          </a:bodyPr>
          <a:lstStyle/>
          <a:p>
            <a:pPr marL="12700">
              <a:lnSpc>
                <a:spcPct val="100000"/>
              </a:lnSpc>
              <a:spcBef>
                <a:spcPts val="70"/>
              </a:spcBef>
            </a:pPr>
            <a:r>
              <a:rPr sz="600" spc="10">
                <a:solidFill>
                  <a:srgbClr val="FFFFFF"/>
                </a:solidFill>
                <a:latin typeface="Calibri"/>
                <a:cs typeface="Calibri"/>
              </a:rPr>
              <a:t>YOSHI</a:t>
            </a:r>
            <a:r>
              <a:rPr sz="600" spc="-30">
                <a:solidFill>
                  <a:srgbClr val="FFFFFF"/>
                </a:solidFill>
                <a:latin typeface="Calibri"/>
                <a:cs typeface="Calibri"/>
              </a:rPr>
              <a:t> </a:t>
            </a:r>
            <a:r>
              <a:rPr sz="600" spc="20">
                <a:solidFill>
                  <a:srgbClr val="FFFFFF"/>
                </a:solidFill>
                <a:latin typeface="Calibri"/>
                <a:cs typeface="Calibri"/>
              </a:rPr>
              <a:t>SHIMIZU</a:t>
            </a:r>
            <a:endParaRPr sz="600">
              <a:latin typeface="Calibri"/>
              <a:cs typeface="Calibri"/>
            </a:endParaRPr>
          </a:p>
        </p:txBody>
      </p:sp>
      <p:sp>
        <p:nvSpPr>
          <p:cNvPr id="8" name="object 8"/>
          <p:cNvSpPr/>
          <p:nvPr/>
        </p:nvSpPr>
        <p:spPr>
          <a:xfrm>
            <a:off x="7934035" y="5631062"/>
            <a:ext cx="176550" cy="229100"/>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7630030" y="5596911"/>
            <a:ext cx="525145" cy="299085"/>
          </a:xfrm>
          <a:custGeom>
            <a:avLst/>
            <a:gdLst/>
            <a:ahLst/>
            <a:cxnLst/>
            <a:rect l="l" t="t" r="r" b="b"/>
            <a:pathLst>
              <a:path w="525145" h="299085">
                <a:moveTo>
                  <a:pt x="0" y="298930"/>
                </a:moveTo>
                <a:lnTo>
                  <a:pt x="524779" y="298930"/>
                </a:lnTo>
                <a:lnTo>
                  <a:pt x="524779" y="0"/>
                </a:lnTo>
                <a:lnTo>
                  <a:pt x="0" y="0"/>
                </a:lnTo>
                <a:lnTo>
                  <a:pt x="0" y="298930"/>
                </a:lnTo>
                <a:close/>
              </a:path>
            </a:pathLst>
          </a:custGeom>
          <a:ln w="9752">
            <a:solidFill>
              <a:srgbClr val="ED1C24"/>
            </a:solidFill>
          </a:ln>
        </p:spPr>
        <p:txBody>
          <a:bodyPr wrap="square" lIns="0" tIns="0" rIns="0" bIns="0" rtlCol="0"/>
          <a:lstStyle/>
          <a:p>
            <a:endParaRPr/>
          </a:p>
        </p:txBody>
      </p:sp>
      <p:sp>
        <p:nvSpPr>
          <p:cNvPr id="12" name="object 12"/>
          <p:cNvSpPr/>
          <p:nvPr/>
        </p:nvSpPr>
        <p:spPr>
          <a:xfrm>
            <a:off x="7750230" y="5633846"/>
            <a:ext cx="64135" cy="78740"/>
          </a:xfrm>
          <a:custGeom>
            <a:avLst/>
            <a:gdLst/>
            <a:ahLst/>
            <a:cxnLst/>
            <a:rect l="l" t="t" r="r" b="b"/>
            <a:pathLst>
              <a:path w="64134" h="78739">
                <a:moveTo>
                  <a:pt x="0" y="0"/>
                </a:moveTo>
                <a:lnTo>
                  <a:pt x="63878" y="0"/>
                </a:lnTo>
                <a:lnTo>
                  <a:pt x="63878" y="78496"/>
                </a:lnTo>
                <a:lnTo>
                  <a:pt x="0" y="78496"/>
                </a:lnTo>
                <a:lnTo>
                  <a:pt x="0" y="0"/>
                </a:lnTo>
                <a:close/>
              </a:path>
            </a:pathLst>
          </a:custGeom>
          <a:solidFill>
            <a:srgbClr val="ED1C24"/>
          </a:solidFill>
        </p:spPr>
        <p:txBody>
          <a:bodyPr wrap="square" lIns="0" tIns="0" rIns="0" bIns="0" rtlCol="0"/>
          <a:lstStyle/>
          <a:p>
            <a:endParaRPr/>
          </a:p>
        </p:txBody>
      </p:sp>
      <p:sp>
        <p:nvSpPr>
          <p:cNvPr id="13" name="object 13"/>
          <p:cNvSpPr/>
          <p:nvPr/>
        </p:nvSpPr>
        <p:spPr>
          <a:xfrm>
            <a:off x="7675704" y="5746358"/>
            <a:ext cx="213360" cy="0"/>
          </a:xfrm>
          <a:custGeom>
            <a:avLst/>
            <a:gdLst/>
            <a:ahLst/>
            <a:cxnLst/>
            <a:rect l="l" t="t" r="r" b="b"/>
            <a:pathLst>
              <a:path w="213359">
                <a:moveTo>
                  <a:pt x="0" y="0"/>
                </a:moveTo>
                <a:lnTo>
                  <a:pt x="212931" y="0"/>
                </a:lnTo>
              </a:path>
            </a:pathLst>
          </a:custGeom>
          <a:ln w="68030">
            <a:solidFill>
              <a:srgbClr val="ED1C24"/>
            </a:solidFill>
          </a:ln>
        </p:spPr>
        <p:txBody>
          <a:bodyPr wrap="square" lIns="0" tIns="0" rIns="0" bIns="0" rtlCol="0"/>
          <a:lstStyle/>
          <a:p>
            <a:endParaRPr/>
          </a:p>
        </p:txBody>
      </p:sp>
      <p:sp>
        <p:nvSpPr>
          <p:cNvPr id="14" name="object 14"/>
          <p:cNvSpPr/>
          <p:nvPr/>
        </p:nvSpPr>
        <p:spPr>
          <a:xfrm>
            <a:off x="7750227" y="5780344"/>
            <a:ext cx="64135" cy="79375"/>
          </a:xfrm>
          <a:custGeom>
            <a:avLst/>
            <a:gdLst/>
            <a:ahLst/>
            <a:cxnLst/>
            <a:rect l="l" t="t" r="r" b="b"/>
            <a:pathLst>
              <a:path w="64134" h="79375">
                <a:moveTo>
                  <a:pt x="63880" y="79165"/>
                </a:moveTo>
                <a:lnTo>
                  <a:pt x="0" y="79165"/>
                </a:lnTo>
                <a:lnTo>
                  <a:pt x="0" y="0"/>
                </a:lnTo>
                <a:lnTo>
                  <a:pt x="63880" y="29"/>
                </a:lnTo>
                <a:lnTo>
                  <a:pt x="63880" y="79165"/>
                </a:lnTo>
                <a:close/>
              </a:path>
            </a:pathLst>
          </a:custGeom>
          <a:solidFill>
            <a:srgbClr val="ED1C24"/>
          </a:solidFill>
        </p:spPr>
        <p:txBody>
          <a:bodyPr wrap="square" lIns="0" tIns="0" rIns="0" bIns="0" rtlCol="0"/>
          <a:lstStyle/>
          <a:p>
            <a:endParaRPr/>
          </a:p>
        </p:txBody>
      </p:sp>
      <p:sp>
        <p:nvSpPr>
          <p:cNvPr id="15" name="object 15"/>
          <p:cNvSpPr/>
          <p:nvPr/>
        </p:nvSpPr>
        <p:spPr>
          <a:xfrm>
            <a:off x="7750227" y="5780344"/>
            <a:ext cx="64135" cy="635"/>
          </a:xfrm>
          <a:custGeom>
            <a:avLst/>
            <a:gdLst/>
            <a:ahLst/>
            <a:cxnLst/>
            <a:rect l="l" t="t" r="r" b="b"/>
            <a:pathLst>
              <a:path w="64134" h="635">
                <a:moveTo>
                  <a:pt x="63880" y="29"/>
                </a:moveTo>
                <a:lnTo>
                  <a:pt x="4" y="29"/>
                </a:lnTo>
                <a:lnTo>
                  <a:pt x="63880" y="0"/>
                </a:lnTo>
                <a:close/>
              </a:path>
            </a:pathLst>
          </a:custGeom>
          <a:solidFill>
            <a:srgbClr val="ED1C24"/>
          </a:solidFill>
        </p:spPr>
        <p:txBody>
          <a:bodyPr wrap="square" lIns="0" tIns="0" rIns="0" bIns="0" rtlCol="0"/>
          <a:lstStyle/>
          <a:p>
            <a:endParaRPr/>
          </a:p>
        </p:txBody>
      </p:sp>
      <p:sp>
        <p:nvSpPr>
          <p:cNvPr id="16" name="object 16"/>
          <p:cNvSpPr/>
          <p:nvPr/>
        </p:nvSpPr>
        <p:spPr>
          <a:xfrm>
            <a:off x="7814108" y="5780344"/>
            <a:ext cx="74930" cy="635"/>
          </a:xfrm>
          <a:custGeom>
            <a:avLst/>
            <a:gdLst/>
            <a:ahLst/>
            <a:cxnLst/>
            <a:rect l="l" t="t" r="r" b="b"/>
            <a:pathLst>
              <a:path w="74929" h="635">
                <a:moveTo>
                  <a:pt x="74528" y="14"/>
                </a:moveTo>
                <a:lnTo>
                  <a:pt x="0" y="14"/>
                </a:lnTo>
                <a:lnTo>
                  <a:pt x="74528" y="0"/>
                </a:lnTo>
                <a:close/>
              </a:path>
            </a:pathLst>
          </a:custGeom>
          <a:solidFill>
            <a:srgbClr val="ED1C24"/>
          </a:solidFill>
        </p:spPr>
        <p:txBody>
          <a:bodyPr wrap="square" lIns="0" tIns="0" rIns="0" bIns="0" rtlCol="0"/>
          <a:lstStyle/>
          <a:p>
            <a:endParaRPr/>
          </a:p>
        </p:txBody>
      </p:sp>
      <p:sp>
        <p:nvSpPr>
          <p:cNvPr id="17" name="object 17"/>
          <p:cNvSpPr/>
          <p:nvPr/>
        </p:nvSpPr>
        <p:spPr>
          <a:xfrm>
            <a:off x="7934035" y="5631062"/>
            <a:ext cx="176550" cy="229100"/>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7630030" y="5596911"/>
            <a:ext cx="525145" cy="299085"/>
          </a:xfrm>
          <a:custGeom>
            <a:avLst/>
            <a:gdLst/>
            <a:ahLst/>
            <a:cxnLst/>
            <a:rect l="l" t="t" r="r" b="b"/>
            <a:pathLst>
              <a:path w="525145" h="299085">
                <a:moveTo>
                  <a:pt x="0" y="298930"/>
                </a:moveTo>
                <a:lnTo>
                  <a:pt x="524779" y="298930"/>
                </a:lnTo>
                <a:lnTo>
                  <a:pt x="524779" y="0"/>
                </a:lnTo>
                <a:lnTo>
                  <a:pt x="0" y="0"/>
                </a:lnTo>
                <a:lnTo>
                  <a:pt x="0" y="298930"/>
                </a:lnTo>
                <a:close/>
              </a:path>
            </a:pathLst>
          </a:custGeom>
          <a:ln w="9752">
            <a:solidFill>
              <a:srgbClr val="ED1C24"/>
            </a:solidFill>
          </a:ln>
        </p:spPr>
        <p:txBody>
          <a:bodyPr wrap="square" lIns="0" tIns="0" rIns="0" bIns="0" rtlCol="0"/>
          <a:lstStyle/>
          <a:p>
            <a:endParaRPr/>
          </a:p>
        </p:txBody>
      </p:sp>
      <p:sp>
        <p:nvSpPr>
          <p:cNvPr id="19" name="object 19"/>
          <p:cNvSpPr txBox="1">
            <a:spLocks noGrp="1"/>
          </p:cNvSpPr>
          <p:nvPr>
            <p:ph type="title"/>
          </p:nvPr>
        </p:nvSpPr>
        <p:spPr>
          <a:xfrm>
            <a:off x="7675704" y="1847030"/>
            <a:ext cx="3843196" cy="3442353"/>
          </a:xfrm>
          <a:prstGeom prst="rect">
            <a:avLst/>
          </a:prstGeom>
        </p:spPr>
        <p:txBody>
          <a:bodyPr vert="horz" wrap="square" lIns="0" tIns="157480" rIns="0" bIns="0" rtlCol="0">
            <a:spAutoFit/>
          </a:bodyPr>
          <a:lstStyle/>
          <a:p>
            <a:pPr marL="12700" marR="5080" algn="ctr">
              <a:lnSpc>
                <a:spcPct val="79800"/>
              </a:lnSpc>
              <a:spcBef>
                <a:spcPts val="1240"/>
              </a:spcBef>
              <a:tabLst>
                <a:tab pos="1182370" algn="l"/>
              </a:tabLst>
            </a:pPr>
            <a:r>
              <a:rPr lang="da-DK" dirty="0">
                <a:solidFill>
                  <a:srgbClr val="FFFFFF"/>
                </a:solidFill>
              </a:rPr>
              <a:t/>
            </a:r>
            <a:br>
              <a:rPr lang="da-DK" dirty="0">
                <a:solidFill>
                  <a:srgbClr val="FFFFFF"/>
                </a:solidFill>
              </a:rPr>
            </a:br>
            <a:r>
              <a:rPr lang="da-DK" dirty="0">
                <a:solidFill>
                  <a:srgbClr val="FFFFFF"/>
                </a:solidFill>
              </a:rPr>
              <a:t>Orientações de Primeiros Socorros Psicológicos  </a:t>
            </a:r>
            <a:br>
              <a:rPr lang="da-DK" dirty="0">
                <a:solidFill>
                  <a:srgbClr val="FFFFFF"/>
                </a:solidFill>
              </a:rPr>
            </a:br>
            <a:r>
              <a:rPr lang="da-DK" sz="2800" dirty="0">
                <a:solidFill>
                  <a:srgbClr val="FFFFFF"/>
                </a:solidFill>
              </a:rPr>
              <a:t>em tempos de conflito e incerteza</a:t>
            </a:r>
            <a:endParaRPr sz="2800" dirty="0"/>
          </a:p>
        </p:txBody>
      </p:sp>
      <p:sp>
        <p:nvSpPr>
          <p:cNvPr id="23" name="Rectangle 22"/>
          <p:cNvSpPr/>
          <p:nvPr/>
        </p:nvSpPr>
        <p:spPr>
          <a:xfrm>
            <a:off x="0" y="0"/>
            <a:ext cx="7416768" cy="6483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Logo IFRC Reference Centre for Psychosocial Support">
            <a:extLst>
              <a:ext uri="{FF2B5EF4-FFF2-40B4-BE49-F238E27FC236}">
                <a16:creationId xmlns:a16="http://schemas.microsoft.com/office/drawing/2014/main" id="{D99DD1C0-0427-4E04-B34D-4493F4FC33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3187" y="605618"/>
            <a:ext cx="1229294" cy="122910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E719D6B4-8F86-4373-AF6D-FB0710389C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239" y="-78994"/>
            <a:ext cx="6678714" cy="661224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2197504" y="717485"/>
            <a:ext cx="7123891" cy="659155"/>
          </a:xfrm>
          <a:prstGeom prst="rect">
            <a:avLst/>
          </a:prstGeom>
        </p:spPr>
        <p:txBody>
          <a:bodyPr vert="horz" wrap="square" lIns="0" tIns="12700" rIns="0" bIns="0" rtlCol="0">
            <a:spAutoFit/>
          </a:bodyPr>
          <a:lstStyle/>
          <a:p>
            <a:pPr marL="12700">
              <a:lnSpc>
                <a:spcPct val="100000"/>
              </a:lnSpc>
              <a:spcBef>
                <a:spcPts val="100"/>
              </a:spcBef>
            </a:pPr>
            <a:r>
              <a:rPr lang="da-DK" dirty="0"/>
              <a:t>Onde prestar PSP</a:t>
            </a:r>
            <a:r>
              <a:rPr spc="-5" dirty="0"/>
              <a:t>?</a:t>
            </a: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8" name="Picture 7" descr="A drawing of a group of people&#10;&#10;Description automatically generated with medium confidence">
            <a:extLst>
              <a:ext uri="{FF2B5EF4-FFF2-40B4-BE49-F238E27FC236}">
                <a16:creationId xmlns:a16="http://schemas.microsoft.com/office/drawing/2014/main" id="{BAE7CE89-DFCF-4B39-B36F-8FAC961A18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2484" y="2264320"/>
            <a:ext cx="3621371" cy="3501545"/>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68FCDDE9-5975-4C1B-9B41-7ACD29066F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5046" y="2044028"/>
            <a:ext cx="4048479" cy="422493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8609" y="955675"/>
            <a:ext cx="2230755" cy="345440"/>
          </a:xfrm>
          <a:prstGeom prst="rect">
            <a:avLst/>
          </a:prstGeom>
        </p:spPr>
        <p:txBody>
          <a:bodyPr vert="horz" wrap="square" lIns="0" tIns="12700" rIns="0" bIns="0" rtlCol="0">
            <a:spAutoFit/>
          </a:bodyPr>
          <a:lstStyle/>
          <a:p>
            <a:pPr marL="12700">
              <a:lnSpc>
                <a:spcPct val="100000"/>
              </a:lnSpc>
              <a:spcBef>
                <a:spcPts val="100"/>
              </a:spcBef>
            </a:pPr>
            <a:r>
              <a:rPr sz="2100" spc="-70">
                <a:solidFill>
                  <a:srgbClr val="FFFFFF"/>
                </a:solidFill>
                <a:latin typeface="Calibri"/>
                <a:cs typeface="Calibri"/>
              </a:rPr>
              <a:t>Psychological </a:t>
            </a:r>
            <a:r>
              <a:rPr sz="2100" spc="-65">
                <a:solidFill>
                  <a:srgbClr val="FFFFFF"/>
                </a:solidFill>
                <a:latin typeface="Calibri"/>
                <a:cs typeface="Calibri"/>
              </a:rPr>
              <a:t>First</a:t>
            </a:r>
            <a:r>
              <a:rPr sz="2100" spc="-150">
                <a:solidFill>
                  <a:srgbClr val="FFFFFF"/>
                </a:solidFill>
                <a:latin typeface="Calibri"/>
                <a:cs typeface="Calibri"/>
              </a:rPr>
              <a:t> </a:t>
            </a:r>
            <a:r>
              <a:rPr sz="2100" spc="-65">
                <a:solidFill>
                  <a:srgbClr val="FFFFFF"/>
                </a:solidFill>
                <a:latin typeface="Calibri"/>
                <a:cs typeface="Calibri"/>
              </a:rPr>
              <a:t>Aid</a:t>
            </a:r>
            <a:endParaRPr sz="2100">
              <a:latin typeface="Calibri"/>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8" name="object 14"/>
          <p:cNvSpPr txBox="1">
            <a:spLocks noGrp="1"/>
          </p:cNvSpPr>
          <p:nvPr>
            <p:ph type="body" idx="1"/>
          </p:nvPr>
        </p:nvSpPr>
        <p:spPr>
          <a:xfrm>
            <a:off x="537210" y="549275"/>
            <a:ext cx="10210800" cy="5258491"/>
          </a:xfrm>
          <a:prstGeom prst="rect">
            <a:avLst/>
          </a:prstGeom>
        </p:spPr>
        <p:txBody>
          <a:bodyPr vert="horz" wrap="square" lIns="0" tIns="15875" rIns="0" bIns="0" rtlCol="0">
            <a:spAutoFit/>
          </a:bodyPr>
          <a:lstStyle/>
          <a:p>
            <a:pPr marL="325755" algn="ctr">
              <a:lnSpc>
                <a:spcPts val="3420"/>
              </a:lnSpc>
              <a:spcBef>
                <a:spcPts val="125"/>
              </a:spcBef>
            </a:pPr>
            <a:r>
              <a:rPr lang="en-GB" sz="4400" b="1" spc="100" dirty="0" err="1"/>
              <a:t>Não</a:t>
            </a:r>
            <a:r>
              <a:rPr lang="en-GB" sz="4400" b="1" spc="100" dirty="0"/>
              <a:t> </a:t>
            </a:r>
            <a:r>
              <a:rPr lang="en-GB" sz="4400" b="1" spc="100" dirty="0" err="1"/>
              <a:t>causar</a:t>
            </a:r>
            <a:r>
              <a:rPr lang="en-GB" sz="4400" b="1" spc="100" dirty="0"/>
              <a:t> </a:t>
            </a:r>
            <a:r>
              <a:rPr lang="en-GB" sz="4400" b="1" spc="100" dirty="0" err="1"/>
              <a:t>danos</a:t>
            </a:r>
            <a:endParaRPr lang="en-GB" sz="4400" b="1" spc="100" dirty="0"/>
          </a:p>
          <a:p>
            <a:pPr marL="325755" algn="ctr">
              <a:lnSpc>
                <a:spcPts val="3420"/>
              </a:lnSpc>
              <a:spcBef>
                <a:spcPts val="125"/>
              </a:spcBef>
            </a:pPr>
            <a:endParaRPr lang="en-GB" sz="4400" b="1" spc="100" dirty="0"/>
          </a:p>
          <a:p>
            <a:pPr marL="325755">
              <a:lnSpc>
                <a:spcPts val="3420"/>
              </a:lnSpc>
              <a:spcBef>
                <a:spcPts val="125"/>
              </a:spcBef>
            </a:pPr>
            <a:r>
              <a:rPr lang="en-GB" b="1" spc="100" dirty="0" err="1"/>
              <a:t>Segurança</a:t>
            </a:r>
            <a:endParaRPr b="1" spc="100" dirty="0"/>
          </a:p>
          <a:p>
            <a:pPr marL="325755" marR="5080">
              <a:lnSpc>
                <a:spcPct val="101899"/>
              </a:lnSpc>
            </a:pPr>
            <a:r>
              <a:rPr lang="pt-PT" sz="2200" b="0" dirty="0">
                <a:latin typeface="Calibri"/>
                <a:cs typeface="Calibri"/>
              </a:rPr>
              <a:t>Evitar meter as pessoas em mais situações de risco como resultado das suas aç</a:t>
            </a:r>
            <a:r>
              <a:rPr lang="pt-PT" sz="2200" dirty="0"/>
              <a:t>ões.</a:t>
            </a:r>
          </a:p>
          <a:p>
            <a:pPr marL="325755" marR="5080">
              <a:lnSpc>
                <a:spcPct val="101899"/>
              </a:lnSpc>
            </a:pPr>
            <a:r>
              <a:rPr lang="en-US" sz="2200" dirty="0" err="1"/>
              <a:t>Certifique</a:t>
            </a:r>
            <a:r>
              <a:rPr lang="en-US" sz="2200" dirty="0"/>
              <a:t>-se de que as </a:t>
            </a:r>
            <a:r>
              <a:rPr lang="en-US" sz="2200" dirty="0" err="1"/>
              <a:t>pessoas</a:t>
            </a:r>
            <a:r>
              <a:rPr lang="en-US" sz="2200" dirty="0"/>
              <a:t> que </a:t>
            </a:r>
            <a:r>
              <a:rPr lang="en-US" sz="2200" dirty="0" err="1"/>
              <a:t>está</a:t>
            </a:r>
            <a:r>
              <a:rPr lang="en-US" sz="2200" dirty="0"/>
              <a:t> a </a:t>
            </a:r>
            <a:r>
              <a:rPr lang="en-US" sz="2200" dirty="0" err="1"/>
              <a:t>ajudar</a:t>
            </a:r>
            <a:r>
              <a:rPr lang="en-US" sz="2200" dirty="0"/>
              <a:t> </a:t>
            </a:r>
            <a:r>
              <a:rPr lang="en-US" sz="2200" dirty="0" err="1"/>
              <a:t>estão</a:t>
            </a:r>
            <a:r>
              <a:rPr lang="en-US" sz="2200" dirty="0"/>
              <a:t> </a:t>
            </a:r>
            <a:r>
              <a:rPr lang="en-US" sz="2200" dirty="0" err="1"/>
              <a:t>seguras</a:t>
            </a:r>
            <a:r>
              <a:rPr lang="en-US" sz="2200" dirty="0"/>
              <a:t> e </a:t>
            </a:r>
            <a:r>
              <a:rPr lang="en-US" sz="2200" dirty="0" err="1"/>
              <a:t>proteja</a:t>
            </a:r>
            <a:r>
              <a:rPr lang="en-US" sz="2200" dirty="0"/>
              <a:t>-as de </a:t>
            </a:r>
            <a:r>
              <a:rPr lang="en-US" sz="2200" dirty="0" err="1"/>
              <a:t>danos</a:t>
            </a:r>
            <a:r>
              <a:rPr lang="en-US" sz="2200" dirty="0"/>
              <a:t> </a:t>
            </a:r>
            <a:r>
              <a:rPr lang="en-US" sz="2200" dirty="0" err="1"/>
              <a:t>físicos</a:t>
            </a:r>
            <a:r>
              <a:rPr lang="en-US" sz="2200" dirty="0"/>
              <a:t> </a:t>
            </a:r>
            <a:r>
              <a:rPr lang="en-US" sz="2200" dirty="0" err="1"/>
              <a:t>ou</a:t>
            </a:r>
            <a:r>
              <a:rPr lang="en-US" sz="2200" dirty="0"/>
              <a:t> </a:t>
            </a:r>
            <a:r>
              <a:rPr lang="en-US" sz="2200" dirty="0" err="1"/>
              <a:t>psicológicos</a:t>
            </a:r>
            <a:r>
              <a:rPr lang="en-US" sz="2200" dirty="0"/>
              <a:t>.</a:t>
            </a:r>
          </a:p>
          <a:p>
            <a:pPr marL="325755">
              <a:lnSpc>
                <a:spcPts val="3420"/>
              </a:lnSpc>
              <a:spcBef>
                <a:spcPts val="1705"/>
              </a:spcBef>
            </a:pPr>
            <a:r>
              <a:rPr lang="en-US" b="1" spc="140" dirty="0" err="1"/>
              <a:t>Dignidade</a:t>
            </a:r>
            <a:endParaRPr lang="en-US" b="1" spc="140" dirty="0"/>
          </a:p>
          <a:p>
            <a:pPr marL="325755">
              <a:lnSpc>
                <a:spcPts val="2400"/>
              </a:lnSpc>
            </a:pPr>
            <a:r>
              <a:rPr lang="en-US" sz="2200" b="0" spc="-20" dirty="0" err="1">
                <a:latin typeface="Calibri"/>
                <a:cs typeface="Calibri"/>
              </a:rPr>
              <a:t>Tratar</a:t>
            </a:r>
            <a:r>
              <a:rPr lang="en-US" sz="2200" b="0" spc="-20" dirty="0">
                <a:latin typeface="Calibri"/>
                <a:cs typeface="Calibri"/>
              </a:rPr>
              <a:t> as </a:t>
            </a:r>
            <a:r>
              <a:rPr lang="en-US" sz="2200" b="0" spc="-20" dirty="0" err="1">
                <a:latin typeface="Calibri"/>
                <a:cs typeface="Calibri"/>
              </a:rPr>
              <a:t>pessoas</a:t>
            </a:r>
            <a:r>
              <a:rPr lang="en-US" sz="2200" b="0" spc="-20" dirty="0">
                <a:latin typeface="Calibri"/>
                <a:cs typeface="Calibri"/>
              </a:rPr>
              <a:t> com </a:t>
            </a:r>
            <a:r>
              <a:rPr lang="en-US" sz="2200" b="0" spc="-20" dirty="0" err="1">
                <a:latin typeface="Calibri"/>
                <a:cs typeface="Calibri"/>
              </a:rPr>
              <a:t>respeito</a:t>
            </a:r>
            <a:r>
              <a:rPr lang="en-US" sz="2200" b="0" spc="-20" dirty="0">
                <a:latin typeface="Calibri"/>
                <a:cs typeface="Calibri"/>
              </a:rPr>
              <a:t> e de </a:t>
            </a:r>
            <a:r>
              <a:rPr lang="en-US" sz="2200" b="0" spc="-20" dirty="0" err="1">
                <a:latin typeface="Calibri"/>
                <a:cs typeface="Calibri"/>
              </a:rPr>
              <a:t>acordo</a:t>
            </a:r>
            <a:r>
              <a:rPr lang="en-US" sz="2200" b="0" spc="-20" dirty="0">
                <a:latin typeface="Calibri"/>
                <a:cs typeface="Calibri"/>
              </a:rPr>
              <a:t> com as </a:t>
            </a:r>
            <a:r>
              <a:rPr lang="en-US" sz="2200" spc="-20" dirty="0" err="1"/>
              <a:t>suas</a:t>
            </a:r>
            <a:r>
              <a:rPr lang="en-US" sz="2200" spc="-20" dirty="0"/>
              <a:t> </a:t>
            </a:r>
            <a:r>
              <a:rPr lang="en-US" sz="2200" spc="-20" dirty="0" err="1"/>
              <a:t>normas</a:t>
            </a:r>
            <a:r>
              <a:rPr lang="en-US" sz="2200" spc="-20" dirty="0"/>
              <a:t> </a:t>
            </a:r>
            <a:r>
              <a:rPr lang="en-US" sz="2200" spc="-20" dirty="0" err="1"/>
              <a:t>sociais</a:t>
            </a:r>
            <a:r>
              <a:rPr lang="en-US" sz="2200" spc="-20" dirty="0"/>
              <a:t> e </a:t>
            </a:r>
            <a:r>
              <a:rPr lang="en-US" sz="2200" spc="-20" dirty="0" err="1"/>
              <a:t>culturais</a:t>
            </a:r>
            <a:r>
              <a:rPr lang="en-US" sz="2200" spc="30" dirty="0"/>
              <a:t>.</a:t>
            </a:r>
            <a:endParaRPr lang="en-US" sz="2050" dirty="0">
              <a:latin typeface="Calibri"/>
              <a:cs typeface="Calibri"/>
            </a:endParaRPr>
          </a:p>
          <a:p>
            <a:pPr marL="325755">
              <a:lnSpc>
                <a:spcPts val="3420"/>
              </a:lnSpc>
              <a:spcBef>
                <a:spcPts val="1710"/>
              </a:spcBef>
            </a:pPr>
            <a:r>
              <a:rPr lang="en-GB" b="1" spc="215" dirty="0" err="1"/>
              <a:t>Direitos</a:t>
            </a:r>
            <a:endParaRPr b="1" spc="215" dirty="0"/>
          </a:p>
          <a:p>
            <a:pPr marL="325755">
              <a:lnSpc>
                <a:spcPts val="2400"/>
              </a:lnSpc>
            </a:pPr>
            <a:r>
              <a:rPr lang="pt-PT" sz="2200" b="0" spc="5" dirty="0">
                <a:latin typeface="Calibri"/>
                <a:cs typeface="Calibri"/>
              </a:rPr>
              <a:t>Ter em atenção que as pessoas podem aceder a ajuda de forma justa e sem discriminação.</a:t>
            </a:r>
          </a:p>
          <a:p>
            <a:pPr marL="325755">
              <a:lnSpc>
                <a:spcPts val="2400"/>
              </a:lnSpc>
            </a:pPr>
            <a:r>
              <a:rPr lang="pt-PT" sz="2200" spc="5" dirty="0"/>
              <a:t>Ajudar as pessoas a reivindicar os seus direitos e aceder ao suporte disponível.</a:t>
            </a:r>
            <a:endParaRPr sz="2200" dirty="0">
              <a:latin typeface="Calibri"/>
              <a:cs typeface="Calibri"/>
            </a:endParaRPr>
          </a:p>
          <a:p>
            <a:pPr marL="325755" marR="2174875">
              <a:lnSpc>
                <a:spcPct val="101899"/>
              </a:lnSpc>
            </a:pPr>
            <a:r>
              <a:rPr lang="pt-PT" sz="2200" b="0" spc="15" dirty="0">
                <a:latin typeface="Calibri"/>
                <a:cs typeface="Calibri"/>
              </a:rPr>
              <a:t>Agir de acordo com os interesses da pessoa que está a ajudar.</a:t>
            </a:r>
            <a:endParaRPr sz="2200" dirty="0">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linedrawing&#10;&#10;Description automatically generated">
            <a:extLst>
              <a:ext uri="{FF2B5EF4-FFF2-40B4-BE49-F238E27FC236}">
                <a16:creationId xmlns:a16="http://schemas.microsoft.com/office/drawing/2014/main" id="{701D178D-B79C-4BDD-B0EB-F6456EC53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9450" y="3176991"/>
            <a:ext cx="3338219" cy="3266843"/>
          </a:xfrm>
          <a:prstGeom prst="rect">
            <a:avLst/>
          </a:prstGeom>
        </p:spPr>
      </p:pic>
      <p:sp>
        <p:nvSpPr>
          <p:cNvPr id="12" name="object 12"/>
          <p:cNvSpPr txBox="1">
            <a:spLocks noGrp="1"/>
          </p:cNvSpPr>
          <p:nvPr>
            <p:ph type="title"/>
          </p:nvPr>
        </p:nvSpPr>
        <p:spPr>
          <a:xfrm>
            <a:off x="327030" y="1045743"/>
            <a:ext cx="4718050" cy="665480"/>
          </a:xfrm>
          <a:prstGeom prst="rect">
            <a:avLst/>
          </a:prstGeom>
        </p:spPr>
        <p:txBody>
          <a:bodyPr vert="horz" wrap="square" lIns="0" tIns="12700" rIns="0" bIns="0" rtlCol="0">
            <a:spAutoFit/>
          </a:bodyPr>
          <a:lstStyle/>
          <a:p>
            <a:pPr marL="12700">
              <a:lnSpc>
                <a:spcPct val="100000"/>
              </a:lnSpc>
              <a:spcBef>
                <a:spcPts val="100"/>
              </a:spcBef>
            </a:pPr>
            <a:r>
              <a:rPr lang="en-GB" spc="-5" dirty="0"/>
              <a:t>Como </a:t>
            </a:r>
            <a:r>
              <a:rPr lang="en-GB" spc="-5" dirty="0" err="1"/>
              <a:t>prestar</a:t>
            </a:r>
            <a:r>
              <a:rPr lang="en-GB" spc="-5" dirty="0"/>
              <a:t> PSP?</a:t>
            </a:r>
            <a:endParaRPr spc="-5" dirty="0"/>
          </a:p>
        </p:txBody>
      </p:sp>
      <p:sp>
        <p:nvSpPr>
          <p:cNvPr id="13" name="object 13"/>
          <p:cNvSpPr txBox="1"/>
          <p:nvPr/>
        </p:nvSpPr>
        <p:spPr>
          <a:xfrm>
            <a:off x="973297" y="1781745"/>
            <a:ext cx="6026897" cy="2351926"/>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lang="en-GB" sz="2800" dirty="0">
                <a:solidFill>
                  <a:srgbClr val="231F20"/>
                </a:solidFill>
                <a:latin typeface="Calibri"/>
                <a:cs typeface="Calibri"/>
              </a:rPr>
              <a:t>Cara-a-</a:t>
            </a:r>
            <a:r>
              <a:rPr lang="en-GB" sz="2800" dirty="0" err="1">
                <a:solidFill>
                  <a:srgbClr val="231F20"/>
                </a:solidFill>
                <a:latin typeface="Calibri"/>
                <a:cs typeface="Calibri"/>
              </a:rPr>
              <a:t>cara</a:t>
            </a:r>
            <a:endParaRPr lang="en-GB" sz="2800" dirty="0">
              <a:solidFill>
                <a:srgbClr val="231F20"/>
              </a:solidFill>
              <a:latin typeface="Calibri"/>
              <a:cs typeface="Calibri"/>
            </a:endParaRPr>
          </a:p>
          <a:p>
            <a:pPr marL="300355" indent="-287655">
              <a:lnSpc>
                <a:spcPct val="100000"/>
              </a:lnSpc>
              <a:spcBef>
                <a:spcPts val="420"/>
              </a:spcBef>
              <a:buChar char="•"/>
              <a:tabLst>
                <a:tab pos="300355" algn="l"/>
                <a:tab pos="300990" algn="l"/>
              </a:tabLst>
            </a:pPr>
            <a:r>
              <a:rPr lang="en-GB" sz="2800" dirty="0" err="1">
                <a:solidFill>
                  <a:srgbClr val="231F20"/>
                </a:solidFill>
                <a:latin typeface="Calibri"/>
                <a:cs typeface="Calibri"/>
              </a:rPr>
              <a:t>Chamadas</a:t>
            </a:r>
            <a:endParaRPr lang="en-GB" sz="2800" dirty="0">
              <a:solidFill>
                <a:srgbClr val="231F20"/>
              </a:solidFill>
              <a:latin typeface="Calibri"/>
              <a:cs typeface="Calibri"/>
            </a:endParaRPr>
          </a:p>
          <a:p>
            <a:pPr marL="300355" indent="-287655">
              <a:lnSpc>
                <a:spcPct val="100000"/>
              </a:lnSpc>
              <a:spcBef>
                <a:spcPts val="420"/>
              </a:spcBef>
              <a:buChar char="•"/>
              <a:tabLst>
                <a:tab pos="300355" algn="l"/>
                <a:tab pos="300990" algn="l"/>
              </a:tabLst>
            </a:pPr>
            <a:r>
              <a:rPr lang="en-GB" sz="2800" dirty="0" err="1">
                <a:solidFill>
                  <a:srgbClr val="231F20"/>
                </a:solidFill>
                <a:latin typeface="Calibri"/>
                <a:cs typeface="Calibri"/>
              </a:rPr>
              <a:t>Videochamadas</a:t>
            </a:r>
            <a:endParaRPr lang="en-GB" sz="2800" dirty="0">
              <a:solidFill>
                <a:srgbClr val="231F20"/>
              </a:solidFill>
              <a:latin typeface="Calibri"/>
              <a:cs typeface="Calibri"/>
            </a:endParaRPr>
          </a:p>
          <a:p>
            <a:pPr marL="300355" indent="-287655">
              <a:lnSpc>
                <a:spcPct val="100000"/>
              </a:lnSpc>
              <a:spcBef>
                <a:spcPts val="420"/>
              </a:spcBef>
              <a:buChar char="•"/>
              <a:tabLst>
                <a:tab pos="300355" algn="l"/>
                <a:tab pos="300990" algn="l"/>
              </a:tabLst>
            </a:pPr>
            <a:r>
              <a:rPr lang="en-GB" sz="2800" dirty="0">
                <a:solidFill>
                  <a:srgbClr val="231F20"/>
                </a:solidFill>
                <a:latin typeface="Calibri"/>
                <a:cs typeface="Calibri"/>
              </a:rPr>
              <a:t>SMS/WhatsApp/</a:t>
            </a:r>
            <a:r>
              <a:rPr lang="en-GB" sz="2800" dirty="0" err="1">
                <a:solidFill>
                  <a:srgbClr val="231F20"/>
                </a:solidFill>
                <a:latin typeface="Calibri"/>
                <a:cs typeface="Calibri"/>
              </a:rPr>
              <a:t>Messagens</a:t>
            </a:r>
            <a:endParaRPr lang="en-GB" sz="2800" dirty="0">
              <a:solidFill>
                <a:srgbClr val="231F20"/>
              </a:solidFill>
              <a:latin typeface="Calibri"/>
              <a:cs typeface="Calibri"/>
            </a:endParaRPr>
          </a:p>
          <a:p>
            <a:pPr marL="300355" indent="-287655">
              <a:lnSpc>
                <a:spcPct val="100000"/>
              </a:lnSpc>
              <a:spcBef>
                <a:spcPts val="420"/>
              </a:spcBef>
              <a:tabLst>
                <a:tab pos="300355" algn="l"/>
                <a:tab pos="300990" algn="l"/>
              </a:tabLst>
            </a:pPr>
            <a:endParaRPr lang="en-GB" sz="2400" dirty="0">
              <a:solidFill>
                <a:srgbClr val="231F20"/>
              </a:solidFill>
              <a:latin typeface="Calibri"/>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9" name="Picture 8" descr="Pernille 10.jpeg"/>
          <p:cNvPicPr>
            <a:picLocks noChangeAspect="1"/>
          </p:cNvPicPr>
          <p:nvPr/>
        </p:nvPicPr>
        <p:blipFill>
          <a:blip r:embed="rId4"/>
          <a:stretch>
            <a:fillRect/>
          </a:stretch>
        </p:blipFill>
        <p:spPr>
          <a:xfrm>
            <a:off x="2491843" y="3837054"/>
            <a:ext cx="1460191" cy="2548751"/>
          </a:xfrm>
          <a:prstGeom prst="rect">
            <a:avLst/>
          </a:prstGeom>
        </p:spPr>
      </p:pic>
      <p:pic>
        <p:nvPicPr>
          <p:cNvPr id="8" name="Picture 7" descr="A picture containing text, linedrawing&#10;&#10;Description automatically generated">
            <a:extLst>
              <a:ext uri="{FF2B5EF4-FFF2-40B4-BE49-F238E27FC236}">
                <a16:creationId xmlns:a16="http://schemas.microsoft.com/office/drawing/2014/main" id="{D3629165-91AD-4D67-929F-06C41B177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0452" y="174878"/>
            <a:ext cx="3648120" cy="27360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ernille ear.jpeg"/>
          <p:cNvPicPr>
            <a:picLocks noChangeAspect="1"/>
          </p:cNvPicPr>
          <p:nvPr/>
        </p:nvPicPr>
        <p:blipFill>
          <a:blip r:embed="rId3"/>
          <a:stretch>
            <a:fillRect/>
          </a:stretch>
        </p:blipFill>
        <p:spPr>
          <a:xfrm>
            <a:off x="5378450" y="2752725"/>
            <a:ext cx="1836357" cy="1819275"/>
          </a:xfrm>
          <a:prstGeom prst="rect">
            <a:avLst/>
          </a:prstGeom>
        </p:spPr>
      </p:pic>
      <p:sp>
        <p:nvSpPr>
          <p:cNvPr id="12" name="object 12"/>
          <p:cNvSpPr txBox="1">
            <a:spLocks noGrp="1"/>
          </p:cNvSpPr>
          <p:nvPr>
            <p:ph type="title"/>
          </p:nvPr>
        </p:nvSpPr>
        <p:spPr>
          <a:xfrm>
            <a:off x="1821703" y="1870075"/>
            <a:ext cx="2902697" cy="843821"/>
          </a:xfrm>
          <a:prstGeom prst="rect">
            <a:avLst/>
          </a:prstGeom>
        </p:spPr>
        <p:txBody>
          <a:bodyPr vert="horz" wrap="square" lIns="0" tIns="12700" rIns="0" bIns="0" rtlCol="0">
            <a:spAutoFit/>
          </a:bodyPr>
          <a:lstStyle/>
          <a:p>
            <a:pPr marL="12700">
              <a:lnSpc>
                <a:spcPct val="100000"/>
              </a:lnSpc>
              <a:spcBef>
                <a:spcPts val="100"/>
              </a:spcBef>
            </a:pPr>
            <a:r>
              <a:rPr lang="en-GB" sz="5400" spc="-5" dirty="0" err="1"/>
              <a:t>Observar</a:t>
            </a:r>
            <a:endParaRPr sz="5400" spc="-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9" name="object 12"/>
          <p:cNvSpPr txBox="1">
            <a:spLocks/>
          </p:cNvSpPr>
          <p:nvPr/>
        </p:nvSpPr>
        <p:spPr>
          <a:xfrm>
            <a:off x="1644650" y="3394075"/>
            <a:ext cx="2744470" cy="84382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en-US" sz="5400" kern="0" spc="-5" dirty="0">
                <a:solidFill>
                  <a:srgbClr val="231F20"/>
                </a:solidFill>
                <a:latin typeface="Calibri"/>
                <a:ea typeface="+mj-ea"/>
                <a:cs typeface="Calibri"/>
              </a:rPr>
              <a:t> </a:t>
            </a:r>
            <a:r>
              <a:rPr lang="en-US" sz="5400" kern="0" spc="-5" dirty="0" err="1">
                <a:solidFill>
                  <a:srgbClr val="231F20"/>
                </a:solidFill>
                <a:latin typeface="Calibri"/>
                <a:ea typeface="+mj-ea"/>
                <a:cs typeface="Calibri"/>
              </a:rPr>
              <a:t>Escutar</a:t>
            </a:r>
            <a:endParaRPr kumimoji="0" lang="en-US" sz="5400" b="0" i="0" u="none" strike="noStrike" kern="0" cap="none" spc="-5" normalizeH="0" baseline="0" noProof="0" dirty="0">
              <a:ln>
                <a:noFill/>
              </a:ln>
              <a:solidFill>
                <a:srgbClr val="231F20"/>
              </a:solidFill>
              <a:effectLst/>
              <a:uLnTx/>
              <a:uFillTx/>
              <a:latin typeface="Calibri"/>
              <a:ea typeface="+mj-ea"/>
              <a:cs typeface="Calibri"/>
            </a:endParaRPr>
          </a:p>
        </p:txBody>
      </p:sp>
      <p:sp>
        <p:nvSpPr>
          <p:cNvPr id="20" name="object 12"/>
          <p:cNvSpPr txBox="1">
            <a:spLocks/>
          </p:cNvSpPr>
          <p:nvPr/>
        </p:nvSpPr>
        <p:spPr>
          <a:xfrm>
            <a:off x="1821703" y="4994275"/>
            <a:ext cx="2744470" cy="84382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en-US" sz="5400" kern="0" spc="-5" dirty="0" err="1" smtClean="0">
                <a:solidFill>
                  <a:srgbClr val="231F20"/>
                </a:solidFill>
                <a:latin typeface="Calibri"/>
                <a:ea typeface="+mj-ea"/>
                <a:cs typeface="Calibri"/>
              </a:rPr>
              <a:t>Ligar</a:t>
            </a:r>
            <a:endParaRPr kumimoji="0" lang="en-US" sz="5400" b="0" i="0" u="none" strike="noStrike" kern="0" cap="none" spc="-5" normalizeH="0" baseline="0" noProof="0" dirty="0">
              <a:ln>
                <a:noFill/>
              </a:ln>
              <a:solidFill>
                <a:srgbClr val="231F20"/>
              </a:solidFill>
              <a:effectLst/>
              <a:uLnTx/>
              <a:uFillTx/>
              <a:latin typeface="Calibri"/>
              <a:ea typeface="+mj-ea"/>
              <a:cs typeface="Calibri"/>
            </a:endParaRPr>
          </a:p>
        </p:txBody>
      </p:sp>
      <p:sp>
        <p:nvSpPr>
          <p:cNvPr id="21" name="object 12"/>
          <p:cNvSpPr txBox="1">
            <a:spLocks/>
          </p:cNvSpPr>
          <p:nvPr/>
        </p:nvSpPr>
        <p:spPr>
          <a:xfrm>
            <a:off x="0" y="727075"/>
            <a:ext cx="11518900" cy="659155"/>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lang="en-US" sz="4200" kern="0" spc="-5" dirty="0" err="1">
                <a:solidFill>
                  <a:srgbClr val="231F20"/>
                </a:solidFill>
                <a:latin typeface="Calibri"/>
                <a:ea typeface="+mj-ea"/>
                <a:cs typeface="Calibri"/>
              </a:rPr>
              <a:t>Principios</a:t>
            </a:r>
            <a:r>
              <a:rPr lang="en-US" sz="4200" kern="0" spc="-5" dirty="0">
                <a:solidFill>
                  <a:srgbClr val="231F20"/>
                </a:solidFill>
                <a:latin typeface="Calibri"/>
                <a:ea typeface="+mj-ea"/>
                <a:cs typeface="Calibri"/>
              </a:rPr>
              <a:t> de </a:t>
            </a:r>
            <a:r>
              <a:rPr lang="en-US" sz="4200" kern="0" spc="-5" dirty="0" err="1">
                <a:solidFill>
                  <a:srgbClr val="231F20"/>
                </a:solidFill>
                <a:latin typeface="Calibri"/>
                <a:ea typeface="+mj-ea"/>
                <a:cs typeface="Calibri"/>
              </a:rPr>
              <a:t>Ação</a:t>
            </a:r>
            <a:endParaRPr kumimoji="0" lang="en-US" sz="4200" i="0" u="none" strike="noStrike" kern="0" cap="none" spc="-5" normalizeH="0" baseline="0" noProof="0" dirty="0">
              <a:ln>
                <a:noFill/>
              </a:ln>
              <a:solidFill>
                <a:srgbClr val="231F20"/>
              </a:solidFill>
              <a:effectLst/>
              <a:uLnTx/>
              <a:uFillTx/>
              <a:latin typeface="Calibri"/>
              <a:ea typeface="+mj-ea"/>
              <a:cs typeface="Calibri"/>
            </a:endParaRPr>
          </a:p>
        </p:txBody>
      </p:sp>
      <p:pic>
        <p:nvPicPr>
          <p:cNvPr id="8" name="Picture 7" descr="Pernille 11.jpeg"/>
          <p:cNvPicPr>
            <a:picLocks noChangeAspect="1"/>
          </p:cNvPicPr>
          <p:nvPr/>
        </p:nvPicPr>
        <p:blipFill>
          <a:blip r:embed="rId4"/>
          <a:stretch>
            <a:fillRect/>
          </a:stretch>
        </p:blipFill>
        <p:spPr>
          <a:xfrm>
            <a:off x="5302250" y="1717675"/>
            <a:ext cx="1788523" cy="1181100"/>
          </a:xfrm>
          <a:prstGeom prst="rect">
            <a:avLst/>
          </a:prstGeom>
        </p:spPr>
      </p:pic>
      <p:pic>
        <p:nvPicPr>
          <p:cNvPr id="11" name="Picture 10" descr="Pernille group.jpeg"/>
          <p:cNvPicPr>
            <a:picLocks noChangeAspect="1"/>
          </p:cNvPicPr>
          <p:nvPr/>
        </p:nvPicPr>
        <p:blipFill>
          <a:blip r:embed="rId5"/>
          <a:stretch>
            <a:fillRect/>
          </a:stretch>
        </p:blipFill>
        <p:spPr>
          <a:xfrm>
            <a:off x="5149850" y="4572000"/>
            <a:ext cx="2298700" cy="172402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nille 11.jpeg"/>
          <p:cNvPicPr>
            <a:picLocks noChangeAspect="1"/>
          </p:cNvPicPr>
          <p:nvPr/>
        </p:nvPicPr>
        <p:blipFill>
          <a:blip r:embed="rId3"/>
          <a:stretch>
            <a:fillRect/>
          </a:stretch>
        </p:blipFill>
        <p:spPr>
          <a:xfrm>
            <a:off x="4258896" y="279533"/>
            <a:ext cx="2574338" cy="1700035"/>
          </a:xfrm>
          <a:prstGeom prst="rect">
            <a:avLst/>
          </a:prstGeom>
        </p:spPr>
      </p:pic>
      <p:sp>
        <p:nvSpPr>
          <p:cNvPr id="12" name="object 12"/>
          <p:cNvSpPr txBox="1">
            <a:spLocks noGrp="1"/>
          </p:cNvSpPr>
          <p:nvPr>
            <p:ph type="title"/>
          </p:nvPr>
        </p:nvSpPr>
        <p:spPr>
          <a:xfrm>
            <a:off x="1180353" y="1365947"/>
            <a:ext cx="2397739" cy="659155"/>
          </a:xfrm>
          <a:prstGeom prst="rect">
            <a:avLst/>
          </a:prstGeom>
        </p:spPr>
        <p:txBody>
          <a:bodyPr vert="horz" wrap="square" lIns="0" tIns="12700" rIns="0" bIns="0" rtlCol="0">
            <a:spAutoFit/>
          </a:bodyPr>
          <a:lstStyle/>
          <a:p>
            <a:pPr marL="12700">
              <a:lnSpc>
                <a:spcPct val="100000"/>
              </a:lnSpc>
              <a:spcBef>
                <a:spcPts val="100"/>
              </a:spcBef>
            </a:pPr>
            <a:r>
              <a:rPr lang="pt-PT" spc="-5" dirty="0"/>
              <a:t>Observar</a:t>
            </a:r>
            <a:endParaRPr spc="-35" dirty="0"/>
          </a:p>
        </p:txBody>
      </p:sp>
      <p:sp>
        <p:nvSpPr>
          <p:cNvPr id="13" name="object 13"/>
          <p:cNvSpPr txBox="1"/>
          <p:nvPr/>
        </p:nvSpPr>
        <p:spPr>
          <a:xfrm>
            <a:off x="1180353" y="2112707"/>
            <a:ext cx="4655297" cy="3241144"/>
          </a:xfrm>
          <a:prstGeom prst="rect">
            <a:avLst/>
          </a:prstGeom>
        </p:spPr>
        <p:txBody>
          <a:bodyPr vert="horz" wrap="square" lIns="0" tIns="12700" rIns="0" bIns="0" rtlCol="0">
            <a:spAutoFit/>
          </a:bodyPr>
          <a:lstStyle/>
          <a:p>
            <a:pPr marL="300355" marR="5080" indent="-287655">
              <a:lnSpc>
                <a:spcPct val="111100"/>
              </a:lnSpc>
              <a:spcBef>
                <a:spcPts val="100"/>
              </a:spcBef>
              <a:buChar char="•"/>
              <a:tabLst>
                <a:tab pos="300355" algn="l"/>
                <a:tab pos="300990" algn="l"/>
              </a:tabLst>
            </a:pPr>
            <a:r>
              <a:rPr lang="pt-PT" sz="2400" spc="-15" dirty="0">
                <a:solidFill>
                  <a:srgbClr val="231F20"/>
                </a:solidFill>
                <a:latin typeface="Calibri"/>
                <a:cs typeface="Calibri"/>
              </a:rPr>
              <a:t>I</a:t>
            </a:r>
            <a:r>
              <a:rPr sz="2400" spc="-15" dirty="0" err="1">
                <a:solidFill>
                  <a:srgbClr val="231F20"/>
                </a:solidFill>
                <a:latin typeface="Calibri"/>
                <a:cs typeface="Calibri"/>
              </a:rPr>
              <a:t>nforma</a:t>
            </a:r>
            <a:r>
              <a:rPr lang="pt-PT" sz="2400" spc="-15" dirty="0" err="1">
                <a:solidFill>
                  <a:srgbClr val="231F20"/>
                </a:solidFill>
                <a:latin typeface="Calibri"/>
                <a:cs typeface="Calibri"/>
              </a:rPr>
              <a:t>ção</a:t>
            </a:r>
            <a:r>
              <a:rPr lang="pt-PT" sz="2400" spc="-15" dirty="0">
                <a:solidFill>
                  <a:srgbClr val="231F20"/>
                </a:solidFill>
                <a:latin typeface="Calibri"/>
                <a:cs typeface="Calibri"/>
              </a:rPr>
              <a:t> sobre o que aconteceu ou está a acontecer</a:t>
            </a:r>
            <a:endParaRPr sz="2400" dirty="0">
              <a:latin typeface="Calibri"/>
              <a:cs typeface="Calibri"/>
            </a:endParaRPr>
          </a:p>
          <a:p>
            <a:pPr marL="300355" indent="-287655">
              <a:lnSpc>
                <a:spcPct val="100000"/>
              </a:lnSpc>
              <a:spcBef>
                <a:spcPts val="320"/>
              </a:spcBef>
              <a:buChar char="•"/>
              <a:tabLst>
                <a:tab pos="300355" algn="l"/>
                <a:tab pos="300990" algn="l"/>
              </a:tabLst>
            </a:pPr>
            <a:r>
              <a:rPr lang="pt-PT" sz="2400" dirty="0">
                <a:solidFill>
                  <a:srgbClr val="231F20"/>
                </a:solidFill>
                <a:latin typeface="Calibri"/>
                <a:cs typeface="Calibri"/>
              </a:rPr>
              <a:t>Quem precisa de ajuda</a:t>
            </a:r>
          </a:p>
          <a:p>
            <a:pPr marL="300355" indent="-287655">
              <a:lnSpc>
                <a:spcPct val="100000"/>
              </a:lnSpc>
              <a:spcBef>
                <a:spcPts val="320"/>
              </a:spcBef>
              <a:buChar char="•"/>
              <a:tabLst>
                <a:tab pos="300355" algn="l"/>
                <a:tab pos="300990" algn="l"/>
              </a:tabLst>
            </a:pPr>
            <a:r>
              <a:rPr lang="pt-PT" sz="2400" spc="-5" dirty="0">
                <a:solidFill>
                  <a:srgbClr val="231F20"/>
                </a:solidFill>
                <a:latin typeface="Calibri"/>
                <a:cs typeface="Calibri"/>
              </a:rPr>
              <a:t>Riscos para a segurança</a:t>
            </a:r>
          </a:p>
          <a:p>
            <a:pPr marL="300355" indent="-287655">
              <a:lnSpc>
                <a:spcPct val="100000"/>
              </a:lnSpc>
              <a:spcBef>
                <a:spcPts val="320"/>
              </a:spcBef>
              <a:buChar char="•"/>
              <a:tabLst>
                <a:tab pos="300355" algn="l"/>
                <a:tab pos="300990" algn="l"/>
              </a:tabLst>
            </a:pPr>
            <a:r>
              <a:rPr lang="pt-PT" sz="2400" spc="-5" dirty="0">
                <a:solidFill>
                  <a:srgbClr val="231F20"/>
                </a:solidFill>
                <a:latin typeface="Calibri"/>
                <a:cs typeface="Calibri"/>
              </a:rPr>
              <a:t>Lesões físicas</a:t>
            </a:r>
          </a:p>
          <a:p>
            <a:pPr marL="300355" indent="-287655">
              <a:lnSpc>
                <a:spcPct val="100000"/>
              </a:lnSpc>
              <a:spcBef>
                <a:spcPts val="320"/>
              </a:spcBef>
              <a:buChar char="•"/>
              <a:tabLst>
                <a:tab pos="300355" algn="l"/>
                <a:tab pos="300990" algn="l"/>
              </a:tabLst>
            </a:pPr>
            <a:r>
              <a:rPr lang="pt-PT" sz="2400" spc="-5" dirty="0">
                <a:solidFill>
                  <a:srgbClr val="231F20"/>
                </a:solidFill>
                <a:latin typeface="Calibri"/>
                <a:cs typeface="Calibri"/>
              </a:rPr>
              <a:t>Necessidades práticas básicas e imediatas</a:t>
            </a:r>
          </a:p>
          <a:p>
            <a:pPr marL="300355" indent="-287655">
              <a:lnSpc>
                <a:spcPct val="100000"/>
              </a:lnSpc>
              <a:spcBef>
                <a:spcPts val="320"/>
              </a:spcBef>
              <a:buChar char="•"/>
              <a:tabLst>
                <a:tab pos="300355" algn="l"/>
                <a:tab pos="300990" algn="l"/>
              </a:tabLst>
            </a:pPr>
            <a:r>
              <a:rPr lang="pt-PT" sz="2400" spc="-5" dirty="0">
                <a:solidFill>
                  <a:srgbClr val="231F20"/>
                </a:solidFill>
                <a:latin typeface="Calibri"/>
                <a:cs typeface="Calibri"/>
              </a:rPr>
              <a:t>Reações emocionais</a:t>
            </a:r>
            <a:endParaRPr sz="2400" dirty="0">
              <a:latin typeface="Calibri"/>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4" name="Picture 3" descr="A picture containing text&#10;&#10;Description automatically generated">
            <a:extLst>
              <a:ext uri="{FF2B5EF4-FFF2-40B4-BE49-F238E27FC236}">
                <a16:creationId xmlns:a16="http://schemas.microsoft.com/office/drawing/2014/main" id="{16813C24-BEC3-4E75-970C-4A42476B76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454" y="0"/>
            <a:ext cx="4850289" cy="64833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2559050" y="240004"/>
            <a:ext cx="7779498" cy="659155"/>
          </a:xfrm>
          <a:prstGeom prst="rect">
            <a:avLst/>
          </a:prstGeom>
        </p:spPr>
        <p:txBody>
          <a:bodyPr vert="horz" wrap="square" lIns="0" tIns="12700" rIns="0" bIns="0" rtlCol="0">
            <a:spAutoFit/>
          </a:bodyPr>
          <a:lstStyle/>
          <a:p>
            <a:pPr marL="12700">
              <a:lnSpc>
                <a:spcPct val="100000"/>
              </a:lnSpc>
              <a:spcBef>
                <a:spcPts val="100"/>
              </a:spcBef>
            </a:pPr>
            <a:r>
              <a:rPr lang="da-DK" spc="-5" dirty="0"/>
              <a:t>Reações comuns</a:t>
            </a:r>
            <a:endParaRPr spc="-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3" name="Rectangle 2">
            <a:extLst>
              <a:ext uri="{FF2B5EF4-FFF2-40B4-BE49-F238E27FC236}">
                <a16:creationId xmlns:a16="http://schemas.microsoft.com/office/drawing/2014/main" id="{503183B1-6AB6-445B-98D5-74A8A64F46A7}"/>
              </a:ext>
            </a:extLst>
          </p:cNvPr>
          <p:cNvSpPr/>
          <p:nvPr/>
        </p:nvSpPr>
        <p:spPr>
          <a:xfrm>
            <a:off x="316415" y="1633304"/>
            <a:ext cx="11030469" cy="4296048"/>
          </a:xfrm>
          <a:prstGeom prst="rect">
            <a:avLst/>
          </a:prstGeom>
        </p:spPr>
        <p:txBody>
          <a:bodyPr wrap="square" lIns="91440" tIns="45720" rIns="91440" bIns="45720" anchor="t">
            <a:spAutoFit/>
          </a:bodyPr>
          <a:lstStyle/>
          <a:p>
            <a:pPr marL="12700">
              <a:lnSpc>
                <a:spcPct val="100000"/>
              </a:lnSpc>
              <a:spcBef>
                <a:spcPts val="420"/>
              </a:spcBef>
              <a:tabLst>
                <a:tab pos="300355" algn="l"/>
                <a:tab pos="300990" algn="l"/>
              </a:tabLst>
            </a:pPr>
            <a:r>
              <a:rPr lang="en-GB" sz="3200" dirty="0" err="1">
                <a:solidFill>
                  <a:srgbClr val="231F20"/>
                </a:solidFill>
                <a:cs typeface="Calibri"/>
              </a:rPr>
              <a:t>Quais</a:t>
            </a:r>
            <a:r>
              <a:rPr lang="en-GB" sz="3200" dirty="0">
                <a:solidFill>
                  <a:srgbClr val="231F20"/>
                </a:solidFill>
                <a:cs typeface="Calibri"/>
              </a:rPr>
              <a:t> </a:t>
            </a:r>
            <a:r>
              <a:rPr lang="en-GB" sz="3200" dirty="0" err="1">
                <a:solidFill>
                  <a:srgbClr val="231F20"/>
                </a:solidFill>
                <a:cs typeface="Calibri"/>
              </a:rPr>
              <a:t>são</a:t>
            </a:r>
            <a:r>
              <a:rPr lang="en-GB" sz="3200" dirty="0">
                <a:solidFill>
                  <a:srgbClr val="231F20"/>
                </a:solidFill>
                <a:cs typeface="Calibri"/>
              </a:rPr>
              <a:t> as </a:t>
            </a:r>
            <a:r>
              <a:rPr lang="en-GB" sz="3200" dirty="0" err="1">
                <a:solidFill>
                  <a:srgbClr val="231F20"/>
                </a:solidFill>
                <a:cs typeface="Calibri"/>
              </a:rPr>
              <a:t>reações</a:t>
            </a:r>
            <a:r>
              <a:rPr lang="en-GB" sz="3200" dirty="0">
                <a:solidFill>
                  <a:srgbClr val="231F20"/>
                </a:solidFill>
                <a:cs typeface="Calibri"/>
              </a:rPr>
              <a:t> </a:t>
            </a:r>
            <a:r>
              <a:rPr lang="en-GB" sz="3200" dirty="0" err="1">
                <a:solidFill>
                  <a:srgbClr val="231F20"/>
                </a:solidFill>
                <a:cs typeface="Calibri"/>
              </a:rPr>
              <a:t>comuns</a:t>
            </a:r>
            <a:r>
              <a:rPr lang="en-GB" sz="3200" dirty="0">
                <a:solidFill>
                  <a:srgbClr val="231F20"/>
                </a:solidFill>
                <a:cs typeface="Calibri"/>
              </a:rPr>
              <a:t> de </a:t>
            </a:r>
            <a:r>
              <a:rPr lang="en-GB" sz="3200" dirty="0" err="1">
                <a:solidFill>
                  <a:srgbClr val="231F20"/>
                </a:solidFill>
                <a:cs typeface="Calibri"/>
              </a:rPr>
              <a:t>pessoas</a:t>
            </a:r>
            <a:r>
              <a:rPr lang="en-GB" sz="3200" dirty="0">
                <a:solidFill>
                  <a:srgbClr val="231F20"/>
                </a:solidFill>
                <a:cs typeface="Calibri"/>
              </a:rPr>
              <a:t> que </a:t>
            </a:r>
            <a:r>
              <a:rPr lang="en-GB" sz="3200" dirty="0" err="1">
                <a:solidFill>
                  <a:srgbClr val="231F20"/>
                </a:solidFill>
                <a:cs typeface="Calibri"/>
              </a:rPr>
              <a:t>enfrentam</a:t>
            </a:r>
            <a:r>
              <a:rPr lang="en-GB" sz="3200" dirty="0">
                <a:solidFill>
                  <a:srgbClr val="231F20"/>
                </a:solidFill>
                <a:cs typeface="Calibri"/>
              </a:rPr>
              <a:t> </a:t>
            </a:r>
            <a:r>
              <a:rPr lang="en-GB" sz="3200" dirty="0" err="1">
                <a:solidFill>
                  <a:srgbClr val="231F20"/>
                </a:solidFill>
                <a:cs typeface="Calibri"/>
              </a:rPr>
              <a:t>situações</a:t>
            </a:r>
            <a:r>
              <a:rPr lang="en-GB" sz="3200" dirty="0">
                <a:solidFill>
                  <a:srgbClr val="231F20"/>
                </a:solidFill>
                <a:cs typeface="Calibri"/>
              </a:rPr>
              <a:t> de </a:t>
            </a:r>
            <a:r>
              <a:rPr lang="en-GB" sz="3200" dirty="0" err="1">
                <a:solidFill>
                  <a:srgbClr val="231F20"/>
                </a:solidFill>
                <a:cs typeface="Calibri"/>
              </a:rPr>
              <a:t>conflito</a:t>
            </a:r>
            <a:r>
              <a:rPr lang="en-GB" sz="3200" dirty="0">
                <a:solidFill>
                  <a:srgbClr val="231F20"/>
                </a:solidFill>
                <a:cs typeface="Calibri"/>
              </a:rPr>
              <a:t> e </a:t>
            </a:r>
            <a:r>
              <a:rPr lang="en-GB" sz="3200" dirty="0" err="1">
                <a:solidFill>
                  <a:srgbClr val="231F20"/>
                </a:solidFill>
                <a:cs typeface="Calibri"/>
              </a:rPr>
              <a:t>incerteza</a:t>
            </a:r>
            <a:r>
              <a:rPr lang="en-GB" sz="3200" dirty="0">
                <a:solidFill>
                  <a:srgbClr val="231F20"/>
                </a:solidFill>
                <a:cs typeface="Calibri"/>
              </a:rPr>
              <a:t>? </a:t>
            </a:r>
          </a:p>
          <a:p>
            <a:pPr marL="300355" indent="-287655">
              <a:lnSpc>
                <a:spcPct val="100000"/>
              </a:lnSpc>
              <a:spcBef>
                <a:spcPts val="420"/>
              </a:spcBef>
              <a:tabLst>
                <a:tab pos="300355" algn="l"/>
                <a:tab pos="300990" algn="l"/>
              </a:tabLst>
            </a:pPr>
            <a:endParaRPr lang="en-GB" sz="1050" dirty="0">
              <a:solidFill>
                <a:srgbClr val="231F20"/>
              </a:solidFill>
              <a:cs typeface="Calibri"/>
            </a:endParaRPr>
          </a:p>
          <a:p>
            <a:pPr marL="12700" lvl="0" defTabSz="914400">
              <a:spcBef>
                <a:spcPts val="100"/>
              </a:spcBef>
              <a:defRPr/>
            </a:pPr>
            <a:r>
              <a:rPr lang="en-US" sz="3200" b="1" kern="0" spc="-20" dirty="0" err="1">
                <a:solidFill>
                  <a:srgbClr val="0000FF"/>
                </a:solidFill>
                <a:cs typeface="Calibri"/>
              </a:rPr>
              <a:t>Atividade</a:t>
            </a:r>
            <a:r>
              <a:rPr lang="en-US" sz="3200" b="1" kern="0" spc="-20" dirty="0">
                <a:solidFill>
                  <a:srgbClr val="0000FF"/>
                </a:solidFill>
                <a:cs typeface="Calibri"/>
              </a:rPr>
              <a:t> de </a:t>
            </a:r>
            <a:r>
              <a:rPr lang="en-US" sz="3200" b="1" kern="0" spc="-20" dirty="0" err="1">
                <a:solidFill>
                  <a:srgbClr val="0000FF"/>
                </a:solidFill>
                <a:cs typeface="Calibri"/>
              </a:rPr>
              <a:t>grupo</a:t>
            </a:r>
            <a:endParaRPr lang="en-US" sz="3200" b="1" kern="0" spc="-20" dirty="0">
              <a:solidFill>
                <a:srgbClr val="FF0000"/>
              </a:solidFill>
              <a:cs typeface="Calibri"/>
            </a:endParaRPr>
          </a:p>
          <a:p>
            <a:pPr marL="12700" lvl="0" defTabSz="914400">
              <a:spcBef>
                <a:spcPts val="100"/>
              </a:spcBef>
              <a:defRPr/>
            </a:pPr>
            <a:r>
              <a:rPr lang="en-US" sz="3200" kern="0" spc="-20" dirty="0" err="1">
                <a:solidFill>
                  <a:srgbClr val="0000FF"/>
                </a:solidFill>
                <a:cs typeface="Calibri"/>
              </a:rPr>
              <a:t>Discutir</a:t>
            </a:r>
            <a:r>
              <a:rPr lang="en-US" sz="3200" kern="0" spc="-20" dirty="0">
                <a:solidFill>
                  <a:srgbClr val="0000FF"/>
                </a:solidFill>
                <a:cs typeface="Calibri"/>
              </a:rPr>
              <a:t> e </a:t>
            </a:r>
            <a:r>
              <a:rPr lang="en-US" sz="3200" kern="0" spc="-20" dirty="0" err="1">
                <a:solidFill>
                  <a:srgbClr val="0000FF"/>
                </a:solidFill>
                <a:cs typeface="Calibri"/>
              </a:rPr>
              <a:t>enumerar</a:t>
            </a:r>
            <a:r>
              <a:rPr lang="en-US" sz="3200" kern="0" spc="-20" dirty="0">
                <a:solidFill>
                  <a:srgbClr val="0000FF"/>
                </a:solidFill>
                <a:cs typeface="Calibri"/>
              </a:rPr>
              <a:t> </a:t>
            </a:r>
            <a:r>
              <a:rPr lang="en-US" sz="3200" kern="0" spc="-20" dirty="0" err="1">
                <a:solidFill>
                  <a:srgbClr val="0000FF"/>
                </a:solidFill>
                <a:cs typeface="Calibri"/>
              </a:rPr>
              <a:t>diferentes</a:t>
            </a:r>
            <a:r>
              <a:rPr lang="en-US" sz="3200" kern="0" spc="-20" dirty="0">
                <a:solidFill>
                  <a:srgbClr val="0000FF"/>
                </a:solidFill>
                <a:cs typeface="Calibri"/>
              </a:rPr>
              <a:t> </a:t>
            </a:r>
            <a:r>
              <a:rPr lang="en-US" sz="3200" kern="0" spc="-20" dirty="0" err="1">
                <a:solidFill>
                  <a:srgbClr val="0000FF"/>
                </a:solidFill>
                <a:cs typeface="Calibri"/>
              </a:rPr>
              <a:t>reações</a:t>
            </a:r>
            <a:r>
              <a:rPr lang="en-US" sz="3200" kern="0" spc="-20" dirty="0">
                <a:solidFill>
                  <a:srgbClr val="0000FF"/>
                </a:solidFill>
                <a:cs typeface="Calibri"/>
              </a:rPr>
              <a:t> </a:t>
            </a:r>
            <a:r>
              <a:rPr lang="en-US" sz="3200" kern="0" spc="-20" dirty="0" err="1">
                <a:solidFill>
                  <a:srgbClr val="0000FF"/>
                </a:solidFill>
                <a:cs typeface="Calibri"/>
              </a:rPr>
              <a:t>comuns</a:t>
            </a:r>
            <a:r>
              <a:rPr lang="en-US" sz="3200" kern="0" spc="-20" dirty="0">
                <a:solidFill>
                  <a:srgbClr val="0000FF"/>
                </a:solidFill>
                <a:cs typeface="Calibri"/>
              </a:rPr>
              <a:t> que as </a:t>
            </a:r>
            <a:r>
              <a:rPr lang="en-US" sz="3200" kern="0" spc="-20" dirty="0" err="1">
                <a:solidFill>
                  <a:srgbClr val="0000FF"/>
                </a:solidFill>
                <a:cs typeface="Calibri"/>
              </a:rPr>
              <a:t>pessoas</a:t>
            </a:r>
            <a:r>
              <a:rPr lang="en-US" sz="3200" kern="0" spc="-20" dirty="0">
                <a:solidFill>
                  <a:srgbClr val="0000FF"/>
                </a:solidFill>
                <a:cs typeface="Calibri"/>
              </a:rPr>
              <a:t> </a:t>
            </a:r>
            <a:r>
              <a:rPr lang="en-US" sz="3200" kern="0" spc="-20" dirty="0" err="1">
                <a:solidFill>
                  <a:srgbClr val="0000FF"/>
                </a:solidFill>
                <a:cs typeface="Calibri"/>
              </a:rPr>
              <a:t>têm</a:t>
            </a:r>
            <a:r>
              <a:rPr lang="en-US" sz="3200" kern="0" spc="-20" dirty="0">
                <a:solidFill>
                  <a:srgbClr val="0000FF"/>
                </a:solidFill>
                <a:cs typeface="Calibri"/>
              </a:rPr>
              <a:t> </a:t>
            </a:r>
            <a:r>
              <a:rPr lang="en-US" sz="3200" kern="0" spc="-20" dirty="0" err="1">
                <a:solidFill>
                  <a:srgbClr val="0000FF"/>
                </a:solidFill>
                <a:cs typeface="Calibri"/>
              </a:rPr>
              <a:t>quando</a:t>
            </a:r>
            <a:r>
              <a:rPr lang="en-US" sz="3200" kern="0" spc="-20" dirty="0">
                <a:solidFill>
                  <a:srgbClr val="0000FF"/>
                </a:solidFill>
                <a:cs typeface="Calibri"/>
              </a:rPr>
              <a:t> </a:t>
            </a:r>
            <a:r>
              <a:rPr lang="en-US" sz="3200" kern="0" spc="-20" dirty="0" err="1">
                <a:solidFill>
                  <a:srgbClr val="0000FF"/>
                </a:solidFill>
                <a:cs typeface="Calibri"/>
              </a:rPr>
              <a:t>enfretam</a:t>
            </a:r>
            <a:r>
              <a:rPr lang="en-US" sz="3200" kern="0" spc="-20" dirty="0">
                <a:solidFill>
                  <a:srgbClr val="0000FF"/>
                </a:solidFill>
                <a:cs typeface="Calibri"/>
              </a:rPr>
              <a:t> </a:t>
            </a:r>
            <a:r>
              <a:rPr lang="en-US" sz="3200" kern="0" spc="-20" dirty="0" err="1">
                <a:solidFill>
                  <a:srgbClr val="0000FF"/>
                </a:solidFill>
                <a:cs typeface="Calibri"/>
              </a:rPr>
              <a:t>situações</a:t>
            </a:r>
            <a:r>
              <a:rPr lang="en-US" sz="3200" kern="0" spc="-20" dirty="0">
                <a:solidFill>
                  <a:srgbClr val="0000FF"/>
                </a:solidFill>
                <a:cs typeface="Calibri"/>
              </a:rPr>
              <a:t> de </a:t>
            </a:r>
            <a:r>
              <a:rPr lang="en-US" sz="3200" kern="0" spc="-20" dirty="0" err="1">
                <a:solidFill>
                  <a:srgbClr val="0000FF"/>
                </a:solidFill>
                <a:cs typeface="Calibri"/>
              </a:rPr>
              <a:t>conflito</a:t>
            </a:r>
            <a:r>
              <a:rPr lang="en-US" sz="3200" kern="0" spc="-20" dirty="0">
                <a:solidFill>
                  <a:srgbClr val="0000FF"/>
                </a:solidFill>
                <a:cs typeface="Calibri"/>
              </a:rPr>
              <a:t> e </a:t>
            </a:r>
            <a:r>
              <a:rPr lang="en-US" sz="3200" kern="0" spc="-20" dirty="0" err="1">
                <a:solidFill>
                  <a:srgbClr val="0000FF"/>
                </a:solidFill>
                <a:cs typeface="Calibri"/>
              </a:rPr>
              <a:t>incerteza</a:t>
            </a:r>
            <a:r>
              <a:rPr lang="en-US" sz="3200" kern="0" spc="-20" dirty="0">
                <a:solidFill>
                  <a:srgbClr val="0000FF"/>
                </a:solidFill>
                <a:cs typeface="Calibri"/>
              </a:rPr>
              <a:t>.</a:t>
            </a:r>
          </a:p>
          <a:p>
            <a:pPr marL="12700" lvl="0" defTabSz="914400">
              <a:spcBef>
                <a:spcPts val="100"/>
              </a:spcBef>
              <a:defRPr/>
            </a:pPr>
            <a:endParaRPr lang="en-US" sz="3200" kern="0" spc="-20" dirty="0">
              <a:solidFill>
                <a:srgbClr val="0000FF"/>
              </a:solidFill>
              <a:cs typeface="Calibri"/>
            </a:endParaRPr>
          </a:p>
          <a:p>
            <a:pPr marL="12700" lvl="0" defTabSz="914400">
              <a:spcBef>
                <a:spcPts val="100"/>
              </a:spcBef>
              <a:defRPr/>
            </a:pPr>
            <a:r>
              <a:rPr lang="en-US" sz="3200" kern="0" spc="-20" dirty="0" err="1">
                <a:solidFill>
                  <a:srgbClr val="0000FF"/>
                </a:solidFill>
                <a:cs typeface="Calibri"/>
              </a:rPr>
              <a:t>Considere</a:t>
            </a:r>
            <a:r>
              <a:rPr lang="en-US" sz="3200" kern="0" spc="-20" dirty="0">
                <a:solidFill>
                  <a:srgbClr val="0000FF"/>
                </a:solidFill>
                <a:cs typeface="Calibri"/>
              </a:rPr>
              <a:t> </a:t>
            </a:r>
            <a:r>
              <a:rPr lang="en-US" sz="3200" kern="0" spc="-20" dirty="0" err="1">
                <a:solidFill>
                  <a:srgbClr val="0000FF"/>
                </a:solidFill>
                <a:cs typeface="Calibri"/>
              </a:rPr>
              <a:t>reações</a:t>
            </a:r>
            <a:r>
              <a:rPr lang="en-US" sz="3200" kern="0" spc="-20" dirty="0">
                <a:solidFill>
                  <a:srgbClr val="0000FF"/>
                </a:solidFill>
                <a:cs typeface="Calibri"/>
              </a:rPr>
              <a:t> </a:t>
            </a:r>
            <a:r>
              <a:rPr lang="en-US" sz="3200" kern="0" spc="-20" dirty="0" err="1">
                <a:solidFill>
                  <a:srgbClr val="0000FF"/>
                </a:solidFill>
                <a:cs typeface="Calibri"/>
              </a:rPr>
              <a:t>fisicas</a:t>
            </a:r>
            <a:r>
              <a:rPr lang="en-US" sz="3200" kern="0" spc="-20" dirty="0">
                <a:solidFill>
                  <a:srgbClr val="0000FF"/>
                </a:solidFill>
                <a:cs typeface="Calibri"/>
              </a:rPr>
              <a:t>, </a:t>
            </a:r>
            <a:r>
              <a:rPr lang="en-US" sz="3200" kern="0" spc="-20" dirty="0" err="1">
                <a:solidFill>
                  <a:srgbClr val="0000FF"/>
                </a:solidFill>
                <a:cs typeface="Calibri"/>
              </a:rPr>
              <a:t>comportamentais</a:t>
            </a:r>
            <a:r>
              <a:rPr lang="en-US" sz="3200" kern="0" spc="-20" dirty="0">
                <a:solidFill>
                  <a:srgbClr val="0000FF"/>
                </a:solidFill>
                <a:cs typeface="Calibri"/>
              </a:rPr>
              <a:t>, </a:t>
            </a:r>
            <a:r>
              <a:rPr lang="en-US" sz="3200" kern="0" spc="-20" dirty="0" err="1">
                <a:solidFill>
                  <a:srgbClr val="0000FF"/>
                </a:solidFill>
                <a:cs typeface="Calibri"/>
              </a:rPr>
              <a:t>emocionais</a:t>
            </a:r>
            <a:r>
              <a:rPr lang="en-US" sz="3200" kern="0" spc="-20" dirty="0">
                <a:solidFill>
                  <a:srgbClr val="0000FF"/>
                </a:solidFill>
                <a:cs typeface="Calibri"/>
              </a:rPr>
              <a:t>, </a:t>
            </a:r>
            <a:r>
              <a:rPr lang="en-US" sz="3200" kern="0" spc="-20" dirty="0" err="1">
                <a:solidFill>
                  <a:srgbClr val="0000FF"/>
                </a:solidFill>
                <a:cs typeface="Calibri"/>
              </a:rPr>
              <a:t>cognitivas</a:t>
            </a:r>
            <a:r>
              <a:rPr lang="en-US" sz="3200" kern="0" spc="-20" dirty="0">
                <a:solidFill>
                  <a:srgbClr val="0000FF"/>
                </a:solidFill>
                <a:cs typeface="Calibri"/>
              </a:rPr>
              <a:t> </a:t>
            </a:r>
            <a:r>
              <a:rPr lang="en-US" sz="3200" kern="0" spc="-20" dirty="0" err="1">
                <a:solidFill>
                  <a:srgbClr val="0000FF"/>
                </a:solidFill>
                <a:cs typeface="Calibri"/>
              </a:rPr>
              <a:t>ou</a:t>
            </a:r>
            <a:r>
              <a:rPr lang="en-US" sz="3200" kern="0" spc="-20" dirty="0">
                <a:solidFill>
                  <a:srgbClr val="0000FF"/>
                </a:solidFill>
                <a:cs typeface="Calibri"/>
              </a:rPr>
              <a:t> </a:t>
            </a:r>
            <a:r>
              <a:rPr lang="en-US" sz="3200" kern="0" spc="-20" dirty="0" err="1">
                <a:solidFill>
                  <a:srgbClr val="0000FF"/>
                </a:solidFill>
                <a:cs typeface="Calibri"/>
              </a:rPr>
              <a:t>espirituais</a:t>
            </a:r>
            <a:r>
              <a:rPr lang="en-US" sz="3200" kern="0" spc="-20" dirty="0">
                <a:solidFill>
                  <a:srgbClr val="0000FF"/>
                </a:solidFill>
                <a:cs typeface="Calibri"/>
              </a:rPr>
              <a:t>.</a:t>
            </a:r>
          </a:p>
        </p:txBody>
      </p:sp>
    </p:spTree>
    <p:extLst>
      <p:ext uri="{BB962C8B-B14F-4D97-AF65-F5344CB8AC3E}">
        <p14:creationId xmlns:p14="http://schemas.microsoft.com/office/powerpoint/2010/main" val="4176228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2922936" y="197528"/>
            <a:ext cx="8382000" cy="659155"/>
          </a:xfrm>
          <a:prstGeom prst="rect">
            <a:avLst/>
          </a:prstGeom>
        </p:spPr>
        <p:txBody>
          <a:bodyPr vert="horz" wrap="square" lIns="0" tIns="12700" rIns="0" bIns="0" rtlCol="0">
            <a:spAutoFit/>
          </a:bodyPr>
          <a:lstStyle/>
          <a:p>
            <a:pPr marL="12700">
              <a:lnSpc>
                <a:spcPct val="100000"/>
              </a:lnSpc>
              <a:spcBef>
                <a:spcPts val="100"/>
              </a:spcBef>
            </a:pPr>
            <a:r>
              <a:rPr lang="en-GB" dirty="0" err="1"/>
              <a:t>Sinais</a:t>
            </a:r>
            <a:r>
              <a:rPr lang="en-GB" dirty="0"/>
              <a:t> e </a:t>
            </a:r>
            <a:r>
              <a:rPr lang="en-GB" dirty="0" err="1"/>
              <a:t>sintomas</a:t>
            </a:r>
            <a:r>
              <a:rPr lang="en-GB" dirty="0"/>
              <a:t> de stress</a:t>
            </a:r>
            <a:endParaRPr spc="-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7" name="object 12">
            <a:extLst>
              <a:ext uri="{FF2B5EF4-FFF2-40B4-BE49-F238E27FC236}">
                <a16:creationId xmlns:a16="http://schemas.microsoft.com/office/drawing/2014/main" id="{B83C55CF-81EB-4E75-A293-F1A0420336F0}"/>
              </a:ext>
            </a:extLst>
          </p:cNvPr>
          <p:cNvSpPr txBox="1">
            <a:spLocks/>
          </p:cNvSpPr>
          <p:nvPr/>
        </p:nvSpPr>
        <p:spPr>
          <a:xfrm>
            <a:off x="806450" y="1244107"/>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en-US" kern="0" spc="-5" dirty="0" err="1"/>
              <a:t>Físicas</a:t>
            </a:r>
            <a:endParaRPr lang="en-US" kern="0" spc="-5" dirty="0"/>
          </a:p>
        </p:txBody>
      </p:sp>
      <p:sp>
        <p:nvSpPr>
          <p:cNvPr id="7" name="object 13">
            <a:extLst>
              <a:ext uri="{FF2B5EF4-FFF2-40B4-BE49-F238E27FC236}">
                <a16:creationId xmlns:a16="http://schemas.microsoft.com/office/drawing/2014/main" id="{4B7F1871-684F-4ABB-BAFC-0193E5849BEB}"/>
              </a:ext>
            </a:extLst>
          </p:cNvPr>
          <p:cNvSpPr txBox="1"/>
          <p:nvPr/>
        </p:nvSpPr>
        <p:spPr>
          <a:xfrm>
            <a:off x="806450" y="2032510"/>
            <a:ext cx="6554470" cy="5111656"/>
          </a:xfrm>
          <a:prstGeom prst="rect">
            <a:avLst/>
          </a:prstGeom>
        </p:spPr>
        <p:txBody>
          <a:bodyPr vert="horz" wrap="square" lIns="0" tIns="53340" rIns="0" bIns="0" rtlCol="0">
            <a:spAutoFit/>
          </a:bodyPr>
          <a:lstStyle/>
          <a:p>
            <a:pPr marL="457200" indent="-457200">
              <a:buFont typeface="Arial" panose="020B0604020202020204" pitchFamily="34" charset="0"/>
              <a:buChar char="•"/>
            </a:pPr>
            <a:r>
              <a:rPr lang="en-US" sz="2800" dirty="0" err="1"/>
              <a:t>Problemas</a:t>
            </a:r>
            <a:r>
              <a:rPr lang="en-US" sz="2800" dirty="0"/>
              <a:t> do </a:t>
            </a:r>
            <a:r>
              <a:rPr lang="en-US" sz="2800" dirty="0" err="1"/>
              <a:t>sono</a:t>
            </a:r>
            <a:endParaRPr lang="en-US" sz="2800" dirty="0"/>
          </a:p>
          <a:p>
            <a:pPr marL="457200" indent="-457200">
              <a:buFont typeface="Arial" panose="020B0604020202020204" pitchFamily="34" charset="0"/>
              <a:buChar char="•"/>
            </a:pPr>
            <a:r>
              <a:rPr lang="en-US" sz="2800" dirty="0" err="1"/>
              <a:t>Problemas</a:t>
            </a:r>
            <a:r>
              <a:rPr lang="en-US" sz="2800" dirty="0"/>
              <a:t> de </a:t>
            </a:r>
            <a:r>
              <a:rPr lang="en-US" sz="2800" dirty="0" err="1"/>
              <a:t>estômago</a:t>
            </a:r>
            <a:endParaRPr lang="en-US" sz="2800" dirty="0"/>
          </a:p>
          <a:p>
            <a:pPr marL="457200" indent="-457200">
              <a:buFont typeface="Arial" panose="020B0604020202020204" pitchFamily="34" charset="0"/>
              <a:buChar char="•"/>
            </a:pPr>
            <a:r>
              <a:rPr lang="en-US" sz="2800" dirty="0" err="1"/>
              <a:t>Tremores</a:t>
            </a:r>
            <a:endParaRPr lang="en-US" sz="2800" dirty="0"/>
          </a:p>
          <a:p>
            <a:pPr marL="457200" indent="-457200">
              <a:buFont typeface="Arial" panose="020B0604020202020204" pitchFamily="34" charset="0"/>
              <a:buChar char="•"/>
            </a:pPr>
            <a:r>
              <a:rPr lang="en-US" sz="2800" dirty="0" err="1"/>
              <a:t>Suores</a:t>
            </a:r>
            <a:endParaRPr lang="en-US" sz="2800" dirty="0"/>
          </a:p>
          <a:p>
            <a:pPr marL="457200" indent="-457200">
              <a:buFont typeface="Arial" panose="020B0604020202020204" pitchFamily="34" charset="0"/>
              <a:buChar char="•"/>
            </a:pPr>
            <a:r>
              <a:rPr lang="en-US" sz="2800" dirty="0" err="1"/>
              <a:t>Batimento</a:t>
            </a:r>
            <a:r>
              <a:rPr lang="en-US" sz="2800" dirty="0"/>
              <a:t> </a:t>
            </a:r>
            <a:r>
              <a:rPr lang="en-US" sz="2800" dirty="0" err="1"/>
              <a:t>cardíac</a:t>
            </a:r>
            <a:r>
              <a:rPr lang="pt-PT" sz="2800" dirty="0"/>
              <a:t>o acelerado</a:t>
            </a:r>
          </a:p>
          <a:p>
            <a:pPr marL="457200" indent="-457200">
              <a:buFont typeface="Arial" panose="020B0604020202020204" pitchFamily="34" charset="0"/>
              <a:buChar char="•"/>
            </a:pPr>
            <a:r>
              <a:rPr lang="en-US" sz="2800" dirty="0" err="1"/>
              <a:t>Tensão</a:t>
            </a:r>
            <a:r>
              <a:rPr lang="en-US" sz="2800" dirty="0"/>
              <a:t> muscular</a:t>
            </a:r>
          </a:p>
          <a:p>
            <a:pPr marL="457200" indent="-457200">
              <a:buFont typeface="Arial" panose="020B0604020202020204" pitchFamily="34" charset="0"/>
              <a:buChar char="•"/>
            </a:pPr>
            <a:r>
              <a:rPr lang="en-US" sz="2800" dirty="0" err="1"/>
              <a:t>Dores</a:t>
            </a:r>
            <a:r>
              <a:rPr lang="en-US" sz="2800" dirty="0"/>
              <a:t> </a:t>
            </a:r>
            <a:r>
              <a:rPr lang="en-US" sz="2800" dirty="0" err="1"/>
              <a:t>musculares</a:t>
            </a:r>
            <a:r>
              <a:rPr lang="en-US" sz="2800" dirty="0"/>
              <a:t> </a:t>
            </a:r>
          </a:p>
          <a:p>
            <a:pPr marL="457200" indent="-457200">
              <a:buFont typeface="Arial" panose="020B0604020202020204" pitchFamily="34" charset="0"/>
              <a:buChar char="•"/>
            </a:pPr>
            <a:r>
              <a:rPr lang="en-US" sz="2800" dirty="0" err="1"/>
              <a:t>Dores</a:t>
            </a:r>
            <a:r>
              <a:rPr lang="en-US" sz="2800" dirty="0"/>
              <a:t> de </a:t>
            </a:r>
            <a:r>
              <a:rPr lang="en-US" sz="2800" dirty="0" err="1"/>
              <a:t>cabeça</a:t>
            </a:r>
            <a:endParaRPr lang="en-US" sz="2800" dirty="0"/>
          </a:p>
          <a:p>
            <a:pPr marL="457200" indent="-457200">
              <a:buFont typeface="Arial" panose="020B0604020202020204" pitchFamily="34" charset="0"/>
              <a:buChar char="•"/>
            </a:pPr>
            <a:r>
              <a:rPr lang="en-US" sz="2800" dirty="0" err="1"/>
              <a:t>Sentir</a:t>
            </a:r>
            <a:r>
              <a:rPr lang="en-US" sz="2800" dirty="0"/>
              <a:t>-se </a:t>
            </a:r>
            <a:r>
              <a:rPr lang="en-US" sz="2800" dirty="0" err="1"/>
              <a:t>assustado</a:t>
            </a:r>
            <a:r>
              <a:rPr lang="en-US" sz="2800" dirty="0"/>
              <a:t> </a:t>
            </a:r>
            <a:r>
              <a:rPr lang="en-US" sz="2800" dirty="0" err="1"/>
              <a:t>facilmente</a:t>
            </a:r>
            <a:r>
              <a:rPr lang="en-US" sz="2800" dirty="0"/>
              <a:t>	</a:t>
            </a:r>
          </a:p>
          <a:p>
            <a:pPr marL="300355" indent="-287655">
              <a:spcBef>
                <a:spcPts val="420"/>
              </a:spcBef>
              <a:buFontTx/>
              <a:buChar char="•"/>
              <a:tabLst>
                <a:tab pos="300355" algn="l"/>
                <a:tab pos="300990" algn="l"/>
              </a:tabLst>
            </a:pPr>
            <a:endParaRPr lang="en-GB" sz="2800" kern="0" spc="-20" dirty="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p:txBody>
      </p:sp>
      <p:pic>
        <p:nvPicPr>
          <p:cNvPr id="3" name="Picture 2" descr="A black and white drawing of a person's face&#10;&#10;Description automatically generated with medium confidence">
            <a:extLst>
              <a:ext uri="{FF2B5EF4-FFF2-40B4-BE49-F238E27FC236}">
                <a16:creationId xmlns:a16="http://schemas.microsoft.com/office/drawing/2014/main" id="{6767494B-F4C0-4F55-A5EB-0A21C3A63D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1395" y="783999"/>
            <a:ext cx="5067505" cy="5067505"/>
          </a:xfrm>
          <a:prstGeom prst="rect">
            <a:avLst/>
          </a:prstGeom>
        </p:spPr>
      </p:pic>
    </p:spTree>
    <p:extLst>
      <p:ext uri="{BB962C8B-B14F-4D97-AF65-F5344CB8AC3E}">
        <p14:creationId xmlns:p14="http://schemas.microsoft.com/office/powerpoint/2010/main" val="100125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577850" y="1365947"/>
            <a:ext cx="5320553" cy="659155"/>
          </a:xfrm>
          <a:prstGeom prst="rect">
            <a:avLst/>
          </a:prstGeom>
        </p:spPr>
        <p:txBody>
          <a:bodyPr vert="horz" wrap="square" lIns="0" tIns="12700" rIns="0" bIns="0" rtlCol="0">
            <a:spAutoFit/>
          </a:bodyPr>
          <a:lstStyle/>
          <a:p>
            <a:pPr marL="12700">
              <a:lnSpc>
                <a:spcPct val="100000"/>
              </a:lnSpc>
              <a:spcBef>
                <a:spcPts val="100"/>
              </a:spcBef>
            </a:pPr>
            <a:r>
              <a:rPr lang="en-GB" spc="-5" dirty="0" err="1"/>
              <a:t>Comportamentais</a:t>
            </a:r>
            <a:endParaRPr spc="-5" dirty="0"/>
          </a:p>
        </p:txBody>
      </p:sp>
      <p:sp>
        <p:nvSpPr>
          <p:cNvPr id="13" name="object 13"/>
          <p:cNvSpPr txBox="1"/>
          <p:nvPr/>
        </p:nvSpPr>
        <p:spPr>
          <a:xfrm>
            <a:off x="577849" y="2024044"/>
            <a:ext cx="5672455" cy="1120820"/>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endParaRPr lang="en-GB" sz="2400" kern="0" spc="-20" dirty="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9" name="object 12">
            <a:extLst>
              <a:ext uri="{FF2B5EF4-FFF2-40B4-BE49-F238E27FC236}">
                <a16:creationId xmlns:a16="http://schemas.microsoft.com/office/drawing/2014/main" id="{E68697AB-4F53-4F3D-936B-89007329014F}"/>
              </a:ext>
            </a:extLst>
          </p:cNvPr>
          <p:cNvSpPr txBox="1">
            <a:spLocks/>
          </p:cNvSpPr>
          <p:nvPr/>
        </p:nvSpPr>
        <p:spPr>
          <a:xfrm>
            <a:off x="2922936" y="197528"/>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en-GB" dirty="0" err="1"/>
              <a:t>Sinais</a:t>
            </a:r>
            <a:r>
              <a:rPr lang="en-GB" dirty="0"/>
              <a:t> e </a:t>
            </a:r>
            <a:r>
              <a:rPr lang="en-GB" dirty="0" err="1"/>
              <a:t>sintomas</a:t>
            </a:r>
            <a:r>
              <a:rPr lang="en-GB" dirty="0"/>
              <a:t> de stress</a:t>
            </a:r>
            <a:endParaRPr lang="en-US" kern="0" spc="-5" dirty="0"/>
          </a:p>
        </p:txBody>
      </p:sp>
      <p:sp>
        <p:nvSpPr>
          <p:cNvPr id="7" name="object 13">
            <a:extLst>
              <a:ext uri="{FF2B5EF4-FFF2-40B4-BE49-F238E27FC236}">
                <a16:creationId xmlns:a16="http://schemas.microsoft.com/office/drawing/2014/main" id="{95194DC8-D295-48A6-A8B1-2844F9798C28}"/>
              </a:ext>
            </a:extLst>
          </p:cNvPr>
          <p:cNvSpPr txBox="1"/>
          <p:nvPr/>
        </p:nvSpPr>
        <p:spPr>
          <a:xfrm>
            <a:off x="806450" y="2032510"/>
            <a:ext cx="6096000" cy="5542543"/>
          </a:xfrm>
          <a:prstGeom prst="rect">
            <a:avLst/>
          </a:prstGeom>
        </p:spPr>
        <p:txBody>
          <a:bodyPr vert="horz" wrap="square" lIns="0" tIns="53340" rIns="0" bIns="0" rtlCol="0">
            <a:spAutoFit/>
          </a:bodyPr>
          <a:lstStyle/>
          <a:p>
            <a:pPr marL="457200" indent="-457200">
              <a:buFont typeface="Arial" panose="020B0604020202020204" pitchFamily="34" charset="0"/>
              <a:buChar char="•"/>
            </a:pPr>
            <a:r>
              <a:rPr lang="en-US" sz="2800" dirty="0"/>
              <a:t>Choro</a:t>
            </a:r>
          </a:p>
          <a:p>
            <a:pPr marL="457200" indent="-457200">
              <a:buFont typeface="Arial" panose="020B0604020202020204" pitchFamily="34" charset="0"/>
              <a:buChar char="•"/>
            </a:pPr>
            <a:r>
              <a:rPr lang="en-US" sz="2800" dirty="0" err="1"/>
              <a:t>Apatia</a:t>
            </a:r>
            <a:endParaRPr lang="en-US" sz="2800" dirty="0"/>
          </a:p>
          <a:p>
            <a:pPr marL="457200" indent="-457200">
              <a:buFont typeface="Arial" panose="020B0604020202020204" pitchFamily="34" charset="0"/>
              <a:buChar char="•"/>
            </a:pPr>
            <a:r>
              <a:rPr lang="en-US" sz="2800" dirty="0" err="1"/>
              <a:t>Agitação</a:t>
            </a:r>
            <a:endParaRPr lang="en-US" sz="2800" dirty="0"/>
          </a:p>
          <a:p>
            <a:pPr marL="457200" indent="-457200">
              <a:buFont typeface="Arial" panose="020B0604020202020204" pitchFamily="34" charset="0"/>
              <a:buChar char="•"/>
            </a:pPr>
            <a:r>
              <a:rPr lang="en-US" sz="2800" dirty="0" err="1"/>
              <a:t>Problemas</a:t>
            </a:r>
            <a:r>
              <a:rPr lang="en-US" sz="2800" dirty="0"/>
              <a:t> de </a:t>
            </a:r>
            <a:r>
              <a:rPr lang="en-US" sz="2800" dirty="0" err="1"/>
              <a:t>Alimentação</a:t>
            </a:r>
            <a:r>
              <a:rPr lang="en-US" sz="2800" dirty="0"/>
              <a:t>  </a:t>
            </a:r>
          </a:p>
          <a:p>
            <a:pPr marL="457200" indent="-457200">
              <a:buFont typeface="Arial" panose="020B0604020202020204" pitchFamily="34" charset="0"/>
              <a:buChar char="•"/>
            </a:pPr>
            <a:r>
              <a:rPr lang="en-US" sz="2800" dirty="0" err="1"/>
              <a:t>Hiper-alerta</a:t>
            </a:r>
            <a:endParaRPr lang="en-US" sz="2800" dirty="0"/>
          </a:p>
          <a:p>
            <a:pPr marL="457200" indent="-457200">
              <a:buFont typeface="Arial" panose="020B0604020202020204" pitchFamily="34" charset="0"/>
              <a:buChar char="•"/>
            </a:pPr>
            <a:r>
              <a:rPr lang="en-US" sz="2800" dirty="0" err="1"/>
              <a:t>Agressão</a:t>
            </a:r>
            <a:r>
              <a:rPr lang="en-US" sz="2800" dirty="0"/>
              <a:t> e </a:t>
            </a:r>
            <a:r>
              <a:rPr lang="en-US" sz="2800" dirty="0" err="1"/>
              <a:t>explosões</a:t>
            </a:r>
            <a:r>
              <a:rPr lang="en-US" sz="2800" dirty="0"/>
              <a:t> </a:t>
            </a:r>
            <a:r>
              <a:rPr lang="en-US" sz="2800" dirty="0" err="1"/>
              <a:t>verbais</a:t>
            </a:r>
            <a:endParaRPr lang="en-US" sz="2800" dirty="0"/>
          </a:p>
          <a:p>
            <a:pPr marL="457200" indent="-457200">
              <a:buFont typeface="Arial" panose="020B0604020202020204" pitchFamily="34" charset="0"/>
              <a:buChar char="•"/>
            </a:pPr>
            <a:r>
              <a:rPr lang="en-US" sz="2800" dirty="0" err="1"/>
              <a:t>Isolamento</a:t>
            </a:r>
            <a:endParaRPr lang="en-US" sz="2800" dirty="0"/>
          </a:p>
          <a:p>
            <a:pPr marL="457200" indent="-457200">
              <a:buFont typeface="Arial" panose="020B0604020202020204" pitchFamily="34" charset="0"/>
              <a:buChar char="•"/>
            </a:pPr>
            <a:r>
              <a:rPr lang="en-US" sz="2800" dirty="0" err="1"/>
              <a:t>Uso</a:t>
            </a:r>
            <a:r>
              <a:rPr lang="en-US" sz="2800" dirty="0"/>
              <a:t> de </a:t>
            </a:r>
            <a:r>
              <a:rPr lang="pt-PT" sz="2800" dirty="0"/>
              <a:t>álcool</a:t>
            </a:r>
            <a:r>
              <a:rPr lang="en-US" sz="2800" dirty="0"/>
              <a:t> </a:t>
            </a:r>
            <a:r>
              <a:rPr lang="en-US" sz="2800" dirty="0" err="1"/>
              <a:t>ou</a:t>
            </a:r>
            <a:r>
              <a:rPr lang="en-US" sz="2800" dirty="0"/>
              <a:t> Drogas</a:t>
            </a:r>
          </a:p>
          <a:p>
            <a:pPr marL="457200" indent="-457200">
              <a:buFont typeface="Arial" panose="020B0604020202020204" pitchFamily="34" charset="0"/>
              <a:buChar char="•"/>
            </a:pPr>
            <a:r>
              <a:rPr lang="en-US" sz="2800" dirty="0" err="1"/>
              <a:t>Comportamento</a:t>
            </a:r>
            <a:r>
              <a:rPr lang="en-US" sz="2800" dirty="0"/>
              <a:t> </a:t>
            </a:r>
            <a:r>
              <a:rPr lang="en-US" sz="2800" dirty="0" err="1"/>
              <a:t>compulsivo</a:t>
            </a:r>
            <a:endParaRPr lang="en-US" sz="2800" dirty="0"/>
          </a:p>
          <a:p>
            <a:pPr marL="457200" indent="-457200">
              <a:buFont typeface="Arial" panose="020B0604020202020204" pitchFamily="34" charset="0"/>
              <a:buChar char="•"/>
            </a:pPr>
            <a:r>
              <a:rPr lang="en-US" sz="2800" dirty="0" err="1"/>
              <a:t>Pouca</a:t>
            </a:r>
            <a:r>
              <a:rPr lang="en-US" sz="2800" dirty="0"/>
              <a:t> </a:t>
            </a:r>
            <a:r>
              <a:rPr lang="en-US" sz="2800" dirty="0" err="1"/>
              <a:t>energia</a:t>
            </a:r>
            <a:r>
              <a:rPr lang="en-US" sz="2800" dirty="0"/>
              <a:t>	</a:t>
            </a:r>
          </a:p>
          <a:p>
            <a:pPr marL="300355" indent="-287655">
              <a:spcBef>
                <a:spcPts val="420"/>
              </a:spcBef>
              <a:buFontTx/>
              <a:buChar char="•"/>
              <a:tabLst>
                <a:tab pos="300355" algn="l"/>
                <a:tab pos="300990" algn="l"/>
              </a:tabLst>
            </a:pPr>
            <a:endParaRPr lang="en-GB" sz="2800" kern="0" spc="-20" dirty="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p:txBody>
      </p:sp>
      <p:pic>
        <p:nvPicPr>
          <p:cNvPr id="3" name="Picture 2" descr="A picture containing diagram&#10;&#10;Description automatically generated">
            <a:extLst>
              <a:ext uri="{FF2B5EF4-FFF2-40B4-BE49-F238E27FC236}">
                <a16:creationId xmlns:a16="http://schemas.microsoft.com/office/drawing/2014/main" id="{06ADE276-A814-47C4-A9A9-E0514C9388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1736" y="1135043"/>
            <a:ext cx="4700404" cy="4905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577850" y="1365947"/>
            <a:ext cx="5320553" cy="659155"/>
          </a:xfrm>
          <a:prstGeom prst="rect">
            <a:avLst/>
          </a:prstGeom>
        </p:spPr>
        <p:txBody>
          <a:bodyPr vert="horz" wrap="square" lIns="0" tIns="12700" rIns="0" bIns="0" rtlCol="0">
            <a:spAutoFit/>
          </a:bodyPr>
          <a:lstStyle/>
          <a:p>
            <a:pPr marL="12700">
              <a:lnSpc>
                <a:spcPct val="100000"/>
              </a:lnSpc>
              <a:spcBef>
                <a:spcPts val="100"/>
              </a:spcBef>
            </a:pPr>
            <a:r>
              <a:rPr lang="en-GB" dirty="0" err="1"/>
              <a:t>Emocionais</a:t>
            </a:r>
            <a:endParaRPr spc="-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7" name="object 12">
            <a:extLst>
              <a:ext uri="{FF2B5EF4-FFF2-40B4-BE49-F238E27FC236}">
                <a16:creationId xmlns:a16="http://schemas.microsoft.com/office/drawing/2014/main" id="{BB21DD97-FC36-461B-B19A-C425605B4A85}"/>
              </a:ext>
            </a:extLst>
          </p:cNvPr>
          <p:cNvSpPr txBox="1">
            <a:spLocks/>
          </p:cNvSpPr>
          <p:nvPr/>
        </p:nvSpPr>
        <p:spPr>
          <a:xfrm>
            <a:off x="2922936" y="197528"/>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en-GB" dirty="0" err="1"/>
              <a:t>Sinais</a:t>
            </a:r>
            <a:r>
              <a:rPr lang="en-GB" dirty="0"/>
              <a:t> e </a:t>
            </a:r>
            <a:r>
              <a:rPr lang="en-GB" dirty="0" err="1"/>
              <a:t>sintomas</a:t>
            </a:r>
            <a:r>
              <a:rPr lang="en-GB" dirty="0"/>
              <a:t> de stress</a:t>
            </a:r>
            <a:endParaRPr lang="en-US" kern="0" spc="-5" dirty="0"/>
          </a:p>
        </p:txBody>
      </p:sp>
      <p:sp>
        <p:nvSpPr>
          <p:cNvPr id="7" name="object 13">
            <a:extLst>
              <a:ext uri="{FF2B5EF4-FFF2-40B4-BE49-F238E27FC236}">
                <a16:creationId xmlns:a16="http://schemas.microsoft.com/office/drawing/2014/main" id="{2ECA1B5B-163C-42EA-ABAE-7986220154FB}"/>
              </a:ext>
            </a:extLst>
          </p:cNvPr>
          <p:cNvSpPr txBox="1"/>
          <p:nvPr/>
        </p:nvSpPr>
        <p:spPr>
          <a:xfrm>
            <a:off x="806450" y="2032510"/>
            <a:ext cx="6096000" cy="4680769"/>
          </a:xfrm>
          <a:prstGeom prst="rect">
            <a:avLst/>
          </a:prstGeom>
        </p:spPr>
        <p:txBody>
          <a:bodyPr vert="horz" wrap="square" lIns="0" tIns="53340" rIns="0" bIns="0" rtlCol="0">
            <a:spAutoFit/>
          </a:bodyPr>
          <a:lstStyle/>
          <a:p>
            <a:pPr marL="457200" indent="-457200">
              <a:buFont typeface="Arial" panose="020B0604020202020204" pitchFamily="34" charset="0"/>
              <a:buChar char="•"/>
            </a:pPr>
            <a:r>
              <a:rPr lang="en-US" sz="2800" dirty="0" err="1"/>
              <a:t>Choque</a:t>
            </a:r>
            <a:endParaRPr lang="en-US" sz="2800" dirty="0"/>
          </a:p>
          <a:p>
            <a:pPr marL="457200" indent="-457200">
              <a:buFont typeface="Arial" panose="020B0604020202020204" pitchFamily="34" charset="0"/>
              <a:buChar char="•"/>
            </a:pPr>
            <a:r>
              <a:rPr lang="en-US" sz="2800" dirty="0" err="1"/>
              <a:t>Medo</a:t>
            </a:r>
            <a:endParaRPr lang="en-US" sz="2800" dirty="0"/>
          </a:p>
          <a:p>
            <a:pPr marL="457200" indent="-457200">
              <a:buFont typeface="Arial" panose="020B0604020202020204" pitchFamily="34" charset="0"/>
              <a:buChar char="•"/>
            </a:pPr>
            <a:r>
              <a:rPr lang="en-US" sz="2800" dirty="0" err="1"/>
              <a:t>Raiva</a:t>
            </a:r>
            <a:endParaRPr lang="en-US" sz="2800" dirty="0"/>
          </a:p>
          <a:p>
            <a:pPr marL="457200" indent="-457200">
              <a:buFont typeface="Arial" panose="020B0604020202020204" pitchFamily="34" charset="0"/>
              <a:buChar char="•"/>
            </a:pPr>
            <a:r>
              <a:rPr lang="en-US" sz="2800" dirty="0"/>
              <a:t>Tristeza</a:t>
            </a:r>
          </a:p>
          <a:p>
            <a:pPr marL="457200" indent="-457200">
              <a:buFont typeface="Arial" panose="020B0604020202020204" pitchFamily="34" charset="0"/>
              <a:buChar char="•"/>
            </a:pPr>
            <a:r>
              <a:rPr lang="en-US" sz="2800" dirty="0" err="1"/>
              <a:t>Ansiedade</a:t>
            </a:r>
            <a:endParaRPr lang="en-US" sz="2800" dirty="0"/>
          </a:p>
          <a:p>
            <a:pPr marL="457200" indent="-457200">
              <a:buFont typeface="Arial" panose="020B0604020202020204" pitchFamily="34" charset="0"/>
              <a:buChar char="•"/>
            </a:pPr>
            <a:r>
              <a:rPr lang="en-US" sz="2800" dirty="0"/>
              <a:t>Nao </a:t>
            </a:r>
            <a:r>
              <a:rPr lang="en-US" sz="2800" dirty="0" err="1"/>
              <a:t>ter</a:t>
            </a:r>
            <a:r>
              <a:rPr lang="en-US" sz="2800" dirty="0"/>
              <a:t> </a:t>
            </a:r>
            <a:r>
              <a:rPr lang="en-US" sz="2800" dirty="0" err="1"/>
              <a:t>qualquer</a:t>
            </a:r>
            <a:r>
              <a:rPr lang="en-US" sz="2800" dirty="0"/>
              <a:t> </a:t>
            </a:r>
            <a:r>
              <a:rPr lang="en-US" sz="2800" dirty="0" err="1"/>
              <a:t>emoção</a:t>
            </a:r>
            <a:endParaRPr lang="en-US" sz="2800" dirty="0"/>
          </a:p>
          <a:p>
            <a:pPr marL="457200" indent="-457200">
              <a:buFont typeface="Arial" panose="020B0604020202020204" pitchFamily="34" charset="0"/>
              <a:buChar char="•"/>
            </a:pPr>
            <a:r>
              <a:rPr lang="en-US" sz="2800" dirty="0" err="1"/>
              <a:t>Alterações</a:t>
            </a:r>
            <a:r>
              <a:rPr lang="en-US" sz="2800" dirty="0"/>
              <a:t> de humor</a:t>
            </a:r>
          </a:p>
          <a:p>
            <a:pPr marL="457200" indent="-457200">
              <a:buFont typeface="Arial" panose="020B0604020202020204" pitchFamily="34" charset="0"/>
              <a:buChar char="•"/>
            </a:pPr>
            <a:r>
              <a:rPr lang="en-US" sz="2800" dirty="0" err="1"/>
              <a:t>Facilmente</a:t>
            </a:r>
            <a:r>
              <a:rPr lang="en-US" sz="2800" dirty="0"/>
              <a:t> </a:t>
            </a:r>
            <a:r>
              <a:rPr lang="en-US" sz="2800" dirty="0" err="1"/>
              <a:t>irritável</a:t>
            </a:r>
            <a:r>
              <a:rPr lang="en-US" sz="2800" dirty="0"/>
              <a:t>	</a:t>
            </a:r>
          </a:p>
          <a:p>
            <a:pPr marL="300355" indent="-287655">
              <a:spcBef>
                <a:spcPts val="420"/>
              </a:spcBef>
              <a:buFontTx/>
              <a:buChar char="•"/>
              <a:tabLst>
                <a:tab pos="300355" algn="l"/>
                <a:tab pos="300990" algn="l"/>
              </a:tabLst>
            </a:pPr>
            <a:endParaRPr lang="en-GB" sz="2800" kern="0" spc="-20" dirty="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p:txBody>
      </p:sp>
      <p:pic>
        <p:nvPicPr>
          <p:cNvPr id="4" name="Picture 3" descr="Diagram&#10;&#10;Description automatically generated with low confidence">
            <a:extLst>
              <a:ext uri="{FF2B5EF4-FFF2-40B4-BE49-F238E27FC236}">
                <a16:creationId xmlns:a16="http://schemas.microsoft.com/office/drawing/2014/main" id="{57B74704-6ACC-45F6-954C-0BA9B32949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016" y="1407245"/>
            <a:ext cx="4569920" cy="4919852"/>
          </a:xfrm>
          <a:prstGeom prst="rect">
            <a:avLst/>
          </a:prstGeom>
        </p:spPr>
      </p:pic>
    </p:spTree>
    <p:extLst>
      <p:ext uri="{BB962C8B-B14F-4D97-AF65-F5344CB8AC3E}">
        <p14:creationId xmlns:p14="http://schemas.microsoft.com/office/powerpoint/2010/main" val="197592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0275EAD8-334A-4112-9394-985CE1BED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211" y="815223"/>
            <a:ext cx="4314835" cy="5763689"/>
          </a:xfrm>
          <a:prstGeom prst="rect">
            <a:avLst/>
          </a:prstGeom>
        </p:spPr>
      </p:pic>
      <p:sp>
        <p:nvSpPr>
          <p:cNvPr id="12" name="object 12"/>
          <p:cNvSpPr txBox="1">
            <a:spLocks noGrp="1"/>
          </p:cNvSpPr>
          <p:nvPr>
            <p:ph type="title"/>
          </p:nvPr>
        </p:nvSpPr>
        <p:spPr>
          <a:xfrm>
            <a:off x="577850" y="1365947"/>
            <a:ext cx="5320553" cy="659155"/>
          </a:xfrm>
          <a:prstGeom prst="rect">
            <a:avLst/>
          </a:prstGeom>
        </p:spPr>
        <p:txBody>
          <a:bodyPr vert="horz" wrap="square" lIns="0" tIns="12700" rIns="0" bIns="0" rtlCol="0">
            <a:spAutoFit/>
          </a:bodyPr>
          <a:lstStyle/>
          <a:p>
            <a:pPr marL="12700">
              <a:lnSpc>
                <a:spcPct val="100000"/>
              </a:lnSpc>
              <a:spcBef>
                <a:spcPts val="100"/>
              </a:spcBef>
            </a:pPr>
            <a:r>
              <a:rPr lang="en-GB" dirty="0" err="1"/>
              <a:t>Cognições</a:t>
            </a:r>
            <a:endParaRPr spc="-5" dirty="0"/>
          </a:p>
        </p:txBody>
      </p:sp>
      <p:sp>
        <p:nvSpPr>
          <p:cNvPr id="13" name="object 13"/>
          <p:cNvSpPr txBox="1"/>
          <p:nvPr/>
        </p:nvSpPr>
        <p:spPr>
          <a:xfrm>
            <a:off x="577850" y="2148642"/>
            <a:ext cx="4953000" cy="1120820"/>
          </a:xfrm>
          <a:prstGeom prst="rect">
            <a:avLst/>
          </a:prstGeom>
        </p:spPr>
        <p:txBody>
          <a:bodyPr vert="horz" wrap="square" lIns="0" tIns="53340" rIns="0" bIns="0" rtlCol="0">
            <a:spAutoFit/>
          </a:bodyPr>
          <a:lstStyle/>
          <a:p>
            <a:pPr marL="300355" indent="-287655">
              <a:spcBef>
                <a:spcPts val="420"/>
              </a:spcBef>
              <a:buFontTx/>
              <a:buChar char="•"/>
              <a:tabLst>
                <a:tab pos="300355" algn="l"/>
                <a:tab pos="300990" algn="l"/>
              </a:tabLst>
            </a:pPr>
            <a:endParaRPr lang="en-GB" sz="2400" kern="0" spc="-20" dirty="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7" name="object 12">
            <a:extLst>
              <a:ext uri="{FF2B5EF4-FFF2-40B4-BE49-F238E27FC236}">
                <a16:creationId xmlns:a16="http://schemas.microsoft.com/office/drawing/2014/main" id="{6653BFDF-EA4A-4592-A10D-E120BE1D4BFD}"/>
              </a:ext>
            </a:extLst>
          </p:cNvPr>
          <p:cNvSpPr txBox="1">
            <a:spLocks/>
          </p:cNvSpPr>
          <p:nvPr/>
        </p:nvSpPr>
        <p:spPr>
          <a:xfrm>
            <a:off x="2922936" y="197528"/>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en-GB" dirty="0" err="1"/>
              <a:t>Sinais</a:t>
            </a:r>
            <a:r>
              <a:rPr lang="en-GB" dirty="0"/>
              <a:t> e </a:t>
            </a:r>
            <a:r>
              <a:rPr lang="en-GB" dirty="0" err="1"/>
              <a:t>sintomas</a:t>
            </a:r>
            <a:r>
              <a:rPr lang="en-GB" dirty="0"/>
              <a:t> de stress</a:t>
            </a:r>
            <a:endParaRPr lang="en-US" kern="0" spc="-5" dirty="0"/>
          </a:p>
        </p:txBody>
      </p:sp>
      <p:sp>
        <p:nvSpPr>
          <p:cNvPr id="7" name="object 13">
            <a:extLst>
              <a:ext uri="{FF2B5EF4-FFF2-40B4-BE49-F238E27FC236}">
                <a16:creationId xmlns:a16="http://schemas.microsoft.com/office/drawing/2014/main" id="{73359151-199D-443B-A44D-42B7B6BF66B9}"/>
              </a:ext>
            </a:extLst>
          </p:cNvPr>
          <p:cNvSpPr txBox="1"/>
          <p:nvPr/>
        </p:nvSpPr>
        <p:spPr>
          <a:xfrm>
            <a:off x="806450" y="2032510"/>
            <a:ext cx="5759922" cy="4680769"/>
          </a:xfrm>
          <a:prstGeom prst="rect">
            <a:avLst/>
          </a:prstGeom>
        </p:spPr>
        <p:txBody>
          <a:bodyPr vert="horz" wrap="square" lIns="0" tIns="53340" rIns="0" bIns="0" rtlCol="0">
            <a:spAutoFit/>
          </a:bodyPr>
          <a:lstStyle/>
          <a:p>
            <a:pPr marL="457200" indent="-457200">
              <a:buFont typeface="Arial" panose="020B0604020202020204" pitchFamily="34" charset="0"/>
              <a:buChar char="•"/>
            </a:pPr>
            <a:r>
              <a:rPr lang="en-US" sz="2800" dirty="0" err="1"/>
              <a:t>Fraca</a:t>
            </a:r>
            <a:r>
              <a:rPr lang="en-US" sz="2800" dirty="0"/>
              <a:t> </a:t>
            </a:r>
            <a:r>
              <a:rPr lang="en-US" sz="2800" dirty="0" err="1"/>
              <a:t>concentração</a:t>
            </a:r>
            <a:endParaRPr lang="en-US" sz="2800" dirty="0"/>
          </a:p>
          <a:p>
            <a:pPr marL="457200" indent="-457200">
              <a:buFont typeface="Arial" panose="020B0604020202020204" pitchFamily="34" charset="0"/>
              <a:buChar char="•"/>
            </a:pPr>
            <a:r>
              <a:rPr lang="en-US" sz="2800" dirty="0" err="1"/>
              <a:t>Sentir</a:t>
            </a:r>
            <a:r>
              <a:rPr lang="en-US" sz="2800" dirty="0"/>
              <a:t>-se </a:t>
            </a:r>
            <a:r>
              <a:rPr lang="en-US" sz="2800" dirty="0" err="1"/>
              <a:t>confuso</a:t>
            </a:r>
            <a:endParaRPr lang="en-US" sz="2800" dirty="0"/>
          </a:p>
          <a:p>
            <a:pPr marL="457200" indent="-457200">
              <a:buFont typeface="Arial" panose="020B0604020202020204" pitchFamily="34" charset="0"/>
              <a:buChar char="•"/>
            </a:pPr>
            <a:r>
              <a:rPr lang="en-US" sz="2800" dirty="0" err="1"/>
              <a:t>Pensamentos</a:t>
            </a:r>
            <a:r>
              <a:rPr lang="en-US" sz="2800" dirty="0"/>
              <a:t> </a:t>
            </a:r>
            <a:r>
              <a:rPr lang="en-US" sz="2800" dirty="0" err="1"/>
              <a:t>desorganizados</a:t>
            </a:r>
            <a:endParaRPr lang="en-US" sz="2800" dirty="0"/>
          </a:p>
          <a:p>
            <a:pPr marL="457200" indent="-457200">
              <a:buFont typeface="Arial" panose="020B0604020202020204" pitchFamily="34" charset="0"/>
              <a:buChar char="•"/>
            </a:pPr>
            <a:r>
              <a:rPr lang="en-US" sz="2800" dirty="0" err="1"/>
              <a:t>Esquecer</a:t>
            </a:r>
            <a:r>
              <a:rPr lang="en-US" sz="2800" dirty="0"/>
              <a:t>-se </a:t>
            </a:r>
            <a:r>
              <a:rPr lang="en-US" sz="2800" dirty="0" err="1"/>
              <a:t>facilmente</a:t>
            </a:r>
            <a:r>
              <a:rPr lang="en-US" sz="2800" dirty="0"/>
              <a:t> das </a:t>
            </a:r>
            <a:r>
              <a:rPr lang="en-US" sz="2800" dirty="0" err="1"/>
              <a:t>coisas</a:t>
            </a:r>
            <a:endParaRPr lang="en-US" sz="2800" dirty="0"/>
          </a:p>
          <a:p>
            <a:pPr marL="457200" indent="-457200">
              <a:buFont typeface="Arial" panose="020B0604020202020204" pitchFamily="34" charset="0"/>
              <a:buChar char="•"/>
            </a:pPr>
            <a:r>
              <a:rPr lang="en-US" sz="2800" dirty="0" err="1"/>
              <a:t>Dificuldade</a:t>
            </a:r>
            <a:r>
              <a:rPr lang="en-US" sz="2800" dirty="0"/>
              <a:t> </a:t>
            </a:r>
            <a:r>
              <a:rPr lang="en-US" sz="2800" dirty="0" err="1"/>
              <a:t>em</a:t>
            </a:r>
            <a:r>
              <a:rPr lang="en-US" sz="2800" dirty="0"/>
              <a:t> </a:t>
            </a:r>
            <a:r>
              <a:rPr lang="en-US" sz="2800" dirty="0" err="1"/>
              <a:t>tomar</a:t>
            </a:r>
            <a:r>
              <a:rPr lang="en-US" sz="2800" dirty="0"/>
              <a:t> </a:t>
            </a:r>
            <a:r>
              <a:rPr lang="en-US" sz="2800" dirty="0" err="1"/>
              <a:t>decisões</a:t>
            </a:r>
            <a:endParaRPr lang="en-US" sz="2800" dirty="0"/>
          </a:p>
          <a:p>
            <a:pPr marL="457200" indent="-457200">
              <a:buFont typeface="Arial" panose="020B0604020202020204" pitchFamily="34" charset="0"/>
              <a:buChar char="•"/>
            </a:pPr>
            <a:r>
              <a:rPr lang="en-US" sz="2800" dirty="0" err="1"/>
              <a:t>Pesadelos</a:t>
            </a:r>
            <a:endParaRPr lang="en-US" sz="2800" dirty="0"/>
          </a:p>
          <a:p>
            <a:pPr marL="457200" indent="-457200">
              <a:buFont typeface="Arial" panose="020B0604020202020204" pitchFamily="34" charset="0"/>
              <a:buChar char="•"/>
            </a:pPr>
            <a:r>
              <a:rPr lang="en-US" sz="2800" dirty="0" err="1"/>
              <a:t>Pensamentos</a:t>
            </a:r>
            <a:r>
              <a:rPr lang="en-US" sz="2800" dirty="0"/>
              <a:t> </a:t>
            </a:r>
            <a:r>
              <a:rPr lang="en-US" sz="2800" dirty="0" err="1"/>
              <a:t>intrusivos</a:t>
            </a:r>
            <a:r>
              <a:rPr lang="en-US" sz="2800" dirty="0"/>
              <a:t> e </a:t>
            </a:r>
            <a:r>
              <a:rPr lang="en-US" sz="2800" dirty="0" err="1"/>
              <a:t>involuntários</a:t>
            </a:r>
            <a:r>
              <a:rPr lang="en-US" sz="2800" dirty="0"/>
              <a:t>	</a:t>
            </a:r>
          </a:p>
          <a:p>
            <a:pPr marL="300355" indent="-287655">
              <a:spcBef>
                <a:spcPts val="420"/>
              </a:spcBef>
              <a:buFontTx/>
              <a:buChar char="•"/>
              <a:tabLst>
                <a:tab pos="300355" algn="l"/>
                <a:tab pos="300990" algn="l"/>
              </a:tabLst>
            </a:pPr>
            <a:endParaRPr lang="en-GB" sz="2800" kern="0" spc="-20" dirty="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p:txBody>
      </p:sp>
    </p:spTree>
    <p:extLst>
      <p:ext uri="{BB962C8B-B14F-4D97-AF65-F5344CB8AC3E}">
        <p14:creationId xmlns:p14="http://schemas.microsoft.com/office/powerpoint/2010/main" val="192278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244386" y="1203071"/>
            <a:ext cx="3253694" cy="4522222"/>
            <a:chOff x="4311650" y="1031875"/>
            <a:chExt cx="2971800" cy="4308474"/>
          </a:xfrm>
        </p:grpSpPr>
        <p:pic>
          <p:nvPicPr>
            <p:cNvPr id="16" name="Picture 15"/>
            <p:cNvPicPr/>
            <p:nvPr/>
          </p:nvPicPr>
          <p:blipFill>
            <a:blip r:embed="rId3"/>
            <a:srcRect/>
            <a:stretch>
              <a:fillRect/>
            </a:stretch>
          </p:blipFill>
          <p:spPr bwMode="auto">
            <a:xfrm>
              <a:off x="4387850" y="1031875"/>
              <a:ext cx="2895600" cy="4308474"/>
            </a:xfrm>
            <a:prstGeom prst="rect">
              <a:avLst/>
            </a:prstGeom>
            <a:noFill/>
            <a:ln w="9525">
              <a:noFill/>
              <a:miter lim="800000"/>
              <a:headEnd/>
              <a:tailEnd/>
            </a:ln>
          </p:spPr>
        </p:pic>
        <p:sp>
          <p:nvSpPr>
            <p:cNvPr id="17" name="object 15"/>
            <p:cNvSpPr/>
            <p:nvPr/>
          </p:nvSpPr>
          <p:spPr>
            <a:xfrm>
              <a:off x="4311650" y="1031875"/>
              <a:ext cx="2743200" cy="4191000"/>
            </a:xfrm>
            <a:custGeom>
              <a:avLst/>
              <a:gdLst/>
              <a:ahLst/>
              <a:cxnLst/>
              <a:rect l="l" t="t" r="r" b="b"/>
              <a:pathLst>
                <a:path w="4020820" h="5856605">
                  <a:moveTo>
                    <a:pt x="0" y="5856312"/>
                  </a:moveTo>
                  <a:lnTo>
                    <a:pt x="4020540" y="5856312"/>
                  </a:lnTo>
                  <a:lnTo>
                    <a:pt x="4020540" y="0"/>
                  </a:lnTo>
                  <a:lnTo>
                    <a:pt x="0" y="0"/>
                  </a:lnTo>
                  <a:lnTo>
                    <a:pt x="0" y="5856312"/>
                  </a:lnTo>
                  <a:close/>
                </a:path>
              </a:pathLst>
            </a:custGeom>
            <a:ln w="9525">
              <a:solidFill>
                <a:srgbClr val="231F20"/>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3DC4CF23-1F94-48CB-8196-43C5FC053C14}"/>
              </a:ext>
            </a:extLst>
          </p:cNvPr>
          <p:cNvGrpSpPr>
            <a:grpSpLocks noChangeAspect="1"/>
          </p:cNvGrpSpPr>
          <p:nvPr/>
        </p:nvGrpSpPr>
        <p:grpSpPr>
          <a:xfrm>
            <a:off x="7697609" y="1081068"/>
            <a:ext cx="3476647" cy="5063979"/>
            <a:chOff x="7205636" y="311835"/>
            <a:chExt cx="4020820" cy="5856605"/>
          </a:xfrm>
        </p:grpSpPr>
        <p:sp>
          <p:nvSpPr>
            <p:cNvPr id="14" name="object 14"/>
            <p:cNvSpPr/>
            <p:nvPr/>
          </p:nvSpPr>
          <p:spPr>
            <a:xfrm>
              <a:off x="7235653" y="366299"/>
              <a:ext cx="3962400" cy="5747676"/>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7205636" y="311835"/>
              <a:ext cx="4020820" cy="5856605"/>
            </a:xfrm>
            <a:custGeom>
              <a:avLst/>
              <a:gdLst/>
              <a:ahLst/>
              <a:cxnLst/>
              <a:rect l="l" t="t" r="r" b="b"/>
              <a:pathLst>
                <a:path w="4020820" h="5856605">
                  <a:moveTo>
                    <a:pt x="0" y="5856312"/>
                  </a:moveTo>
                  <a:lnTo>
                    <a:pt x="4020540" y="5856312"/>
                  </a:lnTo>
                  <a:lnTo>
                    <a:pt x="4020540" y="0"/>
                  </a:lnTo>
                  <a:lnTo>
                    <a:pt x="0" y="0"/>
                  </a:lnTo>
                  <a:lnTo>
                    <a:pt x="0" y="5856312"/>
                  </a:lnTo>
                  <a:close/>
                </a:path>
              </a:pathLst>
            </a:custGeom>
            <a:ln w="9525">
              <a:solidFill>
                <a:srgbClr val="231F20"/>
              </a:solidFill>
            </a:ln>
          </p:spPr>
          <p:txBody>
            <a:bodyPr wrap="square" lIns="0" tIns="0" rIns="0" bIns="0" rtlCol="0"/>
            <a:lstStyle/>
            <a:p>
              <a:endParaRPr/>
            </a:p>
          </p:txBody>
        </p:sp>
      </p:grpSp>
      <p:sp>
        <p:nvSpPr>
          <p:cNvPr id="20" name="object 13"/>
          <p:cNvSpPr/>
          <p:nvPr/>
        </p:nvSpPr>
        <p:spPr>
          <a:xfrm>
            <a:off x="2487316" y="1170871"/>
            <a:ext cx="1375945" cy="1992528"/>
          </a:xfrm>
          <a:prstGeom prst="rect">
            <a:avLst/>
          </a:prstGeom>
          <a:blipFill>
            <a:blip r:embed="rId5" cstate="print"/>
            <a:stretch>
              <a:fillRect/>
            </a:stretch>
          </a:blipFill>
        </p:spPr>
        <p:txBody>
          <a:bodyPr wrap="square" lIns="0" tIns="0" rIns="0" bIns="0" rtlCol="0"/>
          <a:lstStyle/>
          <a:p>
            <a:endParaRPr/>
          </a:p>
        </p:txBody>
      </p:sp>
      <p:sp>
        <p:nvSpPr>
          <p:cNvPr id="21" name="object 14"/>
          <p:cNvSpPr/>
          <p:nvPr/>
        </p:nvSpPr>
        <p:spPr>
          <a:xfrm>
            <a:off x="2406654" y="1165544"/>
            <a:ext cx="1521368" cy="2090227"/>
          </a:xfrm>
          <a:custGeom>
            <a:avLst/>
            <a:gdLst/>
            <a:ahLst/>
            <a:cxnLst/>
            <a:rect l="l" t="t" r="r" b="b"/>
            <a:pathLst>
              <a:path w="2194560"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2" name="object 15"/>
          <p:cNvSpPr/>
          <p:nvPr/>
        </p:nvSpPr>
        <p:spPr>
          <a:xfrm>
            <a:off x="504771" y="1182627"/>
            <a:ext cx="1375312" cy="1990817"/>
          </a:xfrm>
          <a:prstGeom prst="rect">
            <a:avLst/>
          </a:prstGeom>
          <a:blipFill>
            <a:blip r:embed="rId6" cstate="print"/>
            <a:stretch>
              <a:fillRect/>
            </a:stretch>
          </a:blipFill>
        </p:spPr>
        <p:txBody>
          <a:bodyPr wrap="square" lIns="0" tIns="0" rIns="0" bIns="0" rtlCol="0"/>
          <a:lstStyle/>
          <a:p>
            <a:endParaRPr/>
          </a:p>
        </p:txBody>
      </p:sp>
      <p:sp>
        <p:nvSpPr>
          <p:cNvPr id="23" name="object 16"/>
          <p:cNvSpPr/>
          <p:nvPr/>
        </p:nvSpPr>
        <p:spPr>
          <a:xfrm>
            <a:off x="425441" y="1166550"/>
            <a:ext cx="1521368" cy="2090227"/>
          </a:xfrm>
          <a:custGeom>
            <a:avLst/>
            <a:gdLst/>
            <a:ahLst/>
            <a:cxnLst/>
            <a:rect l="l" t="t" r="r" b="b"/>
            <a:pathLst>
              <a:path w="2194560"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4" name="object 17"/>
          <p:cNvSpPr/>
          <p:nvPr/>
        </p:nvSpPr>
        <p:spPr>
          <a:xfrm>
            <a:off x="488202" y="3613058"/>
            <a:ext cx="1373106" cy="1990817"/>
          </a:xfrm>
          <a:prstGeom prst="rect">
            <a:avLst/>
          </a:prstGeom>
          <a:blipFill>
            <a:blip r:embed="rId7" cstate="print"/>
            <a:stretch>
              <a:fillRect/>
            </a:stretch>
          </a:blipFill>
        </p:spPr>
        <p:txBody>
          <a:bodyPr wrap="square" lIns="0" tIns="0" rIns="0" bIns="0" rtlCol="0"/>
          <a:lstStyle/>
          <a:p>
            <a:endParaRPr/>
          </a:p>
        </p:txBody>
      </p:sp>
      <p:sp>
        <p:nvSpPr>
          <p:cNvPr id="25" name="object 18"/>
          <p:cNvSpPr/>
          <p:nvPr/>
        </p:nvSpPr>
        <p:spPr>
          <a:xfrm>
            <a:off x="425441" y="3635066"/>
            <a:ext cx="1521368" cy="2090227"/>
          </a:xfrm>
          <a:custGeom>
            <a:avLst/>
            <a:gdLst/>
            <a:ahLst/>
            <a:cxnLst/>
            <a:rect l="l" t="t" r="r" b="b"/>
            <a:pathLst>
              <a:path w="2194559"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6" name="object 19"/>
          <p:cNvSpPr/>
          <p:nvPr/>
        </p:nvSpPr>
        <p:spPr>
          <a:xfrm>
            <a:off x="2586768" y="3632669"/>
            <a:ext cx="1374760" cy="1990817"/>
          </a:xfrm>
          <a:prstGeom prst="rect">
            <a:avLst/>
          </a:prstGeom>
          <a:blipFill>
            <a:blip r:embed="rId8" cstate="print"/>
            <a:stretch>
              <a:fillRect/>
            </a:stretch>
          </a:blipFill>
        </p:spPr>
        <p:txBody>
          <a:bodyPr wrap="square" lIns="0" tIns="0" rIns="0" bIns="0" rtlCol="0"/>
          <a:lstStyle/>
          <a:p>
            <a:endParaRPr/>
          </a:p>
        </p:txBody>
      </p:sp>
      <p:sp>
        <p:nvSpPr>
          <p:cNvPr id="27" name="object 20"/>
          <p:cNvSpPr/>
          <p:nvPr/>
        </p:nvSpPr>
        <p:spPr>
          <a:xfrm>
            <a:off x="2482840" y="3635066"/>
            <a:ext cx="1521368" cy="2090227"/>
          </a:xfrm>
          <a:custGeom>
            <a:avLst/>
            <a:gdLst/>
            <a:ahLst/>
            <a:cxnLst/>
            <a:rect l="l" t="t" r="r" b="b"/>
            <a:pathLst>
              <a:path w="2194559"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293371" y="1233867"/>
            <a:ext cx="3810000" cy="659155"/>
          </a:xfrm>
          <a:prstGeom prst="rect">
            <a:avLst/>
          </a:prstGeom>
        </p:spPr>
        <p:txBody>
          <a:bodyPr vert="horz" wrap="square" lIns="0" tIns="12700" rIns="0" bIns="0" rtlCol="0">
            <a:spAutoFit/>
          </a:bodyPr>
          <a:lstStyle/>
          <a:p>
            <a:pPr marL="12700" algn="ctr">
              <a:lnSpc>
                <a:spcPct val="100000"/>
              </a:lnSpc>
              <a:spcBef>
                <a:spcPts val="100"/>
              </a:spcBef>
            </a:pPr>
            <a:r>
              <a:rPr lang="en-GB" spc="-5" dirty="0" err="1"/>
              <a:t>Espirituais</a:t>
            </a:r>
            <a:endParaRPr spc="-5" dirty="0"/>
          </a:p>
        </p:txBody>
      </p:sp>
      <p:sp>
        <p:nvSpPr>
          <p:cNvPr id="13" name="object 13"/>
          <p:cNvSpPr txBox="1"/>
          <p:nvPr/>
        </p:nvSpPr>
        <p:spPr>
          <a:xfrm>
            <a:off x="806450" y="2032510"/>
            <a:ext cx="6096000" cy="4249881"/>
          </a:xfrm>
          <a:prstGeom prst="rect">
            <a:avLst/>
          </a:prstGeom>
        </p:spPr>
        <p:txBody>
          <a:bodyPr vert="horz" wrap="square" lIns="0" tIns="53340" rIns="0" bIns="0" rtlCol="0">
            <a:spAutoFit/>
          </a:bodyPr>
          <a:lstStyle/>
          <a:p>
            <a:pPr marL="457200" indent="-457200">
              <a:buFont typeface="Arial" panose="020B0604020202020204" pitchFamily="34" charset="0"/>
              <a:buChar char="•"/>
            </a:pPr>
            <a:r>
              <a:rPr lang="en-US" sz="2800" dirty="0" err="1"/>
              <a:t>Sentimentos</a:t>
            </a:r>
            <a:r>
              <a:rPr lang="en-US" sz="2800" dirty="0"/>
              <a:t> de </a:t>
            </a:r>
            <a:r>
              <a:rPr lang="en-US" sz="2800" dirty="0" err="1"/>
              <a:t>vazio</a:t>
            </a:r>
            <a:endParaRPr lang="en-US" sz="2800" dirty="0"/>
          </a:p>
          <a:p>
            <a:pPr marL="457200" indent="-457200">
              <a:buFont typeface="Arial" panose="020B0604020202020204" pitchFamily="34" charset="0"/>
              <a:buChar char="•"/>
            </a:pPr>
            <a:r>
              <a:rPr lang="en-US" sz="2800" dirty="0" err="1"/>
              <a:t>Perda</a:t>
            </a:r>
            <a:r>
              <a:rPr lang="en-US" sz="2800" dirty="0"/>
              <a:t> de </a:t>
            </a:r>
            <a:r>
              <a:rPr lang="en-US" sz="2800" dirty="0" err="1"/>
              <a:t>significado</a:t>
            </a:r>
            <a:endParaRPr lang="en-US" sz="2800" dirty="0"/>
          </a:p>
          <a:p>
            <a:pPr marL="457200" indent="-457200">
              <a:buFont typeface="Arial" panose="020B0604020202020204" pitchFamily="34" charset="0"/>
              <a:buChar char="•"/>
            </a:pPr>
            <a:r>
              <a:rPr lang="en-US" sz="2800" dirty="0" err="1"/>
              <a:t>Sentir</a:t>
            </a:r>
            <a:r>
              <a:rPr lang="en-US" sz="2800" dirty="0"/>
              <a:t>-se </a:t>
            </a:r>
            <a:r>
              <a:rPr lang="en-US" sz="2800" dirty="0" err="1"/>
              <a:t>desanimado</a:t>
            </a:r>
            <a:r>
              <a:rPr lang="en-US" sz="2800" dirty="0"/>
              <a:t> </a:t>
            </a:r>
            <a:r>
              <a:rPr lang="en-US" sz="2800" dirty="0" err="1"/>
              <a:t>ou</a:t>
            </a:r>
            <a:r>
              <a:rPr lang="en-US" sz="2800" dirty="0"/>
              <a:t> </a:t>
            </a:r>
            <a:r>
              <a:rPr lang="en-US" sz="2800" dirty="0" err="1"/>
              <a:t>sem</a:t>
            </a:r>
            <a:r>
              <a:rPr lang="en-US" sz="2800" dirty="0"/>
              <a:t> </a:t>
            </a:r>
            <a:r>
              <a:rPr lang="en-US" sz="2800" dirty="0" err="1"/>
              <a:t>esperança</a:t>
            </a:r>
            <a:endParaRPr lang="en-US" sz="2800" dirty="0"/>
          </a:p>
          <a:p>
            <a:pPr marL="457200" indent="-457200">
              <a:buFont typeface="Arial" panose="020B0604020202020204" pitchFamily="34" charset="0"/>
              <a:buChar char="•"/>
            </a:pPr>
            <a:r>
              <a:rPr lang="en-US" sz="2800" dirty="0" err="1"/>
              <a:t>Negatividade</a:t>
            </a:r>
            <a:r>
              <a:rPr lang="en-US" sz="2800" dirty="0"/>
              <a:t> </a:t>
            </a:r>
            <a:r>
              <a:rPr lang="en-US" sz="2800" dirty="0" err="1"/>
              <a:t>acerca</a:t>
            </a:r>
            <a:r>
              <a:rPr lang="en-US" sz="2800" dirty="0"/>
              <a:t> da </a:t>
            </a:r>
            <a:r>
              <a:rPr lang="en-US" sz="2800" dirty="0" err="1"/>
              <a:t>vida</a:t>
            </a:r>
            <a:endParaRPr lang="en-US" sz="2800" dirty="0"/>
          </a:p>
          <a:p>
            <a:pPr marL="457200" indent="-457200">
              <a:buFont typeface="Arial" panose="020B0604020202020204" pitchFamily="34" charset="0"/>
              <a:buChar char="•"/>
            </a:pPr>
            <a:r>
              <a:rPr lang="en-US" sz="2800" dirty="0" err="1"/>
              <a:t>Dúvidas</a:t>
            </a:r>
            <a:endParaRPr lang="en-US" sz="2800" dirty="0"/>
          </a:p>
          <a:p>
            <a:pPr marL="457200" indent="-457200">
              <a:buFont typeface="Arial" panose="020B0604020202020204" pitchFamily="34" charset="0"/>
              <a:buChar char="•"/>
            </a:pPr>
            <a:r>
              <a:rPr lang="en-US" sz="2800" dirty="0" err="1"/>
              <a:t>Alienação</a:t>
            </a:r>
            <a:r>
              <a:rPr lang="en-US" sz="2800" dirty="0"/>
              <a:t> e </a:t>
            </a:r>
            <a:r>
              <a:rPr lang="en-US" sz="2800" dirty="0" err="1"/>
              <a:t>perda</a:t>
            </a:r>
            <a:r>
              <a:rPr lang="en-US" sz="2800" dirty="0"/>
              <a:t> de </a:t>
            </a:r>
            <a:r>
              <a:rPr lang="en-US" sz="2800" dirty="0" err="1"/>
              <a:t>conexão</a:t>
            </a:r>
            <a:r>
              <a:rPr lang="en-US" sz="2800" dirty="0"/>
              <a:t> 	</a:t>
            </a:r>
          </a:p>
          <a:p>
            <a:pPr marL="300355" indent="-287655">
              <a:spcBef>
                <a:spcPts val="420"/>
              </a:spcBef>
              <a:buFontTx/>
              <a:buChar char="•"/>
              <a:tabLst>
                <a:tab pos="300355" algn="l"/>
                <a:tab pos="300990" algn="l"/>
              </a:tabLst>
            </a:pPr>
            <a:endParaRPr lang="en-GB" sz="2800" kern="0" spc="-20" dirty="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7" name="object 12">
            <a:extLst>
              <a:ext uri="{FF2B5EF4-FFF2-40B4-BE49-F238E27FC236}">
                <a16:creationId xmlns:a16="http://schemas.microsoft.com/office/drawing/2014/main" id="{8EA301F3-3D6B-4B7F-8428-691B29A7509A}"/>
              </a:ext>
            </a:extLst>
          </p:cNvPr>
          <p:cNvSpPr txBox="1">
            <a:spLocks/>
          </p:cNvSpPr>
          <p:nvPr/>
        </p:nvSpPr>
        <p:spPr>
          <a:xfrm>
            <a:off x="2922936" y="197528"/>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en-GB" dirty="0" err="1"/>
              <a:t>Sinais</a:t>
            </a:r>
            <a:r>
              <a:rPr lang="en-GB" dirty="0"/>
              <a:t> e </a:t>
            </a:r>
            <a:r>
              <a:rPr lang="en-GB" dirty="0" err="1"/>
              <a:t>sintomas</a:t>
            </a:r>
            <a:r>
              <a:rPr lang="en-GB" dirty="0"/>
              <a:t> de stress</a:t>
            </a:r>
            <a:endParaRPr lang="en-US" kern="0" spc="-5" dirty="0"/>
          </a:p>
        </p:txBody>
      </p:sp>
      <p:pic>
        <p:nvPicPr>
          <p:cNvPr id="3" name="Picture 2" descr="A person sitting at a table&#10;&#10;Description automatically generated with low confidence">
            <a:extLst>
              <a:ext uri="{FF2B5EF4-FFF2-40B4-BE49-F238E27FC236}">
                <a16:creationId xmlns:a16="http://schemas.microsoft.com/office/drawing/2014/main" id="{1F45A4D2-EEE7-458B-B9F6-9DBD4D9F76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6885" y="1058812"/>
            <a:ext cx="3810000" cy="5227010"/>
          </a:xfrm>
          <a:prstGeom prst="rect">
            <a:avLst/>
          </a:prstGeom>
        </p:spPr>
      </p:pic>
    </p:spTree>
    <p:extLst>
      <p:ext uri="{BB962C8B-B14F-4D97-AF65-F5344CB8AC3E}">
        <p14:creationId xmlns:p14="http://schemas.microsoft.com/office/powerpoint/2010/main" val="52488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7283450" y="2936875"/>
            <a:ext cx="3962400" cy="1951816"/>
          </a:xfrm>
          <a:prstGeom prst="rect">
            <a:avLst/>
          </a:prstGeom>
        </p:spPr>
        <p:txBody>
          <a:bodyPr vert="horz" wrap="square" lIns="0" tIns="12700" rIns="0" bIns="0" rtlCol="0">
            <a:spAutoFit/>
          </a:bodyPr>
          <a:lstStyle/>
          <a:p>
            <a:pPr marL="12700" algn="ctr">
              <a:lnSpc>
                <a:spcPct val="100000"/>
              </a:lnSpc>
              <a:spcBef>
                <a:spcPts val="100"/>
              </a:spcBef>
            </a:pPr>
            <a:r>
              <a:rPr lang="en-GB" spc="-5" dirty="0" err="1"/>
              <a:t>Reações</a:t>
            </a:r>
            <a:r>
              <a:rPr lang="en-GB" spc="-5" dirty="0"/>
              <a:t> </a:t>
            </a:r>
            <a:r>
              <a:rPr lang="en-GB" spc="-5" dirty="0" err="1"/>
              <a:t>comuns</a:t>
            </a:r>
            <a:r>
              <a:rPr lang="en-GB" spc="-5" dirty="0"/>
              <a:t> vs. </a:t>
            </a:r>
            <a:r>
              <a:rPr lang="en-GB" spc="-5" dirty="0" err="1"/>
              <a:t>reações</a:t>
            </a:r>
            <a:r>
              <a:rPr lang="en-GB" spc="-5" dirty="0"/>
              <a:t> </a:t>
            </a:r>
            <a:r>
              <a:rPr lang="en-GB" spc="-5" dirty="0" err="1"/>
              <a:t>severas</a:t>
            </a:r>
            <a:endParaRPr spc="-3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8" name="Picture 7" descr="Pernille 11.jpeg">
            <a:extLst>
              <a:ext uri="{FF2B5EF4-FFF2-40B4-BE49-F238E27FC236}">
                <a16:creationId xmlns:a16="http://schemas.microsoft.com/office/drawing/2014/main" id="{E4F0CDA5-8633-4C4B-B183-5DE700CBF251}"/>
              </a:ext>
            </a:extLst>
          </p:cNvPr>
          <p:cNvPicPr>
            <a:picLocks noChangeAspect="1"/>
          </p:cNvPicPr>
          <p:nvPr/>
        </p:nvPicPr>
        <p:blipFill>
          <a:blip r:embed="rId3"/>
          <a:stretch>
            <a:fillRect/>
          </a:stretch>
        </p:blipFill>
        <p:spPr>
          <a:xfrm>
            <a:off x="7512050" y="515929"/>
            <a:ext cx="2574338" cy="1700035"/>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2128A167-098F-4ECC-BC8D-B2E3B6AE85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4695" y="-37297"/>
            <a:ext cx="4881512" cy="652064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ernille 11.jpeg">
            <a:extLst>
              <a:ext uri="{FF2B5EF4-FFF2-40B4-BE49-F238E27FC236}">
                <a16:creationId xmlns:a16="http://schemas.microsoft.com/office/drawing/2014/main" id="{58DB77D8-D70E-4F96-8EE8-F367337031FF}"/>
              </a:ext>
            </a:extLst>
          </p:cNvPr>
          <p:cNvPicPr>
            <a:picLocks noChangeAspect="1"/>
          </p:cNvPicPr>
          <p:nvPr/>
        </p:nvPicPr>
        <p:blipFill>
          <a:blip r:embed="rId3"/>
          <a:stretch>
            <a:fillRect/>
          </a:stretch>
        </p:blipFill>
        <p:spPr>
          <a:xfrm>
            <a:off x="9345441" y="58728"/>
            <a:ext cx="1969694" cy="1300742"/>
          </a:xfrm>
          <a:prstGeom prst="rect">
            <a:avLst/>
          </a:prstGeom>
        </p:spPr>
      </p:pic>
      <p:sp>
        <p:nvSpPr>
          <p:cNvPr id="12" name="object 12"/>
          <p:cNvSpPr txBox="1">
            <a:spLocks noGrp="1"/>
          </p:cNvSpPr>
          <p:nvPr>
            <p:ph type="title"/>
          </p:nvPr>
        </p:nvSpPr>
        <p:spPr>
          <a:xfrm>
            <a:off x="1745558" y="700315"/>
            <a:ext cx="7703297" cy="659155"/>
          </a:xfrm>
          <a:prstGeom prst="rect">
            <a:avLst/>
          </a:prstGeom>
        </p:spPr>
        <p:txBody>
          <a:bodyPr vert="horz" wrap="square" lIns="0" tIns="12700" rIns="0" bIns="0" rtlCol="0">
            <a:spAutoFit/>
          </a:bodyPr>
          <a:lstStyle/>
          <a:p>
            <a:pPr marL="12700">
              <a:lnSpc>
                <a:spcPct val="100000"/>
              </a:lnSpc>
              <a:spcBef>
                <a:spcPts val="100"/>
              </a:spcBef>
            </a:pPr>
            <a:r>
              <a:rPr lang="en-GB" spc="-5" dirty="0" err="1"/>
              <a:t>Exemplos</a:t>
            </a:r>
            <a:r>
              <a:rPr lang="en-GB" spc="-5" dirty="0"/>
              <a:t> de </a:t>
            </a:r>
            <a:r>
              <a:rPr lang="en-GB" spc="-5" dirty="0" err="1"/>
              <a:t>reações</a:t>
            </a:r>
            <a:r>
              <a:rPr lang="en-GB" spc="-5" dirty="0"/>
              <a:t> </a:t>
            </a:r>
            <a:r>
              <a:rPr lang="en-GB" spc="-5" dirty="0" err="1"/>
              <a:t>severas</a:t>
            </a:r>
            <a:endParaRPr spc="-3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9" name="object 13"/>
          <p:cNvSpPr txBox="1"/>
          <p:nvPr/>
        </p:nvSpPr>
        <p:spPr>
          <a:xfrm>
            <a:off x="1745558" y="1487093"/>
            <a:ext cx="9660699" cy="6168355"/>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lang="en-GB" sz="2600" dirty="0" err="1">
                <a:solidFill>
                  <a:srgbClr val="231F20"/>
                </a:solidFill>
                <a:latin typeface="Calibri"/>
                <a:cs typeface="Calibri"/>
              </a:rPr>
              <a:t>Incapacidade</a:t>
            </a:r>
            <a:r>
              <a:rPr lang="en-GB" sz="2600" dirty="0">
                <a:solidFill>
                  <a:srgbClr val="231F20"/>
                </a:solidFill>
                <a:latin typeface="Calibri"/>
                <a:cs typeface="Calibri"/>
              </a:rPr>
              <a:t> de </a:t>
            </a:r>
            <a:r>
              <a:rPr lang="en-GB" sz="2600" dirty="0" err="1">
                <a:solidFill>
                  <a:srgbClr val="231F20"/>
                </a:solidFill>
                <a:latin typeface="Calibri"/>
                <a:cs typeface="Calibri"/>
              </a:rPr>
              <a:t>adormecer</a:t>
            </a:r>
            <a:r>
              <a:rPr lang="en-GB" sz="2600" dirty="0">
                <a:solidFill>
                  <a:srgbClr val="231F20"/>
                </a:solidFill>
                <a:latin typeface="Calibri"/>
                <a:cs typeface="Calibri"/>
              </a:rPr>
              <a:t> </a:t>
            </a:r>
            <a:r>
              <a:rPr lang="en-GB" sz="2600" dirty="0" err="1">
                <a:solidFill>
                  <a:srgbClr val="231F20"/>
                </a:solidFill>
                <a:latin typeface="Calibri"/>
                <a:cs typeface="Calibri"/>
              </a:rPr>
              <a:t>durante</a:t>
            </a:r>
            <a:r>
              <a:rPr lang="en-GB" sz="2600" dirty="0">
                <a:solidFill>
                  <a:srgbClr val="231F20"/>
                </a:solidFill>
                <a:latin typeface="Calibri"/>
                <a:cs typeface="Calibri"/>
              </a:rPr>
              <a:t> </a:t>
            </a:r>
            <a:r>
              <a:rPr lang="en-GB" sz="2600" dirty="0" err="1">
                <a:solidFill>
                  <a:srgbClr val="231F20"/>
                </a:solidFill>
                <a:latin typeface="Calibri"/>
                <a:cs typeface="Calibri"/>
              </a:rPr>
              <a:t>uma</a:t>
            </a:r>
            <a:r>
              <a:rPr lang="en-GB" sz="2600" dirty="0">
                <a:solidFill>
                  <a:srgbClr val="231F20"/>
                </a:solidFill>
                <a:latin typeface="Calibri"/>
                <a:cs typeface="Calibri"/>
              </a:rPr>
              <a:t> </a:t>
            </a:r>
            <a:r>
              <a:rPr lang="en-GB" sz="2600" dirty="0" err="1">
                <a:solidFill>
                  <a:srgbClr val="231F20"/>
                </a:solidFill>
                <a:latin typeface="Calibri"/>
                <a:cs typeface="Calibri"/>
              </a:rPr>
              <a:t>semana</a:t>
            </a:r>
            <a:r>
              <a:rPr lang="en-GB" sz="2600" dirty="0">
                <a:solidFill>
                  <a:srgbClr val="231F20"/>
                </a:solidFill>
                <a:latin typeface="Calibri"/>
                <a:cs typeface="Calibri"/>
              </a:rPr>
              <a:t> </a:t>
            </a:r>
            <a:r>
              <a:rPr lang="en-GB" sz="2600" dirty="0" err="1">
                <a:solidFill>
                  <a:srgbClr val="231F20"/>
                </a:solidFill>
                <a:latin typeface="Calibri"/>
                <a:cs typeface="Calibri"/>
              </a:rPr>
              <a:t>ou</a:t>
            </a:r>
            <a:r>
              <a:rPr lang="en-GB" sz="2600" dirty="0">
                <a:solidFill>
                  <a:srgbClr val="231F20"/>
                </a:solidFill>
                <a:latin typeface="Calibri"/>
                <a:cs typeface="Calibri"/>
              </a:rPr>
              <a:t> </a:t>
            </a:r>
            <a:r>
              <a:rPr lang="en-GB" sz="2600" dirty="0" err="1">
                <a:solidFill>
                  <a:srgbClr val="231F20"/>
                </a:solidFill>
                <a:latin typeface="Calibri"/>
                <a:cs typeface="Calibri"/>
              </a:rPr>
              <a:t>mais</a:t>
            </a:r>
            <a:r>
              <a:rPr lang="en-GB" sz="2600" dirty="0">
                <a:solidFill>
                  <a:srgbClr val="231F20"/>
                </a:solidFill>
                <a:latin typeface="Calibri"/>
                <a:cs typeface="Calibri"/>
              </a:rPr>
              <a:t> tempo e </a:t>
            </a:r>
            <a:r>
              <a:rPr lang="en-GB" sz="2600" dirty="0" err="1">
                <a:solidFill>
                  <a:srgbClr val="231F20"/>
                </a:solidFill>
                <a:latin typeface="Calibri"/>
                <a:cs typeface="Calibri"/>
              </a:rPr>
              <a:t>sentir</a:t>
            </a:r>
            <a:r>
              <a:rPr lang="en-GB" sz="2600" dirty="0">
                <a:solidFill>
                  <a:srgbClr val="231F20"/>
                </a:solidFill>
                <a:latin typeface="Calibri"/>
                <a:cs typeface="Calibri"/>
              </a:rPr>
              <a:t>-se </a:t>
            </a:r>
            <a:r>
              <a:rPr lang="en-GB" sz="2600" dirty="0" err="1">
                <a:solidFill>
                  <a:srgbClr val="231F20"/>
                </a:solidFill>
                <a:latin typeface="Calibri"/>
                <a:cs typeface="Calibri"/>
              </a:rPr>
              <a:t>confuso</a:t>
            </a:r>
            <a:r>
              <a:rPr lang="en-GB" sz="2600" dirty="0">
                <a:solidFill>
                  <a:srgbClr val="231F20"/>
                </a:solidFill>
                <a:latin typeface="Calibri"/>
                <a:cs typeface="Calibri"/>
              </a:rPr>
              <a:t> </a:t>
            </a:r>
            <a:r>
              <a:rPr lang="en-GB" sz="2600" dirty="0" err="1">
                <a:solidFill>
                  <a:srgbClr val="231F20"/>
                </a:solidFill>
                <a:latin typeface="Calibri"/>
                <a:cs typeface="Calibri"/>
              </a:rPr>
              <a:t>ou</a:t>
            </a:r>
            <a:r>
              <a:rPr lang="en-GB" sz="2600" dirty="0">
                <a:solidFill>
                  <a:srgbClr val="231F20"/>
                </a:solidFill>
                <a:latin typeface="Calibri"/>
                <a:cs typeface="Calibri"/>
              </a:rPr>
              <a:t> </a:t>
            </a:r>
            <a:r>
              <a:rPr lang="en-GB" sz="2600" dirty="0" err="1">
                <a:solidFill>
                  <a:srgbClr val="231F20"/>
                </a:solidFill>
                <a:latin typeface="Calibri"/>
                <a:cs typeface="Calibri"/>
              </a:rPr>
              <a:t>desorientado</a:t>
            </a:r>
            <a:r>
              <a:rPr lang="en-GB" sz="2600" dirty="0">
                <a:solidFill>
                  <a:srgbClr val="231F20"/>
                </a:solidFill>
                <a:latin typeface="Calibri"/>
                <a:cs typeface="Calibri"/>
              </a:rPr>
              <a:t>.</a:t>
            </a:r>
          </a:p>
          <a:p>
            <a:pPr marL="300355" indent="-287655">
              <a:lnSpc>
                <a:spcPct val="100000"/>
              </a:lnSpc>
              <a:spcBef>
                <a:spcPts val="420"/>
              </a:spcBef>
              <a:buChar char="•"/>
              <a:tabLst>
                <a:tab pos="300355" algn="l"/>
                <a:tab pos="300990" algn="l"/>
              </a:tabLst>
            </a:pPr>
            <a:r>
              <a:rPr lang="en-GB" sz="2600" dirty="0" err="1">
                <a:solidFill>
                  <a:srgbClr val="231F20"/>
                </a:solidFill>
                <a:latin typeface="Calibri"/>
                <a:cs typeface="Calibri"/>
              </a:rPr>
              <a:t>Incapacidade</a:t>
            </a:r>
            <a:r>
              <a:rPr lang="en-GB" sz="2600" dirty="0">
                <a:solidFill>
                  <a:srgbClr val="231F20"/>
                </a:solidFill>
                <a:latin typeface="Calibri"/>
                <a:cs typeface="Calibri"/>
              </a:rPr>
              <a:t> de </a:t>
            </a:r>
            <a:r>
              <a:rPr lang="en-GB" sz="2600" dirty="0" err="1">
                <a:solidFill>
                  <a:srgbClr val="231F20"/>
                </a:solidFill>
                <a:latin typeface="Calibri"/>
                <a:cs typeface="Calibri"/>
              </a:rPr>
              <a:t>funcionamento</a:t>
            </a:r>
            <a:r>
              <a:rPr lang="en-GB" sz="2600" dirty="0">
                <a:solidFill>
                  <a:srgbClr val="231F20"/>
                </a:solidFill>
                <a:latin typeface="Calibri"/>
                <a:cs typeface="Calibri"/>
              </a:rPr>
              <a:t> normal e </a:t>
            </a:r>
            <a:r>
              <a:rPr lang="en-GB" sz="2600" dirty="0" err="1">
                <a:solidFill>
                  <a:srgbClr val="231F20"/>
                </a:solidFill>
                <a:latin typeface="Calibri"/>
                <a:cs typeface="Calibri"/>
              </a:rPr>
              <a:t>cuidar</a:t>
            </a:r>
            <a:r>
              <a:rPr lang="en-GB" sz="2600" dirty="0">
                <a:solidFill>
                  <a:srgbClr val="231F20"/>
                </a:solidFill>
                <a:latin typeface="Calibri"/>
                <a:cs typeface="Calibri"/>
              </a:rPr>
              <a:t> deles </a:t>
            </a:r>
            <a:r>
              <a:rPr lang="en-GB" sz="2600" dirty="0" err="1">
                <a:solidFill>
                  <a:srgbClr val="231F20"/>
                </a:solidFill>
                <a:latin typeface="Calibri"/>
                <a:cs typeface="Calibri"/>
              </a:rPr>
              <a:t>próprios</a:t>
            </a:r>
            <a:r>
              <a:rPr lang="en-GB" sz="2600" dirty="0">
                <a:solidFill>
                  <a:srgbClr val="231F20"/>
                </a:solidFill>
                <a:latin typeface="Calibri"/>
                <a:cs typeface="Calibri"/>
              </a:rPr>
              <a:t> </a:t>
            </a:r>
            <a:r>
              <a:rPr lang="en-GB" sz="2600" dirty="0" err="1">
                <a:solidFill>
                  <a:srgbClr val="231F20"/>
                </a:solidFill>
                <a:latin typeface="Calibri"/>
                <a:cs typeface="Calibri"/>
              </a:rPr>
              <a:t>ou</a:t>
            </a:r>
            <a:r>
              <a:rPr lang="en-GB" sz="2600" dirty="0">
                <a:solidFill>
                  <a:srgbClr val="231F20"/>
                </a:solidFill>
                <a:latin typeface="Calibri"/>
                <a:cs typeface="Calibri"/>
              </a:rPr>
              <a:t> das </a:t>
            </a:r>
            <a:r>
              <a:rPr lang="en-GB" sz="2600" dirty="0" err="1">
                <a:solidFill>
                  <a:srgbClr val="231F20"/>
                </a:solidFill>
                <a:latin typeface="Calibri"/>
                <a:cs typeface="Calibri"/>
              </a:rPr>
              <a:t>suas</a:t>
            </a:r>
            <a:r>
              <a:rPr lang="en-GB" sz="2600" dirty="0">
                <a:solidFill>
                  <a:srgbClr val="231F20"/>
                </a:solidFill>
                <a:latin typeface="Calibri"/>
                <a:cs typeface="Calibri"/>
              </a:rPr>
              <a:t> </a:t>
            </a:r>
            <a:r>
              <a:rPr lang="en-GB" sz="2600" dirty="0" err="1">
                <a:solidFill>
                  <a:srgbClr val="231F20"/>
                </a:solidFill>
                <a:latin typeface="Calibri"/>
                <a:cs typeface="Calibri"/>
              </a:rPr>
              <a:t>famílias</a:t>
            </a:r>
            <a:r>
              <a:rPr lang="en-GB" sz="2600" dirty="0">
                <a:solidFill>
                  <a:srgbClr val="231F20"/>
                </a:solidFill>
                <a:latin typeface="Calibri"/>
                <a:cs typeface="Calibri"/>
              </a:rPr>
              <a:t> (</a:t>
            </a:r>
            <a:r>
              <a:rPr lang="en-GB" sz="2600" dirty="0" err="1">
                <a:solidFill>
                  <a:srgbClr val="231F20"/>
                </a:solidFill>
                <a:latin typeface="Calibri"/>
                <a:cs typeface="Calibri"/>
              </a:rPr>
              <a:t>exemplo</a:t>
            </a:r>
            <a:r>
              <a:rPr lang="en-GB" sz="2600" dirty="0">
                <a:solidFill>
                  <a:srgbClr val="231F20"/>
                </a:solidFill>
                <a:latin typeface="Calibri"/>
                <a:cs typeface="Calibri"/>
              </a:rPr>
              <a:t>: </a:t>
            </a:r>
            <a:r>
              <a:rPr lang="en-GB" sz="2600" dirty="0" err="1">
                <a:solidFill>
                  <a:srgbClr val="231F20"/>
                </a:solidFill>
                <a:latin typeface="Calibri"/>
                <a:cs typeface="Calibri"/>
              </a:rPr>
              <a:t>não</a:t>
            </a:r>
            <a:r>
              <a:rPr lang="en-GB" sz="2600" dirty="0">
                <a:solidFill>
                  <a:srgbClr val="231F20"/>
                </a:solidFill>
                <a:latin typeface="Calibri"/>
                <a:cs typeface="Calibri"/>
              </a:rPr>
              <a:t> comer </a:t>
            </a:r>
            <a:r>
              <a:rPr lang="en-GB" sz="2600" dirty="0" err="1">
                <a:solidFill>
                  <a:srgbClr val="231F20"/>
                </a:solidFill>
                <a:latin typeface="Calibri"/>
                <a:cs typeface="Calibri"/>
              </a:rPr>
              <a:t>ou</a:t>
            </a:r>
            <a:r>
              <a:rPr lang="en-GB" sz="2600" dirty="0">
                <a:solidFill>
                  <a:srgbClr val="231F20"/>
                </a:solidFill>
                <a:latin typeface="Calibri"/>
                <a:cs typeface="Calibri"/>
              </a:rPr>
              <a:t> </a:t>
            </a:r>
            <a:r>
              <a:rPr lang="en-GB" sz="2600" dirty="0" err="1">
                <a:solidFill>
                  <a:srgbClr val="231F20"/>
                </a:solidFill>
                <a:latin typeface="Calibri"/>
                <a:cs typeface="Calibri"/>
              </a:rPr>
              <a:t>falta</a:t>
            </a:r>
            <a:r>
              <a:rPr lang="en-GB" sz="2600" dirty="0">
                <a:solidFill>
                  <a:srgbClr val="231F20"/>
                </a:solidFill>
                <a:latin typeface="Calibri"/>
                <a:cs typeface="Calibri"/>
              </a:rPr>
              <a:t> de </a:t>
            </a:r>
            <a:r>
              <a:rPr lang="en-GB" sz="2600" dirty="0" err="1">
                <a:solidFill>
                  <a:srgbClr val="231F20"/>
                </a:solidFill>
                <a:latin typeface="Calibri"/>
                <a:cs typeface="Calibri"/>
              </a:rPr>
              <a:t>higiene</a:t>
            </a:r>
            <a:r>
              <a:rPr lang="en-GB" sz="2600" dirty="0">
                <a:solidFill>
                  <a:srgbClr val="231F20"/>
                </a:solidFill>
                <a:latin typeface="Calibri"/>
                <a:cs typeface="Calibri"/>
              </a:rPr>
              <a:t>)</a:t>
            </a:r>
          </a:p>
          <a:p>
            <a:pPr marL="300355" indent="-287655">
              <a:lnSpc>
                <a:spcPct val="100000"/>
              </a:lnSpc>
              <a:spcBef>
                <a:spcPts val="420"/>
              </a:spcBef>
              <a:buChar char="•"/>
              <a:tabLst>
                <a:tab pos="300355" algn="l"/>
                <a:tab pos="300990" algn="l"/>
              </a:tabLst>
            </a:pPr>
            <a:r>
              <a:rPr lang="en-GB" sz="2600" dirty="0" err="1">
                <a:solidFill>
                  <a:srgbClr val="231F20"/>
                </a:solidFill>
                <a:latin typeface="Calibri"/>
                <a:cs typeface="Calibri"/>
              </a:rPr>
              <a:t>Perda</a:t>
            </a:r>
            <a:r>
              <a:rPr lang="en-GB" sz="2600" dirty="0">
                <a:solidFill>
                  <a:srgbClr val="231F20"/>
                </a:solidFill>
                <a:latin typeface="Calibri"/>
                <a:cs typeface="Calibri"/>
              </a:rPr>
              <a:t> de </a:t>
            </a:r>
            <a:r>
              <a:rPr lang="pt-PT" sz="2600" dirty="0">
                <a:solidFill>
                  <a:srgbClr val="231F20"/>
                </a:solidFill>
                <a:latin typeface="Calibri"/>
                <a:cs typeface="Calibri"/>
              </a:rPr>
              <a:t>controlo dos seus comportamentos, que podem ser imprevisíveis ou destrutivos</a:t>
            </a:r>
          </a:p>
          <a:p>
            <a:pPr marL="300355" indent="-287655">
              <a:lnSpc>
                <a:spcPct val="100000"/>
              </a:lnSpc>
              <a:spcBef>
                <a:spcPts val="420"/>
              </a:spcBef>
              <a:buChar char="•"/>
              <a:tabLst>
                <a:tab pos="300355" algn="l"/>
                <a:tab pos="300990" algn="l"/>
              </a:tabLst>
            </a:pPr>
            <a:r>
              <a:rPr lang="en-GB" sz="2600" dirty="0" err="1">
                <a:solidFill>
                  <a:srgbClr val="231F20"/>
                </a:solidFill>
                <a:latin typeface="Calibri"/>
                <a:cs typeface="Calibri"/>
              </a:rPr>
              <a:t>Ameaça</a:t>
            </a:r>
            <a:r>
              <a:rPr lang="en-GB" sz="2600" dirty="0">
                <a:solidFill>
                  <a:srgbClr val="231F20"/>
                </a:solidFill>
                <a:latin typeface="Calibri"/>
                <a:cs typeface="Calibri"/>
              </a:rPr>
              <a:t> de </a:t>
            </a:r>
            <a:r>
              <a:rPr lang="en-GB" sz="2600" dirty="0" err="1">
                <a:solidFill>
                  <a:srgbClr val="231F20"/>
                </a:solidFill>
                <a:latin typeface="Calibri"/>
                <a:cs typeface="Calibri"/>
              </a:rPr>
              <a:t>magoar</a:t>
            </a:r>
            <a:r>
              <a:rPr lang="en-GB" sz="2600" dirty="0">
                <a:solidFill>
                  <a:srgbClr val="231F20"/>
                </a:solidFill>
                <a:latin typeface="Calibri"/>
                <a:cs typeface="Calibri"/>
              </a:rPr>
              <a:t> </a:t>
            </a:r>
            <a:r>
              <a:rPr lang="en-GB" sz="2600" dirty="0" err="1">
                <a:solidFill>
                  <a:srgbClr val="231F20"/>
                </a:solidFill>
                <a:latin typeface="Calibri"/>
                <a:cs typeface="Calibri"/>
              </a:rPr>
              <a:t>os</a:t>
            </a:r>
            <a:r>
              <a:rPr lang="en-GB" sz="2600" dirty="0">
                <a:solidFill>
                  <a:srgbClr val="231F20"/>
                </a:solidFill>
                <a:latin typeface="Calibri"/>
                <a:cs typeface="Calibri"/>
              </a:rPr>
              <a:t> outros </a:t>
            </a:r>
            <a:r>
              <a:rPr lang="en-GB" sz="2600" dirty="0" err="1">
                <a:solidFill>
                  <a:srgbClr val="231F20"/>
                </a:solidFill>
                <a:latin typeface="Calibri"/>
                <a:cs typeface="Calibri"/>
              </a:rPr>
              <a:t>ou</a:t>
            </a:r>
            <a:r>
              <a:rPr lang="en-GB" sz="2600" dirty="0">
                <a:solidFill>
                  <a:srgbClr val="231F20"/>
                </a:solidFill>
                <a:latin typeface="Calibri"/>
                <a:cs typeface="Calibri"/>
              </a:rPr>
              <a:t> a </a:t>
            </a:r>
            <a:r>
              <a:rPr lang="en-GB" sz="2600" dirty="0" err="1">
                <a:solidFill>
                  <a:srgbClr val="231F20"/>
                </a:solidFill>
                <a:latin typeface="Calibri"/>
                <a:cs typeface="Calibri"/>
              </a:rPr>
              <a:t>si</a:t>
            </a:r>
            <a:r>
              <a:rPr lang="en-GB" sz="2600" dirty="0">
                <a:solidFill>
                  <a:srgbClr val="231F20"/>
                </a:solidFill>
                <a:latin typeface="Calibri"/>
                <a:cs typeface="Calibri"/>
              </a:rPr>
              <a:t> </a:t>
            </a:r>
            <a:r>
              <a:rPr lang="en-GB" sz="2600" dirty="0" err="1">
                <a:solidFill>
                  <a:srgbClr val="231F20"/>
                </a:solidFill>
                <a:latin typeface="Calibri"/>
                <a:cs typeface="Calibri"/>
              </a:rPr>
              <a:t>mesmo</a:t>
            </a:r>
            <a:endParaRPr lang="en-GB" sz="2600" dirty="0">
              <a:solidFill>
                <a:srgbClr val="231F20"/>
              </a:solidFill>
              <a:latin typeface="Calibri"/>
              <a:cs typeface="Calibri"/>
            </a:endParaRPr>
          </a:p>
          <a:p>
            <a:pPr marL="300355" indent="-287655">
              <a:lnSpc>
                <a:spcPct val="100000"/>
              </a:lnSpc>
              <a:spcBef>
                <a:spcPts val="420"/>
              </a:spcBef>
              <a:buChar char="•"/>
              <a:tabLst>
                <a:tab pos="300355" algn="l"/>
                <a:tab pos="300990" algn="l"/>
              </a:tabLst>
            </a:pPr>
            <a:r>
              <a:rPr lang="en-GB" sz="2600" dirty="0" err="1">
                <a:solidFill>
                  <a:srgbClr val="231F20"/>
                </a:solidFill>
                <a:latin typeface="Calibri"/>
                <a:cs typeface="Calibri"/>
              </a:rPr>
              <a:t>Abuso</a:t>
            </a:r>
            <a:r>
              <a:rPr lang="en-GB" sz="2600" dirty="0">
                <a:solidFill>
                  <a:srgbClr val="231F20"/>
                </a:solidFill>
                <a:latin typeface="Calibri"/>
                <a:cs typeface="Calibri"/>
              </a:rPr>
              <a:t> de </a:t>
            </a:r>
            <a:r>
              <a:rPr lang="pt-PT" sz="2600" dirty="0">
                <a:solidFill>
                  <a:srgbClr val="231F20"/>
                </a:solidFill>
                <a:latin typeface="Calibri"/>
                <a:cs typeface="Calibri"/>
              </a:rPr>
              <a:t>álcool</a:t>
            </a:r>
            <a:r>
              <a:rPr lang="en-GB" sz="2600" dirty="0">
                <a:solidFill>
                  <a:srgbClr val="231F20"/>
                </a:solidFill>
                <a:latin typeface="Calibri"/>
                <a:cs typeface="Calibri"/>
              </a:rPr>
              <a:t> </a:t>
            </a:r>
            <a:r>
              <a:rPr lang="en-GB" sz="2600" dirty="0" err="1">
                <a:solidFill>
                  <a:srgbClr val="231F20"/>
                </a:solidFill>
                <a:latin typeface="Calibri"/>
                <a:cs typeface="Calibri"/>
              </a:rPr>
              <a:t>ou</a:t>
            </a:r>
            <a:r>
              <a:rPr lang="en-GB" sz="2600" dirty="0">
                <a:solidFill>
                  <a:srgbClr val="231F20"/>
                </a:solidFill>
                <a:latin typeface="Calibri"/>
                <a:cs typeface="Calibri"/>
              </a:rPr>
              <a:t> Drogas</a:t>
            </a:r>
          </a:p>
          <a:p>
            <a:pPr marL="300355" indent="-287655">
              <a:lnSpc>
                <a:spcPct val="100000"/>
              </a:lnSpc>
              <a:spcBef>
                <a:spcPts val="420"/>
              </a:spcBef>
              <a:buChar char="•"/>
              <a:tabLst>
                <a:tab pos="300355" algn="l"/>
                <a:tab pos="300990" algn="l"/>
              </a:tabLst>
            </a:pPr>
            <a:r>
              <a:rPr lang="en-GB" sz="2600" dirty="0" err="1">
                <a:solidFill>
                  <a:srgbClr val="231F20"/>
                </a:solidFill>
                <a:latin typeface="Calibri"/>
                <a:cs typeface="Calibri"/>
              </a:rPr>
              <a:t>Apresentar</a:t>
            </a:r>
            <a:r>
              <a:rPr lang="en-GB" sz="2600" dirty="0">
                <a:solidFill>
                  <a:srgbClr val="231F20"/>
                </a:solidFill>
                <a:latin typeface="Calibri"/>
                <a:cs typeface="Calibri"/>
              </a:rPr>
              <a:t> </a:t>
            </a:r>
            <a:r>
              <a:rPr lang="en-GB" sz="2600" dirty="0" err="1">
                <a:solidFill>
                  <a:srgbClr val="231F20"/>
                </a:solidFill>
                <a:latin typeface="Calibri"/>
                <a:cs typeface="Calibri"/>
              </a:rPr>
              <a:t>condições</a:t>
            </a:r>
            <a:r>
              <a:rPr lang="en-GB" sz="2600" dirty="0">
                <a:solidFill>
                  <a:srgbClr val="231F20"/>
                </a:solidFill>
                <a:latin typeface="Calibri"/>
                <a:cs typeface="Calibri"/>
              </a:rPr>
              <a:t> de </a:t>
            </a:r>
            <a:r>
              <a:rPr lang="en-GB" sz="2600" dirty="0" err="1">
                <a:solidFill>
                  <a:srgbClr val="231F20"/>
                </a:solidFill>
                <a:latin typeface="Calibri"/>
                <a:cs typeface="Calibri"/>
              </a:rPr>
              <a:t>saúde</a:t>
            </a:r>
            <a:r>
              <a:rPr lang="en-GB" sz="2600" dirty="0">
                <a:solidFill>
                  <a:srgbClr val="231F20"/>
                </a:solidFill>
                <a:latin typeface="Calibri"/>
                <a:cs typeface="Calibri"/>
              </a:rPr>
              <a:t> que </a:t>
            </a:r>
            <a:r>
              <a:rPr lang="en-GB" sz="2600" dirty="0" err="1">
                <a:solidFill>
                  <a:srgbClr val="231F20"/>
                </a:solidFill>
                <a:latin typeface="Calibri"/>
                <a:cs typeface="Calibri"/>
              </a:rPr>
              <a:t>precisam</a:t>
            </a:r>
            <a:r>
              <a:rPr lang="en-GB" sz="2600" dirty="0">
                <a:solidFill>
                  <a:srgbClr val="231F20"/>
                </a:solidFill>
                <a:latin typeface="Calibri"/>
                <a:cs typeface="Calibri"/>
              </a:rPr>
              <a:t> de </a:t>
            </a:r>
            <a:r>
              <a:rPr lang="en-GB" sz="2600" dirty="0" err="1">
                <a:solidFill>
                  <a:srgbClr val="231F20"/>
                </a:solidFill>
                <a:latin typeface="Calibri"/>
                <a:cs typeface="Calibri"/>
              </a:rPr>
              <a:t>apoio</a:t>
            </a:r>
            <a:r>
              <a:rPr lang="en-GB" sz="2600" dirty="0">
                <a:solidFill>
                  <a:srgbClr val="231F20"/>
                </a:solidFill>
                <a:latin typeface="Calibri"/>
                <a:cs typeface="Calibri"/>
              </a:rPr>
              <a:t> </a:t>
            </a:r>
            <a:r>
              <a:rPr lang="en-GB" sz="2600" dirty="0" err="1">
                <a:solidFill>
                  <a:srgbClr val="231F20"/>
                </a:solidFill>
                <a:latin typeface="Calibri"/>
                <a:cs typeface="Calibri"/>
              </a:rPr>
              <a:t>especializado</a:t>
            </a:r>
            <a:endParaRPr lang="en-GB" sz="2600" dirty="0">
              <a:solidFill>
                <a:srgbClr val="231F20"/>
              </a:solidFill>
              <a:latin typeface="Calibri"/>
              <a:cs typeface="Calibri"/>
            </a:endParaRPr>
          </a:p>
          <a:p>
            <a:pPr marL="300355" indent="-287655">
              <a:lnSpc>
                <a:spcPct val="100000"/>
              </a:lnSpc>
              <a:spcBef>
                <a:spcPts val="420"/>
              </a:spcBef>
              <a:buChar char="•"/>
              <a:tabLst>
                <a:tab pos="300355" algn="l"/>
                <a:tab pos="300990" algn="l"/>
              </a:tabLst>
            </a:pPr>
            <a:r>
              <a:rPr lang="en-GB" sz="2600" dirty="0" err="1">
                <a:solidFill>
                  <a:srgbClr val="231F20"/>
                </a:solidFill>
                <a:latin typeface="Calibri"/>
                <a:cs typeface="Calibri"/>
              </a:rPr>
              <a:t>Apresentar</a:t>
            </a:r>
            <a:r>
              <a:rPr lang="en-GB" sz="2600" dirty="0">
                <a:solidFill>
                  <a:srgbClr val="231F20"/>
                </a:solidFill>
                <a:latin typeface="Calibri"/>
                <a:cs typeface="Calibri"/>
              </a:rPr>
              <a:t> </a:t>
            </a:r>
            <a:r>
              <a:rPr lang="en-GB" sz="2600" dirty="0" err="1">
                <a:solidFill>
                  <a:srgbClr val="231F20"/>
                </a:solidFill>
                <a:latin typeface="Calibri"/>
                <a:cs typeface="Calibri"/>
              </a:rPr>
              <a:t>sintomas</a:t>
            </a:r>
            <a:r>
              <a:rPr lang="en-GB" sz="2600" dirty="0">
                <a:solidFill>
                  <a:srgbClr val="231F20"/>
                </a:solidFill>
                <a:latin typeface="Calibri"/>
                <a:cs typeface="Calibri"/>
              </a:rPr>
              <a:t> de </a:t>
            </a:r>
            <a:r>
              <a:rPr lang="en-GB" sz="2600" dirty="0" err="1">
                <a:solidFill>
                  <a:srgbClr val="231F20"/>
                </a:solidFill>
                <a:latin typeface="Calibri"/>
                <a:cs typeface="Calibri"/>
              </a:rPr>
              <a:t>perturbações</a:t>
            </a:r>
            <a:r>
              <a:rPr lang="en-GB" sz="2600" dirty="0">
                <a:solidFill>
                  <a:srgbClr val="231F20"/>
                </a:solidFill>
                <a:latin typeface="Calibri"/>
                <a:cs typeface="Calibri"/>
              </a:rPr>
              <a:t> de </a:t>
            </a:r>
            <a:r>
              <a:rPr lang="en-GB" sz="2600" dirty="0" err="1">
                <a:solidFill>
                  <a:srgbClr val="231F20"/>
                </a:solidFill>
                <a:latin typeface="Calibri"/>
                <a:cs typeface="Calibri"/>
              </a:rPr>
              <a:t>saúde</a:t>
            </a:r>
            <a:r>
              <a:rPr lang="en-GB" sz="2600" dirty="0">
                <a:solidFill>
                  <a:srgbClr val="231F20"/>
                </a:solidFill>
                <a:latin typeface="Calibri"/>
                <a:cs typeface="Calibri"/>
              </a:rPr>
              <a:t> mental.</a:t>
            </a:r>
            <a:endParaRPr lang="en-GB" sz="2600" dirty="0">
              <a:solidFill>
                <a:srgbClr val="231F20"/>
              </a:solidFill>
              <a:cs typeface="Calibri"/>
            </a:endParaRPr>
          </a:p>
          <a:p>
            <a:pPr marL="300355" indent="-287655">
              <a:lnSpc>
                <a:spcPct val="100000"/>
              </a:lnSpc>
              <a:spcBef>
                <a:spcPts val="420"/>
              </a:spcBef>
              <a:buChar char="•"/>
              <a:tabLst>
                <a:tab pos="300355" algn="l"/>
                <a:tab pos="300990" algn="l"/>
              </a:tabLst>
            </a:pPr>
            <a:endParaRPr lang="en-GB" sz="3200" dirty="0">
              <a:solidFill>
                <a:srgbClr val="231F20"/>
              </a:solidFill>
              <a:latin typeface="Calibri"/>
              <a:cs typeface="Calibri"/>
            </a:endParaRPr>
          </a:p>
          <a:p>
            <a:pPr marL="300355" indent="-287655">
              <a:lnSpc>
                <a:spcPct val="100000"/>
              </a:lnSpc>
              <a:spcBef>
                <a:spcPts val="420"/>
              </a:spcBef>
              <a:buChar char="•"/>
              <a:tabLst>
                <a:tab pos="300355" algn="l"/>
                <a:tab pos="300990" algn="l"/>
              </a:tabLst>
            </a:pPr>
            <a:endParaRPr lang="en-GB" sz="2400" dirty="0">
              <a:solidFill>
                <a:srgbClr val="231F20"/>
              </a:solidFill>
              <a:latin typeface="Calibri"/>
              <a:cs typeface="Calibri"/>
            </a:endParaRPr>
          </a:p>
          <a:p>
            <a:pPr marL="300355" indent="-287655">
              <a:lnSpc>
                <a:spcPct val="100000"/>
              </a:lnSpc>
              <a:spcBef>
                <a:spcPts val="420"/>
              </a:spcBef>
              <a:tabLst>
                <a:tab pos="300355" algn="l"/>
                <a:tab pos="300990" algn="l"/>
              </a:tabLst>
            </a:pPr>
            <a:endParaRPr lang="en-GB" sz="2400" dirty="0">
              <a:solidFill>
                <a:srgbClr val="231F20"/>
              </a:solidFill>
              <a:latin typeface="Calibri"/>
              <a:cs typeface="Calibri"/>
            </a:endParaRPr>
          </a:p>
          <a:p>
            <a:pPr marL="300355" indent="-287655">
              <a:lnSpc>
                <a:spcPct val="100000"/>
              </a:lnSpc>
              <a:spcBef>
                <a:spcPts val="420"/>
              </a:spcBef>
              <a:tabLst>
                <a:tab pos="300355" algn="l"/>
                <a:tab pos="300990" algn="l"/>
              </a:tabLst>
            </a:pPr>
            <a:endParaRPr lang="en-GB" sz="2400" dirty="0">
              <a:solidFill>
                <a:srgbClr val="231F20"/>
              </a:solidFill>
              <a:latin typeface="Calibri"/>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dirty="0">
                <a:solidFill>
                  <a:srgbClr val="FFFFFF"/>
                </a:solidFill>
                <a:latin typeface="Calibri"/>
                <a:cs typeface="Calibri"/>
              </a:rPr>
              <a:t>CARL WHETHAM </a:t>
            </a:r>
            <a:r>
              <a:rPr sz="600" dirty="0">
                <a:solidFill>
                  <a:srgbClr val="FFFFFF"/>
                </a:solidFill>
                <a:latin typeface="Calibri"/>
                <a:cs typeface="Calibri"/>
              </a:rPr>
              <a:t>/</a:t>
            </a:r>
            <a:r>
              <a:rPr sz="600" spc="-45" dirty="0">
                <a:solidFill>
                  <a:srgbClr val="FFFFFF"/>
                </a:solidFill>
                <a:latin typeface="Calibri"/>
                <a:cs typeface="Calibri"/>
              </a:rPr>
              <a:t> </a:t>
            </a:r>
            <a:r>
              <a:rPr sz="600" spc="10" dirty="0">
                <a:solidFill>
                  <a:srgbClr val="FFFFFF"/>
                </a:solidFill>
                <a:latin typeface="Calibri"/>
                <a:cs typeface="Calibri"/>
              </a:rPr>
              <a:t>IFRC</a:t>
            </a:r>
            <a:endParaRPr sz="600" dirty="0">
              <a:latin typeface="Calibri"/>
              <a:cs typeface="Calibri"/>
            </a:endParaRPr>
          </a:p>
        </p:txBody>
      </p:sp>
      <p:sp>
        <p:nvSpPr>
          <p:cNvPr id="16" name="object 12"/>
          <p:cNvSpPr txBox="1">
            <a:spLocks/>
          </p:cNvSpPr>
          <p:nvPr/>
        </p:nvSpPr>
        <p:spPr>
          <a:xfrm>
            <a:off x="752475" y="1929777"/>
            <a:ext cx="10013949" cy="327012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0" normalizeH="0" baseline="0" noProof="0" dirty="0" err="1">
                <a:ln>
                  <a:noFill/>
                </a:ln>
                <a:solidFill>
                  <a:srgbClr val="0000FF"/>
                </a:solidFill>
                <a:effectLst/>
                <a:uLnTx/>
                <a:uFillTx/>
                <a:latin typeface="Calibri"/>
                <a:ea typeface="+mj-ea"/>
                <a:cs typeface="Calibri"/>
              </a:rPr>
              <a:t>Actividade</a:t>
            </a:r>
            <a:endParaRPr kumimoji="0" lang="en-US" sz="4200" b="0" i="0" u="none" strike="noStrike" kern="0" cap="none" spc="0" normalizeH="0" baseline="0" noProof="0" dirty="0">
              <a:ln>
                <a:noFill/>
              </a:ln>
              <a:solidFill>
                <a:srgbClr val="0000FF"/>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r>
              <a:rPr lang="en-US" sz="4200" kern="0" dirty="0" err="1">
                <a:solidFill>
                  <a:srgbClr val="0000FF"/>
                </a:solidFill>
                <a:latin typeface="Calibri"/>
                <a:ea typeface="+mj-ea"/>
                <a:cs typeface="Calibri"/>
              </a:rPr>
              <a:t>Veja</a:t>
            </a:r>
            <a:r>
              <a:rPr lang="en-US" sz="4200" kern="0" dirty="0">
                <a:solidFill>
                  <a:srgbClr val="0000FF"/>
                </a:solidFill>
                <a:latin typeface="Calibri"/>
                <a:ea typeface="+mj-ea"/>
                <a:cs typeface="Calibri"/>
              </a:rPr>
              <a:t> o video e tome </a:t>
            </a:r>
            <a:r>
              <a:rPr lang="en-US" sz="4200" kern="0" dirty="0" err="1">
                <a:solidFill>
                  <a:srgbClr val="0000FF"/>
                </a:solidFill>
                <a:latin typeface="Calibri"/>
                <a:ea typeface="+mj-ea"/>
                <a:cs typeface="Calibri"/>
              </a:rPr>
              <a:t>notas</a:t>
            </a:r>
            <a:r>
              <a:rPr lang="en-US" sz="4200" kern="0" dirty="0">
                <a:solidFill>
                  <a:srgbClr val="0000FF"/>
                </a:solidFill>
                <a:latin typeface="Calibri"/>
                <a:ea typeface="+mj-ea"/>
                <a:cs typeface="Calibri"/>
              </a:rPr>
              <a:t> </a:t>
            </a:r>
            <a:r>
              <a:rPr lang="en-US" sz="4200" kern="0" dirty="0" err="1">
                <a:solidFill>
                  <a:srgbClr val="0000FF"/>
                </a:solidFill>
                <a:latin typeface="Calibri"/>
                <a:ea typeface="+mj-ea"/>
                <a:cs typeface="Calibri"/>
              </a:rPr>
              <a:t>acerca</a:t>
            </a:r>
            <a:r>
              <a:rPr lang="en-US" sz="4200" kern="0" dirty="0">
                <a:solidFill>
                  <a:srgbClr val="0000FF"/>
                </a:solidFill>
                <a:latin typeface="Calibri"/>
                <a:ea typeface="+mj-ea"/>
                <a:cs typeface="Calibri"/>
              </a:rPr>
              <a:t> de </a:t>
            </a:r>
            <a:r>
              <a:rPr lang="en-US" sz="4200" kern="0" dirty="0" err="1">
                <a:solidFill>
                  <a:srgbClr val="0000FF"/>
                </a:solidFill>
                <a:latin typeface="Calibri"/>
                <a:ea typeface="+mj-ea"/>
                <a:cs typeface="Calibri"/>
              </a:rPr>
              <a:t>como</a:t>
            </a:r>
            <a:r>
              <a:rPr lang="en-US" sz="4200" kern="0" dirty="0">
                <a:solidFill>
                  <a:srgbClr val="0000FF"/>
                </a:solidFill>
                <a:latin typeface="Calibri"/>
                <a:ea typeface="+mj-ea"/>
                <a:cs typeface="Calibri"/>
              </a:rPr>
              <a:t> o </a:t>
            </a:r>
            <a:r>
              <a:rPr lang="en-US" sz="4200" kern="0" dirty="0" err="1">
                <a:solidFill>
                  <a:srgbClr val="0000FF"/>
                </a:solidFill>
                <a:latin typeface="Calibri"/>
                <a:ea typeface="+mj-ea"/>
                <a:cs typeface="Calibri"/>
              </a:rPr>
              <a:t>prestador</a:t>
            </a:r>
            <a:r>
              <a:rPr lang="en-US" sz="4200" kern="0" dirty="0">
                <a:solidFill>
                  <a:srgbClr val="0000FF"/>
                </a:solidFill>
                <a:latin typeface="Calibri"/>
                <a:ea typeface="+mj-ea"/>
                <a:cs typeface="Calibri"/>
              </a:rPr>
              <a:t> de </a:t>
            </a:r>
            <a:r>
              <a:rPr lang="en-US" sz="4200" kern="0" dirty="0" err="1">
                <a:solidFill>
                  <a:srgbClr val="0000FF"/>
                </a:solidFill>
                <a:latin typeface="Calibri"/>
                <a:ea typeface="+mj-ea"/>
                <a:cs typeface="Calibri"/>
              </a:rPr>
              <a:t>ajuda</a:t>
            </a:r>
            <a:r>
              <a:rPr lang="en-US" sz="4200" kern="0" dirty="0">
                <a:solidFill>
                  <a:srgbClr val="0000FF"/>
                </a:solidFill>
                <a:latin typeface="Calibri"/>
                <a:ea typeface="+mj-ea"/>
                <a:cs typeface="Calibri"/>
              </a:rPr>
              <a:t> </a:t>
            </a:r>
            <a:r>
              <a:rPr lang="en-US" sz="4200" kern="0" dirty="0" err="1">
                <a:solidFill>
                  <a:srgbClr val="0000FF"/>
                </a:solidFill>
                <a:latin typeface="Calibri"/>
                <a:ea typeface="+mj-ea"/>
                <a:cs typeface="Calibri"/>
              </a:rPr>
              <a:t>aplicou</a:t>
            </a:r>
            <a:r>
              <a:rPr lang="en-US" sz="4200" kern="0" dirty="0">
                <a:solidFill>
                  <a:srgbClr val="0000FF"/>
                </a:solidFill>
                <a:latin typeface="Calibri"/>
                <a:ea typeface="+mj-ea"/>
                <a:cs typeface="Calibri"/>
              </a:rPr>
              <a:t> o OBSERVAR </a:t>
            </a:r>
            <a:r>
              <a:rPr lang="en-US" sz="4200" kern="0" dirty="0" err="1">
                <a:solidFill>
                  <a:srgbClr val="0000FF"/>
                </a:solidFill>
                <a:latin typeface="Calibri"/>
                <a:ea typeface="+mj-ea"/>
                <a:cs typeface="Calibri"/>
              </a:rPr>
              <a:t>na</a:t>
            </a:r>
            <a:r>
              <a:rPr lang="en-US" sz="4200" kern="0" dirty="0">
                <a:solidFill>
                  <a:srgbClr val="0000FF"/>
                </a:solidFill>
                <a:latin typeface="Calibri"/>
                <a:ea typeface="+mj-ea"/>
                <a:cs typeface="Calibri"/>
              </a:rPr>
              <a:t> </a:t>
            </a:r>
            <a:r>
              <a:rPr lang="en-US" sz="4200" kern="0" dirty="0" err="1">
                <a:solidFill>
                  <a:srgbClr val="0000FF"/>
                </a:solidFill>
                <a:latin typeface="Calibri"/>
                <a:ea typeface="+mj-ea"/>
                <a:cs typeface="Calibri"/>
              </a:rPr>
              <a:t>situação</a:t>
            </a:r>
            <a:r>
              <a:rPr lang="en-US" sz="4200" kern="0" dirty="0">
                <a:solidFill>
                  <a:srgbClr val="0000FF"/>
                </a:solidFill>
                <a:latin typeface="Calibri"/>
                <a:ea typeface="+mj-ea"/>
                <a:cs typeface="Calibri"/>
              </a:rPr>
              <a:t> </a:t>
            </a:r>
            <a:r>
              <a:rPr lang="en-US" sz="4200" kern="0" dirty="0" err="1">
                <a:solidFill>
                  <a:srgbClr val="0000FF"/>
                </a:solidFill>
                <a:latin typeface="Calibri"/>
                <a:ea typeface="+mj-ea"/>
                <a:cs typeface="Calibri"/>
              </a:rPr>
              <a:t>presente</a:t>
            </a:r>
            <a:r>
              <a:rPr lang="en-US" sz="4200" kern="0" dirty="0">
                <a:solidFill>
                  <a:srgbClr val="0000FF"/>
                </a:solidFill>
                <a:latin typeface="Calibri"/>
                <a:ea typeface="+mj-ea"/>
                <a:cs typeface="Calibri"/>
              </a:rPr>
              <a:t>.</a:t>
            </a:r>
            <a:endParaRPr kumimoji="0" lang="en-US" sz="4200" b="0" i="0" u="none" strike="noStrike" kern="0" cap="none" spc="0" normalizeH="0" noProof="0" dirty="0">
              <a:ln>
                <a:noFill/>
              </a:ln>
              <a:solidFill>
                <a:srgbClr val="0000FF"/>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4200" kern="0" dirty="0">
              <a:solidFill>
                <a:srgbClr val="0000FF"/>
              </a:solidFill>
              <a:latin typeface="Calibri"/>
              <a:ea typeface="+mj-ea"/>
              <a:cs typeface="Calibri"/>
            </a:endParaRPr>
          </a:p>
        </p:txBody>
      </p:sp>
      <p:pic>
        <p:nvPicPr>
          <p:cNvPr id="5" name="Picture 4" descr="Pernille 11.jpeg"/>
          <p:cNvPicPr>
            <a:picLocks noChangeAspect="1"/>
          </p:cNvPicPr>
          <p:nvPr/>
        </p:nvPicPr>
        <p:blipFill>
          <a:blip r:embed="rId3"/>
          <a:stretch>
            <a:fillRect/>
          </a:stretch>
        </p:blipFill>
        <p:spPr>
          <a:xfrm>
            <a:off x="7740650" y="0"/>
            <a:ext cx="3537857" cy="233632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798392" y="927779"/>
            <a:ext cx="6850380" cy="1305486"/>
          </a:xfrm>
          <a:prstGeom prst="rect">
            <a:avLst/>
          </a:prstGeom>
        </p:spPr>
        <p:txBody>
          <a:bodyPr vert="horz" wrap="square" lIns="0" tIns="12700" rIns="0" bIns="0" rtlCol="0">
            <a:spAutoFit/>
          </a:bodyPr>
          <a:lstStyle/>
          <a:p>
            <a:pPr marL="12700">
              <a:lnSpc>
                <a:spcPct val="100000"/>
              </a:lnSpc>
              <a:spcBef>
                <a:spcPts val="100"/>
              </a:spcBef>
            </a:pPr>
            <a:r>
              <a:rPr lang="pt-PT" spc="-10" dirty="0"/>
              <a:t>ESCUTAR refere-se à forma como o prestador de ajuda</a:t>
            </a:r>
            <a:endParaRPr spc="-5" dirty="0"/>
          </a:p>
        </p:txBody>
      </p:sp>
      <p:sp>
        <p:nvSpPr>
          <p:cNvPr id="13" name="object 13"/>
          <p:cNvSpPr txBox="1"/>
          <p:nvPr/>
        </p:nvSpPr>
        <p:spPr>
          <a:xfrm>
            <a:off x="709933" y="2334864"/>
            <a:ext cx="6033643" cy="3917676"/>
          </a:xfrm>
          <a:prstGeom prst="rect">
            <a:avLst/>
          </a:prstGeom>
        </p:spPr>
        <p:txBody>
          <a:bodyPr vert="horz" wrap="square" lIns="0" tIns="53340" rIns="0" bIns="0" rtlCol="0">
            <a:spAutoFit/>
          </a:bodyPr>
          <a:lstStyle/>
          <a:p>
            <a:pPr marL="300355" indent="-287655">
              <a:lnSpc>
                <a:spcPct val="100000"/>
              </a:lnSpc>
              <a:spcBef>
                <a:spcPts val="320"/>
              </a:spcBef>
              <a:buChar char="•"/>
              <a:tabLst>
                <a:tab pos="300355" algn="l"/>
                <a:tab pos="300990" algn="l"/>
              </a:tabLst>
            </a:pPr>
            <a:r>
              <a:rPr lang="pt-PT" sz="2600" spc="-10" dirty="0">
                <a:solidFill>
                  <a:srgbClr val="231F20"/>
                </a:solidFill>
                <a:latin typeface="Calibri"/>
                <a:cs typeface="Calibri"/>
              </a:rPr>
              <a:t>Se apresenta</a:t>
            </a:r>
          </a:p>
          <a:p>
            <a:pPr marL="300355" indent="-287655">
              <a:lnSpc>
                <a:spcPct val="100000"/>
              </a:lnSpc>
              <a:spcBef>
                <a:spcPts val="320"/>
              </a:spcBef>
              <a:buChar char="•"/>
              <a:tabLst>
                <a:tab pos="300355" algn="l"/>
                <a:tab pos="300990" algn="l"/>
              </a:tabLst>
            </a:pPr>
            <a:r>
              <a:rPr lang="pt-PT" sz="2600" spc="-10" dirty="0">
                <a:solidFill>
                  <a:srgbClr val="231F20"/>
                </a:solidFill>
                <a:latin typeface="Calibri"/>
                <a:cs typeface="Calibri"/>
              </a:rPr>
              <a:t>Presta atenção e ouve atentamente </a:t>
            </a:r>
          </a:p>
          <a:p>
            <a:pPr marL="300355" indent="-287655">
              <a:lnSpc>
                <a:spcPct val="100000"/>
              </a:lnSpc>
              <a:spcBef>
                <a:spcPts val="320"/>
              </a:spcBef>
              <a:buChar char="•"/>
              <a:tabLst>
                <a:tab pos="300355" algn="l"/>
                <a:tab pos="300990" algn="l"/>
              </a:tabLst>
            </a:pPr>
            <a:r>
              <a:rPr lang="pt-PT" sz="2600" spc="-10" dirty="0">
                <a:solidFill>
                  <a:srgbClr val="231F20"/>
                </a:solidFill>
                <a:latin typeface="Calibri"/>
                <a:cs typeface="Calibri"/>
              </a:rPr>
              <a:t>Aceita os sentimentos dos outros</a:t>
            </a:r>
          </a:p>
          <a:p>
            <a:pPr marL="300355" indent="-287655">
              <a:lnSpc>
                <a:spcPct val="100000"/>
              </a:lnSpc>
              <a:spcBef>
                <a:spcPts val="320"/>
              </a:spcBef>
              <a:buChar char="•"/>
              <a:tabLst>
                <a:tab pos="300355" algn="l"/>
                <a:tab pos="300990" algn="l"/>
              </a:tabLst>
            </a:pPr>
            <a:r>
              <a:rPr lang="pt-PT" sz="2600" spc="-10" dirty="0">
                <a:solidFill>
                  <a:srgbClr val="231F20"/>
                </a:solidFill>
                <a:latin typeface="Calibri"/>
                <a:cs typeface="Calibri"/>
              </a:rPr>
              <a:t>Acalma a pessoa em stress</a:t>
            </a:r>
          </a:p>
          <a:p>
            <a:pPr marL="300355" indent="-287655">
              <a:lnSpc>
                <a:spcPct val="100000"/>
              </a:lnSpc>
              <a:spcBef>
                <a:spcPts val="320"/>
              </a:spcBef>
              <a:buChar char="•"/>
              <a:tabLst>
                <a:tab pos="300355" algn="l"/>
                <a:tab pos="300990" algn="l"/>
              </a:tabLst>
            </a:pPr>
            <a:r>
              <a:rPr lang="pt-PT" sz="2600" spc="-10" dirty="0">
                <a:solidFill>
                  <a:srgbClr val="231F20"/>
                </a:solidFill>
                <a:latin typeface="Calibri"/>
                <a:cs typeface="Calibri"/>
              </a:rPr>
              <a:t>Pergunta acerca das necessidades e preocupações</a:t>
            </a:r>
            <a:endParaRPr sz="2600" dirty="0">
              <a:latin typeface="Calibri"/>
              <a:cs typeface="Calibri"/>
            </a:endParaRPr>
          </a:p>
          <a:p>
            <a:pPr marL="300355" marR="5080" indent="-287655">
              <a:lnSpc>
                <a:spcPct val="111100"/>
              </a:lnSpc>
              <a:buChar char="•"/>
              <a:tabLst>
                <a:tab pos="300355" algn="l"/>
                <a:tab pos="300990" algn="l"/>
              </a:tabLst>
            </a:pPr>
            <a:r>
              <a:rPr lang="pt-PT" sz="2600" spc="-10" dirty="0">
                <a:solidFill>
                  <a:srgbClr val="231F20"/>
                </a:solidFill>
                <a:latin typeface="Calibri"/>
                <a:cs typeface="Calibri"/>
              </a:rPr>
              <a:t>Ajuda a pessoas em stress a encontrar soluções para as suas necessidades imediatas</a:t>
            </a:r>
            <a:r>
              <a:rPr sz="2600" spc="-10" dirty="0">
                <a:solidFill>
                  <a:srgbClr val="231F20"/>
                </a:solidFill>
                <a:latin typeface="Calibri"/>
                <a:cs typeface="Calibri"/>
              </a:rPr>
              <a:t>.</a:t>
            </a:r>
            <a:endParaRPr sz="2600" dirty="0">
              <a:latin typeface="Calibri"/>
              <a:cs typeface="Calibri"/>
            </a:endParaRPr>
          </a:p>
        </p:txBody>
      </p:sp>
      <p:pic>
        <p:nvPicPr>
          <p:cNvPr id="5" name="Picture 4" descr="Pernille ear.jpeg"/>
          <p:cNvPicPr>
            <a:picLocks noChangeAspect="1"/>
          </p:cNvPicPr>
          <p:nvPr/>
        </p:nvPicPr>
        <p:blipFill>
          <a:blip r:embed="rId3"/>
          <a:stretch>
            <a:fillRect/>
          </a:stretch>
        </p:blipFill>
        <p:spPr>
          <a:xfrm>
            <a:off x="8790997" y="318161"/>
            <a:ext cx="1585678" cy="1570928"/>
          </a:xfrm>
          <a:prstGeom prst="rect">
            <a:avLst/>
          </a:prstGeom>
        </p:spPr>
      </p:pic>
      <p:pic>
        <p:nvPicPr>
          <p:cNvPr id="4" name="Picture 3" descr="A picture containing text, linedrawing&#10;&#10;Description automatically generated">
            <a:extLst>
              <a:ext uri="{FF2B5EF4-FFF2-40B4-BE49-F238E27FC236}">
                <a16:creationId xmlns:a16="http://schemas.microsoft.com/office/drawing/2014/main" id="{6778D7CE-8862-4174-92BF-F2E306B6F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576" y="1903687"/>
            <a:ext cx="5247764" cy="393582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622300" y="862916"/>
            <a:ext cx="8032750" cy="566822"/>
          </a:xfrm>
          <a:prstGeom prst="rect">
            <a:avLst/>
          </a:prstGeom>
        </p:spPr>
        <p:txBody>
          <a:bodyPr vert="horz" wrap="square" lIns="0" tIns="12700" rIns="0" bIns="0" rtlCol="0">
            <a:spAutoFit/>
          </a:bodyPr>
          <a:lstStyle/>
          <a:p>
            <a:pPr marL="12700" algn="ctr">
              <a:lnSpc>
                <a:spcPct val="100000"/>
              </a:lnSpc>
              <a:spcBef>
                <a:spcPts val="100"/>
              </a:spcBef>
            </a:pPr>
            <a:r>
              <a:rPr lang="en-GB" sz="3600" dirty="0" err="1">
                <a:solidFill>
                  <a:schemeClr val="tx1"/>
                </a:solidFill>
              </a:rPr>
              <a:t>Comunicação</a:t>
            </a:r>
            <a:r>
              <a:rPr lang="en-GB" sz="3600" dirty="0">
                <a:solidFill>
                  <a:schemeClr val="tx1"/>
                </a:solidFill>
              </a:rPr>
              <a:t> de </a:t>
            </a:r>
            <a:r>
              <a:rPr lang="en-GB" sz="3600" dirty="0" err="1">
                <a:solidFill>
                  <a:schemeClr val="tx1"/>
                </a:solidFill>
              </a:rPr>
              <a:t>suporte</a:t>
            </a:r>
            <a:r>
              <a:rPr lang="en-GB" sz="3600" dirty="0">
                <a:solidFill>
                  <a:schemeClr val="tx1"/>
                </a:solidFill>
              </a:rPr>
              <a:t> e </a:t>
            </a:r>
            <a:r>
              <a:rPr lang="en-GB" sz="3600" dirty="0" err="1">
                <a:solidFill>
                  <a:schemeClr val="tx1"/>
                </a:solidFill>
              </a:rPr>
              <a:t>escuta</a:t>
            </a:r>
            <a:r>
              <a:rPr lang="en-GB" sz="3600" dirty="0">
                <a:solidFill>
                  <a:schemeClr val="tx1"/>
                </a:solidFill>
              </a:rPr>
              <a:t> </a:t>
            </a:r>
            <a:r>
              <a:rPr lang="en-GB" sz="3600" dirty="0" err="1">
                <a:solidFill>
                  <a:schemeClr val="tx1"/>
                </a:solidFill>
              </a:rPr>
              <a:t>ativa</a:t>
            </a:r>
            <a:endParaRPr sz="3600" spc="-5" dirty="0">
              <a:solidFill>
                <a:schemeClr val="tx1"/>
              </a:solidFill>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9" name="Picture 8" descr="Pernille ear.jpeg">
            <a:extLst>
              <a:ext uri="{FF2B5EF4-FFF2-40B4-BE49-F238E27FC236}">
                <a16:creationId xmlns:a16="http://schemas.microsoft.com/office/drawing/2014/main" id="{1BD660B3-93EC-4C2A-9B88-AD8E31843456}"/>
              </a:ext>
            </a:extLst>
          </p:cNvPr>
          <p:cNvPicPr>
            <a:picLocks noChangeAspect="1"/>
          </p:cNvPicPr>
          <p:nvPr/>
        </p:nvPicPr>
        <p:blipFill>
          <a:blip r:embed="rId3"/>
          <a:stretch>
            <a:fillRect/>
          </a:stretch>
        </p:blipFill>
        <p:spPr>
          <a:xfrm>
            <a:off x="8655050" y="763936"/>
            <a:ext cx="1585678" cy="1570928"/>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BB21A7D6-0F62-4ED9-9816-5CFD4BAC8F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428" y="2197510"/>
            <a:ext cx="4106841" cy="4285840"/>
          </a:xfrm>
          <a:prstGeom prst="rect">
            <a:avLst/>
          </a:prstGeom>
        </p:spPr>
      </p:pic>
      <p:pic>
        <p:nvPicPr>
          <p:cNvPr id="6" name="Picture 5" descr="A picture containing text, linedrawing&#10;&#10;Description automatically generated">
            <a:extLst>
              <a:ext uri="{FF2B5EF4-FFF2-40B4-BE49-F238E27FC236}">
                <a16:creationId xmlns:a16="http://schemas.microsoft.com/office/drawing/2014/main" id="{A2821BF9-F4D2-4FA8-954E-9A8373551C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2271" y="2390929"/>
            <a:ext cx="4170558" cy="408138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622300" y="862916"/>
            <a:ext cx="9099550" cy="566822"/>
          </a:xfrm>
          <a:prstGeom prst="rect">
            <a:avLst/>
          </a:prstGeom>
        </p:spPr>
        <p:txBody>
          <a:bodyPr vert="horz" wrap="square" lIns="0" tIns="12700" rIns="0" bIns="0" rtlCol="0">
            <a:spAutoFit/>
          </a:bodyPr>
          <a:lstStyle/>
          <a:p>
            <a:pPr marL="12700">
              <a:lnSpc>
                <a:spcPct val="100000"/>
              </a:lnSpc>
              <a:spcBef>
                <a:spcPts val="100"/>
              </a:spcBef>
            </a:pPr>
            <a:r>
              <a:rPr lang="en-GB" sz="3600" dirty="0" err="1">
                <a:solidFill>
                  <a:schemeClr val="tx1"/>
                </a:solidFill>
              </a:rPr>
              <a:t>Acalmar</a:t>
            </a:r>
            <a:r>
              <a:rPr lang="en-GB" sz="3600" dirty="0">
                <a:solidFill>
                  <a:schemeClr val="tx1"/>
                </a:solidFill>
              </a:rPr>
              <a:t> </a:t>
            </a:r>
            <a:r>
              <a:rPr lang="en-GB" sz="3600" dirty="0" err="1">
                <a:solidFill>
                  <a:schemeClr val="tx1"/>
                </a:solidFill>
              </a:rPr>
              <a:t>alguém</a:t>
            </a:r>
            <a:r>
              <a:rPr lang="en-GB" sz="3600" dirty="0">
                <a:solidFill>
                  <a:schemeClr val="tx1"/>
                </a:solidFill>
              </a:rPr>
              <a:t> </a:t>
            </a:r>
            <a:r>
              <a:rPr lang="en-GB" sz="3600" dirty="0" err="1">
                <a:solidFill>
                  <a:schemeClr val="tx1"/>
                </a:solidFill>
              </a:rPr>
              <a:t>em</a:t>
            </a:r>
            <a:r>
              <a:rPr lang="en-GB" sz="3600" dirty="0">
                <a:solidFill>
                  <a:schemeClr val="tx1"/>
                </a:solidFill>
              </a:rPr>
              <a:t> stress</a:t>
            </a:r>
            <a:endParaRPr sz="3600" spc="-5" dirty="0">
              <a:solidFill>
                <a:schemeClr val="tx1"/>
              </a:solidFill>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7" name="Rectangle 16"/>
          <p:cNvSpPr/>
          <p:nvPr/>
        </p:nvSpPr>
        <p:spPr>
          <a:xfrm>
            <a:off x="425450" y="1793875"/>
            <a:ext cx="6066790" cy="2567369"/>
          </a:xfrm>
          <a:prstGeom prst="rect">
            <a:avLst/>
          </a:prstGeom>
        </p:spPr>
        <p:txBody>
          <a:bodyPr wrap="square">
            <a:spAutoFit/>
          </a:bodyPr>
          <a:lstStyle/>
          <a:p>
            <a:pPr marL="12700" lvl="0" defTabSz="914400">
              <a:spcBef>
                <a:spcPts val="100"/>
              </a:spcBef>
              <a:defRPr/>
            </a:pPr>
            <a:r>
              <a:rPr lang="en-US" sz="4000" kern="0" spc="-20" dirty="0" err="1">
                <a:solidFill>
                  <a:srgbClr val="0000FF"/>
                </a:solidFill>
                <a:cs typeface="Calibri"/>
              </a:rPr>
              <a:t>Quais</a:t>
            </a:r>
            <a:r>
              <a:rPr lang="en-US" sz="4000" kern="0" spc="-20" dirty="0">
                <a:solidFill>
                  <a:srgbClr val="0000FF"/>
                </a:solidFill>
                <a:cs typeface="Calibri"/>
              </a:rPr>
              <a:t> </a:t>
            </a:r>
            <a:r>
              <a:rPr lang="en-US" sz="4000" kern="0" spc="-20" dirty="0" err="1">
                <a:solidFill>
                  <a:srgbClr val="0000FF"/>
                </a:solidFill>
                <a:cs typeface="Calibri"/>
              </a:rPr>
              <a:t>são</a:t>
            </a:r>
            <a:r>
              <a:rPr lang="en-US" sz="4000" kern="0" spc="-20" dirty="0">
                <a:solidFill>
                  <a:srgbClr val="0000FF"/>
                </a:solidFill>
                <a:cs typeface="Calibri"/>
              </a:rPr>
              <a:t> as </a:t>
            </a:r>
            <a:r>
              <a:rPr lang="en-US" sz="4000" kern="0" spc="-20" dirty="0" err="1">
                <a:solidFill>
                  <a:srgbClr val="0000FF"/>
                </a:solidFill>
                <a:cs typeface="Calibri"/>
              </a:rPr>
              <a:t>formas</a:t>
            </a:r>
            <a:r>
              <a:rPr lang="en-US" sz="4000" kern="0" spc="-20" dirty="0">
                <a:solidFill>
                  <a:srgbClr val="0000FF"/>
                </a:solidFill>
                <a:cs typeface="Calibri"/>
              </a:rPr>
              <a:t> que </a:t>
            </a:r>
            <a:r>
              <a:rPr lang="en-US" sz="4000" kern="0" spc="-20" dirty="0" err="1">
                <a:solidFill>
                  <a:srgbClr val="0000FF"/>
                </a:solidFill>
                <a:cs typeface="Calibri"/>
              </a:rPr>
              <a:t>conhece</a:t>
            </a:r>
            <a:r>
              <a:rPr lang="en-US" sz="4000" kern="0" spc="-20" dirty="0">
                <a:solidFill>
                  <a:srgbClr val="0000FF"/>
                </a:solidFill>
                <a:cs typeface="Calibri"/>
              </a:rPr>
              <a:t> para </a:t>
            </a:r>
            <a:r>
              <a:rPr lang="en-US" sz="4000" kern="0" spc="-20" dirty="0" err="1">
                <a:solidFill>
                  <a:srgbClr val="0000FF"/>
                </a:solidFill>
                <a:cs typeface="Calibri"/>
              </a:rPr>
              <a:t>acalmar</a:t>
            </a:r>
            <a:r>
              <a:rPr lang="en-US" sz="4000" kern="0" spc="-20" dirty="0">
                <a:solidFill>
                  <a:srgbClr val="0000FF"/>
                </a:solidFill>
                <a:cs typeface="Calibri"/>
              </a:rPr>
              <a:t> </a:t>
            </a:r>
            <a:r>
              <a:rPr lang="en-US" sz="4000" kern="0" spc="-20" dirty="0" err="1">
                <a:solidFill>
                  <a:srgbClr val="0000FF"/>
                </a:solidFill>
                <a:cs typeface="Calibri"/>
              </a:rPr>
              <a:t>alguém</a:t>
            </a:r>
            <a:r>
              <a:rPr lang="en-US" sz="4000" kern="0" spc="-20" dirty="0">
                <a:solidFill>
                  <a:srgbClr val="0000FF"/>
                </a:solidFill>
                <a:cs typeface="Calibri"/>
              </a:rPr>
              <a:t> </a:t>
            </a:r>
            <a:r>
              <a:rPr lang="en-US" sz="4000" kern="0" spc="-20" dirty="0" err="1">
                <a:solidFill>
                  <a:srgbClr val="0000FF"/>
                </a:solidFill>
                <a:cs typeface="Calibri"/>
              </a:rPr>
              <a:t>em</a:t>
            </a:r>
            <a:r>
              <a:rPr lang="en-US" sz="4000" kern="0" spc="-20" dirty="0">
                <a:solidFill>
                  <a:srgbClr val="0000FF"/>
                </a:solidFill>
                <a:cs typeface="Calibri"/>
              </a:rPr>
              <a:t> stress?</a:t>
            </a:r>
          </a:p>
          <a:p>
            <a:pPr marL="12700" lvl="0" defTabSz="914400">
              <a:spcBef>
                <a:spcPts val="100"/>
              </a:spcBef>
              <a:defRPr/>
            </a:pPr>
            <a:r>
              <a:rPr lang="en-US" sz="4000" kern="0" spc="-20" dirty="0" err="1">
                <a:solidFill>
                  <a:srgbClr val="0000FF"/>
                </a:solidFill>
                <a:cs typeface="Calibri"/>
              </a:rPr>
              <a:t>Responda</a:t>
            </a:r>
            <a:r>
              <a:rPr lang="en-US" sz="4000" kern="0" spc="-20" dirty="0">
                <a:solidFill>
                  <a:srgbClr val="0000FF"/>
                </a:solidFill>
                <a:cs typeface="Calibri"/>
              </a:rPr>
              <a:t> no CHAT</a:t>
            </a:r>
          </a:p>
        </p:txBody>
      </p:sp>
      <p:pic>
        <p:nvPicPr>
          <p:cNvPr id="9" name="Picture 8" descr="Pernille ear.jpeg">
            <a:extLst>
              <a:ext uri="{FF2B5EF4-FFF2-40B4-BE49-F238E27FC236}">
                <a16:creationId xmlns:a16="http://schemas.microsoft.com/office/drawing/2014/main" id="{96C0B364-EB2A-4192-82E7-E507DCC01BF6}"/>
              </a:ext>
            </a:extLst>
          </p:cNvPr>
          <p:cNvPicPr>
            <a:picLocks noChangeAspect="1"/>
          </p:cNvPicPr>
          <p:nvPr/>
        </p:nvPicPr>
        <p:blipFill>
          <a:blip r:embed="rId3"/>
          <a:stretch>
            <a:fillRect/>
          </a:stretch>
        </p:blipFill>
        <p:spPr>
          <a:xfrm>
            <a:off x="8655050" y="763936"/>
            <a:ext cx="1585678" cy="1570928"/>
          </a:xfrm>
          <a:prstGeom prst="rect">
            <a:avLst/>
          </a:prstGeom>
        </p:spPr>
      </p:pic>
      <p:pic>
        <p:nvPicPr>
          <p:cNvPr id="3" name="Picture 2" descr="A picture containing text, linedrawing&#10;&#10;Description automatically generated">
            <a:extLst>
              <a:ext uri="{FF2B5EF4-FFF2-40B4-BE49-F238E27FC236}">
                <a16:creationId xmlns:a16="http://schemas.microsoft.com/office/drawing/2014/main" id="{09DDC96A-C5A7-4272-A574-9C5B5AA3AC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4322" y="2532574"/>
            <a:ext cx="4899127" cy="367434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ernille ear.jpeg"/>
          <p:cNvPicPr>
            <a:picLocks noChangeAspect="1"/>
          </p:cNvPicPr>
          <p:nvPr/>
        </p:nvPicPr>
        <p:blipFill>
          <a:blip r:embed="rId3"/>
          <a:stretch>
            <a:fillRect/>
          </a:stretch>
        </p:blipFill>
        <p:spPr>
          <a:xfrm>
            <a:off x="9645650" y="0"/>
            <a:ext cx="1873250" cy="1855825"/>
          </a:xfrm>
          <a:prstGeom prst="rect">
            <a:avLst/>
          </a:prstGeom>
        </p:spPr>
      </p:pic>
      <p:sp>
        <p:nvSpPr>
          <p:cNvPr id="12" name="object 12"/>
          <p:cNvSpPr txBox="1">
            <a:spLocks noGrp="1"/>
          </p:cNvSpPr>
          <p:nvPr>
            <p:ph type="title"/>
          </p:nvPr>
        </p:nvSpPr>
        <p:spPr>
          <a:xfrm>
            <a:off x="546100" y="1203217"/>
            <a:ext cx="9099550" cy="566822"/>
          </a:xfrm>
          <a:prstGeom prst="rect">
            <a:avLst/>
          </a:prstGeom>
        </p:spPr>
        <p:txBody>
          <a:bodyPr vert="horz" wrap="square" lIns="0" tIns="12700" rIns="0" bIns="0" rtlCol="0">
            <a:spAutoFit/>
          </a:bodyPr>
          <a:lstStyle/>
          <a:p>
            <a:pPr marL="12700">
              <a:lnSpc>
                <a:spcPct val="100000"/>
              </a:lnSpc>
              <a:spcBef>
                <a:spcPts val="100"/>
              </a:spcBef>
            </a:pPr>
            <a:r>
              <a:rPr lang="en-GB" sz="3600" spc="-5" dirty="0" err="1">
                <a:solidFill>
                  <a:schemeClr val="tx1"/>
                </a:solidFill>
              </a:rPr>
              <a:t>Acalmar</a:t>
            </a:r>
            <a:r>
              <a:rPr lang="en-GB" sz="3600" spc="-5" dirty="0">
                <a:solidFill>
                  <a:schemeClr val="tx1"/>
                </a:solidFill>
              </a:rPr>
              <a:t> </a:t>
            </a:r>
            <a:r>
              <a:rPr lang="en-GB" sz="3600" spc="-5" dirty="0" err="1">
                <a:solidFill>
                  <a:schemeClr val="tx1"/>
                </a:solidFill>
              </a:rPr>
              <a:t>alguém</a:t>
            </a:r>
            <a:r>
              <a:rPr lang="en-GB" sz="3600" spc="-5" dirty="0">
                <a:solidFill>
                  <a:schemeClr val="tx1"/>
                </a:solidFill>
              </a:rPr>
              <a:t> </a:t>
            </a:r>
            <a:r>
              <a:rPr lang="en-GB" sz="3600" spc="-5" dirty="0" err="1">
                <a:solidFill>
                  <a:schemeClr val="tx1"/>
                </a:solidFill>
              </a:rPr>
              <a:t>em</a:t>
            </a:r>
            <a:r>
              <a:rPr lang="en-GB" sz="3600" spc="-5" dirty="0">
                <a:solidFill>
                  <a:schemeClr val="tx1"/>
                </a:solidFill>
              </a:rPr>
              <a:t> stress</a:t>
            </a:r>
            <a:endParaRPr sz="3600" spc="-5" dirty="0">
              <a:solidFill>
                <a:schemeClr val="tx1"/>
              </a:solidFill>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7" name="Rectangle 16"/>
          <p:cNvSpPr/>
          <p:nvPr/>
        </p:nvSpPr>
        <p:spPr>
          <a:xfrm>
            <a:off x="425450" y="2251075"/>
            <a:ext cx="10039350" cy="5160387"/>
          </a:xfrm>
          <a:prstGeom prst="rect">
            <a:avLst/>
          </a:prstGeom>
        </p:spPr>
        <p:txBody>
          <a:bodyPr wrap="square">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000" b="0" i="0" u="none" strike="noStrike" kern="0" cap="none" spc="0" normalizeH="0" baseline="0" noProof="0" dirty="0" err="1">
                <a:ln>
                  <a:noFill/>
                </a:ln>
                <a:solidFill>
                  <a:srgbClr val="0000FF"/>
                </a:solidFill>
                <a:effectLst/>
                <a:uLnTx/>
                <a:uFillTx/>
                <a:latin typeface="Calibri"/>
                <a:ea typeface="+mj-ea"/>
                <a:cs typeface="Calibri"/>
              </a:rPr>
              <a:t>Atividade</a:t>
            </a:r>
            <a:endParaRPr kumimoji="0" lang="en-US" sz="4000" b="0" i="0" u="none" strike="noStrike" kern="0" cap="none" spc="0" normalizeH="0" baseline="0" noProof="0" dirty="0">
              <a:ln>
                <a:noFill/>
              </a:ln>
              <a:solidFill>
                <a:srgbClr val="0000FF"/>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r>
              <a:rPr lang="en-US" sz="4000" kern="0" dirty="0" err="1">
                <a:solidFill>
                  <a:srgbClr val="0000FF"/>
                </a:solidFill>
                <a:latin typeface="Calibri"/>
                <a:ea typeface="+mj-ea"/>
                <a:cs typeface="Calibri"/>
              </a:rPr>
              <a:t>Veja</a:t>
            </a:r>
            <a:r>
              <a:rPr lang="en-US" sz="4000" kern="0" dirty="0">
                <a:solidFill>
                  <a:srgbClr val="0000FF"/>
                </a:solidFill>
                <a:latin typeface="Calibri"/>
                <a:ea typeface="+mj-ea"/>
                <a:cs typeface="Calibri"/>
              </a:rPr>
              <a:t> o video e tome </a:t>
            </a:r>
            <a:r>
              <a:rPr lang="en-US" sz="4000" kern="0" dirty="0" err="1">
                <a:solidFill>
                  <a:srgbClr val="0000FF"/>
                </a:solidFill>
                <a:latin typeface="Calibri"/>
                <a:ea typeface="+mj-ea"/>
                <a:cs typeface="Calibri"/>
              </a:rPr>
              <a:t>notas</a:t>
            </a:r>
            <a:r>
              <a:rPr lang="en-US" sz="4000" kern="0" dirty="0">
                <a:solidFill>
                  <a:srgbClr val="0000FF"/>
                </a:solidFill>
                <a:latin typeface="Calibri"/>
                <a:ea typeface="+mj-ea"/>
                <a:cs typeface="Calibri"/>
              </a:rPr>
              <a:t> </a:t>
            </a:r>
            <a:r>
              <a:rPr lang="en-US" sz="4000" kern="0" dirty="0" err="1">
                <a:solidFill>
                  <a:srgbClr val="0000FF"/>
                </a:solidFill>
                <a:latin typeface="Calibri"/>
                <a:ea typeface="+mj-ea"/>
                <a:cs typeface="Calibri"/>
              </a:rPr>
              <a:t>acerca</a:t>
            </a:r>
            <a:r>
              <a:rPr lang="en-US" sz="4000" kern="0" dirty="0">
                <a:solidFill>
                  <a:srgbClr val="0000FF"/>
                </a:solidFill>
                <a:latin typeface="Calibri"/>
                <a:ea typeface="+mj-ea"/>
                <a:cs typeface="Calibri"/>
              </a:rPr>
              <a:t> de </a:t>
            </a:r>
            <a:r>
              <a:rPr lang="en-US" sz="4000" kern="0" dirty="0" err="1">
                <a:solidFill>
                  <a:srgbClr val="0000FF"/>
                </a:solidFill>
                <a:latin typeface="Calibri"/>
                <a:ea typeface="+mj-ea"/>
                <a:cs typeface="Calibri"/>
              </a:rPr>
              <a:t>como</a:t>
            </a:r>
            <a:r>
              <a:rPr lang="en-US" sz="4000" kern="0" dirty="0">
                <a:solidFill>
                  <a:srgbClr val="0000FF"/>
                </a:solidFill>
                <a:latin typeface="Calibri"/>
                <a:ea typeface="+mj-ea"/>
                <a:cs typeface="Calibri"/>
              </a:rPr>
              <a:t> o </a:t>
            </a:r>
            <a:r>
              <a:rPr lang="en-US" sz="4000" kern="0" dirty="0" err="1">
                <a:solidFill>
                  <a:srgbClr val="0000FF"/>
                </a:solidFill>
                <a:latin typeface="Calibri"/>
                <a:ea typeface="+mj-ea"/>
                <a:cs typeface="Calibri"/>
              </a:rPr>
              <a:t>prestador</a:t>
            </a:r>
            <a:r>
              <a:rPr lang="en-US" sz="4000" kern="0" dirty="0">
                <a:solidFill>
                  <a:srgbClr val="0000FF"/>
                </a:solidFill>
                <a:latin typeface="Calibri"/>
                <a:ea typeface="+mj-ea"/>
                <a:cs typeface="Calibri"/>
              </a:rPr>
              <a:t> de </a:t>
            </a:r>
            <a:r>
              <a:rPr lang="en-US" sz="4000" kern="0" dirty="0" err="1">
                <a:solidFill>
                  <a:srgbClr val="0000FF"/>
                </a:solidFill>
                <a:latin typeface="Calibri"/>
                <a:ea typeface="+mj-ea"/>
                <a:cs typeface="Calibri"/>
              </a:rPr>
              <a:t>ajuda</a:t>
            </a:r>
            <a:r>
              <a:rPr lang="en-US" sz="4000" kern="0" dirty="0">
                <a:solidFill>
                  <a:srgbClr val="0000FF"/>
                </a:solidFill>
                <a:latin typeface="Calibri"/>
                <a:ea typeface="+mj-ea"/>
                <a:cs typeface="Calibri"/>
              </a:rPr>
              <a:t> </a:t>
            </a:r>
            <a:r>
              <a:rPr lang="en-US" sz="4000" kern="0" dirty="0" err="1">
                <a:solidFill>
                  <a:srgbClr val="0000FF"/>
                </a:solidFill>
                <a:latin typeface="Calibri"/>
                <a:ea typeface="+mj-ea"/>
                <a:cs typeface="Calibri"/>
              </a:rPr>
              <a:t>aplicou</a:t>
            </a:r>
            <a:r>
              <a:rPr lang="en-US" sz="4000" kern="0" dirty="0">
                <a:solidFill>
                  <a:srgbClr val="0000FF"/>
                </a:solidFill>
                <a:latin typeface="Calibri"/>
                <a:ea typeface="+mj-ea"/>
                <a:cs typeface="Calibri"/>
              </a:rPr>
              <a:t> as </a:t>
            </a:r>
            <a:r>
              <a:rPr lang="en-US" sz="4000" kern="0" dirty="0" err="1">
                <a:solidFill>
                  <a:srgbClr val="0000FF"/>
                </a:solidFill>
                <a:latin typeface="Calibri"/>
                <a:ea typeface="+mj-ea"/>
                <a:cs typeface="Calibri"/>
              </a:rPr>
              <a:t>ações</a:t>
            </a:r>
            <a:r>
              <a:rPr lang="en-US" sz="4000" kern="0" dirty="0">
                <a:solidFill>
                  <a:srgbClr val="0000FF"/>
                </a:solidFill>
                <a:latin typeface="Calibri"/>
                <a:ea typeface="+mj-ea"/>
                <a:cs typeface="Calibri"/>
              </a:rPr>
              <a:t> de ESCUTAR </a:t>
            </a:r>
            <a:r>
              <a:rPr lang="en-US" sz="4000" kern="0" dirty="0" err="1">
                <a:solidFill>
                  <a:srgbClr val="0000FF"/>
                </a:solidFill>
                <a:latin typeface="Calibri"/>
                <a:ea typeface="+mj-ea"/>
                <a:cs typeface="Calibri"/>
              </a:rPr>
              <a:t>na</a:t>
            </a:r>
            <a:r>
              <a:rPr lang="en-US" sz="4000" kern="0" dirty="0">
                <a:solidFill>
                  <a:srgbClr val="0000FF"/>
                </a:solidFill>
                <a:latin typeface="Calibri"/>
                <a:ea typeface="+mj-ea"/>
                <a:cs typeface="Calibri"/>
              </a:rPr>
              <a:t> </a:t>
            </a:r>
            <a:r>
              <a:rPr lang="en-US" sz="4000" kern="0" dirty="0" err="1">
                <a:solidFill>
                  <a:srgbClr val="0000FF"/>
                </a:solidFill>
                <a:latin typeface="Calibri"/>
                <a:ea typeface="+mj-ea"/>
                <a:cs typeface="Calibri"/>
              </a:rPr>
              <a:t>situação</a:t>
            </a:r>
            <a:r>
              <a:rPr lang="en-US" sz="4000" kern="0" dirty="0">
                <a:solidFill>
                  <a:srgbClr val="0000FF"/>
                </a:solidFill>
                <a:latin typeface="Calibri"/>
                <a:ea typeface="+mj-ea"/>
                <a:cs typeface="Calibri"/>
              </a:rPr>
              <a:t> e que </a:t>
            </a:r>
            <a:r>
              <a:rPr lang="en-US" sz="4000" kern="0" dirty="0" err="1">
                <a:solidFill>
                  <a:srgbClr val="0000FF"/>
                </a:solidFill>
                <a:latin typeface="Calibri"/>
                <a:ea typeface="+mj-ea"/>
                <a:cs typeface="Calibri"/>
              </a:rPr>
              <a:t>formas</a:t>
            </a:r>
            <a:r>
              <a:rPr lang="en-US" sz="4000" kern="0" dirty="0">
                <a:solidFill>
                  <a:srgbClr val="0000FF"/>
                </a:solidFill>
                <a:latin typeface="Calibri"/>
                <a:ea typeface="+mj-ea"/>
                <a:cs typeface="Calibri"/>
              </a:rPr>
              <a:t> de </a:t>
            </a:r>
            <a:r>
              <a:rPr lang="en-US" sz="4000" kern="0" dirty="0" err="1">
                <a:solidFill>
                  <a:srgbClr val="0000FF"/>
                </a:solidFill>
                <a:latin typeface="Calibri"/>
                <a:ea typeface="+mj-ea"/>
                <a:cs typeface="Calibri"/>
              </a:rPr>
              <a:t>acalmar</a:t>
            </a:r>
            <a:r>
              <a:rPr lang="en-US" sz="4000" kern="0" dirty="0">
                <a:solidFill>
                  <a:srgbClr val="0000FF"/>
                </a:solidFill>
                <a:latin typeface="Calibri"/>
                <a:ea typeface="+mj-ea"/>
                <a:cs typeface="Calibri"/>
              </a:rPr>
              <a:t> </a:t>
            </a:r>
            <a:r>
              <a:rPr lang="en-US" sz="4000" kern="0" dirty="0" err="1">
                <a:solidFill>
                  <a:srgbClr val="0000FF"/>
                </a:solidFill>
                <a:latin typeface="Calibri"/>
                <a:ea typeface="+mj-ea"/>
                <a:cs typeface="Calibri"/>
              </a:rPr>
              <a:t>utilizou</a:t>
            </a:r>
            <a:r>
              <a:rPr lang="en-US" sz="4000" kern="0" dirty="0">
                <a:solidFill>
                  <a:srgbClr val="0000FF"/>
                </a:solidFill>
                <a:latin typeface="Calibri"/>
                <a:ea typeface="+mj-ea"/>
                <a:cs typeface="Calibri"/>
              </a:rPr>
              <a:t>.</a:t>
            </a:r>
            <a:endParaRPr lang="en-US" sz="4000" kern="0" spc="-20" dirty="0">
              <a:solidFill>
                <a:srgbClr val="0000FF"/>
              </a:solidFill>
              <a:cs typeface="Calibri"/>
            </a:endParaRPr>
          </a:p>
          <a:p>
            <a:pPr marL="12700" lvl="0" defTabSz="914400">
              <a:spcBef>
                <a:spcPts val="100"/>
              </a:spcBef>
              <a:defRPr/>
            </a:pPr>
            <a:endParaRPr lang="en-US" sz="4200" kern="0" spc="-20" dirty="0">
              <a:solidFill>
                <a:srgbClr val="0000FF"/>
              </a:solidFill>
              <a:cs typeface="Calibri"/>
            </a:endParaRPr>
          </a:p>
          <a:p>
            <a:pPr marL="12700" lvl="0" defTabSz="914400">
              <a:spcBef>
                <a:spcPts val="100"/>
              </a:spcBef>
              <a:defRPr/>
            </a:pPr>
            <a:endParaRPr lang="en-US" sz="4200" kern="0" spc="-20" dirty="0">
              <a:solidFill>
                <a:srgbClr val="0000FF"/>
              </a:solidFill>
              <a:cs typeface="Calibri"/>
            </a:endParaRPr>
          </a:p>
          <a:p>
            <a:pPr marL="12700" lvl="0" defTabSz="914400">
              <a:spcBef>
                <a:spcPts val="100"/>
              </a:spcBef>
              <a:defRPr/>
            </a:pPr>
            <a:endParaRPr lang="en-US" sz="4200" kern="0" spc="-20" dirty="0">
              <a:solidFill>
                <a:srgbClr val="0000FF"/>
              </a:solidFill>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linedrawing&#10;&#10;Description automatically generated">
            <a:extLst>
              <a:ext uri="{FF2B5EF4-FFF2-40B4-BE49-F238E27FC236}">
                <a16:creationId xmlns:a16="http://schemas.microsoft.com/office/drawing/2014/main" id="{B7AB35FC-605D-4F3E-8C43-156D4B7ED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0429" y="2292654"/>
            <a:ext cx="4046456" cy="3034842"/>
          </a:xfrm>
          <a:prstGeom prst="rect">
            <a:avLst/>
          </a:prstGeom>
        </p:spPr>
      </p:pic>
      <p:pic>
        <p:nvPicPr>
          <p:cNvPr id="16" name="Picture 15" descr="Pernille ear.jpeg"/>
          <p:cNvPicPr>
            <a:picLocks noChangeAspect="1"/>
          </p:cNvPicPr>
          <p:nvPr/>
        </p:nvPicPr>
        <p:blipFill>
          <a:blip r:embed="rId4"/>
          <a:stretch>
            <a:fillRect/>
          </a:stretch>
        </p:blipFill>
        <p:spPr>
          <a:xfrm>
            <a:off x="9645650" y="0"/>
            <a:ext cx="1873250" cy="1855825"/>
          </a:xfrm>
          <a:prstGeom prst="rect">
            <a:avLst/>
          </a:prstGeom>
        </p:spPr>
      </p:pic>
      <p:sp>
        <p:nvSpPr>
          <p:cNvPr id="12" name="object 12"/>
          <p:cNvSpPr txBox="1">
            <a:spLocks noGrp="1"/>
          </p:cNvSpPr>
          <p:nvPr>
            <p:ph type="title"/>
          </p:nvPr>
        </p:nvSpPr>
        <p:spPr>
          <a:xfrm>
            <a:off x="622300" y="862916"/>
            <a:ext cx="9099550" cy="566822"/>
          </a:xfrm>
          <a:prstGeom prst="rect">
            <a:avLst/>
          </a:prstGeom>
        </p:spPr>
        <p:txBody>
          <a:bodyPr vert="horz" wrap="square" lIns="0" tIns="12700" rIns="0" bIns="0" rtlCol="0">
            <a:spAutoFit/>
          </a:bodyPr>
          <a:lstStyle/>
          <a:p>
            <a:pPr marL="12700">
              <a:lnSpc>
                <a:spcPct val="100000"/>
              </a:lnSpc>
              <a:spcBef>
                <a:spcPts val="100"/>
              </a:spcBef>
            </a:pPr>
            <a:r>
              <a:rPr lang="en-GB" sz="3600" dirty="0" err="1">
                <a:solidFill>
                  <a:schemeClr val="tx1"/>
                </a:solidFill>
              </a:rPr>
              <a:t>Acalmar</a:t>
            </a:r>
            <a:r>
              <a:rPr lang="en-GB" sz="3600" dirty="0">
                <a:solidFill>
                  <a:schemeClr val="tx1"/>
                </a:solidFill>
              </a:rPr>
              <a:t> </a:t>
            </a:r>
            <a:r>
              <a:rPr lang="en-GB" sz="3600" dirty="0" err="1">
                <a:solidFill>
                  <a:schemeClr val="tx1"/>
                </a:solidFill>
              </a:rPr>
              <a:t>alguém</a:t>
            </a:r>
            <a:r>
              <a:rPr lang="en-GB" sz="3600" dirty="0">
                <a:solidFill>
                  <a:schemeClr val="tx1"/>
                </a:solidFill>
              </a:rPr>
              <a:t> </a:t>
            </a:r>
            <a:r>
              <a:rPr lang="en-GB" sz="3600" dirty="0" err="1">
                <a:solidFill>
                  <a:schemeClr val="tx1"/>
                </a:solidFill>
              </a:rPr>
              <a:t>em</a:t>
            </a:r>
            <a:r>
              <a:rPr lang="en-GB" sz="3600" dirty="0">
                <a:solidFill>
                  <a:schemeClr val="tx1"/>
                </a:solidFill>
              </a:rPr>
              <a:t> stress</a:t>
            </a:r>
            <a:endParaRPr sz="3600" spc="-5" dirty="0">
              <a:solidFill>
                <a:schemeClr val="tx1"/>
              </a:solidFill>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9" name="object 13"/>
          <p:cNvSpPr txBox="1"/>
          <p:nvPr/>
        </p:nvSpPr>
        <p:spPr>
          <a:xfrm>
            <a:off x="622300" y="1855825"/>
            <a:ext cx="6934200" cy="4016484"/>
          </a:xfrm>
          <a:prstGeom prst="rect">
            <a:avLst/>
          </a:prstGeom>
        </p:spPr>
        <p:txBody>
          <a:bodyPr vert="horz" wrap="square" lIns="0" tIns="53340" rIns="0" bIns="0" rtlCol="0">
            <a:spAutoFit/>
          </a:bodyPr>
          <a:lstStyle/>
          <a:p>
            <a:pPr marL="300355" indent="-287655">
              <a:lnSpc>
                <a:spcPct val="100000"/>
              </a:lnSpc>
              <a:spcBef>
                <a:spcPts val="320"/>
              </a:spcBef>
              <a:buChar char="•"/>
              <a:tabLst>
                <a:tab pos="300355" algn="l"/>
                <a:tab pos="300990" algn="l"/>
              </a:tabLst>
            </a:pPr>
            <a:r>
              <a:rPr lang="en-GB" sz="2400" spc="-10" dirty="0" err="1">
                <a:solidFill>
                  <a:srgbClr val="231F20"/>
                </a:solidFill>
                <a:latin typeface="Calibri"/>
                <a:cs typeface="Calibri"/>
              </a:rPr>
              <a:t>Manter</a:t>
            </a:r>
            <a:r>
              <a:rPr lang="en-GB" sz="2400" spc="-10" dirty="0">
                <a:solidFill>
                  <a:srgbClr val="231F20"/>
                </a:solidFill>
                <a:latin typeface="Calibri"/>
                <a:cs typeface="Calibri"/>
              </a:rPr>
              <a:t> o tom de </a:t>
            </a:r>
            <a:r>
              <a:rPr lang="en-GB" sz="2400" spc="-10" dirty="0" err="1">
                <a:solidFill>
                  <a:srgbClr val="231F20"/>
                </a:solidFill>
                <a:latin typeface="Calibri"/>
                <a:cs typeface="Calibri"/>
              </a:rPr>
              <a:t>voz</a:t>
            </a:r>
            <a:r>
              <a:rPr lang="en-GB" sz="2400" spc="-10" dirty="0">
                <a:solidFill>
                  <a:srgbClr val="231F20"/>
                </a:solidFill>
                <a:latin typeface="Calibri"/>
                <a:cs typeface="Calibri"/>
              </a:rPr>
              <a:t> </a:t>
            </a:r>
            <a:r>
              <a:rPr lang="en-GB" sz="2400" spc="-10" dirty="0" err="1">
                <a:solidFill>
                  <a:srgbClr val="231F20"/>
                </a:solidFill>
                <a:latin typeface="Calibri"/>
                <a:cs typeface="Calibri"/>
              </a:rPr>
              <a:t>calmo</a:t>
            </a:r>
            <a:r>
              <a:rPr lang="en-GB" sz="2400" spc="-10" dirty="0">
                <a:solidFill>
                  <a:srgbClr val="231F20"/>
                </a:solidFill>
                <a:latin typeface="Calibri"/>
                <a:cs typeface="Calibri"/>
              </a:rPr>
              <a:t> e suave</a:t>
            </a:r>
          </a:p>
          <a:p>
            <a:pPr marL="300355" indent="-287655">
              <a:lnSpc>
                <a:spcPct val="100000"/>
              </a:lnSpc>
              <a:spcBef>
                <a:spcPts val="320"/>
              </a:spcBef>
              <a:buChar char="•"/>
              <a:tabLst>
                <a:tab pos="300355" algn="l"/>
                <a:tab pos="300990" algn="l"/>
              </a:tabLst>
            </a:pPr>
            <a:r>
              <a:rPr lang="en-GB" sz="2400" spc="-10" dirty="0" err="1">
                <a:solidFill>
                  <a:srgbClr val="231F20"/>
                </a:solidFill>
                <a:latin typeface="Calibri"/>
                <a:cs typeface="Calibri"/>
              </a:rPr>
              <a:t>Tentar</a:t>
            </a:r>
            <a:r>
              <a:rPr lang="en-GB" sz="2400" spc="-10" dirty="0">
                <a:solidFill>
                  <a:srgbClr val="231F20"/>
                </a:solidFill>
                <a:latin typeface="Calibri"/>
                <a:cs typeface="Calibri"/>
              </a:rPr>
              <a:t> </a:t>
            </a:r>
            <a:r>
              <a:rPr lang="en-GB" sz="2400" spc="-10" dirty="0" err="1">
                <a:solidFill>
                  <a:srgbClr val="231F20"/>
                </a:solidFill>
                <a:latin typeface="Calibri"/>
                <a:cs typeface="Calibri"/>
              </a:rPr>
              <a:t>acalmar</a:t>
            </a:r>
            <a:r>
              <a:rPr lang="en-GB" sz="2400" spc="-10" dirty="0">
                <a:solidFill>
                  <a:srgbClr val="231F20"/>
                </a:solidFill>
                <a:latin typeface="Calibri"/>
                <a:cs typeface="Calibri"/>
              </a:rPr>
              <a:t>-se a </a:t>
            </a:r>
            <a:r>
              <a:rPr lang="en-GB" sz="2400" spc="-10" dirty="0" err="1">
                <a:solidFill>
                  <a:srgbClr val="231F20"/>
                </a:solidFill>
                <a:latin typeface="Calibri"/>
                <a:cs typeface="Calibri"/>
              </a:rPr>
              <a:t>si</a:t>
            </a:r>
            <a:r>
              <a:rPr lang="en-GB" sz="2400" spc="-10" dirty="0">
                <a:solidFill>
                  <a:srgbClr val="231F20"/>
                </a:solidFill>
                <a:latin typeface="Calibri"/>
                <a:cs typeface="Calibri"/>
              </a:rPr>
              <a:t> </a:t>
            </a:r>
            <a:r>
              <a:rPr lang="en-GB" sz="2400" spc="-10" dirty="0" err="1">
                <a:solidFill>
                  <a:srgbClr val="231F20"/>
                </a:solidFill>
                <a:latin typeface="Calibri"/>
                <a:cs typeface="Calibri"/>
              </a:rPr>
              <a:t>mesmo</a:t>
            </a:r>
            <a:endParaRPr lang="en-GB" sz="2400" spc="-10" dirty="0">
              <a:solidFill>
                <a:srgbClr val="231F20"/>
              </a:solidFill>
              <a:latin typeface="Calibri"/>
              <a:cs typeface="Calibri"/>
            </a:endParaRPr>
          </a:p>
          <a:p>
            <a:pPr marL="300355" indent="-287655">
              <a:lnSpc>
                <a:spcPct val="100000"/>
              </a:lnSpc>
              <a:spcBef>
                <a:spcPts val="320"/>
              </a:spcBef>
              <a:buChar char="•"/>
              <a:tabLst>
                <a:tab pos="300355" algn="l"/>
                <a:tab pos="300990" algn="l"/>
              </a:tabLst>
            </a:pPr>
            <a:r>
              <a:rPr lang="en-GB" sz="2400" spc="-10" dirty="0" err="1">
                <a:solidFill>
                  <a:srgbClr val="231F20"/>
                </a:solidFill>
                <a:latin typeface="Calibri"/>
                <a:cs typeface="Calibri"/>
              </a:rPr>
              <a:t>Assegure</a:t>
            </a:r>
            <a:r>
              <a:rPr lang="en-GB" sz="2400" spc="-10" dirty="0">
                <a:solidFill>
                  <a:srgbClr val="231F20"/>
                </a:solidFill>
                <a:latin typeface="Calibri"/>
                <a:cs typeface="Calibri"/>
              </a:rPr>
              <a:t> à </a:t>
            </a:r>
            <a:r>
              <a:rPr lang="en-GB" sz="2400" spc="-10" dirty="0" err="1">
                <a:solidFill>
                  <a:srgbClr val="231F20"/>
                </a:solidFill>
                <a:latin typeface="Calibri"/>
                <a:cs typeface="Calibri"/>
              </a:rPr>
              <a:t>pessoa</a:t>
            </a:r>
            <a:r>
              <a:rPr lang="en-GB" sz="2400" spc="-10" dirty="0">
                <a:solidFill>
                  <a:srgbClr val="231F20"/>
                </a:solidFill>
                <a:latin typeface="Calibri"/>
                <a:cs typeface="Calibri"/>
              </a:rPr>
              <a:t> que o </a:t>
            </a:r>
            <a:r>
              <a:rPr lang="en-GB" sz="2400" spc="-10" dirty="0" err="1">
                <a:solidFill>
                  <a:srgbClr val="231F20"/>
                </a:solidFill>
                <a:latin typeface="Calibri"/>
                <a:cs typeface="Calibri"/>
              </a:rPr>
              <a:t>está</a:t>
            </a:r>
            <a:r>
              <a:rPr lang="en-GB" sz="2400" spc="-10" dirty="0">
                <a:solidFill>
                  <a:srgbClr val="231F20"/>
                </a:solidFill>
                <a:latin typeface="Calibri"/>
                <a:cs typeface="Calibri"/>
              </a:rPr>
              <a:t> a </a:t>
            </a:r>
            <a:r>
              <a:rPr lang="en-GB" sz="2400" spc="-10" dirty="0" err="1">
                <a:solidFill>
                  <a:srgbClr val="231F20"/>
                </a:solidFill>
                <a:latin typeface="Calibri"/>
                <a:cs typeface="Calibri"/>
              </a:rPr>
              <a:t>ouvir</a:t>
            </a:r>
            <a:endParaRPr lang="en-GB" sz="2400" spc="-10" dirty="0">
              <a:solidFill>
                <a:srgbClr val="231F20"/>
              </a:solidFill>
              <a:latin typeface="Calibri"/>
              <a:cs typeface="Calibri"/>
            </a:endParaRPr>
          </a:p>
          <a:p>
            <a:pPr marL="300355" indent="-287655">
              <a:lnSpc>
                <a:spcPct val="100000"/>
              </a:lnSpc>
              <a:spcBef>
                <a:spcPts val="320"/>
              </a:spcBef>
              <a:buChar char="•"/>
              <a:tabLst>
                <a:tab pos="300355" algn="l"/>
                <a:tab pos="300990" algn="l"/>
              </a:tabLst>
            </a:pPr>
            <a:r>
              <a:rPr lang="en-GB" sz="2400" spc="-10" dirty="0">
                <a:solidFill>
                  <a:srgbClr val="231F20"/>
                </a:solidFill>
                <a:latin typeface="Calibri"/>
                <a:cs typeface="Calibri"/>
              </a:rPr>
              <a:t>Explore </a:t>
            </a:r>
            <a:r>
              <a:rPr lang="en-GB" sz="2400" spc="-10" dirty="0" err="1">
                <a:solidFill>
                  <a:srgbClr val="231F20"/>
                </a:solidFill>
                <a:latin typeface="Calibri"/>
                <a:cs typeface="Calibri"/>
              </a:rPr>
              <a:t>sintomas</a:t>
            </a:r>
            <a:r>
              <a:rPr lang="en-GB" sz="2400" spc="-10" dirty="0">
                <a:solidFill>
                  <a:srgbClr val="231F20"/>
                </a:solidFill>
                <a:latin typeface="Calibri"/>
                <a:cs typeface="Calibri"/>
              </a:rPr>
              <a:t> </a:t>
            </a:r>
            <a:r>
              <a:rPr lang="en-GB" sz="2400" spc="-10" dirty="0" err="1">
                <a:solidFill>
                  <a:srgbClr val="231F20"/>
                </a:solidFill>
                <a:latin typeface="Calibri"/>
                <a:cs typeface="Calibri"/>
              </a:rPr>
              <a:t>físicos</a:t>
            </a:r>
            <a:r>
              <a:rPr lang="en-GB" sz="2400" spc="-10" dirty="0">
                <a:solidFill>
                  <a:srgbClr val="231F20"/>
                </a:solidFill>
                <a:latin typeface="Calibri"/>
                <a:cs typeface="Calibri"/>
              </a:rPr>
              <a:t> e </a:t>
            </a:r>
            <a:r>
              <a:rPr lang="en-GB" sz="2400" spc="-10" dirty="0" err="1">
                <a:solidFill>
                  <a:srgbClr val="231F20"/>
                </a:solidFill>
                <a:latin typeface="Calibri"/>
                <a:cs typeface="Calibri"/>
              </a:rPr>
              <a:t>avaliar</a:t>
            </a:r>
            <a:r>
              <a:rPr lang="en-GB" sz="2400" spc="-10" dirty="0">
                <a:solidFill>
                  <a:srgbClr val="231F20"/>
                </a:solidFill>
                <a:latin typeface="Calibri"/>
                <a:cs typeface="Calibri"/>
              </a:rPr>
              <a:t> se </a:t>
            </a:r>
            <a:r>
              <a:rPr lang="en-GB" sz="2400" spc="-10" dirty="0" err="1">
                <a:solidFill>
                  <a:srgbClr val="231F20"/>
                </a:solidFill>
                <a:latin typeface="Calibri"/>
                <a:cs typeface="Calibri"/>
              </a:rPr>
              <a:t>há</a:t>
            </a:r>
            <a:r>
              <a:rPr lang="en-GB" sz="2400" spc="-10" dirty="0">
                <a:solidFill>
                  <a:srgbClr val="231F20"/>
                </a:solidFill>
                <a:latin typeface="Calibri"/>
                <a:cs typeface="Calibri"/>
              </a:rPr>
              <a:t> </a:t>
            </a:r>
            <a:r>
              <a:rPr lang="en-GB" sz="2400" spc="-10" dirty="0" err="1">
                <a:solidFill>
                  <a:srgbClr val="231F20"/>
                </a:solidFill>
                <a:latin typeface="Calibri"/>
                <a:cs typeface="Calibri"/>
              </a:rPr>
              <a:t>necessidade</a:t>
            </a:r>
            <a:r>
              <a:rPr lang="en-GB" sz="2400" spc="-10" dirty="0">
                <a:solidFill>
                  <a:srgbClr val="231F20"/>
                </a:solidFill>
                <a:latin typeface="Calibri"/>
                <a:cs typeface="Calibri"/>
              </a:rPr>
              <a:t> de </a:t>
            </a:r>
            <a:r>
              <a:rPr lang="en-GB" sz="2400" spc="-10" dirty="0" err="1">
                <a:solidFill>
                  <a:srgbClr val="231F20"/>
                </a:solidFill>
                <a:latin typeface="Calibri"/>
                <a:cs typeface="Calibri"/>
              </a:rPr>
              <a:t>ajuda</a:t>
            </a:r>
            <a:r>
              <a:rPr lang="en-GB" sz="2400" spc="-10" dirty="0">
                <a:solidFill>
                  <a:srgbClr val="231F20"/>
                </a:solidFill>
                <a:latin typeface="Calibri"/>
                <a:cs typeface="Calibri"/>
              </a:rPr>
              <a:t> </a:t>
            </a:r>
            <a:r>
              <a:rPr lang="en-GB" sz="2400" spc="-10" dirty="0" err="1">
                <a:solidFill>
                  <a:srgbClr val="231F20"/>
                </a:solidFill>
                <a:latin typeface="Calibri"/>
                <a:cs typeface="Calibri"/>
              </a:rPr>
              <a:t>médica</a:t>
            </a:r>
            <a:endParaRPr lang="en-GB" sz="2400" spc="-10" dirty="0">
              <a:solidFill>
                <a:srgbClr val="231F20"/>
              </a:solidFill>
              <a:latin typeface="Calibri"/>
              <a:cs typeface="Calibri"/>
            </a:endParaRPr>
          </a:p>
          <a:p>
            <a:pPr marL="300355" indent="-287655">
              <a:lnSpc>
                <a:spcPct val="100000"/>
              </a:lnSpc>
              <a:spcBef>
                <a:spcPts val="320"/>
              </a:spcBef>
              <a:buChar char="•"/>
              <a:tabLst>
                <a:tab pos="300355" algn="l"/>
                <a:tab pos="300990" algn="l"/>
              </a:tabLst>
            </a:pPr>
            <a:r>
              <a:rPr lang="en-GB" sz="2400" spc="-10" dirty="0" err="1">
                <a:solidFill>
                  <a:srgbClr val="231F20"/>
                </a:solidFill>
                <a:latin typeface="Calibri"/>
                <a:cs typeface="Calibri"/>
              </a:rPr>
              <a:t>Relembrar</a:t>
            </a:r>
            <a:r>
              <a:rPr lang="en-GB" sz="2400" spc="-10" dirty="0">
                <a:solidFill>
                  <a:srgbClr val="231F20"/>
                </a:solidFill>
                <a:latin typeface="Calibri"/>
                <a:cs typeface="Calibri"/>
              </a:rPr>
              <a:t> a </a:t>
            </a:r>
            <a:r>
              <a:rPr lang="en-GB" sz="2400" spc="-10" dirty="0" err="1">
                <a:solidFill>
                  <a:srgbClr val="231F20"/>
                </a:solidFill>
                <a:latin typeface="Calibri"/>
                <a:cs typeface="Calibri"/>
              </a:rPr>
              <a:t>pessoa</a:t>
            </a:r>
            <a:r>
              <a:rPr lang="en-GB" sz="2400" spc="-10" dirty="0">
                <a:solidFill>
                  <a:srgbClr val="231F20"/>
                </a:solidFill>
                <a:latin typeface="Calibri"/>
                <a:cs typeface="Calibri"/>
              </a:rPr>
              <a:t> da </a:t>
            </a:r>
            <a:r>
              <a:rPr lang="en-GB" sz="2400" spc="-10" dirty="0" err="1">
                <a:solidFill>
                  <a:srgbClr val="231F20"/>
                </a:solidFill>
                <a:latin typeface="Calibri"/>
                <a:cs typeface="Calibri"/>
              </a:rPr>
              <a:t>sua</a:t>
            </a:r>
            <a:r>
              <a:rPr lang="en-GB" sz="2400" spc="-10" dirty="0">
                <a:solidFill>
                  <a:srgbClr val="231F20"/>
                </a:solidFill>
                <a:latin typeface="Calibri"/>
                <a:cs typeface="Calibri"/>
              </a:rPr>
              <a:t> </a:t>
            </a:r>
            <a:r>
              <a:rPr lang="en-GB" sz="2400" spc="-10" dirty="0" err="1">
                <a:solidFill>
                  <a:srgbClr val="231F20"/>
                </a:solidFill>
                <a:latin typeface="Calibri"/>
                <a:cs typeface="Calibri"/>
              </a:rPr>
              <a:t>intenção</a:t>
            </a:r>
            <a:r>
              <a:rPr lang="en-GB" sz="2400" spc="-10" dirty="0">
                <a:solidFill>
                  <a:srgbClr val="231F20"/>
                </a:solidFill>
                <a:latin typeface="Calibri"/>
                <a:cs typeface="Calibri"/>
              </a:rPr>
              <a:t> de </a:t>
            </a:r>
            <a:r>
              <a:rPr lang="en-GB" sz="2400" spc="-10" dirty="0" err="1">
                <a:solidFill>
                  <a:srgbClr val="231F20"/>
                </a:solidFill>
                <a:latin typeface="Calibri"/>
                <a:cs typeface="Calibri"/>
              </a:rPr>
              <a:t>ajudar</a:t>
            </a:r>
            <a:r>
              <a:rPr lang="en-GB" sz="2400" spc="-10" dirty="0">
                <a:solidFill>
                  <a:srgbClr val="231F20"/>
                </a:solidFill>
                <a:latin typeface="Calibri"/>
                <a:cs typeface="Calibri"/>
              </a:rPr>
              <a:t> e que </a:t>
            </a:r>
            <a:r>
              <a:rPr lang="en-GB" sz="2400" spc="-10" dirty="0" err="1">
                <a:solidFill>
                  <a:srgbClr val="231F20"/>
                </a:solidFill>
                <a:latin typeface="Calibri"/>
                <a:cs typeface="Calibri"/>
              </a:rPr>
              <a:t>estão</a:t>
            </a:r>
            <a:r>
              <a:rPr lang="en-GB" sz="2400" spc="-10" dirty="0">
                <a:solidFill>
                  <a:srgbClr val="231F20"/>
                </a:solidFill>
                <a:latin typeface="Calibri"/>
                <a:cs typeface="Calibri"/>
              </a:rPr>
              <a:t> </a:t>
            </a:r>
            <a:r>
              <a:rPr lang="en-GB" sz="2400" spc="-10" dirty="0" err="1">
                <a:solidFill>
                  <a:srgbClr val="231F20"/>
                </a:solidFill>
                <a:latin typeface="Calibri"/>
                <a:cs typeface="Calibri"/>
              </a:rPr>
              <a:t>seguros</a:t>
            </a:r>
            <a:r>
              <a:rPr lang="en-GB" sz="2400" spc="-10" dirty="0">
                <a:solidFill>
                  <a:srgbClr val="231F20"/>
                </a:solidFill>
                <a:latin typeface="Calibri"/>
                <a:cs typeface="Calibri"/>
              </a:rPr>
              <a:t>, se for </a:t>
            </a:r>
            <a:r>
              <a:rPr lang="en-GB" sz="2400" spc="-10" dirty="0" err="1">
                <a:solidFill>
                  <a:srgbClr val="231F20"/>
                </a:solidFill>
                <a:latin typeface="Calibri"/>
                <a:cs typeface="Calibri"/>
              </a:rPr>
              <a:t>verdade</a:t>
            </a:r>
            <a:endParaRPr lang="en-GB" sz="2400" spc="-10" dirty="0">
              <a:solidFill>
                <a:srgbClr val="231F20"/>
              </a:solidFill>
              <a:latin typeface="Calibri"/>
              <a:cs typeface="Calibri"/>
            </a:endParaRPr>
          </a:p>
          <a:p>
            <a:pPr marL="300355" indent="-287655">
              <a:lnSpc>
                <a:spcPct val="100000"/>
              </a:lnSpc>
              <a:spcBef>
                <a:spcPts val="320"/>
              </a:spcBef>
              <a:buChar char="•"/>
              <a:tabLst>
                <a:tab pos="300355" algn="l"/>
                <a:tab pos="300990" algn="l"/>
              </a:tabLst>
            </a:pPr>
            <a:r>
              <a:rPr lang="en-GB" sz="2400" spc="-10" dirty="0" err="1">
                <a:solidFill>
                  <a:srgbClr val="231F20"/>
                </a:solidFill>
                <a:latin typeface="Calibri"/>
                <a:cs typeface="Calibri"/>
              </a:rPr>
              <a:t>Incentivar</a:t>
            </a:r>
            <a:r>
              <a:rPr lang="en-GB" sz="2400" spc="-10" dirty="0">
                <a:solidFill>
                  <a:srgbClr val="231F20"/>
                </a:solidFill>
                <a:latin typeface="Calibri"/>
                <a:cs typeface="Calibri"/>
              </a:rPr>
              <a:t> a </a:t>
            </a:r>
            <a:r>
              <a:rPr lang="en-GB" sz="2400" spc="-10" dirty="0" err="1">
                <a:solidFill>
                  <a:srgbClr val="231F20"/>
                </a:solidFill>
                <a:latin typeface="Calibri"/>
                <a:cs typeface="Calibri"/>
              </a:rPr>
              <a:t>calma</a:t>
            </a:r>
            <a:r>
              <a:rPr lang="en-GB" sz="2400" spc="-10" dirty="0">
                <a:solidFill>
                  <a:srgbClr val="231F20"/>
                </a:solidFill>
                <a:latin typeface="Calibri"/>
                <a:cs typeface="Calibri"/>
              </a:rPr>
              <a:t> e a </a:t>
            </a:r>
            <a:r>
              <a:rPr lang="en-GB" sz="2400" spc="-10" dirty="0" err="1">
                <a:solidFill>
                  <a:srgbClr val="231F20"/>
                </a:solidFill>
                <a:latin typeface="Calibri"/>
                <a:cs typeface="Calibri"/>
              </a:rPr>
              <a:t>respiração</a:t>
            </a:r>
            <a:r>
              <a:rPr lang="en-GB" sz="2400" spc="-10" dirty="0">
                <a:solidFill>
                  <a:srgbClr val="231F20"/>
                </a:solidFill>
                <a:latin typeface="Calibri"/>
                <a:cs typeface="Calibri"/>
              </a:rPr>
              <a:t> </a:t>
            </a:r>
            <a:r>
              <a:rPr lang="en-GB" sz="2400" spc="-10" dirty="0" err="1">
                <a:solidFill>
                  <a:srgbClr val="231F20"/>
                </a:solidFill>
                <a:latin typeface="Calibri"/>
                <a:cs typeface="Calibri"/>
              </a:rPr>
              <a:t>consciente</a:t>
            </a:r>
            <a:endParaRPr lang="en-GB" sz="2400" spc="-10" dirty="0">
              <a:solidFill>
                <a:srgbClr val="231F20"/>
              </a:solidFill>
              <a:latin typeface="Calibri"/>
              <a:cs typeface="Calibri"/>
            </a:endParaRPr>
          </a:p>
          <a:p>
            <a:pPr marL="300355" indent="-287655">
              <a:lnSpc>
                <a:spcPct val="100000"/>
              </a:lnSpc>
              <a:spcBef>
                <a:spcPts val="320"/>
              </a:spcBef>
              <a:buChar char="•"/>
              <a:tabLst>
                <a:tab pos="300355" algn="l"/>
                <a:tab pos="300990" algn="l"/>
              </a:tabLst>
            </a:pPr>
            <a:endParaRPr lang="en-GB" sz="2400" spc="-10" dirty="0">
              <a:solidFill>
                <a:srgbClr val="231F20"/>
              </a:solidFill>
              <a:latin typeface="Calibri"/>
              <a:cs typeface="Calibri"/>
            </a:endParaRPr>
          </a:p>
          <a:p>
            <a:pPr marL="300355" indent="-287655">
              <a:lnSpc>
                <a:spcPct val="100000"/>
              </a:lnSpc>
              <a:spcBef>
                <a:spcPts val="320"/>
              </a:spcBef>
              <a:buChar char="•"/>
              <a:tabLst>
                <a:tab pos="300355" algn="l"/>
                <a:tab pos="300990" algn="l"/>
              </a:tabLst>
            </a:pPr>
            <a:endParaRPr sz="2400" spc="-10" dirty="0">
              <a:solidFill>
                <a:srgbClr val="231F20"/>
              </a:solidFill>
              <a:latin typeface="Calibri"/>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nille group.jpeg"/>
          <p:cNvPicPr>
            <a:picLocks noChangeAspect="1"/>
          </p:cNvPicPr>
          <p:nvPr/>
        </p:nvPicPr>
        <p:blipFill>
          <a:blip r:embed="rId3"/>
          <a:stretch>
            <a:fillRect/>
          </a:stretch>
        </p:blipFill>
        <p:spPr>
          <a:xfrm>
            <a:off x="6369050" y="1931197"/>
            <a:ext cx="4783667" cy="3587750"/>
          </a:xfrm>
          <a:prstGeom prst="rect">
            <a:avLst/>
          </a:prstGeom>
        </p:spPr>
      </p:pic>
      <p:sp>
        <p:nvSpPr>
          <p:cNvPr id="12" name="object 12"/>
          <p:cNvSpPr txBox="1">
            <a:spLocks noGrp="1"/>
          </p:cNvSpPr>
          <p:nvPr>
            <p:ph type="title"/>
          </p:nvPr>
        </p:nvSpPr>
        <p:spPr>
          <a:xfrm>
            <a:off x="1187451" y="725867"/>
            <a:ext cx="9074150" cy="1205330"/>
          </a:xfrm>
          <a:prstGeom prst="rect">
            <a:avLst/>
          </a:prstGeom>
        </p:spPr>
        <p:txBody>
          <a:bodyPr vert="horz" wrap="square" lIns="0" tIns="119380" rIns="0" bIns="0" rtlCol="0">
            <a:spAutoFit/>
          </a:bodyPr>
          <a:lstStyle/>
          <a:p>
            <a:pPr marL="12700" marR="5080">
              <a:lnSpc>
                <a:spcPts val="4200"/>
              </a:lnSpc>
              <a:spcBef>
                <a:spcPts val="940"/>
              </a:spcBef>
            </a:pPr>
            <a:r>
              <a:rPr lang="pt-PT" spc="-5" dirty="0" smtClean="0"/>
              <a:t>LIGAR </a:t>
            </a:r>
            <a:r>
              <a:rPr lang="pt-PT" spc="-5" dirty="0"/>
              <a:t>refere-se como ajudar a pessoa em stress</a:t>
            </a:r>
            <a:endParaRPr spc="-15" dirty="0"/>
          </a:p>
        </p:txBody>
      </p:sp>
      <p:sp>
        <p:nvSpPr>
          <p:cNvPr id="13" name="object 13"/>
          <p:cNvSpPr txBox="1"/>
          <p:nvPr/>
        </p:nvSpPr>
        <p:spPr>
          <a:xfrm>
            <a:off x="1187450" y="2327275"/>
            <a:ext cx="5029200" cy="2423740"/>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lang="pt-PT" sz="2400" dirty="0">
                <a:solidFill>
                  <a:srgbClr val="231F20"/>
                </a:solidFill>
                <a:latin typeface="Calibri"/>
                <a:cs typeface="Calibri"/>
              </a:rPr>
              <a:t>A aceder a informação</a:t>
            </a:r>
          </a:p>
          <a:p>
            <a:pPr marL="300355" indent="-287655">
              <a:lnSpc>
                <a:spcPct val="100000"/>
              </a:lnSpc>
              <a:spcBef>
                <a:spcPts val="420"/>
              </a:spcBef>
              <a:buChar char="•"/>
              <a:tabLst>
                <a:tab pos="300355" algn="l"/>
                <a:tab pos="300990" algn="l"/>
              </a:tabLst>
            </a:pPr>
            <a:r>
              <a:rPr lang="pt-PT" sz="2400" dirty="0">
                <a:solidFill>
                  <a:srgbClr val="231F20"/>
                </a:solidFill>
                <a:latin typeface="Calibri"/>
                <a:cs typeface="Calibri"/>
              </a:rPr>
              <a:t>Conectar-se com os seus familiares e suporte social</a:t>
            </a:r>
          </a:p>
          <a:p>
            <a:pPr marL="300355" indent="-287655">
              <a:lnSpc>
                <a:spcPct val="100000"/>
              </a:lnSpc>
              <a:spcBef>
                <a:spcPts val="420"/>
              </a:spcBef>
              <a:buChar char="•"/>
              <a:tabLst>
                <a:tab pos="300355" algn="l"/>
                <a:tab pos="300990" algn="l"/>
              </a:tabLst>
            </a:pPr>
            <a:r>
              <a:rPr lang="pt-PT" sz="2400" dirty="0">
                <a:latin typeface="Calibri"/>
                <a:cs typeface="Calibri"/>
              </a:rPr>
              <a:t>Resolver problemas práticos</a:t>
            </a:r>
          </a:p>
          <a:p>
            <a:pPr marL="300355" indent="-287655">
              <a:lnSpc>
                <a:spcPct val="100000"/>
              </a:lnSpc>
              <a:spcBef>
                <a:spcPts val="420"/>
              </a:spcBef>
              <a:buChar char="•"/>
              <a:tabLst>
                <a:tab pos="300355" algn="l"/>
                <a:tab pos="300990" algn="l"/>
              </a:tabLst>
            </a:pPr>
            <a:r>
              <a:rPr lang="pt-PT" sz="2400" dirty="0">
                <a:latin typeface="Calibri"/>
                <a:cs typeface="Calibri"/>
              </a:rPr>
              <a:t>Aceder a serviços ou outros tipos de ajuda</a:t>
            </a:r>
            <a:endParaRPr sz="2400" dirty="0">
              <a:latin typeface="Calibri"/>
              <a:cs typeface="Calibri"/>
            </a:endParaRPr>
          </a:p>
        </p:txBody>
      </p:sp>
      <p:sp>
        <p:nvSpPr>
          <p:cNvPr id="15" name="object 15"/>
          <p:cNvSpPr txBox="1"/>
          <p:nvPr/>
        </p:nvSpPr>
        <p:spPr>
          <a:xfrm>
            <a:off x="11346885" y="4812555"/>
            <a:ext cx="118745" cy="1591945"/>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DIEGO CASTELLANOS/ECUADORIAN </a:t>
            </a:r>
            <a:r>
              <a:rPr sz="600" spc="10">
                <a:solidFill>
                  <a:srgbClr val="FFFFFF"/>
                </a:solidFill>
                <a:latin typeface="Calibri"/>
                <a:cs typeface="Calibri"/>
              </a:rPr>
              <a:t>RED </a:t>
            </a:r>
            <a:r>
              <a:rPr sz="600" spc="15">
                <a:solidFill>
                  <a:srgbClr val="FFFFFF"/>
                </a:solidFill>
                <a:latin typeface="Calibri"/>
                <a:cs typeface="Calibri"/>
              </a:rPr>
              <a:t>CROSS</a:t>
            </a:r>
            <a:endParaRPr sz="60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04" y="0"/>
            <a:ext cx="11520004" cy="6471043"/>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60889" y="5868416"/>
            <a:ext cx="118745" cy="535940"/>
          </a:xfrm>
          <a:prstGeom prst="rect">
            <a:avLst/>
          </a:prstGeom>
        </p:spPr>
        <p:txBody>
          <a:bodyPr vert="vert" wrap="square" lIns="0" tIns="8890" rIns="0" bIns="0" rtlCol="0">
            <a:spAutoFit/>
          </a:bodyPr>
          <a:lstStyle/>
          <a:p>
            <a:pPr marL="12700">
              <a:lnSpc>
                <a:spcPct val="100000"/>
              </a:lnSpc>
              <a:spcBef>
                <a:spcPts val="70"/>
              </a:spcBef>
            </a:pPr>
            <a:r>
              <a:rPr sz="600" spc="10">
                <a:solidFill>
                  <a:srgbClr val="FFFFFF"/>
                </a:solidFill>
                <a:latin typeface="Calibri"/>
                <a:cs typeface="Calibri"/>
              </a:rPr>
              <a:t>YOSHI</a:t>
            </a:r>
            <a:r>
              <a:rPr sz="600" spc="-30">
                <a:solidFill>
                  <a:srgbClr val="FFFFFF"/>
                </a:solidFill>
                <a:latin typeface="Calibri"/>
                <a:cs typeface="Calibri"/>
              </a:rPr>
              <a:t> </a:t>
            </a:r>
            <a:r>
              <a:rPr sz="600" spc="20">
                <a:solidFill>
                  <a:srgbClr val="FFFFFF"/>
                </a:solidFill>
                <a:latin typeface="Calibri"/>
                <a:cs typeface="Calibri"/>
              </a:rPr>
              <a:t>SHIMIZU</a:t>
            </a:r>
            <a:endParaRPr sz="600">
              <a:latin typeface="Calibri"/>
              <a:cs typeface="Calibri"/>
            </a:endParaRPr>
          </a:p>
        </p:txBody>
      </p:sp>
      <p:sp>
        <p:nvSpPr>
          <p:cNvPr id="4" name="object 4"/>
          <p:cNvSpPr/>
          <p:nvPr/>
        </p:nvSpPr>
        <p:spPr>
          <a:xfrm>
            <a:off x="8235239" y="5594521"/>
            <a:ext cx="842854" cy="11696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148854" y="5593970"/>
            <a:ext cx="716505" cy="11751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226823" y="5779483"/>
            <a:ext cx="1200283" cy="12063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9496669" y="5779483"/>
            <a:ext cx="1614200" cy="12063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934035" y="5631062"/>
            <a:ext cx="176550" cy="22910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630030" y="5596911"/>
            <a:ext cx="525145" cy="299085"/>
          </a:xfrm>
          <a:custGeom>
            <a:avLst/>
            <a:gdLst/>
            <a:ahLst/>
            <a:cxnLst/>
            <a:rect l="l" t="t" r="r" b="b"/>
            <a:pathLst>
              <a:path w="525145" h="299085">
                <a:moveTo>
                  <a:pt x="0" y="298930"/>
                </a:moveTo>
                <a:lnTo>
                  <a:pt x="524779" y="298930"/>
                </a:lnTo>
                <a:lnTo>
                  <a:pt x="524779" y="0"/>
                </a:lnTo>
                <a:lnTo>
                  <a:pt x="0" y="0"/>
                </a:lnTo>
                <a:lnTo>
                  <a:pt x="0" y="298930"/>
                </a:lnTo>
                <a:close/>
              </a:path>
            </a:pathLst>
          </a:custGeom>
          <a:ln w="9752">
            <a:solidFill>
              <a:srgbClr val="ED1C24"/>
            </a:solidFill>
          </a:ln>
        </p:spPr>
        <p:txBody>
          <a:bodyPr wrap="square" lIns="0" tIns="0" rIns="0" bIns="0" rtlCol="0"/>
          <a:lstStyle/>
          <a:p>
            <a:endParaRPr/>
          </a:p>
        </p:txBody>
      </p:sp>
      <p:sp>
        <p:nvSpPr>
          <p:cNvPr id="10" name="object 10"/>
          <p:cNvSpPr/>
          <p:nvPr/>
        </p:nvSpPr>
        <p:spPr>
          <a:xfrm>
            <a:off x="7626007" y="5301000"/>
            <a:ext cx="1844560" cy="187337"/>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7605279" y="5570591"/>
            <a:ext cx="572770" cy="348615"/>
          </a:xfrm>
          <a:custGeom>
            <a:avLst/>
            <a:gdLst/>
            <a:ahLst/>
            <a:cxnLst/>
            <a:rect l="l" t="t" r="r" b="b"/>
            <a:pathLst>
              <a:path w="572770" h="348614">
                <a:moveTo>
                  <a:pt x="0" y="348482"/>
                </a:moveTo>
                <a:lnTo>
                  <a:pt x="572619" y="348482"/>
                </a:lnTo>
                <a:lnTo>
                  <a:pt x="572619" y="0"/>
                </a:lnTo>
                <a:lnTo>
                  <a:pt x="0" y="0"/>
                </a:lnTo>
                <a:lnTo>
                  <a:pt x="0" y="348482"/>
                </a:lnTo>
                <a:close/>
              </a:path>
            </a:pathLst>
          </a:custGeom>
          <a:solidFill>
            <a:srgbClr val="FFFFFF"/>
          </a:solidFill>
        </p:spPr>
        <p:txBody>
          <a:bodyPr wrap="square" lIns="0" tIns="0" rIns="0" bIns="0" rtlCol="0"/>
          <a:lstStyle/>
          <a:p>
            <a:endParaRPr/>
          </a:p>
        </p:txBody>
      </p:sp>
      <p:sp>
        <p:nvSpPr>
          <p:cNvPr id="12" name="object 12"/>
          <p:cNvSpPr/>
          <p:nvPr/>
        </p:nvSpPr>
        <p:spPr>
          <a:xfrm>
            <a:off x="7750230" y="5633846"/>
            <a:ext cx="64135" cy="78740"/>
          </a:xfrm>
          <a:custGeom>
            <a:avLst/>
            <a:gdLst/>
            <a:ahLst/>
            <a:cxnLst/>
            <a:rect l="l" t="t" r="r" b="b"/>
            <a:pathLst>
              <a:path w="64134" h="78739">
                <a:moveTo>
                  <a:pt x="0" y="0"/>
                </a:moveTo>
                <a:lnTo>
                  <a:pt x="63878" y="0"/>
                </a:lnTo>
                <a:lnTo>
                  <a:pt x="63878" y="78496"/>
                </a:lnTo>
                <a:lnTo>
                  <a:pt x="0" y="78496"/>
                </a:lnTo>
                <a:lnTo>
                  <a:pt x="0" y="0"/>
                </a:lnTo>
                <a:close/>
              </a:path>
            </a:pathLst>
          </a:custGeom>
          <a:solidFill>
            <a:srgbClr val="ED1C24"/>
          </a:solidFill>
        </p:spPr>
        <p:txBody>
          <a:bodyPr wrap="square" lIns="0" tIns="0" rIns="0" bIns="0" rtlCol="0"/>
          <a:lstStyle/>
          <a:p>
            <a:endParaRPr/>
          </a:p>
        </p:txBody>
      </p:sp>
      <p:sp>
        <p:nvSpPr>
          <p:cNvPr id="13" name="object 13"/>
          <p:cNvSpPr/>
          <p:nvPr/>
        </p:nvSpPr>
        <p:spPr>
          <a:xfrm>
            <a:off x="7675704" y="5746358"/>
            <a:ext cx="213360" cy="0"/>
          </a:xfrm>
          <a:custGeom>
            <a:avLst/>
            <a:gdLst/>
            <a:ahLst/>
            <a:cxnLst/>
            <a:rect l="l" t="t" r="r" b="b"/>
            <a:pathLst>
              <a:path w="213359">
                <a:moveTo>
                  <a:pt x="0" y="0"/>
                </a:moveTo>
                <a:lnTo>
                  <a:pt x="212931" y="0"/>
                </a:lnTo>
              </a:path>
            </a:pathLst>
          </a:custGeom>
          <a:ln w="68030">
            <a:solidFill>
              <a:srgbClr val="ED1C24"/>
            </a:solidFill>
          </a:ln>
        </p:spPr>
        <p:txBody>
          <a:bodyPr wrap="square" lIns="0" tIns="0" rIns="0" bIns="0" rtlCol="0"/>
          <a:lstStyle/>
          <a:p>
            <a:endParaRPr/>
          </a:p>
        </p:txBody>
      </p:sp>
      <p:sp>
        <p:nvSpPr>
          <p:cNvPr id="14" name="object 14"/>
          <p:cNvSpPr/>
          <p:nvPr/>
        </p:nvSpPr>
        <p:spPr>
          <a:xfrm>
            <a:off x="7750227" y="5780344"/>
            <a:ext cx="64135" cy="79375"/>
          </a:xfrm>
          <a:custGeom>
            <a:avLst/>
            <a:gdLst/>
            <a:ahLst/>
            <a:cxnLst/>
            <a:rect l="l" t="t" r="r" b="b"/>
            <a:pathLst>
              <a:path w="64134" h="79375">
                <a:moveTo>
                  <a:pt x="63880" y="79165"/>
                </a:moveTo>
                <a:lnTo>
                  <a:pt x="0" y="79165"/>
                </a:lnTo>
                <a:lnTo>
                  <a:pt x="0" y="0"/>
                </a:lnTo>
                <a:lnTo>
                  <a:pt x="63880" y="29"/>
                </a:lnTo>
                <a:lnTo>
                  <a:pt x="63880" y="79165"/>
                </a:lnTo>
                <a:close/>
              </a:path>
            </a:pathLst>
          </a:custGeom>
          <a:solidFill>
            <a:srgbClr val="ED1C24"/>
          </a:solidFill>
        </p:spPr>
        <p:txBody>
          <a:bodyPr wrap="square" lIns="0" tIns="0" rIns="0" bIns="0" rtlCol="0"/>
          <a:lstStyle/>
          <a:p>
            <a:endParaRPr/>
          </a:p>
        </p:txBody>
      </p:sp>
      <p:sp>
        <p:nvSpPr>
          <p:cNvPr id="15" name="object 15"/>
          <p:cNvSpPr/>
          <p:nvPr/>
        </p:nvSpPr>
        <p:spPr>
          <a:xfrm>
            <a:off x="7750227" y="5780344"/>
            <a:ext cx="64135" cy="635"/>
          </a:xfrm>
          <a:custGeom>
            <a:avLst/>
            <a:gdLst/>
            <a:ahLst/>
            <a:cxnLst/>
            <a:rect l="l" t="t" r="r" b="b"/>
            <a:pathLst>
              <a:path w="64134" h="635">
                <a:moveTo>
                  <a:pt x="63880" y="29"/>
                </a:moveTo>
                <a:lnTo>
                  <a:pt x="4" y="29"/>
                </a:lnTo>
                <a:lnTo>
                  <a:pt x="63880" y="0"/>
                </a:lnTo>
                <a:close/>
              </a:path>
            </a:pathLst>
          </a:custGeom>
          <a:solidFill>
            <a:srgbClr val="ED1C24"/>
          </a:solidFill>
        </p:spPr>
        <p:txBody>
          <a:bodyPr wrap="square" lIns="0" tIns="0" rIns="0" bIns="0" rtlCol="0"/>
          <a:lstStyle/>
          <a:p>
            <a:endParaRPr/>
          </a:p>
        </p:txBody>
      </p:sp>
      <p:sp>
        <p:nvSpPr>
          <p:cNvPr id="16" name="object 16"/>
          <p:cNvSpPr/>
          <p:nvPr/>
        </p:nvSpPr>
        <p:spPr>
          <a:xfrm>
            <a:off x="7814108" y="5780344"/>
            <a:ext cx="74930" cy="635"/>
          </a:xfrm>
          <a:custGeom>
            <a:avLst/>
            <a:gdLst/>
            <a:ahLst/>
            <a:cxnLst/>
            <a:rect l="l" t="t" r="r" b="b"/>
            <a:pathLst>
              <a:path w="74929" h="635">
                <a:moveTo>
                  <a:pt x="74528" y="14"/>
                </a:moveTo>
                <a:lnTo>
                  <a:pt x="0" y="14"/>
                </a:lnTo>
                <a:lnTo>
                  <a:pt x="74528" y="0"/>
                </a:lnTo>
                <a:close/>
              </a:path>
            </a:pathLst>
          </a:custGeom>
          <a:solidFill>
            <a:srgbClr val="ED1C24"/>
          </a:solidFill>
        </p:spPr>
        <p:txBody>
          <a:bodyPr wrap="square" lIns="0" tIns="0" rIns="0" bIns="0" rtlCol="0"/>
          <a:lstStyle/>
          <a:p>
            <a:endParaRPr/>
          </a:p>
        </p:txBody>
      </p:sp>
      <p:sp>
        <p:nvSpPr>
          <p:cNvPr id="17" name="object 17"/>
          <p:cNvSpPr/>
          <p:nvPr/>
        </p:nvSpPr>
        <p:spPr>
          <a:xfrm>
            <a:off x="7934035" y="5631062"/>
            <a:ext cx="176550" cy="229100"/>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7630030" y="5596911"/>
            <a:ext cx="525145" cy="299085"/>
          </a:xfrm>
          <a:custGeom>
            <a:avLst/>
            <a:gdLst/>
            <a:ahLst/>
            <a:cxnLst/>
            <a:rect l="l" t="t" r="r" b="b"/>
            <a:pathLst>
              <a:path w="525145" h="299085">
                <a:moveTo>
                  <a:pt x="0" y="298930"/>
                </a:moveTo>
                <a:lnTo>
                  <a:pt x="524779" y="298930"/>
                </a:lnTo>
                <a:lnTo>
                  <a:pt x="524779" y="0"/>
                </a:lnTo>
                <a:lnTo>
                  <a:pt x="0" y="0"/>
                </a:lnTo>
                <a:lnTo>
                  <a:pt x="0" y="298930"/>
                </a:lnTo>
                <a:close/>
              </a:path>
            </a:pathLst>
          </a:custGeom>
          <a:ln w="9752">
            <a:solidFill>
              <a:srgbClr val="ED1C24"/>
            </a:solidFill>
          </a:ln>
        </p:spPr>
        <p:txBody>
          <a:bodyPr wrap="square" lIns="0" tIns="0" rIns="0" bIns="0" rtlCol="0"/>
          <a:lstStyle/>
          <a:p>
            <a:endParaRPr/>
          </a:p>
        </p:txBody>
      </p:sp>
      <p:sp>
        <p:nvSpPr>
          <p:cNvPr id="19" name="object 19"/>
          <p:cNvSpPr txBox="1">
            <a:spLocks noGrp="1"/>
          </p:cNvSpPr>
          <p:nvPr>
            <p:ph type="title"/>
          </p:nvPr>
        </p:nvSpPr>
        <p:spPr>
          <a:xfrm>
            <a:off x="7588249" y="498475"/>
            <a:ext cx="3522619" cy="3706720"/>
          </a:xfrm>
          <a:prstGeom prst="rect">
            <a:avLst/>
          </a:prstGeom>
        </p:spPr>
        <p:txBody>
          <a:bodyPr vert="horz" wrap="square" lIns="0" tIns="157480" rIns="0" bIns="0" rtlCol="0" anchor="t">
            <a:spAutoFit/>
          </a:bodyPr>
          <a:lstStyle/>
          <a:p>
            <a:pPr marL="12700" marR="5080">
              <a:lnSpc>
                <a:spcPct val="79800"/>
              </a:lnSpc>
              <a:spcBef>
                <a:spcPts val="1240"/>
              </a:spcBef>
              <a:tabLst>
                <a:tab pos="1182370" algn="l"/>
              </a:tabLst>
            </a:pPr>
            <a:r>
              <a:rPr lang="pt-PT" sz="4800" spc="-75" dirty="0">
                <a:solidFill>
                  <a:srgbClr val="FFFFFF"/>
                </a:solidFill>
              </a:rPr>
              <a:t>Primeiros Socorros Psicológicos</a:t>
            </a:r>
            <a:r>
              <a:rPr lang="da-DK" sz="4800" dirty="0">
                <a:solidFill>
                  <a:srgbClr val="FFFFFF"/>
                </a:solidFill>
              </a:rPr>
              <a:t/>
            </a:r>
            <a:br>
              <a:rPr lang="da-DK" sz="4800" dirty="0">
                <a:solidFill>
                  <a:srgbClr val="FFFFFF"/>
                </a:solidFill>
              </a:rPr>
            </a:br>
            <a:r>
              <a:rPr lang="da-DK" sz="4800" dirty="0">
                <a:solidFill>
                  <a:srgbClr val="FFFFFF"/>
                </a:solidFill>
              </a:rPr>
              <a:t>em resposta à </a:t>
            </a:r>
            <a:br>
              <a:rPr lang="da-DK" sz="4800" dirty="0">
                <a:solidFill>
                  <a:srgbClr val="FFFFFF"/>
                </a:solidFill>
              </a:rPr>
            </a:br>
            <a:r>
              <a:rPr lang="da-DK" sz="4800" dirty="0">
                <a:solidFill>
                  <a:srgbClr val="FFFFFF"/>
                </a:solidFill>
              </a:rPr>
              <a:t>Covid19</a:t>
            </a:r>
            <a:r>
              <a:rPr lang="en-GB" sz="4700" dirty="0"/>
              <a:t/>
            </a:r>
            <a:br>
              <a:rPr lang="en-GB" sz="4700" dirty="0"/>
            </a:br>
            <a:endParaRPr lang="en-GB" sz="4700" dirty="0">
              <a:solidFill>
                <a:srgbClr val="FFFFFF"/>
              </a:solidFill>
            </a:endParaRPr>
          </a:p>
        </p:txBody>
      </p:sp>
      <p:sp>
        <p:nvSpPr>
          <p:cNvPr id="22" name="object 20"/>
          <p:cNvSpPr txBox="1"/>
          <p:nvPr/>
        </p:nvSpPr>
        <p:spPr>
          <a:xfrm>
            <a:off x="7284720" y="3760335"/>
            <a:ext cx="4177274" cy="1333763"/>
          </a:xfrm>
          <a:prstGeom prst="rect">
            <a:avLst/>
          </a:prstGeom>
        </p:spPr>
        <p:txBody>
          <a:bodyPr vert="horz" wrap="square" lIns="0" tIns="12700" rIns="0" bIns="0" rtlCol="0">
            <a:spAutoFit/>
          </a:bodyPr>
          <a:lstStyle/>
          <a:p>
            <a:pPr marL="12700">
              <a:lnSpc>
                <a:spcPts val="3350"/>
              </a:lnSpc>
            </a:pPr>
            <a:r>
              <a:rPr lang="en-GB" sz="3600" spc="-10" dirty="0">
                <a:solidFill>
                  <a:srgbClr val="FFFFFF"/>
                </a:solidFill>
                <a:cs typeface="Calibri"/>
              </a:rPr>
              <a:t>Para a Cruz </a:t>
            </a:r>
            <a:r>
              <a:rPr lang="en-GB" sz="3600" spc="-10" dirty="0" err="1">
                <a:solidFill>
                  <a:srgbClr val="FFFFFF"/>
                </a:solidFill>
                <a:cs typeface="Calibri"/>
              </a:rPr>
              <a:t>Vermelha</a:t>
            </a:r>
            <a:r>
              <a:rPr lang="en-GB" sz="3600" spc="-10" dirty="0">
                <a:solidFill>
                  <a:srgbClr val="FFFFFF"/>
                </a:solidFill>
                <a:cs typeface="Calibri"/>
              </a:rPr>
              <a:t> e </a:t>
            </a:r>
            <a:r>
              <a:rPr lang="en-GB" sz="3600" spc="-10" dirty="0" err="1">
                <a:solidFill>
                  <a:srgbClr val="FFFFFF"/>
                </a:solidFill>
                <a:cs typeface="Calibri"/>
              </a:rPr>
              <a:t>Sociedades</a:t>
            </a:r>
            <a:r>
              <a:rPr lang="en-GB" sz="3600" spc="-10" dirty="0">
                <a:solidFill>
                  <a:srgbClr val="FFFFFF"/>
                </a:solidFill>
                <a:cs typeface="Calibri"/>
              </a:rPr>
              <a:t> do </a:t>
            </a:r>
            <a:r>
              <a:rPr lang="en-GB" sz="3600" spc="-10" dirty="0" err="1">
                <a:solidFill>
                  <a:srgbClr val="FFFFFF"/>
                </a:solidFill>
                <a:cs typeface="Calibri"/>
              </a:rPr>
              <a:t>Crescente</a:t>
            </a:r>
            <a:r>
              <a:rPr lang="en-GB" sz="3600" spc="-10" dirty="0">
                <a:solidFill>
                  <a:srgbClr val="FFFFFF"/>
                </a:solidFill>
                <a:cs typeface="Calibri"/>
              </a:rPr>
              <a:t> Vermelho</a:t>
            </a:r>
            <a:endParaRPr sz="3600" dirty="0">
              <a:latin typeface="Calibri"/>
              <a:cs typeface="Calibri"/>
            </a:endParaRPr>
          </a:p>
        </p:txBody>
      </p:sp>
      <p:sp>
        <p:nvSpPr>
          <p:cNvPr id="23" name="Rectangle 22"/>
          <p:cNvSpPr/>
          <p:nvPr/>
        </p:nvSpPr>
        <p:spPr>
          <a:xfrm>
            <a:off x="0" y="0"/>
            <a:ext cx="7131050" cy="6483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0C692AB-5558-A948-BC4D-D6AFCEB4F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516" y="252744"/>
            <a:ext cx="7414675" cy="5965553"/>
          </a:xfrm>
          <a:prstGeom prst="rect">
            <a:avLst/>
          </a:prstGeom>
        </p:spPr>
      </p:pic>
    </p:spTree>
    <p:extLst>
      <p:ext uri="{BB962C8B-B14F-4D97-AF65-F5344CB8AC3E}">
        <p14:creationId xmlns:p14="http://schemas.microsoft.com/office/powerpoint/2010/main" val="2876575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nille group.jpeg"/>
          <p:cNvPicPr>
            <a:picLocks noChangeAspect="1"/>
          </p:cNvPicPr>
          <p:nvPr/>
        </p:nvPicPr>
        <p:blipFill>
          <a:blip r:embed="rId3"/>
          <a:stretch>
            <a:fillRect/>
          </a:stretch>
        </p:blipFill>
        <p:spPr>
          <a:xfrm>
            <a:off x="7664450" y="2197163"/>
            <a:ext cx="3473450" cy="2605087"/>
          </a:xfrm>
          <a:prstGeom prst="rect">
            <a:avLst/>
          </a:prstGeom>
        </p:spPr>
      </p:pic>
      <p:sp>
        <p:nvSpPr>
          <p:cNvPr id="12" name="object 12"/>
          <p:cNvSpPr txBox="1">
            <a:spLocks noGrp="1"/>
          </p:cNvSpPr>
          <p:nvPr>
            <p:ph type="title"/>
          </p:nvPr>
        </p:nvSpPr>
        <p:spPr>
          <a:xfrm>
            <a:off x="1180353" y="628441"/>
            <a:ext cx="10338547" cy="659155"/>
          </a:xfrm>
          <a:prstGeom prst="rect">
            <a:avLst/>
          </a:prstGeom>
        </p:spPr>
        <p:txBody>
          <a:bodyPr vert="horz" wrap="square" lIns="0" tIns="119380" rIns="0" bIns="0" rtlCol="0">
            <a:spAutoFit/>
          </a:bodyPr>
          <a:lstStyle/>
          <a:p>
            <a:pPr marL="12700" marR="5080">
              <a:lnSpc>
                <a:spcPts val="4200"/>
              </a:lnSpc>
              <a:spcBef>
                <a:spcPts val="940"/>
              </a:spcBef>
            </a:pPr>
            <a:r>
              <a:rPr lang="da-DK" spc="-5" dirty="0" smtClean="0"/>
              <a:t>LIGAR </a:t>
            </a:r>
            <a:r>
              <a:rPr lang="da-DK" spc="-5" dirty="0"/>
              <a:t>– saber como e para onde referenciar</a:t>
            </a:r>
            <a:endParaRPr spc="-15" dirty="0"/>
          </a:p>
        </p:txBody>
      </p:sp>
      <p:sp>
        <p:nvSpPr>
          <p:cNvPr id="15" name="object 15"/>
          <p:cNvSpPr txBox="1"/>
          <p:nvPr/>
        </p:nvSpPr>
        <p:spPr>
          <a:xfrm>
            <a:off x="11346885" y="4812555"/>
            <a:ext cx="118745" cy="1591945"/>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DIEGO CASTELLANOS/ECUADORIAN </a:t>
            </a:r>
            <a:r>
              <a:rPr sz="600" spc="10">
                <a:solidFill>
                  <a:srgbClr val="FFFFFF"/>
                </a:solidFill>
                <a:latin typeface="Calibri"/>
                <a:cs typeface="Calibri"/>
              </a:rPr>
              <a:t>RED </a:t>
            </a:r>
            <a:r>
              <a:rPr sz="600" spc="15">
                <a:solidFill>
                  <a:srgbClr val="FFFFFF"/>
                </a:solidFill>
                <a:latin typeface="Calibri"/>
                <a:cs typeface="Calibri"/>
              </a:rPr>
              <a:t>CROSS</a:t>
            </a:r>
            <a:endParaRPr sz="600">
              <a:latin typeface="Calibri"/>
              <a:cs typeface="Calibri"/>
            </a:endParaRPr>
          </a:p>
        </p:txBody>
      </p:sp>
      <p:sp>
        <p:nvSpPr>
          <p:cNvPr id="21" name="Rectangle 20">
            <a:extLst>
              <a:ext uri="{FF2B5EF4-FFF2-40B4-BE49-F238E27FC236}">
                <a16:creationId xmlns:a16="http://schemas.microsoft.com/office/drawing/2014/main" id="{FD5D166C-53B9-4AFE-A1D2-A65E3E261465}"/>
              </a:ext>
            </a:extLst>
          </p:cNvPr>
          <p:cNvSpPr/>
          <p:nvPr/>
        </p:nvSpPr>
        <p:spPr>
          <a:xfrm>
            <a:off x="1180352" y="2056497"/>
            <a:ext cx="6517751" cy="3195747"/>
          </a:xfrm>
          <a:prstGeom prst="rect">
            <a:avLst/>
          </a:prstGeom>
        </p:spPr>
        <p:txBody>
          <a:bodyPr wrap="square">
            <a:spAutoFit/>
          </a:bodyPr>
          <a:lstStyle/>
          <a:p>
            <a:pPr marL="12700" lvl="0" defTabSz="914400">
              <a:spcBef>
                <a:spcPts val="100"/>
              </a:spcBef>
              <a:defRPr/>
            </a:pPr>
            <a:r>
              <a:rPr lang="en-US" sz="4000" kern="0" spc="-20" dirty="0">
                <a:solidFill>
                  <a:srgbClr val="0000FF"/>
                </a:solidFill>
                <a:cs typeface="Calibri"/>
              </a:rPr>
              <a:t>Para </a:t>
            </a:r>
            <a:r>
              <a:rPr lang="en-US" sz="4000" kern="0" spc="-20" dirty="0" err="1">
                <a:solidFill>
                  <a:srgbClr val="0000FF"/>
                </a:solidFill>
                <a:cs typeface="Calibri"/>
              </a:rPr>
              <a:t>onde</a:t>
            </a:r>
            <a:r>
              <a:rPr lang="en-US" sz="4000" kern="0" spc="-20" dirty="0">
                <a:solidFill>
                  <a:srgbClr val="0000FF"/>
                </a:solidFill>
                <a:cs typeface="Calibri"/>
              </a:rPr>
              <a:t> </a:t>
            </a:r>
            <a:r>
              <a:rPr lang="en-US" sz="4000" kern="0" spc="-20" dirty="0" err="1">
                <a:solidFill>
                  <a:srgbClr val="0000FF"/>
                </a:solidFill>
                <a:cs typeface="Calibri"/>
              </a:rPr>
              <a:t>pode</a:t>
            </a:r>
            <a:r>
              <a:rPr lang="en-US" sz="4000" kern="0" spc="-20" dirty="0">
                <a:solidFill>
                  <a:srgbClr val="0000FF"/>
                </a:solidFill>
                <a:cs typeface="Calibri"/>
              </a:rPr>
              <a:t> </a:t>
            </a:r>
            <a:r>
              <a:rPr lang="en-US" sz="4000" kern="0" spc="-20" dirty="0" err="1">
                <a:solidFill>
                  <a:srgbClr val="0000FF"/>
                </a:solidFill>
                <a:cs typeface="Calibri"/>
              </a:rPr>
              <a:t>encaminhar</a:t>
            </a:r>
            <a:r>
              <a:rPr lang="en-US" sz="4000" kern="0" spc="-20" dirty="0">
                <a:solidFill>
                  <a:srgbClr val="0000FF"/>
                </a:solidFill>
                <a:cs typeface="Calibri"/>
              </a:rPr>
              <a:t> </a:t>
            </a:r>
            <a:r>
              <a:rPr lang="en-US" sz="4000" kern="0" spc="-20" dirty="0" err="1">
                <a:solidFill>
                  <a:srgbClr val="0000FF"/>
                </a:solidFill>
                <a:cs typeface="Calibri"/>
              </a:rPr>
              <a:t>alguém</a:t>
            </a:r>
            <a:r>
              <a:rPr lang="en-US" sz="4000" kern="0" spc="-20" dirty="0">
                <a:solidFill>
                  <a:srgbClr val="0000FF"/>
                </a:solidFill>
                <a:cs typeface="Calibri"/>
              </a:rPr>
              <a:t> com </a:t>
            </a:r>
            <a:r>
              <a:rPr lang="en-US" sz="4000" kern="0" spc="-20" dirty="0" err="1">
                <a:solidFill>
                  <a:srgbClr val="0000FF"/>
                </a:solidFill>
                <a:cs typeface="Calibri"/>
              </a:rPr>
              <a:t>reações</a:t>
            </a:r>
            <a:r>
              <a:rPr lang="en-US" sz="4000" kern="0" spc="-20" dirty="0">
                <a:solidFill>
                  <a:srgbClr val="0000FF"/>
                </a:solidFill>
                <a:cs typeface="Calibri"/>
              </a:rPr>
              <a:t> </a:t>
            </a:r>
            <a:r>
              <a:rPr lang="en-US" sz="4000" kern="0" spc="-20" dirty="0" err="1">
                <a:solidFill>
                  <a:srgbClr val="0000FF"/>
                </a:solidFill>
                <a:cs typeface="Calibri"/>
              </a:rPr>
              <a:t>severas</a:t>
            </a:r>
            <a:r>
              <a:rPr lang="en-US" sz="4000" kern="0" spc="-20" dirty="0">
                <a:solidFill>
                  <a:srgbClr val="0000FF"/>
                </a:solidFill>
                <a:cs typeface="Calibri"/>
              </a:rPr>
              <a:t> </a:t>
            </a:r>
            <a:r>
              <a:rPr lang="en-US" sz="4000" kern="0" spc="-20" dirty="0" err="1">
                <a:solidFill>
                  <a:srgbClr val="0000FF"/>
                </a:solidFill>
                <a:cs typeface="Calibri"/>
              </a:rPr>
              <a:t>na</a:t>
            </a:r>
            <a:r>
              <a:rPr lang="en-US" sz="4000" kern="0" spc="-20" dirty="0">
                <a:solidFill>
                  <a:srgbClr val="0000FF"/>
                </a:solidFill>
                <a:cs typeface="Calibri"/>
              </a:rPr>
              <a:t> </a:t>
            </a:r>
            <a:r>
              <a:rPr lang="en-US" sz="4000" kern="0" spc="-20" dirty="0" err="1">
                <a:solidFill>
                  <a:srgbClr val="0000FF"/>
                </a:solidFill>
                <a:cs typeface="Calibri"/>
              </a:rPr>
              <a:t>sua</a:t>
            </a:r>
            <a:r>
              <a:rPr lang="en-US" sz="4000" kern="0" spc="-20" dirty="0">
                <a:solidFill>
                  <a:srgbClr val="0000FF"/>
                </a:solidFill>
                <a:cs typeface="Calibri"/>
              </a:rPr>
              <a:t> </a:t>
            </a:r>
            <a:r>
              <a:rPr lang="en-US" sz="4000" kern="0" spc="-20" dirty="0" err="1">
                <a:solidFill>
                  <a:srgbClr val="0000FF"/>
                </a:solidFill>
                <a:cs typeface="Calibri"/>
              </a:rPr>
              <a:t>comunidade</a:t>
            </a:r>
            <a:r>
              <a:rPr lang="en-US" sz="4000" kern="0" spc="-20" dirty="0">
                <a:solidFill>
                  <a:srgbClr val="0000FF"/>
                </a:solidFill>
                <a:cs typeface="Calibri"/>
              </a:rPr>
              <a:t>?</a:t>
            </a:r>
          </a:p>
          <a:p>
            <a:pPr marL="12700" lvl="0" defTabSz="914400">
              <a:spcBef>
                <a:spcPts val="100"/>
              </a:spcBef>
              <a:defRPr/>
            </a:pPr>
            <a:endParaRPr lang="en-US" sz="4000" kern="0" spc="-20" dirty="0">
              <a:solidFill>
                <a:srgbClr val="0000FF"/>
              </a:solidFill>
              <a:cs typeface="Calibri"/>
            </a:endParaRPr>
          </a:p>
          <a:p>
            <a:pPr marL="12700" lvl="0" defTabSz="914400">
              <a:spcBef>
                <a:spcPts val="100"/>
              </a:spcBef>
              <a:defRPr/>
            </a:pPr>
            <a:r>
              <a:rPr lang="en-US" sz="4000" kern="0" spc="-20" dirty="0" err="1">
                <a:solidFill>
                  <a:srgbClr val="0000FF"/>
                </a:solidFill>
                <a:cs typeface="Calibri"/>
              </a:rPr>
              <a:t>Responda</a:t>
            </a:r>
            <a:r>
              <a:rPr lang="en-US" sz="4000" kern="0" spc="-20" dirty="0">
                <a:solidFill>
                  <a:srgbClr val="0000FF"/>
                </a:solidFill>
                <a:cs typeface="Calibri"/>
              </a:rPr>
              <a:t> no CHAT</a:t>
            </a:r>
          </a:p>
        </p:txBody>
      </p:sp>
    </p:spTree>
    <p:extLst>
      <p:ext uri="{BB962C8B-B14F-4D97-AF65-F5344CB8AC3E}">
        <p14:creationId xmlns:p14="http://schemas.microsoft.com/office/powerpoint/2010/main" val="4229705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nille group.jpeg"/>
          <p:cNvPicPr>
            <a:picLocks noChangeAspect="1"/>
          </p:cNvPicPr>
          <p:nvPr/>
        </p:nvPicPr>
        <p:blipFill>
          <a:blip r:embed="rId3"/>
          <a:stretch>
            <a:fillRect/>
          </a:stretch>
        </p:blipFill>
        <p:spPr>
          <a:xfrm>
            <a:off x="7664450" y="2197163"/>
            <a:ext cx="3473450" cy="2605087"/>
          </a:xfrm>
          <a:prstGeom prst="rect">
            <a:avLst/>
          </a:prstGeom>
        </p:spPr>
      </p:pic>
      <p:sp>
        <p:nvSpPr>
          <p:cNvPr id="12" name="object 12"/>
          <p:cNvSpPr txBox="1">
            <a:spLocks noGrp="1"/>
          </p:cNvSpPr>
          <p:nvPr>
            <p:ph type="title"/>
          </p:nvPr>
        </p:nvSpPr>
        <p:spPr>
          <a:xfrm>
            <a:off x="1180353" y="628441"/>
            <a:ext cx="10338547" cy="659155"/>
          </a:xfrm>
          <a:prstGeom prst="rect">
            <a:avLst/>
          </a:prstGeom>
        </p:spPr>
        <p:txBody>
          <a:bodyPr vert="horz" wrap="square" lIns="0" tIns="119380" rIns="0" bIns="0" rtlCol="0">
            <a:spAutoFit/>
          </a:bodyPr>
          <a:lstStyle/>
          <a:p>
            <a:pPr marL="12700" marR="5080">
              <a:lnSpc>
                <a:spcPts val="4200"/>
              </a:lnSpc>
              <a:spcBef>
                <a:spcPts val="940"/>
              </a:spcBef>
            </a:pPr>
            <a:r>
              <a:rPr lang="da-DK" spc="-5" dirty="0" smtClean="0"/>
              <a:t>LIGAR– </a:t>
            </a:r>
            <a:r>
              <a:rPr lang="da-DK" spc="-5" dirty="0"/>
              <a:t>saber como e para onde referenciar</a:t>
            </a:r>
            <a:endParaRPr spc="-15" dirty="0"/>
          </a:p>
        </p:txBody>
      </p:sp>
      <p:sp>
        <p:nvSpPr>
          <p:cNvPr id="15" name="object 15"/>
          <p:cNvSpPr txBox="1"/>
          <p:nvPr/>
        </p:nvSpPr>
        <p:spPr>
          <a:xfrm>
            <a:off x="11346885" y="4812555"/>
            <a:ext cx="118745" cy="1591945"/>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DIEGO CASTELLANOS/ECUADORIAN </a:t>
            </a:r>
            <a:r>
              <a:rPr sz="600" spc="10">
                <a:solidFill>
                  <a:srgbClr val="FFFFFF"/>
                </a:solidFill>
                <a:latin typeface="Calibri"/>
                <a:cs typeface="Calibri"/>
              </a:rPr>
              <a:t>RED </a:t>
            </a:r>
            <a:r>
              <a:rPr sz="600" spc="15">
                <a:solidFill>
                  <a:srgbClr val="FFFFFF"/>
                </a:solidFill>
                <a:latin typeface="Calibri"/>
                <a:cs typeface="Calibri"/>
              </a:rPr>
              <a:t>CROSS</a:t>
            </a:r>
            <a:endParaRPr sz="600">
              <a:latin typeface="Calibri"/>
              <a:cs typeface="Calibri"/>
            </a:endParaRPr>
          </a:p>
        </p:txBody>
      </p:sp>
      <p:sp>
        <p:nvSpPr>
          <p:cNvPr id="21" name="Rectangle 20">
            <a:extLst>
              <a:ext uri="{FF2B5EF4-FFF2-40B4-BE49-F238E27FC236}">
                <a16:creationId xmlns:a16="http://schemas.microsoft.com/office/drawing/2014/main" id="{FD5D166C-53B9-4AFE-A1D2-A65E3E261465}"/>
              </a:ext>
            </a:extLst>
          </p:cNvPr>
          <p:cNvSpPr/>
          <p:nvPr/>
        </p:nvSpPr>
        <p:spPr>
          <a:xfrm>
            <a:off x="1180352" y="2056497"/>
            <a:ext cx="6517751" cy="3811300"/>
          </a:xfrm>
          <a:prstGeom prst="rect">
            <a:avLst/>
          </a:prstGeom>
        </p:spPr>
        <p:txBody>
          <a:bodyPr wrap="square">
            <a:spAutoFit/>
          </a:bodyPr>
          <a:lstStyle/>
          <a:p>
            <a:pPr marL="12700" lvl="0" defTabSz="914400">
              <a:spcBef>
                <a:spcPts val="100"/>
              </a:spcBef>
              <a:defRPr/>
            </a:pPr>
            <a:r>
              <a:rPr lang="en-US" sz="4000" kern="0" spc="-20" dirty="0" err="1">
                <a:solidFill>
                  <a:srgbClr val="0000FF"/>
                </a:solidFill>
                <a:cs typeface="Calibri"/>
              </a:rPr>
              <a:t>Além</a:t>
            </a:r>
            <a:r>
              <a:rPr lang="en-US" sz="4000" kern="0" spc="-20" dirty="0">
                <a:solidFill>
                  <a:srgbClr val="0000FF"/>
                </a:solidFill>
                <a:cs typeface="Calibri"/>
              </a:rPr>
              <a:t> dos </a:t>
            </a:r>
            <a:r>
              <a:rPr lang="en-US" sz="4000" kern="0" spc="-20" dirty="0" err="1">
                <a:solidFill>
                  <a:srgbClr val="0000FF"/>
                </a:solidFill>
                <a:cs typeface="Calibri"/>
              </a:rPr>
              <a:t>serviços</a:t>
            </a:r>
            <a:r>
              <a:rPr lang="en-US" sz="4000" kern="0" spc="-20" dirty="0">
                <a:solidFill>
                  <a:srgbClr val="0000FF"/>
                </a:solidFill>
                <a:cs typeface="Calibri"/>
              </a:rPr>
              <a:t> </a:t>
            </a:r>
            <a:r>
              <a:rPr lang="en-US" sz="4000" kern="0" spc="-20" dirty="0" err="1">
                <a:solidFill>
                  <a:srgbClr val="0000FF"/>
                </a:solidFill>
                <a:cs typeface="Calibri"/>
              </a:rPr>
              <a:t>formais</a:t>
            </a:r>
            <a:r>
              <a:rPr lang="en-US" sz="4000" kern="0" spc="-20" dirty="0">
                <a:solidFill>
                  <a:srgbClr val="0000FF"/>
                </a:solidFill>
                <a:cs typeface="Calibri"/>
              </a:rPr>
              <a:t>, para </a:t>
            </a:r>
            <a:r>
              <a:rPr lang="en-US" sz="4000" kern="0" spc="-20" dirty="0" err="1">
                <a:solidFill>
                  <a:srgbClr val="0000FF"/>
                </a:solidFill>
                <a:cs typeface="Calibri"/>
              </a:rPr>
              <a:t>onde</a:t>
            </a:r>
            <a:r>
              <a:rPr lang="en-US" sz="4000" kern="0" spc="-20" dirty="0">
                <a:solidFill>
                  <a:srgbClr val="0000FF"/>
                </a:solidFill>
                <a:cs typeface="Calibri"/>
              </a:rPr>
              <a:t> </a:t>
            </a:r>
            <a:r>
              <a:rPr lang="en-US" sz="4000" kern="0" spc="-20" dirty="0" err="1">
                <a:solidFill>
                  <a:srgbClr val="0000FF"/>
                </a:solidFill>
                <a:cs typeface="Calibri"/>
              </a:rPr>
              <a:t>pode</a:t>
            </a:r>
            <a:r>
              <a:rPr lang="en-US" sz="4000" kern="0" spc="-20" dirty="0">
                <a:solidFill>
                  <a:srgbClr val="0000FF"/>
                </a:solidFill>
                <a:cs typeface="Calibri"/>
              </a:rPr>
              <a:t> </a:t>
            </a:r>
            <a:r>
              <a:rPr lang="en-US" sz="4000" kern="0" spc="-20" dirty="0" err="1">
                <a:solidFill>
                  <a:srgbClr val="0000FF"/>
                </a:solidFill>
                <a:cs typeface="Calibri"/>
              </a:rPr>
              <a:t>encaminhar</a:t>
            </a:r>
            <a:r>
              <a:rPr lang="en-US" sz="4000" kern="0" spc="-20" dirty="0">
                <a:solidFill>
                  <a:srgbClr val="0000FF"/>
                </a:solidFill>
                <a:cs typeface="Calibri"/>
              </a:rPr>
              <a:t> as </a:t>
            </a:r>
            <a:r>
              <a:rPr lang="en-US" sz="4000" kern="0" spc="-20" dirty="0" err="1">
                <a:solidFill>
                  <a:srgbClr val="0000FF"/>
                </a:solidFill>
                <a:cs typeface="Calibri"/>
              </a:rPr>
              <a:t>pessoas</a:t>
            </a:r>
            <a:r>
              <a:rPr lang="en-US" sz="4000" kern="0" spc="-20" dirty="0">
                <a:solidFill>
                  <a:srgbClr val="0000FF"/>
                </a:solidFill>
                <a:cs typeface="Calibri"/>
              </a:rPr>
              <a:t> que </a:t>
            </a:r>
            <a:r>
              <a:rPr lang="en-US" sz="4000" kern="0" spc="-20" dirty="0" err="1">
                <a:solidFill>
                  <a:srgbClr val="0000FF"/>
                </a:solidFill>
                <a:cs typeface="Calibri"/>
              </a:rPr>
              <a:t>precisam</a:t>
            </a:r>
            <a:r>
              <a:rPr lang="en-US" sz="4000" kern="0" spc="-20" dirty="0">
                <a:solidFill>
                  <a:srgbClr val="0000FF"/>
                </a:solidFill>
                <a:cs typeface="Calibri"/>
              </a:rPr>
              <a:t> de </a:t>
            </a:r>
            <a:r>
              <a:rPr lang="en-US" sz="4000" kern="0" spc="-20" dirty="0" err="1">
                <a:solidFill>
                  <a:srgbClr val="0000FF"/>
                </a:solidFill>
                <a:cs typeface="Calibri"/>
              </a:rPr>
              <a:t>apoio</a:t>
            </a:r>
            <a:r>
              <a:rPr lang="en-US" sz="4000" kern="0" spc="-20" dirty="0">
                <a:solidFill>
                  <a:srgbClr val="0000FF"/>
                </a:solidFill>
                <a:cs typeface="Calibri"/>
              </a:rPr>
              <a:t>?</a:t>
            </a:r>
          </a:p>
          <a:p>
            <a:pPr marL="12700" lvl="0" defTabSz="914400">
              <a:spcBef>
                <a:spcPts val="100"/>
              </a:spcBef>
              <a:defRPr/>
            </a:pPr>
            <a:endParaRPr lang="en-US" sz="4000" kern="0" spc="-20" dirty="0">
              <a:solidFill>
                <a:srgbClr val="0000FF"/>
              </a:solidFill>
              <a:cs typeface="Calibri"/>
            </a:endParaRPr>
          </a:p>
          <a:p>
            <a:pPr marL="12700" lvl="0" defTabSz="914400">
              <a:spcBef>
                <a:spcPts val="100"/>
              </a:spcBef>
              <a:defRPr/>
            </a:pPr>
            <a:r>
              <a:rPr lang="en-US" sz="4000" kern="0" spc="-20" dirty="0" err="1">
                <a:solidFill>
                  <a:srgbClr val="0000FF"/>
                </a:solidFill>
                <a:cs typeface="Calibri"/>
              </a:rPr>
              <a:t>Responda</a:t>
            </a:r>
            <a:r>
              <a:rPr lang="en-US" sz="4000" kern="0" spc="-20" dirty="0">
                <a:solidFill>
                  <a:srgbClr val="0000FF"/>
                </a:solidFill>
                <a:cs typeface="Calibri"/>
              </a:rPr>
              <a:t> no CHAT</a:t>
            </a:r>
          </a:p>
        </p:txBody>
      </p:sp>
    </p:spTree>
    <p:extLst>
      <p:ext uri="{BB962C8B-B14F-4D97-AF65-F5344CB8AC3E}">
        <p14:creationId xmlns:p14="http://schemas.microsoft.com/office/powerpoint/2010/main" val="3519299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nille group.jpeg"/>
          <p:cNvPicPr>
            <a:picLocks noChangeAspect="1"/>
          </p:cNvPicPr>
          <p:nvPr/>
        </p:nvPicPr>
        <p:blipFill>
          <a:blip r:embed="rId3"/>
          <a:stretch>
            <a:fillRect/>
          </a:stretch>
        </p:blipFill>
        <p:spPr>
          <a:xfrm>
            <a:off x="8116345" y="2407920"/>
            <a:ext cx="3097755" cy="2323316"/>
          </a:xfrm>
          <a:prstGeom prst="rect">
            <a:avLst/>
          </a:prstGeom>
        </p:spPr>
      </p:pic>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752475" y="2120265"/>
            <a:ext cx="6974205" cy="3257302"/>
          </a:xfrm>
          <a:prstGeom prst="rect">
            <a:avLst/>
          </a:prstGeom>
        </p:spPr>
        <p:txBody>
          <a:bodyPr vert="horz" wrap="square" lIns="0" tIns="12700" rIns="0" bIns="0" rtlCol="0">
            <a:spAutoFit/>
          </a:bodyPr>
          <a:lstStyle/>
          <a:p>
            <a:pPr marL="12700" lvl="0" defTabSz="914400">
              <a:spcBef>
                <a:spcPts val="100"/>
              </a:spcBef>
              <a:defRPr/>
            </a:pPr>
            <a:r>
              <a:rPr kumimoji="0" lang="en-US" sz="4200" b="0" i="0" u="none" strike="noStrike" kern="0" cap="none" spc="0" normalizeH="0" baseline="0" noProof="0" dirty="0" err="1">
                <a:ln>
                  <a:noFill/>
                </a:ln>
                <a:solidFill>
                  <a:srgbClr val="0000FF"/>
                </a:solidFill>
                <a:effectLst/>
                <a:uLnTx/>
                <a:uFillTx/>
                <a:latin typeface="Calibri"/>
                <a:ea typeface="+mj-ea"/>
                <a:cs typeface="Calibri"/>
              </a:rPr>
              <a:t>Atividade</a:t>
            </a:r>
            <a:endParaRPr kumimoji="0" lang="en-US" sz="4200" b="0" i="0" u="none" strike="noStrike" kern="0" cap="none" spc="0" normalizeH="0" baseline="0" noProof="0" dirty="0">
              <a:ln>
                <a:noFill/>
              </a:ln>
              <a:solidFill>
                <a:srgbClr val="0000FF"/>
              </a:solidFill>
              <a:effectLst/>
              <a:uLnTx/>
              <a:uFillTx/>
              <a:latin typeface="Calibri"/>
              <a:ea typeface="+mj-ea"/>
              <a:cs typeface="Calibri"/>
            </a:endParaRPr>
          </a:p>
          <a:p>
            <a:pPr marL="12700" lvl="0" defTabSz="914400">
              <a:spcBef>
                <a:spcPts val="100"/>
              </a:spcBef>
              <a:defRPr/>
            </a:pPr>
            <a:r>
              <a:rPr lang="en-US" sz="4200" kern="0" dirty="0" err="1">
                <a:solidFill>
                  <a:srgbClr val="0000FF"/>
                </a:solidFill>
                <a:latin typeface="Calibri"/>
                <a:ea typeface="+mj-ea"/>
                <a:cs typeface="Calibri"/>
              </a:rPr>
              <a:t>Veja</a:t>
            </a:r>
            <a:r>
              <a:rPr lang="en-US" sz="4200" kern="0" dirty="0">
                <a:solidFill>
                  <a:srgbClr val="0000FF"/>
                </a:solidFill>
                <a:latin typeface="Calibri"/>
                <a:ea typeface="+mj-ea"/>
                <a:cs typeface="Calibri"/>
              </a:rPr>
              <a:t> o video e </a:t>
            </a:r>
            <a:r>
              <a:rPr lang="en-US" sz="4200" kern="0" dirty="0" err="1">
                <a:solidFill>
                  <a:srgbClr val="0000FF"/>
                </a:solidFill>
                <a:latin typeface="Calibri"/>
                <a:ea typeface="+mj-ea"/>
                <a:cs typeface="Calibri"/>
              </a:rPr>
              <a:t>preste</a:t>
            </a:r>
            <a:r>
              <a:rPr lang="en-US" sz="4200" kern="0" dirty="0">
                <a:solidFill>
                  <a:srgbClr val="0000FF"/>
                </a:solidFill>
                <a:latin typeface="Calibri"/>
                <a:ea typeface="+mj-ea"/>
                <a:cs typeface="Calibri"/>
              </a:rPr>
              <a:t> </a:t>
            </a:r>
            <a:r>
              <a:rPr lang="en-US" sz="4200" kern="0" dirty="0" err="1">
                <a:solidFill>
                  <a:srgbClr val="0000FF"/>
                </a:solidFill>
                <a:latin typeface="Calibri"/>
                <a:ea typeface="+mj-ea"/>
                <a:cs typeface="Calibri"/>
              </a:rPr>
              <a:t>atenção</a:t>
            </a:r>
            <a:r>
              <a:rPr lang="en-US" sz="4200" kern="0" dirty="0">
                <a:solidFill>
                  <a:srgbClr val="0000FF"/>
                </a:solidFill>
                <a:latin typeface="Calibri"/>
                <a:ea typeface="+mj-ea"/>
                <a:cs typeface="Calibri"/>
              </a:rPr>
              <a:t> à forma </a:t>
            </a:r>
            <a:r>
              <a:rPr lang="en-US" sz="4200" kern="0" dirty="0" err="1">
                <a:solidFill>
                  <a:srgbClr val="0000FF"/>
                </a:solidFill>
                <a:latin typeface="Calibri"/>
                <a:ea typeface="+mj-ea"/>
                <a:cs typeface="Calibri"/>
              </a:rPr>
              <a:t>como</a:t>
            </a:r>
            <a:r>
              <a:rPr lang="en-US" sz="4200" kern="0" dirty="0">
                <a:solidFill>
                  <a:srgbClr val="0000FF"/>
                </a:solidFill>
                <a:latin typeface="Calibri"/>
                <a:ea typeface="+mj-ea"/>
                <a:cs typeface="Calibri"/>
              </a:rPr>
              <a:t> o </a:t>
            </a:r>
            <a:r>
              <a:rPr lang="en-US" sz="4200" kern="0" dirty="0" err="1">
                <a:solidFill>
                  <a:srgbClr val="0000FF"/>
                </a:solidFill>
                <a:latin typeface="Calibri"/>
                <a:ea typeface="+mj-ea"/>
                <a:cs typeface="Calibri"/>
              </a:rPr>
              <a:t>prestador</a:t>
            </a:r>
            <a:r>
              <a:rPr lang="en-US" sz="4200" kern="0" dirty="0">
                <a:solidFill>
                  <a:srgbClr val="0000FF"/>
                </a:solidFill>
                <a:latin typeface="Calibri"/>
                <a:ea typeface="+mj-ea"/>
                <a:cs typeface="Calibri"/>
              </a:rPr>
              <a:t> de </a:t>
            </a:r>
            <a:r>
              <a:rPr lang="en-US" sz="4200" kern="0" dirty="0" err="1">
                <a:solidFill>
                  <a:srgbClr val="0000FF"/>
                </a:solidFill>
                <a:latin typeface="Calibri"/>
                <a:ea typeface="+mj-ea"/>
                <a:cs typeface="Calibri"/>
              </a:rPr>
              <a:t>ajuda</a:t>
            </a:r>
            <a:r>
              <a:rPr lang="en-US" sz="4200" kern="0" dirty="0">
                <a:solidFill>
                  <a:srgbClr val="0000FF"/>
                </a:solidFill>
                <a:latin typeface="Calibri"/>
                <a:ea typeface="+mj-ea"/>
                <a:cs typeface="Calibri"/>
              </a:rPr>
              <a:t> </a:t>
            </a:r>
            <a:r>
              <a:rPr lang="en-US" sz="4200" kern="0" dirty="0" err="1">
                <a:solidFill>
                  <a:srgbClr val="0000FF"/>
                </a:solidFill>
                <a:latin typeface="Calibri"/>
                <a:ea typeface="+mj-ea"/>
                <a:cs typeface="Calibri"/>
              </a:rPr>
              <a:t>faz</a:t>
            </a:r>
            <a:r>
              <a:rPr lang="en-US" sz="4200" kern="0" dirty="0">
                <a:solidFill>
                  <a:srgbClr val="0000FF"/>
                </a:solidFill>
                <a:latin typeface="Calibri"/>
                <a:ea typeface="+mj-ea"/>
                <a:cs typeface="Calibri"/>
              </a:rPr>
              <a:t> o </a:t>
            </a:r>
            <a:r>
              <a:rPr lang="en-US" sz="4200" kern="0" dirty="0" err="1">
                <a:solidFill>
                  <a:srgbClr val="0000FF"/>
                </a:solidFill>
                <a:latin typeface="Calibri"/>
                <a:ea typeface="+mj-ea"/>
                <a:cs typeface="Calibri"/>
              </a:rPr>
              <a:t>apoio</a:t>
            </a:r>
            <a:r>
              <a:rPr lang="en-US" sz="4200" kern="0" dirty="0">
                <a:solidFill>
                  <a:srgbClr val="0000FF"/>
                </a:solidFill>
                <a:latin typeface="Calibri"/>
                <a:ea typeface="+mj-ea"/>
                <a:cs typeface="Calibri"/>
              </a:rPr>
              <a:t> e o que </a:t>
            </a:r>
            <a:r>
              <a:rPr lang="en-US" sz="4200" kern="0" dirty="0" err="1">
                <a:solidFill>
                  <a:srgbClr val="0000FF"/>
                </a:solidFill>
                <a:latin typeface="Calibri"/>
                <a:ea typeface="+mj-ea"/>
                <a:cs typeface="Calibri"/>
              </a:rPr>
              <a:t>fica</a:t>
            </a:r>
            <a:r>
              <a:rPr lang="en-US" sz="4200" kern="0" dirty="0">
                <a:solidFill>
                  <a:srgbClr val="0000FF"/>
                </a:solidFill>
                <a:latin typeface="Calibri"/>
                <a:ea typeface="+mj-ea"/>
                <a:cs typeface="Calibri"/>
              </a:rPr>
              <a:t> </a:t>
            </a:r>
            <a:r>
              <a:rPr lang="en-US" sz="4200" kern="0" dirty="0" err="1">
                <a:solidFill>
                  <a:srgbClr val="0000FF"/>
                </a:solidFill>
                <a:latin typeface="Calibri"/>
                <a:ea typeface="+mj-ea"/>
                <a:cs typeface="Calibri"/>
              </a:rPr>
              <a:t>em</a:t>
            </a:r>
            <a:r>
              <a:rPr lang="en-US" sz="4200" kern="0" dirty="0">
                <a:solidFill>
                  <a:srgbClr val="0000FF"/>
                </a:solidFill>
                <a:latin typeface="Calibri"/>
                <a:ea typeface="+mj-ea"/>
                <a:cs typeface="Calibri"/>
              </a:rPr>
              <a:t> </a:t>
            </a:r>
            <a:r>
              <a:rPr lang="en-US" sz="4200" kern="0" dirty="0" err="1">
                <a:solidFill>
                  <a:srgbClr val="0000FF"/>
                </a:solidFill>
                <a:latin typeface="Calibri"/>
                <a:ea typeface="+mj-ea"/>
                <a:cs typeface="Calibri"/>
              </a:rPr>
              <a:t>falta</a:t>
            </a:r>
            <a:r>
              <a:rPr lang="en-US" sz="4200" kern="0" dirty="0">
                <a:solidFill>
                  <a:srgbClr val="0000FF"/>
                </a:solidFill>
                <a:latin typeface="Calibri"/>
                <a:ea typeface="+mj-ea"/>
                <a:cs typeface="Calibri"/>
              </a:rPr>
              <a:t>.</a:t>
            </a:r>
            <a:endParaRPr kumimoji="0" lang="en-US" sz="4200" b="0" i="0" u="none" strike="noStrike" kern="0" cap="none" spc="-5" normalizeH="0" baseline="0" noProof="0" dirty="0">
              <a:ln>
                <a:noFill/>
              </a:ln>
              <a:solidFill>
                <a:srgbClr val="FF0000"/>
              </a:solidFill>
              <a:effectLst/>
              <a:uLnTx/>
              <a:uFillTx/>
              <a:latin typeface="Calibri"/>
              <a:ea typeface="+mj-ea"/>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4435295" y="332141"/>
            <a:ext cx="2431331" cy="659155"/>
          </a:xfrm>
          <a:prstGeom prst="rect">
            <a:avLst/>
          </a:prstGeom>
        </p:spPr>
        <p:txBody>
          <a:bodyPr vert="horz" wrap="square" lIns="0" tIns="12700" rIns="0" bIns="0" rtlCol="0">
            <a:spAutoFit/>
          </a:bodyPr>
          <a:lstStyle/>
          <a:p>
            <a:pPr marL="12700">
              <a:lnSpc>
                <a:spcPct val="100000"/>
              </a:lnSpc>
              <a:spcBef>
                <a:spcPts val="100"/>
              </a:spcBef>
            </a:pPr>
            <a:r>
              <a:rPr lang="en-GB" dirty="0"/>
              <a:t>Role plays</a:t>
            </a:r>
            <a:endParaRPr spc="-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18" name="Picture 17" descr="supervision learning.jpeg"/>
          <p:cNvPicPr>
            <a:picLocks noChangeAspect="1"/>
          </p:cNvPicPr>
          <p:nvPr/>
        </p:nvPicPr>
        <p:blipFill>
          <a:blip r:embed="rId3"/>
          <a:stretch>
            <a:fillRect/>
          </a:stretch>
        </p:blipFill>
        <p:spPr>
          <a:xfrm>
            <a:off x="6734312" y="1291413"/>
            <a:ext cx="4784588" cy="3900523"/>
          </a:xfrm>
          <a:prstGeom prst="rect">
            <a:avLst/>
          </a:prstGeom>
        </p:spPr>
      </p:pic>
      <p:sp>
        <p:nvSpPr>
          <p:cNvPr id="6" name="TextBox 5">
            <a:extLst>
              <a:ext uri="{FF2B5EF4-FFF2-40B4-BE49-F238E27FC236}">
                <a16:creationId xmlns:a16="http://schemas.microsoft.com/office/drawing/2014/main" id="{35396AA9-2890-42F6-8E05-F53FDC3BF2F7}"/>
              </a:ext>
            </a:extLst>
          </p:cNvPr>
          <p:cNvSpPr txBox="1"/>
          <p:nvPr/>
        </p:nvSpPr>
        <p:spPr>
          <a:xfrm>
            <a:off x="211227" y="4289588"/>
            <a:ext cx="6655399" cy="1323439"/>
          </a:xfrm>
          <a:prstGeom prst="rect">
            <a:avLst/>
          </a:prstGeom>
          <a:noFill/>
        </p:spPr>
        <p:txBody>
          <a:bodyPr wrap="square">
            <a:spAutoFit/>
          </a:bodyPr>
          <a:lstStyle/>
          <a:p>
            <a:r>
              <a:rPr lang="en-GB" sz="2000" b="1" kern="1200" dirty="0" err="1">
                <a:solidFill>
                  <a:schemeClr val="tx1"/>
                </a:solidFill>
                <a:latin typeface="+mn-lt"/>
                <a:ea typeface="+mn-ea"/>
                <a:cs typeface="+mn-cs"/>
              </a:rPr>
              <a:t>Quando</a:t>
            </a:r>
            <a:r>
              <a:rPr lang="en-GB" sz="2000" b="1" kern="1200" dirty="0">
                <a:solidFill>
                  <a:schemeClr val="tx1"/>
                </a:solidFill>
                <a:latin typeface="+mn-lt"/>
                <a:ea typeface="+mn-ea"/>
                <a:cs typeface="+mn-cs"/>
              </a:rPr>
              <a:t> der feedback </a:t>
            </a:r>
            <a:r>
              <a:rPr lang="en-GB" sz="2000" b="1" kern="1200" dirty="0" err="1">
                <a:solidFill>
                  <a:schemeClr val="tx1"/>
                </a:solidFill>
                <a:latin typeface="+mn-lt"/>
                <a:ea typeface="+mn-ea"/>
                <a:cs typeface="+mn-cs"/>
              </a:rPr>
              <a:t>siga</a:t>
            </a:r>
            <a:r>
              <a:rPr lang="en-GB" sz="2000" b="1" kern="1200" dirty="0">
                <a:solidFill>
                  <a:schemeClr val="tx1"/>
                </a:solidFill>
                <a:latin typeface="+mn-lt"/>
                <a:ea typeface="+mn-ea"/>
                <a:cs typeface="+mn-cs"/>
              </a:rPr>
              <a:t> </a:t>
            </a:r>
            <a:r>
              <a:rPr lang="en-GB" sz="2000" b="1" kern="1200" dirty="0" err="1">
                <a:solidFill>
                  <a:schemeClr val="tx1"/>
                </a:solidFill>
                <a:latin typeface="+mn-lt"/>
                <a:ea typeface="+mn-ea"/>
                <a:cs typeface="+mn-cs"/>
              </a:rPr>
              <a:t>estes</a:t>
            </a:r>
            <a:r>
              <a:rPr lang="en-GB" sz="2000" b="1" kern="1200" dirty="0">
                <a:solidFill>
                  <a:schemeClr val="tx1"/>
                </a:solidFill>
                <a:latin typeface="+mn-lt"/>
                <a:ea typeface="+mn-ea"/>
                <a:cs typeface="+mn-cs"/>
              </a:rPr>
              <a:t> </a:t>
            </a:r>
            <a:r>
              <a:rPr lang="en-GB" sz="2000" b="1" kern="1200" dirty="0" err="1">
                <a:solidFill>
                  <a:schemeClr val="tx1"/>
                </a:solidFill>
                <a:latin typeface="+mn-lt"/>
                <a:ea typeface="+mn-ea"/>
                <a:cs typeface="+mn-cs"/>
              </a:rPr>
              <a:t>passos</a:t>
            </a:r>
            <a:endParaRPr lang="en-GB" sz="2000" b="1" kern="1200" dirty="0">
              <a:solidFill>
                <a:schemeClr val="tx1"/>
              </a:solidFill>
              <a:latin typeface="+mn-lt"/>
              <a:ea typeface="+mn-ea"/>
              <a:cs typeface="+mn-cs"/>
            </a:endParaRPr>
          </a:p>
          <a:p>
            <a:r>
              <a:rPr lang="en-GB" sz="2000" b="1" dirty="0"/>
              <a:t>1</a:t>
            </a:r>
            <a:r>
              <a:rPr lang="en-GB" sz="2000" kern="1200" dirty="0">
                <a:solidFill>
                  <a:schemeClr val="tx1"/>
                </a:solidFill>
                <a:latin typeface="+mn-lt"/>
                <a:ea typeface="+mn-ea"/>
                <a:cs typeface="+mn-cs"/>
              </a:rPr>
              <a:t>. </a:t>
            </a:r>
            <a:r>
              <a:rPr lang="en-GB" sz="2000" dirty="0"/>
              <a:t>O que é que o </a:t>
            </a:r>
            <a:r>
              <a:rPr lang="en-GB" sz="2000" dirty="0" err="1"/>
              <a:t>prestador</a:t>
            </a:r>
            <a:r>
              <a:rPr lang="en-GB" sz="2000" dirty="0"/>
              <a:t> de PSP fez </a:t>
            </a:r>
            <a:r>
              <a:rPr lang="en-GB" sz="2000" dirty="0" err="1"/>
              <a:t>bem</a:t>
            </a:r>
            <a:r>
              <a:rPr lang="en-GB" sz="2000" dirty="0"/>
              <a:t>?</a:t>
            </a:r>
            <a:endParaRPr lang="en-GB" sz="2000" kern="1200" dirty="0">
              <a:solidFill>
                <a:schemeClr val="tx1"/>
              </a:solidFill>
              <a:latin typeface="+mn-lt"/>
              <a:ea typeface="+mn-ea"/>
              <a:cs typeface="+mn-cs"/>
            </a:endParaRPr>
          </a:p>
          <a:p>
            <a:r>
              <a:rPr lang="en-GB" sz="2000" kern="1200" dirty="0">
                <a:solidFill>
                  <a:schemeClr val="tx1"/>
                </a:solidFill>
                <a:latin typeface="+mn-lt"/>
                <a:ea typeface="+mn-ea"/>
                <a:cs typeface="+mn-cs"/>
              </a:rPr>
              <a:t>2. O que </a:t>
            </a:r>
            <a:r>
              <a:rPr lang="en-GB" sz="2000" kern="1200" dirty="0" err="1">
                <a:solidFill>
                  <a:schemeClr val="tx1"/>
                </a:solidFill>
                <a:latin typeface="+mn-lt"/>
                <a:ea typeface="+mn-ea"/>
                <a:cs typeface="+mn-cs"/>
              </a:rPr>
              <a:t>pode</a:t>
            </a:r>
            <a:r>
              <a:rPr lang="en-GB" sz="2000" kern="1200" dirty="0">
                <a:solidFill>
                  <a:schemeClr val="tx1"/>
                </a:solidFill>
                <a:latin typeface="+mn-lt"/>
                <a:ea typeface="+mn-ea"/>
                <a:cs typeface="+mn-cs"/>
              </a:rPr>
              <a:t> ser </a:t>
            </a:r>
            <a:r>
              <a:rPr lang="en-GB" sz="2000" kern="1200" dirty="0" err="1">
                <a:solidFill>
                  <a:schemeClr val="tx1"/>
                </a:solidFill>
                <a:latin typeface="+mn-lt"/>
                <a:ea typeface="+mn-ea"/>
                <a:cs typeface="+mn-cs"/>
              </a:rPr>
              <a:t>melhorado</a:t>
            </a:r>
            <a:r>
              <a:rPr lang="en-GB" sz="2000" kern="1200" dirty="0">
                <a:solidFill>
                  <a:schemeClr val="tx1"/>
                </a:solidFill>
                <a:latin typeface="+mn-lt"/>
                <a:ea typeface="+mn-ea"/>
                <a:cs typeface="+mn-cs"/>
              </a:rPr>
              <a:t> da </a:t>
            </a:r>
            <a:r>
              <a:rPr lang="en-GB" sz="2000" kern="1200" dirty="0" err="1">
                <a:solidFill>
                  <a:schemeClr val="tx1"/>
                </a:solidFill>
                <a:latin typeface="+mn-lt"/>
                <a:ea typeface="+mn-ea"/>
                <a:cs typeface="+mn-cs"/>
              </a:rPr>
              <a:t>próxima</a:t>
            </a:r>
            <a:r>
              <a:rPr lang="en-GB" sz="2000" kern="1200" dirty="0">
                <a:solidFill>
                  <a:schemeClr val="tx1"/>
                </a:solidFill>
                <a:latin typeface="+mn-lt"/>
                <a:ea typeface="+mn-ea"/>
                <a:cs typeface="+mn-cs"/>
              </a:rPr>
              <a:t> </a:t>
            </a:r>
            <a:r>
              <a:rPr lang="en-GB" sz="2000" kern="1200" dirty="0" err="1">
                <a:solidFill>
                  <a:schemeClr val="tx1"/>
                </a:solidFill>
                <a:latin typeface="+mn-lt"/>
                <a:ea typeface="+mn-ea"/>
                <a:cs typeface="+mn-cs"/>
              </a:rPr>
              <a:t>vez</a:t>
            </a:r>
            <a:r>
              <a:rPr lang="en-GB" sz="2000" kern="1200" dirty="0">
                <a:solidFill>
                  <a:schemeClr val="tx1"/>
                </a:solidFill>
                <a:latin typeface="+mn-lt"/>
                <a:ea typeface="+mn-ea"/>
                <a:cs typeface="+mn-cs"/>
              </a:rPr>
              <a:t>?</a:t>
            </a:r>
          </a:p>
          <a:p>
            <a:r>
              <a:rPr lang="en-GB" sz="2000" kern="1200" dirty="0">
                <a:solidFill>
                  <a:schemeClr val="tx1"/>
                </a:solidFill>
                <a:latin typeface="+mn-lt"/>
                <a:ea typeface="+mn-ea"/>
                <a:cs typeface="+mn-cs"/>
              </a:rPr>
              <a:t>3. </a:t>
            </a:r>
            <a:r>
              <a:rPr lang="en-GB" sz="2000" dirty="0" err="1"/>
              <a:t>Termine</a:t>
            </a:r>
            <a:r>
              <a:rPr lang="en-GB" sz="2000" dirty="0"/>
              <a:t> com um </a:t>
            </a:r>
            <a:r>
              <a:rPr lang="en-GB" sz="2000" dirty="0" err="1"/>
              <a:t>comentário</a:t>
            </a:r>
            <a:r>
              <a:rPr lang="en-GB" sz="2000" dirty="0"/>
              <a:t> </a:t>
            </a:r>
            <a:r>
              <a:rPr lang="en-GB" sz="2000" dirty="0" err="1"/>
              <a:t>geral</a:t>
            </a:r>
            <a:r>
              <a:rPr lang="en-GB" sz="2000" dirty="0"/>
              <a:t> </a:t>
            </a:r>
            <a:r>
              <a:rPr lang="en-GB" sz="2000" dirty="0" err="1"/>
              <a:t>positivo</a:t>
            </a:r>
            <a:r>
              <a:rPr lang="en-GB" sz="2000" kern="1200" dirty="0">
                <a:solidFill>
                  <a:schemeClr val="tx1"/>
                </a:solidFill>
                <a:latin typeface="+mn-lt"/>
                <a:ea typeface="+mn-ea"/>
                <a:cs typeface="+mn-cs"/>
              </a:rPr>
              <a:t>. </a:t>
            </a:r>
          </a:p>
        </p:txBody>
      </p:sp>
      <p:sp>
        <p:nvSpPr>
          <p:cNvPr id="8" name="TextBox 7">
            <a:extLst>
              <a:ext uri="{FF2B5EF4-FFF2-40B4-BE49-F238E27FC236}">
                <a16:creationId xmlns:a16="http://schemas.microsoft.com/office/drawing/2014/main" id="{AFA7FB60-D617-41B4-8B64-F6695EA9FC60}"/>
              </a:ext>
            </a:extLst>
          </p:cNvPr>
          <p:cNvSpPr txBox="1"/>
          <p:nvPr/>
        </p:nvSpPr>
        <p:spPr>
          <a:xfrm>
            <a:off x="211227" y="1086156"/>
            <a:ext cx="6655399" cy="3170099"/>
          </a:xfrm>
          <a:prstGeom prst="rect">
            <a:avLst/>
          </a:prstGeom>
          <a:noFill/>
        </p:spPr>
        <p:txBody>
          <a:bodyPr wrap="square">
            <a:spAutoFit/>
          </a:bodyPr>
          <a:lstStyle/>
          <a:p>
            <a:r>
              <a:rPr lang="en-GB" sz="2000" b="1" dirty="0"/>
              <a:t>Pratique PSP </a:t>
            </a:r>
            <a:r>
              <a:rPr lang="en-GB" sz="2000" b="1" dirty="0" err="1"/>
              <a:t>em</a:t>
            </a:r>
            <a:r>
              <a:rPr lang="en-GB" sz="2000" b="1" dirty="0"/>
              <a:t> 3 </a:t>
            </a:r>
            <a:r>
              <a:rPr lang="en-GB" sz="2000" b="1" dirty="0" err="1"/>
              <a:t>grupos</a:t>
            </a:r>
            <a:endParaRPr lang="en-GB" sz="2000" kern="1200" dirty="0">
              <a:solidFill>
                <a:schemeClr val="tx1"/>
              </a:solidFill>
              <a:latin typeface="+mn-lt"/>
              <a:ea typeface="+mn-ea"/>
              <a:cs typeface="+mn-cs"/>
            </a:endParaRPr>
          </a:p>
          <a:p>
            <a:pPr marL="457200" lvl="0" indent="-457200">
              <a:buFont typeface="+mj-lt"/>
              <a:buAutoNum type="arabicPeriod"/>
            </a:pPr>
            <a:r>
              <a:rPr lang="en-US" sz="2000" kern="1200" dirty="0">
                <a:solidFill>
                  <a:schemeClr val="tx1"/>
                </a:solidFill>
                <a:latin typeface="+mn-lt"/>
                <a:ea typeface="+mn-ea"/>
                <a:cs typeface="+mn-cs"/>
              </a:rPr>
              <a:t>Uma </a:t>
            </a:r>
            <a:r>
              <a:rPr lang="en-US" sz="2000" kern="1200" dirty="0" err="1">
                <a:solidFill>
                  <a:schemeClr val="tx1"/>
                </a:solidFill>
                <a:latin typeface="+mn-lt"/>
                <a:ea typeface="+mn-ea"/>
                <a:cs typeface="+mn-cs"/>
              </a:rPr>
              <a:t>pessoa</a:t>
            </a:r>
            <a:r>
              <a:rPr lang="en-US" sz="2000" kern="1200" dirty="0">
                <a:solidFill>
                  <a:schemeClr val="tx1"/>
                </a:solidFill>
                <a:latin typeface="+mn-lt"/>
                <a:ea typeface="+mn-ea"/>
                <a:cs typeface="+mn-cs"/>
              </a:rPr>
              <a:t> </a:t>
            </a:r>
            <a:r>
              <a:rPr lang="en-US" sz="2000" kern="1200" dirty="0" err="1" smtClean="0">
                <a:solidFill>
                  <a:schemeClr val="tx1"/>
                </a:solidFill>
                <a:latin typeface="+mn-lt"/>
                <a:ea typeface="+mn-ea"/>
                <a:cs typeface="+mn-cs"/>
              </a:rPr>
              <a:t>irá</a:t>
            </a:r>
            <a:r>
              <a:rPr lang="en-US" sz="2000" kern="1200" dirty="0" smtClean="0">
                <a:solidFill>
                  <a:schemeClr val="tx1"/>
                </a:solidFill>
                <a:latin typeface="+mn-lt"/>
                <a:ea typeface="+mn-ea"/>
                <a:cs typeface="+mn-cs"/>
              </a:rPr>
              <a:t> </a:t>
            </a:r>
            <a:r>
              <a:rPr lang="en-US" sz="2000" kern="1200" dirty="0" err="1" smtClean="0">
                <a:solidFill>
                  <a:schemeClr val="tx1"/>
                </a:solidFill>
                <a:latin typeface="+mn-lt"/>
                <a:ea typeface="+mn-ea"/>
                <a:cs typeface="+mn-cs"/>
              </a:rPr>
              <a:t>disponibilizar</a:t>
            </a:r>
            <a:r>
              <a:rPr lang="en-US" sz="2000" kern="1200" dirty="0" smtClean="0">
                <a:solidFill>
                  <a:schemeClr val="tx1"/>
                </a:solidFill>
                <a:latin typeface="+mn-lt"/>
                <a:ea typeface="+mn-ea"/>
                <a:cs typeface="+mn-cs"/>
              </a:rPr>
              <a:t> </a:t>
            </a:r>
            <a:r>
              <a:rPr lang="en-US" sz="2000" dirty="0" smtClean="0"/>
              <a:t>PSP</a:t>
            </a:r>
            <a:endParaRPr lang="en-GB" sz="2000" kern="1200" dirty="0">
              <a:solidFill>
                <a:schemeClr val="tx1"/>
              </a:solidFill>
              <a:latin typeface="+mn-lt"/>
              <a:ea typeface="+mn-ea"/>
              <a:cs typeface="+mn-cs"/>
            </a:endParaRPr>
          </a:p>
          <a:p>
            <a:pPr marL="457200" lvl="0" indent="-457200">
              <a:buFont typeface="+mj-lt"/>
              <a:buAutoNum type="arabicPeriod"/>
            </a:pPr>
            <a:r>
              <a:rPr lang="en-US" sz="2000" dirty="0"/>
              <a:t>Uma </a:t>
            </a:r>
            <a:r>
              <a:rPr lang="en-US" sz="2000" dirty="0" err="1"/>
              <a:t>pessoa</a:t>
            </a:r>
            <a:r>
              <a:rPr lang="en-US" sz="2000" dirty="0"/>
              <a:t> </a:t>
            </a:r>
            <a:r>
              <a:rPr lang="pt-PT" sz="2000" dirty="0" smtClean="0"/>
              <a:t>apresentara reações de stresse</a:t>
            </a:r>
            <a:endParaRPr lang="en-GB" sz="2000" kern="1200" dirty="0">
              <a:solidFill>
                <a:schemeClr val="tx1"/>
              </a:solidFill>
              <a:latin typeface="+mn-lt"/>
              <a:ea typeface="+mn-ea"/>
              <a:cs typeface="+mn-cs"/>
            </a:endParaRPr>
          </a:p>
          <a:p>
            <a:pPr marL="457200" lvl="0" indent="-457200">
              <a:buFont typeface="+mj-lt"/>
              <a:buAutoNum type="arabicPeriod"/>
            </a:pPr>
            <a:r>
              <a:rPr lang="en-US" sz="2000" kern="1200" dirty="0">
                <a:solidFill>
                  <a:schemeClr val="tx1"/>
                </a:solidFill>
                <a:latin typeface="+mn-lt"/>
                <a:ea typeface="+mn-ea"/>
                <a:cs typeface="+mn-cs"/>
              </a:rPr>
              <a:t>Uma </a:t>
            </a:r>
            <a:r>
              <a:rPr lang="en-US" sz="2000" kern="1200" dirty="0" err="1">
                <a:solidFill>
                  <a:schemeClr val="tx1"/>
                </a:solidFill>
                <a:latin typeface="+mn-lt"/>
                <a:ea typeface="+mn-ea"/>
                <a:cs typeface="+mn-cs"/>
              </a:rPr>
              <a:t>pessoa</a:t>
            </a:r>
            <a:r>
              <a:rPr lang="en-US" sz="2000" kern="1200" dirty="0">
                <a:solidFill>
                  <a:schemeClr val="tx1"/>
                </a:solidFill>
                <a:latin typeface="+mn-lt"/>
                <a:ea typeface="+mn-ea"/>
                <a:cs typeface="+mn-cs"/>
              </a:rPr>
              <a:t> </a:t>
            </a:r>
            <a:r>
              <a:rPr lang="en-US" sz="2000" kern="1200" dirty="0" err="1">
                <a:solidFill>
                  <a:schemeClr val="tx1"/>
                </a:solidFill>
                <a:latin typeface="+mn-lt"/>
                <a:ea typeface="+mn-ea"/>
                <a:cs typeface="+mn-cs"/>
              </a:rPr>
              <a:t>vai</a:t>
            </a:r>
            <a:r>
              <a:rPr lang="en-US" sz="2000" kern="1200" dirty="0">
                <a:solidFill>
                  <a:schemeClr val="tx1"/>
                </a:solidFill>
                <a:latin typeface="+mn-lt"/>
                <a:ea typeface="+mn-ea"/>
                <a:cs typeface="+mn-cs"/>
              </a:rPr>
              <a:t> </a:t>
            </a:r>
            <a:r>
              <a:rPr lang="en-US" sz="2000" kern="1200" dirty="0" err="1">
                <a:solidFill>
                  <a:schemeClr val="tx1"/>
                </a:solidFill>
                <a:latin typeface="+mn-lt"/>
                <a:ea typeface="+mn-ea"/>
                <a:cs typeface="+mn-cs"/>
              </a:rPr>
              <a:t>observar</a:t>
            </a:r>
            <a:r>
              <a:rPr lang="en-US" sz="2000" kern="1200" dirty="0">
                <a:solidFill>
                  <a:schemeClr val="tx1"/>
                </a:solidFill>
                <a:latin typeface="+mn-lt"/>
                <a:ea typeface="+mn-ea"/>
                <a:cs typeface="+mn-cs"/>
              </a:rPr>
              <a:t> e </a:t>
            </a:r>
            <a:r>
              <a:rPr lang="en-US" sz="2000" kern="1200" dirty="0" err="1">
                <a:solidFill>
                  <a:schemeClr val="tx1"/>
                </a:solidFill>
                <a:latin typeface="+mn-lt"/>
                <a:ea typeface="+mn-ea"/>
                <a:cs typeface="+mn-cs"/>
              </a:rPr>
              <a:t>dar</a:t>
            </a:r>
            <a:r>
              <a:rPr lang="en-US" sz="2000" kern="1200" dirty="0">
                <a:solidFill>
                  <a:schemeClr val="tx1"/>
                </a:solidFill>
                <a:latin typeface="+mn-lt"/>
                <a:ea typeface="+mn-ea"/>
                <a:cs typeface="+mn-cs"/>
              </a:rPr>
              <a:t> feedback</a:t>
            </a:r>
          </a:p>
          <a:p>
            <a:pPr marL="457200" lvl="0" indent="-457200">
              <a:buFont typeface="+mj-lt"/>
              <a:buAutoNum type="arabicPeriod"/>
            </a:pPr>
            <a:endParaRPr lang="en-GB" sz="2000" kern="1200" dirty="0">
              <a:solidFill>
                <a:schemeClr val="tx1"/>
              </a:solidFill>
              <a:latin typeface="+mn-lt"/>
              <a:ea typeface="+mn-ea"/>
              <a:cs typeface="+mn-cs"/>
            </a:endParaRPr>
          </a:p>
          <a:p>
            <a:r>
              <a:rPr lang="en-GB" sz="2000" dirty="0" err="1"/>
              <a:t>Tem</a:t>
            </a:r>
            <a:r>
              <a:rPr lang="en-GB" sz="2000" kern="1200" dirty="0">
                <a:solidFill>
                  <a:schemeClr val="tx1"/>
                </a:solidFill>
                <a:latin typeface="+mn-lt"/>
                <a:ea typeface="+mn-ea"/>
                <a:cs typeface="+mn-cs"/>
              </a:rPr>
              <a:t> 3 x 5 </a:t>
            </a:r>
            <a:r>
              <a:rPr lang="en-GB" sz="2000" kern="1200" dirty="0" err="1">
                <a:solidFill>
                  <a:schemeClr val="tx1"/>
                </a:solidFill>
                <a:latin typeface="+mn-lt"/>
                <a:ea typeface="+mn-ea"/>
                <a:cs typeface="+mn-cs"/>
              </a:rPr>
              <a:t>minutos</a:t>
            </a:r>
            <a:r>
              <a:rPr lang="en-GB" sz="2000" kern="1200" dirty="0">
                <a:solidFill>
                  <a:schemeClr val="tx1"/>
                </a:solidFill>
                <a:latin typeface="+mn-lt"/>
                <a:ea typeface="+mn-ea"/>
                <a:cs typeface="+mn-cs"/>
              </a:rPr>
              <a:t> para a </a:t>
            </a:r>
            <a:r>
              <a:rPr lang="en-GB" sz="2000" kern="1200" dirty="0" err="1">
                <a:solidFill>
                  <a:schemeClr val="tx1"/>
                </a:solidFill>
                <a:latin typeface="+mn-lt"/>
                <a:ea typeface="+mn-ea"/>
                <a:cs typeface="+mn-cs"/>
              </a:rPr>
              <a:t>atividade</a:t>
            </a:r>
            <a:r>
              <a:rPr lang="en-GB" sz="2000" kern="1200" dirty="0">
                <a:solidFill>
                  <a:schemeClr val="tx1"/>
                </a:solidFill>
                <a:latin typeface="+mn-lt"/>
                <a:ea typeface="+mn-ea"/>
                <a:cs typeface="+mn-cs"/>
              </a:rPr>
              <a:t>. </a:t>
            </a:r>
            <a:r>
              <a:rPr lang="en-GB" sz="2000" kern="1200" dirty="0" err="1">
                <a:solidFill>
                  <a:schemeClr val="tx1"/>
                </a:solidFill>
                <a:latin typeface="+mn-lt"/>
                <a:ea typeface="+mn-ea"/>
                <a:cs typeface="+mn-cs"/>
              </a:rPr>
              <a:t>Dividir</a:t>
            </a:r>
            <a:r>
              <a:rPr lang="en-GB" sz="2000" kern="1200" dirty="0">
                <a:solidFill>
                  <a:schemeClr val="tx1"/>
                </a:solidFill>
                <a:latin typeface="+mn-lt"/>
                <a:ea typeface="+mn-ea"/>
                <a:cs typeface="+mn-cs"/>
              </a:rPr>
              <a:t> a </a:t>
            </a:r>
            <a:r>
              <a:rPr lang="en-GB" sz="2000" kern="1200" dirty="0" err="1">
                <a:solidFill>
                  <a:schemeClr val="tx1"/>
                </a:solidFill>
                <a:latin typeface="+mn-lt"/>
                <a:ea typeface="+mn-ea"/>
                <a:cs typeface="+mn-cs"/>
              </a:rPr>
              <a:t>sessão</a:t>
            </a:r>
            <a:r>
              <a:rPr lang="en-GB" sz="2000" kern="1200" dirty="0">
                <a:solidFill>
                  <a:schemeClr val="tx1"/>
                </a:solidFill>
                <a:latin typeface="+mn-lt"/>
                <a:ea typeface="+mn-ea"/>
                <a:cs typeface="+mn-cs"/>
              </a:rPr>
              <a:t>: </a:t>
            </a:r>
          </a:p>
          <a:p>
            <a:pPr marL="342900" lvl="0" indent="-342900">
              <a:buFont typeface="Arial" panose="020B0604020202020204" pitchFamily="34" charset="0"/>
              <a:buChar char="•"/>
            </a:pPr>
            <a:r>
              <a:rPr lang="en-US" sz="2000" kern="1200" dirty="0">
                <a:solidFill>
                  <a:schemeClr val="tx1"/>
                </a:solidFill>
                <a:latin typeface="+mn-lt"/>
                <a:ea typeface="+mn-ea"/>
                <a:cs typeface="+mn-cs"/>
              </a:rPr>
              <a:t>1 minute para </a:t>
            </a:r>
            <a:r>
              <a:rPr lang="en-US" sz="2000" kern="1200" dirty="0" err="1">
                <a:solidFill>
                  <a:schemeClr val="tx1"/>
                </a:solidFill>
                <a:latin typeface="+mn-lt"/>
                <a:ea typeface="+mn-ea"/>
                <a:cs typeface="+mn-cs"/>
              </a:rPr>
              <a:t>alocação</a:t>
            </a:r>
            <a:r>
              <a:rPr lang="en-US" sz="2000" kern="1200" dirty="0">
                <a:solidFill>
                  <a:schemeClr val="tx1"/>
                </a:solidFill>
                <a:latin typeface="+mn-lt"/>
                <a:ea typeface="+mn-ea"/>
                <a:cs typeface="+mn-cs"/>
              </a:rPr>
              <a:t> de </a:t>
            </a:r>
            <a:r>
              <a:rPr lang="en-US" sz="2000" kern="1200" dirty="0" err="1">
                <a:solidFill>
                  <a:schemeClr val="tx1"/>
                </a:solidFill>
                <a:latin typeface="+mn-lt"/>
                <a:ea typeface="+mn-ea"/>
                <a:cs typeface="+mn-cs"/>
              </a:rPr>
              <a:t>funções</a:t>
            </a:r>
            <a:r>
              <a:rPr lang="en-US" sz="2000" kern="1200" dirty="0">
                <a:solidFill>
                  <a:schemeClr val="tx1"/>
                </a:solidFill>
                <a:latin typeface="+mn-lt"/>
                <a:ea typeface="+mn-ea"/>
                <a:cs typeface="+mn-cs"/>
              </a:rPr>
              <a:t> e </a:t>
            </a:r>
            <a:r>
              <a:rPr lang="en-US" sz="2000" kern="1200" dirty="0" err="1">
                <a:solidFill>
                  <a:schemeClr val="tx1"/>
                </a:solidFill>
                <a:latin typeface="+mn-lt"/>
                <a:ea typeface="+mn-ea"/>
                <a:cs typeface="+mn-cs"/>
              </a:rPr>
              <a:t>preparação</a:t>
            </a:r>
            <a:r>
              <a:rPr lang="en-US" sz="2000" kern="1200" dirty="0">
                <a:solidFill>
                  <a:schemeClr val="tx1"/>
                </a:solidFill>
                <a:latin typeface="+mn-lt"/>
                <a:ea typeface="+mn-ea"/>
                <a:cs typeface="+mn-cs"/>
              </a:rPr>
              <a:t>. </a:t>
            </a:r>
            <a:endParaRPr lang="en-GB" sz="2000" kern="1200" dirty="0">
              <a:solidFill>
                <a:schemeClr val="tx1"/>
              </a:solidFill>
              <a:latin typeface="+mn-lt"/>
              <a:ea typeface="+mn-ea"/>
              <a:cs typeface="+mn-cs"/>
            </a:endParaRPr>
          </a:p>
          <a:p>
            <a:pPr marL="342900" lvl="0" indent="-342900">
              <a:buFont typeface="Arial" panose="020B0604020202020204" pitchFamily="34" charset="0"/>
              <a:buChar char="•"/>
            </a:pPr>
            <a:r>
              <a:rPr lang="en-US" sz="2000" kern="1200" dirty="0">
                <a:solidFill>
                  <a:schemeClr val="tx1"/>
                </a:solidFill>
                <a:latin typeface="+mn-lt"/>
                <a:ea typeface="+mn-ea"/>
                <a:cs typeface="+mn-cs"/>
              </a:rPr>
              <a:t>2.5 </a:t>
            </a:r>
            <a:r>
              <a:rPr lang="en-US" sz="2000" kern="1200" dirty="0" err="1">
                <a:solidFill>
                  <a:schemeClr val="tx1"/>
                </a:solidFill>
                <a:latin typeface="+mn-lt"/>
                <a:ea typeface="+mn-ea"/>
                <a:cs typeface="+mn-cs"/>
              </a:rPr>
              <a:t>minutos</a:t>
            </a:r>
            <a:r>
              <a:rPr lang="en-US" sz="2000" kern="1200" dirty="0">
                <a:solidFill>
                  <a:schemeClr val="tx1"/>
                </a:solidFill>
                <a:latin typeface="+mn-lt"/>
                <a:ea typeface="+mn-ea"/>
                <a:cs typeface="+mn-cs"/>
              </a:rPr>
              <a:t> para </a:t>
            </a:r>
            <a:r>
              <a:rPr lang="en-US" sz="2000" kern="1200" dirty="0" err="1">
                <a:solidFill>
                  <a:schemeClr val="tx1"/>
                </a:solidFill>
                <a:latin typeface="+mn-lt"/>
                <a:ea typeface="+mn-ea"/>
                <a:cs typeface="+mn-cs"/>
              </a:rPr>
              <a:t>prática</a:t>
            </a:r>
            <a:r>
              <a:rPr lang="en-US" sz="2000" kern="1200" dirty="0">
                <a:solidFill>
                  <a:schemeClr val="tx1"/>
                </a:solidFill>
                <a:latin typeface="+mn-lt"/>
                <a:ea typeface="+mn-ea"/>
                <a:cs typeface="+mn-cs"/>
              </a:rPr>
              <a:t> de PSP</a:t>
            </a:r>
            <a:endParaRPr lang="en-GB" sz="2000" kern="1200" dirty="0">
              <a:solidFill>
                <a:schemeClr val="tx1"/>
              </a:solidFill>
              <a:latin typeface="+mn-lt"/>
              <a:ea typeface="+mn-ea"/>
              <a:cs typeface="+mn-cs"/>
            </a:endParaRPr>
          </a:p>
          <a:p>
            <a:pPr marL="342900" lvl="0" indent="-342900">
              <a:buFont typeface="Arial" panose="020B0604020202020204" pitchFamily="34" charset="0"/>
              <a:buChar char="•"/>
            </a:pPr>
            <a:r>
              <a:rPr lang="en-US" sz="2000" kern="1200" dirty="0">
                <a:solidFill>
                  <a:schemeClr val="tx1"/>
                </a:solidFill>
                <a:latin typeface="+mn-lt"/>
                <a:ea typeface="+mn-ea"/>
                <a:cs typeface="+mn-cs"/>
              </a:rPr>
              <a:t>1 </a:t>
            </a:r>
            <a:r>
              <a:rPr lang="en-US" sz="2000" kern="1200" dirty="0" err="1">
                <a:solidFill>
                  <a:schemeClr val="tx1"/>
                </a:solidFill>
                <a:latin typeface="+mn-lt"/>
                <a:ea typeface="+mn-ea"/>
                <a:cs typeface="+mn-cs"/>
              </a:rPr>
              <a:t>minuto</a:t>
            </a:r>
            <a:r>
              <a:rPr lang="en-US" sz="2000" kern="1200" dirty="0">
                <a:solidFill>
                  <a:schemeClr val="tx1"/>
                </a:solidFill>
                <a:latin typeface="+mn-lt"/>
                <a:ea typeface="+mn-ea"/>
                <a:cs typeface="+mn-cs"/>
              </a:rPr>
              <a:t> de feedback</a:t>
            </a:r>
          </a:p>
          <a:p>
            <a:pPr marL="342900" lvl="0" indent="-342900">
              <a:buFont typeface="Arial" panose="020B0604020202020204" pitchFamily="34" charset="0"/>
              <a:buChar char="•"/>
            </a:pPr>
            <a:r>
              <a:rPr lang="en-US" sz="2000" dirty="0"/>
              <a:t>30 </a:t>
            </a:r>
            <a:r>
              <a:rPr lang="en-US" sz="2000" dirty="0" err="1"/>
              <a:t>segundos</a:t>
            </a:r>
            <a:r>
              <a:rPr lang="en-US" sz="2000" dirty="0"/>
              <a:t> de </a:t>
            </a:r>
            <a:r>
              <a:rPr lang="en-US" sz="2000" dirty="0" err="1"/>
              <a:t>intervalo</a:t>
            </a:r>
            <a:endParaRPr lang="en-US" sz="2000" kern="1200" dirty="0">
              <a:solidFill>
                <a:schemeClr val="tx1"/>
              </a:solidFill>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577850" y="1365947"/>
            <a:ext cx="7848600" cy="659155"/>
          </a:xfrm>
          <a:prstGeom prst="rect">
            <a:avLst/>
          </a:prstGeom>
        </p:spPr>
        <p:txBody>
          <a:bodyPr vert="horz" wrap="square" lIns="0" tIns="12700" rIns="0" bIns="0" rtlCol="0">
            <a:spAutoFit/>
          </a:bodyPr>
          <a:lstStyle/>
          <a:p>
            <a:pPr marL="12700">
              <a:lnSpc>
                <a:spcPct val="100000"/>
              </a:lnSpc>
              <a:spcBef>
                <a:spcPts val="100"/>
              </a:spcBef>
            </a:pPr>
            <a:r>
              <a:rPr lang="en-GB" spc="-5" dirty="0"/>
              <a:t>Prepare-se para </a:t>
            </a:r>
            <a:r>
              <a:rPr lang="en-GB" spc="-5" dirty="0" err="1"/>
              <a:t>ajudar</a:t>
            </a:r>
            <a:endParaRPr spc="-5" dirty="0"/>
          </a:p>
        </p:txBody>
      </p:sp>
      <p:sp>
        <p:nvSpPr>
          <p:cNvPr id="13" name="object 13"/>
          <p:cNvSpPr txBox="1"/>
          <p:nvPr/>
        </p:nvSpPr>
        <p:spPr>
          <a:xfrm>
            <a:off x="6430297" y="1946275"/>
            <a:ext cx="4860002" cy="3311163"/>
          </a:xfrm>
          <a:prstGeom prst="rect">
            <a:avLst/>
          </a:prstGeom>
        </p:spPr>
        <p:txBody>
          <a:bodyPr vert="horz" wrap="square" lIns="0" tIns="53340" rIns="0" bIns="0" rtlCol="0" anchor="t">
            <a:spAutoFit/>
          </a:bodyPr>
          <a:lstStyle/>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a:p>
            <a:pPr marL="12700" lvl="0" defTabSz="914400">
              <a:spcBef>
                <a:spcPts val="100"/>
              </a:spcBef>
              <a:defRPr/>
            </a:pPr>
            <a:r>
              <a:rPr lang="en-US" sz="4200" b="1" kern="0" spc="-20" dirty="0" err="1">
                <a:solidFill>
                  <a:srgbClr val="0000FF"/>
                </a:solidFill>
                <a:cs typeface="Calibri"/>
              </a:rPr>
              <a:t>Atividade</a:t>
            </a:r>
            <a:r>
              <a:rPr lang="en-US" sz="4200" b="1" kern="0" spc="-20" dirty="0">
                <a:solidFill>
                  <a:srgbClr val="0000FF"/>
                </a:solidFill>
                <a:cs typeface="Calibri"/>
              </a:rPr>
              <a:t> de </a:t>
            </a:r>
            <a:r>
              <a:rPr lang="en-US" sz="4200" b="1" kern="0" spc="-20" dirty="0" err="1">
                <a:solidFill>
                  <a:srgbClr val="0000FF"/>
                </a:solidFill>
                <a:cs typeface="Calibri"/>
              </a:rPr>
              <a:t>grupo</a:t>
            </a:r>
            <a:endParaRPr lang="en-US" sz="4200" b="1" kern="0" spc="-20" dirty="0">
              <a:solidFill>
                <a:srgbClr val="FF0000"/>
              </a:solidFill>
              <a:cs typeface="Calibri"/>
            </a:endParaRPr>
          </a:p>
          <a:p>
            <a:pPr marL="12700" lvl="0" defTabSz="914400">
              <a:spcBef>
                <a:spcPts val="100"/>
              </a:spcBef>
              <a:defRPr/>
            </a:pPr>
            <a:r>
              <a:rPr lang="en-US" sz="4200" kern="0" spc="-20" dirty="0" err="1">
                <a:solidFill>
                  <a:srgbClr val="0000FF"/>
                </a:solidFill>
                <a:cs typeface="Calibri"/>
              </a:rPr>
              <a:t>Discutir</a:t>
            </a:r>
            <a:r>
              <a:rPr lang="en-US" sz="4200" kern="0" spc="-20" dirty="0">
                <a:solidFill>
                  <a:srgbClr val="0000FF"/>
                </a:solidFill>
                <a:cs typeface="Calibri"/>
              </a:rPr>
              <a:t> e </a:t>
            </a:r>
            <a:r>
              <a:rPr lang="en-US" sz="4200" kern="0" spc="-20" dirty="0" err="1">
                <a:solidFill>
                  <a:srgbClr val="0000FF"/>
                </a:solidFill>
                <a:cs typeface="Calibri"/>
              </a:rPr>
              <a:t>listar</a:t>
            </a:r>
            <a:r>
              <a:rPr lang="en-US" sz="4200" kern="0" spc="-20" dirty="0">
                <a:solidFill>
                  <a:srgbClr val="0000FF"/>
                </a:solidFill>
                <a:cs typeface="Calibri"/>
              </a:rPr>
              <a:t> o que é </a:t>
            </a:r>
            <a:r>
              <a:rPr lang="en-US" sz="4200" kern="0" spc="-20" dirty="0" err="1">
                <a:solidFill>
                  <a:srgbClr val="0000FF"/>
                </a:solidFill>
                <a:cs typeface="Calibri"/>
              </a:rPr>
              <a:t>necessário</a:t>
            </a:r>
            <a:r>
              <a:rPr lang="en-US" sz="4200" kern="0" spc="-20" dirty="0">
                <a:solidFill>
                  <a:srgbClr val="0000FF"/>
                </a:solidFill>
                <a:cs typeface="Calibri"/>
              </a:rPr>
              <a:t> para </a:t>
            </a:r>
            <a:r>
              <a:rPr lang="en-US" sz="4200" kern="0" spc="-20" dirty="0" err="1">
                <a:solidFill>
                  <a:srgbClr val="0000FF"/>
                </a:solidFill>
                <a:cs typeface="Calibri"/>
              </a:rPr>
              <a:t>prestar</a:t>
            </a:r>
            <a:r>
              <a:rPr lang="en-US" sz="4200" kern="0" spc="-20" dirty="0">
                <a:solidFill>
                  <a:srgbClr val="0000FF"/>
                </a:solidFill>
                <a:cs typeface="Calibri"/>
              </a:rPr>
              <a:t> PSP?</a:t>
            </a: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4" name="Picture 3" descr="A picture containing text, linedrawing&#10;&#10;Description automatically generated">
            <a:extLst>
              <a:ext uri="{FF2B5EF4-FFF2-40B4-BE49-F238E27FC236}">
                <a16:creationId xmlns:a16="http://schemas.microsoft.com/office/drawing/2014/main" id="{1055FD33-9D16-40C0-8793-4BF89EE94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456" y="1946275"/>
            <a:ext cx="5525047" cy="414378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631246" y="797094"/>
            <a:ext cx="7848600" cy="659155"/>
          </a:xfrm>
          <a:prstGeom prst="rect">
            <a:avLst/>
          </a:prstGeom>
        </p:spPr>
        <p:txBody>
          <a:bodyPr vert="horz" wrap="square" lIns="0" tIns="12700" rIns="0" bIns="0" rtlCol="0">
            <a:spAutoFit/>
          </a:bodyPr>
          <a:lstStyle/>
          <a:p>
            <a:pPr marL="12700">
              <a:lnSpc>
                <a:spcPct val="100000"/>
              </a:lnSpc>
              <a:spcBef>
                <a:spcPts val="100"/>
              </a:spcBef>
            </a:pPr>
            <a:r>
              <a:rPr lang="en-GB" dirty="0" err="1"/>
              <a:t>Preparar</a:t>
            </a:r>
            <a:r>
              <a:rPr lang="en-GB" dirty="0"/>
              <a:t>-se para </a:t>
            </a:r>
            <a:r>
              <a:rPr lang="en-GB" dirty="0" err="1"/>
              <a:t>ajudar</a:t>
            </a:r>
            <a:endParaRPr spc="-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17" name="Picture 16" descr="Pernille 10.jpeg">
            <a:extLst>
              <a:ext uri="{FF2B5EF4-FFF2-40B4-BE49-F238E27FC236}">
                <a16:creationId xmlns:a16="http://schemas.microsoft.com/office/drawing/2014/main" id="{621BD186-E6F9-D14D-9A2C-6159D8C898C0}"/>
              </a:ext>
            </a:extLst>
          </p:cNvPr>
          <p:cNvPicPr>
            <a:picLocks noChangeAspect="1"/>
          </p:cNvPicPr>
          <p:nvPr/>
        </p:nvPicPr>
        <p:blipFill>
          <a:blip r:embed="rId3"/>
          <a:stretch>
            <a:fillRect/>
          </a:stretch>
        </p:blipFill>
        <p:spPr>
          <a:xfrm>
            <a:off x="9658541" y="4116274"/>
            <a:ext cx="1262068" cy="2202929"/>
          </a:xfrm>
          <a:prstGeom prst="rect">
            <a:avLst/>
          </a:prstGeom>
        </p:spPr>
      </p:pic>
      <p:pic>
        <p:nvPicPr>
          <p:cNvPr id="18" name="Picture 17" descr="online learning copy.jpg"/>
          <p:cNvPicPr>
            <a:picLocks noChangeAspect="1"/>
          </p:cNvPicPr>
          <p:nvPr/>
        </p:nvPicPr>
        <p:blipFill>
          <a:blip r:embed="rId4"/>
          <a:stretch>
            <a:fillRect/>
          </a:stretch>
        </p:blipFill>
        <p:spPr>
          <a:xfrm>
            <a:off x="9057822" y="284049"/>
            <a:ext cx="2407808" cy="3832225"/>
          </a:xfrm>
          <a:prstGeom prst="rect">
            <a:avLst/>
          </a:prstGeom>
        </p:spPr>
      </p:pic>
      <p:sp>
        <p:nvSpPr>
          <p:cNvPr id="16" name="Rectangle 15"/>
          <p:cNvSpPr/>
          <p:nvPr/>
        </p:nvSpPr>
        <p:spPr>
          <a:xfrm>
            <a:off x="0" y="1456249"/>
            <a:ext cx="9113520" cy="4750018"/>
          </a:xfrm>
          <a:prstGeom prst="rect">
            <a:avLst/>
          </a:prstGeom>
        </p:spPr>
        <p:txBody>
          <a:bodyPr wrap="square">
            <a:spAutoFit/>
          </a:bodyPr>
          <a:lstStyle/>
          <a:p>
            <a:pPr marL="757555" lvl="1" indent="-287655">
              <a:spcBef>
                <a:spcPts val="420"/>
              </a:spcBef>
              <a:buChar char="•"/>
              <a:tabLst>
                <a:tab pos="300355" algn="l"/>
                <a:tab pos="300990" algn="l"/>
              </a:tabLst>
            </a:pPr>
            <a:r>
              <a:rPr lang="en-GB" sz="2600" dirty="0" err="1">
                <a:solidFill>
                  <a:srgbClr val="231F20"/>
                </a:solidFill>
                <a:cs typeface="Calibri"/>
              </a:rPr>
              <a:t>Segurança</a:t>
            </a:r>
            <a:r>
              <a:rPr lang="en-GB" sz="2600" dirty="0">
                <a:solidFill>
                  <a:srgbClr val="231F20"/>
                </a:solidFill>
                <a:cs typeface="Calibri"/>
              </a:rPr>
              <a:t> e </a:t>
            </a:r>
            <a:r>
              <a:rPr lang="en-GB" sz="2600" dirty="0" err="1">
                <a:solidFill>
                  <a:srgbClr val="231F20"/>
                </a:solidFill>
                <a:cs typeface="Calibri"/>
              </a:rPr>
              <a:t>proteção</a:t>
            </a:r>
            <a:r>
              <a:rPr lang="en-GB" sz="2600" dirty="0">
                <a:solidFill>
                  <a:srgbClr val="231F20"/>
                </a:solidFill>
                <a:cs typeface="Calibri"/>
              </a:rPr>
              <a:t> – </a:t>
            </a:r>
            <a:r>
              <a:rPr lang="en-GB" sz="2600" dirty="0" err="1">
                <a:solidFill>
                  <a:srgbClr val="231F20"/>
                </a:solidFill>
                <a:cs typeface="Calibri"/>
              </a:rPr>
              <a:t>escolha</a:t>
            </a:r>
            <a:r>
              <a:rPr lang="en-GB" sz="2600" dirty="0">
                <a:solidFill>
                  <a:srgbClr val="231F20"/>
                </a:solidFill>
                <a:cs typeface="Calibri"/>
              </a:rPr>
              <a:t> um </a:t>
            </a:r>
            <a:r>
              <a:rPr lang="en-GB" sz="2600" dirty="0" err="1">
                <a:solidFill>
                  <a:srgbClr val="231F20"/>
                </a:solidFill>
                <a:cs typeface="Calibri"/>
              </a:rPr>
              <a:t>metodo</a:t>
            </a:r>
            <a:r>
              <a:rPr lang="en-GB" sz="2600" dirty="0">
                <a:solidFill>
                  <a:srgbClr val="231F20"/>
                </a:solidFill>
                <a:cs typeface="Calibri"/>
              </a:rPr>
              <a:t> de </a:t>
            </a:r>
            <a:r>
              <a:rPr lang="en-GB" sz="2600" dirty="0" err="1">
                <a:solidFill>
                  <a:srgbClr val="231F20"/>
                </a:solidFill>
                <a:cs typeface="Calibri"/>
              </a:rPr>
              <a:t>interação</a:t>
            </a:r>
            <a:r>
              <a:rPr lang="en-GB" sz="2600" dirty="0">
                <a:solidFill>
                  <a:srgbClr val="231F20"/>
                </a:solidFill>
                <a:cs typeface="Calibri"/>
              </a:rPr>
              <a:t> que </a:t>
            </a:r>
            <a:r>
              <a:rPr lang="en-GB" sz="2600" dirty="0" err="1">
                <a:solidFill>
                  <a:srgbClr val="231F20"/>
                </a:solidFill>
                <a:cs typeface="Calibri"/>
              </a:rPr>
              <a:t>seja</a:t>
            </a:r>
            <a:r>
              <a:rPr lang="en-GB" sz="2600" dirty="0">
                <a:solidFill>
                  <a:srgbClr val="231F20"/>
                </a:solidFill>
                <a:cs typeface="Calibri"/>
              </a:rPr>
              <a:t> Seguro para </a:t>
            </a:r>
            <a:r>
              <a:rPr lang="en-GB" sz="2600" dirty="0" err="1">
                <a:solidFill>
                  <a:srgbClr val="231F20"/>
                </a:solidFill>
                <a:cs typeface="Calibri"/>
              </a:rPr>
              <a:t>si</a:t>
            </a:r>
            <a:r>
              <a:rPr lang="en-GB" sz="2600" dirty="0">
                <a:solidFill>
                  <a:srgbClr val="231F20"/>
                </a:solidFill>
                <a:cs typeface="Calibri"/>
              </a:rPr>
              <a:t> e para a </a:t>
            </a:r>
            <a:r>
              <a:rPr lang="en-GB" sz="2600" dirty="0" err="1">
                <a:solidFill>
                  <a:srgbClr val="231F20"/>
                </a:solidFill>
                <a:cs typeface="Calibri"/>
              </a:rPr>
              <a:t>pessoa</a:t>
            </a:r>
            <a:r>
              <a:rPr lang="en-GB" sz="2600" dirty="0">
                <a:solidFill>
                  <a:srgbClr val="231F20"/>
                </a:solidFill>
                <a:cs typeface="Calibri"/>
              </a:rPr>
              <a:t> </a:t>
            </a:r>
            <a:r>
              <a:rPr lang="en-GB" sz="2600" dirty="0" err="1">
                <a:solidFill>
                  <a:srgbClr val="231F20"/>
                </a:solidFill>
                <a:cs typeface="Calibri"/>
              </a:rPr>
              <a:t>em</a:t>
            </a:r>
            <a:r>
              <a:rPr lang="en-GB" sz="2600" dirty="0">
                <a:solidFill>
                  <a:srgbClr val="231F20"/>
                </a:solidFill>
                <a:cs typeface="Calibri"/>
              </a:rPr>
              <a:t> stress</a:t>
            </a:r>
          </a:p>
          <a:p>
            <a:pPr marL="757555" lvl="1" indent="-287655">
              <a:spcBef>
                <a:spcPts val="420"/>
              </a:spcBef>
              <a:buChar char="•"/>
              <a:tabLst>
                <a:tab pos="300355" algn="l"/>
                <a:tab pos="300990" algn="l"/>
              </a:tabLst>
            </a:pPr>
            <a:r>
              <a:rPr lang="en-GB" sz="2600" dirty="0">
                <a:solidFill>
                  <a:srgbClr val="231F20"/>
                </a:solidFill>
                <a:cs typeface="Calibri"/>
              </a:rPr>
              <a:t>Prepare o </a:t>
            </a:r>
            <a:r>
              <a:rPr lang="en-GB" sz="2600" dirty="0" err="1">
                <a:solidFill>
                  <a:srgbClr val="231F20"/>
                </a:solidFill>
                <a:cs typeface="Calibri"/>
              </a:rPr>
              <a:t>seu</a:t>
            </a:r>
            <a:r>
              <a:rPr lang="en-GB" sz="2600" dirty="0">
                <a:solidFill>
                  <a:srgbClr val="231F20"/>
                </a:solidFill>
                <a:cs typeface="Calibri"/>
              </a:rPr>
              <a:t> </a:t>
            </a:r>
            <a:r>
              <a:rPr lang="en-GB" sz="2600" dirty="0" err="1">
                <a:solidFill>
                  <a:srgbClr val="231F20"/>
                </a:solidFill>
                <a:cs typeface="Calibri"/>
              </a:rPr>
              <a:t>equipamento</a:t>
            </a:r>
            <a:r>
              <a:rPr lang="en-GB" sz="2600" dirty="0">
                <a:solidFill>
                  <a:srgbClr val="231F20"/>
                </a:solidFill>
                <a:cs typeface="Calibri"/>
              </a:rPr>
              <a:t> – </a:t>
            </a:r>
            <a:r>
              <a:rPr lang="en-GB" sz="2600" dirty="0" err="1">
                <a:solidFill>
                  <a:srgbClr val="231F20"/>
                </a:solidFill>
                <a:cs typeface="Calibri"/>
              </a:rPr>
              <a:t>exemplo</a:t>
            </a:r>
            <a:r>
              <a:rPr lang="en-GB" sz="2600" dirty="0">
                <a:solidFill>
                  <a:srgbClr val="231F20"/>
                </a:solidFill>
                <a:cs typeface="Calibri"/>
              </a:rPr>
              <a:t>: internet, </a:t>
            </a:r>
            <a:r>
              <a:rPr lang="en-GB" sz="2600" dirty="0" err="1">
                <a:solidFill>
                  <a:srgbClr val="231F20"/>
                </a:solidFill>
                <a:cs typeface="Calibri"/>
              </a:rPr>
              <a:t>privacidade</a:t>
            </a:r>
            <a:r>
              <a:rPr lang="en-GB" sz="2600" dirty="0">
                <a:solidFill>
                  <a:srgbClr val="231F20"/>
                </a:solidFill>
                <a:cs typeface="Calibri"/>
              </a:rPr>
              <a:t>, </a:t>
            </a:r>
            <a:r>
              <a:rPr lang="en-GB" sz="2600" dirty="0" err="1">
                <a:solidFill>
                  <a:srgbClr val="231F20"/>
                </a:solidFill>
                <a:cs typeface="Calibri"/>
              </a:rPr>
              <a:t>ajustamento</a:t>
            </a:r>
            <a:r>
              <a:rPr lang="en-GB" sz="2600" dirty="0">
                <a:solidFill>
                  <a:srgbClr val="231F20"/>
                </a:solidFill>
                <a:cs typeface="Calibri"/>
              </a:rPr>
              <a:t> do tempo </a:t>
            </a:r>
            <a:r>
              <a:rPr lang="en-GB" sz="2600" dirty="0" err="1">
                <a:solidFill>
                  <a:srgbClr val="231F20"/>
                </a:solidFill>
                <a:cs typeface="Calibri"/>
              </a:rPr>
              <a:t>disponível</a:t>
            </a:r>
            <a:endParaRPr lang="en-GB" sz="2600" dirty="0">
              <a:solidFill>
                <a:srgbClr val="231F20"/>
              </a:solidFill>
              <a:cs typeface="Calibri"/>
            </a:endParaRPr>
          </a:p>
          <a:p>
            <a:pPr marL="757555" lvl="1" indent="-287655">
              <a:spcBef>
                <a:spcPts val="420"/>
              </a:spcBef>
              <a:buChar char="•"/>
              <a:tabLst>
                <a:tab pos="300355" algn="l"/>
                <a:tab pos="300990" algn="l"/>
              </a:tabLst>
            </a:pPr>
            <a:r>
              <a:rPr lang="en-GB" sz="2600" dirty="0" err="1">
                <a:solidFill>
                  <a:srgbClr val="231F20"/>
                </a:solidFill>
                <a:cs typeface="Calibri"/>
              </a:rPr>
              <a:t>Conhecer</a:t>
            </a:r>
            <a:r>
              <a:rPr lang="en-GB" sz="2600" dirty="0">
                <a:solidFill>
                  <a:srgbClr val="231F20"/>
                </a:solidFill>
                <a:cs typeface="Calibri"/>
              </a:rPr>
              <a:t> </a:t>
            </a:r>
            <a:r>
              <a:rPr lang="en-GB" sz="2600" dirty="0" err="1">
                <a:solidFill>
                  <a:srgbClr val="231F20"/>
                </a:solidFill>
                <a:cs typeface="Calibri"/>
              </a:rPr>
              <a:t>os</a:t>
            </a:r>
            <a:r>
              <a:rPr lang="en-GB" sz="2600" dirty="0">
                <a:solidFill>
                  <a:srgbClr val="231F20"/>
                </a:solidFill>
                <a:cs typeface="Calibri"/>
              </a:rPr>
              <a:t> </a:t>
            </a:r>
            <a:r>
              <a:rPr lang="en-GB" sz="2600" dirty="0" err="1">
                <a:solidFill>
                  <a:srgbClr val="231F20"/>
                </a:solidFill>
                <a:cs typeface="Calibri"/>
              </a:rPr>
              <a:t>serviços</a:t>
            </a:r>
            <a:r>
              <a:rPr lang="en-GB" sz="2600" dirty="0">
                <a:solidFill>
                  <a:srgbClr val="231F20"/>
                </a:solidFill>
                <a:cs typeface="Calibri"/>
              </a:rPr>
              <a:t> de </a:t>
            </a:r>
            <a:r>
              <a:rPr lang="en-GB" sz="2600" dirty="0" err="1">
                <a:solidFill>
                  <a:srgbClr val="231F20"/>
                </a:solidFill>
                <a:cs typeface="Calibri"/>
              </a:rPr>
              <a:t>referência</a:t>
            </a:r>
            <a:r>
              <a:rPr lang="en-GB" sz="2600" dirty="0">
                <a:solidFill>
                  <a:srgbClr val="231F20"/>
                </a:solidFill>
                <a:cs typeface="Calibri"/>
              </a:rPr>
              <a:t> local e </a:t>
            </a:r>
            <a:r>
              <a:rPr lang="en-GB" sz="2600" dirty="0" err="1">
                <a:solidFill>
                  <a:srgbClr val="231F20"/>
                </a:solidFill>
                <a:cs typeface="Calibri"/>
              </a:rPr>
              <a:t>esteja</a:t>
            </a:r>
            <a:r>
              <a:rPr lang="en-GB" sz="2600" dirty="0">
                <a:solidFill>
                  <a:srgbClr val="231F20"/>
                </a:solidFill>
                <a:cs typeface="Calibri"/>
              </a:rPr>
              <a:t> pronto para </a:t>
            </a:r>
            <a:r>
              <a:rPr lang="en-GB" sz="2600" dirty="0" err="1">
                <a:solidFill>
                  <a:srgbClr val="231F20"/>
                </a:solidFill>
                <a:cs typeface="Calibri"/>
              </a:rPr>
              <a:t>partilhar</a:t>
            </a:r>
            <a:endParaRPr lang="en-GB" sz="2600" dirty="0">
              <a:solidFill>
                <a:srgbClr val="231F20"/>
              </a:solidFill>
              <a:cs typeface="Calibri"/>
            </a:endParaRPr>
          </a:p>
          <a:p>
            <a:pPr marL="757555" lvl="1" indent="-287655">
              <a:spcBef>
                <a:spcPts val="420"/>
              </a:spcBef>
              <a:buChar char="•"/>
              <a:tabLst>
                <a:tab pos="300355" algn="l"/>
                <a:tab pos="300990" algn="l"/>
              </a:tabLst>
            </a:pPr>
            <a:r>
              <a:rPr lang="en-GB" sz="2600" dirty="0" err="1">
                <a:solidFill>
                  <a:srgbClr val="231F20"/>
                </a:solidFill>
                <a:cs typeface="Calibri"/>
              </a:rPr>
              <a:t>Esteja</a:t>
            </a:r>
            <a:r>
              <a:rPr lang="en-GB" sz="2600" dirty="0">
                <a:solidFill>
                  <a:srgbClr val="231F20"/>
                </a:solidFill>
                <a:cs typeface="Calibri"/>
              </a:rPr>
              <a:t> </a:t>
            </a:r>
            <a:r>
              <a:rPr lang="en-GB" sz="2600" dirty="0" err="1">
                <a:solidFill>
                  <a:srgbClr val="231F20"/>
                </a:solidFill>
                <a:cs typeface="Calibri"/>
              </a:rPr>
              <a:t>atento</a:t>
            </a:r>
            <a:r>
              <a:rPr lang="en-GB" sz="2600" dirty="0">
                <a:solidFill>
                  <a:srgbClr val="231F20"/>
                </a:solidFill>
                <a:cs typeface="Calibri"/>
              </a:rPr>
              <a:t> a </a:t>
            </a:r>
            <a:r>
              <a:rPr lang="en-GB" sz="2600" dirty="0" err="1">
                <a:solidFill>
                  <a:srgbClr val="231F20"/>
                </a:solidFill>
                <a:cs typeface="Calibri"/>
              </a:rPr>
              <a:t>grupos</a:t>
            </a:r>
            <a:r>
              <a:rPr lang="en-GB" sz="2600" dirty="0">
                <a:solidFill>
                  <a:srgbClr val="231F20"/>
                </a:solidFill>
                <a:cs typeface="Calibri"/>
              </a:rPr>
              <a:t> com </a:t>
            </a:r>
            <a:r>
              <a:rPr lang="en-GB" sz="2600" dirty="0" err="1">
                <a:solidFill>
                  <a:srgbClr val="231F20"/>
                </a:solidFill>
                <a:cs typeface="Calibri"/>
              </a:rPr>
              <a:t>necessidades</a:t>
            </a:r>
            <a:r>
              <a:rPr lang="en-GB" sz="2600" dirty="0">
                <a:solidFill>
                  <a:srgbClr val="231F20"/>
                </a:solidFill>
                <a:cs typeface="Calibri"/>
              </a:rPr>
              <a:t> </a:t>
            </a:r>
            <a:r>
              <a:rPr lang="en-GB" sz="2600" dirty="0" err="1">
                <a:solidFill>
                  <a:srgbClr val="231F20"/>
                </a:solidFill>
                <a:cs typeface="Calibri"/>
              </a:rPr>
              <a:t>específicas</a:t>
            </a:r>
            <a:r>
              <a:rPr lang="en-GB" sz="2600" dirty="0">
                <a:solidFill>
                  <a:srgbClr val="231F20"/>
                </a:solidFill>
                <a:cs typeface="Calibri"/>
              </a:rPr>
              <a:t> (</a:t>
            </a:r>
            <a:r>
              <a:rPr lang="en-GB" sz="2600" dirty="0" err="1">
                <a:solidFill>
                  <a:srgbClr val="231F20"/>
                </a:solidFill>
                <a:cs typeface="Calibri"/>
              </a:rPr>
              <a:t>exemplo</a:t>
            </a:r>
            <a:r>
              <a:rPr lang="en-GB" sz="2600" dirty="0">
                <a:solidFill>
                  <a:srgbClr val="231F20"/>
                </a:solidFill>
                <a:cs typeface="Calibri"/>
              </a:rPr>
              <a:t>: </a:t>
            </a:r>
            <a:r>
              <a:rPr lang="en-GB" sz="2600" dirty="0" err="1">
                <a:solidFill>
                  <a:srgbClr val="231F20"/>
                </a:solidFill>
                <a:cs typeface="Calibri"/>
              </a:rPr>
              <a:t>crianças</a:t>
            </a:r>
            <a:r>
              <a:rPr lang="en-GB" sz="2600" dirty="0">
                <a:solidFill>
                  <a:srgbClr val="231F20"/>
                </a:solidFill>
                <a:cs typeface="Calibri"/>
              </a:rPr>
              <a:t>, </a:t>
            </a:r>
            <a:r>
              <a:rPr lang="en-GB" sz="2600" dirty="0" err="1">
                <a:solidFill>
                  <a:srgbClr val="231F20"/>
                </a:solidFill>
                <a:cs typeface="Calibri"/>
              </a:rPr>
              <a:t>idosos</a:t>
            </a:r>
            <a:r>
              <a:rPr lang="en-GB" sz="2600" dirty="0">
                <a:solidFill>
                  <a:srgbClr val="231F20"/>
                </a:solidFill>
                <a:cs typeface="Calibri"/>
              </a:rPr>
              <a:t>, </a:t>
            </a:r>
            <a:r>
              <a:rPr lang="en-GB" sz="2600" dirty="0" err="1">
                <a:solidFill>
                  <a:srgbClr val="231F20"/>
                </a:solidFill>
                <a:cs typeface="Calibri"/>
              </a:rPr>
              <a:t>pessoas</a:t>
            </a:r>
            <a:r>
              <a:rPr lang="en-GB" sz="2600" dirty="0">
                <a:solidFill>
                  <a:srgbClr val="231F20"/>
                </a:solidFill>
                <a:cs typeface="Calibri"/>
              </a:rPr>
              <a:t> com </a:t>
            </a:r>
            <a:r>
              <a:rPr lang="en-GB" sz="2600" dirty="0" err="1">
                <a:solidFill>
                  <a:srgbClr val="231F20"/>
                </a:solidFill>
                <a:cs typeface="Calibri"/>
              </a:rPr>
              <a:t>problemas</a:t>
            </a:r>
            <a:r>
              <a:rPr lang="en-GB" sz="2600" dirty="0">
                <a:solidFill>
                  <a:srgbClr val="231F20"/>
                </a:solidFill>
                <a:cs typeface="Calibri"/>
              </a:rPr>
              <a:t> de </a:t>
            </a:r>
            <a:r>
              <a:rPr lang="en-GB" sz="2600" dirty="0" err="1">
                <a:solidFill>
                  <a:srgbClr val="231F20"/>
                </a:solidFill>
                <a:cs typeface="Calibri"/>
              </a:rPr>
              <a:t>saúde</a:t>
            </a:r>
            <a:endParaRPr lang="en-GB" sz="2600" dirty="0">
              <a:solidFill>
                <a:srgbClr val="231F20"/>
              </a:solidFill>
              <a:cs typeface="Calibri"/>
            </a:endParaRPr>
          </a:p>
          <a:p>
            <a:pPr marL="757555" lvl="1" indent="-287655">
              <a:spcBef>
                <a:spcPts val="420"/>
              </a:spcBef>
              <a:buChar char="•"/>
              <a:tabLst>
                <a:tab pos="300355" algn="l"/>
                <a:tab pos="300990" algn="l"/>
              </a:tabLst>
            </a:pPr>
            <a:r>
              <a:rPr lang="en-GB" sz="2600" dirty="0" err="1">
                <a:solidFill>
                  <a:srgbClr val="231F20"/>
                </a:solidFill>
                <a:cs typeface="Calibri"/>
              </a:rPr>
              <a:t>Tenham</a:t>
            </a:r>
            <a:r>
              <a:rPr lang="en-GB" sz="2600" dirty="0">
                <a:solidFill>
                  <a:srgbClr val="231F20"/>
                </a:solidFill>
                <a:cs typeface="Calibri"/>
              </a:rPr>
              <a:t> </a:t>
            </a:r>
            <a:r>
              <a:rPr lang="en-GB" sz="2600" dirty="0" err="1">
                <a:solidFill>
                  <a:srgbClr val="231F20"/>
                </a:solidFill>
                <a:cs typeface="Calibri"/>
              </a:rPr>
              <a:t>materias</a:t>
            </a:r>
            <a:r>
              <a:rPr lang="en-GB" sz="2600" dirty="0">
                <a:solidFill>
                  <a:srgbClr val="231F20"/>
                </a:solidFill>
                <a:cs typeface="Calibri"/>
              </a:rPr>
              <a:t> de </a:t>
            </a:r>
            <a:r>
              <a:rPr lang="en-GB" sz="2600" dirty="0" err="1">
                <a:solidFill>
                  <a:srgbClr val="231F20"/>
                </a:solidFill>
                <a:cs typeface="Calibri"/>
              </a:rPr>
              <a:t>psicoeducação</a:t>
            </a:r>
            <a:r>
              <a:rPr lang="en-GB" sz="2600" dirty="0">
                <a:solidFill>
                  <a:srgbClr val="231F20"/>
                </a:solidFill>
                <a:cs typeface="Calibri"/>
              </a:rPr>
              <a:t> para </a:t>
            </a:r>
            <a:r>
              <a:rPr lang="en-GB" sz="2600" dirty="0" err="1">
                <a:solidFill>
                  <a:srgbClr val="231F20"/>
                </a:solidFill>
                <a:cs typeface="Calibri"/>
              </a:rPr>
              <a:t>partilhar</a:t>
            </a:r>
            <a:r>
              <a:rPr lang="en-GB" sz="2600" dirty="0">
                <a:solidFill>
                  <a:srgbClr val="231F20"/>
                </a:solidFill>
                <a:cs typeface="Calibri"/>
              </a:rPr>
              <a:t> (</a:t>
            </a:r>
            <a:r>
              <a:rPr lang="en-GB" sz="2600" dirty="0" err="1">
                <a:solidFill>
                  <a:srgbClr val="231F20"/>
                </a:solidFill>
                <a:cs typeface="Calibri"/>
              </a:rPr>
              <a:t>exemplo</a:t>
            </a:r>
            <a:r>
              <a:rPr lang="en-GB" sz="2600" dirty="0">
                <a:solidFill>
                  <a:srgbClr val="231F20"/>
                </a:solidFill>
                <a:cs typeface="Calibri"/>
              </a:rPr>
              <a:t>: </a:t>
            </a:r>
            <a:r>
              <a:rPr lang="en-GB" sz="2600" dirty="0" err="1">
                <a:solidFill>
                  <a:srgbClr val="231F20"/>
                </a:solidFill>
                <a:cs typeface="Calibri"/>
              </a:rPr>
              <a:t>estratégias</a:t>
            </a:r>
            <a:r>
              <a:rPr lang="en-GB" sz="2600" dirty="0">
                <a:solidFill>
                  <a:srgbClr val="231F20"/>
                </a:solidFill>
                <a:cs typeface="Calibri"/>
              </a:rPr>
              <a:t> de coping </a:t>
            </a:r>
            <a:r>
              <a:rPr lang="en-GB" sz="2600" dirty="0" err="1">
                <a:solidFill>
                  <a:srgbClr val="231F20"/>
                </a:solidFill>
                <a:cs typeface="Calibri"/>
              </a:rPr>
              <a:t>saudáveis</a:t>
            </a:r>
            <a:r>
              <a:rPr lang="en-GB" sz="2600" dirty="0">
                <a:solidFill>
                  <a:srgbClr val="231F20"/>
                </a:solidFill>
                <a:cs typeface="Calibri"/>
              </a:rPr>
              <a:t>, </a:t>
            </a:r>
            <a:r>
              <a:rPr lang="en-GB" sz="2600" dirty="0" err="1">
                <a:solidFill>
                  <a:srgbClr val="231F20"/>
                </a:solidFill>
                <a:cs typeface="Calibri"/>
              </a:rPr>
              <a:t>dormir</a:t>
            </a:r>
            <a:r>
              <a:rPr lang="en-GB" sz="2600" dirty="0">
                <a:solidFill>
                  <a:srgbClr val="231F20"/>
                </a:solidFill>
                <a:cs typeface="Calibri"/>
              </a:rPr>
              <a:t> </a:t>
            </a:r>
            <a:r>
              <a:rPr lang="en-GB" sz="2600" dirty="0" err="1">
                <a:solidFill>
                  <a:srgbClr val="231F20"/>
                </a:solidFill>
                <a:cs typeface="Calibri"/>
              </a:rPr>
              <a:t>melhor</a:t>
            </a:r>
            <a:r>
              <a:rPr lang="en-GB" sz="2600" dirty="0">
                <a:solidFill>
                  <a:srgbClr val="231F20"/>
                </a:solidFill>
                <a:cs typeface="Calibri"/>
              </a:rPr>
              <a:t>, etc.)</a:t>
            </a:r>
          </a:p>
          <a:p>
            <a:pPr marL="757555" lvl="1" indent="-287655">
              <a:spcBef>
                <a:spcPts val="420"/>
              </a:spcBef>
              <a:buChar char="•"/>
              <a:tabLst>
                <a:tab pos="300355" algn="l"/>
                <a:tab pos="300990" algn="l"/>
              </a:tabLst>
            </a:pPr>
            <a:endParaRPr lang="en-GB" sz="2600" dirty="0">
              <a:solidFill>
                <a:srgbClr val="231F20"/>
              </a:solidFill>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07CC7-900C-49CB-AA7F-E45374E3767E}"/>
              </a:ext>
            </a:extLst>
          </p:cNvPr>
          <p:cNvSpPr>
            <a:spLocks noGrp="1"/>
          </p:cNvSpPr>
          <p:nvPr>
            <p:ph type="title"/>
          </p:nvPr>
        </p:nvSpPr>
        <p:spPr>
          <a:xfrm>
            <a:off x="662193" y="2422587"/>
            <a:ext cx="6642848" cy="1292662"/>
          </a:xfrm>
        </p:spPr>
        <p:txBody>
          <a:bodyPr/>
          <a:lstStyle/>
          <a:p>
            <a:pPr algn="ctr"/>
            <a:r>
              <a:rPr lang="pt-PT" dirty="0"/>
              <a:t>Falar com crianças sobre conflitos e tempos de incerteza</a:t>
            </a:r>
          </a:p>
        </p:txBody>
      </p:sp>
      <p:pic>
        <p:nvPicPr>
          <p:cNvPr id="4" name="Picture 17" descr="online learning copy.jpg">
            <a:extLst>
              <a:ext uri="{FF2B5EF4-FFF2-40B4-BE49-F238E27FC236}">
                <a16:creationId xmlns:a16="http://schemas.microsoft.com/office/drawing/2014/main" id="{BB3D8576-E0A1-4C84-8944-AB6913B06415}"/>
              </a:ext>
            </a:extLst>
          </p:cNvPr>
          <p:cNvPicPr>
            <a:picLocks noChangeAspect="1"/>
          </p:cNvPicPr>
          <p:nvPr/>
        </p:nvPicPr>
        <p:blipFill>
          <a:blip r:embed="rId2"/>
          <a:stretch>
            <a:fillRect/>
          </a:stretch>
        </p:blipFill>
        <p:spPr>
          <a:xfrm>
            <a:off x="7889422" y="1878243"/>
            <a:ext cx="2407808" cy="3832225"/>
          </a:xfrm>
          <a:prstGeom prst="rect">
            <a:avLst/>
          </a:prstGeom>
        </p:spPr>
      </p:pic>
    </p:spTree>
    <p:extLst>
      <p:ext uri="{BB962C8B-B14F-4D97-AF65-F5344CB8AC3E}">
        <p14:creationId xmlns:p14="http://schemas.microsoft.com/office/powerpoint/2010/main" val="4029939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631246" y="797094"/>
            <a:ext cx="7848600" cy="659155"/>
          </a:xfrm>
          <a:prstGeom prst="rect">
            <a:avLst/>
          </a:prstGeom>
        </p:spPr>
        <p:txBody>
          <a:bodyPr vert="horz" wrap="square" lIns="0" tIns="12700" rIns="0" bIns="0" rtlCol="0">
            <a:spAutoFit/>
          </a:bodyPr>
          <a:lstStyle/>
          <a:p>
            <a:pPr marL="12700">
              <a:lnSpc>
                <a:spcPct val="100000"/>
              </a:lnSpc>
              <a:spcBef>
                <a:spcPts val="100"/>
              </a:spcBef>
            </a:pPr>
            <a:r>
              <a:rPr lang="pt-PT" spc="-5" dirty="0"/>
              <a:t>Falar com crianças sobre conflitos</a:t>
            </a:r>
            <a:endParaRPr spc="-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17" name="Picture 16" descr="Pernille 10.jpeg">
            <a:extLst>
              <a:ext uri="{FF2B5EF4-FFF2-40B4-BE49-F238E27FC236}">
                <a16:creationId xmlns:a16="http://schemas.microsoft.com/office/drawing/2014/main" id="{621BD186-E6F9-D14D-9A2C-6159D8C898C0}"/>
              </a:ext>
            </a:extLst>
          </p:cNvPr>
          <p:cNvPicPr>
            <a:picLocks noChangeAspect="1"/>
          </p:cNvPicPr>
          <p:nvPr/>
        </p:nvPicPr>
        <p:blipFill>
          <a:blip r:embed="rId3"/>
          <a:stretch>
            <a:fillRect/>
          </a:stretch>
        </p:blipFill>
        <p:spPr>
          <a:xfrm>
            <a:off x="9658541" y="4116274"/>
            <a:ext cx="1262068" cy="2202929"/>
          </a:xfrm>
          <a:prstGeom prst="rect">
            <a:avLst/>
          </a:prstGeom>
        </p:spPr>
      </p:pic>
      <p:pic>
        <p:nvPicPr>
          <p:cNvPr id="18" name="Picture 17" descr="online learning copy.jpg"/>
          <p:cNvPicPr>
            <a:picLocks noChangeAspect="1"/>
          </p:cNvPicPr>
          <p:nvPr/>
        </p:nvPicPr>
        <p:blipFill>
          <a:blip r:embed="rId4"/>
          <a:stretch>
            <a:fillRect/>
          </a:stretch>
        </p:blipFill>
        <p:spPr>
          <a:xfrm>
            <a:off x="9057822" y="284049"/>
            <a:ext cx="2407808" cy="3832225"/>
          </a:xfrm>
          <a:prstGeom prst="rect">
            <a:avLst/>
          </a:prstGeom>
        </p:spPr>
      </p:pic>
      <p:sp>
        <p:nvSpPr>
          <p:cNvPr id="16" name="Rectangle 15"/>
          <p:cNvSpPr/>
          <p:nvPr/>
        </p:nvSpPr>
        <p:spPr>
          <a:xfrm>
            <a:off x="0" y="1456249"/>
            <a:ext cx="9113520" cy="4298613"/>
          </a:xfrm>
          <a:prstGeom prst="rect">
            <a:avLst/>
          </a:prstGeom>
        </p:spPr>
        <p:txBody>
          <a:bodyPr wrap="square">
            <a:spAutoFit/>
          </a:bodyPr>
          <a:lstStyle/>
          <a:p>
            <a:pPr marL="757555" lvl="1" indent="-287655">
              <a:spcBef>
                <a:spcPts val="420"/>
              </a:spcBef>
              <a:buChar char="•"/>
              <a:tabLst>
                <a:tab pos="300355" algn="l"/>
                <a:tab pos="300990" algn="l"/>
              </a:tabLst>
            </a:pPr>
            <a:r>
              <a:rPr lang="pt-PT" sz="1800" dirty="0">
                <a:solidFill>
                  <a:srgbClr val="313232"/>
                </a:solidFill>
                <a:effectLst/>
                <a:latin typeface="Noto Sans" panose="020B0502040504020204" pitchFamily="34" charset="0"/>
                <a:ea typeface="Noto Sans" panose="020B0502040504020204" pitchFamily="34" charset="0"/>
              </a:rPr>
              <a:t>As crianças precisam de estar fisicamente e psicologicamente perto das suas famílias e amigos em alturas que podem gerar stress e ansiedade. </a:t>
            </a:r>
          </a:p>
          <a:p>
            <a:pPr marL="757555" lvl="1" indent="-287655">
              <a:spcBef>
                <a:spcPts val="420"/>
              </a:spcBef>
              <a:buChar char="•"/>
              <a:tabLst>
                <a:tab pos="300355" algn="l"/>
                <a:tab pos="300990" algn="l"/>
              </a:tabLst>
            </a:pPr>
            <a:r>
              <a:rPr lang="pt-PT" sz="1800" dirty="0">
                <a:solidFill>
                  <a:srgbClr val="313232"/>
                </a:solidFill>
                <a:effectLst/>
                <a:latin typeface="Noto Sans" panose="020B0502040504020204" pitchFamily="34" charset="0"/>
                <a:ea typeface="Noto Sans" panose="020B0502040504020204" pitchFamily="34" charset="0"/>
              </a:rPr>
              <a:t>Precisam de afetos e conforto – quando são mais jovens um abraço e de forma mais individual quando são mais velhos. Também necessitam de ser ouvidos atentamente se a situação for tensa para eles ou para os seus pares.</a:t>
            </a:r>
          </a:p>
          <a:p>
            <a:pPr marL="757555" lvl="1" indent="-287655">
              <a:spcBef>
                <a:spcPts val="420"/>
              </a:spcBef>
              <a:buFontTx/>
              <a:buChar char="•"/>
              <a:tabLst>
                <a:tab pos="300355" algn="l"/>
                <a:tab pos="300990" algn="l"/>
              </a:tabLst>
            </a:pPr>
            <a:r>
              <a:rPr lang="pt-PT" sz="1800" dirty="0">
                <a:solidFill>
                  <a:srgbClr val="313232"/>
                </a:solidFill>
                <a:effectLst/>
                <a:latin typeface="Noto Sans" panose="020B0502040504020204" pitchFamily="34" charset="0"/>
                <a:ea typeface="Arial Black" panose="020B0A04020102020204" pitchFamily="34" charset="0"/>
                <a:cs typeface="Arial Black" panose="020B0A04020102020204" pitchFamily="34" charset="0"/>
              </a:rPr>
              <a:t>Quando estão longe das suas pessoas ou se o seu filho conhece alguém que está a viver num ambiente de conflito, converse acerca de maneiras de manter o contacto e como podem dar suporte ao seu amigo ou familiar à distância. </a:t>
            </a:r>
          </a:p>
          <a:p>
            <a:pPr marL="757555" lvl="1" indent="-287655">
              <a:spcBef>
                <a:spcPts val="420"/>
              </a:spcBef>
              <a:buFontTx/>
              <a:buChar char="•"/>
              <a:tabLst>
                <a:tab pos="300355" algn="l"/>
                <a:tab pos="300990" algn="l"/>
              </a:tabLst>
            </a:pPr>
            <a:r>
              <a:rPr lang="pt-PT" sz="1800" dirty="0">
                <a:solidFill>
                  <a:srgbClr val="313232"/>
                </a:solidFill>
                <a:effectLst/>
                <a:latin typeface="Noto Sans" panose="020B0502040504020204" pitchFamily="34" charset="0"/>
                <a:ea typeface="Arial Black" panose="020B0A04020102020204" pitchFamily="34" charset="0"/>
                <a:cs typeface="Arial Black" panose="020B0A04020102020204" pitchFamily="34" charset="0"/>
              </a:rPr>
              <a:t>As crianças têm os seus próprios mecanismos e dar alguma autonomia para prestarem suporte a outrem pode ajudar a direcionar os seus medos e preocupações. </a:t>
            </a:r>
            <a:endParaRPr lang="pt-PT" sz="1800" dirty="0">
              <a:effectLst/>
              <a:latin typeface="Arial Black" panose="020B0A04020102020204" pitchFamily="34" charset="0"/>
              <a:ea typeface="Arial Black" panose="020B0A04020102020204" pitchFamily="34" charset="0"/>
              <a:cs typeface="Arial Black" panose="020B0A04020102020204" pitchFamily="34" charset="0"/>
            </a:endParaRPr>
          </a:p>
          <a:p>
            <a:pPr marL="757555" lvl="1" indent="-287655">
              <a:spcBef>
                <a:spcPts val="420"/>
              </a:spcBef>
              <a:buChar char="•"/>
              <a:tabLst>
                <a:tab pos="300355" algn="l"/>
                <a:tab pos="300990" algn="l"/>
              </a:tabLst>
            </a:pPr>
            <a:endParaRPr lang="en-GB" sz="2600" dirty="0">
              <a:solidFill>
                <a:srgbClr val="231F20"/>
              </a:solidFill>
              <a:cs typeface="Calibri"/>
            </a:endParaRPr>
          </a:p>
        </p:txBody>
      </p:sp>
    </p:spTree>
    <p:extLst>
      <p:ext uri="{BB962C8B-B14F-4D97-AF65-F5344CB8AC3E}">
        <p14:creationId xmlns:p14="http://schemas.microsoft.com/office/powerpoint/2010/main" val="2694445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640185" y="695494"/>
            <a:ext cx="7848600" cy="659155"/>
          </a:xfrm>
          <a:prstGeom prst="rect">
            <a:avLst/>
          </a:prstGeom>
        </p:spPr>
        <p:txBody>
          <a:bodyPr vert="horz" wrap="square" lIns="0" tIns="12700" rIns="0" bIns="0" rtlCol="0">
            <a:spAutoFit/>
          </a:bodyPr>
          <a:lstStyle/>
          <a:p>
            <a:pPr marL="12700">
              <a:lnSpc>
                <a:spcPct val="100000"/>
              </a:lnSpc>
              <a:spcBef>
                <a:spcPts val="100"/>
              </a:spcBef>
            </a:pPr>
            <a:r>
              <a:rPr lang="pt-PT" spc="-5" dirty="0"/>
              <a:t>Falar com crianças sobre conflitos</a:t>
            </a:r>
            <a:endParaRPr spc="-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17" name="Picture 16" descr="Pernille 10.jpeg">
            <a:extLst>
              <a:ext uri="{FF2B5EF4-FFF2-40B4-BE49-F238E27FC236}">
                <a16:creationId xmlns:a16="http://schemas.microsoft.com/office/drawing/2014/main" id="{621BD186-E6F9-D14D-9A2C-6159D8C898C0}"/>
              </a:ext>
            </a:extLst>
          </p:cNvPr>
          <p:cNvPicPr>
            <a:picLocks noChangeAspect="1"/>
          </p:cNvPicPr>
          <p:nvPr/>
        </p:nvPicPr>
        <p:blipFill>
          <a:blip r:embed="rId3"/>
          <a:stretch>
            <a:fillRect/>
          </a:stretch>
        </p:blipFill>
        <p:spPr>
          <a:xfrm>
            <a:off x="9658541" y="4116274"/>
            <a:ext cx="1262068" cy="2202929"/>
          </a:xfrm>
          <a:prstGeom prst="rect">
            <a:avLst/>
          </a:prstGeom>
        </p:spPr>
      </p:pic>
      <p:pic>
        <p:nvPicPr>
          <p:cNvPr id="18" name="Picture 17" descr="online learning copy.jpg"/>
          <p:cNvPicPr>
            <a:picLocks noChangeAspect="1"/>
          </p:cNvPicPr>
          <p:nvPr/>
        </p:nvPicPr>
        <p:blipFill>
          <a:blip r:embed="rId4"/>
          <a:stretch>
            <a:fillRect/>
          </a:stretch>
        </p:blipFill>
        <p:spPr>
          <a:xfrm>
            <a:off x="9057822" y="284049"/>
            <a:ext cx="2407808" cy="3832225"/>
          </a:xfrm>
          <a:prstGeom prst="rect">
            <a:avLst/>
          </a:prstGeom>
        </p:spPr>
      </p:pic>
      <p:sp>
        <p:nvSpPr>
          <p:cNvPr id="16" name="Rectangle 15"/>
          <p:cNvSpPr/>
          <p:nvPr/>
        </p:nvSpPr>
        <p:spPr>
          <a:xfrm>
            <a:off x="457200" y="1253049"/>
            <a:ext cx="9113520" cy="5324278"/>
          </a:xfrm>
          <a:prstGeom prst="rect">
            <a:avLst/>
          </a:prstGeom>
        </p:spPr>
        <p:txBody>
          <a:bodyPr wrap="square">
            <a:spAutoFit/>
          </a:bodyPr>
          <a:lstStyle/>
          <a:p>
            <a:pPr marL="342900" lvl="0" indent="-342900">
              <a:spcBef>
                <a:spcPts val="5"/>
              </a:spcBef>
              <a:buClr>
                <a:srgbClr val="F04B54"/>
              </a:buClr>
              <a:buSzPts val="1200"/>
              <a:buFont typeface="Arial" panose="020B0604020202020204" pitchFamily="34" charset="0"/>
              <a:buChar char="•"/>
              <a:tabLst>
                <a:tab pos="304165" algn="l"/>
                <a:tab pos="305435" algn="l"/>
              </a:tabLst>
            </a:pPr>
            <a:r>
              <a:rPr lang="en-US" sz="1800" b="1" dirty="0">
                <a:solidFill>
                  <a:srgbClr val="F04B54"/>
                </a:solidFill>
                <a:effectLst/>
                <a:latin typeface="Arial" panose="020B0604020202020204" pitchFamily="34" charset="0"/>
                <a:ea typeface="Arial" panose="020B0604020202020204" pitchFamily="34" charset="0"/>
              </a:rPr>
              <a:t>ESTAR CALMO</a:t>
            </a:r>
            <a:endParaRPr lang="pt-PT" sz="1800" dirty="0">
              <a:effectLst/>
              <a:latin typeface="Arial" panose="020B0604020202020204" pitchFamily="34" charset="0"/>
              <a:ea typeface="Arial" panose="020B0604020202020204" pitchFamily="34" charset="0"/>
            </a:endParaRPr>
          </a:p>
          <a:p>
            <a:pPr marL="304800">
              <a:lnSpc>
                <a:spcPct val="118000"/>
              </a:lnSpc>
              <a:spcBef>
                <a:spcPts val="320"/>
              </a:spcBef>
              <a:spcAft>
                <a:spcPts val="0"/>
              </a:spcAft>
            </a:pPr>
            <a:r>
              <a:rPr lang="pt-PT" sz="1800" dirty="0">
                <a:effectLst/>
                <a:latin typeface="Noto Sans" panose="020B0502040504020204" pitchFamily="34" charset="0"/>
                <a:ea typeface="Arial Black" panose="020B0A04020102020204" pitchFamily="34" charset="0"/>
                <a:cs typeface="Arial Black" panose="020B0A04020102020204" pitchFamily="34" charset="0"/>
              </a:rPr>
              <a:t>Estar o mais calmo possível na maneira como fala e como se apresenta, de forma a criar um ambiente Seguro para as crianças. É necessário ter alguma atenção para não deixar que as próprias preocupações os deixem alerta e possam vir a tornar-se preocupações das próprias crianças. Discutir o conflito com amigos e familiares longe das crianças, se o adulto tiver as suas próprias inquietações acerca do conflito.</a:t>
            </a:r>
            <a:endParaRPr lang="pt-PT" sz="1800" dirty="0">
              <a:effectLst/>
              <a:latin typeface="Arial Black" panose="020B0A04020102020204" pitchFamily="34" charset="0"/>
              <a:ea typeface="Arial Black" panose="020B0A04020102020204" pitchFamily="34" charset="0"/>
              <a:cs typeface="Arial Black" panose="020B0A04020102020204" pitchFamily="34" charset="0"/>
            </a:endParaRPr>
          </a:p>
          <a:p>
            <a:pPr marL="342900" lvl="0" indent="-342900">
              <a:spcBef>
                <a:spcPts val="1165"/>
              </a:spcBef>
              <a:buClr>
                <a:srgbClr val="F04B54"/>
              </a:buClr>
              <a:buSzPts val="1200"/>
              <a:buFont typeface="Arial" panose="020B0604020202020204" pitchFamily="34" charset="0"/>
              <a:buChar char="•"/>
              <a:tabLst>
                <a:tab pos="304165" algn="l"/>
                <a:tab pos="305435" algn="l"/>
              </a:tabLst>
            </a:pPr>
            <a:r>
              <a:rPr lang="pt-PT" sz="1800" b="1" dirty="0">
                <a:solidFill>
                  <a:srgbClr val="F04B54"/>
                </a:solidFill>
                <a:effectLst/>
                <a:latin typeface="Arial" panose="020B0604020202020204" pitchFamily="34" charset="0"/>
                <a:ea typeface="Arial" panose="020B0604020202020204" pitchFamily="34" charset="0"/>
              </a:rPr>
              <a:t>DAR RESPOSTAS SIMPLES</a:t>
            </a:r>
            <a:endParaRPr lang="pt-PT" sz="1800" dirty="0">
              <a:effectLst/>
              <a:latin typeface="Arial" panose="020B0604020202020204" pitchFamily="34" charset="0"/>
              <a:ea typeface="Arial" panose="020B0604020202020204" pitchFamily="34" charset="0"/>
            </a:endParaRPr>
          </a:p>
          <a:p>
            <a:pPr marL="304800" marR="92710">
              <a:lnSpc>
                <a:spcPct val="115000"/>
              </a:lnSpc>
              <a:spcBef>
                <a:spcPts val="290"/>
              </a:spcBef>
              <a:spcAft>
                <a:spcPts val="0"/>
              </a:spcAft>
            </a:pPr>
            <a:r>
              <a:rPr lang="pt-PT" sz="1800" dirty="0">
                <a:effectLst/>
                <a:latin typeface="Noto Sans" panose="020B0502040504020204" pitchFamily="34" charset="0"/>
                <a:ea typeface="Arial Black" panose="020B0A04020102020204" pitchFamily="34" charset="0"/>
                <a:cs typeface="Arial Black" panose="020B0A04020102020204" pitchFamily="34" charset="0"/>
              </a:rPr>
              <a:t>Se as crianças perguntarem e estiverem inquietas acerca do que se está a passar, eles precisam de respostas simples e concretas. Seja sincero e verdadeiro, no entanto ao mesmo tempo não os sobrecarregue nem exponha a informação ou imagens assustadoras. Dispense tempo para explicar a situação de uma forma adequada à sua idade e nível de desenvolvimento. Quando não sabe, não deve ter problemas em dizer “não sei”.</a:t>
            </a:r>
            <a:endParaRPr lang="pt-PT" sz="1800" dirty="0">
              <a:effectLst/>
              <a:latin typeface="Arial Black" panose="020B0A04020102020204" pitchFamily="34" charset="0"/>
              <a:ea typeface="Arial Black" panose="020B0A04020102020204" pitchFamily="34" charset="0"/>
              <a:cs typeface="Arial Black" panose="020B0A04020102020204" pitchFamily="34" charset="0"/>
            </a:endParaRPr>
          </a:p>
          <a:p>
            <a:pPr marL="757555" lvl="1" indent="-287655">
              <a:spcBef>
                <a:spcPts val="420"/>
              </a:spcBef>
              <a:buChar char="•"/>
              <a:tabLst>
                <a:tab pos="300355" algn="l"/>
                <a:tab pos="300990" algn="l"/>
              </a:tabLst>
            </a:pPr>
            <a:endParaRPr lang="en-GB" sz="2600" dirty="0">
              <a:solidFill>
                <a:srgbClr val="231F20"/>
              </a:solidFill>
              <a:cs typeface="Calibri"/>
            </a:endParaRPr>
          </a:p>
        </p:txBody>
      </p:sp>
    </p:spTree>
    <p:extLst>
      <p:ext uri="{BB962C8B-B14F-4D97-AF65-F5344CB8AC3E}">
        <p14:creationId xmlns:p14="http://schemas.microsoft.com/office/powerpoint/2010/main" val="35110153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631246" y="731776"/>
            <a:ext cx="7848600" cy="659155"/>
          </a:xfrm>
          <a:prstGeom prst="rect">
            <a:avLst/>
          </a:prstGeom>
        </p:spPr>
        <p:txBody>
          <a:bodyPr vert="horz" wrap="square" lIns="0" tIns="12700" rIns="0" bIns="0" rtlCol="0">
            <a:spAutoFit/>
          </a:bodyPr>
          <a:lstStyle/>
          <a:p>
            <a:pPr marL="12700">
              <a:lnSpc>
                <a:spcPct val="100000"/>
              </a:lnSpc>
              <a:spcBef>
                <a:spcPts val="100"/>
              </a:spcBef>
            </a:pPr>
            <a:r>
              <a:rPr lang="pt-PT" spc="-5" dirty="0"/>
              <a:t>Falar com crianças sobre conflitos</a:t>
            </a:r>
            <a:endParaRPr spc="-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17" name="Picture 16" descr="Pernille 10.jpeg">
            <a:extLst>
              <a:ext uri="{FF2B5EF4-FFF2-40B4-BE49-F238E27FC236}">
                <a16:creationId xmlns:a16="http://schemas.microsoft.com/office/drawing/2014/main" id="{621BD186-E6F9-D14D-9A2C-6159D8C898C0}"/>
              </a:ext>
            </a:extLst>
          </p:cNvPr>
          <p:cNvPicPr>
            <a:picLocks noChangeAspect="1"/>
          </p:cNvPicPr>
          <p:nvPr/>
        </p:nvPicPr>
        <p:blipFill>
          <a:blip r:embed="rId3"/>
          <a:stretch>
            <a:fillRect/>
          </a:stretch>
        </p:blipFill>
        <p:spPr>
          <a:xfrm>
            <a:off x="9658541" y="4116274"/>
            <a:ext cx="1262068" cy="2202929"/>
          </a:xfrm>
          <a:prstGeom prst="rect">
            <a:avLst/>
          </a:prstGeom>
        </p:spPr>
      </p:pic>
      <p:pic>
        <p:nvPicPr>
          <p:cNvPr id="18" name="Picture 17" descr="online learning copy.jpg"/>
          <p:cNvPicPr>
            <a:picLocks noChangeAspect="1"/>
          </p:cNvPicPr>
          <p:nvPr/>
        </p:nvPicPr>
        <p:blipFill>
          <a:blip r:embed="rId4"/>
          <a:stretch>
            <a:fillRect/>
          </a:stretch>
        </p:blipFill>
        <p:spPr>
          <a:xfrm>
            <a:off x="9057822" y="284049"/>
            <a:ext cx="2407808" cy="3832225"/>
          </a:xfrm>
          <a:prstGeom prst="rect">
            <a:avLst/>
          </a:prstGeom>
        </p:spPr>
      </p:pic>
      <p:sp>
        <p:nvSpPr>
          <p:cNvPr id="16" name="Rectangle 15"/>
          <p:cNvSpPr/>
          <p:nvPr/>
        </p:nvSpPr>
        <p:spPr>
          <a:xfrm>
            <a:off x="331883" y="1390931"/>
            <a:ext cx="9113520" cy="4168064"/>
          </a:xfrm>
          <a:prstGeom prst="rect">
            <a:avLst/>
          </a:prstGeom>
        </p:spPr>
        <p:txBody>
          <a:bodyPr wrap="square">
            <a:spAutoFit/>
          </a:bodyPr>
          <a:lstStyle/>
          <a:p>
            <a:pPr marL="342900" lvl="0" indent="-342900">
              <a:spcBef>
                <a:spcPts val="920"/>
              </a:spcBef>
              <a:buClr>
                <a:srgbClr val="F04B54"/>
              </a:buClr>
              <a:buSzPts val="1200"/>
              <a:buFont typeface="Arial" panose="020B0604020202020204" pitchFamily="34" charset="0"/>
              <a:buChar char="•"/>
              <a:tabLst>
                <a:tab pos="304165" algn="l"/>
                <a:tab pos="305435" algn="l"/>
              </a:tabLst>
            </a:pPr>
            <a:r>
              <a:rPr lang="pt-PT" sz="1800" b="1" dirty="0">
                <a:solidFill>
                  <a:srgbClr val="F04B54"/>
                </a:solidFill>
                <a:effectLst/>
                <a:latin typeface="Arial" panose="020B0604020202020204" pitchFamily="34" charset="0"/>
                <a:ea typeface="Arial" panose="020B0604020202020204" pitchFamily="34" charset="0"/>
              </a:rPr>
              <a:t>LIMITAR O TEMPO DE EXPOSIÇÃO AOS MEDIA</a:t>
            </a:r>
            <a:endParaRPr lang="pt-PT" sz="1800" dirty="0">
              <a:effectLst/>
              <a:latin typeface="Arial" panose="020B0604020202020204" pitchFamily="34" charset="0"/>
              <a:ea typeface="Arial" panose="020B0604020202020204" pitchFamily="34" charset="0"/>
            </a:endParaRPr>
          </a:p>
          <a:p>
            <a:pPr marL="304800" marR="125095">
              <a:lnSpc>
                <a:spcPct val="115000"/>
              </a:lnSpc>
              <a:spcBef>
                <a:spcPts val="290"/>
              </a:spcBef>
              <a:spcAft>
                <a:spcPts val="0"/>
              </a:spcAft>
            </a:pPr>
            <a:r>
              <a:rPr lang="pt-PT" sz="1800" dirty="0">
                <a:effectLst/>
                <a:latin typeface="Noto Sans" panose="020B0502040504020204" pitchFamily="34" charset="0"/>
                <a:ea typeface="Arial Black" panose="020B0A04020102020204" pitchFamily="34" charset="0"/>
                <a:cs typeface="Arial Black" panose="020B0A04020102020204" pitchFamily="34" charset="0"/>
              </a:rPr>
              <a:t>As crianças desde muito cedo são expostas a uma cobertura brutal de conflitos que existem nas redes sociais. Geralmente, é aconselhado limitar este tempo em que a criança está exposta a noticias na televisão </a:t>
            </a:r>
            <a:r>
              <a:rPr lang="pt-PT" sz="1800" dirty="0" err="1">
                <a:effectLst/>
                <a:latin typeface="Noto Sans" panose="020B0502040504020204" pitchFamily="34" charset="0"/>
                <a:ea typeface="Arial Black" panose="020B0A04020102020204" pitchFamily="34" charset="0"/>
                <a:cs typeface="Arial Black" panose="020B0A04020102020204" pitchFamily="34" charset="0"/>
              </a:rPr>
              <a:t>etc</a:t>
            </a:r>
            <a:r>
              <a:rPr lang="pt-PT" sz="1800" dirty="0">
                <a:effectLst/>
                <a:latin typeface="Noto Sans" panose="020B0502040504020204" pitchFamily="34" charset="0"/>
                <a:ea typeface="Arial Black" panose="020B0A04020102020204" pitchFamily="34" charset="0"/>
                <a:cs typeface="Arial Black" panose="020B0A04020102020204" pitchFamily="34" charset="0"/>
              </a:rPr>
              <a:t>, por exemplo duas vezes por dia e garantir que as crianças (e mesmo adultos) não utilizam os seus dispositivos depois da hora de dormir.</a:t>
            </a:r>
            <a:endParaRPr lang="pt-PT" sz="1800" dirty="0">
              <a:effectLst/>
              <a:latin typeface="Arial Black" panose="020B0A04020102020204" pitchFamily="34" charset="0"/>
              <a:ea typeface="Arial Black" panose="020B0A04020102020204" pitchFamily="34" charset="0"/>
              <a:cs typeface="Arial Black" panose="020B0A04020102020204" pitchFamily="34" charset="0"/>
            </a:endParaRPr>
          </a:p>
          <a:p>
            <a:pPr marL="342900" lvl="0" indent="-342900">
              <a:spcBef>
                <a:spcPts val="915"/>
              </a:spcBef>
              <a:buClr>
                <a:srgbClr val="F04B54"/>
              </a:buClr>
              <a:buSzPts val="1200"/>
              <a:buFont typeface="Arial" panose="020B0604020202020204" pitchFamily="34" charset="0"/>
              <a:buChar char="•"/>
              <a:tabLst>
                <a:tab pos="304165" algn="l"/>
                <a:tab pos="305435" algn="l"/>
              </a:tabLst>
            </a:pPr>
            <a:r>
              <a:rPr lang="pt-PT" sz="1800" b="1" dirty="0">
                <a:solidFill>
                  <a:srgbClr val="F04B54"/>
                </a:solidFill>
                <a:effectLst/>
                <a:latin typeface="Arial" panose="020B0604020202020204" pitchFamily="34" charset="0"/>
                <a:ea typeface="Arial" panose="020B0604020202020204" pitchFamily="34" charset="0"/>
              </a:rPr>
              <a:t>REALIZAR ATIVIDADES PRAZEROSAS</a:t>
            </a:r>
            <a:endParaRPr lang="pt-PT" sz="1800" dirty="0">
              <a:effectLst/>
              <a:latin typeface="Arial" panose="020B0604020202020204" pitchFamily="34" charset="0"/>
              <a:ea typeface="Arial" panose="020B0604020202020204" pitchFamily="34" charset="0"/>
            </a:endParaRPr>
          </a:p>
          <a:p>
            <a:pPr marL="304800">
              <a:lnSpc>
                <a:spcPct val="116000"/>
              </a:lnSpc>
              <a:spcBef>
                <a:spcPts val="290"/>
              </a:spcBef>
              <a:spcAft>
                <a:spcPts val="0"/>
              </a:spcAft>
            </a:pPr>
            <a:r>
              <a:rPr lang="pt-PT" sz="1800" dirty="0">
                <a:effectLst/>
                <a:latin typeface="Noto Sans" panose="020B0502040504020204" pitchFamily="34" charset="0"/>
                <a:ea typeface="Arial Black" panose="020B0A04020102020204" pitchFamily="34" charset="0"/>
                <a:cs typeface="Arial Black" panose="020B0A04020102020204" pitchFamily="34" charset="0"/>
              </a:rPr>
              <a:t>Distribuir o tempo de maneira a realizar atividades que gostem, como jogos ou outras atividades estimulantes. Desenvolver uma lista de atividades que eles podem realizar em alturas maus sossegadas como ler, desenhar ou ouvir música, de forma a ajudar a acalmar as crianças.</a:t>
            </a:r>
            <a:endParaRPr lang="pt-PT" sz="1800" dirty="0">
              <a:effectLst/>
              <a:latin typeface="Arial Black" panose="020B0A04020102020204" pitchFamily="34" charset="0"/>
              <a:ea typeface="Arial Black" panose="020B0A04020102020204" pitchFamily="34" charset="0"/>
              <a:cs typeface="Arial Black" panose="020B0A04020102020204" pitchFamily="34" charset="0"/>
            </a:endParaRPr>
          </a:p>
          <a:p>
            <a:pPr marL="757555" lvl="1" indent="-287655">
              <a:spcBef>
                <a:spcPts val="420"/>
              </a:spcBef>
              <a:buChar char="•"/>
              <a:tabLst>
                <a:tab pos="300355" algn="l"/>
                <a:tab pos="300990" algn="l"/>
              </a:tabLst>
            </a:pPr>
            <a:endParaRPr lang="en-GB" sz="2600" dirty="0">
              <a:solidFill>
                <a:srgbClr val="231F20"/>
              </a:solidFill>
              <a:cs typeface="Calibri"/>
            </a:endParaRPr>
          </a:p>
        </p:txBody>
      </p:sp>
    </p:spTree>
    <p:extLst>
      <p:ext uri="{BB962C8B-B14F-4D97-AF65-F5344CB8AC3E}">
        <p14:creationId xmlns:p14="http://schemas.microsoft.com/office/powerpoint/2010/main" val="2388104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deo call computer.jpg">
            <a:extLst>
              <a:ext uri="{FF2B5EF4-FFF2-40B4-BE49-F238E27FC236}">
                <a16:creationId xmlns:a16="http://schemas.microsoft.com/office/drawing/2014/main" id="{3D958934-83C1-4ADC-84F1-2B051DBDFC89}"/>
              </a:ext>
            </a:extLst>
          </p:cNvPr>
          <p:cNvPicPr>
            <a:picLocks noChangeAspect="1"/>
          </p:cNvPicPr>
          <p:nvPr/>
        </p:nvPicPr>
        <p:blipFill>
          <a:blip r:embed="rId3"/>
          <a:stretch>
            <a:fillRect/>
          </a:stretch>
        </p:blipFill>
        <p:spPr>
          <a:xfrm>
            <a:off x="152352" y="954593"/>
            <a:ext cx="2930826" cy="2980596"/>
          </a:xfrm>
          <a:prstGeom prst="rect">
            <a:avLst/>
          </a:prstGeom>
        </p:spPr>
      </p:pic>
      <p:pic>
        <p:nvPicPr>
          <p:cNvPr id="6" name="Picture 5" descr="checking in.jpeg">
            <a:extLst>
              <a:ext uri="{FF2B5EF4-FFF2-40B4-BE49-F238E27FC236}">
                <a16:creationId xmlns:a16="http://schemas.microsoft.com/office/drawing/2014/main" id="{B144098E-7B3F-4630-853F-BE47468DC4C0}"/>
              </a:ext>
            </a:extLst>
          </p:cNvPr>
          <p:cNvPicPr>
            <a:picLocks noChangeAspect="1"/>
          </p:cNvPicPr>
          <p:nvPr/>
        </p:nvPicPr>
        <p:blipFill>
          <a:blip r:embed="rId4">
            <a:lum bright="7000"/>
          </a:blip>
          <a:stretch>
            <a:fillRect/>
          </a:stretch>
        </p:blipFill>
        <p:spPr>
          <a:xfrm>
            <a:off x="4933718" y="554903"/>
            <a:ext cx="3732230" cy="2671297"/>
          </a:xfrm>
          <a:prstGeom prst="rect">
            <a:avLst/>
          </a:prstGeom>
        </p:spPr>
      </p:pic>
      <p:pic>
        <p:nvPicPr>
          <p:cNvPr id="7" name="Picture 6" descr="P 3.jpeg">
            <a:extLst>
              <a:ext uri="{FF2B5EF4-FFF2-40B4-BE49-F238E27FC236}">
                <a16:creationId xmlns:a16="http://schemas.microsoft.com/office/drawing/2014/main" id="{0395E21E-6FC2-4855-AA89-7F741A32EDC9}"/>
              </a:ext>
            </a:extLst>
          </p:cNvPr>
          <p:cNvPicPr>
            <a:picLocks noChangeAspect="1"/>
          </p:cNvPicPr>
          <p:nvPr/>
        </p:nvPicPr>
        <p:blipFill>
          <a:blip r:embed="rId5"/>
          <a:stretch>
            <a:fillRect/>
          </a:stretch>
        </p:blipFill>
        <p:spPr>
          <a:xfrm>
            <a:off x="255549" y="3935189"/>
            <a:ext cx="3089413" cy="2044448"/>
          </a:xfrm>
          <a:prstGeom prst="rect">
            <a:avLst/>
          </a:prstGeom>
        </p:spPr>
      </p:pic>
      <p:pic>
        <p:nvPicPr>
          <p:cNvPr id="8" name="Picture 7" descr="Children's grief.jpg">
            <a:extLst>
              <a:ext uri="{FF2B5EF4-FFF2-40B4-BE49-F238E27FC236}">
                <a16:creationId xmlns:a16="http://schemas.microsoft.com/office/drawing/2014/main" id="{A36B21F2-577C-459A-B61B-F74F21F84FEE}"/>
              </a:ext>
            </a:extLst>
          </p:cNvPr>
          <p:cNvPicPr>
            <a:picLocks noChangeAspect="1"/>
          </p:cNvPicPr>
          <p:nvPr/>
        </p:nvPicPr>
        <p:blipFill>
          <a:blip r:embed="rId6"/>
          <a:stretch>
            <a:fillRect/>
          </a:stretch>
        </p:blipFill>
        <p:spPr>
          <a:xfrm>
            <a:off x="3821425" y="3812237"/>
            <a:ext cx="3466387" cy="2056141"/>
          </a:xfrm>
          <a:prstGeom prst="rect">
            <a:avLst/>
          </a:prstGeom>
        </p:spPr>
      </p:pic>
      <p:sp>
        <p:nvSpPr>
          <p:cNvPr id="9" name="object 20">
            <a:extLst>
              <a:ext uri="{FF2B5EF4-FFF2-40B4-BE49-F238E27FC236}">
                <a16:creationId xmlns:a16="http://schemas.microsoft.com/office/drawing/2014/main" id="{F9E35956-2257-4E47-82B8-2892881A9C57}"/>
              </a:ext>
            </a:extLst>
          </p:cNvPr>
          <p:cNvSpPr txBox="1"/>
          <p:nvPr/>
        </p:nvSpPr>
        <p:spPr>
          <a:xfrm>
            <a:off x="2817983" y="1540630"/>
            <a:ext cx="2006884" cy="1257837"/>
          </a:xfrm>
          <a:prstGeom prst="rect">
            <a:avLst/>
          </a:prstGeom>
        </p:spPr>
        <p:txBody>
          <a:bodyPr vert="horz" wrap="square" lIns="0" tIns="12692" rIns="0" bIns="0" rtlCol="0">
            <a:spAutoFit/>
          </a:bodyPr>
          <a:lstStyle/>
          <a:p>
            <a:pPr marL="12692" algn="ctr">
              <a:lnSpc>
                <a:spcPts val="3348"/>
              </a:lnSpc>
            </a:pPr>
            <a:r>
              <a:rPr lang="en-GB" sz="2399" spc="-10" dirty="0" err="1">
                <a:cs typeface="Calibri"/>
              </a:rPr>
              <a:t>Comunicação</a:t>
            </a:r>
            <a:r>
              <a:rPr lang="en-GB" sz="2399" spc="-10" dirty="0">
                <a:cs typeface="Calibri"/>
              </a:rPr>
              <a:t> de </a:t>
            </a:r>
            <a:r>
              <a:rPr lang="en-GB" sz="2399" spc="-10" dirty="0" err="1">
                <a:cs typeface="Calibri"/>
              </a:rPr>
              <a:t>Suporte</a:t>
            </a:r>
            <a:r>
              <a:rPr lang="en-GB" sz="2399" spc="-10" dirty="0">
                <a:cs typeface="Calibri"/>
              </a:rPr>
              <a:t> </a:t>
            </a:r>
            <a:r>
              <a:rPr lang="en-GB" sz="2399" spc="-10" dirty="0" err="1">
                <a:cs typeface="Calibri"/>
              </a:rPr>
              <a:t>remotamente</a:t>
            </a:r>
            <a:endParaRPr sz="2399" dirty="0">
              <a:latin typeface="Calibri"/>
              <a:cs typeface="Calibri"/>
            </a:endParaRPr>
          </a:p>
        </p:txBody>
      </p:sp>
      <p:sp>
        <p:nvSpPr>
          <p:cNvPr id="10" name="object 20">
            <a:extLst>
              <a:ext uri="{FF2B5EF4-FFF2-40B4-BE49-F238E27FC236}">
                <a16:creationId xmlns:a16="http://schemas.microsoft.com/office/drawing/2014/main" id="{2AADAC6A-7151-4F0F-8B78-4A36F1F6AA6F}"/>
              </a:ext>
            </a:extLst>
          </p:cNvPr>
          <p:cNvSpPr txBox="1"/>
          <p:nvPr/>
        </p:nvSpPr>
        <p:spPr>
          <a:xfrm>
            <a:off x="8883650" y="1540630"/>
            <a:ext cx="2133600" cy="1257837"/>
          </a:xfrm>
          <a:prstGeom prst="rect">
            <a:avLst/>
          </a:prstGeom>
        </p:spPr>
        <p:txBody>
          <a:bodyPr vert="horz" wrap="square" lIns="0" tIns="12692" rIns="0" bIns="0" rtlCol="0">
            <a:spAutoFit/>
          </a:bodyPr>
          <a:lstStyle/>
          <a:p>
            <a:pPr marL="12692" algn="ctr">
              <a:lnSpc>
                <a:spcPts val="3348"/>
              </a:lnSpc>
            </a:pPr>
            <a:r>
              <a:rPr lang="en-GB" sz="2399" spc="-10" dirty="0" err="1">
                <a:solidFill>
                  <a:srgbClr val="000000"/>
                </a:solidFill>
                <a:cs typeface="Calibri"/>
              </a:rPr>
              <a:t>Cuidar</a:t>
            </a:r>
            <a:r>
              <a:rPr lang="en-GB" sz="2399" spc="-10" dirty="0">
                <a:solidFill>
                  <a:srgbClr val="000000"/>
                </a:solidFill>
                <a:cs typeface="Calibri"/>
              </a:rPr>
              <a:t> dos </a:t>
            </a:r>
            <a:r>
              <a:rPr lang="en-GB" sz="2399" spc="-10" dirty="0" err="1">
                <a:solidFill>
                  <a:srgbClr val="000000"/>
                </a:solidFill>
                <a:cs typeface="Calibri"/>
              </a:rPr>
              <a:t>voluntários</a:t>
            </a:r>
            <a:r>
              <a:rPr lang="en-GB" sz="2399" spc="-10" dirty="0">
                <a:solidFill>
                  <a:srgbClr val="000000"/>
                </a:solidFill>
                <a:cs typeface="Calibri"/>
              </a:rPr>
              <a:t> </a:t>
            </a:r>
            <a:r>
              <a:rPr lang="en-GB" sz="2399" spc="-10" dirty="0" err="1">
                <a:solidFill>
                  <a:srgbClr val="000000"/>
                </a:solidFill>
                <a:cs typeface="Calibri"/>
              </a:rPr>
              <a:t>remotamente</a:t>
            </a:r>
            <a:endParaRPr sz="2399" dirty="0">
              <a:solidFill>
                <a:srgbClr val="000000"/>
              </a:solidFill>
              <a:latin typeface="Calibri"/>
              <a:cs typeface="Calibri"/>
            </a:endParaRPr>
          </a:p>
        </p:txBody>
      </p:sp>
      <p:sp>
        <p:nvSpPr>
          <p:cNvPr id="11" name="object 20">
            <a:extLst>
              <a:ext uri="{FF2B5EF4-FFF2-40B4-BE49-F238E27FC236}">
                <a16:creationId xmlns:a16="http://schemas.microsoft.com/office/drawing/2014/main" id="{F19BF3B7-2BC5-4505-85DF-39083955D7E1}"/>
              </a:ext>
            </a:extLst>
          </p:cNvPr>
          <p:cNvSpPr txBox="1"/>
          <p:nvPr/>
        </p:nvSpPr>
        <p:spPr>
          <a:xfrm>
            <a:off x="3464593" y="5979637"/>
            <a:ext cx="2938250" cy="411451"/>
          </a:xfrm>
          <a:prstGeom prst="rect">
            <a:avLst/>
          </a:prstGeom>
        </p:spPr>
        <p:txBody>
          <a:bodyPr vert="horz" wrap="square" lIns="0" tIns="12692" rIns="0" bIns="0" rtlCol="0">
            <a:spAutoFit/>
          </a:bodyPr>
          <a:lstStyle/>
          <a:p>
            <a:pPr marL="12692" algn="ctr">
              <a:lnSpc>
                <a:spcPts val="3348"/>
              </a:lnSpc>
            </a:pPr>
            <a:r>
              <a:rPr lang="en-GB" sz="2399" spc="-10" dirty="0" err="1">
                <a:solidFill>
                  <a:srgbClr val="000000"/>
                </a:solidFill>
                <a:latin typeface="Calibri"/>
                <a:cs typeface="Calibri"/>
              </a:rPr>
              <a:t>Perda</a:t>
            </a:r>
            <a:r>
              <a:rPr lang="en-GB" sz="2399" spc="-10" dirty="0">
                <a:solidFill>
                  <a:srgbClr val="000000"/>
                </a:solidFill>
                <a:latin typeface="Calibri"/>
                <a:cs typeface="Calibri"/>
              </a:rPr>
              <a:t> e </a:t>
            </a:r>
            <a:r>
              <a:rPr lang="en-GB" sz="2399" spc="-10" dirty="0" err="1">
                <a:solidFill>
                  <a:srgbClr val="000000"/>
                </a:solidFill>
                <a:latin typeface="Calibri"/>
                <a:cs typeface="Calibri"/>
              </a:rPr>
              <a:t>luto</a:t>
            </a:r>
            <a:endParaRPr sz="2399" dirty="0">
              <a:solidFill>
                <a:srgbClr val="000000"/>
              </a:solidFill>
              <a:latin typeface="Calibri"/>
              <a:cs typeface="Calibri"/>
            </a:endParaRPr>
          </a:p>
        </p:txBody>
      </p:sp>
      <p:sp>
        <p:nvSpPr>
          <p:cNvPr id="12" name="object 20">
            <a:extLst>
              <a:ext uri="{FF2B5EF4-FFF2-40B4-BE49-F238E27FC236}">
                <a16:creationId xmlns:a16="http://schemas.microsoft.com/office/drawing/2014/main" id="{1E682879-16BB-4C4A-8D8C-795B27EF999F}"/>
              </a:ext>
            </a:extLst>
          </p:cNvPr>
          <p:cNvSpPr txBox="1"/>
          <p:nvPr/>
        </p:nvSpPr>
        <p:spPr>
          <a:xfrm>
            <a:off x="255549" y="6046319"/>
            <a:ext cx="2938250" cy="411451"/>
          </a:xfrm>
          <a:prstGeom prst="rect">
            <a:avLst/>
          </a:prstGeom>
        </p:spPr>
        <p:txBody>
          <a:bodyPr vert="horz" wrap="square" lIns="0" tIns="12692" rIns="0" bIns="0" rtlCol="0">
            <a:spAutoFit/>
          </a:bodyPr>
          <a:lstStyle/>
          <a:p>
            <a:pPr marL="12692" algn="ctr">
              <a:lnSpc>
                <a:spcPts val="3348"/>
              </a:lnSpc>
            </a:pPr>
            <a:r>
              <a:rPr lang="en-GB" sz="2399" spc="-10" dirty="0">
                <a:solidFill>
                  <a:srgbClr val="000000"/>
                </a:solidFill>
                <a:cs typeface="Calibri"/>
              </a:rPr>
              <a:t>PSP para </a:t>
            </a:r>
            <a:r>
              <a:rPr lang="en-GB" sz="2399" spc="-10" dirty="0" err="1">
                <a:solidFill>
                  <a:srgbClr val="000000"/>
                </a:solidFill>
                <a:cs typeface="Calibri"/>
              </a:rPr>
              <a:t>crianças</a:t>
            </a:r>
            <a:endParaRPr sz="2399" dirty="0">
              <a:solidFill>
                <a:srgbClr val="000000"/>
              </a:solidFill>
              <a:latin typeface="Calibri"/>
              <a:cs typeface="Calibri"/>
            </a:endParaRPr>
          </a:p>
        </p:txBody>
      </p:sp>
      <p:pic>
        <p:nvPicPr>
          <p:cNvPr id="13" name="Picture 12">
            <a:extLst>
              <a:ext uri="{FF2B5EF4-FFF2-40B4-BE49-F238E27FC236}">
                <a16:creationId xmlns:a16="http://schemas.microsoft.com/office/drawing/2014/main" id="{B492A69B-3453-40C0-96F6-E387011BBE80}"/>
              </a:ext>
            </a:extLst>
          </p:cNvPr>
          <p:cNvPicPr>
            <a:picLocks noChangeAspect="1"/>
          </p:cNvPicPr>
          <p:nvPr/>
        </p:nvPicPr>
        <p:blipFill>
          <a:blip r:embed="rId7"/>
          <a:stretch>
            <a:fillRect/>
          </a:stretch>
        </p:blipFill>
        <p:spPr>
          <a:xfrm>
            <a:off x="8026059" y="3591297"/>
            <a:ext cx="2043205" cy="2337150"/>
          </a:xfrm>
          <a:prstGeom prst="rect">
            <a:avLst/>
          </a:prstGeom>
        </p:spPr>
      </p:pic>
      <p:sp>
        <p:nvSpPr>
          <p:cNvPr id="14" name="object 20">
            <a:extLst>
              <a:ext uri="{FF2B5EF4-FFF2-40B4-BE49-F238E27FC236}">
                <a16:creationId xmlns:a16="http://schemas.microsoft.com/office/drawing/2014/main" id="{46C3C131-9F30-452D-A9DC-8AB15C7BA686}"/>
              </a:ext>
            </a:extLst>
          </p:cNvPr>
          <p:cNvSpPr txBox="1"/>
          <p:nvPr/>
        </p:nvSpPr>
        <p:spPr>
          <a:xfrm>
            <a:off x="8026059" y="5607973"/>
            <a:ext cx="2938250" cy="834644"/>
          </a:xfrm>
          <a:prstGeom prst="rect">
            <a:avLst/>
          </a:prstGeom>
        </p:spPr>
        <p:txBody>
          <a:bodyPr vert="horz" wrap="square" lIns="0" tIns="12692" rIns="0" bIns="0" rtlCol="0">
            <a:spAutoFit/>
          </a:bodyPr>
          <a:lstStyle/>
          <a:p>
            <a:pPr marL="12692" algn="ctr">
              <a:lnSpc>
                <a:spcPts val="3348"/>
              </a:lnSpc>
            </a:pPr>
            <a:r>
              <a:rPr lang="en-GB" sz="2399" spc="-10" dirty="0" err="1">
                <a:solidFill>
                  <a:srgbClr val="000000"/>
                </a:solidFill>
                <a:latin typeface="Calibri"/>
                <a:cs typeface="Calibri"/>
              </a:rPr>
              <a:t>Hesitação</a:t>
            </a:r>
            <a:r>
              <a:rPr lang="en-GB" sz="2399" spc="-10" dirty="0">
                <a:solidFill>
                  <a:srgbClr val="000000"/>
                </a:solidFill>
                <a:latin typeface="Calibri"/>
                <a:cs typeface="Calibri"/>
              </a:rPr>
              <a:t> </a:t>
            </a:r>
            <a:r>
              <a:rPr lang="en-GB" sz="2399" spc="-10" dirty="0" err="1">
                <a:solidFill>
                  <a:srgbClr val="000000"/>
                </a:solidFill>
                <a:latin typeface="Calibri"/>
                <a:cs typeface="Calibri"/>
              </a:rPr>
              <a:t>em</a:t>
            </a:r>
            <a:r>
              <a:rPr lang="en-GB" sz="2399" spc="-10" dirty="0">
                <a:solidFill>
                  <a:srgbClr val="000000"/>
                </a:solidFill>
                <a:latin typeface="Calibri"/>
                <a:cs typeface="Calibri"/>
              </a:rPr>
              <a:t> </a:t>
            </a:r>
            <a:r>
              <a:rPr lang="en-GB" sz="2399" spc="-10" dirty="0" err="1">
                <a:solidFill>
                  <a:srgbClr val="000000"/>
                </a:solidFill>
                <a:latin typeface="Calibri"/>
                <a:cs typeface="Calibri"/>
              </a:rPr>
              <a:t>relaçao</a:t>
            </a:r>
            <a:r>
              <a:rPr lang="en-GB" sz="2399" spc="-10" dirty="0">
                <a:solidFill>
                  <a:srgbClr val="000000"/>
                </a:solidFill>
                <a:latin typeface="Calibri"/>
                <a:cs typeface="Calibri"/>
              </a:rPr>
              <a:t> à </a:t>
            </a:r>
            <a:r>
              <a:rPr lang="en-GB" sz="2399" spc="-10" dirty="0" err="1">
                <a:solidFill>
                  <a:srgbClr val="000000"/>
                </a:solidFill>
                <a:latin typeface="Calibri"/>
                <a:cs typeface="Calibri"/>
              </a:rPr>
              <a:t>vacina</a:t>
            </a:r>
            <a:endParaRPr sz="2399" dirty="0">
              <a:solidFill>
                <a:srgbClr val="000000"/>
              </a:solidFill>
              <a:latin typeface="Calibri"/>
              <a:cs typeface="Calibri"/>
            </a:endParaRPr>
          </a:p>
        </p:txBody>
      </p:sp>
    </p:spTree>
    <p:extLst>
      <p:ext uri="{BB962C8B-B14F-4D97-AF65-F5344CB8AC3E}">
        <p14:creationId xmlns:p14="http://schemas.microsoft.com/office/powerpoint/2010/main" val="25681007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ook, linedrawing&#10;&#10;Description automatically generated">
            <a:extLst>
              <a:ext uri="{FF2B5EF4-FFF2-40B4-BE49-F238E27FC236}">
                <a16:creationId xmlns:a16="http://schemas.microsoft.com/office/drawing/2014/main" id="{B14E9112-AD06-4048-AA3F-D904996F3E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8794" y="185483"/>
            <a:ext cx="6107176" cy="5820185"/>
          </a:xfrm>
          <a:prstGeom prst="rect">
            <a:avLst/>
          </a:prstGeom>
        </p:spPr>
      </p:pic>
      <p:sp>
        <p:nvSpPr>
          <p:cNvPr id="15" name="object 15"/>
          <p:cNvSpPr txBox="1"/>
          <p:nvPr/>
        </p:nvSpPr>
        <p:spPr>
          <a:xfrm>
            <a:off x="11369804" y="5611575"/>
            <a:ext cx="92333" cy="788187"/>
          </a:xfrm>
          <a:prstGeom prst="rect">
            <a:avLst/>
          </a:prstGeom>
        </p:spPr>
        <p:txBody>
          <a:bodyPr vert="vert" wrap="square" lIns="0" tIns="8885" rIns="0" bIns="0" rtlCol="0">
            <a:spAutoFit/>
          </a:bodyPr>
          <a:lstStyle/>
          <a:p>
            <a:pPr marL="12692">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809483" y="1490148"/>
            <a:ext cx="9671476" cy="658827"/>
          </a:xfrm>
          <a:prstGeom prst="rect">
            <a:avLst/>
          </a:prstGeom>
        </p:spPr>
        <p:txBody>
          <a:bodyPr vert="horz" wrap="square" lIns="0" tIns="12692" rIns="0" bIns="0" rtlCol="0">
            <a:spAutoFit/>
          </a:bodyPr>
          <a:lstStyle/>
          <a:p>
            <a:pPr marL="12692" defTabSz="913860">
              <a:spcBef>
                <a:spcPts val="100"/>
              </a:spcBef>
              <a:defRPr/>
            </a:pPr>
            <a:r>
              <a:rPr lang="en-US" sz="4198" kern="0" dirty="0">
                <a:solidFill>
                  <a:srgbClr val="FF0000"/>
                </a:solidFill>
                <a:latin typeface="Calibri"/>
                <a:ea typeface="+mj-ea"/>
                <a:cs typeface="Calibri"/>
              </a:rPr>
              <a:t>PSP e </a:t>
            </a:r>
            <a:r>
              <a:rPr lang="en-US" sz="4198" kern="0" dirty="0" err="1">
                <a:solidFill>
                  <a:srgbClr val="FF0000"/>
                </a:solidFill>
                <a:latin typeface="Calibri"/>
                <a:ea typeface="+mj-ea"/>
                <a:cs typeface="Calibri"/>
              </a:rPr>
              <a:t>Autocuidados</a:t>
            </a:r>
            <a:endParaRPr lang="en-US" sz="4198" kern="0" spc="-5" dirty="0">
              <a:solidFill>
                <a:srgbClr val="FF0000"/>
              </a:solidFill>
              <a:latin typeface="Calibri"/>
              <a:ea typeface="+mj-ea"/>
              <a:cs typeface="Calibri"/>
            </a:endParaRPr>
          </a:p>
        </p:txBody>
      </p:sp>
      <p:sp>
        <p:nvSpPr>
          <p:cNvPr id="7" name="Rectangle 6"/>
          <p:cNvSpPr/>
          <p:nvPr/>
        </p:nvSpPr>
        <p:spPr>
          <a:xfrm>
            <a:off x="733328" y="2480142"/>
            <a:ext cx="5147526" cy="4221990"/>
          </a:xfrm>
          <a:prstGeom prst="rect">
            <a:avLst/>
          </a:prstGeom>
        </p:spPr>
        <p:txBody>
          <a:bodyPr wrap="square">
            <a:spAutoFit/>
          </a:bodyPr>
          <a:lstStyle/>
          <a:p>
            <a:pPr indent="6346" defTabSz="913860">
              <a:spcBef>
                <a:spcPts val="100"/>
              </a:spcBef>
              <a:defRPr/>
            </a:pPr>
            <a:r>
              <a:rPr lang="en-US" sz="3798" kern="0" spc="-20" dirty="0">
                <a:solidFill>
                  <a:srgbClr val="0000FF"/>
                </a:solidFill>
                <a:cs typeface="Calibri"/>
              </a:rPr>
              <a:t>Como se </a:t>
            </a:r>
            <a:r>
              <a:rPr lang="en-US" sz="3798" kern="0" spc="-20" dirty="0" err="1">
                <a:solidFill>
                  <a:srgbClr val="0000FF"/>
                </a:solidFill>
                <a:cs typeface="Calibri"/>
              </a:rPr>
              <a:t>aplica</a:t>
            </a:r>
            <a:r>
              <a:rPr lang="en-US" sz="3798" kern="0" spc="-20" dirty="0">
                <a:solidFill>
                  <a:srgbClr val="0000FF"/>
                </a:solidFill>
                <a:cs typeface="Calibri"/>
              </a:rPr>
              <a:t> </a:t>
            </a:r>
            <a:r>
              <a:rPr lang="en-US" sz="3798" kern="0" spc="-20" dirty="0" err="1">
                <a:solidFill>
                  <a:srgbClr val="0000FF"/>
                </a:solidFill>
                <a:cs typeface="Calibri"/>
              </a:rPr>
              <a:t>os</a:t>
            </a:r>
            <a:r>
              <a:rPr lang="en-US" sz="3798" kern="0" spc="-20" dirty="0">
                <a:solidFill>
                  <a:srgbClr val="0000FF"/>
                </a:solidFill>
                <a:cs typeface="Calibri"/>
              </a:rPr>
              <a:t> </a:t>
            </a:r>
            <a:r>
              <a:rPr lang="en-US" sz="3798" kern="0" spc="-20" dirty="0" err="1">
                <a:solidFill>
                  <a:srgbClr val="0000FF"/>
                </a:solidFill>
                <a:cs typeface="Calibri"/>
              </a:rPr>
              <a:t>princípios</a:t>
            </a:r>
            <a:r>
              <a:rPr lang="en-US" sz="3798" kern="0" spc="-20" dirty="0">
                <a:solidFill>
                  <a:srgbClr val="0000FF"/>
                </a:solidFill>
                <a:cs typeface="Calibri"/>
              </a:rPr>
              <a:t> de OBSERVAR; ESCUTAR e </a:t>
            </a:r>
            <a:r>
              <a:rPr lang="en-US" sz="3798" kern="0" spc="-20" dirty="0" smtClean="0">
                <a:solidFill>
                  <a:srgbClr val="0000FF"/>
                </a:solidFill>
                <a:cs typeface="Calibri"/>
              </a:rPr>
              <a:t>LIGAR </a:t>
            </a:r>
            <a:r>
              <a:rPr lang="en-US" sz="3798" kern="0" spc="-20" dirty="0">
                <a:solidFill>
                  <a:srgbClr val="0000FF"/>
                </a:solidFill>
                <a:cs typeface="Calibri"/>
              </a:rPr>
              <a:t>para </a:t>
            </a:r>
            <a:r>
              <a:rPr lang="en-US" sz="3798" kern="0" spc="-20" dirty="0" err="1">
                <a:solidFill>
                  <a:srgbClr val="0000FF"/>
                </a:solidFill>
                <a:cs typeface="Calibri"/>
              </a:rPr>
              <a:t>os</a:t>
            </a:r>
            <a:r>
              <a:rPr lang="en-US" sz="3798" kern="0" spc="-20" dirty="0">
                <a:solidFill>
                  <a:srgbClr val="0000FF"/>
                </a:solidFill>
                <a:cs typeface="Calibri"/>
              </a:rPr>
              <a:t> </a:t>
            </a:r>
            <a:r>
              <a:rPr lang="en-US" sz="3798" kern="0" spc="-20" dirty="0" err="1">
                <a:solidFill>
                  <a:srgbClr val="0000FF"/>
                </a:solidFill>
                <a:cs typeface="Calibri"/>
              </a:rPr>
              <a:t>autocuidados</a:t>
            </a:r>
            <a:r>
              <a:rPr lang="en-US" sz="3798" kern="0" spc="-20" dirty="0">
                <a:solidFill>
                  <a:srgbClr val="0000FF"/>
                </a:solidFill>
                <a:cs typeface="Calibri"/>
              </a:rPr>
              <a:t>? </a:t>
            </a:r>
          </a:p>
          <a:p>
            <a:pPr indent="6346" defTabSz="913860">
              <a:spcBef>
                <a:spcPts val="100"/>
              </a:spcBef>
              <a:defRPr/>
            </a:pPr>
            <a:endParaRPr lang="en-US" sz="3798" kern="0" spc="-20" dirty="0">
              <a:solidFill>
                <a:srgbClr val="0000FF"/>
              </a:solidFill>
              <a:cs typeface="Calibri"/>
            </a:endParaRPr>
          </a:p>
          <a:p>
            <a:pPr marL="12692" defTabSz="913860">
              <a:spcBef>
                <a:spcPts val="100"/>
              </a:spcBef>
              <a:defRPr/>
            </a:pPr>
            <a:endParaRPr lang="en-US" sz="3798" kern="0" spc="-20" dirty="0">
              <a:solidFill>
                <a:srgbClr val="0000FF"/>
              </a:solidFill>
              <a:cs typeface="Calibri"/>
            </a:endParaRPr>
          </a:p>
          <a:p>
            <a:pPr marL="755204" indent="-742512" defTabSz="913860">
              <a:spcBef>
                <a:spcPts val="100"/>
              </a:spcBef>
              <a:buAutoNum type="arabicPeriod"/>
              <a:defRPr/>
            </a:pPr>
            <a:endParaRPr lang="en-US" sz="3798" kern="0" spc="-20" dirty="0">
              <a:solidFill>
                <a:srgbClr val="0000FF"/>
              </a:solidFill>
              <a:cs typeface="Calibri"/>
            </a:endParaRPr>
          </a:p>
        </p:txBody>
      </p:sp>
      <p:sp>
        <p:nvSpPr>
          <p:cNvPr id="13" name="object 7"/>
          <p:cNvSpPr/>
          <p:nvPr/>
        </p:nvSpPr>
        <p:spPr>
          <a:xfrm>
            <a:off x="3361345" y="554789"/>
            <a:ext cx="37442" cy="635"/>
          </a:xfrm>
          <a:custGeom>
            <a:avLst/>
            <a:gdLst/>
            <a:ahLst/>
            <a:cxnLst/>
            <a:rect l="l" t="t" r="r" b="b"/>
            <a:pathLst>
              <a:path w="37464" h="634">
                <a:moveTo>
                  <a:pt x="36893" y="17"/>
                </a:moveTo>
                <a:lnTo>
                  <a:pt x="2" y="17"/>
                </a:lnTo>
                <a:lnTo>
                  <a:pt x="36893" y="0"/>
                </a:lnTo>
                <a:close/>
              </a:path>
            </a:pathLst>
          </a:custGeom>
          <a:solidFill>
            <a:srgbClr val="ED1C24"/>
          </a:solidFill>
        </p:spPr>
        <p:txBody>
          <a:bodyPr wrap="square" lIns="0" tIns="0" rIns="0" bIns="0" rtlCol="0"/>
          <a:lstStyle/>
          <a:p>
            <a:endParaRPr sz="1799"/>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349250" y="1031875"/>
            <a:ext cx="6071870" cy="6591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0" normalizeH="0" baseline="0" noProof="0" dirty="0" err="1">
                <a:ln>
                  <a:noFill/>
                </a:ln>
                <a:solidFill>
                  <a:srgbClr val="000000"/>
                </a:solidFill>
                <a:effectLst/>
                <a:uLnTx/>
                <a:uFillTx/>
                <a:latin typeface="Calibri"/>
                <a:ea typeface="+mj-ea"/>
                <a:cs typeface="Calibri"/>
              </a:rPr>
              <a:t>Exemplos</a:t>
            </a:r>
            <a:r>
              <a:rPr kumimoji="0" lang="en-US" sz="4200" b="0" i="0" u="none" strike="noStrike" kern="0" cap="none" spc="0" normalizeH="0" baseline="0" noProof="0" dirty="0">
                <a:ln>
                  <a:noFill/>
                </a:ln>
                <a:solidFill>
                  <a:srgbClr val="000000"/>
                </a:solidFill>
                <a:effectLst/>
                <a:uLnTx/>
                <a:uFillTx/>
                <a:latin typeface="Calibri"/>
                <a:ea typeface="+mj-ea"/>
                <a:cs typeface="Calibri"/>
              </a:rPr>
              <a:t> de </a:t>
            </a:r>
            <a:r>
              <a:rPr kumimoji="0" lang="en-US" sz="4200" b="0" i="0" u="none" strike="noStrike" kern="0" cap="none" spc="0" normalizeH="0" baseline="0" noProof="0" dirty="0" err="1">
                <a:ln>
                  <a:noFill/>
                </a:ln>
                <a:solidFill>
                  <a:srgbClr val="000000"/>
                </a:solidFill>
                <a:effectLst/>
                <a:uLnTx/>
                <a:uFillTx/>
                <a:latin typeface="Calibri"/>
                <a:ea typeface="+mj-ea"/>
                <a:cs typeface="Calibri"/>
              </a:rPr>
              <a:t>Autocuidados</a:t>
            </a:r>
            <a:endParaRPr kumimoji="0" lang="en-US" sz="4200" b="0" i="0" u="none" strike="noStrike" kern="0" cap="none" spc="-5" normalizeH="0" baseline="0" noProof="0" dirty="0">
              <a:ln>
                <a:noFill/>
              </a:ln>
              <a:solidFill>
                <a:srgbClr val="000000"/>
              </a:solidFill>
              <a:effectLst/>
              <a:uLnTx/>
              <a:uFillTx/>
              <a:latin typeface="Calibri"/>
              <a:ea typeface="+mj-ea"/>
              <a:cs typeface="Calibri"/>
            </a:endParaRPr>
          </a:p>
        </p:txBody>
      </p:sp>
      <p:sp>
        <p:nvSpPr>
          <p:cNvPr id="17" name="object 13"/>
          <p:cNvSpPr txBox="1"/>
          <p:nvPr/>
        </p:nvSpPr>
        <p:spPr>
          <a:xfrm>
            <a:off x="349250" y="1691030"/>
            <a:ext cx="6553200" cy="4578176"/>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lang="en-US" sz="2400" spc="-15" dirty="0" err="1">
                <a:solidFill>
                  <a:srgbClr val="000000"/>
                </a:solidFill>
                <a:cs typeface="Calibri"/>
              </a:rPr>
              <a:t>Concentre</a:t>
            </a:r>
            <a:r>
              <a:rPr lang="en-US" sz="2400" spc="-15" dirty="0">
                <a:solidFill>
                  <a:srgbClr val="000000"/>
                </a:solidFill>
                <a:cs typeface="Calibri"/>
              </a:rPr>
              <a:t>-se </a:t>
            </a:r>
            <a:r>
              <a:rPr lang="en-US" sz="2400" spc="-15" dirty="0" err="1">
                <a:solidFill>
                  <a:srgbClr val="000000"/>
                </a:solidFill>
                <a:cs typeface="Calibri"/>
              </a:rPr>
              <a:t>em</a:t>
            </a:r>
            <a:r>
              <a:rPr lang="en-US" sz="2400" spc="-15" dirty="0">
                <a:solidFill>
                  <a:srgbClr val="000000"/>
                </a:solidFill>
                <a:cs typeface="Calibri"/>
              </a:rPr>
              <a:t> </a:t>
            </a:r>
            <a:r>
              <a:rPr lang="en-US" sz="2400" spc="-15" dirty="0" err="1">
                <a:solidFill>
                  <a:srgbClr val="000000"/>
                </a:solidFill>
                <a:cs typeface="Calibri"/>
              </a:rPr>
              <a:t>tarefas</a:t>
            </a:r>
            <a:r>
              <a:rPr lang="en-US" sz="2400" spc="-15" dirty="0">
                <a:solidFill>
                  <a:srgbClr val="000000"/>
                </a:solidFill>
                <a:cs typeface="Calibri"/>
              </a:rPr>
              <a:t> simples e </a:t>
            </a:r>
            <a:r>
              <a:rPr lang="en-US" sz="2400" spc="-15" dirty="0" err="1">
                <a:solidFill>
                  <a:srgbClr val="000000"/>
                </a:solidFill>
                <a:cs typeface="Calibri"/>
              </a:rPr>
              <a:t>rotineiras</a:t>
            </a:r>
            <a:endParaRPr lang="en-US" sz="2400" spc="-15" dirty="0">
              <a:solidFill>
                <a:srgbClr val="000000"/>
              </a:solidFill>
              <a:cs typeface="Calibri"/>
            </a:endParaRPr>
          </a:p>
          <a:p>
            <a:pPr marL="300355" indent="-287655">
              <a:lnSpc>
                <a:spcPct val="100000"/>
              </a:lnSpc>
              <a:spcBef>
                <a:spcPts val="420"/>
              </a:spcBef>
              <a:buChar char="•"/>
              <a:tabLst>
                <a:tab pos="300355" algn="l"/>
                <a:tab pos="300990" algn="l"/>
              </a:tabLst>
            </a:pPr>
            <a:r>
              <a:rPr lang="en-US" sz="2400" spc="-15" dirty="0" err="1">
                <a:solidFill>
                  <a:srgbClr val="000000"/>
                </a:solidFill>
                <a:cs typeface="Calibri"/>
              </a:rPr>
              <a:t>Apoio</a:t>
            </a:r>
            <a:r>
              <a:rPr lang="en-US" sz="2400" spc="-15" dirty="0">
                <a:solidFill>
                  <a:srgbClr val="000000"/>
                </a:solidFill>
                <a:cs typeface="Calibri"/>
              </a:rPr>
              <a:t> de pares – </a:t>
            </a:r>
            <a:r>
              <a:rPr lang="en-US" sz="2400" spc="-15" dirty="0" err="1">
                <a:solidFill>
                  <a:srgbClr val="000000"/>
                </a:solidFill>
                <a:cs typeface="Calibri"/>
              </a:rPr>
              <a:t>falar</a:t>
            </a:r>
            <a:r>
              <a:rPr lang="en-US" sz="2400" spc="-15" dirty="0">
                <a:solidFill>
                  <a:srgbClr val="000000"/>
                </a:solidFill>
                <a:cs typeface="Calibri"/>
              </a:rPr>
              <a:t> com amigos </a:t>
            </a:r>
            <a:r>
              <a:rPr lang="en-US" sz="2400" spc="-15" dirty="0" err="1">
                <a:solidFill>
                  <a:srgbClr val="000000"/>
                </a:solidFill>
                <a:cs typeface="Calibri"/>
              </a:rPr>
              <a:t>ou</a:t>
            </a:r>
            <a:r>
              <a:rPr lang="en-US" sz="2400" spc="-15" dirty="0">
                <a:solidFill>
                  <a:srgbClr val="000000"/>
                </a:solidFill>
                <a:cs typeface="Calibri"/>
              </a:rPr>
              <a:t> </a:t>
            </a:r>
            <a:r>
              <a:rPr lang="en-US" sz="2400" spc="-15" dirty="0" err="1">
                <a:solidFill>
                  <a:srgbClr val="000000"/>
                </a:solidFill>
                <a:cs typeface="Calibri"/>
              </a:rPr>
              <a:t>colegas</a:t>
            </a:r>
            <a:r>
              <a:rPr lang="en-US" sz="2400" spc="-15" dirty="0">
                <a:solidFill>
                  <a:srgbClr val="000000"/>
                </a:solidFill>
                <a:cs typeface="Calibri"/>
              </a:rPr>
              <a:t> </a:t>
            </a:r>
            <a:r>
              <a:rPr lang="en-US" sz="2400" spc="-15" dirty="0" err="1">
                <a:solidFill>
                  <a:srgbClr val="000000"/>
                </a:solidFill>
                <a:cs typeface="Calibri"/>
              </a:rPr>
              <a:t>acerca</a:t>
            </a:r>
            <a:r>
              <a:rPr lang="en-US" sz="2400" spc="-15" dirty="0">
                <a:solidFill>
                  <a:srgbClr val="000000"/>
                </a:solidFill>
                <a:cs typeface="Calibri"/>
              </a:rPr>
              <a:t> dos </a:t>
            </a:r>
            <a:r>
              <a:rPr lang="en-US" sz="2400" spc="-15" dirty="0" err="1">
                <a:solidFill>
                  <a:srgbClr val="000000"/>
                </a:solidFill>
                <a:cs typeface="Calibri"/>
              </a:rPr>
              <a:t>seus</a:t>
            </a:r>
            <a:r>
              <a:rPr lang="en-US" sz="2400" spc="-15" dirty="0">
                <a:solidFill>
                  <a:srgbClr val="000000"/>
                </a:solidFill>
                <a:cs typeface="Calibri"/>
              </a:rPr>
              <a:t> </a:t>
            </a:r>
            <a:r>
              <a:rPr lang="en-US" sz="2400" spc="-15" dirty="0" err="1">
                <a:solidFill>
                  <a:srgbClr val="000000"/>
                </a:solidFill>
                <a:cs typeface="Calibri"/>
              </a:rPr>
              <a:t>sentimentos</a:t>
            </a:r>
            <a:endParaRPr lang="en-US" sz="2400" spc="-15" dirty="0">
              <a:solidFill>
                <a:srgbClr val="000000"/>
              </a:solidFill>
              <a:cs typeface="Calibri"/>
            </a:endParaRPr>
          </a:p>
          <a:p>
            <a:pPr marL="300355" indent="-287655">
              <a:lnSpc>
                <a:spcPct val="100000"/>
              </a:lnSpc>
              <a:spcBef>
                <a:spcPts val="420"/>
              </a:spcBef>
              <a:buChar char="•"/>
              <a:tabLst>
                <a:tab pos="300355" algn="l"/>
                <a:tab pos="300990" algn="l"/>
              </a:tabLst>
            </a:pPr>
            <a:r>
              <a:rPr lang="en-US" sz="2400" spc="-15" dirty="0" err="1">
                <a:solidFill>
                  <a:srgbClr val="000000"/>
                </a:solidFill>
                <a:cs typeface="Calibri"/>
              </a:rPr>
              <a:t>Tentar</a:t>
            </a:r>
            <a:r>
              <a:rPr lang="en-US" sz="2400" spc="-15" dirty="0">
                <a:solidFill>
                  <a:srgbClr val="000000"/>
                </a:solidFill>
                <a:cs typeface="Calibri"/>
              </a:rPr>
              <a:t> </a:t>
            </a:r>
            <a:r>
              <a:rPr lang="en-US" sz="2400" spc="-15" dirty="0" err="1">
                <a:solidFill>
                  <a:srgbClr val="000000"/>
                </a:solidFill>
                <a:cs typeface="Calibri"/>
              </a:rPr>
              <a:t>socializar</a:t>
            </a:r>
            <a:r>
              <a:rPr lang="en-US" sz="2400" spc="-15" dirty="0">
                <a:solidFill>
                  <a:srgbClr val="000000"/>
                </a:solidFill>
                <a:cs typeface="Calibri"/>
              </a:rPr>
              <a:t> de </a:t>
            </a:r>
            <a:r>
              <a:rPr lang="en-US" sz="2400" spc="-15" dirty="0" err="1">
                <a:solidFill>
                  <a:srgbClr val="000000"/>
                </a:solidFill>
                <a:cs typeface="Calibri"/>
              </a:rPr>
              <a:t>novas</a:t>
            </a:r>
            <a:r>
              <a:rPr lang="en-US" sz="2400" spc="-15" dirty="0">
                <a:solidFill>
                  <a:srgbClr val="000000"/>
                </a:solidFill>
                <a:cs typeface="Calibri"/>
              </a:rPr>
              <a:t> </a:t>
            </a:r>
            <a:r>
              <a:rPr lang="en-US" sz="2400" spc="-15" dirty="0" err="1">
                <a:solidFill>
                  <a:srgbClr val="000000"/>
                </a:solidFill>
                <a:cs typeface="Calibri"/>
              </a:rPr>
              <a:t>maneiras</a:t>
            </a:r>
            <a:endParaRPr lang="en-US" sz="2400" spc="-15" dirty="0">
              <a:solidFill>
                <a:srgbClr val="000000"/>
              </a:solidFill>
              <a:cs typeface="Calibri"/>
            </a:endParaRPr>
          </a:p>
          <a:p>
            <a:pPr marL="300355" indent="-287655">
              <a:lnSpc>
                <a:spcPct val="100000"/>
              </a:lnSpc>
              <a:spcBef>
                <a:spcPts val="420"/>
              </a:spcBef>
              <a:buChar char="•"/>
              <a:tabLst>
                <a:tab pos="300355" algn="l"/>
                <a:tab pos="300990" algn="l"/>
              </a:tabLst>
            </a:pPr>
            <a:r>
              <a:rPr lang="en-US" sz="2400" spc="-15" dirty="0" err="1">
                <a:solidFill>
                  <a:srgbClr val="000000"/>
                </a:solidFill>
                <a:cs typeface="Calibri"/>
              </a:rPr>
              <a:t>Exercício</a:t>
            </a:r>
            <a:r>
              <a:rPr lang="en-US" sz="2400" spc="-15" dirty="0">
                <a:solidFill>
                  <a:srgbClr val="000000"/>
                </a:solidFill>
                <a:cs typeface="Calibri"/>
              </a:rPr>
              <a:t> </a:t>
            </a:r>
            <a:r>
              <a:rPr lang="en-US" sz="2400" spc="-15" dirty="0" err="1">
                <a:solidFill>
                  <a:srgbClr val="000000"/>
                </a:solidFill>
                <a:cs typeface="Calibri"/>
              </a:rPr>
              <a:t>físico</a:t>
            </a:r>
            <a:endParaRPr lang="en-US" sz="2400" spc="-15" dirty="0">
              <a:solidFill>
                <a:srgbClr val="000000"/>
              </a:solidFill>
              <a:cs typeface="Calibri"/>
            </a:endParaRPr>
          </a:p>
          <a:p>
            <a:pPr marL="300355" indent="-287655">
              <a:lnSpc>
                <a:spcPct val="100000"/>
              </a:lnSpc>
              <a:spcBef>
                <a:spcPts val="420"/>
              </a:spcBef>
              <a:buChar char="•"/>
              <a:tabLst>
                <a:tab pos="300355" algn="l"/>
                <a:tab pos="300990" algn="l"/>
              </a:tabLst>
            </a:pPr>
            <a:r>
              <a:rPr lang="en-US" sz="2400" spc="-15" dirty="0" err="1">
                <a:solidFill>
                  <a:srgbClr val="000000"/>
                </a:solidFill>
                <a:cs typeface="Calibri"/>
              </a:rPr>
              <a:t>Descansar</a:t>
            </a:r>
            <a:r>
              <a:rPr lang="en-US" sz="2400" spc="-15" dirty="0">
                <a:solidFill>
                  <a:srgbClr val="000000"/>
                </a:solidFill>
                <a:cs typeface="Calibri"/>
              </a:rPr>
              <a:t> e </a:t>
            </a:r>
            <a:r>
              <a:rPr lang="en-US" sz="2400" spc="-15" dirty="0" err="1">
                <a:solidFill>
                  <a:srgbClr val="000000"/>
                </a:solidFill>
                <a:cs typeface="Calibri"/>
              </a:rPr>
              <a:t>dormir</a:t>
            </a:r>
            <a:r>
              <a:rPr lang="en-US" sz="2400" spc="-15" dirty="0">
                <a:solidFill>
                  <a:srgbClr val="000000"/>
                </a:solidFill>
                <a:cs typeface="Calibri"/>
              </a:rPr>
              <a:t> de forma </a:t>
            </a:r>
            <a:r>
              <a:rPr lang="en-US" sz="2400" spc="-15" dirty="0" err="1">
                <a:solidFill>
                  <a:srgbClr val="000000"/>
                </a:solidFill>
                <a:cs typeface="Calibri"/>
              </a:rPr>
              <a:t>reparadora</a:t>
            </a:r>
            <a:endParaRPr lang="en-US" sz="2400" spc="-15" dirty="0">
              <a:solidFill>
                <a:srgbClr val="000000"/>
              </a:solidFill>
              <a:cs typeface="Calibri"/>
            </a:endParaRPr>
          </a:p>
          <a:p>
            <a:pPr marL="300355" indent="-287655">
              <a:lnSpc>
                <a:spcPct val="100000"/>
              </a:lnSpc>
              <a:spcBef>
                <a:spcPts val="420"/>
              </a:spcBef>
              <a:buChar char="•"/>
              <a:tabLst>
                <a:tab pos="300355" algn="l"/>
                <a:tab pos="300990" algn="l"/>
              </a:tabLst>
            </a:pPr>
            <a:r>
              <a:rPr lang="en-US" sz="2400" spc="-15" dirty="0">
                <a:solidFill>
                  <a:srgbClr val="000000"/>
                </a:solidFill>
                <a:cs typeface="Calibri"/>
              </a:rPr>
              <a:t>Comer de forma </a:t>
            </a:r>
            <a:r>
              <a:rPr lang="en-US" sz="2400" spc="-15" dirty="0" err="1">
                <a:solidFill>
                  <a:srgbClr val="000000"/>
                </a:solidFill>
                <a:cs typeface="Calibri"/>
              </a:rPr>
              <a:t>saudável</a:t>
            </a:r>
            <a:endParaRPr lang="en-US" sz="2400" spc="-15" dirty="0">
              <a:solidFill>
                <a:srgbClr val="000000"/>
              </a:solidFill>
              <a:cs typeface="Calibri"/>
            </a:endParaRPr>
          </a:p>
          <a:p>
            <a:pPr marL="300355" indent="-287655">
              <a:lnSpc>
                <a:spcPct val="100000"/>
              </a:lnSpc>
              <a:spcBef>
                <a:spcPts val="420"/>
              </a:spcBef>
              <a:buChar char="•"/>
              <a:tabLst>
                <a:tab pos="300355" algn="l"/>
                <a:tab pos="300990" algn="l"/>
              </a:tabLst>
            </a:pPr>
            <a:r>
              <a:rPr lang="en-US" sz="2400" spc="-15" dirty="0" err="1">
                <a:solidFill>
                  <a:srgbClr val="000000"/>
                </a:solidFill>
                <a:cs typeface="Calibri"/>
              </a:rPr>
              <a:t>Evitar</a:t>
            </a:r>
            <a:r>
              <a:rPr lang="en-US" sz="2400" spc="-15" dirty="0">
                <a:solidFill>
                  <a:srgbClr val="000000"/>
                </a:solidFill>
                <a:cs typeface="Calibri"/>
              </a:rPr>
              <a:t> o </a:t>
            </a:r>
            <a:r>
              <a:rPr lang="pt-PT" sz="2400" spc="-15" dirty="0">
                <a:solidFill>
                  <a:srgbClr val="000000"/>
                </a:solidFill>
                <a:cs typeface="Calibri"/>
              </a:rPr>
              <a:t>álcool</a:t>
            </a:r>
            <a:r>
              <a:rPr lang="en-US" sz="2400" spc="-15" dirty="0">
                <a:solidFill>
                  <a:srgbClr val="000000"/>
                </a:solidFill>
                <a:cs typeface="Calibri"/>
              </a:rPr>
              <a:t>  e o </a:t>
            </a:r>
            <a:r>
              <a:rPr lang="en-US" sz="2400" spc="-15" dirty="0" err="1">
                <a:solidFill>
                  <a:srgbClr val="000000"/>
                </a:solidFill>
                <a:cs typeface="Calibri"/>
              </a:rPr>
              <a:t>uso</a:t>
            </a:r>
            <a:r>
              <a:rPr lang="en-US" sz="2400" spc="-15" dirty="0">
                <a:solidFill>
                  <a:srgbClr val="000000"/>
                </a:solidFill>
                <a:cs typeface="Calibri"/>
              </a:rPr>
              <a:t> de </a:t>
            </a:r>
            <a:r>
              <a:rPr lang="en-US" sz="2400" spc="-15" dirty="0" err="1">
                <a:solidFill>
                  <a:srgbClr val="000000"/>
                </a:solidFill>
                <a:cs typeface="Calibri"/>
              </a:rPr>
              <a:t>substâncias</a:t>
            </a:r>
            <a:endParaRPr lang="en-US" sz="2400" spc="-15" dirty="0">
              <a:solidFill>
                <a:srgbClr val="000000"/>
              </a:solidFill>
              <a:cs typeface="Calibri"/>
            </a:endParaRPr>
          </a:p>
          <a:p>
            <a:pPr marL="300355" indent="-287655">
              <a:lnSpc>
                <a:spcPct val="100000"/>
              </a:lnSpc>
              <a:spcBef>
                <a:spcPts val="420"/>
              </a:spcBef>
              <a:buChar char="•"/>
              <a:tabLst>
                <a:tab pos="300355" algn="l"/>
                <a:tab pos="300990" algn="l"/>
              </a:tabLst>
            </a:pPr>
            <a:r>
              <a:rPr lang="en-US" sz="2400" spc="-15" dirty="0" err="1">
                <a:solidFill>
                  <a:srgbClr val="000000"/>
                </a:solidFill>
                <a:cs typeface="Calibri"/>
              </a:rPr>
              <a:t>Realizar</a:t>
            </a:r>
            <a:r>
              <a:rPr lang="en-US" sz="2400" spc="-15" dirty="0">
                <a:solidFill>
                  <a:srgbClr val="000000"/>
                </a:solidFill>
                <a:cs typeface="Calibri"/>
              </a:rPr>
              <a:t> </a:t>
            </a:r>
            <a:r>
              <a:rPr lang="en-US" sz="2400" spc="-15" dirty="0" err="1">
                <a:solidFill>
                  <a:srgbClr val="000000"/>
                </a:solidFill>
                <a:cs typeface="Calibri"/>
              </a:rPr>
              <a:t>atividades</a:t>
            </a:r>
            <a:r>
              <a:rPr lang="en-US" sz="2400" spc="-15" dirty="0">
                <a:solidFill>
                  <a:srgbClr val="000000"/>
                </a:solidFill>
                <a:cs typeface="Calibri"/>
              </a:rPr>
              <a:t> </a:t>
            </a:r>
            <a:r>
              <a:rPr lang="en-US" sz="2400" spc="-15" dirty="0" err="1">
                <a:solidFill>
                  <a:srgbClr val="000000"/>
                </a:solidFill>
                <a:cs typeface="Calibri"/>
              </a:rPr>
              <a:t>prazerosas</a:t>
            </a:r>
            <a:endParaRPr lang="en-US" sz="2400" spc="-15" dirty="0">
              <a:solidFill>
                <a:srgbClr val="000000"/>
              </a:solidFill>
              <a:cs typeface="Calibri"/>
            </a:endParaRPr>
          </a:p>
          <a:p>
            <a:pPr marL="300355" indent="-287655">
              <a:lnSpc>
                <a:spcPct val="100000"/>
              </a:lnSpc>
              <a:spcBef>
                <a:spcPts val="420"/>
              </a:spcBef>
              <a:buChar char="•"/>
              <a:tabLst>
                <a:tab pos="300355" algn="l"/>
                <a:tab pos="300990" algn="l"/>
              </a:tabLst>
            </a:pPr>
            <a:r>
              <a:rPr lang="en-US" sz="2400" spc="-15" dirty="0" err="1">
                <a:solidFill>
                  <a:srgbClr val="000000"/>
                </a:solidFill>
                <a:cs typeface="Calibri"/>
              </a:rPr>
              <a:t>Pedir</a:t>
            </a:r>
            <a:r>
              <a:rPr lang="en-US" sz="2400" spc="-15" dirty="0">
                <a:solidFill>
                  <a:srgbClr val="000000"/>
                </a:solidFill>
                <a:cs typeface="Calibri"/>
              </a:rPr>
              <a:t> </a:t>
            </a:r>
            <a:r>
              <a:rPr lang="en-US" sz="2400" spc="-15" dirty="0" err="1">
                <a:solidFill>
                  <a:srgbClr val="000000"/>
                </a:solidFill>
                <a:cs typeface="Calibri"/>
              </a:rPr>
              <a:t>ajuda</a:t>
            </a:r>
            <a:r>
              <a:rPr lang="en-US" sz="2400" spc="-15" dirty="0">
                <a:solidFill>
                  <a:srgbClr val="000000"/>
                </a:solidFill>
                <a:cs typeface="Calibri"/>
              </a:rPr>
              <a:t> </a:t>
            </a:r>
            <a:r>
              <a:rPr lang="en-US" sz="2400" spc="-15" dirty="0" err="1">
                <a:solidFill>
                  <a:srgbClr val="000000"/>
                </a:solidFill>
                <a:cs typeface="Calibri"/>
              </a:rPr>
              <a:t>quando</a:t>
            </a:r>
            <a:r>
              <a:rPr lang="en-US" sz="2400" spc="-15" dirty="0">
                <a:solidFill>
                  <a:srgbClr val="000000"/>
                </a:solidFill>
                <a:cs typeface="Calibri"/>
              </a:rPr>
              <a:t> for </a:t>
            </a:r>
            <a:r>
              <a:rPr lang="en-US" sz="2400" spc="-15" dirty="0" err="1">
                <a:solidFill>
                  <a:srgbClr val="000000"/>
                </a:solidFill>
                <a:cs typeface="Calibri"/>
              </a:rPr>
              <a:t>necessário</a:t>
            </a:r>
            <a:endParaRPr lang="en-US" sz="2400" spc="-15" dirty="0">
              <a:solidFill>
                <a:srgbClr val="000000"/>
              </a:solidFill>
              <a:cs typeface="Calibri"/>
            </a:endParaRPr>
          </a:p>
          <a:p>
            <a:pPr marL="12700">
              <a:lnSpc>
                <a:spcPct val="100000"/>
              </a:lnSpc>
              <a:spcBef>
                <a:spcPts val="420"/>
              </a:spcBef>
              <a:tabLst>
                <a:tab pos="300355" algn="l"/>
                <a:tab pos="300990" algn="l"/>
              </a:tabLst>
            </a:pPr>
            <a:endParaRPr lang="en-US" sz="2400" dirty="0">
              <a:solidFill>
                <a:srgbClr val="000000"/>
              </a:solidFill>
              <a:cs typeface="Calibri"/>
            </a:endParaRPr>
          </a:p>
        </p:txBody>
      </p:sp>
      <p:pic>
        <p:nvPicPr>
          <p:cNvPr id="3" name="Picture 2" descr="Diagram&#10;&#10;Description automatically generated with medium confidence">
            <a:extLst>
              <a:ext uri="{FF2B5EF4-FFF2-40B4-BE49-F238E27FC236}">
                <a16:creationId xmlns:a16="http://schemas.microsoft.com/office/drawing/2014/main" id="{40F887EA-AEC1-4994-94B2-D744F82EB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7009" y="453781"/>
            <a:ext cx="4658621" cy="557578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69804" y="5423907"/>
            <a:ext cx="92333" cy="978570"/>
          </a:xfrm>
          <a:prstGeom prst="rect">
            <a:avLst/>
          </a:prstGeom>
        </p:spPr>
        <p:txBody>
          <a:bodyPr vert="vert" wrap="square" lIns="0" tIns="8885" rIns="0" bIns="0" rtlCol="0">
            <a:spAutoFit/>
          </a:bodyPr>
          <a:lstStyle/>
          <a:p>
            <a:pPr marL="12692">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
        <p:nvSpPr>
          <p:cNvPr id="17" name="object 12"/>
          <p:cNvSpPr txBox="1">
            <a:spLocks/>
          </p:cNvSpPr>
          <p:nvPr/>
        </p:nvSpPr>
        <p:spPr>
          <a:xfrm>
            <a:off x="805935" y="526708"/>
            <a:ext cx="9907029" cy="658827"/>
          </a:xfrm>
          <a:prstGeom prst="rect">
            <a:avLst/>
          </a:prstGeom>
        </p:spPr>
        <p:txBody>
          <a:bodyPr vert="horz" wrap="square" lIns="0" tIns="12692" rIns="0" bIns="0" rtlCol="0">
            <a:spAutoFit/>
          </a:bodyPr>
          <a:lstStyle/>
          <a:p>
            <a:pPr marL="12692" algn="ctr" defTabSz="913860">
              <a:spcBef>
                <a:spcPts val="100"/>
              </a:spcBef>
              <a:defRPr/>
            </a:pPr>
            <a:r>
              <a:rPr lang="en-US" sz="4198" kern="0" spc="-20" dirty="0" err="1">
                <a:solidFill>
                  <a:srgbClr val="231F20"/>
                </a:solidFill>
                <a:latin typeface="Calibri"/>
                <a:ea typeface="+mj-ea"/>
                <a:cs typeface="Calibri"/>
              </a:rPr>
              <a:t>Apoio</a:t>
            </a:r>
            <a:r>
              <a:rPr lang="en-US" sz="4198" kern="0" spc="-20" dirty="0">
                <a:solidFill>
                  <a:srgbClr val="231F20"/>
                </a:solidFill>
                <a:latin typeface="Calibri"/>
                <a:ea typeface="+mj-ea"/>
                <a:cs typeface="Calibri"/>
              </a:rPr>
              <a:t> de pares e buddy systems</a:t>
            </a:r>
            <a:endParaRPr lang="en-US" sz="4198" kern="0" spc="-5" dirty="0">
              <a:solidFill>
                <a:srgbClr val="231F20"/>
              </a:solidFill>
              <a:latin typeface="Calibri"/>
              <a:ea typeface="+mj-ea"/>
              <a:cs typeface="Calibri"/>
            </a:endParaRPr>
          </a:p>
        </p:txBody>
      </p:sp>
      <p:sp>
        <p:nvSpPr>
          <p:cNvPr id="11" name="object 7"/>
          <p:cNvSpPr/>
          <p:nvPr/>
        </p:nvSpPr>
        <p:spPr>
          <a:xfrm>
            <a:off x="3361345" y="554789"/>
            <a:ext cx="37442" cy="635"/>
          </a:xfrm>
          <a:custGeom>
            <a:avLst/>
            <a:gdLst/>
            <a:ahLst/>
            <a:cxnLst/>
            <a:rect l="l" t="t" r="r" b="b"/>
            <a:pathLst>
              <a:path w="37464" h="634">
                <a:moveTo>
                  <a:pt x="36893" y="17"/>
                </a:moveTo>
                <a:lnTo>
                  <a:pt x="2" y="17"/>
                </a:lnTo>
                <a:lnTo>
                  <a:pt x="36893" y="0"/>
                </a:lnTo>
                <a:close/>
              </a:path>
            </a:pathLst>
          </a:custGeom>
          <a:solidFill>
            <a:srgbClr val="ED1C24"/>
          </a:solidFill>
        </p:spPr>
        <p:txBody>
          <a:bodyPr wrap="square" lIns="0" tIns="0" rIns="0" bIns="0" rtlCol="0"/>
          <a:lstStyle/>
          <a:p>
            <a:endParaRPr sz="1799"/>
          </a:p>
        </p:txBody>
      </p:sp>
      <p:sp>
        <p:nvSpPr>
          <p:cNvPr id="12" name="object 8"/>
          <p:cNvSpPr/>
          <p:nvPr/>
        </p:nvSpPr>
        <p:spPr>
          <a:xfrm>
            <a:off x="3398216" y="554789"/>
            <a:ext cx="43153" cy="635"/>
          </a:xfrm>
          <a:custGeom>
            <a:avLst/>
            <a:gdLst/>
            <a:ahLst/>
            <a:cxnLst/>
            <a:rect l="l" t="t" r="r" b="b"/>
            <a:pathLst>
              <a:path w="43179" h="634">
                <a:moveTo>
                  <a:pt x="43043" y="8"/>
                </a:moveTo>
                <a:lnTo>
                  <a:pt x="0" y="8"/>
                </a:lnTo>
                <a:lnTo>
                  <a:pt x="43043" y="0"/>
                </a:lnTo>
                <a:close/>
              </a:path>
            </a:pathLst>
          </a:custGeom>
          <a:solidFill>
            <a:srgbClr val="ED1C24"/>
          </a:solidFill>
        </p:spPr>
        <p:txBody>
          <a:bodyPr wrap="square" lIns="0" tIns="0" rIns="0" bIns="0" rtlCol="0"/>
          <a:lstStyle/>
          <a:p>
            <a:endParaRPr sz="1799"/>
          </a:p>
        </p:txBody>
      </p:sp>
      <p:pic>
        <p:nvPicPr>
          <p:cNvPr id="6" name="Picture 5" descr="Diagram&#10;&#10;Description automatically generated">
            <a:extLst>
              <a:ext uri="{FF2B5EF4-FFF2-40B4-BE49-F238E27FC236}">
                <a16:creationId xmlns:a16="http://schemas.microsoft.com/office/drawing/2014/main" id="{E771C134-C835-469E-BBF3-363ABA598F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114" y="1563329"/>
            <a:ext cx="6578672" cy="471354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244386" y="1203071"/>
            <a:ext cx="3253694" cy="4522222"/>
            <a:chOff x="4311650" y="1031875"/>
            <a:chExt cx="2971800" cy="4308474"/>
          </a:xfrm>
        </p:grpSpPr>
        <p:pic>
          <p:nvPicPr>
            <p:cNvPr id="16" name="Picture 15"/>
            <p:cNvPicPr/>
            <p:nvPr/>
          </p:nvPicPr>
          <p:blipFill>
            <a:blip r:embed="rId3"/>
            <a:srcRect/>
            <a:stretch>
              <a:fillRect/>
            </a:stretch>
          </p:blipFill>
          <p:spPr bwMode="auto">
            <a:xfrm>
              <a:off x="4387850" y="1031875"/>
              <a:ext cx="2895600" cy="4308474"/>
            </a:xfrm>
            <a:prstGeom prst="rect">
              <a:avLst/>
            </a:prstGeom>
            <a:noFill/>
            <a:ln w="9525">
              <a:noFill/>
              <a:miter lim="800000"/>
              <a:headEnd/>
              <a:tailEnd/>
            </a:ln>
          </p:spPr>
        </p:pic>
        <p:sp>
          <p:nvSpPr>
            <p:cNvPr id="17" name="object 15"/>
            <p:cNvSpPr/>
            <p:nvPr/>
          </p:nvSpPr>
          <p:spPr>
            <a:xfrm>
              <a:off x="4311650" y="1031875"/>
              <a:ext cx="2743200" cy="4191000"/>
            </a:xfrm>
            <a:custGeom>
              <a:avLst/>
              <a:gdLst/>
              <a:ahLst/>
              <a:cxnLst/>
              <a:rect l="l" t="t" r="r" b="b"/>
              <a:pathLst>
                <a:path w="4020820" h="5856605">
                  <a:moveTo>
                    <a:pt x="0" y="5856312"/>
                  </a:moveTo>
                  <a:lnTo>
                    <a:pt x="4020540" y="5856312"/>
                  </a:lnTo>
                  <a:lnTo>
                    <a:pt x="4020540" y="0"/>
                  </a:lnTo>
                  <a:lnTo>
                    <a:pt x="0" y="0"/>
                  </a:lnTo>
                  <a:lnTo>
                    <a:pt x="0" y="5856312"/>
                  </a:lnTo>
                  <a:close/>
                </a:path>
              </a:pathLst>
            </a:custGeom>
            <a:ln w="9525">
              <a:solidFill>
                <a:srgbClr val="231F20"/>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3DC4CF23-1F94-48CB-8196-43C5FC053C14}"/>
              </a:ext>
            </a:extLst>
          </p:cNvPr>
          <p:cNvGrpSpPr>
            <a:grpSpLocks noChangeAspect="1"/>
          </p:cNvGrpSpPr>
          <p:nvPr/>
        </p:nvGrpSpPr>
        <p:grpSpPr>
          <a:xfrm>
            <a:off x="7697609" y="1081068"/>
            <a:ext cx="3476647" cy="5063979"/>
            <a:chOff x="7205636" y="311835"/>
            <a:chExt cx="4020820" cy="5856605"/>
          </a:xfrm>
        </p:grpSpPr>
        <p:sp>
          <p:nvSpPr>
            <p:cNvPr id="14" name="object 14"/>
            <p:cNvSpPr/>
            <p:nvPr/>
          </p:nvSpPr>
          <p:spPr>
            <a:xfrm>
              <a:off x="7235653" y="366299"/>
              <a:ext cx="3962400" cy="5747676"/>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7205636" y="311835"/>
              <a:ext cx="4020820" cy="5856605"/>
            </a:xfrm>
            <a:custGeom>
              <a:avLst/>
              <a:gdLst/>
              <a:ahLst/>
              <a:cxnLst/>
              <a:rect l="l" t="t" r="r" b="b"/>
              <a:pathLst>
                <a:path w="4020820" h="5856605">
                  <a:moveTo>
                    <a:pt x="0" y="5856312"/>
                  </a:moveTo>
                  <a:lnTo>
                    <a:pt x="4020540" y="5856312"/>
                  </a:lnTo>
                  <a:lnTo>
                    <a:pt x="4020540" y="0"/>
                  </a:lnTo>
                  <a:lnTo>
                    <a:pt x="0" y="0"/>
                  </a:lnTo>
                  <a:lnTo>
                    <a:pt x="0" y="5856312"/>
                  </a:lnTo>
                  <a:close/>
                </a:path>
              </a:pathLst>
            </a:custGeom>
            <a:ln w="9525">
              <a:solidFill>
                <a:srgbClr val="231F20"/>
              </a:solidFill>
            </a:ln>
          </p:spPr>
          <p:txBody>
            <a:bodyPr wrap="square" lIns="0" tIns="0" rIns="0" bIns="0" rtlCol="0"/>
            <a:lstStyle/>
            <a:p>
              <a:endParaRPr/>
            </a:p>
          </p:txBody>
        </p:sp>
      </p:grpSp>
      <p:sp>
        <p:nvSpPr>
          <p:cNvPr id="20" name="object 13"/>
          <p:cNvSpPr/>
          <p:nvPr/>
        </p:nvSpPr>
        <p:spPr>
          <a:xfrm>
            <a:off x="2487316" y="1170871"/>
            <a:ext cx="1375945" cy="1992528"/>
          </a:xfrm>
          <a:prstGeom prst="rect">
            <a:avLst/>
          </a:prstGeom>
          <a:blipFill>
            <a:blip r:embed="rId5" cstate="print"/>
            <a:stretch>
              <a:fillRect/>
            </a:stretch>
          </a:blipFill>
        </p:spPr>
        <p:txBody>
          <a:bodyPr wrap="square" lIns="0" tIns="0" rIns="0" bIns="0" rtlCol="0"/>
          <a:lstStyle/>
          <a:p>
            <a:endParaRPr/>
          </a:p>
        </p:txBody>
      </p:sp>
      <p:sp>
        <p:nvSpPr>
          <p:cNvPr id="21" name="object 14"/>
          <p:cNvSpPr/>
          <p:nvPr/>
        </p:nvSpPr>
        <p:spPr>
          <a:xfrm>
            <a:off x="2406654" y="1165544"/>
            <a:ext cx="1521368" cy="2090227"/>
          </a:xfrm>
          <a:custGeom>
            <a:avLst/>
            <a:gdLst/>
            <a:ahLst/>
            <a:cxnLst/>
            <a:rect l="l" t="t" r="r" b="b"/>
            <a:pathLst>
              <a:path w="2194560"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2" name="object 15"/>
          <p:cNvSpPr/>
          <p:nvPr/>
        </p:nvSpPr>
        <p:spPr>
          <a:xfrm>
            <a:off x="504771" y="1182627"/>
            <a:ext cx="1375312" cy="1990817"/>
          </a:xfrm>
          <a:prstGeom prst="rect">
            <a:avLst/>
          </a:prstGeom>
          <a:blipFill>
            <a:blip r:embed="rId6" cstate="print"/>
            <a:stretch>
              <a:fillRect/>
            </a:stretch>
          </a:blipFill>
        </p:spPr>
        <p:txBody>
          <a:bodyPr wrap="square" lIns="0" tIns="0" rIns="0" bIns="0" rtlCol="0"/>
          <a:lstStyle/>
          <a:p>
            <a:endParaRPr/>
          </a:p>
        </p:txBody>
      </p:sp>
      <p:sp>
        <p:nvSpPr>
          <p:cNvPr id="23" name="object 16"/>
          <p:cNvSpPr/>
          <p:nvPr/>
        </p:nvSpPr>
        <p:spPr>
          <a:xfrm>
            <a:off x="425441" y="1166550"/>
            <a:ext cx="1521368" cy="2090227"/>
          </a:xfrm>
          <a:custGeom>
            <a:avLst/>
            <a:gdLst/>
            <a:ahLst/>
            <a:cxnLst/>
            <a:rect l="l" t="t" r="r" b="b"/>
            <a:pathLst>
              <a:path w="2194560"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4" name="object 17"/>
          <p:cNvSpPr/>
          <p:nvPr/>
        </p:nvSpPr>
        <p:spPr>
          <a:xfrm>
            <a:off x="488202" y="3613058"/>
            <a:ext cx="1373106" cy="1990817"/>
          </a:xfrm>
          <a:prstGeom prst="rect">
            <a:avLst/>
          </a:prstGeom>
          <a:blipFill>
            <a:blip r:embed="rId7" cstate="print"/>
            <a:stretch>
              <a:fillRect/>
            </a:stretch>
          </a:blipFill>
        </p:spPr>
        <p:txBody>
          <a:bodyPr wrap="square" lIns="0" tIns="0" rIns="0" bIns="0" rtlCol="0"/>
          <a:lstStyle/>
          <a:p>
            <a:endParaRPr/>
          </a:p>
        </p:txBody>
      </p:sp>
      <p:sp>
        <p:nvSpPr>
          <p:cNvPr id="25" name="object 18"/>
          <p:cNvSpPr/>
          <p:nvPr/>
        </p:nvSpPr>
        <p:spPr>
          <a:xfrm>
            <a:off x="425441" y="3635066"/>
            <a:ext cx="1521368" cy="2090227"/>
          </a:xfrm>
          <a:custGeom>
            <a:avLst/>
            <a:gdLst/>
            <a:ahLst/>
            <a:cxnLst/>
            <a:rect l="l" t="t" r="r" b="b"/>
            <a:pathLst>
              <a:path w="2194559"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6" name="object 19"/>
          <p:cNvSpPr/>
          <p:nvPr/>
        </p:nvSpPr>
        <p:spPr>
          <a:xfrm>
            <a:off x="2586768" y="3632669"/>
            <a:ext cx="1374760" cy="1990817"/>
          </a:xfrm>
          <a:prstGeom prst="rect">
            <a:avLst/>
          </a:prstGeom>
          <a:blipFill>
            <a:blip r:embed="rId8" cstate="print"/>
            <a:stretch>
              <a:fillRect/>
            </a:stretch>
          </a:blipFill>
        </p:spPr>
        <p:txBody>
          <a:bodyPr wrap="square" lIns="0" tIns="0" rIns="0" bIns="0" rtlCol="0"/>
          <a:lstStyle/>
          <a:p>
            <a:endParaRPr/>
          </a:p>
        </p:txBody>
      </p:sp>
      <p:sp>
        <p:nvSpPr>
          <p:cNvPr id="27" name="object 20"/>
          <p:cNvSpPr/>
          <p:nvPr/>
        </p:nvSpPr>
        <p:spPr>
          <a:xfrm>
            <a:off x="2482840" y="3635066"/>
            <a:ext cx="1521368" cy="2090227"/>
          </a:xfrm>
          <a:custGeom>
            <a:avLst/>
            <a:gdLst/>
            <a:ahLst/>
            <a:cxnLst/>
            <a:rect l="l" t="t" r="r" b="b"/>
            <a:pathLst>
              <a:path w="2194559"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Tree>
    <p:extLst>
      <p:ext uri="{BB962C8B-B14F-4D97-AF65-F5344CB8AC3E}">
        <p14:creationId xmlns:p14="http://schemas.microsoft.com/office/powerpoint/2010/main" val="4020947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349250" y="1031875"/>
            <a:ext cx="5105400" cy="6591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en-US" sz="4200" kern="0" dirty="0" err="1">
                <a:solidFill>
                  <a:srgbClr val="000000"/>
                </a:solidFill>
                <a:latin typeface="Calibri"/>
                <a:ea typeface="+mj-ea"/>
                <a:cs typeface="Calibri"/>
              </a:rPr>
              <a:t>Mais</a:t>
            </a:r>
            <a:r>
              <a:rPr lang="en-US" sz="4200" kern="0" dirty="0">
                <a:solidFill>
                  <a:srgbClr val="000000"/>
                </a:solidFill>
                <a:latin typeface="Calibri"/>
                <a:ea typeface="+mj-ea"/>
                <a:cs typeface="Calibri"/>
              </a:rPr>
              <a:t> </a:t>
            </a:r>
            <a:r>
              <a:rPr lang="en-US" sz="4200" kern="0" dirty="0" err="1">
                <a:solidFill>
                  <a:srgbClr val="000000"/>
                </a:solidFill>
                <a:latin typeface="Calibri"/>
                <a:ea typeface="+mj-ea"/>
                <a:cs typeface="Calibri"/>
              </a:rPr>
              <a:t>informação</a:t>
            </a:r>
            <a:r>
              <a:rPr lang="en-US" sz="4200" kern="0" dirty="0">
                <a:solidFill>
                  <a:srgbClr val="000000"/>
                </a:solidFill>
                <a:latin typeface="Calibri"/>
                <a:ea typeface="+mj-ea"/>
                <a:cs typeface="Calibri"/>
              </a:rPr>
              <a:t> </a:t>
            </a:r>
            <a:r>
              <a:rPr lang="en-US" sz="4200" kern="0" dirty="0" err="1">
                <a:solidFill>
                  <a:srgbClr val="000000"/>
                </a:solidFill>
                <a:latin typeface="Calibri"/>
                <a:ea typeface="+mj-ea"/>
                <a:cs typeface="Calibri"/>
              </a:rPr>
              <a:t>em</a:t>
            </a:r>
            <a:r>
              <a:rPr lang="en-US" sz="4200" kern="0" dirty="0">
                <a:solidFill>
                  <a:srgbClr val="000000"/>
                </a:solidFill>
                <a:latin typeface="Calibri"/>
                <a:ea typeface="+mj-ea"/>
                <a:cs typeface="Calibri"/>
              </a:rPr>
              <a:t>:</a:t>
            </a:r>
            <a:endParaRPr kumimoji="0" lang="en-US" sz="4200" b="0" i="0" u="none" strike="noStrike" kern="0" cap="none" spc="-5" normalizeH="0" baseline="0" noProof="0" dirty="0">
              <a:ln>
                <a:noFill/>
              </a:ln>
              <a:solidFill>
                <a:srgbClr val="000000"/>
              </a:solidFill>
              <a:effectLst/>
              <a:uLnTx/>
              <a:uFillTx/>
              <a:latin typeface="Calibri"/>
              <a:ea typeface="+mj-ea"/>
              <a:cs typeface="Calibri"/>
            </a:endParaRPr>
          </a:p>
        </p:txBody>
      </p:sp>
      <p:sp>
        <p:nvSpPr>
          <p:cNvPr id="17" name="Rectangle 16"/>
          <p:cNvSpPr/>
          <p:nvPr/>
        </p:nvSpPr>
        <p:spPr>
          <a:xfrm>
            <a:off x="2559050" y="2022475"/>
            <a:ext cx="10622967" cy="5570756"/>
          </a:xfrm>
          <a:prstGeom prst="rect">
            <a:avLst/>
          </a:prstGeom>
        </p:spPr>
        <p:txBody>
          <a:bodyPr wrap="square">
            <a:spAutoFit/>
          </a:bodyPr>
          <a:lstStyle/>
          <a:p>
            <a:pPr>
              <a:spcAft>
                <a:spcPts val="2400"/>
              </a:spcAft>
            </a:pPr>
            <a:r>
              <a:rPr lang="en-US" sz="4800">
                <a:hlinkClick r:id="rId3"/>
              </a:rPr>
              <a:t>https://pscentre.org</a:t>
            </a:r>
            <a:endParaRPr lang="en-US" sz="4800"/>
          </a:p>
          <a:p>
            <a:pPr>
              <a:spcAft>
                <a:spcPts val="2400"/>
              </a:spcAft>
            </a:pPr>
            <a:r>
              <a:rPr lang="en-US" sz="4800">
                <a:hlinkClick r:id="rId4"/>
              </a:rPr>
              <a:t>https://www.who.int</a:t>
            </a:r>
            <a:endParaRPr lang="en-US" sz="4800"/>
          </a:p>
          <a:p>
            <a:pPr>
              <a:spcAft>
                <a:spcPts val="2400"/>
              </a:spcAft>
            </a:pPr>
            <a:r>
              <a:rPr lang="en-US" sz="4800">
                <a:hlinkClick r:id="rId5"/>
              </a:rPr>
              <a:t>https://mhpss.net</a:t>
            </a:r>
            <a:endParaRPr lang="en-US" sz="4800"/>
          </a:p>
          <a:p>
            <a:pPr>
              <a:spcAft>
                <a:spcPts val="2400"/>
              </a:spcAft>
            </a:pPr>
            <a:endParaRPr lang="en-US" sz="4800"/>
          </a:p>
          <a:p>
            <a:endParaRPr lang="en-US" sz="4800"/>
          </a:p>
          <a:p>
            <a:endParaRPr lang="en-US"/>
          </a:p>
          <a:p>
            <a:endParaRPr lang="en-US"/>
          </a:p>
        </p:txBody>
      </p:sp>
    </p:spTree>
    <p:extLst>
      <p:ext uri="{BB962C8B-B14F-4D97-AF65-F5344CB8AC3E}">
        <p14:creationId xmlns:p14="http://schemas.microsoft.com/office/powerpoint/2010/main" val="3072338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349250" y="1894641"/>
            <a:ext cx="5105400" cy="4821833"/>
          </a:xfrm>
          <a:prstGeom prst="rect">
            <a:avLst/>
          </a:prstGeom>
        </p:spPr>
        <p:txBody>
          <a:bodyPr vert="horz" wrap="square" lIns="0" tIns="12700" rIns="0" bIns="0" rtlCol="0">
            <a:spAutoFit/>
          </a:bodyPr>
          <a:lstStyle/>
          <a:p>
            <a:pPr marL="541338" indent="-457200" algn="ctr" defTabSz="914400">
              <a:spcBef>
                <a:spcPts val="100"/>
              </a:spcBef>
              <a:defRPr/>
            </a:pPr>
            <a:r>
              <a:rPr lang="en-US" sz="4200" b="1" kern="0" spc="-5" dirty="0" err="1">
                <a:solidFill>
                  <a:srgbClr val="FF0000"/>
                </a:solidFill>
                <a:cs typeface="Calibri"/>
              </a:rPr>
              <a:t>Obrigada</a:t>
            </a:r>
            <a:r>
              <a:rPr lang="en-US" sz="4200" b="1" kern="0" spc="-5" dirty="0">
                <a:solidFill>
                  <a:srgbClr val="FF0000"/>
                </a:solidFill>
                <a:cs typeface="Calibri"/>
              </a:rPr>
              <a:t>!!</a:t>
            </a:r>
            <a:endParaRPr lang="en-US" sz="3600" b="1" kern="0" spc="-5" dirty="0">
              <a:solidFill>
                <a:srgbClr val="FF0000"/>
              </a:solidFill>
              <a:cs typeface="Calibri"/>
            </a:endParaRPr>
          </a:p>
          <a:p>
            <a:pPr marL="541338" indent="-457200" defTabSz="914400">
              <a:spcBef>
                <a:spcPts val="100"/>
              </a:spcBef>
              <a:spcAft>
                <a:spcPts val="600"/>
              </a:spcAft>
              <a:buFont typeface="Arial"/>
              <a:buChar char="•"/>
              <a:defRPr/>
            </a:pPr>
            <a:r>
              <a:rPr lang="en-US" sz="3600" kern="0" spc="-5" dirty="0" err="1">
                <a:solidFill>
                  <a:srgbClr val="000000"/>
                </a:solidFill>
                <a:ea typeface="+mj-ea"/>
                <a:cs typeface="Calibri"/>
              </a:rPr>
              <a:t>Esteja</a:t>
            </a:r>
            <a:r>
              <a:rPr lang="en-US" sz="3600" kern="0" spc="-5" dirty="0">
                <a:solidFill>
                  <a:srgbClr val="000000"/>
                </a:solidFill>
                <a:ea typeface="+mj-ea"/>
                <a:cs typeface="Calibri"/>
              </a:rPr>
              <a:t> </a:t>
            </a:r>
            <a:r>
              <a:rPr lang="en-US" sz="3600" kern="0" spc="-5" dirty="0" err="1">
                <a:solidFill>
                  <a:srgbClr val="000000"/>
                </a:solidFill>
                <a:ea typeface="+mj-ea"/>
                <a:cs typeface="Calibri"/>
              </a:rPr>
              <a:t>atento</a:t>
            </a:r>
            <a:r>
              <a:rPr lang="en-US" sz="3600" kern="0" spc="-5" dirty="0">
                <a:solidFill>
                  <a:srgbClr val="000000"/>
                </a:solidFill>
                <a:ea typeface="+mj-ea"/>
                <a:cs typeface="Calibri"/>
              </a:rPr>
              <a:t> a </a:t>
            </a:r>
            <a:r>
              <a:rPr lang="en-US" sz="3600" kern="0" spc="-5" dirty="0" err="1">
                <a:solidFill>
                  <a:srgbClr val="000000"/>
                </a:solidFill>
                <a:ea typeface="+mj-ea"/>
                <a:cs typeface="Calibri"/>
              </a:rPr>
              <a:t>si</a:t>
            </a:r>
            <a:r>
              <a:rPr lang="en-US" sz="3600" kern="0" spc="-5" dirty="0">
                <a:solidFill>
                  <a:srgbClr val="000000"/>
                </a:solidFill>
                <a:ea typeface="+mj-ea"/>
                <a:cs typeface="Calibri"/>
              </a:rPr>
              <a:t> e </a:t>
            </a:r>
            <a:r>
              <a:rPr lang="en-US" sz="3600" kern="0" spc="-5" dirty="0" err="1">
                <a:solidFill>
                  <a:srgbClr val="000000"/>
                </a:solidFill>
                <a:ea typeface="+mj-ea"/>
                <a:cs typeface="Calibri"/>
              </a:rPr>
              <a:t>ao</a:t>
            </a:r>
            <a:r>
              <a:rPr lang="en-US" sz="3600" kern="0" spc="-5" dirty="0">
                <a:solidFill>
                  <a:srgbClr val="000000"/>
                </a:solidFill>
                <a:ea typeface="+mj-ea"/>
                <a:cs typeface="Calibri"/>
              </a:rPr>
              <a:t> </a:t>
            </a:r>
            <a:r>
              <a:rPr lang="en-US" sz="3600" kern="0" spc="-5" dirty="0" err="1">
                <a:solidFill>
                  <a:srgbClr val="000000"/>
                </a:solidFill>
                <a:ea typeface="+mj-ea"/>
                <a:cs typeface="Calibri"/>
              </a:rPr>
              <a:t>seu</a:t>
            </a:r>
            <a:r>
              <a:rPr lang="en-US" sz="3600" kern="0" spc="-5" dirty="0">
                <a:solidFill>
                  <a:srgbClr val="000000"/>
                </a:solidFill>
                <a:ea typeface="+mj-ea"/>
                <a:cs typeface="Calibri"/>
              </a:rPr>
              <a:t> </a:t>
            </a:r>
            <a:r>
              <a:rPr lang="en-US" sz="3600" kern="0" spc="-5" dirty="0" err="1">
                <a:solidFill>
                  <a:srgbClr val="000000"/>
                </a:solidFill>
                <a:ea typeface="+mj-ea"/>
                <a:cs typeface="Calibri"/>
              </a:rPr>
              <a:t>bem</a:t>
            </a:r>
            <a:r>
              <a:rPr lang="en-US" sz="3600" kern="0" spc="-5" dirty="0">
                <a:solidFill>
                  <a:srgbClr val="000000"/>
                </a:solidFill>
                <a:ea typeface="+mj-ea"/>
                <a:cs typeface="Calibri"/>
              </a:rPr>
              <a:t> </a:t>
            </a:r>
            <a:r>
              <a:rPr lang="en-US" sz="3600" kern="0" spc="-5" dirty="0" err="1">
                <a:solidFill>
                  <a:srgbClr val="000000"/>
                </a:solidFill>
                <a:ea typeface="+mj-ea"/>
                <a:cs typeface="Calibri"/>
              </a:rPr>
              <a:t>estar</a:t>
            </a:r>
            <a:r>
              <a:rPr lang="en-US" sz="3600" kern="0" spc="-5" dirty="0">
                <a:solidFill>
                  <a:srgbClr val="000000"/>
                </a:solidFill>
                <a:ea typeface="+mj-ea"/>
                <a:cs typeface="Calibri"/>
              </a:rPr>
              <a:t>!</a:t>
            </a:r>
          </a:p>
          <a:p>
            <a:pPr marL="541338" indent="-457200" defTabSz="914400">
              <a:spcBef>
                <a:spcPts val="100"/>
              </a:spcBef>
              <a:spcAft>
                <a:spcPts val="600"/>
              </a:spcAft>
              <a:buFont typeface="Arial"/>
              <a:buChar char="•"/>
              <a:defRPr/>
            </a:pPr>
            <a:r>
              <a:rPr lang="en-US" sz="3600" kern="0" spc="-5" dirty="0" err="1">
                <a:solidFill>
                  <a:srgbClr val="000000"/>
                </a:solidFill>
                <a:ea typeface="+mj-ea"/>
                <a:cs typeface="Calibri"/>
              </a:rPr>
              <a:t>Ajude</a:t>
            </a:r>
            <a:r>
              <a:rPr lang="en-US" sz="3600" kern="0" spc="-5" dirty="0">
                <a:solidFill>
                  <a:srgbClr val="000000"/>
                </a:solidFill>
                <a:ea typeface="+mj-ea"/>
                <a:cs typeface="Calibri"/>
              </a:rPr>
              <a:t> as </a:t>
            </a:r>
            <a:r>
              <a:rPr lang="en-US" sz="3600" kern="0" spc="-5" dirty="0" err="1">
                <a:solidFill>
                  <a:srgbClr val="000000"/>
                </a:solidFill>
                <a:ea typeface="+mj-ea"/>
                <a:cs typeface="Calibri"/>
              </a:rPr>
              <a:t>pessoas</a:t>
            </a:r>
            <a:r>
              <a:rPr lang="en-US" sz="3600" kern="0" spc="-5" dirty="0">
                <a:solidFill>
                  <a:srgbClr val="000000"/>
                </a:solidFill>
                <a:ea typeface="+mj-ea"/>
                <a:cs typeface="Calibri"/>
              </a:rPr>
              <a:t> à </a:t>
            </a:r>
            <a:r>
              <a:rPr lang="en-US" sz="3600" kern="0" spc="-5" dirty="0" err="1">
                <a:solidFill>
                  <a:srgbClr val="000000"/>
                </a:solidFill>
                <a:ea typeface="+mj-ea"/>
                <a:cs typeface="Calibri"/>
              </a:rPr>
              <a:t>sua</a:t>
            </a:r>
            <a:r>
              <a:rPr lang="en-US" sz="3600" kern="0" spc="-5" dirty="0">
                <a:solidFill>
                  <a:srgbClr val="000000"/>
                </a:solidFill>
                <a:ea typeface="+mj-ea"/>
                <a:cs typeface="Calibri"/>
              </a:rPr>
              <a:t> volta para </a:t>
            </a:r>
            <a:r>
              <a:rPr lang="en-US" sz="3600" kern="0" spc="-5" dirty="0" err="1">
                <a:solidFill>
                  <a:srgbClr val="000000"/>
                </a:solidFill>
                <a:ea typeface="+mj-ea"/>
                <a:cs typeface="Calibri"/>
              </a:rPr>
              <a:t>lidarem</a:t>
            </a:r>
            <a:r>
              <a:rPr lang="en-US" sz="3600" kern="0" spc="-5" dirty="0">
                <a:solidFill>
                  <a:srgbClr val="000000"/>
                </a:solidFill>
                <a:ea typeface="+mj-ea"/>
                <a:cs typeface="Calibri"/>
              </a:rPr>
              <a:t> </a:t>
            </a:r>
            <a:r>
              <a:rPr lang="en-US" sz="3600" kern="0" spc="-5" dirty="0" err="1">
                <a:solidFill>
                  <a:srgbClr val="000000"/>
                </a:solidFill>
                <a:ea typeface="+mj-ea"/>
                <a:cs typeface="Calibri"/>
              </a:rPr>
              <a:t>melhor</a:t>
            </a:r>
            <a:r>
              <a:rPr lang="en-US" sz="3600" kern="0" spc="-5" dirty="0">
                <a:solidFill>
                  <a:srgbClr val="000000"/>
                </a:solidFill>
                <a:ea typeface="+mj-ea"/>
                <a:cs typeface="Calibri"/>
              </a:rPr>
              <a:t> com as </a:t>
            </a:r>
            <a:r>
              <a:rPr lang="en-US" sz="3600" kern="0" spc="-5" dirty="0" err="1">
                <a:solidFill>
                  <a:srgbClr val="000000"/>
                </a:solidFill>
                <a:ea typeface="+mj-ea"/>
                <a:cs typeface="Calibri"/>
              </a:rPr>
              <a:t>situações</a:t>
            </a:r>
            <a:r>
              <a:rPr lang="en-US" sz="3600" kern="0" spc="-5" dirty="0">
                <a:solidFill>
                  <a:srgbClr val="000000"/>
                </a:solidFill>
                <a:ea typeface="+mj-ea"/>
                <a:cs typeface="Calibri"/>
              </a:rPr>
              <a:t>!</a:t>
            </a:r>
            <a:endParaRPr lang="en-US" sz="3600" kern="0" spc="-5" noProof="0" dirty="0">
              <a:solidFill>
                <a:srgbClr val="000000"/>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4200" kern="0" spc="-5" baseline="0" noProof="0" dirty="0">
              <a:solidFill>
                <a:srgbClr val="000000"/>
              </a:solidFill>
              <a:latin typeface="Calibri"/>
              <a:ea typeface="+mj-ea"/>
              <a:cs typeface="Calibri"/>
            </a:endParaRPr>
          </a:p>
        </p:txBody>
      </p:sp>
      <p:sp>
        <p:nvSpPr>
          <p:cNvPr id="17" name="object 12"/>
          <p:cNvSpPr txBox="1">
            <a:spLocks/>
          </p:cNvSpPr>
          <p:nvPr/>
        </p:nvSpPr>
        <p:spPr>
          <a:xfrm>
            <a:off x="7054850" y="5756275"/>
            <a:ext cx="4191000" cy="38215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en-US" sz="2400" kern="0" spc="-5" baseline="0" noProof="0" dirty="0" err="1">
                <a:solidFill>
                  <a:srgbClr val="000000"/>
                </a:solidFill>
                <a:latin typeface="Calibri"/>
                <a:ea typeface="+mj-ea"/>
                <a:cs typeface="Calibri"/>
              </a:rPr>
              <a:t>Ilustraç</a:t>
            </a:r>
            <a:r>
              <a:rPr lang="en-US" sz="2400" kern="0" spc="-5" dirty="0" err="1">
                <a:solidFill>
                  <a:srgbClr val="000000"/>
                </a:solidFill>
                <a:latin typeface="Calibri"/>
                <a:ea typeface="+mj-ea"/>
                <a:cs typeface="Calibri"/>
              </a:rPr>
              <a:t>ões</a:t>
            </a:r>
            <a:r>
              <a:rPr lang="en-US" sz="2400" kern="0" spc="-5" dirty="0">
                <a:solidFill>
                  <a:srgbClr val="000000"/>
                </a:solidFill>
                <a:latin typeface="Calibri"/>
                <a:ea typeface="+mj-ea"/>
                <a:cs typeface="Calibri"/>
              </a:rPr>
              <a:t> por</a:t>
            </a:r>
            <a:r>
              <a:rPr lang="en-US" sz="2400" kern="0" spc="-5" noProof="0" dirty="0">
                <a:solidFill>
                  <a:srgbClr val="000000"/>
                </a:solidFill>
                <a:latin typeface="Calibri"/>
                <a:ea typeface="+mj-ea"/>
                <a:cs typeface="Calibri"/>
              </a:rPr>
              <a:t> Aleta Armstrong</a:t>
            </a:r>
            <a:endParaRPr lang="en-US" sz="2400" kern="0" spc="-5" baseline="0" noProof="0" dirty="0">
              <a:solidFill>
                <a:srgbClr val="000000"/>
              </a:solidFill>
              <a:latin typeface="Calibri"/>
              <a:ea typeface="+mj-ea"/>
              <a:cs typeface="Calibri"/>
            </a:endParaRPr>
          </a:p>
        </p:txBody>
      </p:sp>
      <p:pic>
        <p:nvPicPr>
          <p:cNvPr id="14" name="Picture 13" descr="Diagram&#10;&#10;Description automatically generated with medium confidence">
            <a:extLst>
              <a:ext uri="{FF2B5EF4-FFF2-40B4-BE49-F238E27FC236}">
                <a16:creationId xmlns:a16="http://schemas.microsoft.com/office/drawing/2014/main" id="{19847B54-EB9D-4CF2-9AEF-DAF753060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1457" y="180488"/>
            <a:ext cx="4658621" cy="5575787"/>
          </a:xfrm>
          <a:prstGeom prst="rect">
            <a:avLst/>
          </a:prstGeom>
        </p:spPr>
      </p:pic>
    </p:spTree>
    <p:extLst>
      <p:ext uri="{BB962C8B-B14F-4D97-AF65-F5344CB8AC3E}">
        <p14:creationId xmlns:p14="http://schemas.microsoft.com/office/powerpoint/2010/main" val="1532827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1203086" y="3215274"/>
            <a:ext cx="1355090" cy="1308100"/>
          </a:xfrm>
          <a:custGeom>
            <a:avLst/>
            <a:gdLst/>
            <a:ahLst/>
            <a:cxnLst/>
            <a:rect l="l" t="t" r="r" b="b"/>
            <a:pathLst>
              <a:path w="1355089" h="1308100">
                <a:moveTo>
                  <a:pt x="1354480" y="0"/>
                </a:moveTo>
                <a:lnTo>
                  <a:pt x="0" y="0"/>
                </a:lnTo>
                <a:lnTo>
                  <a:pt x="0" y="1307846"/>
                </a:lnTo>
                <a:lnTo>
                  <a:pt x="1354480" y="1307846"/>
                </a:lnTo>
                <a:lnTo>
                  <a:pt x="1354480" y="0"/>
                </a:lnTo>
                <a:close/>
              </a:path>
            </a:pathLst>
          </a:custGeom>
          <a:solidFill>
            <a:srgbClr val="FFFFFF"/>
          </a:solidFill>
        </p:spPr>
        <p:txBody>
          <a:bodyPr wrap="square" lIns="0" tIns="0" rIns="0" bIns="0" rtlCol="0"/>
          <a:lstStyle/>
          <a:p>
            <a:endParaRPr/>
          </a:p>
        </p:txBody>
      </p:sp>
      <p:sp>
        <p:nvSpPr>
          <p:cNvPr id="22" name="object 12"/>
          <p:cNvSpPr txBox="1">
            <a:spLocks/>
          </p:cNvSpPr>
          <p:nvPr/>
        </p:nvSpPr>
        <p:spPr>
          <a:xfrm>
            <a:off x="654050" y="1260475"/>
            <a:ext cx="9067800" cy="659155"/>
          </a:xfrm>
          <a:prstGeom prst="rect">
            <a:avLst/>
          </a:prstGeom>
        </p:spPr>
        <p:txBody>
          <a:bodyPr vert="horz" wrap="square" lIns="0" tIns="12700" rIns="0" bIns="0" rtlCol="0" anchor="t">
            <a:spAutoFit/>
          </a:bodyPr>
          <a:lstStyle/>
          <a:p>
            <a:pPr marL="12700" defTabSz="914400">
              <a:spcBef>
                <a:spcPts val="100"/>
              </a:spcBef>
              <a:defRPr/>
            </a:pPr>
            <a:r>
              <a:rPr lang="en-US" sz="4200" kern="0" spc="-20" dirty="0" err="1">
                <a:solidFill>
                  <a:srgbClr val="231F20"/>
                </a:solidFill>
                <a:latin typeface="Calibri"/>
                <a:ea typeface="+mj-ea"/>
                <a:cs typeface="Calibri"/>
              </a:rPr>
              <a:t>Introdução</a:t>
            </a:r>
            <a:r>
              <a:rPr lang="en-US" sz="4200" kern="0" spc="-20" dirty="0">
                <a:solidFill>
                  <a:srgbClr val="231F20"/>
                </a:solidFill>
                <a:latin typeface="Calibri"/>
                <a:ea typeface="+mj-ea"/>
                <a:cs typeface="Calibri"/>
              </a:rPr>
              <a:t> </a:t>
            </a:r>
            <a:r>
              <a:rPr lang="en-US" sz="4200" kern="0" spc="-20" dirty="0" err="1">
                <a:solidFill>
                  <a:srgbClr val="231F20"/>
                </a:solidFill>
                <a:latin typeface="Calibri"/>
                <a:ea typeface="+mj-ea"/>
                <a:cs typeface="Calibri"/>
              </a:rPr>
              <a:t>aos</a:t>
            </a:r>
            <a:r>
              <a:rPr lang="en-US" sz="4200" kern="0" spc="-20" dirty="0">
                <a:solidFill>
                  <a:srgbClr val="231F20"/>
                </a:solidFill>
                <a:latin typeface="Calibri"/>
                <a:ea typeface="+mj-ea"/>
                <a:cs typeface="Calibri"/>
              </a:rPr>
              <a:t> </a:t>
            </a:r>
            <a:r>
              <a:rPr lang="en-US" sz="4200" kern="0" spc="-20" dirty="0" err="1">
                <a:solidFill>
                  <a:srgbClr val="231F20"/>
                </a:solidFill>
                <a:latin typeface="Calibri"/>
                <a:ea typeface="+mj-ea"/>
                <a:cs typeface="Calibri"/>
              </a:rPr>
              <a:t>métodos</a:t>
            </a:r>
            <a:r>
              <a:rPr lang="en-US" sz="4200" kern="0" spc="-20" dirty="0">
                <a:solidFill>
                  <a:srgbClr val="231F20"/>
                </a:solidFill>
                <a:latin typeface="Calibri"/>
                <a:ea typeface="+mj-ea"/>
                <a:cs typeface="Calibri"/>
              </a:rPr>
              <a:t> de </a:t>
            </a:r>
            <a:r>
              <a:rPr lang="en-US" sz="4200" kern="0" spc="-20" dirty="0" err="1">
                <a:solidFill>
                  <a:srgbClr val="231F20"/>
                </a:solidFill>
                <a:latin typeface="Calibri"/>
                <a:ea typeface="+mj-ea"/>
                <a:cs typeface="Calibri"/>
              </a:rPr>
              <a:t>treino</a:t>
            </a:r>
            <a:endParaRPr kumimoji="0" lang="en-US" sz="4200" b="0" i="0" u="none" strike="noStrike" kern="0" cap="none" spc="-5" normalizeH="0" baseline="0" noProof="0" dirty="0">
              <a:ln>
                <a:noFill/>
              </a:ln>
              <a:solidFill>
                <a:srgbClr val="231F20"/>
              </a:solidFill>
              <a:effectLst/>
              <a:uLnTx/>
              <a:uFillTx/>
              <a:latin typeface="Calibri"/>
              <a:ea typeface="+mj-ea"/>
              <a:cs typeface="Calibri"/>
            </a:endParaRPr>
          </a:p>
        </p:txBody>
      </p:sp>
      <p:sp>
        <p:nvSpPr>
          <p:cNvPr id="23" name="object 13"/>
          <p:cNvSpPr txBox="1"/>
          <p:nvPr/>
        </p:nvSpPr>
        <p:spPr>
          <a:xfrm>
            <a:off x="654050" y="2098675"/>
            <a:ext cx="9982199" cy="3540265"/>
          </a:xfrm>
          <a:prstGeom prst="rect">
            <a:avLst/>
          </a:prstGeom>
        </p:spPr>
        <p:txBody>
          <a:bodyPr vert="horz" wrap="square" lIns="0" tIns="12700" rIns="0" bIns="0" rtlCol="0" anchor="t">
            <a:spAutoFit/>
          </a:bodyPr>
          <a:lstStyle/>
          <a:p>
            <a:pPr marL="300355" marR="127000" indent="-287655">
              <a:lnSpc>
                <a:spcPct val="111100"/>
              </a:lnSpc>
              <a:spcBef>
                <a:spcPts val="100"/>
              </a:spcBef>
              <a:buChar char="•"/>
              <a:tabLst>
                <a:tab pos="300355" algn="l"/>
                <a:tab pos="300990" algn="l"/>
              </a:tabLst>
            </a:pPr>
            <a:r>
              <a:rPr lang="en-US" sz="3600" dirty="0">
                <a:cs typeface="Calibri"/>
              </a:rPr>
              <a:t> </a:t>
            </a:r>
            <a:r>
              <a:rPr lang="en-US" sz="3600" dirty="0" err="1">
                <a:cs typeface="Calibri"/>
              </a:rPr>
              <a:t>Regras</a:t>
            </a:r>
            <a:r>
              <a:rPr lang="en-US" sz="3600" dirty="0">
                <a:cs typeface="Calibri"/>
              </a:rPr>
              <a:t> </a:t>
            </a:r>
            <a:r>
              <a:rPr lang="en-US" sz="3600" dirty="0" err="1">
                <a:cs typeface="Calibri"/>
              </a:rPr>
              <a:t>básicas</a:t>
            </a:r>
            <a:endParaRPr lang="en-US" sz="3600" dirty="0">
              <a:cs typeface="Calibri"/>
            </a:endParaRPr>
          </a:p>
          <a:p>
            <a:pPr marL="300355" marR="127000" indent="-287655">
              <a:lnSpc>
                <a:spcPct val="111100"/>
              </a:lnSpc>
              <a:spcBef>
                <a:spcPts val="100"/>
              </a:spcBef>
              <a:buChar char="•"/>
              <a:tabLst>
                <a:tab pos="300355" algn="l"/>
                <a:tab pos="300990" algn="l"/>
              </a:tabLst>
            </a:pPr>
            <a:r>
              <a:rPr lang="en-US" sz="3600" dirty="0">
                <a:cs typeface="Calibri"/>
              </a:rPr>
              <a:t> Usar o chat</a:t>
            </a:r>
          </a:p>
          <a:p>
            <a:pPr marL="300355" marR="127000" indent="-287655">
              <a:lnSpc>
                <a:spcPct val="111100"/>
              </a:lnSpc>
              <a:spcBef>
                <a:spcPts val="100"/>
              </a:spcBef>
              <a:buChar char="•"/>
              <a:tabLst>
                <a:tab pos="300355" algn="l"/>
                <a:tab pos="300990" algn="l"/>
              </a:tabLst>
            </a:pPr>
            <a:r>
              <a:rPr lang="en-US" sz="3600" dirty="0">
                <a:cs typeface="Calibri"/>
              </a:rPr>
              <a:t> Salas </a:t>
            </a:r>
            <a:r>
              <a:rPr lang="en-US" sz="3600" dirty="0" err="1">
                <a:cs typeface="Calibri"/>
              </a:rPr>
              <a:t>temáticas</a:t>
            </a:r>
            <a:endParaRPr lang="en-US" sz="3600" dirty="0">
              <a:cs typeface="Calibri"/>
            </a:endParaRPr>
          </a:p>
          <a:p>
            <a:pPr marL="300355" marR="127000" indent="-287655">
              <a:lnSpc>
                <a:spcPct val="111100"/>
              </a:lnSpc>
              <a:spcBef>
                <a:spcPts val="100"/>
              </a:spcBef>
              <a:buChar char="•"/>
              <a:tabLst>
                <a:tab pos="300355" algn="l"/>
                <a:tab pos="300990" algn="l"/>
              </a:tabLst>
            </a:pPr>
            <a:r>
              <a:rPr lang="en-US" sz="3600" dirty="0">
                <a:cs typeface="Calibri"/>
              </a:rPr>
              <a:t> Role plays</a:t>
            </a:r>
          </a:p>
          <a:p>
            <a:pPr marL="12700" marR="127000">
              <a:lnSpc>
                <a:spcPct val="111100"/>
              </a:lnSpc>
              <a:spcBef>
                <a:spcPts val="100"/>
              </a:spcBef>
              <a:tabLst>
                <a:tab pos="300355" algn="l"/>
                <a:tab pos="300990" algn="l"/>
              </a:tabLst>
            </a:pPr>
            <a:endParaRPr lang="en-US" sz="3600" dirty="0">
              <a:cs typeface="Calibri"/>
            </a:endParaRPr>
          </a:p>
          <a:p>
            <a:pPr marL="300355" marR="127000" indent="-287655">
              <a:lnSpc>
                <a:spcPct val="111100"/>
              </a:lnSpc>
              <a:spcBef>
                <a:spcPts val="100"/>
              </a:spcBef>
              <a:buChar char="•"/>
              <a:tabLst>
                <a:tab pos="300355" algn="l"/>
                <a:tab pos="300990" algn="l"/>
              </a:tabLst>
            </a:pPr>
            <a:endParaRPr lang="en-US" sz="2400" dirty="0">
              <a:cs typeface="Calibri"/>
            </a:endParaRPr>
          </a:p>
        </p:txBody>
      </p:sp>
      <p:pic>
        <p:nvPicPr>
          <p:cNvPr id="3" name="Picture 2" descr="A picture containing text, linedrawing&#10;&#10;Description automatically generated">
            <a:extLst>
              <a:ext uri="{FF2B5EF4-FFF2-40B4-BE49-F238E27FC236}">
                <a16:creationId xmlns:a16="http://schemas.microsoft.com/office/drawing/2014/main" id="{1199FD47-D889-4833-8EAA-5EAAF570C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9880" y="2341118"/>
            <a:ext cx="5120961" cy="4142232"/>
          </a:xfrm>
          <a:prstGeom prst="rect">
            <a:avLst/>
          </a:prstGeom>
        </p:spPr>
      </p:pic>
    </p:spTree>
    <p:extLst>
      <p:ext uri="{BB962C8B-B14F-4D97-AF65-F5344CB8AC3E}">
        <p14:creationId xmlns:p14="http://schemas.microsoft.com/office/powerpoint/2010/main" val="4157935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1203086" y="3215274"/>
            <a:ext cx="1355090" cy="1308100"/>
          </a:xfrm>
          <a:custGeom>
            <a:avLst/>
            <a:gdLst/>
            <a:ahLst/>
            <a:cxnLst/>
            <a:rect l="l" t="t" r="r" b="b"/>
            <a:pathLst>
              <a:path w="1355089" h="1308100">
                <a:moveTo>
                  <a:pt x="1354480" y="0"/>
                </a:moveTo>
                <a:lnTo>
                  <a:pt x="0" y="0"/>
                </a:lnTo>
                <a:lnTo>
                  <a:pt x="0" y="1307846"/>
                </a:lnTo>
                <a:lnTo>
                  <a:pt x="1354480" y="1307846"/>
                </a:lnTo>
                <a:lnTo>
                  <a:pt x="1354480" y="0"/>
                </a:lnTo>
                <a:close/>
              </a:path>
            </a:pathLst>
          </a:custGeom>
          <a:solidFill>
            <a:srgbClr val="FFFFFF"/>
          </a:solidFill>
        </p:spPr>
        <p:txBody>
          <a:bodyPr wrap="square" lIns="0" tIns="0" rIns="0" bIns="0" rtlCol="0"/>
          <a:lstStyle/>
          <a:p>
            <a:endParaRPr/>
          </a:p>
        </p:txBody>
      </p:sp>
      <p:sp>
        <p:nvSpPr>
          <p:cNvPr id="15" name="object 15"/>
          <p:cNvSpPr/>
          <p:nvPr/>
        </p:nvSpPr>
        <p:spPr>
          <a:xfrm>
            <a:off x="2557566" y="3215274"/>
            <a:ext cx="4790440" cy="1308100"/>
          </a:xfrm>
          <a:custGeom>
            <a:avLst/>
            <a:gdLst/>
            <a:ahLst/>
            <a:cxnLst/>
            <a:rect l="l" t="t" r="r" b="b"/>
            <a:pathLst>
              <a:path w="4790440" h="1308100">
                <a:moveTo>
                  <a:pt x="4790338" y="0"/>
                </a:moveTo>
                <a:lnTo>
                  <a:pt x="0" y="0"/>
                </a:lnTo>
                <a:lnTo>
                  <a:pt x="0" y="1307846"/>
                </a:lnTo>
                <a:lnTo>
                  <a:pt x="4790338" y="1307846"/>
                </a:lnTo>
                <a:lnTo>
                  <a:pt x="4790338" y="0"/>
                </a:lnTo>
                <a:close/>
              </a:path>
            </a:pathLst>
          </a:custGeom>
          <a:solidFill>
            <a:srgbClr val="FFFFFF"/>
          </a:solidFill>
        </p:spPr>
        <p:txBody>
          <a:bodyPr wrap="square" lIns="0" tIns="0" rIns="0" bIns="0" rtlCol="0"/>
          <a:lstStyle/>
          <a:p>
            <a:endParaRPr/>
          </a:p>
        </p:txBody>
      </p:sp>
      <p:sp>
        <p:nvSpPr>
          <p:cNvPr id="22" name="object 12"/>
          <p:cNvSpPr txBox="1">
            <a:spLocks/>
          </p:cNvSpPr>
          <p:nvPr/>
        </p:nvSpPr>
        <p:spPr>
          <a:xfrm>
            <a:off x="654050" y="1260475"/>
            <a:ext cx="5221605" cy="66548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en-US" sz="4200" kern="0" spc="-20" dirty="0" err="1">
                <a:solidFill>
                  <a:srgbClr val="231F20"/>
                </a:solidFill>
                <a:latin typeface="Calibri"/>
                <a:ea typeface="+mj-ea"/>
                <a:cs typeface="Calibri"/>
              </a:rPr>
              <a:t>Objetivos</a:t>
            </a:r>
            <a:endParaRPr kumimoji="0" lang="en-US" sz="4200" b="0" i="0" u="none" strike="noStrike" kern="0" cap="none" spc="-5" normalizeH="0" baseline="0" noProof="0" dirty="0">
              <a:ln>
                <a:noFill/>
              </a:ln>
              <a:solidFill>
                <a:srgbClr val="231F20"/>
              </a:solidFill>
              <a:effectLst/>
              <a:uLnTx/>
              <a:uFillTx/>
              <a:latin typeface="Calibri"/>
              <a:ea typeface="+mj-ea"/>
              <a:cs typeface="Calibri"/>
            </a:endParaRPr>
          </a:p>
        </p:txBody>
      </p:sp>
      <p:sp>
        <p:nvSpPr>
          <p:cNvPr id="23" name="object 13"/>
          <p:cNvSpPr txBox="1"/>
          <p:nvPr/>
        </p:nvSpPr>
        <p:spPr>
          <a:xfrm>
            <a:off x="577850" y="2315350"/>
            <a:ext cx="10363199" cy="4168000"/>
          </a:xfrm>
          <a:prstGeom prst="rect">
            <a:avLst/>
          </a:prstGeom>
        </p:spPr>
        <p:txBody>
          <a:bodyPr vert="horz" wrap="square" lIns="0" tIns="12700" rIns="0" bIns="0" rtlCol="0">
            <a:spAutoFit/>
          </a:bodyPr>
          <a:lstStyle/>
          <a:p>
            <a:pPr marL="300355" marR="127000" indent="-287655">
              <a:lnSpc>
                <a:spcPct val="111100"/>
              </a:lnSpc>
              <a:spcBef>
                <a:spcPts val="100"/>
              </a:spcBef>
              <a:buChar char="•"/>
              <a:tabLst>
                <a:tab pos="300355" algn="l"/>
                <a:tab pos="300990" algn="l"/>
              </a:tabLst>
            </a:pPr>
            <a:r>
              <a:rPr lang="en-US" sz="3600" dirty="0">
                <a:cs typeface="Calibri"/>
              </a:rPr>
              <a:t> </a:t>
            </a:r>
            <a:r>
              <a:rPr lang="en-US" sz="3600" dirty="0" err="1">
                <a:cs typeface="Calibri"/>
              </a:rPr>
              <a:t>Introduzir</a:t>
            </a:r>
            <a:r>
              <a:rPr lang="en-US" sz="3600" dirty="0">
                <a:cs typeface="Calibri"/>
              </a:rPr>
              <a:t> </a:t>
            </a:r>
            <a:r>
              <a:rPr lang="en-US" sz="3600" dirty="0" err="1">
                <a:cs typeface="Calibri"/>
              </a:rPr>
              <a:t>Primeiros</a:t>
            </a:r>
            <a:r>
              <a:rPr lang="en-US" sz="3600" dirty="0">
                <a:cs typeface="Calibri"/>
              </a:rPr>
              <a:t> </a:t>
            </a:r>
            <a:r>
              <a:rPr lang="en-US" sz="3600" dirty="0" err="1">
                <a:cs typeface="Calibri"/>
              </a:rPr>
              <a:t>Socorros</a:t>
            </a:r>
            <a:r>
              <a:rPr lang="en-US" sz="3600" dirty="0">
                <a:cs typeface="Calibri"/>
              </a:rPr>
              <a:t> </a:t>
            </a:r>
            <a:r>
              <a:rPr lang="en-US" sz="3600" dirty="0" err="1">
                <a:cs typeface="Calibri"/>
              </a:rPr>
              <a:t>Psicológicos</a:t>
            </a:r>
            <a:r>
              <a:rPr lang="en-US" sz="3600" dirty="0">
                <a:cs typeface="Calibri"/>
              </a:rPr>
              <a:t> (PSP)</a:t>
            </a:r>
          </a:p>
          <a:p>
            <a:pPr marL="300355" marR="127000" indent="-287655">
              <a:lnSpc>
                <a:spcPct val="111100"/>
              </a:lnSpc>
              <a:spcBef>
                <a:spcPts val="100"/>
              </a:spcBef>
              <a:tabLst>
                <a:tab pos="300355" algn="l"/>
                <a:tab pos="300990" algn="l"/>
              </a:tabLst>
            </a:pPr>
            <a:endParaRPr lang="en-US" sz="3600" dirty="0">
              <a:cs typeface="Calibri"/>
            </a:endParaRPr>
          </a:p>
          <a:p>
            <a:pPr marL="300355" marR="127000" indent="-287655">
              <a:lnSpc>
                <a:spcPct val="111100"/>
              </a:lnSpc>
              <a:spcBef>
                <a:spcPts val="100"/>
              </a:spcBef>
              <a:buChar char="•"/>
              <a:tabLst>
                <a:tab pos="300355" algn="l"/>
                <a:tab pos="300990" algn="l"/>
              </a:tabLst>
            </a:pPr>
            <a:r>
              <a:rPr lang="en-US" sz="3600" dirty="0">
                <a:cs typeface="Calibri"/>
              </a:rPr>
              <a:t> </a:t>
            </a:r>
            <a:r>
              <a:rPr lang="en-US" sz="3600" dirty="0" err="1">
                <a:cs typeface="Calibri"/>
              </a:rPr>
              <a:t>Aplicar</a:t>
            </a:r>
            <a:r>
              <a:rPr lang="en-US" sz="3600" dirty="0">
                <a:cs typeface="Calibri"/>
              </a:rPr>
              <a:t> </a:t>
            </a:r>
            <a:r>
              <a:rPr lang="en-US" sz="3600" dirty="0" err="1">
                <a:cs typeface="Calibri"/>
              </a:rPr>
              <a:t>estratégias</a:t>
            </a:r>
            <a:r>
              <a:rPr lang="en-US" sz="3600" dirty="0">
                <a:cs typeface="Calibri"/>
              </a:rPr>
              <a:t> de PSP </a:t>
            </a:r>
            <a:r>
              <a:rPr lang="en-US" sz="3600" dirty="0" err="1">
                <a:cs typeface="Calibri"/>
              </a:rPr>
              <a:t>em</a:t>
            </a:r>
            <a:r>
              <a:rPr lang="en-US" sz="3600" dirty="0">
                <a:cs typeface="Calibri"/>
              </a:rPr>
              <a:t> </a:t>
            </a:r>
            <a:r>
              <a:rPr lang="en-US" sz="3600" dirty="0" err="1">
                <a:cs typeface="Calibri"/>
              </a:rPr>
              <a:t>pequenos</a:t>
            </a:r>
            <a:r>
              <a:rPr lang="en-US" sz="3600" dirty="0">
                <a:cs typeface="Calibri"/>
              </a:rPr>
              <a:t> role plays</a:t>
            </a:r>
          </a:p>
          <a:p>
            <a:pPr marL="300355" marR="127000" indent="-287655">
              <a:lnSpc>
                <a:spcPct val="111100"/>
              </a:lnSpc>
              <a:spcBef>
                <a:spcPts val="100"/>
              </a:spcBef>
              <a:buChar char="•"/>
              <a:tabLst>
                <a:tab pos="300355" algn="l"/>
                <a:tab pos="300990" algn="l"/>
              </a:tabLst>
            </a:pPr>
            <a:endParaRPr lang="en-US" sz="3600" dirty="0">
              <a:cs typeface="Calibri"/>
            </a:endParaRPr>
          </a:p>
          <a:p>
            <a:pPr marL="300355" marR="127000" indent="-287655">
              <a:lnSpc>
                <a:spcPct val="111100"/>
              </a:lnSpc>
              <a:spcBef>
                <a:spcPts val="100"/>
              </a:spcBef>
              <a:buChar char="•"/>
              <a:tabLst>
                <a:tab pos="300355" algn="l"/>
                <a:tab pos="300990" algn="l"/>
              </a:tabLst>
            </a:pPr>
            <a:r>
              <a:rPr lang="en-US" sz="3600" dirty="0" err="1">
                <a:cs typeface="Calibri"/>
              </a:rPr>
              <a:t>Discutir</a:t>
            </a:r>
            <a:r>
              <a:rPr lang="en-US" sz="3600" dirty="0">
                <a:cs typeface="Calibri"/>
              </a:rPr>
              <a:t> </a:t>
            </a:r>
            <a:r>
              <a:rPr lang="en-US" sz="3600" dirty="0" err="1">
                <a:cs typeface="Calibri"/>
              </a:rPr>
              <a:t>estratégias</a:t>
            </a:r>
            <a:r>
              <a:rPr lang="en-US" sz="3600" dirty="0">
                <a:cs typeface="Calibri"/>
              </a:rPr>
              <a:t> de </a:t>
            </a:r>
            <a:r>
              <a:rPr lang="en-US" sz="3600" dirty="0" err="1">
                <a:cs typeface="Calibri"/>
              </a:rPr>
              <a:t>autocuidado</a:t>
            </a:r>
            <a:endParaRPr lang="en-US" sz="3600" dirty="0">
              <a:cs typeface="Calibri"/>
            </a:endParaRPr>
          </a:p>
          <a:p>
            <a:pPr marL="300355" marR="127000" indent="-287655">
              <a:lnSpc>
                <a:spcPct val="111100"/>
              </a:lnSpc>
              <a:spcBef>
                <a:spcPts val="100"/>
              </a:spcBef>
              <a:buChar char="•"/>
              <a:tabLst>
                <a:tab pos="300355" algn="l"/>
                <a:tab pos="300990" algn="l"/>
              </a:tabLst>
            </a:pPr>
            <a:endParaRPr lang="en-US" sz="3600" dirty="0">
              <a:cs typeface="Calibri"/>
            </a:endParaRPr>
          </a:p>
          <a:p>
            <a:pPr marL="300355" marR="127000" indent="-287655">
              <a:lnSpc>
                <a:spcPct val="111100"/>
              </a:lnSpc>
              <a:spcBef>
                <a:spcPts val="100"/>
              </a:spcBef>
              <a:buChar char="•"/>
              <a:tabLst>
                <a:tab pos="300355" algn="l"/>
                <a:tab pos="300990" algn="l"/>
              </a:tabLst>
            </a:pPr>
            <a:endParaRPr lang="en-US" sz="2400" dirty="0">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1203086" y="3215274"/>
            <a:ext cx="1355090" cy="1308100"/>
          </a:xfrm>
          <a:custGeom>
            <a:avLst/>
            <a:gdLst/>
            <a:ahLst/>
            <a:cxnLst/>
            <a:rect l="l" t="t" r="r" b="b"/>
            <a:pathLst>
              <a:path w="1355089" h="1308100">
                <a:moveTo>
                  <a:pt x="1354480" y="0"/>
                </a:moveTo>
                <a:lnTo>
                  <a:pt x="0" y="0"/>
                </a:lnTo>
                <a:lnTo>
                  <a:pt x="0" y="1307846"/>
                </a:lnTo>
                <a:lnTo>
                  <a:pt x="1354480" y="1307846"/>
                </a:lnTo>
                <a:lnTo>
                  <a:pt x="1354480" y="0"/>
                </a:lnTo>
                <a:close/>
              </a:path>
            </a:pathLst>
          </a:custGeom>
          <a:solidFill>
            <a:srgbClr val="FFFFFF"/>
          </a:solidFill>
        </p:spPr>
        <p:txBody>
          <a:bodyPr wrap="square" lIns="0" tIns="0" rIns="0" bIns="0" rtlCol="0"/>
          <a:lstStyle/>
          <a:p>
            <a:endParaRPr/>
          </a:p>
        </p:txBody>
      </p:sp>
      <p:sp>
        <p:nvSpPr>
          <p:cNvPr id="15" name="object 15"/>
          <p:cNvSpPr/>
          <p:nvPr/>
        </p:nvSpPr>
        <p:spPr>
          <a:xfrm>
            <a:off x="2557566" y="3215274"/>
            <a:ext cx="4790440" cy="1308100"/>
          </a:xfrm>
          <a:custGeom>
            <a:avLst/>
            <a:gdLst/>
            <a:ahLst/>
            <a:cxnLst/>
            <a:rect l="l" t="t" r="r" b="b"/>
            <a:pathLst>
              <a:path w="4790440" h="1308100">
                <a:moveTo>
                  <a:pt x="4790338" y="0"/>
                </a:moveTo>
                <a:lnTo>
                  <a:pt x="0" y="0"/>
                </a:lnTo>
                <a:lnTo>
                  <a:pt x="0" y="1307846"/>
                </a:lnTo>
                <a:lnTo>
                  <a:pt x="4790338" y="1307846"/>
                </a:lnTo>
                <a:lnTo>
                  <a:pt x="4790338" y="0"/>
                </a:lnTo>
                <a:close/>
              </a:path>
            </a:pathLst>
          </a:custGeom>
          <a:solidFill>
            <a:srgbClr val="FFFFFF"/>
          </a:solidFill>
        </p:spPr>
        <p:txBody>
          <a:bodyPr wrap="square" lIns="0" tIns="0" rIns="0" bIns="0" rtlCol="0"/>
          <a:lstStyle/>
          <a:p>
            <a:endParaRPr/>
          </a:p>
        </p:txBody>
      </p:sp>
      <p:graphicFrame>
        <p:nvGraphicFramePr>
          <p:cNvPr id="17" name="object 17"/>
          <p:cNvGraphicFramePr>
            <a:graphicFrameLocks noGrp="1"/>
          </p:cNvGraphicFramePr>
          <p:nvPr>
            <p:extLst>
              <p:ext uri="{D42A27DB-BD31-4B8C-83A1-F6EECF244321}">
                <p14:modId xmlns:p14="http://schemas.microsoft.com/office/powerpoint/2010/main" val="1585233339"/>
              </p:ext>
            </p:extLst>
          </p:nvPr>
        </p:nvGraphicFramePr>
        <p:xfrm>
          <a:off x="958848" y="2174875"/>
          <a:ext cx="7772401" cy="2966555"/>
        </p:xfrm>
        <a:graphic>
          <a:graphicData uri="http://schemas.openxmlformats.org/drawingml/2006/table">
            <a:tbl>
              <a:tblPr firstRow="1" bandRow="1">
                <a:tableStyleId>{2D5ABB26-0587-4C30-8999-92F81FD0307C}</a:tableStyleId>
              </a:tblPr>
              <a:tblGrid>
                <a:gridCol w="7772401">
                  <a:extLst>
                    <a:ext uri="{9D8B030D-6E8A-4147-A177-3AD203B41FA5}">
                      <a16:colId xmlns:a16="http://schemas.microsoft.com/office/drawing/2014/main" val="20000"/>
                    </a:ext>
                  </a:extLst>
                </a:gridCol>
              </a:tblGrid>
              <a:tr h="593311">
                <a:tc>
                  <a:txBody>
                    <a:bodyPr/>
                    <a:lstStyle/>
                    <a:p>
                      <a:pPr marL="538480" indent="-457200">
                        <a:lnSpc>
                          <a:spcPct val="100000"/>
                        </a:lnSpc>
                        <a:spcBef>
                          <a:spcPts val="315"/>
                        </a:spcBef>
                        <a:buFont typeface="Arial" panose="020B0604020202020204" pitchFamily="34" charset="0"/>
                        <a:buChar char="•"/>
                      </a:pPr>
                      <a:r>
                        <a:rPr lang="en-GB" sz="3200" b="0" spc="15" dirty="0">
                          <a:solidFill>
                            <a:srgbClr val="231F20"/>
                          </a:solidFill>
                          <a:latin typeface="Calibri"/>
                          <a:cs typeface="Calibri"/>
                        </a:rPr>
                        <a:t>O que </a:t>
                      </a:r>
                      <a:r>
                        <a:rPr lang="en-GB" sz="3200" b="0" spc="15" dirty="0" err="1">
                          <a:solidFill>
                            <a:srgbClr val="231F20"/>
                          </a:solidFill>
                          <a:latin typeface="Calibri"/>
                          <a:cs typeface="Calibri"/>
                        </a:rPr>
                        <a:t>são</a:t>
                      </a:r>
                      <a:r>
                        <a:rPr lang="en-GB" sz="3200" b="0" spc="15" dirty="0">
                          <a:solidFill>
                            <a:srgbClr val="231F20"/>
                          </a:solidFill>
                          <a:latin typeface="Calibri"/>
                          <a:cs typeface="Calibri"/>
                        </a:rPr>
                        <a:t> PSP? </a:t>
                      </a:r>
                    </a:p>
                  </a:txBody>
                  <a:tcPr marL="0" marR="0" marT="40005" marB="0">
                    <a:lnL w="12700">
                      <a:solidFill>
                        <a:srgbClr val="008EB2"/>
                      </a:solidFill>
                      <a:prstDash val="solid"/>
                    </a:lnL>
                    <a:lnR w="12700">
                      <a:solidFill>
                        <a:srgbClr val="008EB2"/>
                      </a:solidFill>
                      <a:prstDash val="solid"/>
                    </a:lnR>
                    <a:lnT w="12700" cap="flat" cmpd="sng" algn="ctr">
                      <a:solidFill>
                        <a:srgbClr val="008EB2"/>
                      </a:solidFill>
                      <a:prstDash val="solid"/>
                      <a:round/>
                      <a:headEnd type="none" w="med" len="med"/>
                      <a:tailEnd type="none" w="med" len="med"/>
                    </a:lnT>
                    <a:lnB w="12700" cap="flat" cmpd="sng" algn="ctr">
                      <a:solidFill>
                        <a:srgbClr val="008EB2"/>
                      </a:solidFill>
                      <a:prstDash val="solid"/>
                      <a:round/>
                      <a:headEnd type="none" w="med" len="med"/>
                      <a:tailEnd type="none" w="med" len="med"/>
                    </a:lnB>
                    <a:noFill/>
                  </a:tcPr>
                </a:tc>
                <a:extLst>
                  <a:ext uri="{0D108BD9-81ED-4DB2-BD59-A6C34878D82A}">
                    <a16:rowId xmlns:a16="http://schemas.microsoft.com/office/drawing/2014/main" val="10000"/>
                  </a:ext>
                </a:extLst>
              </a:tr>
              <a:tr h="593311">
                <a:tc>
                  <a:txBody>
                    <a:bodyPr/>
                    <a:lstStyle/>
                    <a:p>
                      <a:pPr marL="538480" marR="0" indent="-457200" defTabSz="914400" eaLnBrk="1" fontAlgn="auto" latinLnBrk="0" hangingPunct="1">
                        <a:lnSpc>
                          <a:spcPct val="100000"/>
                        </a:lnSpc>
                        <a:spcBef>
                          <a:spcPts val="315"/>
                        </a:spcBef>
                        <a:spcAft>
                          <a:spcPts val="0"/>
                        </a:spcAft>
                        <a:buClrTx/>
                        <a:buSzTx/>
                        <a:buFont typeface="Arial" panose="020B0604020202020204" pitchFamily="34" charset="0"/>
                        <a:buChar char="•"/>
                        <a:tabLst/>
                        <a:defRPr/>
                      </a:pPr>
                      <a:r>
                        <a:rPr lang="en-GB" sz="3200" b="0" spc="5" dirty="0" err="1">
                          <a:solidFill>
                            <a:srgbClr val="231F20"/>
                          </a:solidFill>
                          <a:latin typeface="Calibri"/>
                          <a:cs typeface="Calibri"/>
                        </a:rPr>
                        <a:t>Quem</a:t>
                      </a:r>
                      <a:r>
                        <a:rPr lang="en-GB" sz="3200" b="0" spc="5" dirty="0">
                          <a:solidFill>
                            <a:srgbClr val="231F20"/>
                          </a:solidFill>
                          <a:latin typeface="Calibri"/>
                          <a:cs typeface="Calibri"/>
                        </a:rPr>
                        <a:t> </a:t>
                      </a:r>
                      <a:r>
                        <a:rPr lang="en-GB" sz="3200" b="0" spc="5" dirty="0" err="1">
                          <a:solidFill>
                            <a:srgbClr val="231F20"/>
                          </a:solidFill>
                          <a:latin typeface="Calibri"/>
                          <a:cs typeface="Calibri"/>
                        </a:rPr>
                        <a:t>precisa</a:t>
                      </a:r>
                      <a:r>
                        <a:rPr lang="en-GB" sz="3200" b="0" spc="5" dirty="0">
                          <a:solidFill>
                            <a:srgbClr val="231F20"/>
                          </a:solidFill>
                          <a:latin typeface="Calibri"/>
                          <a:cs typeface="Calibri"/>
                        </a:rPr>
                        <a:t> de PSP?</a:t>
                      </a:r>
                    </a:p>
                  </a:txBody>
                  <a:tcPr marL="0" marR="0" marT="40005" marB="0">
                    <a:lnL w="12700">
                      <a:solidFill>
                        <a:srgbClr val="008EB2"/>
                      </a:solidFill>
                      <a:prstDash val="solid"/>
                    </a:lnL>
                    <a:lnR w="12700">
                      <a:solidFill>
                        <a:srgbClr val="008EB2"/>
                      </a:solidFill>
                      <a:prstDash val="solid"/>
                    </a:lnR>
                    <a:lnT w="12700" cap="flat" cmpd="sng" algn="ctr">
                      <a:solidFill>
                        <a:srgbClr val="008EB2"/>
                      </a:solidFill>
                      <a:prstDash val="solid"/>
                      <a:round/>
                      <a:headEnd type="none" w="med" len="med"/>
                      <a:tailEnd type="none" w="med" len="med"/>
                    </a:lnT>
                    <a:lnB w="12700" cap="flat" cmpd="sng" algn="ctr">
                      <a:solidFill>
                        <a:srgbClr val="008EB2"/>
                      </a:solidFill>
                      <a:prstDash val="solid"/>
                      <a:round/>
                      <a:headEnd type="none" w="med" len="med"/>
                      <a:tailEnd type="none" w="med" len="med"/>
                    </a:lnB>
                    <a:noFill/>
                  </a:tcPr>
                </a:tc>
                <a:extLst>
                  <a:ext uri="{0D108BD9-81ED-4DB2-BD59-A6C34878D82A}">
                    <a16:rowId xmlns:a16="http://schemas.microsoft.com/office/drawing/2014/main" val="10001"/>
                  </a:ext>
                </a:extLst>
              </a:tr>
              <a:tr h="593311">
                <a:tc>
                  <a:txBody>
                    <a:bodyPr/>
                    <a:lstStyle/>
                    <a:p>
                      <a:pPr marL="538480" marR="0" indent="-457200" defTabSz="914400" eaLnBrk="1" fontAlgn="auto" latinLnBrk="0" hangingPunct="1">
                        <a:lnSpc>
                          <a:spcPct val="100000"/>
                        </a:lnSpc>
                        <a:spcBef>
                          <a:spcPts val="315"/>
                        </a:spcBef>
                        <a:spcAft>
                          <a:spcPts val="0"/>
                        </a:spcAft>
                        <a:buClrTx/>
                        <a:buSzTx/>
                        <a:buFont typeface="Arial"/>
                        <a:buChar char="•"/>
                        <a:tabLst/>
                        <a:defRPr/>
                      </a:pPr>
                      <a:r>
                        <a:rPr lang="en-GB" sz="3200" b="0" dirty="0" err="1">
                          <a:solidFill>
                            <a:schemeClr val="tx1"/>
                          </a:solidFill>
                          <a:latin typeface="+mn-lt"/>
                          <a:ea typeface="+mn-ea"/>
                          <a:cs typeface="Calibri"/>
                        </a:rPr>
                        <a:t>Onde</a:t>
                      </a:r>
                      <a:r>
                        <a:rPr lang="en-GB" sz="3200" b="0" dirty="0">
                          <a:solidFill>
                            <a:schemeClr val="tx1"/>
                          </a:solidFill>
                          <a:latin typeface="+mn-lt"/>
                          <a:ea typeface="+mn-ea"/>
                          <a:cs typeface="Calibri"/>
                        </a:rPr>
                        <a:t> </a:t>
                      </a:r>
                      <a:r>
                        <a:rPr lang="en-GB" sz="3200" b="0" dirty="0" err="1">
                          <a:solidFill>
                            <a:schemeClr val="tx1"/>
                          </a:solidFill>
                          <a:latin typeface="+mn-lt"/>
                          <a:ea typeface="+mn-ea"/>
                          <a:cs typeface="Calibri"/>
                        </a:rPr>
                        <a:t>aplicar</a:t>
                      </a:r>
                      <a:r>
                        <a:rPr lang="en-GB" sz="3200" b="0" dirty="0">
                          <a:solidFill>
                            <a:schemeClr val="tx1"/>
                          </a:solidFill>
                          <a:latin typeface="+mn-lt"/>
                          <a:ea typeface="+mn-ea"/>
                          <a:cs typeface="Calibri"/>
                        </a:rPr>
                        <a:t> PSP?</a:t>
                      </a:r>
                    </a:p>
                  </a:txBody>
                  <a:tcPr marL="0" marR="0" marT="40005" marB="0">
                    <a:lnL w="12700">
                      <a:solidFill>
                        <a:srgbClr val="008EB2"/>
                      </a:solidFill>
                      <a:prstDash val="solid"/>
                    </a:lnL>
                    <a:lnR w="12700">
                      <a:solidFill>
                        <a:srgbClr val="008EB2"/>
                      </a:solidFill>
                      <a:prstDash val="solid"/>
                    </a:lnR>
                    <a:lnT w="12700" cap="flat" cmpd="sng" algn="ctr">
                      <a:solidFill>
                        <a:srgbClr val="008EB2"/>
                      </a:solidFill>
                      <a:prstDash val="solid"/>
                      <a:round/>
                      <a:headEnd type="none" w="med" len="med"/>
                      <a:tailEnd type="none" w="med" len="med"/>
                    </a:lnT>
                    <a:lnB w="12700" cap="flat" cmpd="sng" algn="ctr">
                      <a:solidFill>
                        <a:srgbClr val="008EB2"/>
                      </a:solidFill>
                      <a:prstDash val="solid"/>
                      <a:round/>
                      <a:headEnd type="none" w="med" len="med"/>
                      <a:tailEnd type="none" w="med" len="med"/>
                    </a:lnB>
                    <a:noFill/>
                  </a:tcPr>
                </a:tc>
                <a:extLst>
                  <a:ext uri="{0D108BD9-81ED-4DB2-BD59-A6C34878D82A}">
                    <a16:rowId xmlns:a16="http://schemas.microsoft.com/office/drawing/2014/main" val="10002"/>
                  </a:ext>
                </a:extLst>
              </a:tr>
              <a:tr h="593311">
                <a:tc>
                  <a:txBody>
                    <a:bodyPr/>
                    <a:lstStyle/>
                    <a:p>
                      <a:pPr marL="538480" marR="0" indent="-457200" defTabSz="914400" eaLnBrk="1" fontAlgn="auto" latinLnBrk="0" hangingPunct="1">
                        <a:lnSpc>
                          <a:spcPct val="100000"/>
                        </a:lnSpc>
                        <a:spcBef>
                          <a:spcPts val="315"/>
                        </a:spcBef>
                        <a:spcAft>
                          <a:spcPts val="0"/>
                        </a:spcAft>
                        <a:buClrTx/>
                        <a:buSzTx/>
                        <a:buFont typeface="Arial"/>
                        <a:buChar char="•"/>
                        <a:tabLst/>
                        <a:defRPr/>
                      </a:pPr>
                      <a:r>
                        <a:rPr lang="en-GB" sz="3200" b="0" dirty="0">
                          <a:solidFill>
                            <a:schemeClr val="tx1"/>
                          </a:solidFill>
                          <a:latin typeface="+mn-lt"/>
                          <a:ea typeface="+mn-ea"/>
                          <a:cs typeface="Calibri"/>
                        </a:rPr>
                        <a:t>Como </a:t>
                      </a:r>
                      <a:r>
                        <a:rPr lang="en-GB" sz="3200" b="0" dirty="0" err="1">
                          <a:solidFill>
                            <a:schemeClr val="tx1"/>
                          </a:solidFill>
                          <a:latin typeface="+mn-lt"/>
                          <a:ea typeface="+mn-ea"/>
                          <a:cs typeface="Calibri"/>
                        </a:rPr>
                        <a:t>prestar</a:t>
                      </a:r>
                      <a:r>
                        <a:rPr lang="en-GB" sz="3200" b="0" dirty="0">
                          <a:solidFill>
                            <a:schemeClr val="tx1"/>
                          </a:solidFill>
                          <a:latin typeface="+mn-lt"/>
                          <a:ea typeface="+mn-ea"/>
                          <a:cs typeface="Calibri"/>
                        </a:rPr>
                        <a:t> PSP? </a:t>
                      </a:r>
                    </a:p>
                  </a:txBody>
                  <a:tcPr marL="0" marR="0" marT="40005" marB="0">
                    <a:lnL w="12700">
                      <a:solidFill>
                        <a:srgbClr val="008EB2"/>
                      </a:solidFill>
                      <a:prstDash val="solid"/>
                    </a:lnL>
                    <a:lnR w="12700">
                      <a:solidFill>
                        <a:srgbClr val="008EB2"/>
                      </a:solidFill>
                      <a:prstDash val="solid"/>
                    </a:lnR>
                    <a:lnT w="12700" cap="flat" cmpd="sng" algn="ctr">
                      <a:solidFill>
                        <a:srgbClr val="008EB2"/>
                      </a:solidFill>
                      <a:prstDash val="solid"/>
                      <a:round/>
                      <a:headEnd type="none" w="med" len="med"/>
                      <a:tailEnd type="none" w="med" len="med"/>
                    </a:lnT>
                    <a:lnB w="12700" cap="flat" cmpd="sng" algn="ctr">
                      <a:solidFill>
                        <a:srgbClr val="008EB2"/>
                      </a:solidFill>
                      <a:prstDash val="solid"/>
                      <a:round/>
                      <a:headEnd type="none" w="med" len="med"/>
                      <a:tailEnd type="none" w="med" len="med"/>
                    </a:lnB>
                    <a:noFill/>
                  </a:tcPr>
                </a:tc>
                <a:extLst>
                  <a:ext uri="{0D108BD9-81ED-4DB2-BD59-A6C34878D82A}">
                    <a16:rowId xmlns:a16="http://schemas.microsoft.com/office/drawing/2014/main" val="10003"/>
                  </a:ext>
                </a:extLst>
              </a:tr>
              <a:tr h="593311">
                <a:tc>
                  <a:txBody>
                    <a:bodyPr/>
                    <a:lstStyle/>
                    <a:p>
                      <a:pPr marL="538480" marR="0" indent="-457200" defTabSz="914400" eaLnBrk="1" fontAlgn="auto" latinLnBrk="0" hangingPunct="1">
                        <a:lnSpc>
                          <a:spcPct val="100000"/>
                        </a:lnSpc>
                        <a:spcBef>
                          <a:spcPts val="315"/>
                        </a:spcBef>
                        <a:spcAft>
                          <a:spcPts val="0"/>
                        </a:spcAft>
                        <a:buClrTx/>
                        <a:buSzTx/>
                        <a:buFont typeface="Arial"/>
                        <a:buChar char="•"/>
                        <a:tabLst/>
                        <a:defRPr/>
                      </a:pPr>
                      <a:r>
                        <a:rPr lang="en-GB" sz="3200" b="0" dirty="0" err="1">
                          <a:solidFill>
                            <a:schemeClr val="tx1"/>
                          </a:solidFill>
                          <a:latin typeface="+mn-lt"/>
                          <a:ea typeface="+mn-ea"/>
                          <a:cs typeface="Calibri"/>
                        </a:rPr>
                        <a:t>Autocuidado</a:t>
                      </a:r>
                      <a:endParaRPr lang="en-GB" sz="3200" b="0" dirty="0">
                        <a:solidFill>
                          <a:schemeClr val="tx1"/>
                        </a:solidFill>
                        <a:latin typeface="+mn-lt"/>
                        <a:ea typeface="+mn-ea"/>
                        <a:cs typeface="Calibri"/>
                      </a:endParaRPr>
                    </a:p>
                  </a:txBody>
                  <a:tcPr marL="0" marR="0" marT="40005" marB="0">
                    <a:lnL w="12700">
                      <a:solidFill>
                        <a:srgbClr val="008EB2"/>
                      </a:solidFill>
                      <a:prstDash val="solid"/>
                    </a:lnL>
                    <a:lnR w="12700">
                      <a:solidFill>
                        <a:srgbClr val="008EB2"/>
                      </a:solidFill>
                      <a:prstDash val="solid"/>
                    </a:lnR>
                    <a:lnT w="12700" cap="flat" cmpd="sng" algn="ctr">
                      <a:solidFill>
                        <a:srgbClr val="008EB2"/>
                      </a:solidFill>
                      <a:prstDash val="solid"/>
                      <a:round/>
                      <a:headEnd type="none" w="med" len="med"/>
                      <a:tailEnd type="none" w="med" len="med"/>
                    </a:lnT>
                    <a:lnB w="12700" cap="flat" cmpd="sng" algn="ctr">
                      <a:solidFill>
                        <a:srgbClr val="008EB2"/>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8" name="object 12"/>
          <p:cNvSpPr txBox="1">
            <a:spLocks/>
          </p:cNvSpPr>
          <p:nvPr/>
        </p:nvSpPr>
        <p:spPr>
          <a:xfrm>
            <a:off x="958849" y="1184275"/>
            <a:ext cx="10560051" cy="66548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en-US" sz="4200" kern="0" spc="-20">
                <a:solidFill>
                  <a:srgbClr val="231F20"/>
                </a:solidFill>
                <a:latin typeface="Calibri"/>
                <a:ea typeface="+mj-ea"/>
                <a:cs typeface="Calibri"/>
              </a:rPr>
              <a:t>Agenda</a:t>
            </a:r>
            <a:endParaRPr kumimoji="0" lang="en-US" sz="4200" b="0" i="0" u="none" strike="noStrike" kern="0" cap="none" spc="-5" normalizeH="0" baseline="0" noProof="0">
              <a:ln>
                <a:noFill/>
              </a:ln>
              <a:solidFill>
                <a:srgbClr val="231F20"/>
              </a:solidFill>
              <a:effectLst/>
              <a:uLnTx/>
              <a:uFillTx/>
              <a:latin typeface="Calibri"/>
              <a:ea typeface="+mj-ea"/>
              <a:cs typeface="Calibri"/>
            </a:endParaRPr>
          </a:p>
        </p:txBody>
      </p:sp>
    </p:spTree>
    <p:extLst>
      <p:ext uri="{BB962C8B-B14F-4D97-AF65-F5344CB8AC3E}">
        <p14:creationId xmlns:p14="http://schemas.microsoft.com/office/powerpoint/2010/main" val="57107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
        <p:nvSpPr>
          <p:cNvPr id="17" name="object 12"/>
          <p:cNvSpPr txBox="1">
            <a:spLocks/>
          </p:cNvSpPr>
          <p:nvPr/>
        </p:nvSpPr>
        <p:spPr>
          <a:xfrm>
            <a:off x="958850" y="1948205"/>
            <a:ext cx="9913097" cy="328295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4200" b="0" i="0" u="none" strike="noStrike" kern="0" cap="none" spc="-20" normalizeH="0" baseline="0" noProof="0" dirty="0">
              <a:ln>
                <a:noFill/>
              </a:ln>
              <a:solidFill>
                <a:srgbClr val="0000FF"/>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20" normalizeH="0" baseline="0" noProof="0" dirty="0" err="1">
                <a:ln>
                  <a:noFill/>
                </a:ln>
                <a:solidFill>
                  <a:srgbClr val="0000FF"/>
                </a:solidFill>
                <a:effectLst/>
                <a:uLnTx/>
                <a:uFillTx/>
                <a:latin typeface="Calibri"/>
                <a:ea typeface="+mj-ea"/>
                <a:cs typeface="Calibri"/>
              </a:rPr>
              <a:t>Numa</a:t>
            </a:r>
            <a:r>
              <a:rPr kumimoji="0" lang="en-US" sz="4200" b="0" i="0" u="none" strike="noStrike" kern="0" cap="none" spc="-20" normalizeH="0" baseline="0" noProof="0" dirty="0">
                <a:ln>
                  <a:noFill/>
                </a:ln>
                <a:solidFill>
                  <a:srgbClr val="0000FF"/>
                </a:solidFill>
                <a:effectLst/>
                <a:uLnTx/>
                <a:uFillTx/>
                <a:latin typeface="Calibri"/>
                <a:ea typeface="+mj-ea"/>
                <a:cs typeface="Calibri"/>
              </a:rPr>
              <a:t> </a:t>
            </a:r>
            <a:r>
              <a:rPr lang="en-US" sz="4200" kern="0" spc="-20" dirty="0" err="1">
                <a:solidFill>
                  <a:srgbClr val="0000FF"/>
                </a:solidFill>
                <a:latin typeface="Calibri"/>
                <a:ea typeface="+mj-ea"/>
                <a:cs typeface="Calibri"/>
              </a:rPr>
              <a:t>folha</a:t>
            </a:r>
            <a:r>
              <a:rPr lang="en-US" sz="4200" kern="0" spc="-20" dirty="0">
                <a:solidFill>
                  <a:srgbClr val="0000FF"/>
                </a:solidFill>
                <a:latin typeface="Calibri"/>
                <a:ea typeface="+mj-ea"/>
                <a:cs typeface="Calibri"/>
              </a:rPr>
              <a:t> de </a:t>
            </a:r>
            <a:r>
              <a:rPr lang="en-US" sz="4200" kern="0" spc="-20" dirty="0" err="1">
                <a:solidFill>
                  <a:srgbClr val="0000FF"/>
                </a:solidFill>
                <a:latin typeface="Calibri"/>
                <a:ea typeface="+mj-ea"/>
                <a:cs typeface="Calibri"/>
              </a:rPr>
              <a:t>papel</a:t>
            </a:r>
            <a:r>
              <a:rPr lang="en-US" sz="4200" kern="0" spc="-20" dirty="0">
                <a:solidFill>
                  <a:srgbClr val="0000FF"/>
                </a:solidFill>
                <a:latin typeface="Calibri"/>
                <a:ea typeface="+mj-ea"/>
                <a:cs typeface="Calibri"/>
              </a:rPr>
              <a:t>, completer a </a:t>
            </a:r>
            <a:r>
              <a:rPr lang="en-US" sz="4200" kern="0" spc="-20" dirty="0" err="1">
                <a:solidFill>
                  <a:srgbClr val="0000FF"/>
                </a:solidFill>
                <a:latin typeface="Calibri"/>
                <a:ea typeface="+mj-ea"/>
                <a:cs typeface="Calibri"/>
              </a:rPr>
              <a:t>frase</a:t>
            </a:r>
            <a:r>
              <a:rPr lang="en-US" sz="4200" kern="0" spc="-20" dirty="0">
                <a:solidFill>
                  <a:srgbClr val="0000FF"/>
                </a:solidFill>
                <a:latin typeface="Calibri"/>
                <a:ea typeface="+mj-ea"/>
                <a:cs typeface="Calibri"/>
              </a:rPr>
              <a:t> da forma </a:t>
            </a:r>
            <a:r>
              <a:rPr lang="en-US" sz="4200" kern="0" spc="-20" dirty="0" err="1">
                <a:solidFill>
                  <a:srgbClr val="0000FF"/>
                </a:solidFill>
                <a:latin typeface="Calibri"/>
                <a:ea typeface="+mj-ea"/>
                <a:cs typeface="Calibri"/>
              </a:rPr>
              <a:t>mais</a:t>
            </a:r>
            <a:r>
              <a:rPr lang="en-US" sz="4200" kern="0" spc="-20" dirty="0">
                <a:solidFill>
                  <a:srgbClr val="0000FF"/>
                </a:solidFill>
                <a:latin typeface="Calibri"/>
                <a:ea typeface="+mj-ea"/>
                <a:cs typeface="Calibri"/>
              </a:rPr>
              <a:t> simples </a:t>
            </a:r>
            <a:r>
              <a:rPr lang="en-US" sz="4200" kern="0" spc="-20" dirty="0" err="1">
                <a:solidFill>
                  <a:srgbClr val="0000FF"/>
                </a:solidFill>
                <a:latin typeface="Calibri"/>
                <a:ea typeface="+mj-ea"/>
                <a:cs typeface="Calibri"/>
              </a:rPr>
              <a:t>possível</a:t>
            </a:r>
            <a:r>
              <a:rPr lang="en-US" sz="4200" kern="0" spc="-20" dirty="0">
                <a:solidFill>
                  <a:srgbClr val="0000FF"/>
                </a:solidFill>
                <a:latin typeface="Calibri"/>
                <a:ea typeface="+mj-ea"/>
                <a:cs typeface="Calibri"/>
              </a:rPr>
              <a:t>:</a:t>
            </a:r>
            <a:endParaRPr kumimoji="0" lang="en-US" sz="4200" b="0" i="0" u="none" strike="noStrike" kern="0" cap="none" spc="-20" normalizeH="0" baseline="0" noProof="0" dirty="0">
              <a:ln>
                <a:noFill/>
              </a:ln>
              <a:solidFill>
                <a:srgbClr val="0000FF"/>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4200" kern="0" spc="-20" dirty="0">
              <a:solidFill>
                <a:srgbClr val="231F20"/>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r>
              <a:rPr lang="en-US" sz="4200" kern="0" spc="-20" dirty="0" err="1">
                <a:solidFill>
                  <a:srgbClr val="231F20"/>
                </a:solidFill>
                <a:latin typeface="Calibri"/>
                <a:ea typeface="+mj-ea"/>
                <a:cs typeface="Calibri"/>
              </a:rPr>
              <a:t>Os</a:t>
            </a:r>
            <a:r>
              <a:rPr lang="en-US" sz="4200" kern="0" spc="-20" dirty="0">
                <a:solidFill>
                  <a:srgbClr val="231F20"/>
                </a:solidFill>
                <a:latin typeface="Calibri"/>
                <a:ea typeface="+mj-ea"/>
                <a:cs typeface="Calibri"/>
              </a:rPr>
              <a:t> </a:t>
            </a:r>
            <a:r>
              <a:rPr lang="en-US" sz="4200" kern="0" spc="-20" dirty="0" err="1">
                <a:solidFill>
                  <a:srgbClr val="231F20"/>
                </a:solidFill>
                <a:latin typeface="Calibri"/>
                <a:ea typeface="+mj-ea"/>
                <a:cs typeface="Calibri"/>
              </a:rPr>
              <a:t>Primeiros</a:t>
            </a:r>
            <a:r>
              <a:rPr lang="en-US" sz="4200" kern="0" spc="-20" dirty="0">
                <a:solidFill>
                  <a:srgbClr val="231F20"/>
                </a:solidFill>
                <a:latin typeface="Calibri"/>
                <a:ea typeface="+mj-ea"/>
                <a:cs typeface="Calibri"/>
              </a:rPr>
              <a:t> </a:t>
            </a:r>
            <a:r>
              <a:rPr lang="en-US" sz="4200" kern="0" spc="-20" dirty="0" err="1">
                <a:solidFill>
                  <a:srgbClr val="231F20"/>
                </a:solidFill>
                <a:latin typeface="Calibri"/>
                <a:ea typeface="+mj-ea"/>
                <a:cs typeface="Calibri"/>
              </a:rPr>
              <a:t>Socorros</a:t>
            </a:r>
            <a:r>
              <a:rPr lang="en-US" sz="4200" kern="0" spc="-20" dirty="0">
                <a:solidFill>
                  <a:srgbClr val="231F20"/>
                </a:solidFill>
                <a:latin typeface="Calibri"/>
                <a:ea typeface="+mj-ea"/>
                <a:cs typeface="Calibri"/>
              </a:rPr>
              <a:t> </a:t>
            </a:r>
            <a:r>
              <a:rPr lang="en-US" sz="4200" kern="0" spc="-20" dirty="0" err="1">
                <a:solidFill>
                  <a:srgbClr val="231F20"/>
                </a:solidFill>
                <a:latin typeface="Calibri"/>
                <a:ea typeface="+mj-ea"/>
                <a:cs typeface="Calibri"/>
              </a:rPr>
              <a:t>são</a:t>
            </a:r>
            <a:r>
              <a:rPr kumimoji="0" lang="en-US" sz="4200" b="0" i="0" u="none" strike="noStrike" kern="0" cap="none" spc="-5" normalizeH="0" baseline="0" noProof="0" dirty="0">
                <a:ln>
                  <a:noFill/>
                </a:ln>
                <a:solidFill>
                  <a:srgbClr val="231F20"/>
                </a:solidFill>
                <a:effectLst/>
                <a:uLnTx/>
                <a:uFillTx/>
                <a:latin typeface="Calibri"/>
                <a:ea typeface="+mj-ea"/>
                <a:cs typeface="Calibri"/>
              </a:rPr>
              <a:t> ……</a:t>
            </a:r>
          </a:p>
        </p:txBody>
      </p:sp>
      <p:sp>
        <p:nvSpPr>
          <p:cNvPr id="18" name="object 12">
            <a:extLst>
              <a:ext uri="{FF2B5EF4-FFF2-40B4-BE49-F238E27FC236}">
                <a16:creationId xmlns:a16="http://schemas.microsoft.com/office/drawing/2014/main" id="{767C9269-805A-4888-B4DB-676CAFD3169D}"/>
              </a:ext>
            </a:extLst>
          </p:cNvPr>
          <p:cNvSpPr txBox="1">
            <a:spLocks/>
          </p:cNvSpPr>
          <p:nvPr/>
        </p:nvSpPr>
        <p:spPr>
          <a:xfrm>
            <a:off x="664210" y="1252195"/>
            <a:ext cx="9906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algn="ctr" defTabSz="914400">
              <a:spcBef>
                <a:spcPts val="100"/>
              </a:spcBef>
            </a:pPr>
            <a:r>
              <a:rPr lang="en-US" b="1" kern="0" spc="-20" dirty="0">
                <a:solidFill>
                  <a:srgbClr val="FF0000"/>
                </a:solidFill>
              </a:rPr>
              <a:t>O que </a:t>
            </a:r>
            <a:r>
              <a:rPr lang="en-US" b="1" kern="0" spc="-20" dirty="0" err="1">
                <a:solidFill>
                  <a:srgbClr val="FF0000"/>
                </a:solidFill>
              </a:rPr>
              <a:t>são</a:t>
            </a:r>
            <a:r>
              <a:rPr lang="en-US" b="1" kern="0" spc="-20" dirty="0">
                <a:solidFill>
                  <a:srgbClr val="FF0000"/>
                </a:solidFill>
              </a:rPr>
              <a:t> </a:t>
            </a:r>
            <a:r>
              <a:rPr lang="en-US" b="1" kern="0" spc="-20" dirty="0" err="1">
                <a:solidFill>
                  <a:srgbClr val="FF0000"/>
                </a:solidFill>
              </a:rPr>
              <a:t>Primeiros</a:t>
            </a:r>
            <a:r>
              <a:rPr lang="en-US" b="1" kern="0" spc="-20" dirty="0">
                <a:solidFill>
                  <a:srgbClr val="FF0000"/>
                </a:solidFill>
              </a:rPr>
              <a:t> </a:t>
            </a:r>
            <a:r>
              <a:rPr lang="en-US" b="1" kern="0" spc="-20" dirty="0" err="1">
                <a:solidFill>
                  <a:srgbClr val="FF0000"/>
                </a:solidFill>
              </a:rPr>
              <a:t>Socorros</a:t>
            </a:r>
            <a:r>
              <a:rPr lang="en-US" b="1" kern="0" spc="-20" dirty="0">
                <a:solidFill>
                  <a:srgbClr val="FF0000"/>
                </a:solidFill>
              </a:rPr>
              <a:t> </a:t>
            </a:r>
            <a:r>
              <a:rPr lang="en-US" b="1" kern="0" spc="-20" dirty="0" err="1">
                <a:solidFill>
                  <a:srgbClr val="FF0000"/>
                </a:solidFill>
              </a:rPr>
              <a:t>Psicológicos</a:t>
            </a:r>
            <a:r>
              <a:rPr lang="en-US" b="1" kern="0" spc="-20" dirty="0">
                <a:solidFill>
                  <a:srgbClr val="FF0000"/>
                </a:solidFill>
              </a:rPr>
              <a:t>? </a:t>
            </a:r>
            <a:endParaRPr lang="en-US" kern="0" spc="-5"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2961238AFFF8444B9806468E0129FDFF" ma:contentTypeVersion="15" ma:contentTypeDescription="Criar um novo documento." ma:contentTypeScope="" ma:versionID="45de4181210a6e6d2cd68f5e5fbcde7c">
  <xsd:schema xmlns:xsd="http://www.w3.org/2001/XMLSchema" xmlns:xs="http://www.w3.org/2001/XMLSchema" xmlns:p="http://schemas.microsoft.com/office/2006/metadata/properties" xmlns:ns1="http://schemas.microsoft.com/sharepoint/v3" xmlns:ns2="1e5e79c9-f2ad-49fb-a70d-d0b55850d176" xmlns:ns3="493a1865-acc6-4b32-9bc1-79caec7fb5e9" targetNamespace="http://schemas.microsoft.com/office/2006/metadata/properties" ma:root="true" ma:fieldsID="a477793318e12dee38cb7af881a3ffa9" ns1:_="" ns2:_="" ns3:_="">
    <xsd:import namespace="http://schemas.microsoft.com/sharepoint/v3"/>
    <xsd:import namespace="1e5e79c9-f2ad-49fb-a70d-d0b55850d176"/>
    <xsd:import namespace="493a1865-acc6-4b32-9bc1-79caec7fb5e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Propriedades da Política de Conformidade Unificada" ma:hidden="true" ma:internalName="_ip_UnifiedCompliancePolicyProperties">
      <xsd:simpleType>
        <xsd:restriction base="dms:Note"/>
      </xsd:simpleType>
    </xsd:element>
    <xsd:element name="_ip_UnifiedCompliancePolicyUIAction" ma:index="22" nillable="true" ma:displayName="Ação de IU da Política de Conformidade Unificada"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5e79c9-f2ad-49fb-a70d-d0b55850d1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3a1865-acc6-4b32-9bc1-79caec7fb5e9" elementFormDefault="qualified">
    <xsd:import namespace="http://schemas.microsoft.com/office/2006/documentManagement/types"/>
    <xsd:import namespace="http://schemas.microsoft.com/office/infopath/2007/PartnerControls"/>
    <xsd:element name="SharedWithUsers" ma:index="18"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84BC44-2895-4A86-A42E-27487DDF4108}">
  <ds:schemaRefs>
    <ds:schemaRef ds:uri="http://purl.org/dc/terms/"/>
    <ds:schemaRef ds:uri="http://schemas.microsoft.com/office/2006/metadata/properties"/>
    <ds:schemaRef ds:uri="http://schemas.microsoft.com/office/infopath/2007/PartnerControls"/>
    <ds:schemaRef ds:uri="http://schemas.microsoft.com/office/2006/documentManagement/types"/>
    <ds:schemaRef ds:uri="d04ac8df-6fd2-482f-b819-b97b1136af7f"/>
    <ds:schemaRef ds:uri="http://schemas.openxmlformats.org/package/2006/metadata/core-properties"/>
    <ds:schemaRef ds:uri="14bfd2bb-3d4a-4549-9197-f3410a8da64b"/>
    <ds:schemaRef ds:uri="c88ac93e-c402-42ef-ac24-5483d127e6ae"/>
    <ds:schemaRef ds:uri="b7371c5c-3b32-4513-bc11-f5fb9aa4778f"/>
    <ds:schemaRef ds:uri="abbeec68-b05e-4e2e-88e5-2ac3e13fe809"/>
    <ds:schemaRef ds:uri="http://purl.org/dc/elements/1.1/"/>
    <ds:schemaRef ds:uri="9a29e298-6711-4c2e-b998-25b6d616e0da"/>
    <ds:schemaRef ds:uri="http://www.w3.org/XML/1998/namespace"/>
    <ds:schemaRef ds:uri="http://purl.org/dc/dcmitype/"/>
  </ds:schemaRefs>
</ds:datastoreItem>
</file>

<file path=customXml/itemProps2.xml><?xml version="1.0" encoding="utf-8"?>
<ds:datastoreItem xmlns:ds="http://schemas.openxmlformats.org/officeDocument/2006/customXml" ds:itemID="{63B91A24-2ED3-401B-9E32-7232B21804B7}">
  <ds:schemaRefs>
    <ds:schemaRef ds:uri="http://schemas.microsoft.com/sharepoint/v3/contenttype/forms"/>
  </ds:schemaRefs>
</ds:datastoreItem>
</file>

<file path=customXml/itemProps3.xml><?xml version="1.0" encoding="utf-8"?>
<ds:datastoreItem xmlns:ds="http://schemas.openxmlformats.org/officeDocument/2006/customXml" ds:itemID="{70D1E1EA-BE51-491B-B489-EB384CCD1172}"/>
</file>

<file path=docProps/app.xml><?xml version="1.0" encoding="utf-8"?>
<Properties xmlns="http://schemas.openxmlformats.org/officeDocument/2006/extended-properties" xmlns:vt="http://schemas.openxmlformats.org/officeDocument/2006/docPropsVTypes">
  <Template/>
  <TotalTime>4893</TotalTime>
  <Words>7259</Words>
  <Application>Microsoft Office PowerPoint</Application>
  <PresentationFormat>Personalizados</PresentationFormat>
  <Paragraphs>806</Paragraphs>
  <Slides>55</Slides>
  <Notes>54</Notes>
  <HiddenSlides>0</HiddenSlides>
  <MMClips>0</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55</vt:i4>
      </vt:variant>
    </vt:vector>
  </HeadingPairs>
  <TitlesOfParts>
    <vt:vector size="62" baseType="lpstr">
      <vt:lpstr>Arial</vt:lpstr>
      <vt:lpstr>Arial Black</vt:lpstr>
      <vt:lpstr>Calibri</vt:lpstr>
      <vt:lpstr>Noto Sans</vt:lpstr>
      <vt:lpstr>Open Sans</vt:lpstr>
      <vt:lpstr>Times New Roman</vt:lpstr>
      <vt:lpstr>Office Theme</vt:lpstr>
      <vt:lpstr>Apresentação do PowerPoint</vt:lpstr>
      <vt:lpstr> Orientações de Primeiros Socorros Psicológicos   em tempos de conflito e incerteza</vt:lpstr>
      <vt:lpstr>Apresentação do PowerPoint</vt:lpstr>
      <vt:lpstr>Primeiros Socorros Psicológicos em resposta à  Covid19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Verdadeiro ou Falso?  Primeiros Socorros Psicológicos são…….</vt:lpstr>
      <vt:lpstr>Primeiros Socorros Psicológicos são:</vt:lpstr>
      <vt:lpstr>Primeiros Socorros Psicológicos não são…</vt:lpstr>
      <vt:lpstr>Quem precisa de PSP?</vt:lpstr>
      <vt:lpstr>Quando aplicar PSP?</vt:lpstr>
      <vt:lpstr>Quando prestar PSP?</vt:lpstr>
      <vt:lpstr>Onde prestar PSP?</vt:lpstr>
      <vt:lpstr>Apresentação do PowerPoint</vt:lpstr>
      <vt:lpstr>Como prestar PSP?</vt:lpstr>
      <vt:lpstr>Observar</vt:lpstr>
      <vt:lpstr>Observar</vt:lpstr>
      <vt:lpstr>Reações comuns</vt:lpstr>
      <vt:lpstr>Sinais e sintomas de stress</vt:lpstr>
      <vt:lpstr>Comportamentais</vt:lpstr>
      <vt:lpstr>Emocionais</vt:lpstr>
      <vt:lpstr>Cognições</vt:lpstr>
      <vt:lpstr>Espirituais</vt:lpstr>
      <vt:lpstr>Reações comuns vs. reações severas</vt:lpstr>
      <vt:lpstr>Exemplos de reações severas</vt:lpstr>
      <vt:lpstr>Apresentação do PowerPoint</vt:lpstr>
      <vt:lpstr>ESCUTAR refere-se à forma como o prestador de ajuda</vt:lpstr>
      <vt:lpstr>Comunicação de suporte e escuta ativa</vt:lpstr>
      <vt:lpstr>Acalmar alguém em stress</vt:lpstr>
      <vt:lpstr>Acalmar alguém em stress</vt:lpstr>
      <vt:lpstr>Acalmar alguém em stress</vt:lpstr>
      <vt:lpstr>LIGAR refere-se como ajudar a pessoa em stress</vt:lpstr>
      <vt:lpstr>LIGAR – saber como e para onde referenciar</vt:lpstr>
      <vt:lpstr>LIGAR– saber como e para onde referenciar</vt:lpstr>
      <vt:lpstr>Apresentação do PowerPoint</vt:lpstr>
      <vt:lpstr>Role plays</vt:lpstr>
      <vt:lpstr>Prepare-se para ajudar</vt:lpstr>
      <vt:lpstr>Preparar-se para ajudar</vt:lpstr>
      <vt:lpstr>Falar com crianças sobre conflitos e tempos de incerteza</vt:lpstr>
      <vt:lpstr>Falar com crianças sobre conflitos</vt:lpstr>
      <vt:lpstr>Falar com crianças sobre conflitos</vt:lpstr>
      <vt:lpstr>Falar com crianças sobre conflitos</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Psychological  First Aid</dc:title>
  <dc:creator>Pernille Hansen</dc:creator>
  <cp:lastModifiedBy>Inês Ribeiro</cp:lastModifiedBy>
  <cp:revision>63</cp:revision>
  <cp:lastPrinted>2020-04-23T10:48:05Z</cp:lastPrinted>
  <dcterms:created xsi:type="dcterms:W3CDTF">2020-06-09T13:18:26Z</dcterms:created>
  <dcterms:modified xsi:type="dcterms:W3CDTF">2022-03-15T16:23:36Z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2018-11-23T00:00:00Z</vt:filetime>
  </property>
  <property fmtid="{D5CDD505-2E9C-101B-9397-08002B2CF9AE}" pid="3" name="Creator">
    <vt:lpwstr>Adobe InDesign CC 13.0 (Macintosh)</vt:lpwstr>
  </property>
  <property fmtid="{D5CDD505-2E9C-101B-9397-08002B2CF9AE}" pid="4" name="LastSaved">
    <vt:filetime>2018-11-23T00:00:00Z</vt:filetime>
  </property>
  <property fmtid="{D5CDD505-2E9C-101B-9397-08002B2CF9AE}" pid="5" name="rkSubject">
    <vt:lpwstr>58;#Mental Health and Psychosocial Support|c3d237ec-4728-4433-8c55-55bdd81b6d7c;#1;##Internal administration|612d00ef-247d-434e-82e1-015cd6d837a0</vt:lpwstr>
  </property>
  <property fmtid="{D5CDD505-2E9C-101B-9397-08002B2CF9AE}" pid="6" name="ContentTypeId">
    <vt:lpwstr>0x0101002961238AFFF8444B9806468E0129FDFF</vt:lpwstr>
  </property>
  <property fmtid="{D5CDD505-2E9C-101B-9397-08002B2CF9AE}" pid="7" name="rkCaseRespUnit">
    <vt:lpwstr>14;#Psykosociale Referencecenter|19a43a16-be01-4053-b571-a618d9cd1bd9</vt:lpwstr>
  </property>
  <property fmtid="{D5CDD505-2E9C-101B-9397-08002B2CF9AE}" pid="8" name="rkProcess">
    <vt:lpwstr/>
  </property>
  <property fmtid="{D5CDD505-2E9C-101B-9397-08002B2CF9AE}" pid="9" name="rkOpenConfidential">
    <vt:lpwstr>9;#Open|5b634c15-81a0-4474-a1b9-c7fcf95d35c4</vt:lpwstr>
  </property>
  <property fmtid="{D5CDD505-2E9C-101B-9397-08002B2CF9AE}" pid="10" name="rkDocDirection">
    <vt:lpwstr>10;#Internal|bf6bc60c-60b7-4f48-b412-c18e1ee58d20</vt:lpwstr>
  </property>
  <property fmtid="{D5CDD505-2E9C-101B-9397-08002B2CF9AE}" pid="11" name="rkDocumentStatus">
    <vt:lpwstr>11;#Final|9ae6fcd9-b451-46c0-9019-188a10b11456</vt:lpwstr>
  </property>
  <property fmtid="{D5CDD505-2E9C-101B-9397-08002B2CF9AE}" pid="12" name="MediaServiceImageTags">
    <vt:lpwstr/>
  </property>
</Properties>
</file>