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4014" r:id="rId5"/>
    <p:sldId id="405" r:id="rId6"/>
    <p:sldId id="342" r:id="rId7"/>
    <p:sldId id="381" r:id="rId8"/>
    <p:sldId id="3996" r:id="rId9"/>
    <p:sldId id="4013" r:id="rId10"/>
    <p:sldId id="344" r:id="rId11"/>
    <p:sldId id="350" r:id="rId12"/>
    <p:sldId id="288" r:id="rId13"/>
    <p:sldId id="302" r:id="rId14"/>
    <p:sldId id="404" r:id="rId15"/>
    <p:sldId id="303" r:id="rId16"/>
    <p:sldId id="351" r:id="rId17"/>
    <p:sldId id="3998" r:id="rId18"/>
    <p:sldId id="258" r:id="rId19"/>
    <p:sldId id="260" r:id="rId20"/>
    <p:sldId id="4000" r:id="rId21"/>
    <p:sldId id="4001" r:id="rId22"/>
    <p:sldId id="345" r:id="rId23"/>
    <p:sldId id="262" r:id="rId24"/>
    <p:sldId id="4009" r:id="rId25"/>
    <p:sldId id="280" r:id="rId26"/>
    <p:sldId id="274" r:id="rId27"/>
    <p:sldId id="264" r:id="rId28"/>
    <p:sldId id="4010" r:id="rId29"/>
    <p:sldId id="397" r:id="rId30"/>
    <p:sldId id="373" r:id="rId31"/>
    <p:sldId id="394" r:id="rId32"/>
    <p:sldId id="395" r:id="rId33"/>
    <p:sldId id="396" r:id="rId34"/>
    <p:sldId id="322" r:id="rId35"/>
    <p:sldId id="323" r:id="rId36"/>
    <p:sldId id="300" r:id="rId37"/>
    <p:sldId id="265" r:id="rId38"/>
    <p:sldId id="320" r:id="rId39"/>
    <p:sldId id="318" r:id="rId40"/>
    <p:sldId id="331" r:id="rId41"/>
    <p:sldId id="4011" r:id="rId42"/>
    <p:sldId id="343" r:id="rId43"/>
    <p:sldId id="337" r:id="rId44"/>
    <p:sldId id="4005" r:id="rId45"/>
    <p:sldId id="4012" r:id="rId46"/>
    <p:sldId id="299" r:id="rId47"/>
    <p:sldId id="346" r:id="rId48"/>
    <p:sldId id="316" r:id="rId49"/>
    <p:sldId id="317" r:id="rId50"/>
    <p:sldId id="3997" r:id="rId51"/>
    <p:sldId id="310" r:id="rId52"/>
    <p:sldId id="406" r:id="rId53"/>
    <p:sldId id="4015" r:id="rId54"/>
    <p:sldId id="339" r:id="rId55"/>
    <p:sldId id="353" r:id="rId56"/>
  </p:sldIdLst>
  <p:sldSz cx="11518900" cy="6483350"/>
  <p:notesSz cx="11518900" cy="648335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4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D89F1F-76E2-4A79-96CF-EA23EE62CDAA}" v="1" dt="2026-03-19T08:48:50.759"/>
    <p1510:client id="{B05B0A12-C069-407D-B4CD-C5BEC28F0E94}" v="1" dt="2026-03-19T08:50:48.23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156" y="17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B8B8E1-B232-AE4A-A27C-79556FA23D50}" type="doc">
      <dgm:prSet loTypeId="urn:microsoft.com/office/officeart/2005/8/layout/radial1" loCatId="" qsTypeId="urn:microsoft.com/office/officeart/2005/8/quickstyle/simple2" qsCatId="simple" csTypeId="urn:microsoft.com/office/officeart/2005/8/colors/accent2_1" csCatId="accent2" phldr="1"/>
      <dgm:spPr/>
      <dgm:t>
        <a:bodyPr/>
        <a:lstStyle/>
        <a:p>
          <a:endParaRPr lang="en-GB"/>
        </a:p>
      </dgm:t>
    </dgm:pt>
    <dgm:pt modelId="{DFAD0621-EE23-DB41-98E6-529C4B81D6CB}">
      <dgm:prSet phldrT="[Text]" custT="1"/>
      <dgm:spPr>
        <a:solidFill>
          <a:srgbClr val="C00000"/>
        </a:solidFill>
      </dgm:spPr>
      <dgm:t>
        <a:bodyPr/>
        <a:lstStyle/>
        <a:p>
          <a:r>
            <a:rPr lang="en-GB" sz="3000" b="1">
              <a:solidFill>
                <a:schemeClr val="bg1"/>
              </a:solidFill>
            </a:rPr>
            <a:t>Psychosocial support</a:t>
          </a:r>
        </a:p>
      </dgm:t>
    </dgm:pt>
    <dgm:pt modelId="{E7B00931-774E-044A-9340-C031A887672F}" type="parTrans" cxnId="{42B95C75-7101-D141-A3B2-20226236DF64}">
      <dgm:prSet/>
      <dgm:spPr/>
      <dgm:t>
        <a:bodyPr/>
        <a:lstStyle/>
        <a:p>
          <a:endParaRPr lang="en-GB"/>
        </a:p>
      </dgm:t>
    </dgm:pt>
    <dgm:pt modelId="{C18C16A7-BA0E-FC41-B93A-8A0B0F90A0F2}" type="sibTrans" cxnId="{42B95C75-7101-D141-A3B2-20226236DF64}">
      <dgm:prSet/>
      <dgm:spPr/>
      <dgm:t>
        <a:bodyPr/>
        <a:lstStyle/>
        <a:p>
          <a:endParaRPr lang="en-GB"/>
        </a:p>
      </dgm:t>
    </dgm:pt>
    <dgm:pt modelId="{CCD09AFE-2D0E-6545-8264-6343E2832EB7}">
      <dgm:prSet phldrT="[Text]" custT="1"/>
      <dgm:spPr/>
      <dgm:t>
        <a:bodyPr/>
        <a:lstStyle/>
        <a:p>
          <a:r>
            <a:rPr lang="en-GB" sz="3000"/>
            <a:t>Safety</a:t>
          </a:r>
        </a:p>
      </dgm:t>
    </dgm:pt>
    <dgm:pt modelId="{A803D17E-D3DC-D04F-BA5D-5A779E4932A1}" type="parTrans" cxnId="{A614D30F-BB21-A549-A745-D9411F95D833}">
      <dgm:prSet custT="1"/>
      <dgm:spPr/>
      <dgm:t>
        <a:bodyPr/>
        <a:lstStyle/>
        <a:p>
          <a:endParaRPr lang="en-GB" sz="3000"/>
        </a:p>
      </dgm:t>
    </dgm:pt>
    <dgm:pt modelId="{5EE36CA1-4528-6B47-A0D3-780935FAACCA}" type="sibTrans" cxnId="{A614D30F-BB21-A549-A745-D9411F95D833}">
      <dgm:prSet/>
      <dgm:spPr/>
      <dgm:t>
        <a:bodyPr/>
        <a:lstStyle/>
        <a:p>
          <a:endParaRPr lang="en-GB"/>
        </a:p>
      </dgm:t>
    </dgm:pt>
    <dgm:pt modelId="{9718C0C8-798E-7C4D-AF11-8A66786A0008}">
      <dgm:prSet phldrT="[Text]" custT="1"/>
      <dgm:spPr/>
      <dgm:t>
        <a:bodyPr/>
        <a:lstStyle/>
        <a:p>
          <a:r>
            <a:rPr lang="en-GB" sz="3000"/>
            <a:t>Calming</a:t>
          </a:r>
        </a:p>
      </dgm:t>
    </dgm:pt>
    <dgm:pt modelId="{80BAEA9B-F289-7442-8CD8-DAA44B1E265D}" type="parTrans" cxnId="{29017652-F83F-6F4D-8056-2D1FAC7E30CB}">
      <dgm:prSet custT="1"/>
      <dgm:spPr/>
      <dgm:t>
        <a:bodyPr/>
        <a:lstStyle/>
        <a:p>
          <a:endParaRPr lang="en-GB" sz="3000"/>
        </a:p>
      </dgm:t>
    </dgm:pt>
    <dgm:pt modelId="{20A4EED0-CDB4-F043-9DDB-CCF8E6D5C67F}" type="sibTrans" cxnId="{29017652-F83F-6F4D-8056-2D1FAC7E30CB}">
      <dgm:prSet/>
      <dgm:spPr/>
      <dgm:t>
        <a:bodyPr/>
        <a:lstStyle/>
        <a:p>
          <a:endParaRPr lang="en-GB"/>
        </a:p>
      </dgm:t>
    </dgm:pt>
    <dgm:pt modelId="{3B97E0E3-D9DD-9C48-AAF9-8FA080F831ED}">
      <dgm:prSet phldrT="[Text]" custT="1"/>
      <dgm:spPr/>
      <dgm:t>
        <a:bodyPr/>
        <a:lstStyle/>
        <a:p>
          <a:r>
            <a:rPr lang="en-GB" sz="3000"/>
            <a:t>Self- and collective efficacy</a:t>
          </a:r>
        </a:p>
      </dgm:t>
    </dgm:pt>
    <dgm:pt modelId="{6151C108-1C07-874D-9EF9-FF41374A7157}" type="parTrans" cxnId="{2B673105-0AD3-2C43-8CDA-3027AF9F09EC}">
      <dgm:prSet custT="1"/>
      <dgm:spPr/>
      <dgm:t>
        <a:bodyPr/>
        <a:lstStyle/>
        <a:p>
          <a:endParaRPr lang="en-GB" sz="3000"/>
        </a:p>
      </dgm:t>
    </dgm:pt>
    <dgm:pt modelId="{AC432DF4-F89C-AD42-A737-FE2E53E52763}" type="sibTrans" cxnId="{2B673105-0AD3-2C43-8CDA-3027AF9F09EC}">
      <dgm:prSet/>
      <dgm:spPr/>
      <dgm:t>
        <a:bodyPr/>
        <a:lstStyle/>
        <a:p>
          <a:endParaRPr lang="en-GB"/>
        </a:p>
      </dgm:t>
    </dgm:pt>
    <dgm:pt modelId="{6713057B-4F7F-8443-910F-3E21B5128852}">
      <dgm:prSet phldrT="[Text]" custT="1"/>
      <dgm:spPr/>
      <dgm:t>
        <a:bodyPr/>
        <a:lstStyle/>
        <a:p>
          <a:r>
            <a:rPr lang="en-GB" sz="3000"/>
            <a:t>Connectedness</a:t>
          </a:r>
        </a:p>
      </dgm:t>
    </dgm:pt>
    <dgm:pt modelId="{8C74F9C1-BF98-1A42-9BEB-139F4EAAB211}" type="parTrans" cxnId="{E913A0E7-165C-8649-BBB7-E7ECAF1260AD}">
      <dgm:prSet custT="1"/>
      <dgm:spPr/>
      <dgm:t>
        <a:bodyPr/>
        <a:lstStyle/>
        <a:p>
          <a:endParaRPr lang="en-GB" sz="3000"/>
        </a:p>
      </dgm:t>
    </dgm:pt>
    <dgm:pt modelId="{6E54399A-9453-E046-A93D-9FAB0C0B1DBD}" type="sibTrans" cxnId="{E913A0E7-165C-8649-BBB7-E7ECAF1260AD}">
      <dgm:prSet/>
      <dgm:spPr/>
      <dgm:t>
        <a:bodyPr/>
        <a:lstStyle/>
        <a:p>
          <a:endParaRPr lang="en-GB"/>
        </a:p>
      </dgm:t>
    </dgm:pt>
    <dgm:pt modelId="{79ECC329-EFC2-5E4E-BC12-CF4E44296446}">
      <dgm:prSet phldrT="[Text]" custT="1"/>
      <dgm:spPr/>
      <dgm:t>
        <a:bodyPr/>
        <a:lstStyle/>
        <a:p>
          <a:r>
            <a:rPr lang="en-GB" sz="3000"/>
            <a:t>Hope</a:t>
          </a:r>
        </a:p>
      </dgm:t>
    </dgm:pt>
    <dgm:pt modelId="{16F41E67-BDB7-BF4F-A574-51CC1712BBBC}" type="parTrans" cxnId="{B1AA43B3-1EEA-3A42-A91A-3E350473A71B}">
      <dgm:prSet custT="1"/>
      <dgm:spPr/>
      <dgm:t>
        <a:bodyPr/>
        <a:lstStyle/>
        <a:p>
          <a:endParaRPr lang="en-GB" sz="3000"/>
        </a:p>
      </dgm:t>
    </dgm:pt>
    <dgm:pt modelId="{668BC69D-58A0-1C44-8995-F15A97778477}" type="sibTrans" cxnId="{B1AA43B3-1EEA-3A42-A91A-3E350473A71B}">
      <dgm:prSet/>
      <dgm:spPr/>
      <dgm:t>
        <a:bodyPr/>
        <a:lstStyle/>
        <a:p>
          <a:endParaRPr lang="en-GB"/>
        </a:p>
      </dgm:t>
    </dgm:pt>
    <dgm:pt modelId="{40AB0238-488E-D54E-B67C-C44F6FE1CB4E}" type="pres">
      <dgm:prSet presAssocID="{6DB8B8E1-B232-AE4A-A27C-79556FA23D50}" presName="cycle" presStyleCnt="0">
        <dgm:presLayoutVars>
          <dgm:chMax val="1"/>
          <dgm:dir/>
          <dgm:animLvl val="ctr"/>
          <dgm:resizeHandles val="exact"/>
        </dgm:presLayoutVars>
      </dgm:prSet>
      <dgm:spPr/>
    </dgm:pt>
    <dgm:pt modelId="{40D6DEFB-6448-B840-B5B1-FF5AF8F61A7F}" type="pres">
      <dgm:prSet presAssocID="{DFAD0621-EE23-DB41-98E6-529C4B81D6CB}" presName="centerShape" presStyleLbl="node0" presStyleIdx="0" presStyleCnt="1" custScaleX="243555" custScaleY="135534" custLinFactNeighborX="-5820" custLinFactNeighborY="6972"/>
      <dgm:spPr/>
    </dgm:pt>
    <dgm:pt modelId="{E2E32D53-1539-FE4A-B5B0-2FF6E3430FD0}" type="pres">
      <dgm:prSet presAssocID="{A803D17E-D3DC-D04F-BA5D-5A779E4932A1}" presName="Name9" presStyleLbl="parChTrans1D2" presStyleIdx="0" presStyleCnt="5"/>
      <dgm:spPr/>
    </dgm:pt>
    <dgm:pt modelId="{EFB04570-2963-B642-9DF5-5AC5A3CD50ED}" type="pres">
      <dgm:prSet presAssocID="{A803D17E-D3DC-D04F-BA5D-5A779E4932A1}" presName="connTx" presStyleLbl="parChTrans1D2" presStyleIdx="0" presStyleCnt="5"/>
      <dgm:spPr/>
    </dgm:pt>
    <dgm:pt modelId="{826BDE6D-890B-2349-9C9F-FE86096D0AAF}" type="pres">
      <dgm:prSet presAssocID="{CCD09AFE-2D0E-6545-8264-6343E2832EB7}" presName="node" presStyleLbl="node1" presStyleIdx="0" presStyleCnt="5" custScaleX="225801" custScaleY="124022" custRadScaleRad="99004" custRadScaleInc="39804">
        <dgm:presLayoutVars>
          <dgm:bulletEnabled val="1"/>
        </dgm:presLayoutVars>
      </dgm:prSet>
      <dgm:spPr/>
    </dgm:pt>
    <dgm:pt modelId="{B064C7B3-8F0E-3042-B98F-7890DC8EE91E}" type="pres">
      <dgm:prSet presAssocID="{80BAEA9B-F289-7442-8CD8-DAA44B1E265D}" presName="Name9" presStyleLbl="parChTrans1D2" presStyleIdx="1" presStyleCnt="5"/>
      <dgm:spPr/>
    </dgm:pt>
    <dgm:pt modelId="{5E8DCBAE-1D15-E640-B1B7-32BE2AB387A8}" type="pres">
      <dgm:prSet presAssocID="{80BAEA9B-F289-7442-8CD8-DAA44B1E265D}" presName="connTx" presStyleLbl="parChTrans1D2" presStyleIdx="1" presStyleCnt="5"/>
      <dgm:spPr/>
    </dgm:pt>
    <dgm:pt modelId="{9A6189F7-B378-1044-8AA7-F822659CD21B}" type="pres">
      <dgm:prSet presAssocID="{9718C0C8-798E-7C4D-AF11-8A66786A0008}" presName="node" presStyleLbl="node1" presStyleIdx="1" presStyleCnt="5" custScaleX="200466" custScaleY="143593" custRadScaleRad="199006" custRadScaleInc="10112">
        <dgm:presLayoutVars>
          <dgm:bulletEnabled val="1"/>
        </dgm:presLayoutVars>
      </dgm:prSet>
      <dgm:spPr/>
    </dgm:pt>
    <dgm:pt modelId="{CEE0090C-CE8F-C84D-BD2C-4A35606C9939}" type="pres">
      <dgm:prSet presAssocID="{6151C108-1C07-874D-9EF9-FF41374A7157}" presName="Name9" presStyleLbl="parChTrans1D2" presStyleIdx="2" presStyleCnt="5"/>
      <dgm:spPr/>
    </dgm:pt>
    <dgm:pt modelId="{C9101967-8E4D-0144-A58A-8D41E0F290A1}" type="pres">
      <dgm:prSet presAssocID="{6151C108-1C07-874D-9EF9-FF41374A7157}" presName="connTx" presStyleLbl="parChTrans1D2" presStyleIdx="2" presStyleCnt="5"/>
      <dgm:spPr/>
    </dgm:pt>
    <dgm:pt modelId="{33194DC6-0DE5-334B-B184-1F55AD58FE8C}" type="pres">
      <dgm:prSet presAssocID="{3B97E0E3-D9DD-9C48-AAF9-8FA080F831ED}" presName="node" presStyleLbl="node1" presStyleIdx="2" presStyleCnt="5" custScaleX="270587" custScaleY="119100" custRadScaleRad="198544" custRadScaleInc="-94361">
        <dgm:presLayoutVars>
          <dgm:bulletEnabled val="1"/>
        </dgm:presLayoutVars>
      </dgm:prSet>
      <dgm:spPr/>
    </dgm:pt>
    <dgm:pt modelId="{D52C8C29-1369-5544-9D3F-2BEA802FE8EF}" type="pres">
      <dgm:prSet presAssocID="{8C74F9C1-BF98-1A42-9BEB-139F4EAAB211}" presName="Name9" presStyleLbl="parChTrans1D2" presStyleIdx="3" presStyleCnt="5"/>
      <dgm:spPr/>
    </dgm:pt>
    <dgm:pt modelId="{1E1FF9B9-4B64-CB4F-95DE-8A47C1691549}" type="pres">
      <dgm:prSet presAssocID="{8C74F9C1-BF98-1A42-9BEB-139F4EAAB211}" presName="connTx" presStyleLbl="parChTrans1D2" presStyleIdx="3" presStyleCnt="5"/>
      <dgm:spPr/>
    </dgm:pt>
    <dgm:pt modelId="{41CD8E15-3A2E-7C47-8E02-ED7428BEB2F5}" type="pres">
      <dgm:prSet presAssocID="{6713057B-4F7F-8443-910F-3E21B5128852}" presName="node" presStyleLbl="node1" presStyleIdx="3" presStyleCnt="5" custScaleX="244707" custScaleY="123221" custRadScaleRad="213474" custRadScaleInc="107693">
        <dgm:presLayoutVars>
          <dgm:bulletEnabled val="1"/>
        </dgm:presLayoutVars>
      </dgm:prSet>
      <dgm:spPr/>
    </dgm:pt>
    <dgm:pt modelId="{C8DAA448-8959-B542-BACB-CBFE10E5805A}" type="pres">
      <dgm:prSet presAssocID="{16F41E67-BDB7-BF4F-A574-51CC1712BBBC}" presName="Name9" presStyleLbl="parChTrans1D2" presStyleIdx="4" presStyleCnt="5"/>
      <dgm:spPr/>
    </dgm:pt>
    <dgm:pt modelId="{E37709F6-0634-A74A-9819-E061C21094C3}" type="pres">
      <dgm:prSet presAssocID="{16F41E67-BDB7-BF4F-A574-51CC1712BBBC}" presName="connTx" presStyleLbl="parChTrans1D2" presStyleIdx="4" presStyleCnt="5"/>
      <dgm:spPr/>
    </dgm:pt>
    <dgm:pt modelId="{00CD5BC0-E51A-F24A-9D26-0FDCC60829C1}" type="pres">
      <dgm:prSet presAssocID="{79ECC329-EFC2-5E4E-BC12-CF4E44296446}" presName="node" presStyleLbl="node1" presStyleIdx="4" presStyleCnt="5" custScaleX="225219" custScaleY="134460" custRadScaleRad="213768" custRadScaleInc="2518">
        <dgm:presLayoutVars>
          <dgm:bulletEnabled val="1"/>
        </dgm:presLayoutVars>
      </dgm:prSet>
      <dgm:spPr/>
    </dgm:pt>
  </dgm:ptLst>
  <dgm:cxnLst>
    <dgm:cxn modelId="{2B673105-0AD3-2C43-8CDA-3027AF9F09EC}" srcId="{DFAD0621-EE23-DB41-98E6-529C4B81D6CB}" destId="{3B97E0E3-D9DD-9C48-AAF9-8FA080F831ED}" srcOrd="2" destOrd="0" parTransId="{6151C108-1C07-874D-9EF9-FF41374A7157}" sibTransId="{AC432DF4-F89C-AD42-A737-FE2E53E52763}"/>
    <dgm:cxn modelId="{A614D30F-BB21-A549-A745-D9411F95D833}" srcId="{DFAD0621-EE23-DB41-98E6-529C4B81D6CB}" destId="{CCD09AFE-2D0E-6545-8264-6343E2832EB7}" srcOrd="0" destOrd="0" parTransId="{A803D17E-D3DC-D04F-BA5D-5A779E4932A1}" sibTransId="{5EE36CA1-4528-6B47-A0D3-780935FAACCA}"/>
    <dgm:cxn modelId="{9862541E-E7E8-E543-BF16-F7CB92BBB72D}" type="presOf" srcId="{80BAEA9B-F289-7442-8CD8-DAA44B1E265D}" destId="{5E8DCBAE-1D15-E640-B1B7-32BE2AB387A8}" srcOrd="1" destOrd="0" presId="urn:microsoft.com/office/officeart/2005/8/layout/radial1"/>
    <dgm:cxn modelId="{B9361325-4D28-0D45-BDF0-24491BF9168F}" type="presOf" srcId="{80BAEA9B-F289-7442-8CD8-DAA44B1E265D}" destId="{B064C7B3-8F0E-3042-B98F-7890DC8EE91E}" srcOrd="0" destOrd="0" presId="urn:microsoft.com/office/officeart/2005/8/layout/radial1"/>
    <dgm:cxn modelId="{C3A0152C-E08F-8F4A-AE45-807238B6E506}" type="presOf" srcId="{79ECC329-EFC2-5E4E-BC12-CF4E44296446}" destId="{00CD5BC0-E51A-F24A-9D26-0FDCC60829C1}" srcOrd="0" destOrd="0" presId="urn:microsoft.com/office/officeart/2005/8/layout/radial1"/>
    <dgm:cxn modelId="{FF2BB140-2017-F448-BFBF-8307FBFA1C00}" type="presOf" srcId="{6151C108-1C07-874D-9EF9-FF41374A7157}" destId="{CEE0090C-CE8F-C84D-BD2C-4A35606C9939}" srcOrd="0" destOrd="0" presId="urn:microsoft.com/office/officeart/2005/8/layout/radial1"/>
    <dgm:cxn modelId="{F41DFF64-0A36-404A-8D4B-E8BB7E388412}" type="presOf" srcId="{A803D17E-D3DC-D04F-BA5D-5A779E4932A1}" destId="{EFB04570-2963-B642-9DF5-5AC5A3CD50ED}" srcOrd="1" destOrd="0" presId="urn:microsoft.com/office/officeart/2005/8/layout/radial1"/>
    <dgm:cxn modelId="{29017652-F83F-6F4D-8056-2D1FAC7E30CB}" srcId="{DFAD0621-EE23-DB41-98E6-529C4B81D6CB}" destId="{9718C0C8-798E-7C4D-AF11-8A66786A0008}" srcOrd="1" destOrd="0" parTransId="{80BAEA9B-F289-7442-8CD8-DAA44B1E265D}" sibTransId="{20A4EED0-CDB4-F043-9DDB-CCF8E6D5C67F}"/>
    <dgm:cxn modelId="{42B95C75-7101-D141-A3B2-20226236DF64}" srcId="{6DB8B8E1-B232-AE4A-A27C-79556FA23D50}" destId="{DFAD0621-EE23-DB41-98E6-529C4B81D6CB}" srcOrd="0" destOrd="0" parTransId="{E7B00931-774E-044A-9340-C031A887672F}" sibTransId="{C18C16A7-BA0E-FC41-B93A-8A0B0F90A0F2}"/>
    <dgm:cxn modelId="{AEE7B37A-6EFD-E849-A2B1-8DBC6D338D67}" type="presOf" srcId="{6DB8B8E1-B232-AE4A-A27C-79556FA23D50}" destId="{40AB0238-488E-D54E-B67C-C44F6FE1CB4E}" srcOrd="0" destOrd="0" presId="urn:microsoft.com/office/officeart/2005/8/layout/radial1"/>
    <dgm:cxn modelId="{ACA5F181-D25C-A443-9FA3-36D686BB5B46}" type="presOf" srcId="{3B97E0E3-D9DD-9C48-AAF9-8FA080F831ED}" destId="{33194DC6-0DE5-334B-B184-1F55AD58FE8C}" srcOrd="0" destOrd="0" presId="urn:microsoft.com/office/officeart/2005/8/layout/radial1"/>
    <dgm:cxn modelId="{056D6483-DC4E-7943-8E75-84CAAE0A2910}" type="presOf" srcId="{16F41E67-BDB7-BF4F-A574-51CC1712BBBC}" destId="{C8DAA448-8959-B542-BACB-CBFE10E5805A}" srcOrd="0" destOrd="0" presId="urn:microsoft.com/office/officeart/2005/8/layout/radial1"/>
    <dgm:cxn modelId="{8BAEEB8C-8458-B645-90D9-6E4E68187AA8}" type="presOf" srcId="{9718C0C8-798E-7C4D-AF11-8A66786A0008}" destId="{9A6189F7-B378-1044-8AA7-F822659CD21B}" srcOrd="0" destOrd="0" presId="urn:microsoft.com/office/officeart/2005/8/layout/radial1"/>
    <dgm:cxn modelId="{02FA388E-8741-1A41-8003-33D6EF6CC336}" type="presOf" srcId="{CCD09AFE-2D0E-6545-8264-6343E2832EB7}" destId="{826BDE6D-890B-2349-9C9F-FE86096D0AAF}" srcOrd="0" destOrd="0" presId="urn:microsoft.com/office/officeart/2005/8/layout/radial1"/>
    <dgm:cxn modelId="{FBBAA5AC-C200-A347-B574-74EA269428FB}" type="presOf" srcId="{8C74F9C1-BF98-1A42-9BEB-139F4EAAB211}" destId="{D52C8C29-1369-5544-9D3F-2BEA802FE8EF}" srcOrd="0" destOrd="0" presId="urn:microsoft.com/office/officeart/2005/8/layout/radial1"/>
    <dgm:cxn modelId="{B1AA43B3-1EEA-3A42-A91A-3E350473A71B}" srcId="{DFAD0621-EE23-DB41-98E6-529C4B81D6CB}" destId="{79ECC329-EFC2-5E4E-BC12-CF4E44296446}" srcOrd="4" destOrd="0" parTransId="{16F41E67-BDB7-BF4F-A574-51CC1712BBBC}" sibTransId="{668BC69D-58A0-1C44-8995-F15A97778477}"/>
    <dgm:cxn modelId="{D19AEAB3-5639-4A4B-8093-234DA87A2342}" type="presOf" srcId="{6713057B-4F7F-8443-910F-3E21B5128852}" destId="{41CD8E15-3A2E-7C47-8E02-ED7428BEB2F5}" srcOrd="0" destOrd="0" presId="urn:microsoft.com/office/officeart/2005/8/layout/radial1"/>
    <dgm:cxn modelId="{502889BE-F7F4-1A4D-8043-C22DB276DD37}" type="presOf" srcId="{A803D17E-D3DC-D04F-BA5D-5A779E4932A1}" destId="{E2E32D53-1539-FE4A-B5B0-2FF6E3430FD0}" srcOrd="0" destOrd="0" presId="urn:microsoft.com/office/officeart/2005/8/layout/radial1"/>
    <dgm:cxn modelId="{086E0FC3-E125-6847-B400-CF0B4A5738B1}" type="presOf" srcId="{16F41E67-BDB7-BF4F-A574-51CC1712BBBC}" destId="{E37709F6-0634-A74A-9819-E061C21094C3}" srcOrd="1" destOrd="0" presId="urn:microsoft.com/office/officeart/2005/8/layout/radial1"/>
    <dgm:cxn modelId="{B4C5ACD6-5289-114E-B31C-178FA108B1D5}" type="presOf" srcId="{6151C108-1C07-874D-9EF9-FF41374A7157}" destId="{C9101967-8E4D-0144-A58A-8D41E0F290A1}" srcOrd="1" destOrd="0" presId="urn:microsoft.com/office/officeart/2005/8/layout/radial1"/>
    <dgm:cxn modelId="{4E9773E2-7D49-C94B-B480-F2AC65FE4516}" type="presOf" srcId="{DFAD0621-EE23-DB41-98E6-529C4B81D6CB}" destId="{40D6DEFB-6448-B840-B5B1-FF5AF8F61A7F}" srcOrd="0" destOrd="0" presId="urn:microsoft.com/office/officeart/2005/8/layout/radial1"/>
    <dgm:cxn modelId="{E913A0E7-165C-8649-BBB7-E7ECAF1260AD}" srcId="{DFAD0621-EE23-DB41-98E6-529C4B81D6CB}" destId="{6713057B-4F7F-8443-910F-3E21B5128852}" srcOrd="3" destOrd="0" parTransId="{8C74F9C1-BF98-1A42-9BEB-139F4EAAB211}" sibTransId="{6E54399A-9453-E046-A93D-9FAB0C0B1DBD}"/>
    <dgm:cxn modelId="{28FADCEE-3D7A-CF44-A1CF-F3931CF2C0B0}" type="presOf" srcId="{8C74F9C1-BF98-1A42-9BEB-139F4EAAB211}" destId="{1E1FF9B9-4B64-CB4F-95DE-8A47C1691549}" srcOrd="1" destOrd="0" presId="urn:microsoft.com/office/officeart/2005/8/layout/radial1"/>
    <dgm:cxn modelId="{B15C5617-76D5-1048-98E7-A00935AA5372}" type="presParOf" srcId="{40AB0238-488E-D54E-B67C-C44F6FE1CB4E}" destId="{40D6DEFB-6448-B840-B5B1-FF5AF8F61A7F}" srcOrd="0" destOrd="0" presId="urn:microsoft.com/office/officeart/2005/8/layout/radial1"/>
    <dgm:cxn modelId="{A6F20623-811E-ED4B-A88F-162835EFADA3}" type="presParOf" srcId="{40AB0238-488E-D54E-B67C-C44F6FE1CB4E}" destId="{E2E32D53-1539-FE4A-B5B0-2FF6E3430FD0}" srcOrd="1" destOrd="0" presId="urn:microsoft.com/office/officeart/2005/8/layout/radial1"/>
    <dgm:cxn modelId="{8DFA6773-1469-0F4B-812E-59688886D0B2}" type="presParOf" srcId="{E2E32D53-1539-FE4A-B5B0-2FF6E3430FD0}" destId="{EFB04570-2963-B642-9DF5-5AC5A3CD50ED}" srcOrd="0" destOrd="0" presId="urn:microsoft.com/office/officeart/2005/8/layout/radial1"/>
    <dgm:cxn modelId="{FAF297C5-3A78-6543-B86C-D41D7C904B46}" type="presParOf" srcId="{40AB0238-488E-D54E-B67C-C44F6FE1CB4E}" destId="{826BDE6D-890B-2349-9C9F-FE86096D0AAF}" srcOrd="2" destOrd="0" presId="urn:microsoft.com/office/officeart/2005/8/layout/radial1"/>
    <dgm:cxn modelId="{C975E78C-0960-4544-9AE8-78304D31DD94}" type="presParOf" srcId="{40AB0238-488E-D54E-B67C-C44F6FE1CB4E}" destId="{B064C7B3-8F0E-3042-B98F-7890DC8EE91E}" srcOrd="3" destOrd="0" presId="urn:microsoft.com/office/officeart/2005/8/layout/radial1"/>
    <dgm:cxn modelId="{8F527782-4124-884C-A9E9-541B0FD95166}" type="presParOf" srcId="{B064C7B3-8F0E-3042-B98F-7890DC8EE91E}" destId="{5E8DCBAE-1D15-E640-B1B7-32BE2AB387A8}" srcOrd="0" destOrd="0" presId="urn:microsoft.com/office/officeart/2005/8/layout/radial1"/>
    <dgm:cxn modelId="{4B7F76C0-F3DC-9A48-AE6F-276654CBACFD}" type="presParOf" srcId="{40AB0238-488E-D54E-B67C-C44F6FE1CB4E}" destId="{9A6189F7-B378-1044-8AA7-F822659CD21B}" srcOrd="4" destOrd="0" presId="urn:microsoft.com/office/officeart/2005/8/layout/radial1"/>
    <dgm:cxn modelId="{2CE5E443-13A0-EE4F-89A9-1E6524B208EB}" type="presParOf" srcId="{40AB0238-488E-D54E-B67C-C44F6FE1CB4E}" destId="{CEE0090C-CE8F-C84D-BD2C-4A35606C9939}" srcOrd="5" destOrd="0" presId="urn:microsoft.com/office/officeart/2005/8/layout/radial1"/>
    <dgm:cxn modelId="{F36CD662-2D39-0344-BBD8-239E76882EF9}" type="presParOf" srcId="{CEE0090C-CE8F-C84D-BD2C-4A35606C9939}" destId="{C9101967-8E4D-0144-A58A-8D41E0F290A1}" srcOrd="0" destOrd="0" presId="urn:microsoft.com/office/officeart/2005/8/layout/radial1"/>
    <dgm:cxn modelId="{FF483FD2-A23F-A143-A15B-529E7B7361B5}" type="presParOf" srcId="{40AB0238-488E-D54E-B67C-C44F6FE1CB4E}" destId="{33194DC6-0DE5-334B-B184-1F55AD58FE8C}" srcOrd="6" destOrd="0" presId="urn:microsoft.com/office/officeart/2005/8/layout/radial1"/>
    <dgm:cxn modelId="{053D5B87-AFA9-294A-B372-5ACC902DED31}" type="presParOf" srcId="{40AB0238-488E-D54E-B67C-C44F6FE1CB4E}" destId="{D52C8C29-1369-5544-9D3F-2BEA802FE8EF}" srcOrd="7" destOrd="0" presId="urn:microsoft.com/office/officeart/2005/8/layout/radial1"/>
    <dgm:cxn modelId="{4EC7673A-F62C-0145-BEE8-75166E90A9C5}" type="presParOf" srcId="{D52C8C29-1369-5544-9D3F-2BEA802FE8EF}" destId="{1E1FF9B9-4B64-CB4F-95DE-8A47C1691549}" srcOrd="0" destOrd="0" presId="urn:microsoft.com/office/officeart/2005/8/layout/radial1"/>
    <dgm:cxn modelId="{F50A9CF4-3977-3546-AF6A-86C9595CF095}" type="presParOf" srcId="{40AB0238-488E-D54E-B67C-C44F6FE1CB4E}" destId="{41CD8E15-3A2E-7C47-8E02-ED7428BEB2F5}" srcOrd="8" destOrd="0" presId="urn:microsoft.com/office/officeart/2005/8/layout/radial1"/>
    <dgm:cxn modelId="{152D2172-3A33-F745-8B11-09C97B58826A}" type="presParOf" srcId="{40AB0238-488E-D54E-B67C-C44F6FE1CB4E}" destId="{C8DAA448-8959-B542-BACB-CBFE10E5805A}" srcOrd="9" destOrd="0" presId="urn:microsoft.com/office/officeart/2005/8/layout/radial1"/>
    <dgm:cxn modelId="{37DE9671-86AB-5A4F-9E6B-2865AB51A2FF}" type="presParOf" srcId="{C8DAA448-8959-B542-BACB-CBFE10E5805A}" destId="{E37709F6-0634-A74A-9819-E061C21094C3}" srcOrd="0" destOrd="0" presId="urn:microsoft.com/office/officeart/2005/8/layout/radial1"/>
    <dgm:cxn modelId="{969C5E1D-85FB-D34D-8840-0D1DAE61A7D9}" type="presParOf" srcId="{40AB0238-488E-D54E-B67C-C44F6FE1CB4E}" destId="{00CD5BC0-E51A-F24A-9D26-0FDCC60829C1}"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6DEFB-6448-B840-B5B1-FF5AF8F61A7F}">
      <dsp:nvSpPr>
        <dsp:cNvPr id="0" name=""/>
        <dsp:cNvSpPr/>
      </dsp:nvSpPr>
      <dsp:spPr>
        <a:xfrm>
          <a:off x="3800383" y="1981219"/>
          <a:ext cx="3649355" cy="2030800"/>
        </a:xfrm>
        <a:prstGeom prst="ellipse">
          <a:avLst/>
        </a:prstGeom>
        <a:solidFill>
          <a:srgbClr val="C00000"/>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b="1" kern="1200">
              <a:solidFill>
                <a:schemeClr val="bg1"/>
              </a:solidFill>
            </a:rPr>
            <a:t>Psychosocial support</a:t>
          </a:r>
        </a:p>
      </dsp:txBody>
      <dsp:txXfrm>
        <a:off x="4334819" y="2278623"/>
        <a:ext cx="2580483" cy="1435992"/>
      </dsp:txXfrm>
    </dsp:sp>
    <dsp:sp modelId="{E2E32D53-1539-FE4A-B5B0-2FF6E3430FD0}">
      <dsp:nvSpPr>
        <dsp:cNvPr id="0" name=""/>
        <dsp:cNvSpPr/>
      </dsp:nvSpPr>
      <dsp:spPr>
        <a:xfrm rot="17292578">
          <a:off x="5870218" y="1870853"/>
          <a:ext cx="242668" cy="23414"/>
        </a:xfrm>
        <a:custGeom>
          <a:avLst/>
          <a:gdLst/>
          <a:ahLst/>
          <a:cxnLst/>
          <a:rect l="0" t="0" r="0" b="0"/>
          <a:pathLst>
            <a:path>
              <a:moveTo>
                <a:pt x="0" y="11707"/>
              </a:moveTo>
              <a:lnTo>
                <a:pt x="242668"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5985486" y="1876493"/>
        <a:ext cx="12133" cy="12133"/>
      </dsp:txXfrm>
    </dsp:sp>
    <dsp:sp modelId="{826BDE6D-890B-2349-9C9F-FE86096D0AAF}">
      <dsp:nvSpPr>
        <dsp:cNvPr id="0" name=""/>
        <dsp:cNvSpPr/>
      </dsp:nvSpPr>
      <dsp:spPr>
        <a:xfrm>
          <a:off x="4638594" y="-76199"/>
          <a:ext cx="3383334" cy="1858308"/>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kern="1200"/>
            <a:t>Safety</a:t>
          </a:r>
        </a:p>
      </dsp:txBody>
      <dsp:txXfrm>
        <a:off x="5134072" y="195944"/>
        <a:ext cx="2392378" cy="1314022"/>
      </dsp:txXfrm>
    </dsp:sp>
    <dsp:sp modelId="{B064C7B3-8F0E-3042-B98F-7890DC8EE91E}">
      <dsp:nvSpPr>
        <dsp:cNvPr id="0" name=""/>
        <dsp:cNvSpPr/>
      </dsp:nvSpPr>
      <dsp:spPr>
        <a:xfrm rot="20567725">
          <a:off x="7195742" y="2333963"/>
          <a:ext cx="1063203" cy="23414"/>
        </a:xfrm>
        <a:custGeom>
          <a:avLst/>
          <a:gdLst/>
          <a:ahLst/>
          <a:cxnLst/>
          <a:rect l="0" t="0" r="0" b="0"/>
          <a:pathLst>
            <a:path>
              <a:moveTo>
                <a:pt x="0" y="11707"/>
              </a:moveTo>
              <a:lnTo>
                <a:pt x="1063203"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7700764" y="2319090"/>
        <a:ext cx="53160" cy="53160"/>
      </dsp:txXfrm>
    </dsp:sp>
    <dsp:sp modelId="{9A6189F7-B378-1044-8AA7-F822659CD21B}">
      <dsp:nvSpPr>
        <dsp:cNvPr id="0" name=""/>
        <dsp:cNvSpPr/>
      </dsp:nvSpPr>
      <dsp:spPr>
        <a:xfrm>
          <a:off x="8111869" y="685794"/>
          <a:ext cx="3003722" cy="2151554"/>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kern="1200"/>
            <a:t>Calming</a:t>
          </a:r>
        </a:p>
      </dsp:txBody>
      <dsp:txXfrm>
        <a:off x="8551754" y="1000882"/>
        <a:ext cx="2123952" cy="1521378"/>
      </dsp:txXfrm>
    </dsp:sp>
    <dsp:sp modelId="{CEE0090C-CE8F-C84D-BD2C-4A35606C9939}">
      <dsp:nvSpPr>
        <dsp:cNvPr id="0" name=""/>
        <dsp:cNvSpPr/>
      </dsp:nvSpPr>
      <dsp:spPr>
        <a:xfrm rot="915506">
          <a:off x="7254244" y="3500750"/>
          <a:ext cx="523580" cy="23414"/>
        </a:xfrm>
        <a:custGeom>
          <a:avLst/>
          <a:gdLst/>
          <a:ahLst/>
          <a:cxnLst/>
          <a:rect l="0" t="0" r="0" b="0"/>
          <a:pathLst>
            <a:path>
              <a:moveTo>
                <a:pt x="0" y="11707"/>
              </a:moveTo>
              <a:lnTo>
                <a:pt x="523580"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7502944" y="3499367"/>
        <a:ext cx="26179" cy="26179"/>
      </dsp:txXfrm>
    </dsp:sp>
    <dsp:sp modelId="{33194DC6-0DE5-334B-B184-1F55AD58FE8C}">
      <dsp:nvSpPr>
        <dsp:cNvPr id="0" name=""/>
        <dsp:cNvSpPr/>
      </dsp:nvSpPr>
      <dsp:spPr>
        <a:xfrm>
          <a:off x="7464505" y="3159119"/>
          <a:ext cx="4054394" cy="1784558"/>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kern="1200"/>
            <a:t>Self- and collective efficacy</a:t>
          </a:r>
        </a:p>
      </dsp:txBody>
      <dsp:txXfrm>
        <a:off x="8058257" y="3420461"/>
        <a:ext cx="2866890" cy="1261874"/>
      </dsp:txXfrm>
    </dsp:sp>
    <dsp:sp modelId="{D52C8C29-1369-5544-9D3F-2BEA802FE8EF}">
      <dsp:nvSpPr>
        <dsp:cNvPr id="0" name=""/>
        <dsp:cNvSpPr/>
      </dsp:nvSpPr>
      <dsp:spPr>
        <a:xfrm rot="10065983">
          <a:off x="3512415" y="3397751"/>
          <a:ext cx="417199" cy="23414"/>
        </a:xfrm>
        <a:custGeom>
          <a:avLst/>
          <a:gdLst/>
          <a:ahLst/>
          <a:cxnLst/>
          <a:rect l="0" t="0" r="0" b="0"/>
          <a:pathLst>
            <a:path>
              <a:moveTo>
                <a:pt x="0" y="11707"/>
              </a:moveTo>
              <a:lnTo>
                <a:pt x="417199"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rot="10800000">
        <a:off x="3710585" y="3399028"/>
        <a:ext cx="20859" cy="20859"/>
      </dsp:txXfrm>
    </dsp:sp>
    <dsp:sp modelId="{41CD8E15-3A2E-7C47-8E02-ED7428BEB2F5}">
      <dsp:nvSpPr>
        <dsp:cNvPr id="0" name=""/>
        <dsp:cNvSpPr/>
      </dsp:nvSpPr>
      <dsp:spPr>
        <a:xfrm>
          <a:off x="1" y="2895600"/>
          <a:ext cx="3666616" cy="1846306"/>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kern="1200"/>
            <a:t>Connectedness</a:t>
          </a:r>
        </a:p>
      </dsp:txBody>
      <dsp:txXfrm>
        <a:off x="536964" y="3165985"/>
        <a:ext cx="2592690" cy="1305536"/>
      </dsp:txXfrm>
    </dsp:sp>
    <dsp:sp modelId="{C8DAA448-8959-B542-BACB-CBFE10E5805A}">
      <dsp:nvSpPr>
        <dsp:cNvPr id="0" name=""/>
        <dsp:cNvSpPr/>
      </dsp:nvSpPr>
      <dsp:spPr>
        <a:xfrm rot="12215109">
          <a:off x="3226317" y="2157077"/>
          <a:ext cx="1005126" cy="23414"/>
        </a:xfrm>
        <a:custGeom>
          <a:avLst/>
          <a:gdLst/>
          <a:ahLst/>
          <a:cxnLst/>
          <a:rect l="0" t="0" r="0" b="0"/>
          <a:pathLst>
            <a:path>
              <a:moveTo>
                <a:pt x="0" y="11707"/>
              </a:moveTo>
              <a:lnTo>
                <a:pt x="1005126"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rot="10800000">
        <a:off x="3703752" y="2143656"/>
        <a:ext cx="50256" cy="50256"/>
      </dsp:txXfrm>
    </dsp:sp>
    <dsp:sp modelId="{00CD5BC0-E51A-F24A-9D26-0FDCC60829C1}">
      <dsp:nvSpPr>
        <dsp:cNvPr id="0" name=""/>
        <dsp:cNvSpPr/>
      </dsp:nvSpPr>
      <dsp:spPr>
        <a:xfrm>
          <a:off x="218997" y="365728"/>
          <a:ext cx="3374614" cy="2014708"/>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kern="1200"/>
            <a:t>Hope</a:t>
          </a:r>
        </a:p>
      </dsp:txBody>
      <dsp:txXfrm>
        <a:off x="713198" y="660775"/>
        <a:ext cx="2386212" cy="142461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91100" cy="3238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524625" y="0"/>
            <a:ext cx="4991100" cy="323850"/>
          </a:xfrm>
          <a:prstGeom prst="rect">
            <a:avLst/>
          </a:prstGeom>
        </p:spPr>
        <p:txBody>
          <a:bodyPr vert="horz" lIns="91440" tIns="45720" rIns="91440" bIns="45720" rtlCol="0"/>
          <a:lstStyle>
            <a:lvl1pPr algn="r">
              <a:defRPr sz="1200"/>
            </a:lvl1pPr>
          </a:lstStyle>
          <a:p>
            <a:fld id="{D2783931-DBE7-7A4C-B9BB-578E29FC5338}" type="datetimeFigureOut">
              <a:rPr lang="en-US" smtClean="0"/>
              <a:pPr/>
              <a:t>3/19/2026</a:t>
            </a:fld>
            <a:endParaRPr lang="en-US"/>
          </a:p>
        </p:txBody>
      </p:sp>
      <p:sp>
        <p:nvSpPr>
          <p:cNvPr id="4" name="Slide Image Placeholder 3"/>
          <p:cNvSpPr>
            <a:spLocks noGrp="1" noRot="1" noChangeAspect="1"/>
          </p:cNvSpPr>
          <p:nvPr>
            <p:ph type="sldImg" idx="2"/>
          </p:nvPr>
        </p:nvSpPr>
        <p:spPr>
          <a:xfrm>
            <a:off x="3598863" y="485775"/>
            <a:ext cx="4321175" cy="243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52525" y="3079750"/>
            <a:ext cx="9213850" cy="291782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157913"/>
            <a:ext cx="4991100" cy="3238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524625" y="6157913"/>
            <a:ext cx="4991100" cy="323850"/>
          </a:xfrm>
          <a:prstGeom prst="rect">
            <a:avLst/>
          </a:prstGeom>
        </p:spPr>
        <p:txBody>
          <a:bodyPr vert="horz" lIns="91440" tIns="45720" rIns="91440" bIns="45720" rtlCol="0" anchor="b"/>
          <a:lstStyle>
            <a:lvl1pPr algn="r">
              <a:defRPr sz="1200"/>
            </a:lvl1pPr>
          </a:lstStyle>
          <a:p>
            <a:fld id="{64774656-4D90-1246-BBAA-922E8D88F56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a:t>
            </a:fld>
            <a:endParaRPr lang="en-US"/>
          </a:p>
        </p:txBody>
      </p:sp>
    </p:spTree>
    <p:extLst>
      <p:ext uri="{BB962C8B-B14F-4D97-AF65-F5344CB8AC3E}">
        <p14:creationId xmlns:p14="http://schemas.microsoft.com/office/powerpoint/2010/main" val="20081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a:solidFill>
                  <a:schemeClr val="tx1"/>
                </a:solidFill>
                <a:latin typeface="+mn-lt"/>
                <a:ea typeface="+mn-ea"/>
                <a:cs typeface="+mn-cs"/>
              </a:rPr>
              <a:t>A simple explanation of PFA is that it is </a:t>
            </a:r>
          </a:p>
          <a:p>
            <a:r>
              <a:rPr lang="en-GB" sz="1200" kern="1200">
                <a:solidFill>
                  <a:schemeClr val="tx1"/>
                </a:solidFill>
                <a:latin typeface="+mn-lt"/>
                <a:ea typeface="+mn-ea"/>
                <a:cs typeface="+mn-cs"/>
              </a:rPr>
              <a:t> </a:t>
            </a:r>
          </a:p>
          <a:p>
            <a:pPr>
              <a:buFont typeface="Arial"/>
              <a:buChar char="•"/>
            </a:pPr>
            <a:r>
              <a:rPr lang="en-GB" sz="1200" kern="1200">
                <a:solidFill>
                  <a:schemeClr val="tx1"/>
                </a:solidFill>
                <a:latin typeface="+mn-lt"/>
                <a:ea typeface="+mn-ea"/>
                <a:cs typeface="+mn-cs"/>
              </a:rPr>
              <a:t>  a set of skills and knowledge that can be used to help people who are in distress. </a:t>
            </a:r>
          </a:p>
          <a:p>
            <a:pPr>
              <a:buFont typeface="Arial"/>
              <a:buChar char="•"/>
            </a:pPr>
            <a:endParaRPr lang="en-GB" sz="1200" kern="1200">
              <a:solidFill>
                <a:schemeClr val="tx1"/>
              </a:solidFill>
              <a:latin typeface="+mn-lt"/>
              <a:ea typeface="+mn-ea"/>
              <a:cs typeface="+mn-cs"/>
            </a:endParaRPr>
          </a:p>
          <a:p>
            <a:pPr>
              <a:buFont typeface="Arial"/>
              <a:buChar char="•"/>
            </a:pPr>
            <a:r>
              <a:rPr lang="en-GB" sz="1200" kern="1200">
                <a:solidFill>
                  <a:schemeClr val="tx1"/>
                </a:solidFill>
                <a:latin typeface="+mn-lt"/>
                <a:ea typeface="+mn-ea"/>
                <a:cs typeface="+mn-cs"/>
              </a:rPr>
              <a:t>  and a way of helping people to feel calm and able to cope in a difficult situation. </a:t>
            </a:r>
          </a:p>
          <a:p>
            <a:endParaRPr lang="en-GB" sz="1200" kern="1200">
              <a:solidFill>
                <a:schemeClr val="tx1"/>
              </a:solidFill>
              <a:latin typeface="+mn-lt"/>
              <a:ea typeface="+mn-ea"/>
              <a:cs typeface="+mn-cs"/>
            </a:endParaRP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PFA rarely</a:t>
            </a:r>
            <a:r>
              <a:rPr lang="en-GB" sz="1200" kern="1200" baseline="0">
                <a:solidFill>
                  <a:schemeClr val="tx1"/>
                </a:solidFill>
                <a:latin typeface="+mn-lt"/>
                <a:ea typeface="+mn-ea"/>
                <a:cs typeface="+mn-cs"/>
              </a:rPr>
              <a:t> stands alone, and is usually accompanied by other support. </a:t>
            </a:r>
            <a:endParaRPr lang="en-GB" sz="1200"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kern="1200">
                <a:solidFill>
                  <a:schemeClr val="tx1"/>
                </a:solidFill>
                <a:latin typeface="+mn-lt"/>
                <a:ea typeface="+mn-ea"/>
                <a:cs typeface="+mn-cs"/>
              </a:rPr>
              <a:t>Now let’s start focusing on PFA. </a:t>
            </a:r>
          </a:p>
          <a:p>
            <a:endParaRPr lang="en-GB" sz="1200" b="0" kern="1200">
              <a:solidFill>
                <a:schemeClr val="tx1"/>
              </a:solidFill>
              <a:latin typeface="+mn-lt"/>
              <a:ea typeface="+mn-ea"/>
              <a:cs typeface="+mn-cs"/>
            </a:endParaRPr>
          </a:p>
          <a:p>
            <a:r>
              <a:rPr lang="en-GB" sz="1200" b="0" kern="1200">
                <a:solidFill>
                  <a:schemeClr val="tx1"/>
                </a:solidFill>
                <a:latin typeface="+mn-lt"/>
                <a:ea typeface="+mn-ea"/>
                <a:cs typeface="+mn-cs"/>
              </a:rPr>
              <a:t>I would like all of you to take a minute or so and remember a time when you were in distress, and someone helped you or tried to help you. I don’t want you to focus on the event that led to your feelings of distress, but instead on the helping behaviour of the person helping you. </a:t>
            </a:r>
          </a:p>
          <a:p>
            <a:endParaRPr lang="en-GB" sz="1200" b="0" kern="1200">
              <a:solidFill>
                <a:schemeClr val="tx1"/>
              </a:solidFill>
              <a:latin typeface="+mn-lt"/>
              <a:ea typeface="+mn-ea"/>
              <a:cs typeface="+mn-cs"/>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20" normalizeH="0" baseline="0" noProof="0">
                <a:ln>
                  <a:noFill/>
                </a:ln>
                <a:solidFill>
                  <a:schemeClr val="tx1"/>
                </a:solidFill>
                <a:effectLst/>
                <a:uLnTx/>
                <a:uFillTx/>
                <a:latin typeface="+mn-lt"/>
                <a:ea typeface="+mn-ea"/>
                <a:cs typeface="Calibri"/>
              </a:rPr>
              <a:t>What was it about the </a:t>
            </a:r>
            <a:r>
              <a:rPr lang="en-US" sz="1200" kern="0" spc="-20">
                <a:solidFill>
                  <a:schemeClr val="tx1"/>
                </a:solidFill>
                <a:latin typeface="+mn-lt"/>
                <a:ea typeface="+mn-ea"/>
                <a:cs typeface="Calibri"/>
              </a:rPr>
              <a:t>person’s actions or </a:t>
            </a:r>
            <a:r>
              <a:rPr lang="en-US" sz="1200" kern="0" spc="-20" err="1">
                <a:solidFill>
                  <a:schemeClr val="tx1"/>
                </a:solidFill>
                <a:latin typeface="+mn-lt"/>
                <a:ea typeface="+mn-ea"/>
                <a:cs typeface="Calibri"/>
              </a:rPr>
              <a:t>behaviour</a:t>
            </a:r>
            <a:r>
              <a:rPr lang="en-US" sz="1200" kern="0" spc="-20">
                <a:solidFill>
                  <a:schemeClr val="tx1"/>
                </a:solidFill>
                <a:latin typeface="+mn-lt"/>
                <a:ea typeface="+mn-ea"/>
                <a:cs typeface="Calibri"/>
              </a:rPr>
              <a:t> that was helpful? Or not helpful…?</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1200" kern="0" spc="-20" noProof="0">
              <a:solidFill>
                <a:schemeClr val="tx1"/>
              </a:solidFill>
              <a:latin typeface="+mn-lt"/>
              <a:ea typeface="+mn-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20" normalizeH="0" baseline="0">
                <a:ln>
                  <a:noFill/>
                </a:ln>
                <a:solidFill>
                  <a:schemeClr val="tx1"/>
                </a:solidFill>
                <a:effectLst/>
                <a:uLnTx/>
                <a:uFillTx/>
                <a:latin typeface="+mn-lt"/>
                <a:ea typeface="+mn-ea"/>
                <a:cs typeface="Calibri"/>
              </a:rPr>
              <a:t>Please write</a:t>
            </a:r>
            <a:r>
              <a:rPr kumimoji="0" lang="en-US" sz="1200" b="0" i="0" u="none" strike="noStrike" kern="0" cap="none" spc="-20" normalizeH="0">
                <a:ln>
                  <a:noFill/>
                </a:ln>
                <a:solidFill>
                  <a:schemeClr val="tx1"/>
                </a:solidFill>
                <a:effectLst/>
                <a:uLnTx/>
                <a:uFillTx/>
                <a:latin typeface="+mn-lt"/>
                <a:ea typeface="+mn-ea"/>
                <a:cs typeface="Calibri"/>
              </a:rPr>
              <a:t> responses in the chat…..</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1200" b="0" i="0" u="none" strike="noStrike" kern="0" cap="none" spc="-20" normalizeH="0" baseline="0" noProof="0">
              <a:ln>
                <a:noFill/>
              </a:ln>
              <a:solidFill>
                <a:schemeClr val="tx1"/>
              </a:solidFill>
              <a:effectLst/>
              <a:uLnTx/>
              <a:uFillTx/>
              <a:latin typeface="+mn-lt"/>
              <a:ea typeface="+mn-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1200" b="1" i="0" u="none" strike="noStrike" kern="0" cap="none" spc="-20" normalizeH="0" baseline="0" noProof="0">
                <a:ln>
                  <a:noFill/>
                </a:ln>
                <a:solidFill>
                  <a:schemeClr val="tx1"/>
                </a:solidFill>
                <a:effectLst/>
                <a:uLnTx/>
                <a:uFillTx/>
                <a:latin typeface="+mn-lt"/>
                <a:ea typeface="+mn-ea"/>
                <a:cs typeface="Calibri"/>
              </a:rPr>
              <a:t>(Start reading the responses out as people write them)</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1200" b="1" i="0" u="none" strike="noStrike" kern="0" cap="none" spc="-20" normalizeH="0" baseline="0" noProof="0">
              <a:ln>
                <a:noFill/>
              </a:ln>
              <a:solidFill>
                <a:schemeClr val="tx1"/>
              </a:solidFill>
              <a:effectLst/>
              <a:uLnTx/>
              <a:uFillTx/>
              <a:latin typeface="+mn-lt"/>
              <a:ea typeface="+mn-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1200" b="1" i="0" u="none" strike="noStrike" kern="0" cap="none" spc="-20" normalizeH="0" baseline="0" noProof="0">
              <a:ln>
                <a:noFill/>
              </a:ln>
              <a:solidFill>
                <a:schemeClr val="tx1"/>
              </a:solidFill>
              <a:effectLst/>
              <a:uLnTx/>
              <a:uFillTx/>
              <a:latin typeface="+mn-lt"/>
              <a:ea typeface="+mn-ea"/>
              <a:cs typeface="Calibri"/>
            </a:endParaRPr>
          </a:p>
        </p:txBody>
      </p:sp>
      <p:sp>
        <p:nvSpPr>
          <p:cNvPr id="4" name="Slide Number Placeholder 3"/>
          <p:cNvSpPr>
            <a:spLocks noGrp="1"/>
          </p:cNvSpPr>
          <p:nvPr>
            <p:ph type="sldNum" sz="quarter" idx="10"/>
          </p:nvPr>
        </p:nvSpPr>
        <p:spPr/>
        <p:txBody>
          <a:bodyPr/>
          <a:lstStyle/>
          <a:p>
            <a:fld id="{64774656-4D90-1246-BBAA-922E8D88F56B}" type="slidenum">
              <a:rPr lang="en-US" smtClean="0"/>
              <a:pPr/>
              <a:t>11</a:t>
            </a:fld>
            <a:endParaRPr lang="en-US"/>
          </a:p>
        </p:txBody>
      </p:sp>
    </p:spTree>
    <p:extLst>
      <p:ext uri="{BB962C8B-B14F-4D97-AF65-F5344CB8AC3E}">
        <p14:creationId xmlns:p14="http://schemas.microsoft.com/office/powerpoint/2010/main" val="58634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a:solidFill>
                  <a:schemeClr val="tx1"/>
                </a:solidFill>
                <a:latin typeface="+mn-lt"/>
                <a:ea typeface="+mn-ea"/>
                <a:cs typeface="+mn-cs"/>
              </a:rPr>
              <a:t>The Psychological First Aid skills that you learn in a PFA training involve </a:t>
            </a:r>
          </a:p>
          <a:p>
            <a:r>
              <a:rPr lang="en-GB" sz="1200" kern="1200">
                <a:solidFill>
                  <a:schemeClr val="tx1"/>
                </a:solidFill>
                <a:latin typeface="+mn-lt"/>
                <a:ea typeface="+mn-ea"/>
                <a:cs typeface="+mn-cs"/>
              </a:rPr>
              <a:t> </a:t>
            </a:r>
          </a:p>
          <a:p>
            <a:r>
              <a:rPr lang="en-GB" sz="1200" kern="1200">
                <a:solidFill>
                  <a:schemeClr val="tx1"/>
                </a:solidFill>
                <a:latin typeface="+mn-lt"/>
                <a:ea typeface="+mn-ea"/>
                <a:cs typeface="+mn-cs"/>
              </a:rPr>
              <a:t>• knowing how to assess a situation</a:t>
            </a:r>
          </a:p>
          <a:p>
            <a:r>
              <a:rPr lang="en-GB" sz="1200" kern="1200">
                <a:solidFill>
                  <a:schemeClr val="tx1"/>
                </a:solidFill>
                <a:latin typeface="+mn-lt"/>
                <a:ea typeface="+mn-ea"/>
                <a:cs typeface="+mn-cs"/>
              </a:rPr>
              <a:t>• familiarity with common patterns of reactions to crises</a:t>
            </a:r>
          </a:p>
          <a:p>
            <a:r>
              <a:rPr lang="en-GB" sz="1200" kern="1200">
                <a:solidFill>
                  <a:schemeClr val="tx1"/>
                </a:solidFill>
                <a:latin typeface="+mn-lt"/>
                <a:ea typeface="+mn-ea"/>
                <a:cs typeface="+mn-cs"/>
              </a:rPr>
              <a:t>• how to approach someone in distress and how to calm them if needed</a:t>
            </a:r>
          </a:p>
          <a:p>
            <a:r>
              <a:rPr lang="en-GB" sz="1200" kern="1200">
                <a:solidFill>
                  <a:schemeClr val="tx1"/>
                </a:solidFill>
                <a:latin typeface="+mn-lt"/>
                <a:ea typeface="+mn-ea"/>
                <a:cs typeface="+mn-cs"/>
              </a:rPr>
              <a:t>• how to provide emotional support and practical help.</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a:solidFill>
                  <a:schemeClr val="tx1"/>
                </a:solidFill>
                <a:latin typeface="+mn-lt"/>
                <a:ea typeface="+mn-ea"/>
                <a:cs typeface="+mn-cs"/>
              </a:rPr>
              <a:t>Psychological First Aid is psychosocial support and is based on the intervention principles identified by </a:t>
            </a:r>
            <a:r>
              <a:rPr lang="en-GB" sz="1200" kern="1200" err="1">
                <a:solidFill>
                  <a:schemeClr val="tx1"/>
                </a:solidFill>
                <a:latin typeface="+mn-lt"/>
                <a:ea typeface="+mn-ea"/>
                <a:cs typeface="+mn-cs"/>
              </a:rPr>
              <a:t>Hobfoll</a:t>
            </a:r>
            <a:r>
              <a:rPr lang="en-GB" sz="1200" kern="1200">
                <a:solidFill>
                  <a:schemeClr val="tx1"/>
                </a:solidFill>
                <a:latin typeface="+mn-lt"/>
                <a:ea typeface="+mn-ea"/>
                <a:cs typeface="+mn-cs"/>
              </a:rPr>
              <a:t> and his colleagues’ for providing psychosocial support in emergencies:</a:t>
            </a:r>
          </a:p>
          <a:p>
            <a:r>
              <a:rPr lang="en-GB" sz="1200" kern="1200">
                <a:solidFill>
                  <a:schemeClr val="tx1"/>
                </a:solidFill>
                <a:latin typeface="+mn-lt"/>
                <a:ea typeface="+mn-ea"/>
                <a:cs typeface="+mn-cs"/>
              </a:rPr>
              <a:t> </a:t>
            </a:r>
          </a:p>
          <a:p>
            <a:r>
              <a:rPr lang="en-GB" sz="1200" kern="1200">
                <a:solidFill>
                  <a:schemeClr val="tx1"/>
                </a:solidFill>
                <a:latin typeface="+mn-lt"/>
                <a:ea typeface="+mn-ea"/>
                <a:cs typeface="+mn-cs"/>
              </a:rPr>
              <a:t>1.The first principles is about promoting a psychological sense of safety, which can be done on individual, group, organization, and community levels. </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2.The</a:t>
            </a:r>
            <a:r>
              <a:rPr lang="en-GB" sz="1200" kern="1200" baseline="0">
                <a:solidFill>
                  <a:schemeClr val="tx1"/>
                </a:solidFill>
                <a:latin typeface="+mn-lt"/>
                <a:ea typeface="+mn-ea"/>
                <a:cs typeface="+mn-cs"/>
              </a:rPr>
              <a:t> second principle is promoting calming. It is natural in emergency and crisis situations that people feel anxiety. In fact, some anxiety is a normal and healthy response required to make people pay attention. However, high levels of continued feelings of anxiety and difficult emotions is not good. </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3.The third principle, promoting a sense of self-and collective efficacy,  supports the importance of having</a:t>
            </a:r>
            <a:r>
              <a:rPr lang="en-GB" sz="1200" kern="1200" baseline="0">
                <a:solidFill>
                  <a:schemeClr val="tx1"/>
                </a:solidFill>
                <a:latin typeface="+mn-lt"/>
                <a:ea typeface="+mn-ea"/>
                <a:cs typeface="+mn-cs"/>
              </a:rPr>
              <a:t> a sense of control of positive outcomes. When we are exposed to crises and emergencies an immediate effect is often a feeling of having lost control. It is important to support people to regain a sense of competency and belief in themselves that they can act, and handle the situation. </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4.The fourth principle</a:t>
            </a:r>
            <a:r>
              <a:rPr lang="en-GB" sz="1200" kern="1200" baseline="0">
                <a:solidFill>
                  <a:schemeClr val="tx1"/>
                </a:solidFill>
                <a:latin typeface="+mn-lt"/>
                <a:ea typeface="+mn-ea"/>
                <a:cs typeface="+mn-cs"/>
              </a:rPr>
              <a:t> is promoting s</a:t>
            </a:r>
            <a:r>
              <a:rPr lang="en-GB" sz="1200" kern="1200">
                <a:solidFill>
                  <a:schemeClr val="tx1"/>
                </a:solidFill>
                <a:latin typeface="+mn-lt"/>
                <a:ea typeface="+mn-ea"/>
                <a:cs typeface="+mn-cs"/>
              </a:rPr>
              <a:t>ocial connectedness which provides opportunities for knowledge to essential emergency</a:t>
            </a:r>
            <a:r>
              <a:rPr lang="en-GB" sz="1200" kern="1200" baseline="0">
                <a:solidFill>
                  <a:schemeClr val="tx1"/>
                </a:solidFill>
                <a:latin typeface="+mn-lt"/>
                <a:ea typeface="+mn-ea"/>
                <a:cs typeface="+mn-cs"/>
              </a:rPr>
              <a:t> response information, as well as opportunities for social support activities, including emotional support and understanding. </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5. </a:t>
            </a:r>
            <a:r>
              <a:rPr lang="en-US"/>
              <a:t>The fifth principle is about promoting and instilling hope. Those</a:t>
            </a:r>
            <a:r>
              <a:rPr lang="en-US" baseline="0"/>
              <a:t> who remain positive are likely to have </a:t>
            </a:r>
            <a:r>
              <a:rPr lang="en-US" baseline="0" err="1"/>
              <a:t>favourable</a:t>
            </a:r>
            <a:r>
              <a:rPr lang="en-US" baseline="0"/>
              <a:t> outcomes after going through tough experiences. </a:t>
            </a:r>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00355" indent="-287655">
              <a:lnSpc>
                <a:spcPct val="100000"/>
              </a:lnSpc>
              <a:spcBef>
                <a:spcPts val="320"/>
              </a:spcBef>
              <a:buNone/>
              <a:tabLst>
                <a:tab pos="300355" algn="l"/>
                <a:tab pos="300990" algn="l"/>
              </a:tabLst>
            </a:pPr>
            <a:r>
              <a:rPr lang="en-US" sz="1200">
                <a:latin typeface="+mn-lt"/>
                <a:cs typeface="Calibri"/>
              </a:rPr>
              <a:t>I am now going to show a poll with some statements about PFA, and I would like you answer whether you think the statements are true or false. </a:t>
            </a:r>
          </a:p>
          <a:p>
            <a:pPr marL="300355" indent="-287655">
              <a:lnSpc>
                <a:spcPct val="100000"/>
              </a:lnSpc>
              <a:spcBef>
                <a:spcPts val="320"/>
              </a:spcBef>
              <a:buNone/>
              <a:tabLst>
                <a:tab pos="300355" algn="l"/>
                <a:tab pos="300990" algn="l"/>
              </a:tabLst>
            </a:pPr>
            <a:endParaRPr lang="en-US" sz="1200">
              <a:latin typeface="+mn-lt"/>
              <a:cs typeface="Calibri"/>
            </a:endParaRPr>
          </a:p>
          <a:p>
            <a:pPr marL="300355" indent="-287655">
              <a:lnSpc>
                <a:spcPct val="100000"/>
              </a:lnSpc>
              <a:spcBef>
                <a:spcPts val="320"/>
              </a:spcBef>
              <a:buNone/>
              <a:tabLst>
                <a:tab pos="300355" algn="l"/>
                <a:tab pos="300990" algn="l"/>
              </a:tabLst>
            </a:pPr>
            <a:r>
              <a:rPr lang="en-US" sz="1200" b="1">
                <a:latin typeface="+mn-lt"/>
                <a:cs typeface="Calibri"/>
              </a:rPr>
              <a:t>Launch the poll and when everyone has completed the questions show the results. If some people give the incorrect answer, ask them to explain why, and also sometimes ask someone who has given the correct answer to explain why. </a:t>
            </a:r>
          </a:p>
          <a:p>
            <a:pPr marL="300355" indent="-287655">
              <a:lnSpc>
                <a:spcPct val="100000"/>
              </a:lnSpc>
              <a:spcBef>
                <a:spcPts val="320"/>
              </a:spcBef>
              <a:buNone/>
              <a:tabLst>
                <a:tab pos="300355" algn="l"/>
                <a:tab pos="300990" algn="l"/>
              </a:tabLst>
            </a:pPr>
            <a:endParaRPr lang="en-US" sz="1200">
              <a:latin typeface="+mn-lt"/>
              <a:cs typeface="Calibri"/>
            </a:endParaRPr>
          </a:p>
          <a:p>
            <a:pPr marL="300355" indent="-287655">
              <a:lnSpc>
                <a:spcPct val="100000"/>
              </a:lnSpc>
              <a:spcBef>
                <a:spcPts val="320"/>
              </a:spcBef>
              <a:buNone/>
              <a:tabLst>
                <a:tab pos="300355" algn="l"/>
                <a:tab pos="300990" algn="l"/>
              </a:tabLst>
            </a:pPr>
            <a:r>
              <a:rPr lang="en-US" sz="1200">
                <a:latin typeface="+mn-lt"/>
                <a:cs typeface="Calibri"/>
              </a:rPr>
              <a:t>PFA is</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en-US" sz="1200" spc="-10">
                <a:solidFill>
                  <a:srgbClr val="231F20"/>
                </a:solidFill>
                <a:latin typeface="+mn-lt"/>
                <a:cs typeface="Calibri"/>
              </a:rPr>
              <a:t>protecting </a:t>
            </a:r>
            <a:r>
              <a:rPr lang="en-US" sz="1200" spc="-5">
                <a:solidFill>
                  <a:srgbClr val="231F20"/>
                </a:solidFill>
                <a:latin typeface="+mn-lt"/>
                <a:cs typeface="Calibri"/>
              </a:rPr>
              <a:t>people </a:t>
            </a:r>
            <a:r>
              <a:rPr lang="en-US" sz="1200" spc="-15">
                <a:solidFill>
                  <a:srgbClr val="231F20"/>
                </a:solidFill>
                <a:latin typeface="+mn-lt"/>
                <a:cs typeface="Calibri"/>
              </a:rPr>
              <a:t>from </a:t>
            </a:r>
            <a:r>
              <a:rPr lang="en-US" sz="1200" spc="-5">
                <a:solidFill>
                  <a:srgbClr val="231F20"/>
                </a:solidFill>
                <a:latin typeface="+mn-lt"/>
                <a:cs typeface="Calibri"/>
              </a:rPr>
              <a:t>further</a:t>
            </a:r>
            <a:r>
              <a:rPr lang="en-US" sz="1200" spc="-60">
                <a:solidFill>
                  <a:srgbClr val="231F20"/>
                </a:solidFill>
                <a:latin typeface="+mn-lt"/>
                <a:cs typeface="Calibri"/>
              </a:rPr>
              <a:t> </a:t>
            </a:r>
            <a:r>
              <a:rPr lang="en-US" sz="1200" spc="-5">
                <a:solidFill>
                  <a:srgbClr val="231F20"/>
                </a:solidFill>
                <a:latin typeface="+mn-lt"/>
                <a:cs typeface="Calibri"/>
              </a:rPr>
              <a:t>harm (true)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da-DK" sz="1200" err="1">
                <a:solidFill>
                  <a:srgbClr val="231F20"/>
                </a:solidFill>
                <a:latin typeface="+mn-lt"/>
                <a:cs typeface="Calibri"/>
              </a:rPr>
              <a:t>assessing</a:t>
            </a:r>
            <a:r>
              <a:rPr lang="da-DK" sz="1200">
                <a:solidFill>
                  <a:srgbClr val="231F20"/>
                </a:solidFill>
                <a:latin typeface="+mn-lt"/>
                <a:cs typeface="Calibri"/>
              </a:rPr>
              <a:t> </a:t>
            </a:r>
            <a:r>
              <a:rPr lang="da-DK" sz="1200" spc="-5" err="1">
                <a:solidFill>
                  <a:srgbClr val="231F20"/>
                </a:solidFill>
                <a:latin typeface="+mn-lt"/>
                <a:cs typeface="Calibri"/>
              </a:rPr>
              <a:t>needs</a:t>
            </a:r>
            <a:r>
              <a:rPr lang="da-DK" sz="1200" spc="-5">
                <a:solidFill>
                  <a:srgbClr val="231F20"/>
                </a:solidFill>
                <a:latin typeface="+mn-lt"/>
                <a:cs typeface="Calibri"/>
              </a:rPr>
              <a:t> </a:t>
            </a:r>
            <a:r>
              <a:rPr lang="da-DK" sz="1200">
                <a:solidFill>
                  <a:srgbClr val="231F20"/>
                </a:solidFill>
                <a:latin typeface="+mn-lt"/>
                <a:cs typeface="Calibri"/>
              </a:rPr>
              <a:t>and</a:t>
            </a:r>
            <a:r>
              <a:rPr lang="da-DK" sz="1200" spc="-25">
                <a:solidFill>
                  <a:srgbClr val="231F20"/>
                </a:solidFill>
                <a:latin typeface="+mn-lt"/>
                <a:cs typeface="Calibri"/>
              </a:rPr>
              <a:t> </a:t>
            </a:r>
            <a:r>
              <a:rPr lang="da-DK" sz="1200" spc="-10" err="1">
                <a:solidFill>
                  <a:srgbClr val="231F20"/>
                </a:solidFill>
                <a:latin typeface="+mn-lt"/>
                <a:cs typeface="Calibri"/>
              </a:rPr>
              <a:t>concerns</a:t>
            </a:r>
            <a:r>
              <a:rPr lang="da-DK" sz="1200" spc="-10">
                <a:solidFill>
                  <a:srgbClr val="231F20"/>
                </a:solidFill>
                <a:latin typeface="+mn-lt"/>
                <a:cs typeface="Calibri"/>
              </a:rPr>
              <a:t> (true)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en-US" sz="1200">
                <a:solidFill>
                  <a:srgbClr val="231F20"/>
                </a:solidFill>
                <a:latin typeface="+mn-lt"/>
                <a:cs typeface="Calibri"/>
              </a:rPr>
              <a:t>asking </a:t>
            </a:r>
            <a:r>
              <a:rPr lang="en-US" sz="1200" spc="-5">
                <a:solidFill>
                  <a:srgbClr val="231F20"/>
                </a:solidFill>
                <a:latin typeface="+mn-lt"/>
                <a:cs typeface="Calibri"/>
              </a:rPr>
              <a:t>someone </a:t>
            </a:r>
            <a:r>
              <a:rPr lang="en-US" sz="1200" spc="-15">
                <a:solidFill>
                  <a:srgbClr val="231F20"/>
                </a:solidFill>
                <a:latin typeface="+mn-lt"/>
                <a:cs typeface="Calibri"/>
              </a:rPr>
              <a:t>to analyze </a:t>
            </a:r>
            <a:r>
              <a:rPr lang="en-US" sz="1200" spc="-10">
                <a:solidFill>
                  <a:srgbClr val="231F20"/>
                </a:solidFill>
                <a:latin typeface="+mn-lt"/>
                <a:cs typeface="Calibri"/>
              </a:rPr>
              <a:t>what </a:t>
            </a:r>
            <a:r>
              <a:rPr lang="en-US" sz="1200" spc="-5">
                <a:solidFill>
                  <a:srgbClr val="231F20"/>
                </a:solidFill>
                <a:latin typeface="+mn-lt"/>
                <a:cs typeface="Calibri"/>
              </a:rPr>
              <a:t>has happened </a:t>
            </a:r>
            <a:r>
              <a:rPr lang="en-US" sz="1200" spc="-10">
                <a:solidFill>
                  <a:srgbClr val="231F20"/>
                </a:solidFill>
                <a:latin typeface="+mn-lt"/>
                <a:cs typeface="Calibri"/>
              </a:rPr>
              <a:t>to</a:t>
            </a:r>
            <a:r>
              <a:rPr lang="en-US" sz="1200" spc="15">
                <a:solidFill>
                  <a:srgbClr val="231F20"/>
                </a:solidFill>
                <a:latin typeface="+mn-lt"/>
                <a:cs typeface="Calibri"/>
              </a:rPr>
              <a:t> </a:t>
            </a:r>
            <a:r>
              <a:rPr lang="en-US" sz="1200">
                <a:solidFill>
                  <a:srgbClr val="231F20"/>
                </a:solidFill>
                <a:latin typeface="+mn-lt"/>
                <a:cs typeface="Calibri"/>
              </a:rPr>
              <a:t>them (false)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en-US" sz="1200" spc="-5">
                <a:solidFill>
                  <a:srgbClr val="231F20"/>
                </a:solidFill>
                <a:cs typeface="Calibri"/>
              </a:rPr>
              <a:t>helping people </a:t>
            </a:r>
            <a:r>
              <a:rPr lang="en-US" sz="1200">
                <a:solidFill>
                  <a:srgbClr val="231F20"/>
                </a:solidFill>
                <a:cs typeface="Calibri"/>
              </a:rPr>
              <a:t>access </a:t>
            </a:r>
            <a:r>
              <a:rPr lang="en-US" sz="1200" spc="-15">
                <a:solidFill>
                  <a:srgbClr val="231F20"/>
                </a:solidFill>
                <a:cs typeface="Calibri"/>
              </a:rPr>
              <a:t>information,  </a:t>
            </a:r>
            <a:r>
              <a:rPr lang="en-US" sz="1200">
                <a:solidFill>
                  <a:srgbClr val="231F20"/>
                </a:solidFill>
                <a:cs typeface="Calibri"/>
              </a:rPr>
              <a:t>services and </a:t>
            </a:r>
            <a:r>
              <a:rPr lang="en-US" sz="1200" spc="-5">
                <a:solidFill>
                  <a:srgbClr val="231F20"/>
                </a:solidFill>
                <a:cs typeface="Calibri"/>
              </a:rPr>
              <a:t>social</a:t>
            </a:r>
            <a:r>
              <a:rPr lang="en-US" sz="1200" spc="-30">
                <a:solidFill>
                  <a:srgbClr val="231F20"/>
                </a:solidFill>
                <a:cs typeface="Calibri"/>
              </a:rPr>
              <a:t> </a:t>
            </a:r>
            <a:r>
              <a:rPr lang="en-US" sz="1200" spc="-5">
                <a:solidFill>
                  <a:srgbClr val="231F20"/>
                </a:solidFill>
                <a:cs typeface="Calibri"/>
              </a:rPr>
              <a:t>supports (true)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da-DK" sz="1200" spc="-10">
                <a:solidFill>
                  <a:srgbClr val="231F20"/>
                </a:solidFill>
                <a:latin typeface="+mn-lt"/>
                <a:cs typeface="Calibri"/>
              </a:rPr>
              <a:t>professional </a:t>
            </a:r>
            <a:r>
              <a:rPr lang="da-DK" sz="1200" spc="-10" err="1">
                <a:solidFill>
                  <a:srgbClr val="231F20"/>
                </a:solidFill>
                <a:latin typeface="+mn-lt"/>
                <a:cs typeface="Calibri"/>
              </a:rPr>
              <a:t>counselling</a:t>
            </a:r>
            <a:r>
              <a:rPr lang="da-DK" sz="1200" spc="-10">
                <a:solidFill>
                  <a:srgbClr val="231F20"/>
                </a:solidFill>
                <a:latin typeface="+mn-lt"/>
                <a:cs typeface="Calibri"/>
              </a:rPr>
              <a:t> </a:t>
            </a:r>
            <a:r>
              <a:rPr lang="da-DK" sz="1200" spc="-5">
                <a:solidFill>
                  <a:srgbClr val="231F20"/>
                </a:solidFill>
                <a:latin typeface="+mn-lt"/>
                <a:cs typeface="Calibri"/>
              </a:rPr>
              <a:t>or</a:t>
            </a:r>
            <a:r>
              <a:rPr lang="da-DK" sz="1200" spc="5">
                <a:solidFill>
                  <a:srgbClr val="231F20"/>
                </a:solidFill>
                <a:latin typeface="+mn-lt"/>
                <a:cs typeface="Calibri"/>
              </a:rPr>
              <a:t> </a:t>
            </a:r>
            <a:r>
              <a:rPr lang="da-DK" sz="1200" spc="-10" err="1">
                <a:solidFill>
                  <a:srgbClr val="231F20"/>
                </a:solidFill>
                <a:latin typeface="+mn-lt"/>
                <a:cs typeface="Calibri"/>
              </a:rPr>
              <a:t>therapy</a:t>
            </a:r>
            <a:r>
              <a:rPr lang="da-DK" sz="1200" spc="-10">
                <a:solidFill>
                  <a:srgbClr val="231F20"/>
                </a:solidFill>
                <a:latin typeface="+mn-lt"/>
                <a:cs typeface="Calibri"/>
              </a:rPr>
              <a:t> (false)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da-DK" sz="1200" spc="-5" err="1">
                <a:solidFill>
                  <a:srgbClr val="231F20"/>
                </a:solidFill>
                <a:latin typeface="+mn-lt"/>
                <a:cs typeface="Calibri"/>
              </a:rPr>
              <a:t>something</a:t>
            </a:r>
            <a:r>
              <a:rPr lang="da-DK" sz="1200" spc="-5">
                <a:solidFill>
                  <a:srgbClr val="231F20"/>
                </a:solidFill>
                <a:latin typeface="+mn-lt"/>
                <a:cs typeface="Calibri"/>
              </a:rPr>
              <a:t> </a:t>
            </a:r>
            <a:r>
              <a:rPr lang="da-DK" sz="1200" spc="-5" err="1">
                <a:solidFill>
                  <a:srgbClr val="231F20"/>
                </a:solidFill>
                <a:latin typeface="+mn-lt"/>
                <a:cs typeface="Calibri"/>
              </a:rPr>
              <a:t>only</a:t>
            </a:r>
            <a:r>
              <a:rPr lang="da-DK" sz="1200" spc="-5">
                <a:solidFill>
                  <a:srgbClr val="231F20"/>
                </a:solidFill>
                <a:latin typeface="+mn-lt"/>
                <a:cs typeface="Calibri"/>
              </a:rPr>
              <a:t> </a:t>
            </a:r>
            <a:r>
              <a:rPr lang="da-DK" sz="1200" spc="-10">
                <a:solidFill>
                  <a:srgbClr val="231F20"/>
                </a:solidFill>
                <a:latin typeface="+mn-lt"/>
                <a:cs typeface="Calibri"/>
              </a:rPr>
              <a:t>professionals</a:t>
            </a:r>
            <a:r>
              <a:rPr lang="da-DK" sz="1200">
                <a:solidFill>
                  <a:srgbClr val="231F20"/>
                </a:solidFill>
                <a:latin typeface="+mn-lt"/>
                <a:cs typeface="Calibri"/>
              </a:rPr>
              <a:t> </a:t>
            </a:r>
            <a:r>
              <a:rPr lang="da-DK" sz="1200" spc="-5">
                <a:solidFill>
                  <a:srgbClr val="231F20"/>
                </a:solidFill>
                <a:latin typeface="+mn-lt"/>
                <a:cs typeface="Calibri"/>
              </a:rPr>
              <a:t>do (false)</a:t>
            </a:r>
            <a:endParaRPr lang="da-DK" sz="120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da-DK" sz="1200" spc="-10">
              <a:solidFill>
                <a:srgbClr val="231F20"/>
              </a:solidFill>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da-DK" sz="120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en-US" sz="1200">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en-US" sz="120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da-DK" sz="120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Tx/>
              <a:buNone/>
              <a:tabLst>
                <a:tab pos="300355" algn="l"/>
                <a:tab pos="300990" algn="l"/>
              </a:tabLst>
              <a:defRPr/>
            </a:pPr>
            <a:endParaRPr lang="en-US" sz="1200" spc="-5">
              <a:solidFill>
                <a:srgbClr val="231F20"/>
              </a:solidFill>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Tx/>
              <a:buNone/>
              <a:tabLst>
                <a:tab pos="300355" algn="l"/>
                <a:tab pos="300990" algn="l"/>
              </a:tabLst>
              <a:defRPr/>
            </a:pPr>
            <a:endParaRPr lang="en-US" sz="1200">
              <a:latin typeface="+mn-lt"/>
              <a:cs typeface="Calibri"/>
            </a:endParaRPr>
          </a:p>
          <a:p>
            <a:pPr marL="300355" indent="-287655">
              <a:lnSpc>
                <a:spcPct val="100000"/>
              </a:lnSpc>
              <a:spcBef>
                <a:spcPts val="320"/>
              </a:spcBef>
              <a:buNone/>
              <a:tabLst>
                <a:tab pos="300355" algn="l"/>
                <a:tab pos="300990" algn="l"/>
              </a:tabLst>
            </a:pPr>
            <a:endParaRPr lang="en-US" sz="1200">
              <a:latin typeface="+mn-lt"/>
              <a:cs typeface="Calibri"/>
            </a:endParaRP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14</a:t>
            </a:fld>
            <a:endParaRPr lang="en-US"/>
          </a:p>
        </p:txBody>
      </p:sp>
    </p:spTree>
    <p:extLst>
      <p:ext uri="{BB962C8B-B14F-4D97-AF65-F5344CB8AC3E}">
        <p14:creationId xmlns:p14="http://schemas.microsoft.com/office/powerpoint/2010/main" val="1880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00355" indent="-287655">
              <a:lnSpc>
                <a:spcPct val="100000"/>
              </a:lnSpc>
              <a:spcBef>
                <a:spcPts val="320"/>
              </a:spcBef>
              <a:buNone/>
              <a:tabLst>
                <a:tab pos="300355" algn="l"/>
                <a:tab pos="300990" algn="l"/>
              </a:tabLst>
            </a:pPr>
            <a:r>
              <a:rPr lang="en-US" sz="1200">
                <a:latin typeface="+mn-lt"/>
                <a:cs typeface="Calibri"/>
              </a:rPr>
              <a:t>Here is a summary of the statements that are true for PFA:</a:t>
            </a:r>
          </a:p>
          <a:p>
            <a:pPr marL="300355" indent="-287655">
              <a:lnSpc>
                <a:spcPct val="100000"/>
              </a:lnSpc>
              <a:spcBef>
                <a:spcPts val="320"/>
              </a:spcBef>
              <a:buNone/>
              <a:tabLst>
                <a:tab pos="300355" algn="l"/>
                <a:tab pos="300990" algn="l"/>
              </a:tabLst>
            </a:pPr>
            <a:endParaRPr lang="en-US" sz="1200">
              <a:latin typeface="+mn-lt"/>
              <a:cs typeface="Calibri"/>
            </a:endParaRPr>
          </a:p>
          <a:p>
            <a:pPr marL="300355" indent="-287655">
              <a:lnSpc>
                <a:spcPct val="100000"/>
              </a:lnSpc>
              <a:spcBef>
                <a:spcPts val="320"/>
              </a:spcBef>
              <a:buNone/>
              <a:tabLst>
                <a:tab pos="300355" algn="l"/>
                <a:tab pos="300990" algn="l"/>
              </a:tabLst>
            </a:pPr>
            <a:r>
              <a:rPr lang="en-US" sz="1200">
                <a:latin typeface="+mn-lt"/>
                <a:cs typeface="Calibri"/>
              </a:rPr>
              <a:t>PFA is </a:t>
            </a:r>
          </a:p>
          <a:p>
            <a:pPr marL="300355" marR="127000" indent="-287655">
              <a:lnSpc>
                <a:spcPct val="111100"/>
              </a:lnSpc>
              <a:spcBef>
                <a:spcPts val="100"/>
              </a:spcBef>
              <a:buChar char="•"/>
              <a:tabLst>
                <a:tab pos="300355" algn="l"/>
                <a:tab pos="300990" algn="l"/>
              </a:tabLst>
            </a:pPr>
            <a:r>
              <a:rPr lang="en-US" sz="1200" spc="-15">
                <a:solidFill>
                  <a:srgbClr val="231F20"/>
                </a:solidFill>
                <a:latin typeface="+mn-lt"/>
                <a:cs typeface="Calibri"/>
              </a:rPr>
              <a:t>comforting </a:t>
            </a:r>
            <a:r>
              <a:rPr lang="en-US" sz="1200" spc="-5">
                <a:solidFill>
                  <a:srgbClr val="231F20"/>
                </a:solidFill>
                <a:latin typeface="+mn-lt"/>
                <a:cs typeface="Calibri"/>
              </a:rPr>
              <a:t>someone in </a:t>
            </a:r>
            <a:r>
              <a:rPr lang="en-US" sz="1200" spc="-10">
                <a:solidFill>
                  <a:srgbClr val="231F20"/>
                </a:solidFill>
                <a:latin typeface="+mn-lt"/>
                <a:cs typeface="Calibri"/>
              </a:rPr>
              <a:t>distress </a:t>
            </a:r>
            <a:r>
              <a:rPr lang="en-US" sz="1200">
                <a:solidFill>
                  <a:srgbClr val="231F20"/>
                </a:solidFill>
                <a:latin typeface="+mn-lt"/>
                <a:cs typeface="Calibri"/>
              </a:rPr>
              <a:t>and </a:t>
            </a:r>
            <a:r>
              <a:rPr lang="en-US" sz="1200" spc="-5">
                <a:solidFill>
                  <a:srgbClr val="231F20"/>
                </a:solidFill>
                <a:latin typeface="+mn-lt"/>
                <a:cs typeface="Calibri"/>
              </a:rPr>
              <a:t>helping </a:t>
            </a:r>
            <a:r>
              <a:rPr lang="en-US" sz="1200">
                <a:solidFill>
                  <a:srgbClr val="231F20"/>
                </a:solidFill>
                <a:latin typeface="+mn-lt"/>
                <a:cs typeface="Calibri"/>
              </a:rPr>
              <a:t>them </a:t>
            </a:r>
            <a:r>
              <a:rPr lang="en-US" sz="1200" spc="-15">
                <a:solidFill>
                  <a:srgbClr val="231F20"/>
                </a:solidFill>
                <a:latin typeface="+mn-lt"/>
                <a:cs typeface="Calibri"/>
              </a:rPr>
              <a:t>feel </a:t>
            </a:r>
            <a:r>
              <a:rPr lang="en-US" sz="1200" spc="-20">
                <a:solidFill>
                  <a:srgbClr val="231F20"/>
                </a:solidFill>
                <a:latin typeface="+mn-lt"/>
                <a:cs typeface="Calibri"/>
              </a:rPr>
              <a:t>safe </a:t>
            </a:r>
            <a:r>
              <a:rPr lang="en-US" sz="1200">
                <a:solidFill>
                  <a:srgbClr val="231F20"/>
                </a:solidFill>
                <a:latin typeface="+mn-lt"/>
                <a:cs typeface="Calibri"/>
              </a:rPr>
              <a:t>and</a:t>
            </a:r>
            <a:r>
              <a:rPr lang="en-US" sz="1200" spc="-10">
                <a:solidFill>
                  <a:srgbClr val="231F20"/>
                </a:solidFill>
                <a:latin typeface="+mn-lt"/>
                <a:cs typeface="Calibri"/>
              </a:rPr>
              <a:t> </a:t>
            </a:r>
            <a:r>
              <a:rPr lang="en-US" sz="1200" spc="-5">
                <a:solidFill>
                  <a:srgbClr val="231F20"/>
                </a:solidFill>
                <a:latin typeface="+mn-lt"/>
                <a:cs typeface="Calibri"/>
              </a:rPr>
              <a:t>calm</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a:solidFill>
                  <a:srgbClr val="231F20"/>
                </a:solidFill>
                <a:latin typeface="+mn-lt"/>
                <a:cs typeface="Calibri"/>
              </a:rPr>
              <a:t>assessing </a:t>
            </a:r>
            <a:r>
              <a:rPr lang="en-US" sz="1200" spc="-5">
                <a:solidFill>
                  <a:srgbClr val="231F20"/>
                </a:solidFill>
                <a:latin typeface="+mn-lt"/>
                <a:cs typeface="Calibri"/>
              </a:rPr>
              <a:t>needs </a:t>
            </a:r>
            <a:r>
              <a:rPr lang="en-US" sz="1200">
                <a:solidFill>
                  <a:srgbClr val="231F20"/>
                </a:solidFill>
                <a:latin typeface="+mn-lt"/>
                <a:cs typeface="Calibri"/>
              </a:rPr>
              <a:t>and</a:t>
            </a:r>
            <a:r>
              <a:rPr lang="en-US" sz="1200" spc="-25">
                <a:solidFill>
                  <a:srgbClr val="231F20"/>
                </a:solidFill>
                <a:latin typeface="+mn-lt"/>
                <a:cs typeface="Calibri"/>
              </a:rPr>
              <a:t> </a:t>
            </a:r>
            <a:r>
              <a:rPr lang="en-US" sz="1200" spc="-10">
                <a:solidFill>
                  <a:srgbClr val="231F20"/>
                </a:solidFill>
                <a:latin typeface="+mn-lt"/>
                <a:cs typeface="Calibri"/>
              </a:rPr>
              <a:t>concerns</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10">
                <a:solidFill>
                  <a:srgbClr val="231F20"/>
                </a:solidFill>
                <a:latin typeface="+mn-lt"/>
                <a:cs typeface="Calibri"/>
              </a:rPr>
              <a:t>protecting </a:t>
            </a:r>
            <a:r>
              <a:rPr lang="en-US" sz="1200" spc="-5">
                <a:solidFill>
                  <a:srgbClr val="231F20"/>
                </a:solidFill>
                <a:latin typeface="+mn-lt"/>
                <a:cs typeface="Calibri"/>
              </a:rPr>
              <a:t>people </a:t>
            </a:r>
            <a:r>
              <a:rPr lang="en-US" sz="1200" spc="-15">
                <a:solidFill>
                  <a:srgbClr val="231F20"/>
                </a:solidFill>
                <a:latin typeface="+mn-lt"/>
                <a:cs typeface="Calibri"/>
              </a:rPr>
              <a:t>from </a:t>
            </a:r>
            <a:r>
              <a:rPr lang="en-US" sz="1200" spc="-5">
                <a:solidFill>
                  <a:srgbClr val="231F20"/>
                </a:solidFill>
                <a:latin typeface="+mn-lt"/>
                <a:cs typeface="Calibri"/>
              </a:rPr>
              <a:t>further</a:t>
            </a:r>
            <a:r>
              <a:rPr lang="en-US" sz="1200" spc="-60">
                <a:solidFill>
                  <a:srgbClr val="231F20"/>
                </a:solidFill>
                <a:latin typeface="+mn-lt"/>
                <a:cs typeface="Calibri"/>
              </a:rPr>
              <a:t> </a:t>
            </a:r>
            <a:r>
              <a:rPr lang="en-US" sz="1200" spc="-5">
                <a:solidFill>
                  <a:srgbClr val="231F20"/>
                </a:solidFill>
                <a:latin typeface="+mn-lt"/>
                <a:cs typeface="Calibri"/>
              </a:rPr>
              <a:t>harm</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10">
                <a:solidFill>
                  <a:srgbClr val="231F20"/>
                </a:solidFill>
                <a:latin typeface="+mn-lt"/>
                <a:cs typeface="Calibri"/>
              </a:rPr>
              <a:t>providing </a:t>
            </a:r>
            <a:r>
              <a:rPr lang="en-US" sz="1200" spc="-5">
                <a:solidFill>
                  <a:srgbClr val="231F20"/>
                </a:solidFill>
                <a:latin typeface="+mn-lt"/>
                <a:cs typeface="Calibri"/>
              </a:rPr>
              <a:t>emotional</a:t>
            </a:r>
            <a:r>
              <a:rPr lang="en-US" sz="1200">
                <a:solidFill>
                  <a:srgbClr val="231F20"/>
                </a:solidFill>
                <a:latin typeface="+mn-lt"/>
                <a:cs typeface="Calibri"/>
              </a:rPr>
              <a:t> </a:t>
            </a:r>
            <a:r>
              <a:rPr lang="en-US" sz="1200" spc="-5">
                <a:solidFill>
                  <a:srgbClr val="231F20"/>
                </a:solidFill>
                <a:latin typeface="+mn-lt"/>
                <a:cs typeface="Calibri"/>
              </a:rPr>
              <a:t>support</a:t>
            </a:r>
          </a:p>
          <a:p>
            <a:pPr marL="300355" marR="5080" indent="-287655">
              <a:lnSpc>
                <a:spcPct val="111100"/>
              </a:lnSpc>
              <a:spcBef>
                <a:spcPts val="100"/>
              </a:spcBef>
              <a:buChar char="•"/>
              <a:tabLst>
                <a:tab pos="300355" algn="l"/>
                <a:tab pos="300990" algn="l"/>
              </a:tabLst>
            </a:pPr>
            <a:r>
              <a:rPr lang="en-US" sz="1200" spc="-5">
                <a:solidFill>
                  <a:srgbClr val="231F20"/>
                </a:solidFill>
                <a:cs typeface="Calibri"/>
              </a:rPr>
              <a:t>helping </a:t>
            </a:r>
            <a:r>
              <a:rPr lang="en-US" sz="1200" spc="-10">
                <a:solidFill>
                  <a:srgbClr val="231F20"/>
                </a:solidFill>
                <a:cs typeface="Calibri"/>
              </a:rPr>
              <a:t>to </a:t>
            </a:r>
            <a:r>
              <a:rPr lang="en-US" sz="1200" spc="-5">
                <a:solidFill>
                  <a:srgbClr val="231F20"/>
                </a:solidFill>
                <a:cs typeface="Calibri"/>
              </a:rPr>
              <a:t>address </a:t>
            </a:r>
            <a:r>
              <a:rPr lang="en-US" sz="1200" spc="-10">
                <a:solidFill>
                  <a:srgbClr val="231F20"/>
                </a:solidFill>
                <a:cs typeface="Calibri"/>
              </a:rPr>
              <a:t>immediate </a:t>
            </a:r>
            <a:r>
              <a:rPr lang="en-US" sz="1200" spc="-5">
                <a:solidFill>
                  <a:srgbClr val="231F20"/>
                </a:solidFill>
                <a:cs typeface="Calibri"/>
              </a:rPr>
              <a:t>basic needs,  such </a:t>
            </a:r>
            <a:r>
              <a:rPr lang="en-US" sz="1200">
                <a:solidFill>
                  <a:srgbClr val="231F20"/>
                </a:solidFill>
                <a:cs typeface="Calibri"/>
              </a:rPr>
              <a:t>as </a:t>
            </a:r>
            <a:r>
              <a:rPr lang="en-US" sz="1200" spc="-15">
                <a:solidFill>
                  <a:srgbClr val="231F20"/>
                </a:solidFill>
                <a:cs typeface="Calibri"/>
              </a:rPr>
              <a:t>food </a:t>
            </a:r>
            <a:r>
              <a:rPr lang="en-US" sz="1200">
                <a:solidFill>
                  <a:srgbClr val="231F20"/>
                </a:solidFill>
                <a:cs typeface="Calibri"/>
              </a:rPr>
              <a:t>and </a:t>
            </a:r>
            <a:r>
              <a:rPr lang="en-US" sz="1200" spc="-50">
                <a:solidFill>
                  <a:srgbClr val="231F20"/>
                </a:solidFill>
                <a:cs typeface="Calibri"/>
              </a:rPr>
              <a:t>water, </a:t>
            </a:r>
            <a:r>
              <a:rPr lang="en-US" sz="1200">
                <a:solidFill>
                  <a:srgbClr val="231F20"/>
                </a:solidFill>
                <a:cs typeface="Calibri"/>
              </a:rPr>
              <a:t>a </a:t>
            </a:r>
            <a:r>
              <a:rPr lang="en-US" sz="1200" spc="-20">
                <a:solidFill>
                  <a:srgbClr val="231F20"/>
                </a:solidFill>
                <a:cs typeface="Calibri"/>
              </a:rPr>
              <a:t>blanket </a:t>
            </a:r>
            <a:r>
              <a:rPr lang="en-US" sz="1200" spc="-5">
                <a:solidFill>
                  <a:srgbClr val="231F20"/>
                </a:solidFill>
                <a:cs typeface="Calibri"/>
              </a:rPr>
              <a:t>or </a:t>
            </a:r>
            <a:r>
              <a:rPr lang="en-US" sz="1200">
                <a:solidFill>
                  <a:srgbClr val="231F20"/>
                </a:solidFill>
                <a:cs typeface="Calibri"/>
              </a:rPr>
              <a:t>a  </a:t>
            </a:r>
            <a:r>
              <a:rPr lang="en-US" sz="1200" spc="-10">
                <a:solidFill>
                  <a:srgbClr val="231F20"/>
                </a:solidFill>
                <a:cs typeface="Calibri"/>
              </a:rPr>
              <a:t>temporary </a:t>
            </a:r>
            <a:r>
              <a:rPr lang="en-US" sz="1200" spc="-5">
                <a:solidFill>
                  <a:srgbClr val="231F20"/>
                </a:solidFill>
                <a:cs typeface="Calibri"/>
              </a:rPr>
              <a:t>place </a:t>
            </a:r>
            <a:r>
              <a:rPr lang="en-US" sz="1200" spc="-15">
                <a:solidFill>
                  <a:srgbClr val="231F20"/>
                </a:solidFill>
                <a:cs typeface="Calibri"/>
              </a:rPr>
              <a:t>to</a:t>
            </a:r>
            <a:r>
              <a:rPr lang="en-US" sz="1200">
                <a:solidFill>
                  <a:srgbClr val="231F20"/>
                </a:solidFill>
                <a:cs typeface="Calibri"/>
              </a:rPr>
              <a:t> </a:t>
            </a:r>
            <a:r>
              <a:rPr lang="en-US" sz="1200" spc="-30">
                <a:solidFill>
                  <a:srgbClr val="231F20"/>
                </a:solidFill>
                <a:cs typeface="Calibri"/>
              </a:rPr>
              <a:t>stay</a:t>
            </a:r>
            <a:endParaRPr lang="en-US" sz="1200">
              <a:cs typeface="Calibri"/>
            </a:endParaRPr>
          </a:p>
          <a:p>
            <a:pPr marL="300355" marR="952500" indent="-287655">
              <a:lnSpc>
                <a:spcPct val="111100"/>
              </a:lnSpc>
              <a:buChar char="•"/>
              <a:tabLst>
                <a:tab pos="300355" algn="l"/>
                <a:tab pos="300990" algn="l"/>
              </a:tabLst>
            </a:pPr>
            <a:r>
              <a:rPr lang="en-US" sz="1200" spc="-5">
                <a:solidFill>
                  <a:srgbClr val="231F20"/>
                </a:solidFill>
                <a:cs typeface="Calibri"/>
              </a:rPr>
              <a:t>helping people </a:t>
            </a:r>
            <a:r>
              <a:rPr lang="en-US" sz="1200">
                <a:solidFill>
                  <a:srgbClr val="231F20"/>
                </a:solidFill>
                <a:cs typeface="Calibri"/>
              </a:rPr>
              <a:t>access </a:t>
            </a:r>
            <a:r>
              <a:rPr lang="en-US" sz="1200" spc="-15">
                <a:solidFill>
                  <a:srgbClr val="231F20"/>
                </a:solidFill>
                <a:cs typeface="Calibri"/>
              </a:rPr>
              <a:t>information,  </a:t>
            </a:r>
            <a:r>
              <a:rPr lang="en-US" sz="1200">
                <a:solidFill>
                  <a:srgbClr val="231F20"/>
                </a:solidFill>
                <a:cs typeface="Calibri"/>
              </a:rPr>
              <a:t>services and </a:t>
            </a:r>
            <a:r>
              <a:rPr lang="en-US" sz="1200" spc="-5">
                <a:solidFill>
                  <a:srgbClr val="231F20"/>
                </a:solidFill>
                <a:cs typeface="Calibri"/>
              </a:rPr>
              <a:t>social</a:t>
            </a:r>
            <a:r>
              <a:rPr lang="en-US" sz="1200" spc="-30">
                <a:solidFill>
                  <a:srgbClr val="231F20"/>
                </a:solidFill>
                <a:cs typeface="Calibri"/>
              </a:rPr>
              <a:t> </a:t>
            </a:r>
            <a:r>
              <a:rPr lang="en-US" sz="1200" spc="-5">
                <a:solidFill>
                  <a:srgbClr val="231F20"/>
                </a:solidFill>
                <a:cs typeface="Calibri"/>
              </a:rPr>
              <a:t>supports.</a:t>
            </a:r>
            <a:endParaRPr lang="en-US" sz="1200">
              <a:cs typeface="Calibri"/>
            </a:endParaRPr>
          </a:p>
          <a:p>
            <a:pPr marL="300355" indent="-287655">
              <a:lnSpc>
                <a:spcPct val="100000"/>
              </a:lnSpc>
              <a:spcBef>
                <a:spcPts val="320"/>
              </a:spcBef>
              <a:buNone/>
              <a:tabLst>
                <a:tab pos="300355" algn="l"/>
                <a:tab pos="300990" algn="l"/>
              </a:tabLst>
            </a:pPr>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00355" indent="-287655">
              <a:lnSpc>
                <a:spcPct val="100000"/>
              </a:lnSpc>
              <a:spcBef>
                <a:spcPts val="420"/>
              </a:spcBef>
              <a:buNone/>
              <a:tabLst>
                <a:tab pos="300355" algn="l"/>
                <a:tab pos="300990" algn="l"/>
              </a:tabLst>
            </a:pPr>
            <a:r>
              <a:rPr lang="en-US"/>
              <a:t>There are some misunderstandings</a:t>
            </a:r>
            <a:r>
              <a:rPr lang="en-US" baseline="0"/>
              <a:t> about PFA that are important to clear up. These are listed here and include attention to that </a:t>
            </a:r>
          </a:p>
          <a:p>
            <a:pPr marL="300355" indent="-287655">
              <a:lnSpc>
                <a:spcPct val="100000"/>
              </a:lnSpc>
              <a:spcBef>
                <a:spcPts val="420"/>
              </a:spcBef>
              <a:buChar char="•"/>
              <a:tabLst>
                <a:tab pos="300355" algn="l"/>
                <a:tab pos="300990" algn="l"/>
              </a:tabLst>
            </a:pPr>
            <a:r>
              <a:rPr lang="en-US" baseline="0"/>
              <a:t>PFA is not </a:t>
            </a:r>
            <a:r>
              <a:rPr lang="en-US" sz="1200" spc="-5">
                <a:solidFill>
                  <a:srgbClr val="231F20"/>
                </a:solidFill>
                <a:latin typeface="+mn-lt"/>
                <a:cs typeface="Calibri"/>
              </a:rPr>
              <a:t>something only </a:t>
            </a:r>
            <a:r>
              <a:rPr lang="en-US" sz="1200" spc="-10">
                <a:solidFill>
                  <a:srgbClr val="231F20"/>
                </a:solidFill>
                <a:latin typeface="+mn-lt"/>
                <a:cs typeface="Calibri"/>
              </a:rPr>
              <a:t>professionals</a:t>
            </a:r>
            <a:r>
              <a:rPr lang="en-US" sz="1200">
                <a:solidFill>
                  <a:srgbClr val="231F20"/>
                </a:solidFill>
                <a:latin typeface="+mn-lt"/>
                <a:cs typeface="Calibri"/>
              </a:rPr>
              <a:t> </a:t>
            </a:r>
            <a:r>
              <a:rPr lang="en-US" sz="1200" spc="-5">
                <a:solidFill>
                  <a:srgbClr val="231F20"/>
                </a:solidFill>
                <a:latin typeface="+mn-lt"/>
                <a:cs typeface="Calibri"/>
              </a:rPr>
              <a:t>do. </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10">
                <a:solidFill>
                  <a:srgbClr val="231F20"/>
                </a:solidFill>
                <a:latin typeface="+mn-lt"/>
                <a:cs typeface="Calibri"/>
              </a:rPr>
              <a:t>It is also not professional </a:t>
            </a:r>
            <a:r>
              <a:rPr lang="en-US" sz="1200" spc="-10" err="1">
                <a:solidFill>
                  <a:srgbClr val="231F20"/>
                </a:solidFill>
                <a:latin typeface="+mn-lt"/>
                <a:cs typeface="Calibri"/>
              </a:rPr>
              <a:t>counselling</a:t>
            </a:r>
            <a:r>
              <a:rPr lang="en-US" sz="1200" spc="-10">
                <a:solidFill>
                  <a:srgbClr val="231F20"/>
                </a:solidFill>
                <a:latin typeface="+mn-lt"/>
                <a:cs typeface="Calibri"/>
              </a:rPr>
              <a:t> </a:t>
            </a:r>
            <a:r>
              <a:rPr lang="en-US" sz="1200" spc="-5">
                <a:solidFill>
                  <a:srgbClr val="231F20"/>
                </a:solidFill>
                <a:latin typeface="+mn-lt"/>
                <a:cs typeface="Calibri"/>
              </a:rPr>
              <a:t>or</a:t>
            </a:r>
            <a:r>
              <a:rPr lang="en-US" sz="1200" spc="5">
                <a:solidFill>
                  <a:srgbClr val="231F20"/>
                </a:solidFill>
                <a:latin typeface="+mn-lt"/>
                <a:cs typeface="Calibri"/>
              </a:rPr>
              <a:t> </a:t>
            </a:r>
            <a:r>
              <a:rPr lang="en-US" sz="1200" spc="-10">
                <a:solidFill>
                  <a:srgbClr val="231F20"/>
                </a:solidFill>
                <a:latin typeface="+mn-lt"/>
                <a:cs typeface="Calibri"/>
              </a:rPr>
              <a:t>therapy, or </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10">
                <a:solidFill>
                  <a:srgbClr val="231F20"/>
                </a:solidFill>
                <a:latin typeface="+mn-lt"/>
                <a:cs typeface="Calibri"/>
              </a:rPr>
              <a:t>encouraging </a:t>
            </a:r>
            <a:r>
              <a:rPr lang="en-US" sz="1200">
                <a:solidFill>
                  <a:srgbClr val="231F20"/>
                </a:solidFill>
                <a:latin typeface="+mn-lt"/>
                <a:cs typeface="Calibri"/>
              </a:rPr>
              <a:t>a </a:t>
            </a:r>
            <a:r>
              <a:rPr lang="en-US" sz="1200" spc="-10">
                <a:solidFill>
                  <a:srgbClr val="231F20"/>
                </a:solidFill>
                <a:latin typeface="+mn-lt"/>
                <a:cs typeface="Calibri"/>
              </a:rPr>
              <a:t>detailed </a:t>
            </a:r>
            <a:r>
              <a:rPr lang="en-US" sz="1200" spc="-5">
                <a:solidFill>
                  <a:srgbClr val="231F20"/>
                </a:solidFill>
                <a:latin typeface="+mn-lt"/>
                <a:cs typeface="Calibri"/>
              </a:rPr>
              <a:t>discussion of </a:t>
            </a:r>
            <a:r>
              <a:rPr lang="en-US" sz="1200">
                <a:solidFill>
                  <a:srgbClr val="231F20"/>
                </a:solidFill>
                <a:latin typeface="+mn-lt"/>
                <a:cs typeface="Calibri"/>
              </a:rPr>
              <a:t>the </a:t>
            </a:r>
            <a:r>
              <a:rPr lang="en-US" sz="1200" spc="-15">
                <a:solidFill>
                  <a:srgbClr val="231F20"/>
                </a:solidFill>
                <a:latin typeface="+mn-lt"/>
                <a:cs typeface="Calibri"/>
              </a:rPr>
              <a:t>event </a:t>
            </a:r>
            <a:r>
              <a:rPr lang="en-US" sz="1200" spc="-10">
                <a:solidFill>
                  <a:srgbClr val="231F20"/>
                </a:solidFill>
                <a:latin typeface="+mn-lt"/>
                <a:cs typeface="Calibri"/>
              </a:rPr>
              <a:t>that </a:t>
            </a:r>
            <a:r>
              <a:rPr lang="en-US" sz="1200" spc="-5">
                <a:solidFill>
                  <a:srgbClr val="231F20"/>
                </a:solidFill>
                <a:latin typeface="+mn-lt"/>
                <a:cs typeface="Calibri"/>
              </a:rPr>
              <a:t>has caused </a:t>
            </a:r>
            <a:r>
              <a:rPr lang="en-US" sz="1200">
                <a:solidFill>
                  <a:srgbClr val="231F20"/>
                </a:solidFill>
                <a:latin typeface="+mn-lt"/>
                <a:cs typeface="Calibri"/>
              </a:rPr>
              <a:t>the</a:t>
            </a:r>
            <a:r>
              <a:rPr lang="en-US" sz="1200" spc="55">
                <a:solidFill>
                  <a:srgbClr val="231F20"/>
                </a:solidFill>
                <a:latin typeface="+mn-lt"/>
                <a:cs typeface="Calibri"/>
              </a:rPr>
              <a:t> </a:t>
            </a:r>
            <a:r>
              <a:rPr lang="en-US" sz="1200" spc="-10">
                <a:solidFill>
                  <a:srgbClr val="231F20"/>
                </a:solidFill>
                <a:latin typeface="+mn-lt"/>
                <a:cs typeface="Calibri"/>
              </a:rPr>
              <a:t>distress</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a:solidFill>
                  <a:srgbClr val="231F20"/>
                </a:solidFill>
                <a:latin typeface="+mn-lt"/>
                <a:cs typeface="Calibri"/>
              </a:rPr>
              <a:t>It is not asking </a:t>
            </a:r>
            <a:r>
              <a:rPr lang="en-US" sz="1200" spc="-5">
                <a:solidFill>
                  <a:srgbClr val="231F20"/>
                </a:solidFill>
                <a:latin typeface="+mn-lt"/>
                <a:cs typeface="Calibri"/>
              </a:rPr>
              <a:t>someone </a:t>
            </a:r>
            <a:r>
              <a:rPr lang="en-US" sz="1200" spc="-15">
                <a:solidFill>
                  <a:srgbClr val="231F20"/>
                </a:solidFill>
                <a:latin typeface="+mn-lt"/>
                <a:cs typeface="Calibri"/>
              </a:rPr>
              <a:t>to analyze </a:t>
            </a:r>
            <a:r>
              <a:rPr lang="en-US" sz="1200" spc="-10">
                <a:solidFill>
                  <a:srgbClr val="231F20"/>
                </a:solidFill>
                <a:latin typeface="+mn-lt"/>
                <a:cs typeface="Calibri"/>
              </a:rPr>
              <a:t>what </a:t>
            </a:r>
            <a:r>
              <a:rPr lang="en-US" sz="1200" spc="-5">
                <a:solidFill>
                  <a:srgbClr val="231F20"/>
                </a:solidFill>
                <a:latin typeface="+mn-lt"/>
                <a:cs typeface="Calibri"/>
              </a:rPr>
              <a:t>has happened </a:t>
            </a:r>
            <a:r>
              <a:rPr lang="en-US" sz="1200" spc="-10">
                <a:solidFill>
                  <a:srgbClr val="231F20"/>
                </a:solidFill>
                <a:latin typeface="+mn-lt"/>
                <a:cs typeface="Calibri"/>
              </a:rPr>
              <a:t>to</a:t>
            </a:r>
            <a:r>
              <a:rPr lang="en-US" sz="1200" spc="15">
                <a:solidFill>
                  <a:srgbClr val="231F20"/>
                </a:solidFill>
                <a:latin typeface="+mn-lt"/>
                <a:cs typeface="Calibri"/>
              </a:rPr>
              <a:t> </a:t>
            </a:r>
            <a:r>
              <a:rPr lang="en-US" sz="1200">
                <a:solidFill>
                  <a:srgbClr val="231F20"/>
                </a:solidFill>
                <a:latin typeface="+mn-lt"/>
                <a:cs typeface="Calibri"/>
              </a:rPr>
              <a:t>them, or</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5">
                <a:solidFill>
                  <a:srgbClr val="231F20"/>
                </a:solidFill>
                <a:latin typeface="+mn-lt"/>
                <a:cs typeface="Calibri"/>
              </a:rPr>
              <a:t>pressing someone </a:t>
            </a:r>
            <a:r>
              <a:rPr lang="en-US" sz="1200" spc="-20">
                <a:solidFill>
                  <a:srgbClr val="231F20"/>
                </a:solidFill>
                <a:latin typeface="+mn-lt"/>
                <a:cs typeface="Calibri"/>
              </a:rPr>
              <a:t>for </a:t>
            </a:r>
            <a:r>
              <a:rPr lang="en-US" sz="1200" spc="-10">
                <a:solidFill>
                  <a:srgbClr val="231F20"/>
                </a:solidFill>
                <a:latin typeface="+mn-lt"/>
                <a:cs typeface="Calibri"/>
              </a:rPr>
              <a:t>details </a:t>
            </a:r>
            <a:r>
              <a:rPr lang="en-US" sz="1200" spc="-5">
                <a:solidFill>
                  <a:srgbClr val="231F20"/>
                </a:solidFill>
                <a:latin typeface="+mn-lt"/>
                <a:cs typeface="Calibri"/>
              </a:rPr>
              <a:t>on what</a:t>
            </a:r>
            <a:r>
              <a:rPr lang="en-US" sz="1200" spc="15">
                <a:solidFill>
                  <a:srgbClr val="231F20"/>
                </a:solidFill>
                <a:latin typeface="+mn-lt"/>
                <a:cs typeface="Calibri"/>
              </a:rPr>
              <a:t> </a:t>
            </a:r>
            <a:r>
              <a:rPr lang="en-US" sz="1200" spc="-5">
                <a:solidFill>
                  <a:srgbClr val="231F20"/>
                </a:solidFill>
                <a:latin typeface="+mn-lt"/>
                <a:cs typeface="Calibri"/>
              </a:rPr>
              <a:t>happened, or</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5">
                <a:solidFill>
                  <a:srgbClr val="231F20"/>
                </a:solidFill>
                <a:latin typeface="+mn-lt"/>
                <a:cs typeface="Calibri"/>
              </a:rPr>
              <a:t>pressuring people </a:t>
            </a:r>
            <a:r>
              <a:rPr lang="en-US" sz="1200" spc="-15">
                <a:solidFill>
                  <a:srgbClr val="231F20"/>
                </a:solidFill>
                <a:latin typeface="+mn-lt"/>
                <a:cs typeface="Calibri"/>
              </a:rPr>
              <a:t>to </a:t>
            </a:r>
            <a:r>
              <a:rPr lang="en-US" sz="1200" spc="-10">
                <a:solidFill>
                  <a:srgbClr val="231F20"/>
                </a:solidFill>
                <a:latin typeface="+mn-lt"/>
                <a:cs typeface="Calibri"/>
              </a:rPr>
              <a:t>share </a:t>
            </a:r>
            <a:r>
              <a:rPr lang="en-US" sz="1200">
                <a:solidFill>
                  <a:srgbClr val="231F20"/>
                </a:solidFill>
                <a:latin typeface="+mn-lt"/>
                <a:cs typeface="Calibri"/>
              </a:rPr>
              <a:t>their </a:t>
            </a:r>
            <a:r>
              <a:rPr lang="en-US" sz="1200" spc="-10">
                <a:solidFill>
                  <a:srgbClr val="231F20"/>
                </a:solidFill>
                <a:latin typeface="+mn-lt"/>
                <a:cs typeface="Calibri"/>
              </a:rPr>
              <a:t>feelings </a:t>
            </a:r>
            <a:r>
              <a:rPr lang="en-US" sz="1200">
                <a:solidFill>
                  <a:srgbClr val="231F20"/>
                </a:solidFill>
                <a:latin typeface="+mn-lt"/>
                <a:cs typeface="Calibri"/>
              </a:rPr>
              <a:t>and </a:t>
            </a:r>
            <a:r>
              <a:rPr lang="en-US" sz="1200" spc="-10">
                <a:solidFill>
                  <a:srgbClr val="231F20"/>
                </a:solidFill>
                <a:latin typeface="+mn-lt"/>
                <a:cs typeface="Calibri"/>
              </a:rPr>
              <a:t>reactions </a:t>
            </a:r>
            <a:r>
              <a:rPr lang="en-US" sz="1200" spc="-15">
                <a:solidFill>
                  <a:srgbClr val="231F20"/>
                </a:solidFill>
                <a:latin typeface="+mn-lt"/>
                <a:cs typeface="Calibri"/>
              </a:rPr>
              <a:t>to </a:t>
            </a:r>
            <a:r>
              <a:rPr lang="en-US" sz="1200">
                <a:solidFill>
                  <a:srgbClr val="231F20"/>
                </a:solidFill>
                <a:latin typeface="+mn-lt"/>
                <a:cs typeface="Calibri"/>
              </a:rPr>
              <a:t>an</a:t>
            </a:r>
            <a:r>
              <a:rPr lang="en-US" sz="1200" spc="35">
                <a:solidFill>
                  <a:srgbClr val="231F20"/>
                </a:solidFill>
                <a:latin typeface="+mn-lt"/>
                <a:cs typeface="Calibri"/>
              </a:rPr>
              <a:t> </a:t>
            </a:r>
            <a:r>
              <a:rPr lang="en-US" sz="1200" spc="-10">
                <a:solidFill>
                  <a:srgbClr val="231F20"/>
                </a:solidFill>
                <a:latin typeface="+mn-lt"/>
                <a:cs typeface="Calibri"/>
              </a:rPr>
              <a:t>event.</a:t>
            </a:r>
            <a:endParaRPr lang="en-US" sz="1200">
              <a:latin typeface="+mn-lt"/>
              <a:cs typeface="Calibri"/>
            </a:endParaRPr>
          </a:p>
          <a:p>
            <a:endParaRPr lang="en-US"/>
          </a:p>
          <a:p>
            <a:endParaRPr lang="en-US" b="1"/>
          </a:p>
          <a:p>
            <a:r>
              <a:rPr lang="en-US" b="1"/>
              <a:t>(Ask participants for any questions and answer these).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a:solidFill>
                  <a:schemeClr val="tx1"/>
                </a:solidFill>
                <a:latin typeface="+mn-lt"/>
                <a:ea typeface="+mn-ea"/>
                <a:cs typeface="+mn-cs"/>
              </a:rPr>
              <a:t>(Ask participants before giving your input “Who do you think needs PFA?”)</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PFA can be of help to anyone in distress. However, not everyone who is in distress may need or want PFA. Some people can manage difficult situations on their own or with help from others and may not need your help.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PFA can help people who are going through personal crises, including social or health challenges. It is also an important part of larger scale responses to disasters, conflict and violence and forced migration. </a:t>
            </a:r>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17</a:t>
            </a:fld>
            <a:endParaRPr lang="en-US"/>
          </a:p>
        </p:txBody>
      </p:sp>
    </p:spTree>
    <p:extLst>
      <p:ext uri="{BB962C8B-B14F-4D97-AF65-F5344CB8AC3E}">
        <p14:creationId xmlns:p14="http://schemas.microsoft.com/office/powerpoint/2010/main" val="1000883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When do you think PFA helps? </a:t>
            </a:r>
          </a:p>
          <a:p>
            <a:endParaRPr lang="en-US" b="1" baseline="0"/>
          </a:p>
          <a:p>
            <a:r>
              <a:rPr lang="en-US" b="1" baseline="0"/>
              <a:t>[Ask for input from participants by raising their hands]</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18</a:t>
            </a:fld>
            <a:endParaRPr lang="en-US"/>
          </a:p>
        </p:txBody>
      </p:sp>
    </p:spTree>
    <p:extLst>
      <p:ext uri="{BB962C8B-B14F-4D97-AF65-F5344CB8AC3E}">
        <p14:creationId xmlns:p14="http://schemas.microsoft.com/office/powerpoint/2010/main" val="409498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A simple answer is – when someone feels distress. </a:t>
            </a:r>
          </a:p>
          <a:p>
            <a:endParaRPr lang="en-US" baseline="0"/>
          </a:p>
          <a:p>
            <a:r>
              <a:rPr lang="en-US" baseline="0"/>
              <a:t>It can be during a stressful situation – for example while someone is going through a life changing event, such as a divorce. It can be immediately after something has happened, for example after someone has heard some stressful news, or been in a car accident. It can be weeks after an event has taken place, or even months or years, if something reactivates feelings of distress. </a:t>
            </a:r>
            <a:r>
              <a:rPr lang="en-US" b="1" i="0" baseline="0"/>
              <a:t>[It is really good to stress this point!]</a:t>
            </a:r>
          </a:p>
          <a:p>
            <a:endParaRPr lang="en-US" baseline="0"/>
          </a:p>
          <a:p>
            <a:r>
              <a:rPr lang="en-US" baseline="0"/>
              <a:t>PFA skills can help in emergency and non-emergency situations, and in personal or public crises. The key factor to consider is whether a person is in distress, and if the person needs and wants your help. </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19</a:t>
            </a:fld>
            <a:endParaRPr lang="en-US"/>
          </a:p>
        </p:txBody>
      </p:sp>
    </p:spTree>
    <p:extLst>
      <p:ext uri="{BB962C8B-B14F-4D97-AF65-F5344CB8AC3E}">
        <p14:creationId xmlns:p14="http://schemas.microsoft.com/office/powerpoint/2010/main" val="372778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200" kern="120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a:solidFill>
                  <a:schemeClr val="tx1"/>
                </a:solidFill>
                <a:latin typeface="+mn-lt"/>
                <a:ea typeface="+mn-ea"/>
                <a:cs typeface="+mn-cs"/>
              </a:rPr>
              <a:t>[Present</a:t>
            </a:r>
            <a:r>
              <a:rPr lang="en-GB" sz="1200" b="1" kern="1200" baseline="0">
                <a:solidFill>
                  <a:schemeClr val="tx1"/>
                </a:solidFill>
                <a:latin typeface="+mn-lt"/>
                <a:ea typeface="+mn-ea"/>
                <a:cs typeface="+mn-cs"/>
              </a:rPr>
              <a:t> yourself, and your role. See the example below. Adapt to details of the facilitator.]</a:t>
            </a:r>
            <a:endParaRPr lang="en-GB" sz="1200" b="1" kern="1200" baseline="0">
              <a:solidFill>
                <a:schemeClr val="tx1"/>
              </a:solidFill>
              <a:latin typeface="+mn-lt"/>
              <a:cs typeface="Calibri"/>
            </a:endParaRP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Hi, my name is XXXXXX . I am a MHPSS Global Delegate working with Danish Red Cross.</a:t>
            </a:r>
            <a:r>
              <a:rPr lang="en-GB"/>
              <a:t> </a:t>
            </a:r>
          </a:p>
          <a:p>
            <a:endParaRPr lang="en-GB">
              <a:cs typeface="Calibri"/>
            </a:endParaRPr>
          </a:p>
          <a:p>
            <a:r>
              <a:rPr lang="en-GB" sz="1200" kern="1200">
                <a:solidFill>
                  <a:schemeClr val="tx1"/>
                </a:solidFill>
                <a:latin typeface="+mn-lt"/>
                <a:ea typeface="+mn-ea"/>
                <a:cs typeface="+mn-cs"/>
              </a:rPr>
              <a:t>Welcome to this </a:t>
            </a:r>
            <a:r>
              <a:rPr lang="en-GB"/>
              <a:t>three-hour orientation on P</a:t>
            </a:r>
            <a:r>
              <a:rPr lang="en-GB" sz="1200" kern="1200">
                <a:solidFill>
                  <a:schemeClr val="tx1"/>
                </a:solidFill>
                <a:latin typeface="+mn-lt"/>
                <a:ea typeface="+mn-ea"/>
                <a:cs typeface="+mn-cs"/>
              </a:rPr>
              <a:t>sychological First Aid, also known as PFA. </a:t>
            </a:r>
            <a:r>
              <a:rPr lang="da-DK" sz="1200" kern="1200" baseline="0">
                <a:solidFill>
                  <a:schemeClr val="tx1"/>
                </a:solidFill>
                <a:latin typeface="+mn-lt"/>
                <a:ea typeface="+mn-ea"/>
                <a:cs typeface="+mn-cs"/>
              </a:rPr>
              <a:t>This </a:t>
            </a:r>
            <a:r>
              <a:rPr lang="da-DK" sz="1200" kern="1200" baseline="0" err="1">
                <a:solidFill>
                  <a:schemeClr val="tx1"/>
                </a:solidFill>
                <a:latin typeface="+mn-lt"/>
                <a:ea typeface="+mn-ea"/>
                <a:cs typeface="+mn-cs"/>
              </a:rPr>
              <a:t>training</a:t>
            </a:r>
            <a:r>
              <a:rPr lang="da-DK" sz="1200" kern="1200" baseline="0">
                <a:solidFill>
                  <a:schemeClr val="tx1"/>
                </a:solidFill>
                <a:latin typeface="+mn-lt"/>
                <a:ea typeface="+mn-ea"/>
                <a:cs typeface="+mn-cs"/>
              </a:rPr>
              <a:t> is </a:t>
            </a:r>
            <a:r>
              <a:rPr lang="da-DK" sz="1200" kern="1200" baseline="0" err="1">
                <a:solidFill>
                  <a:schemeClr val="tx1"/>
                </a:solidFill>
                <a:latin typeface="+mn-lt"/>
                <a:ea typeface="+mn-ea"/>
                <a:cs typeface="+mn-cs"/>
              </a:rPr>
              <a:t>designed</a:t>
            </a:r>
            <a:r>
              <a:rPr lang="da-DK" sz="1200" kern="1200" baseline="0">
                <a:solidFill>
                  <a:schemeClr val="tx1"/>
                </a:solidFill>
                <a:latin typeface="+mn-lt"/>
                <a:ea typeface="+mn-ea"/>
                <a:cs typeface="+mn-cs"/>
              </a:rPr>
              <a:t> to </a:t>
            </a:r>
            <a:r>
              <a:rPr lang="da-DK" sz="1200" kern="1200" baseline="0" err="1">
                <a:solidFill>
                  <a:schemeClr val="tx1"/>
                </a:solidFill>
                <a:latin typeface="+mn-lt"/>
                <a:ea typeface="+mn-ea"/>
                <a:cs typeface="+mn-cs"/>
              </a:rPr>
              <a:t>fulfill</a:t>
            </a:r>
            <a:r>
              <a:rPr lang="da-DK" sz="1200" kern="1200" baseline="0">
                <a:solidFill>
                  <a:schemeClr val="tx1"/>
                </a:solidFill>
                <a:latin typeface="+mn-lt"/>
                <a:ea typeface="+mn-ea"/>
                <a:cs typeface="+mn-cs"/>
              </a:rPr>
              <a:t> </a:t>
            </a:r>
            <a:r>
              <a:rPr lang="da-DK" sz="1200" kern="1200" baseline="0" err="1">
                <a:solidFill>
                  <a:schemeClr val="tx1"/>
                </a:solidFill>
                <a:latin typeface="+mn-lt"/>
                <a:ea typeface="+mn-ea"/>
                <a:cs typeface="+mn-cs"/>
              </a:rPr>
              <a:t>our</a:t>
            </a:r>
            <a:r>
              <a:rPr lang="da-DK" sz="1200" kern="1200" baseline="0">
                <a:solidFill>
                  <a:schemeClr val="tx1"/>
                </a:solidFill>
                <a:latin typeface="+mn-lt"/>
                <a:ea typeface="+mn-ea"/>
                <a:cs typeface="+mn-cs"/>
              </a:rPr>
              <a:t> </a:t>
            </a:r>
            <a:r>
              <a:rPr lang="da-DK" sz="1200" kern="1200" baseline="0" err="1">
                <a:solidFill>
                  <a:schemeClr val="tx1"/>
                </a:solidFill>
                <a:latin typeface="+mn-lt"/>
                <a:ea typeface="+mn-ea"/>
                <a:cs typeface="+mn-cs"/>
              </a:rPr>
              <a:t>commitment</a:t>
            </a:r>
            <a:r>
              <a:rPr lang="da-DK" sz="1200" kern="1200" baseline="0">
                <a:solidFill>
                  <a:schemeClr val="tx1"/>
                </a:solidFill>
                <a:latin typeface="+mn-lt"/>
                <a:ea typeface="+mn-ea"/>
                <a:cs typeface="+mn-cs"/>
              </a:rPr>
              <a:t> in the </a:t>
            </a:r>
            <a:r>
              <a:rPr lang="da-DK" sz="1200" kern="1200" baseline="0" err="1">
                <a:solidFill>
                  <a:schemeClr val="tx1"/>
                </a:solidFill>
                <a:latin typeface="+mn-lt"/>
                <a:ea typeface="+mn-ea"/>
                <a:cs typeface="+mn-cs"/>
              </a:rPr>
              <a:t>Movement</a:t>
            </a:r>
            <a:r>
              <a:rPr lang="da-DK" sz="1200" kern="1200" baseline="0">
                <a:solidFill>
                  <a:schemeClr val="tx1"/>
                </a:solidFill>
                <a:latin typeface="+mn-lt"/>
                <a:ea typeface="+mn-ea"/>
                <a:cs typeface="+mn-cs"/>
              </a:rPr>
              <a:t> to</a:t>
            </a:r>
            <a:r>
              <a:rPr lang="en-GB" sz="1200" kern="1200">
                <a:solidFill>
                  <a:schemeClr val="tx1"/>
                </a:solidFill>
                <a:effectLst/>
                <a:latin typeface="+mn-lt"/>
                <a:ea typeface="+mn-ea"/>
                <a:cs typeface="+mn-cs"/>
              </a:rPr>
              <a:t> ensure that </a:t>
            </a:r>
            <a:r>
              <a:rPr lang="en-GB" sz="1200" i="1" kern="1200">
                <a:solidFill>
                  <a:schemeClr val="tx1"/>
                </a:solidFill>
                <a:effectLst/>
                <a:latin typeface="+mn-lt"/>
                <a:ea typeface="+mn-ea"/>
                <a:cs typeface="+mn-cs"/>
              </a:rPr>
              <a:t>All staff and volunteers in the Movement will be/are able to deliver PFA. </a:t>
            </a:r>
            <a:endParaRPr lang="en-US" sz="1200" kern="1200" baseline="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Where do you think you can provide PFA to someone? </a:t>
            </a:r>
          </a:p>
          <a:p>
            <a:endParaRPr lang="en-US" b="1" baseline="0"/>
          </a:p>
          <a:p>
            <a:r>
              <a:rPr lang="en-US" b="1" baseline="0"/>
              <a:t>[Ask for input from participants by raising their hands]</a:t>
            </a:r>
          </a:p>
          <a:p>
            <a:endParaRPr lang="en-US" b="1" baseline="0"/>
          </a:p>
          <a:p>
            <a:r>
              <a:rPr lang="en-US" b="0" baseline="0"/>
              <a:t>You can provide PFA in any location where you and the person in distress are both safe. If possible, it is best to provide PFA in a private setting, where the person in distress can feel comfortable sharing the challenges they are facing. If this is not possible, it is good to try to talk with the person a little away from others, to give them as much privacy as possible. </a:t>
            </a:r>
          </a:p>
          <a:p>
            <a:endParaRPr lang="en-US" b="0" baseline="0"/>
          </a:p>
          <a:p>
            <a:r>
              <a:rPr lang="en-US" b="0" baseline="0"/>
              <a:t>If you are talking with a child, or someone who is sitting on the ground, it is good practice to also sit on the ground with them, or crouch down so you are at the same levels as them. It can be intimidating for a person in distress to talk with someone who is hovering above them. </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a:t>PFA</a:t>
            </a:r>
            <a:r>
              <a:rPr lang="en-US" baseline="0"/>
              <a:t> is a method of helping people in distress that is based on the fundamental principle of DO NO HARM that we always follow in Mental Health and Psychosocial Support </a:t>
            </a:r>
            <a:r>
              <a:rPr lang="en-US" b="0" baseline="0"/>
              <a:t>responses.  </a:t>
            </a:r>
          </a:p>
          <a:p>
            <a:endParaRPr lang="en-US" b="0" baseline="0"/>
          </a:p>
          <a:p>
            <a:pPr marL="0" algn="l" defTabSz="457200" rtl="0" eaLnBrk="1" latinLnBrk="0" hangingPunct="1"/>
            <a:r>
              <a:rPr lang="en-US" sz="1200" b="0" kern="1200" baseline="0">
                <a:solidFill>
                  <a:schemeClr val="tx1"/>
                </a:solidFill>
                <a:latin typeface="+mn-lt"/>
                <a:ea typeface="+mn-ea"/>
                <a:cs typeface="+mn-cs"/>
              </a:rPr>
              <a:t>To ensure that we do no harm, we pay attention to offering help that promotes safety, dignity and is rights based. </a:t>
            </a:r>
          </a:p>
          <a:p>
            <a:pPr marL="0" algn="l" defTabSz="457200" rtl="0" eaLnBrk="1" latinLnBrk="0" hangingPunct="1">
              <a:lnSpc>
                <a:spcPts val="2400"/>
              </a:lnSpc>
            </a:pPr>
            <a:r>
              <a:rPr lang="en-US" sz="1200" b="0" kern="1200" baseline="0">
                <a:solidFill>
                  <a:schemeClr val="tx1"/>
                </a:solidFill>
                <a:latin typeface="+mn-lt"/>
                <a:ea typeface="+mn-ea"/>
                <a:cs typeface="+mn-cs"/>
              </a:rPr>
              <a:t>This means that we make efforts to </a:t>
            </a:r>
          </a:p>
          <a:p>
            <a:pPr marL="0" algn="l" defTabSz="457200" rtl="0" eaLnBrk="1" latinLnBrk="0" hangingPunct="1">
              <a:lnSpc>
                <a:spcPts val="2400"/>
              </a:lnSpc>
            </a:pPr>
            <a:endParaRPr lang="en-US" sz="1200" b="0" kern="1200" baseline="0">
              <a:solidFill>
                <a:schemeClr val="tx1"/>
              </a:solidFill>
              <a:latin typeface="+mn-lt"/>
              <a:ea typeface="+mn-ea"/>
              <a:cs typeface="+mn-cs"/>
            </a:endParaRPr>
          </a:p>
          <a:p>
            <a:pPr marL="0" algn="l" defTabSz="457200" rtl="0" eaLnBrk="1" latinLnBrk="0" hangingPunct="1">
              <a:lnSpc>
                <a:spcPts val="2400"/>
              </a:lnSpc>
              <a:buFont typeface="Arial"/>
              <a:buChar char="•"/>
            </a:pPr>
            <a:r>
              <a:rPr lang="en-US" sz="1200" b="0" kern="1200" baseline="0">
                <a:solidFill>
                  <a:schemeClr val="tx1"/>
                </a:solidFill>
                <a:latin typeface="+mn-lt"/>
                <a:ea typeface="+mn-ea"/>
                <a:cs typeface="+mn-cs"/>
              </a:rPr>
              <a:t>Avoid putting people at further risk as a result of our actions, and do everything we can to ensure the people we are helping are safe, and protected from physical or psychological harm.</a:t>
            </a:r>
          </a:p>
          <a:p>
            <a:pPr marL="0" algn="l" defTabSz="457200" rtl="0" eaLnBrk="1" latinLnBrk="0" hangingPunct="1">
              <a:lnSpc>
                <a:spcPts val="2400"/>
              </a:lnSpc>
              <a:buFont typeface="Arial"/>
              <a:buChar char="•"/>
            </a:pPr>
            <a:endParaRPr lang="en-US" sz="1200" b="0" kern="1200" baseline="0">
              <a:solidFill>
                <a:schemeClr val="tx1"/>
              </a:solidFill>
              <a:latin typeface="+mn-lt"/>
              <a:ea typeface="+mn-ea"/>
              <a:cs typeface="+mn-cs"/>
            </a:endParaRPr>
          </a:p>
          <a:p>
            <a:pPr marL="0" algn="l" defTabSz="457200" rtl="0" eaLnBrk="1" latinLnBrk="0" hangingPunct="1">
              <a:lnSpc>
                <a:spcPts val="2400"/>
              </a:lnSpc>
              <a:spcBef>
                <a:spcPts val="1705"/>
              </a:spcBef>
              <a:buFont typeface="Arial"/>
              <a:buChar char="•"/>
            </a:pPr>
            <a:r>
              <a:rPr lang="en-US" sz="1200" b="0" kern="1200" baseline="0">
                <a:solidFill>
                  <a:schemeClr val="tx1"/>
                </a:solidFill>
                <a:latin typeface="+mn-lt"/>
                <a:ea typeface="+mn-ea"/>
                <a:cs typeface="+mn-cs"/>
              </a:rPr>
              <a:t>Concerning dignity, it means always treating people with respect and in accordance with their cultural and social norms.</a:t>
            </a:r>
          </a:p>
          <a:p>
            <a:pPr marL="0" algn="l" defTabSz="457200" rtl="0" eaLnBrk="1" latinLnBrk="0" hangingPunct="1">
              <a:lnSpc>
                <a:spcPts val="2400"/>
              </a:lnSpc>
              <a:spcBef>
                <a:spcPts val="1705"/>
              </a:spcBef>
              <a:buFont typeface="Arial"/>
              <a:buChar char="•"/>
            </a:pPr>
            <a:endParaRPr lang="en-US" sz="1200" b="0" kern="1200" baseline="0">
              <a:solidFill>
                <a:schemeClr val="tx1"/>
              </a:solidFill>
              <a:latin typeface="+mn-lt"/>
              <a:ea typeface="+mn-ea"/>
              <a:cs typeface="+mn-cs"/>
            </a:endParaRPr>
          </a:p>
          <a:p>
            <a:pPr marL="0" algn="l" defTabSz="457200" rtl="0" eaLnBrk="1" latinLnBrk="0" hangingPunct="1">
              <a:lnSpc>
                <a:spcPts val="2400"/>
              </a:lnSpc>
              <a:spcBef>
                <a:spcPts val="1710"/>
              </a:spcBef>
              <a:buFont typeface="Arial"/>
              <a:buChar char="•"/>
            </a:pPr>
            <a:r>
              <a:rPr lang="en-US" sz="1200" b="0" kern="1200" baseline="0">
                <a:solidFill>
                  <a:schemeClr val="tx1"/>
                </a:solidFill>
                <a:latin typeface="+mn-lt"/>
                <a:ea typeface="+mn-ea"/>
                <a:cs typeface="+mn-cs"/>
              </a:rPr>
              <a:t>Fulfilling people’s rights involves making sure people can access help fairly and without discrimination. It also means helping people to claim their rights and access available support.  </a:t>
            </a:r>
          </a:p>
          <a:p>
            <a:pPr marL="0" marR="2174875" algn="l" defTabSz="457200" rtl="0" eaLnBrk="1" latinLnBrk="0" hangingPunct="1">
              <a:lnSpc>
                <a:spcPts val="2400"/>
              </a:lnSpc>
              <a:buFont typeface="Arial"/>
              <a:buChar char="•"/>
            </a:pPr>
            <a:r>
              <a:rPr lang="en-US" sz="1200" b="0" kern="1200" baseline="0">
                <a:solidFill>
                  <a:schemeClr val="tx1"/>
                </a:solidFill>
                <a:latin typeface="+mn-lt"/>
                <a:ea typeface="+mn-ea"/>
                <a:cs typeface="+mn-cs"/>
              </a:rPr>
              <a:t>And we always act only in the best interest of any person we encounter.</a:t>
            </a:r>
          </a:p>
          <a:p>
            <a:pPr marL="325755" marR="2174875" algn="l" defTabSz="457200" rtl="0" eaLnBrk="1" latinLnBrk="0" hangingPunct="1">
              <a:lnSpc>
                <a:spcPts val="2400"/>
              </a:lnSpc>
            </a:pPr>
            <a:endParaRPr lang="en-US" sz="1200" b="0" kern="1200" baseline="0">
              <a:solidFill>
                <a:schemeClr val="tx1"/>
              </a:solidFill>
              <a:latin typeface="+mn-lt"/>
              <a:ea typeface="+mn-ea"/>
              <a:cs typeface="+mn-cs"/>
            </a:endParaRPr>
          </a:p>
          <a:p>
            <a:pPr marL="325755" marR="2174875" algn="l" defTabSz="457200" rtl="0" eaLnBrk="1" latinLnBrk="0" hangingPunct="1">
              <a:lnSpc>
                <a:spcPts val="2400"/>
              </a:lnSpc>
            </a:pPr>
            <a:endParaRPr lang="en-US" sz="1200" b="0"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There are many ways we can support someone who is in distress and provide. It can be face-to-face, or it can be remote support through phone calls, videos calls, and short messages on the phone. </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PFA is based on the three action principles of Look, Listen and Link. This model and approach to PFA was developed by the World Health Organization, and is used by many humanitarian actors throughout the world. </a:t>
            </a:r>
          </a:p>
          <a:p>
            <a:endParaRPr lang="en-US" baseline="0"/>
          </a:p>
          <a:p>
            <a:endParaRPr lang="en-US" baseline="0"/>
          </a:p>
          <a:p>
            <a:r>
              <a:rPr lang="en-US" baseline="0"/>
              <a:t>We will look at what each of these action principles involve.</a:t>
            </a:r>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a:t>The first action principle LOOK involves assessing the situation to find out who needs help, what the safety and security risks are and if there are any physical injuries. It also involves attending to any immediate basic and practical needs, such as providing the person in distress with a blanket, or a glass of water, to help them feel safe and comfortable. LOOK also involves observing and identifying emotional reactions. </a:t>
            </a:r>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5 minutes to work on task, each group has max 2 mins to present – 15 mins in total</a:t>
            </a:r>
          </a:p>
        </p:txBody>
      </p:sp>
      <p:sp>
        <p:nvSpPr>
          <p:cNvPr id="4" name="Slide Number Placeholder 3"/>
          <p:cNvSpPr>
            <a:spLocks noGrp="1"/>
          </p:cNvSpPr>
          <p:nvPr>
            <p:ph type="sldNum" sz="quarter" idx="10"/>
          </p:nvPr>
        </p:nvSpPr>
        <p:spPr/>
        <p:txBody>
          <a:bodyPr/>
          <a:lstStyle/>
          <a:p>
            <a:fld id="{64774656-4D90-1246-BBAA-922E8D88F56B}" type="slidenum">
              <a:rPr lang="en-US" smtClean="0"/>
              <a:pPr/>
              <a:t>25</a:t>
            </a:fld>
            <a:endParaRPr lang="en-US"/>
          </a:p>
        </p:txBody>
      </p:sp>
    </p:spTree>
    <p:extLst>
      <p:ext uri="{BB962C8B-B14F-4D97-AF65-F5344CB8AC3E}">
        <p14:creationId xmlns:p14="http://schemas.microsoft.com/office/powerpoint/2010/main" val="372778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What are some physical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a:p>
          <a:p>
            <a:pPr marL="0" marR="0" lvl="0" indent="0" algn="l" defTabSz="457200" rtl="0" eaLnBrk="1" fontAlgn="auto" latinLnBrk="0" hangingPunct="1">
              <a:lnSpc>
                <a:spcPct val="100000"/>
              </a:lnSpc>
              <a:spcBef>
                <a:spcPts val="0"/>
              </a:spcBef>
              <a:spcAft>
                <a:spcPts val="0"/>
              </a:spcAft>
              <a:buClrTx/>
              <a:buSzTx/>
              <a:buFontTx/>
              <a:buNone/>
              <a:tabLst/>
              <a:defRPr/>
            </a:pPr>
            <a:r>
              <a:rPr lang="en-US" b="1"/>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a:p>
          <a:p>
            <a:r>
              <a:rPr lang="en-US" b="0"/>
              <a:t>Here are the ones I thought of:</a:t>
            </a:r>
          </a:p>
          <a:p>
            <a:pPr marL="285750" indent="-285750">
              <a:buFont typeface="Arial" panose="020B0604020202020204" pitchFamily="34" charset="0"/>
              <a:buChar char="•"/>
            </a:pPr>
            <a:r>
              <a:rPr lang="da-DK" sz="1200"/>
              <a:t>Problems with </a:t>
            </a:r>
            <a:r>
              <a:rPr lang="da-DK" sz="1200" err="1"/>
              <a:t>sleeping</a:t>
            </a:r>
            <a:r>
              <a:rPr lang="da-DK" sz="1200"/>
              <a:t> </a:t>
            </a:r>
          </a:p>
          <a:p>
            <a:pPr marL="285750" indent="-285750">
              <a:buFont typeface="Arial" panose="020B0604020202020204" pitchFamily="34" charset="0"/>
              <a:buChar char="•"/>
            </a:pPr>
            <a:r>
              <a:rPr lang="da-DK" sz="1200" err="1"/>
              <a:t>Stomach</a:t>
            </a:r>
            <a:r>
              <a:rPr lang="da-DK" sz="1200"/>
              <a:t> problems like </a:t>
            </a:r>
            <a:r>
              <a:rPr lang="da-DK" sz="1200" err="1"/>
              <a:t>diarrhea</a:t>
            </a:r>
            <a:r>
              <a:rPr lang="da-DK" sz="1200"/>
              <a:t> or </a:t>
            </a:r>
            <a:r>
              <a:rPr lang="da-DK" sz="1200" err="1"/>
              <a:t>nausea</a:t>
            </a:r>
            <a:r>
              <a:rPr lang="da-DK" sz="1200"/>
              <a:t> </a:t>
            </a:r>
          </a:p>
          <a:p>
            <a:pPr marL="285750" indent="-285750">
              <a:buFont typeface="Arial" panose="020B0604020202020204" pitchFamily="34" charset="0"/>
              <a:buChar char="•"/>
            </a:pPr>
            <a:r>
              <a:rPr lang="da-DK" sz="1200" err="1"/>
              <a:t>Shaking</a:t>
            </a:r>
            <a:r>
              <a:rPr lang="da-DK" sz="1200"/>
              <a:t> </a:t>
            </a:r>
          </a:p>
          <a:p>
            <a:pPr marL="285750" indent="-285750">
              <a:buFont typeface="Arial" panose="020B0604020202020204" pitchFamily="34" charset="0"/>
              <a:buChar char="•"/>
            </a:pPr>
            <a:r>
              <a:rPr lang="da-DK" sz="1200" err="1"/>
              <a:t>Sweating</a:t>
            </a:r>
            <a:endParaRPr lang="da-DK" sz="1200"/>
          </a:p>
          <a:p>
            <a:pPr marL="285750" indent="-285750">
              <a:buFont typeface="Arial" panose="020B0604020202020204" pitchFamily="34" charset="0"/>
              <a:buChar char="•"/>
            </a:pPr>
            <a:r>
              <a:rPr lang="da-DK" sz="1200"/>
              <a:t>Rapid </a:t>
            </a:r>
            <a:r>
              <a:rPr lang="da-DK" sz="1200" err="1"/>
              <a:t>heart</a:t>
            </a:r>
            <a:r>
              <a:rPr lang="da-DK" sz="1200"/>
              <a:t> rate </a:t>
            </a:r>
          </a:p>
          <a:p>
            <a:pPr marL="285750" indent="-285750">
              <a:buFont typeface="Arial" panose="020B0604020202020204" pitchFamily="34" charset="0"/>
              <a:buChar char="•"/>
            </a:pPr>
            <a:r>
              <a:rPr lang="da-DK" sz="1200" err="1"/>
              <a:t>Feeling</a:t>
            </a:r>
            <a:r>
              <a:rPr lang="da-DK" sz="1200"/>
              <a:t> </a:t>
            </a:r>
            <a:r>
              <a:rPr lang="da-DK" sz="1200" err="1"/>
              <a:t>very</a:t>
            </a:r>
            <a:r>
              <a:rPr lang="da-DK" sz="1200"/>
              <a:t> </a:t>
            </a:r>
            <a:r>
              <a:rPr lang="da-DK" sz="1200" err="1"/>
              <a:t>tired</a:t>
            </a:r>
            <a:r>
              <a:rPr lang="da-DK" sz="1200"/>
              <a:t> </a:t>
            </a:r>
          </a:p>
          <a:p>
            <a:pPr marL="285750" indent="-285750">
              <a:buFont typeface="Arial" panose="020B0604020202020204" pitchFamily="34" charset="0"/>
              <a:buChar char="•"/>
            </a:pPr>
            <a:r>
              <a:rPr lang="da-DK" sz="1200" err="1"/>
              <a:t>Muscle</a:t>
            </a:r>
            <a:r>
              <a:rPr lang="da-DK" sz="1200"/>
              <a:t> tremors and tension </a:t>
            </a:r>
          </a:p>
          <a:p>
            <a:pPr marL="285750" indent="-285750">
              <a:buFont typeface="Arial" panose="020B0604020202020204" pitchFamily="34" charset="0"/>
              <a:buChar char="•"/>
            </a:pPr>
            <a:r>
              <a:rPr lang="en-US" sz="1200"/>
              <a:t>Back and neck pain due to muscle tension </a:t>
            </a:r>
          </a:p>
          <a:p>
            <a:pPr marL="285750" indent="-285750">
              <a:buFont typeface="Arial" panose="020B0604020202020204" pitchFamily="34" charset="0"/>
              <a:buChar char="•"/>
            </a:pPr>
            <a:r>
              <a:rPr lang="da-DK" sz="1200" err="1"/>
              <a:t>Headaches</a:t>
            </a:r>
            <a:r>
              <a:rPr lang="da-DK" sz="1200"/>
              <a:t> </a:t>
            </a:r>
          </a:p>
          <a:p>
            <a:pPr marL="285750" indent="-285750">
              <a:buFont typeface="Arial" panose="020B0604020202020204" pitchFamily="34" charset="0"/>
              <a:buChar char="•"/>
            </a:pPr>
            <a:r>
              <a:rPr lang="en-US" sz="1200"/>
              <a:t>Inability to relax and rest </a:t>
            </a:r>
          </a:p>
          <a:p>
            <a:pPr marL="285750" indent="-285750">
              <a:buFont typeface="Arial" panose="020B0604020202020204" pitchFamily="34" charset="0"/>
              <a:buChar char="•"/>
            </a:pPr>
            <a:r>
              <a:rPr lang="da-DK" sz="1200" err="1"/>
              <a:t>Being</a:t>
            </a:r>
            <a:r>
              <a:rPr lang="da-DK" sz="1200"/>
              <a:t> </a:t>
            </a:r>
            <a:r>
              <a:rPr lang="da-DK" sz="1200" err="1"/>
              <a:t>frightened</a:t>
            </a:r>
            <a:r>
              <a:rPr lang="da-DK" sz="1200"/>
              <a:t> </a:t>
            </a:r>
            <a:r>
              <a:rPr lang="da-DK" sz="1200" err="1"/>
              <a:t>very</a:t>
            </a:r>
            <a:r>
              <a:rPr lang="da-DK" sz="1200"/>
              <a:t> </a:t>
            </a:r>
            <a:r>
              <a:rPr lang="da-DK" sz="1200" err="1"/>
              <a:t>easily</a:t>
            </a:r>
            <a:r>
              <a:rPr lang="da-DK" sz="1200"/>
              <a:t> </a:t>
            </a:r>
            <a:r>
              <a:rPr lang="da-DK" sz="1400"/>
              <a:t>	</a:t>
            </a:r>
          </a:p>
          <a:p>
            <a:endParaRPr lang="en-US" b="0"/>
          </a:p>
        </p:txBody>
      </p:sp>
      <p:sp>
        <p:nvSpPr>
          <p:cNvPr id="4" name="Slide Number Placeholder 3"/>
          <p:cNvSpPr>
            <a:spLocks noGrp="1"/>
          </p:cNvSpPr>
          <p:nvPr>
            <p:ph type="sldNum" sz="quarter" idx="10"/>
          </p:nvPr>
        </p:nvSpPr>
        <p:spPr/>
        <p:txBody>
          <a:bodyPr/>
          <a:lstStyle/>
          <a:p>
            <a:fld id="{64774656-4D90-1246-BBAA-922E8D88F56B}" type="slidenum">
              <a:rPr lang="en-US" smtClean="0"/>
              <a:pPr/>
              <a:t>26</a:t>
            </a:fld>
            <a:endParaRPr lang="en-US"/>
          </a:p>
        </p:txBody>
      </p:sp>
    </p:spTree>
    <p:extLst>
      <p:ext uri="{BB962C8B-B14F-4D97-AF65-F5344CB8AC3E}">
        <p14:creationId xmlns:p14="http://schemas.microsoft.com/office/powerpoint/2010/main" val="2113165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What are some </a:t>
            </a:r>
            <a:r>
              <a:rPr lang="en-US" b="0" err="1"/>
              <a:t>behavioural</a:t>
            </a:r>
            <a:r>
              <a:rPr lang="en-US" b="0"/>
              <a:t>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a:p>
          <a:p>
            <a:pPr marL="0" marR="0" lvl="0" indent="0" algn="l" defTabSz="457200" rtl="0" eaLnBrk="1" fontAlgn="auto" latinLnBrk="0" hangingPunct="1">
              <a:lnSpc>
                <a:spcPct val="100000"/>
              </a:lnSpc>
              <a:spcBef>
                <a:spcPts val="0"/>
              </a:spcBef>
              <a:spcAft>
                <a:spcPts val="0"/>
              </a:spcAft>
              <a:buClrTx/>
              <a:buSzTx/>
              <a:buFontTx/>
              <a:buNone/>
              <a:tabLst/>
              <a:defRPr/>
            </a:pPr>
            <a:r>
              <a:rPr lang="en-US" b="1"/>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a:p>
          <a:p>
            <a:r>
              <a:rPr lang="en-US" b="0"/>
              <a:t>Here are examples you can use:</a:t>
            </a:r>
          </a:p>
          <a:p>
            <a:endParaRPr lang="en-US" sz="1200" b="0"/>
          </a:p>
          <a:p>
            <a:pPr marL="457200" indent="-457200">
              <a:buFont typeface="Arial" panose="020B0604020202020204" pitchFamily="34" charset="0"/>
              <a:buChar char="•"/>
            </a:pPr>
            <a:r>
              <a:rPr lang="da-DK" sz="1200" err="1"/>
              <a:t>Screaming</a:t>
            </a:r>
            <a:endParaRPr lang="da-DK" sz="1200"/>
          </a:p>
          <a:p>
            <a:pPr marL="457200" indent="-457200">
              <a:buFont typeface="Arial" panose="020B0604020202020204" pitchFamily="34" charset="0"/>
              <a:buChar char="•"/>
            </a:pPr>
            <a:r>
              <a:rPr lang="da-DK" sz="1200" err="1"/>
              <a:t>Crying</a:t>
            </a:r>
            <a:endParaRPr lang="da-DK" sz="1200"/>
          </a:p>
          <a:p>
            <a:pPr marL="457200" indent="-457200">
              <a:buFont typeface="Arial" panose="020B0604020202020204" pitchFamily="34" charset="0"/>
              <a:buChar char="•"/>
            </a:pPr>
            <a:r>
              <a:rPr lang="da-DK" sz="1200" err="1"/>
              <a:t>Laughing</a:t>
            </a:r>
            <a:r>
              <a:rPr lang="da-DK" sz="1200"/>
              <a:t> </a:t>
            </a:r>
            <a:r>
              <a:rPr lang="da-DK" sz="1200" err="1"/>
              <a:t>uncontrollably</a:t>
            </a:r>
            <a:endParaRPr lang="da-DK" sz="1200"/>
          </a:p>
          <a:p>
            <a:pPr marL="457200" indent="-457200">
              <a:buFont typeface="Arial" panose="020B0604020202020204" pitchFamily="34" charset="0"/>
              <a:buChar char="•"/>
            </a:pPr>
            <a:r>
              <a:rPr lang="da-DK" sz="1200"/>
              <a:t>Not </a:t>
            </a:r>
            <a:r>
              <a:rPr lang="da-DK" sz="1200" err="1"/>
              <a:t>moving</a:t>
            </a:r>
            <a:endParaRPr lang="da-DK" sz="1200"/>
          </a:p>
          <a:p>
            <a:pPr marL="457200" indent="-457200">
              <a:buFont typeface="Arial" panose="020B0604020202020204" pitchFamily="34" charset="0"/>
              <a:buChar char="•"/>
            </a:pPr>
            <a:r>
              <a:rPr lang="da-DK" sz="1200" err="1"/>
              <a:t>Unable</a:t>
            </a:r>
            <a:r>
              <a:rPr lang="da-DK" sz="1200"/>
              <a:t> to </a:t>
            </a:r>
            <a:r>
              <a:rPr lang="da-DK" sz="1200" err="1"/>
              <a:t>keep</a:t>
            </a:r>
            <a:r>
              <a:rPr lang="da-DK" sz="1200"/>
              <a:t> still </a:t>
            </a:r>
          </a:p>
          <a:p>
            <a:pPr marL="457200" indent="-457200">
              <a:buFont typeface="Arial" panose="020B0604020202020204" pitchFamily="34" charset="0"/>
              <a:buChar char="•"/>
            </a:pPr>
            <a:r>
              <a:rPr lang="da-DK" sz="1200"/>
              <a:t>Over-</a:t>
            </a:r>
            <a:r>
              <a:rPr lang="da-DK" sz="1200" err="1"/>
              <a:t>eating</a:t>
            </a:r>
            <a:r>
              <a:rPr lang="da-DK" sz="1200"/>
              <a:t> or under-</a:t>
            </a:r>
            <a:r>
              <a:rPr lang="da-DK" sz="1200" err="1"/>
              <a:t>eating</a:t>
            </a:r>
            <a:r>
              <a:rPr lang="da-DK" sz="1200"/>
              <a:t> </a:t>
            </a:r>
          </a:p>
          <a:p>
            <a:pPr marL="457200" indent="-457200">
              <a:buFont typeface="Arial" panose="020B0604020202020204" pitchFamily="34" charset="0"/>
              <a:buChar char="•"/>
            </a:pPr>
            <a:r>
              <a:rPr lang="da-DK" sz="1200"/>
              <a:t>Hyper-</a:t>
            </a:r>
            <a:r>
              <a:rPr lang="da-DK" sz="1200" err="1"/>
              <a:t>alertness</a:t>
            </a:r>
            <a:r>
              <a:rPr lang="da-DK" sz="1200"/>
              <a:t> </a:t>
            </a:r>
          </a:p>
          <a:p>
            <a:pPr marL="457200" indent="-457200">
              <a:buFont typeface="Arial" panose="020B0604020202020204" pitchFamily="34" charset="0"/>
              <a:buChar char="•"/>
            </a:pPr>
            <a:r>
              <a:rPr lang="da-DK" sz="1200"/>
              <a:t>Aggression and verbal </a:t>
            </a:r>
            <a:r>
              <a:rPr lang="da-DK" sz="1200" err="1"/>
              <a:t>outbursts</a:t>
            </a:r>
            <a:r>
              <a:rPr lang="da-DK" sz="1200"/>
              <a:t> </a:t>
            </a:r>
          </a:p>
          <a:p>
            <a:pPr marL="457200" indent="-457200">
              <a:buFont typeface="Arial" panose="020B0604020202020204" pitchFamily="34" charset="0"/>
              <a:buChar char="•"/>
            </a:pPr>
            <a:r>
              <a:rPr lang="da-DK" sz="1200" err="1"/>
              <a:t>Withdrawal</a:t>
            </a:r>
            <a:r>
              <a:rPr lang="da-DK" sz="1200"/>
              <a:t> and isolation</a:t>
            </a:r>
          </a:p>
          <a:p>
            <a:pPr marL="457200" indent="-457200">
              <a:buFont typeface="Arial" panose="020B0604020202020204" pitchFamily="34" charset="0"/>
              <a:buChar char="•"/>
            </a:pPr>
            <a:r>
              <a:rPr lang="da-DK" sz="1200"/>
              <a:t>Risk-</a:t>
            </a:r>
            <a:r>
              <a:rPr lang="da-DK" sz="1200" err="1"/>
              <a:t>taking</a:t>
            </a:r>
            <a:r>
              <a:rPr lang="da-DK" sz="1200"/>
              <a:t> </a:t>
            </a:r>
            <a:r>
              <a:rPr lang="da-DK" sz="1200" err="1"/>
              <a:t>e.g</a:t>
            </a:r>
            <a:r>
              <a:rPr lang="da-DK" sz="1200"/>
              <a:t>. </a:t>
            </a:r>
            <a:r>
              <a:rPr lang="da-DK" sz="1200" err="1"/>
              <a:t>driving</a:t>
            </a:r>
            <a:r>
              <a:rPr lang="da-DK" sz="1200"/>
              <a:t> </a:t>
            </a:r>
            <a:r>
              <a:rPr lang="da-DK" sz="1200" err="1"/>
              <a:t>recklessly</a:t>
            </a:r>
            <a:r>
              <a:rPr lang="da-DK" sz="1200"/>
              <a:t> </a:t>
            </a:r>
          </a:p>
          <a:p>
            <a:pPr marL="457200" indent="-457200">
              <a:buFont typeface="Arial" panose="020B0604020202020204" pitchFamily="34" charset="0"/>
              <a:buChar char="•"/>
            </a:pPr>
            <a:r>
              <a:rPr lang="da-DK" sz="1200" err="1"/>
              <a:t>Increased</a:t>
            </a:r>
            <a:r>
              <a:rPr lang="da-DK" sz="1200"/>
              <a:t> smoking </a:t>
            </a:r>
          </a:p>
          <a:p>
            <a:pPr marL="457200" indent="-457200">
              <a:buFont typeface="Arial" panose="020B0604020202020204" pitchFamily="34" charset="0"/>
              <a:buChar char="•"/>
            </a:pPr>
            <a:r>
              <a:rPr lang="en-US" sz="1200"/>
              <a:t>Having no energy at all </a:t>
            </a:r>
          </a:p>
          <a:p>
            <a:pPr marL="457200" indent="-457200">
              <a:buFont typeface="Arial" panose="020B0604020202020204" pitchFamily="34" charset="0"/>
              <a:buChar char="•"/>
            </a:pPr>
            <a:r>
              <a:rPr lang="da-DK" sz="1200" err="1"/>
              <a:t>Alcohol</a:t>
            </a:r>
            <a:r>
              <a:rPr lang="da-DK" sz="1200"/>
              <a:t> or drug </a:t>
            </a:r>
            <a:r>
              <a:rPr lang="da-DK" sz="1200" err="1"/>
              <a:t>use</a:t>
            </a:r>
            <a:r>
              <a:rPr lang="da-DK" sz="1200"/>
              <a:t> </a:t>
            </a:r>
          </a:p>
          <a:p>
            <a:pPr marL="457200" indent="-457200">
              <a:buFont typeface="Arial" panose="020B0604020202020204" pitchFamily="34" charset="0"/>
              <a:buChar char="•"/>
            </a:pPr>
            <a:r>
              <a:rPr lang="en-US" sz="1200"/>
              <a:t>Compulsive </a:t>
            </a:r>
            <a:r>
              <a:rPr lang="en-US" sz="1200" err="1"/>
              <a:t>behaviour</a:t>
            </a:r>
            <a:r>
              <a:rPr lang="en-US" sz="1200"/>
              <a:t>, i.e. nervous tics and pacing </a:t>
            </a:r>
          </a:p>
          <a:p>
            <a:pPr marL="0" indent="0">
              <a:buFont typeface="Arial" panose="020B0604020202020204" pitchFamily="34" charset="0"/>
              <a:buNone/>
            </a:pPr>
            <a:endParaRPr lang="da-DK" sz="1200"/>
          </a:p>
        </p:txBody>
      </p:sp>
      <p:sp>
        <p:nvSpPr>
          <p:cNvPr id="4" name="Slide Number Placeholder 3"/>
          <p:cNvSpPr>
            <a:spLocks noGrp="1"/>
          </p:cNvSpPr>
          <p:nvPr>
            <p:ph type="sldNum" sz="quarter" idx="10"/>
          </p:nvPr>
        </p:nvSpPr>
        <p:spPr/>
        <p:txBody>
          <a:bodyPr/>
          <a:lstStyle/>
          <a:p>
            <a:fld id="{64774656-4D90-1246-BBAA-922E8D88F56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What are some emotional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a:p>
          <a:p>
            <a:pPr marL="0" marR="0" lvl="0" indent="0" algn="l" defTabSz="457200" rtl="0" eaLnBrk="1" fontAlgn="auto" latinLnBrk="0" hangingPunct="1">
              <a:lnSpc>
                <a:spcPct val="100000"/>
              </a:lnSpc>
              <a:spcBef>
                <a:spcPts val="0"/>
              </a:spcBef>
              <a:spcAft>
                <a:spcPts val="0"/>
              </a:spcAft>
              <a:buClrTx/>
              <a:buSzTx/>
              <a:buFontTx/>
              <a:buNone/>
              <a:tabLst/>
              <a:defRPr/>
            </a:pPr>
            <a:r>
              <a:rPr lang="en-US" b="1"/>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a:p>
          <a:p>
            <a:r>
              <a:rPr lang="en-US" b="0"/>
              <a:t>Here are the ones I thought of:</a:t>
            </a:r>
          </a:p>
          <a:p>
            <a:pPr marL="285750" indent="-285750">
              <a:buFont typeface="Arial" panose="020B0604020202020204" pitchFamily="34" charset="0"/>
              <a:buChar char="•"/>
            </a:pPr>
            <a:r>
              <a:rPr lang="da-DK" sz="1200" err="1"/>
              <a:t>Shock</a:t>
            </a:r>
            <a:r>
              <a:rPr lang="da-DK" sz="1200"/>
              <a:t> </a:t>
            </a:r>
          </a:p>
          <a:p>
            <a:pPr marL="285750" indent="-285750">
              <a:buFont typeface="Arial" panose="020B0604020202020204" pitchFamily="34" charset="0"/>
              <a:buChar char="•"/>
            </a:pPr>
            <a:r>
              <a:rPr lang="da-DK" sz="1200" err="1"/>
              <a:t>Fear</a:t>
            </a:r>
            <a:endParaRPr lang="da-DK" sz="1200"/>
          </a:p>
          <a:p>
            <a:pPr marL="285750" indent="-285750">
              <a:buFont typeface="Arial" panose="020B0604020202020204" pitchFamily="34" charset="0"/>
              <a:buChar char="•"/>
            </a:pPr>
            <a:r>
              <a:rPr lang="da-DK" sz="1200"/>
              <a:t>Anger</a:t>
            </a:r>
          </a:p>
          <a:p>
            <a:pPr marL="285750" indent="-285750">
              <a:buFont typeface="Arial" panose="020B0604020202020204" pitchFamily="34" charset="0"/>
              <a:buChar char="•"/>
            </a:pPr>
            <a:r>
              <a:rPr lang="da-DK" sz="1200" err="1"/>
              <a:t>Sadness</a:t>
            </a:r>
            <a:endParaRPr lang="da-DK" sz="1200"/>
          </a:p>
          <a:p>
            <a:pPr marL="285750" indent="-285750">
              <a:buFont typeface="Arial" panose="020B0604020202020204" pitchFamily="34" charset="0"/>
              <a:buChar char="•"/>
            </a:pPr>
            <a:r>
              <a:rPr lang="da-DK" sz="1200" err="1"/>
              <a:t>Anxiety</a:t>
            </a:r>
            <a:endParaRPr lang="da-DK" sz="1200"/>
          </a:p>
          <a:p>
            <a:pPr marL="285750" indent="-285750">
              <a:buFont typeface="Arial" panose="020B0604020202020204" pitchFamily="34" charset="0"/>
              <a:buChar char="•"/>
            </a:pPr>
            <a:r>
              <a:rPr lang="da-DK" sz="1200"/>
              <a:t>Not </a:t>
            </a:r>
            <a:r>
              <a:rPr lang="da-DK" sz="1200" err="1"/>
              <a:t>feeling</a:t>
            </a:r>
            <a:r>
              <a:rPr lang="da-DK" sz="1200"/>
              <a:t> </a:t>
            </a:r>
            <a:r>
              <a:rPr lang="da-DK" sz="1200" err="1"/>
              <a:t>any</a:t>
            </a:r>
            <a:r>
              <a:rPr lang="da-DK" sz="1200"/>
              <a:t> emotions </a:t>
            </a:r>
          </a:p>
          <a:p>
            <a:pPr marL="285750" indent="-285750">
              <a:buFont typeface="Arial" panose="020B0604020202020204" pitchFamily="34" charset="0"/>
              <a:buChar char="•"/>
            </a:pPr>
            <a:r>
              <a:rPr lang="en-US" sz="1200"/>
              <a:t>Mood swings: feeling happy one moment and sad the next moment </a:t>
            </a:r>
          </a:p>
          <a:p>
            <a:pPr marL="285750" indent="-285750">
              <a:buFont typeface="Arial" panose="020B0604020202020204" pitchFamily="34" charset="0"/>
              <a:buChar char="•"/>
            </a:pPr>
            <a:r>
              <a:rPr lang="da-DK" sz="1200" err="1"/>
              <a:t>Feeling</a:t>
            </a:r>
            <a:r>
              <a:rPr lang="da-DK" sz="1200"/>
              <a:t> over-</a:t>
            </a:r>
            <a:r>
              <a:rPr lang="da-DK" sz="1200" err="1"/>
              <a:t>emotional</a:t>
            </a:r>
            <a:r>
              <a:rPr lang="da-DK" sz="1200"/>
              <a:t> </a:t>
            </a:r>
          </a:p>
          <a:p>
            <a:pPr marL="285750" indent="-285750">
              <a:buFont typeface="Arial" panose="020B0604020202020204" pitchFamily="34" charset="0"/>
              <a:buChar char="•"/>
            </a:pPr>
            <a:r>
              <a:rPr lang="da-DK" sz="1200" err="1"/>
              <a:t>Being</a:t>
            </a:r>
            <a:r>
              <a:rPr lang="da-DK" sz="1200"/>
              <a:t> </a:t>
            </a:r>
            <a:r>
              <a:rPr lang="da-DK" sz="1200" err="1"/>
              <a:t>quickly</a:t>
            </a:r>
            <a:r>
              <a:rPr lang="da-DK" sz="1200"/>
              <a:t> </a:t>
            </a:r>
            <a:r>
              <a:rPr lang="da-DK" sz="1200" err="1"/>
              <a:t>irritated</a:t>
            </a:r>
            <a:r>
              <a:rPr lang="da-DK" sz="1200"/>
              <a:t>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28</a:t>
            </a:fld>
            <a:endParaRPr lang="en-US"/>
          </a:p>
        </p:txBody>
      </p:sp>
    </p:spTree>
    <p:extLst>
      <p:ext uri="{BB962C8B-B14F-4D97-AF65-F5344CB8AC3E}">
        <p14:creationId xmlns:p14="http://schemas.microsoft.com/office/powerpoint/2010/main" val="813530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What are some cognitive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a:p>
          <a:p>
            <a:pPr marL="0" marR="0" lvl="0" indent="0" algn="l" defTabSz="457200" rtl="0" eaLnBrk="1" fontAlgn="auto" latinLnBrk="0" hangingPunct="1">
              <a:lnSpc>
                <a:spcPct val="100000"/>
              </a:lnSpc>
              <a:spcBef>
                <a:spcPts val="0"/>
              </a:spcBef>
              <a:spcAft>
                <a:spcPts val="0"/>
              </a:spcAft>
              <a:buClrTx/>
              <a:buSzTx/>
              <a:buFontTx/>
              <a:buNone/>
              <a:tabLst/>
              <a:defRPr/>
            </a:pPr>
            <a:r>
              <a:rPr lang="en-US" b="1"/>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a:p>
          <a:p>
            <a:r>
              <a:rPr lang="en-US" b="0"/>
              <a:t>Here are the ones I thought of:</a:t>
            </a:r>
          </a:p>
          <a:p>
            <a:pPr marL="285750" indent="-285750">
              <a:buFont typeface="Arial" panose="020B0604020202020204" pitchFamily="34" charset="0"/>
              <a:buChar char="•"/>
            </a:pPr>
            <a:r>
              <a:rPr lang="da-DK" sz="1200" err="1"/>
              <a:t>Poor</a:t>
            </a:r>
            <a:r>
              <a:rPr lang="da-DK" sz="1200"/>
              <a:t> </a:t>
            </a:r>
            <a:r>
              <a:rPr lang="da-DK" sz="1200" err="1"/>
              <a:t>concentration</a:t>
            </a:r>
            <a:r>
              <a:rPr lang="da-DK" sz="1200"/>
              <a:t> </a:t>
            </a:r>
          </a:p>
          <a:p>
            <a:pPr marL="285750" indent="-285750">
              <a:buFont typeface="Arial" panose="020B0604020202020204" pitchFamily="34" charset="0"/>
              <a:buChar char="•"/>
            </a:pPr>
            <a:r>
              <a:rPr lang="da-DK" sz="1200" err="1"/>
              <a:t>Feeling</a:t>
            </a:r>
            <a:r>
              <a:rPr lang="da-DK" sz="1200"/>
              <a:t> </a:t>
            </a:r>
            <a:r>
              <a:rPr lang="da-DK" sz="1200" err="1"/>
              <a:t>confused</a:t>
            </a:r>
            <a:r>
              <a:rPr lang="da-DK" sz="1200"/>
              <a:t> </a:t>
            </a:r>
          </a:p>
          <a:p>
            <a:pPr marL="285750" indent="-285750">
              <a:buFont typeface="Arial" panose="020B0604020202020204" pitchFamily="34" charset="0"/>
              <a:buChar char="•"/>
            </a:pPr>
            <a:r>
              <a:rPr lang="da-DK" sz="1200" err="1"/>
              <a:t>Disorganised</a:t>
            </a:r>
            <a:r>
              <a:rPr lang="da-DK" sz="1200"/>
              <a:t> </a:t>
            </a:r>
            <a:r>
              <a:rPr lang="da-DK" sz="1200" err="1"/>
              <a:t>thoughts</a:t>
            </a:r>
            <a:r>
              <a:rPr lang="da-DK" sz="1200"/>
              <a:t> </a:t>
            </a:r>
          </a:p>
          <a:p>
            <a:pPr marL="285750" indent="-285750">
              <a:buFont typeface="Arial" panose="020B0604020202020204" pitchFamily="34" charset="0"/>
              <a:buChar char="•"/>
            </a:pPr>
            <a:r>
              <a:rPr lang="da-DK" sz="1200" err="1"/>
              <a:t>Forgetting</a:t>
            </a:r>
            <a:r>
              <a:rPr lang="da-DK" sz="1200"/>
              <a:t> </a:t>
            </a:r>
            <a:r>
              <a:rPr lang="da-DK" sz="1200" err="1"/>
              <a:t>things</a:t>
            </a:r>
            <a:r>
              <a:rPr lang="da-DK" sz="1200"/>
              <a:t> </a:t>
            </a:r>
            <a:r>
              <a:rPr lang="da-DK" sz="1200" err="1"/>
              <a:t>quickly</a:t>
            </a:r>
            <a:r>
              <a:rPr lang="da-DK" sz="1200"/>
              <a:t> </a:t>
            </a:r>
          </a:p>
          <a:p>
            <a:pPr marL="285750" indent="-285750">
              <a:buFont typeface="Arial" panose="020B0604020202020204" pitchFamily="34" charset="0"/>
              <a:buChar char="•"/>
            </a:pPr>
            <a:r>
              <a:rPr lang="da-DK" sz="1200" err="1"/>
              <a:t>Difficult</a:t>
            </a:r>
            <a:r>
              <a:rPr lang="da-DK" sz="1200"/>
              <a:t> </a:t>
            </a:r>
            <a:r>
              <a:rPr lang="da-DK" sz="1200" err="1"/>
              <a:t>making</a:t>
            </a:r>
            <a:r>
              <a:rPr lang="da-DK" sz="1200"/>
              <a:t> decisions </a:t>
            </a:r>
          </a:p>
          <a:p>
            <a:pPr marL="285750" indent="-285750">
              <a:buFont typeface="Arial" panose="020B0604020202020204" pitchFamily="34" charset="0"/>
              <a:buChar char="•"/>
            </a:pPr>
            <a:r>
              <a:rPr lang="da-DK" sz="1200" err="1"/>
              <a:t>Dreams</a:t>
            </a:r>
            <a:r>
              <a:rPr lang="da-DK" sz="1200"/>
              <a:t> or nightmares </a:t>
            </a:r>
          </a:p>
          <a:p>
            <a:pPr marL="285750" indent="-285750">
              <a:buFont typeface="Arial" panose="020B0604020202020204" pitchFamily="34" charset="0"/>
              <a:buChar char="•"/>
            </a:pPr>
            <a:r>
              <a:rPr lang="da-DK" sz="1200" err="1"/>
              <a:t>Intrusive</a:t>
            </a:r>
            <a:r>
              <a:rPr lang="da-DK" sz="1200"/>
              <a:t> and </a:t>
            </a:r>
            <a:r>
              <a:rPr lang="da-DK" sz="1200" err="1"/>
              <a:t>involuntary</a:t>
            </a:r>
            <a:r>
              <a:rPr lang="da-DK" sz="1200"/>
              <a:t> </a:t>
            </a:r>
            <a:r>
              <a:rPr lang="da-DK" sz="1200" err="1"/>
              <a:t>thoughts</a:t>
            </a:r>
            <a:r>
              <a:rPr lang="da-DK" sz="1200"/>
              <a:t> </a:t>
            </a:r>
            <a:r>
              <a:rPr lang="da-DK"/>
              <a:t>	</a:t>
            </a:r>
          </a:p>
          <a:p>
            <a:pPr marL="285750" indent="-285750">
              <a:buFont typeface="Arial" panose="020B0604020202020204" pitchFamily="34" charset="0"/>
              <a:buChar char="•"/>
            </a:pPr>
            <a:endParaRPr lang="da-DK"/>
          </a:p>
          <a:p>
            <a:pPr marL="0" indent="0">
              <a:buFont typeface="Arial" panose="020B0604020202020204" pitchFamily="34" charset="0"/>
              <a:buNone/>
            </a:pPr>
            <a:endParaRPr lang="da-DK"/>
          </a:p>
        </p:txBody>
      </p:sp>
      <p:sp>
        <p:nvSpPr>
          <p:cNvPr id="4" name="Slide Number Placeholder 3"/>
          <p:cNvSpPr>
            <a:spLocks noGrp="1"/>
          </p:cNvSpPr>
          <p:nvPr>
            <p:ph type="sldNum" sz="quarter" idx="10"/>
          </p:nvPr>
        </p:nvSpPr>
        <p:spPr/>
        <p:txBody>
          <a:bodyPr/>
          <a:lstStyle/>
          <a:p>
            <a:fld id="{64774656-4D90-1246-BBAA-922E8D88F56B}" type="slidenum">
              <a:rPr lang="en-US" smtClean="0"/>
              <a:pPr/>
              <a:t>29</a:t>
            </a:fld>
            <a:endParaRPr lang="en-US"/>
          </a:p>
        </p:txBody>
      </p:sp>
    </p:spTree>
    <p:extLst>
      <p:ext uri="{BB962C8B-B14F-4D97-AF65-F5344CB8AC3E}">
        <p14:creationId xmlns:p14="http://schemas.microsoft.com/office/powerpoint/2010/main" val="1442851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a:t>
            </a:r>
            <a:r>
              <a:rPr lang="en-US" baseline="0"/>
              <a:t>is orientation is based on the resource and training materials on Psychological First Aid developed by the IFRC PS Center that include a reference guidebook, a short introduction book and four training modules. I will share the link to their website at the end of the orientation where all materials can be downloaded. </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What are some spiritual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a:p>
          <a:p>
            <a:pPr marL="0" marR="0" lvl="0" indent="0" algn="l" defTabSz="457200" rtl="0" eaLnBrk="1" fontAlgn="auto" latinLnBrk="0" hangingPunct="1">
              <a:lnSpc>
                <a:spcPct val="100000"/>
              </a:lnSpc>
              <a:spcBef>
                <a:spcPts val="0"/>
              </a:spcBef>
              <a:spcAft>
                <a:spcPts val="0"/>
              </a:spcAft>
              <a:buClrTx/>
              <a:buSzTx/>
              <a:buFontTx/>
              <a:buNone/>
              <a:tabLst/>
              <a:defRPr/>
            </a:pPr>
            <a:r>
              <a:rPr lang="en-US" b="1"/>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a:p>
          <a:p>
            <a:r>
              <a:rPr lang="en-US" b="0"/>
              <a:t>Here are the ones I thought of:</a:t>
            </a:r>
          </a:p>
          <a:p>
            <a:pPr marL="457200" indent="-457200">
              <a:buFont typeface="Arial" panose="020B0604020202020204" pitchFamily="34" charset="0"/>
              <a:buChar char="•"/>
            </a:pPr>
            <a:r>
              <a:rPr lang="da-DK" sz="1200" err="1"/>
              <a:t>Feelings</a:t>
            </a:r>
            <a:r>
              <a:rPr lang="da-DK" sz="1200"/>
              <a:t> of </a:t>
            </a:r>
            <a:r>
              <a:rPr lang="da-DK" sz="1200" err="1"/>
              <a:t>emptiness</a:t>
            </a:r>
            <a:r>
              <a:rPr lang="da-DK" sz="1200"/>
              <a:t> </a:t>
            </a:r>
          </a:p>
          <a:p>
            <a:pPr marL="457200" indent="-457200">
              <a:buFont typeface="Arial" panose="020B0604020202020204" pitchFamily="34" charset="0"/>
              <a:buChar char="•"/>
            </a:pPr>
            <a:r>
              <a:rPr lang="da-DK" sz="1200" err="1"/>
              <a:t>Loss</a:t>
            </a:r>
            <a:r>
              <a:rPr lang="da-DK" sz="1200"/>
              <a:t> of </a:t>
            </a:r>
            <a:r>
              <a:rPr lang="da-DK" sz="1200" err="1"/>
              <a:t>meaning</a:t>
            </a:r>
            <a:r>
              <a:rPr lang="da-DK" sz="1200"/>
              <a:t> </a:t>
            </a:r>
          </a:p>
          <a:p>
            <a:pPr marL="457200" indent="-457200">
              <a:buFont typeface="Arial" panose="020B0604020202020204" pitchFamily="34" charset="0"/>
              <a:buChar char="•"/>
            </a:pPr>
            <a:r>
              <a:rPr lang="en-US" sz="1200"/>
              <a:t>Feeling discouraged and loss of hope </a:t>
            </a:r>
          </a:p>
          <a:p>
            <a:pPr marL="457200" indent="-457200">
              <a:buFont typeface="Arial" panose="020B0604020202020204" pitchFamily="34" charset="0"/>
              <a:buChar char="•"/>
            </a:pPr>
            <a:r>
              <a:rPr lang="da-DK" sz="1200" err="1"/>
              <a:t>Increasingly</a:t>
            </a:r>
            <a:r>
              <a:rPr lang="da-DK" sz="1200"/>
              <a:t> negative </a:t>
            </a:r>
            <a:r>
              <a:rPr lang="da-DK" sz="1200" err="1"/>
              <a:t>about</a:t>
            </a:r>
            <a:r>
              <a:rPr lang="da-DK" sz="1200"/>
              <a:t> </a:t>
            </a:r>
            <a:r>
              <a:rPr lang="da-DK" sz="1200" err="1"/>
              <a:t>life</a:t>
            </a:r>
            <a:r>
              <a:rPr lang="da-DK" sz="1200"/>
              <a:t> </a:t>
            </a:r>
          </a:p>
          <a:p>
            <a:pPr marL="457200" indent="-457200">
              <a:buFont typeface="Arial" panose="020B0604020202020204" pitchFamily="34" charset="0"/>
              <a:buChar char="•"/>
            </a:pPr>
            <a:r>
              <a:rPr lang="da-DK" sz="1200" err="1"/>
              <a:t>Doubt</a:t>
            </a:r>
            <a:r>
              <a:rPr lang="da-DK" sz="1200"/>
              <a:t> </a:t>
            </a:r>
          </a:p>
          <a:p>
            <a:pPr marL="457200" indent="-457200">
              <a:buFont typeface="Arial" panose="020B0604020202020204" pitchFamily="34" charset="0"/>
              <a:buChar char="•"/>
            </a:pPr>
            <a:r>
              <a:rPr lang="da-DK" sz="1200"/>
              <a:t>Anger at God </a:t>
            </a:r>
          </a:p>
          <a:p>
            <a:pPr marL="457200" indent="-457200">
              <a:buFont typeface="Arial" panose="020B0604020202020204" pitchFamily="34" charset="0"/>
              <a:buChar char="•"/>
            </a:pPr>
            <a:r>
              <a:rPr lang="en-US" sz="1200"/>
              <a:t>Alienation and loss of sense of connection </a:t>
            </a:r>
            <a:endParaRPr lang="en-US" b="0"/>
          </a:p>
        </p:txBody>
      </p:sp>
      <p:sp>
        <p:nvSpPr>
          <p:cNvPr id="4" name="Slide Number Placeholder 3"/>
          <p:cNvSpPr>
            <a:spLocks noGrp="1"/>
          </p:cNvSpPr>
          <p:nvPr>
            <p:ph type="sldNum" sz="quarter" idx="10"/>
          </p:nvPr>
        </p:nvSpPr>
        <p:spPr/>
        <p:txBody>
          <a:bodyPr/>
          <a:lstStyle/>
          <a:p>
            <a:fld id="{64774656-4D90-1246-BBAA-922E8D88F56B}" type="slidenum">
              <a:rPr lang="en-US" smtClean="0"/>
              <a:pPr/>
              <a:t>30</a:t>
            </a:fld>
            <a:endParaRPr lang="en-US"/>
          </a:p>
        </p:txBody>
      </p:sp>
    </p:spTree>
    <p:extLst>
      <p:ext uri="{BB962C8B-B14F-4D97-AF65-F5344CB8AC3E}">
        <p14:creationId xmlns:p14="http://schemas.microsoft.com/office/powerpoint/2010/main" val="1732664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a:t>An important part of LOOK, is being able to identify common and severe reactions and what to do if severe reactions require immediate referral for further help.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t>Some people react more strongly than others, either due to the excessive stress they are feeling, or due to other influential factors, such as earlier experiences, levels of perceived threat or danger, or because of their chosen coping strategies. When reactions are more severe, they interfere with daily functioning and can lead to harm. It is important to be able to identify such reactions and to know what to do and who to refer to, if the person in distress needs immediate or urgent additional help.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t>Examples of severe reactions that call for immediate attention and intervention and or referral include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p>
          <a:p>
            <a:pPr marL="300355" indent="-287655">
              <a:lnSpc>
                <a:spcPct val="100000"/>
              </a:lnSpc>
              <a:spcBef>
                <a:spcPts val="420"/>
              </a:spcBef>
              <a:buChar char="•"/>
              <a:tabLst>
                <a:tab pos="300355" algn="l"/>
                <a:tab pos="300990" algn="l"/>
              </a:tabLst>
            </a:pPr>
            <a:r>
              <a:rPr lang="en-GB" sz="1200">
                <a:solidFill>
                  <a:srgbClr val="231F20"/>
                </a:solidFill>
                <a:latin typeface="+mn-lt"/>
                <a:cs typeface="Calibri"/>
              </a:rPr>
              <a:t>Is unable to sleep for a week or more and is confused and disorientated</a:t>
            </a:r>
          </a:p>
          <a:p>
            <a:pPr marL="300355" indent="-287655">
              <a:lnSpc>
                <a:spcPct val="100000"/>
              </a:lnSpc>
              <a:spcBef>
                <a:spcPts val="420"/>
              </a:spcBef>
              <a:buChar char="•"/>
              <a:tabLst>
                <a:tab pos="300355" algn="l"/>
                <a:tab pos="300990" algn="l"/>
              </a:tabLst>
            </a:pPr>
            <a:r>
              <a:rPr lang="en-GB" sz="1200">
                <a:solidFill>
                  <a:srgbClr val="231F20"/>
                </a:solidFill>
                <a:latin typeface="+mn-lt"/>
                <a:cs typeface="Calibri"/>
              </a:rPr>
              <a:t>unable to function normally and care for themselves or their family (e.g. not eating or keeping clean)</a:t>
            </a:r>
          </a:p>
          <a:p>
            <a:pPr marL="300355" indent="-287655">
              <a:lnSpc>
                <a:spcPct val="100000"/>
              </a:lnSpc>
              <a:spcBef>
                <a:spcPts val="420"/>
              </a:spcBef>
              <a:buChar char="•"/>
              <a:tabLst>
                <a:tab pos="300355" algn="l"/>
                <a:tab pos="300990" algn="l"/>
              </a:tabLst>
            </a:pPr>
            <a:r>
              <a:rPr lang="en-GB" sz="1200">
                <a:solidFill>
                  <a:srgbClr val="231F20"/>
                </a:solidFill>
                <a:latin typeface="+mn-lt"/>
                <a:cs typeface="Calibri"/>
              </a:rPr>
              <a:t>has lost control over their behaviour and is unpredictable or destructive</a:t>
            </a:r>
          </a:p>
          <a:p>
            <a:pPr marL="300355" indent="-287655">
              <a:lnSpc>
                <a:spcPct val="100000"/>
              </a:lnSpc>
              <a:spcBef>
                <a:spcPts val="420"/>
              </a:spcBef>
              <a:buChar char="•"/>
              <a:tabLst>
                <a:tab pos="300355" algn="l"/>
                <a:tab pos="300990" algn="l"/>
              </a:tabLst>
            </a:pPr>
            <a:r>
              <a:rPr lang="en-GB" sz="1200">
                <a:solidFill>
                  <a:srgbClr val="231F20"/>
                </a:solidFill>
                <a:latin typeface="+mn-lt"/>
                <a:cs typeface="Calibri"/>
              </a:rPr>
              <a:t>threatens to harm themselves or others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t>If a person presents with any of these signs or symptoms, the helper should help the person in distress access additional help as soon as possible.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Introduce the video</a:t>
            </a:r>
            <a:r>
              <a:rPr lang="en-US" baseline="0"/>
              <a:t> and ask them to pay attention to how I apply the LOOK actions – </a:t>
            </a:r>
          </a:p>
          <a:p>
            <a:endParaRPr lang="en-US" baseline="0"/>
          </a:p>
          <a:p>
            <a:endParaRPr lang="en-US" b="1"/>
          </a:p>
          <a:p>
            <a:r>
              <a:rPr lang="en-US" b="1"/>
              <a:t>[Show first</a:t>
            </a:r>
            <a:r>
              <a:rPr lang="en-US" b="1" baseline="0"/>
              <a:t> video/audio clip that includes introduction where helper asks some questions to get a fuller picture of what is going on and how the person is]. </a:t>
            </a:r>
            <a:endParaRPr lang="en-US" b="1"/>
          </a:p>
        </p:txBody>
      </p:sp>
      <p:sp>
        <p:nvSpPr>
          <p:cNvPr id="4" name="Slide Number Placeholder 3"/>
          <p:cNvSpPr>
            <a:spLocks noGrp="1"/>
          </p:cNvSpPr>
          <p:nvPr>
            <p:ph type="sldNum" sz="quarter" idx="10"/>
          </p:nvPr>
        </p:nvSpPr>
        <p:spPr/>
        <p:txBody>
          <a:bodyPr/>
          <a:lstStyle/>
          <a:p>
            <a:fld id="{64774656-4D90-1246-BBAA-922E8D88F56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action principle refers to the way the helper communicates with the </a:t>
            </a:r>
            <a:r>
              <a:rPr lang="en-US" err="1"/>
              <a:t>person(s</a:t>
            </a:r>
            <a:r>
              <a:rPr lang="en-US"/>
              <a:t>) in distress from the moment they are in contact</a:t>
            </a:r>
            <a:r>
              <a:rPr lang="en-US" baseline="0"/>
              <a:t> with</a:t>
            </a:r>
            <a:r>
              <a:rPr lang="en-US"/>
              <a:t> and start to interact with them. The reason the icon for Listen is an ear with a plus</a:t>
            </a:r>
            <a:r>
              <a:rPr lang="en-US" baseline="0"/>
              <a:t> is the actions of LISTEN are more than only what we do with our ears. What we do with our ears is hearing. Listening involves a person’s attitude and behaviour, as well as hearing. Listen refers to how we communicate with others, and in PFA this refers to what we call supportive communication, and active listening. </a:t>
            </a:r>
            <a:endParaRPr lang="en-US"/>
          </a:p>
          <a:p>
            <a:endParaRPr lang="en-US"/>
          </a:p>
          <a:p>
            <a:endParaRPr lang="en-US"/>
          </a:p>
          <a:p>
            <a:r>
              <a:rPr lang="en-US"/>
              <a:t>LISTEN</a:t>
            </a:r>
            <a:r>
              <a:rPr lang="en-US" baseline="0"/>
              <a:t> also refers to calming the person in distress and helping them find solutions to their immediate needs and problems. </a:t>
            </a:r>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LISTEN actions rely on the</a:t>
            </a:r>
            <a:r>
              <a:rPr lang="en-US" baseline="0"/>
              <a:t> PFA skills of supportive communication and especially on active listening. A</a:t>
            </a:r>
            <a:r>
              <a:rPr lang="en-US"/>
              <a:t>ctive listening is a powerful skill that can benefit</a:t>
            </a:r>
            <a:r>
              <a:rPr lang="en-US" baseline="0"/>
              <a:t> in</a:t>
            </a:r>
            <a:r>
              <a:rPr lang="en-US"/>
              <a:t> all aspects of life, and not only in the context of psychological first aid.</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Active listening is more than just hearing what someone says. It is a communication skill that is both verbal and nonverbal. </a:t>
            </a:r>
          </a:p>
          <a:p>
            <a:endParaRPr lang="en-US" sz="1200" kern="1200" baseline="0">
              <a:solidFill>
                <a:schemeClr val="tx1"/>
              </a:solidFill>
              <a:latin typeface="+mn-lt"/>
              <a:ea typeface="+mn-ea"/>
              <a:cs typeface="+mn-cs"/>
            </a:endParaRPr>
          </a:p>
          <a:p>
            <a:r>
              <a:rPr lang="en-US" sz="1200" b="1" kern="1200" baseline="0">
                <a:solidFill>
                  <a:schemeClr val="tx1"/>
                </a:solidFill>
                <a:latin typeface="+mn-lt"/>
                <a:ea typeface="+mn-ea"/>
                <a:cs typeface="+mn-cs"/>
              </a:rPr>
              <a:t>Ask participants of examples of how one can demonstrate nonverbal listening? </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Nonverbal listening is demonstrated through body language, eye contact, the space between two people, body positioning and focusing on the other person. If it is on a video call, facing the person and showing they have your full attention. Some people show they are listening by nodding or moving their head a little. If it is on a phone-call it is having the conversation in a private and quiet setting and responding to the caller every now and then to show you are listening. Some people make small noises, like uh-huh, or ‘hmm’ to show they are listening if a person talks for a while. </a:t>
            </a:r>
          </a:p>
          <a:p>
            <a:endParaRPr lang="en-US" sz="1200" kern="1200" baseline="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latin typeface="+mn-lt"/>
                <a:ea typeface="+mn-ea"/>
                <a:cs typeface="+mn-cs"/>
              </a:rPr>
              <a:t>Ask participants of examples of how one can demonstrate verbal listening? </a:t>
            </a:r>
          </a:p>
          <a:p>
            <a:r>
              <a:rPr lang="en-US" sz="1200" kern="1200" baseline="0">
                <a:solidFill>
                  <a:schemeClr val="tx1"/>
                </a:solidFill>
                <a:latin typeface="+mn-lt"/>
                <a:ea typeface="+mn-ea"/>
                <a:cs typeface="+mn-cs"/>
              </a:rPr>
              <a:t>Verbal parts of active listening are asking questions to improve understanding of the situation; rephrasing and summarizing what the person has said in your own words (to ensure and confirm understanding) and being encouraging and supportive. </a:t>
            </a:r>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Now we will look</a:t>
            </a:r>
            <a:r>
              <a:rPr lang="en-US" baseline="0"/>
              <a:t> more closely at how to calm someone remotely, as this is a PFA skill that may come in handy during this time of physical distancing. </a:t>
            </a:r>
          </a:p>
          <a:p>
            <a:endParaRPr lang="en-US" baseline="0"/>
          </a:p>
          <a:p>
            <a:r>
              <a:rPr lang="en-US" baseline="0"/>
              <a:t>First, let me hear from you, what are some examples of ways you know that one can use to help calm someone down who is in distress? </a:t>
            </a:r>
          </a:p>
          <a:p>
            <a:endParaRPr lang="en-US" baseline="0"/>
          </a:p>
          <a:p>
            <a:r>
              <a:rPr lang="en-US" b="1" baseline="0"/>
              <a:t>[Ask participants to write their responses in the chat)</a:t>
            </a:r>
          </a:p>
        </p:txBody>
      </p:sp>
      <p:sp>
        <p:nvSpPr>
          <p:cNvPr id="4" name="Slide Number Placeholder 3"/>
          <p:cNvSpPr>
            <a:spLocks noGrp="1"/>
          </p:cNvSpPr>
          <p:nvPr>
            <p:ph type="sldNum" sz="quarter" idx="10"/>
          </p:nvPr>
        </p:nvSpPr>
        <p:spPr/>
        <p:txBody>
          <a:bodyPr/>
          <a:lstStyle/>
          <a:p>
            <a:fld id="{64774656-4D90-1246-BBAA-922E8D88F56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[Show a video clip or</a:t>
            </a:r>
            <a:r>
              <a:rPr lang="en-US" b="1" baseline="0"/>
              <a:t> play an audio clip that demonstrates one or more ways of calming a person down.]</a:t>
            </a:r>
          </a:p>
          <a:p>
            <a:endParaRPr lang="en-US" baseline="0"/>
          </a:p>
          <a:p>
            <a:r>
              <a:rPr lang="en-US" baseline="0"/>
              <a:t>Have a look at the next part of the video, and see if there are any additional methods of calming we can add to our list that we don’t have yet. </a:t>
            </a:r>
          </a:p>
          <a:p>
            <a:endParaRPr lang="en-US" b="1" baseline="0"/>
          </a:p>
          <a:p>
            <a:r>
              <a:rPr lang="en-US" b="1" baseline="0"/>
              <a:t>[Add any additional methods of calming to the list mentioned by the group, after watching the video.]</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Here is a summary of different things you can do to help calm</a:t>
            </a:r>
            <a:r>
              <a:rPr lang="en-US" baseline="0"/>
              <a:t> someone in distress, and these are all methods you can use when supporting someone remotely. </a:t>
            </a:r>
          </a:p>
          <a:p>
            <a:endParaRPr lang="en-US" baseline="0"/>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keep the tone of your voice calm and soft</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try to stay calm yourself</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assure the person you are listening</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explore physical symptoms and assess if there is a need for medical help</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remind the person of your intent to help and that they are safe, if it is true</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encourage calm and mindful breathing</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encourage the person to ground with the earth or chair they are sitting on.</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latin typeface="+mn-lt"/>
                <a:ea typeface="+mn-ea"/>
                <a:cs typeface="+mn-cs"/>
              </a:rPr>
              <a:t>Remember what I said at the beginning of the orientation? </a:t>
            </a:r>
            <a:r>
              <a:rPr lang="en-GB" sz="1200" kern="1200">
                <a:solidFill>
                  <a:schemeClr val="tx1"/>
                </a:solidFill>
                <a:latin typeface="+mn-lt"/>
                <a:ea typeface="+mn-ea"/>
                <a:cs typeface="+mn-cs"/>
              </a:rPr>
              <a:t>PFA rarely</a:t>
            </a:r>
            <a:r>
              <a:rPr lang="en-GB" sz="1200" kern="1200" baseline="0">
                <a:solidFill>
                  <a:schemeClr val="tx1"/>
                </a:solidFill>
                <a:latin typeface="+mn-lt"/>
                <a:ea typeface="+mn-ea"/>
                <a:cs typeface="+mn-cs"/>
              </a:rPr>
              <a:t> stands alone, and is usually accompanied by other support. </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latin typeface="+mn-lt"/>
              <a:ea typeface="+mn-ea"/>
              <a:cs typeface="+mn-cs"/>
            </a:endParaRPr>
          </a:p>
          <a:p>
            <a:r>
              <a:rPr lang="en-US" sz="1200" kern="1200" baseline="0">
                <a:solidFill>
                  <a:schemeClr val="tx1"/>
                </a:solidFill>
                <a:latin typeface="+mn-lt"/>
                <a:ea typeface="+mn-ea"/>
                <a:cs typeface="+mn-cs"/>
              </a:rPr>
              <a:t>The actions of LINK usually have practical outcomes. They include giving information, and helping people address immediate basic needs so they can cope better with their situation. The role of the helper is to help the person help themselves and to regain control of their situation. </a:t>
            </a:r>
          </a:p>
          <a:p>
            <a:endParaRPr lang="en-US" sz="1200" kern="1200" baseline="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latin typeface="+mn-lt"/>
                <a:ea typeface="+mn-ea"/>
                <a:cs typeface="+mn-cs"/>
              </a:rPr>
              <a:t>LINK actions include helping a person access information, connecting someone in distress with loved ones and social support, providing help to tackle practical problems and to get access to other help as needed. An key part of LINK skills is for the helper to know and understand their own limits, in terms of what help they can provide, and when (and where) they need to refer for help to  elsewhere. </a:t>
            </a:r>
          </a:p>
          <a:p>
            <a:endParaRPr lang="en-US" sz="1200" kern="1200" baseline="0">
              <a:solidFill>
                <a:schemeClr val="tx1"/>
              </a:solidFill>
              <a:latin typeface="+mn-lt"/>
              <a:ea typeface="+mn-ea"/>
              <a:cs typeface="+mn-cs"/>
            </a:endParaRPr>
          </a:p>
          <a:p>
            <a:endParaRPr lang="en-US" sz="1200" kern="1200" baseline="0">
              <a:solidFill>
                <a:schemeClr val="tx1"/>
              </a:solidFill>
              <a:latin typeface="+mn-lt"/>
              <a:ea typeface="+mn-ea"/>
              <a:cs typeface="+mn-cs"/>
            </a:endParaRPr>
          </a:p>
          <a:p>
            <a:endParaRPr lang="en-US" b="1"/>
          </a:p>
        </p:txBody>
      </p:sp>
      <p:sp>
        <p:nvSpPr>
          <p:cNvPr id="4" name="Slide Number Placeholder 3"/>
          <p:cNvSpPr>
            <a:spLocks noGrp="1"/>
          </p:cNvSpPr>
          <p:nvPr>
            <p:ph type="sldNum" sz="quarter" idx="10"/>
          </p:nvPr>
        </p:nvSpPr>
        <p:spPr/>
        <p:txBody>
          <a:bodyPr/>
          <a:lstStyle/>
          <a:p>
            <a:fld id="{64774656-4D90-1246-BBAA-922E8D88F56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baseline="0">
                <a:solidFill>
                  <a:schemeClr val="tx1"/>
                </a:solidFill>
                <a:latin typeface="+mn-lt"/>
                <a:ea typeface="+mn-ea"/>
                <a:cs typeface="+mn-cs"/>
              </a:rPr>
              <a:t>This online orientation is adapted from online trainings that were developed in response to the global Covid19 pandemic</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a:t>
            </a:fld>
            <a:endParaRPr lang="en-US"/>
          </a:p>
        </p:txBody>
      </p:sp>
    </p:spTree>
    <p:extLst>
      <p:ext uri="{BB962C8B-B14F-4D97-AF65-F5344CB8AC3E}">
        <p14:creationId xmlns:p14="http://schemas.microsoft.com/office/powerpoint/2010/main" val="2854070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t>When we earlier talked about the LOOK actions, we explored signs and symptoms of distress that call for immediate referral for additional help. Here is the list again.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t>If a person presents with any of these signs or symptoms, the helper should try to help the person in distress access additional help as soon as possible.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a:t>An important skill to learn is where to refer someone who has a severe reaction? Can you share where you would refer someone who is having a severe reaction in your community? </a:t>
            </a:r>
          </a:p>
          <a:p>
            <a:endParaRPr lang="en-US" b="1"/>
          </a:p>
          <a:p>
            <a:r>
              <a:rPr lang="en-US" b="1"/>
              <a:t>(Ask participants to write their responses in the chat.)</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41</a:t>
            </a:fld>
            <a:endParaRPr lang="en-US"/>
          </a:p>
        </p:txBody>
      </p:sp>
    </p:spTree>
    <p:extLst>
      <p:ext uri="{BB962C8B-B14F-4D97-AF65-F5344CB8AC3E}">
        <p14:creationId xmlns:p14="http://schemas.microsoft.com/office/powerpoint/2010/main" val="3992150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a:t>An important skill to learn is where to refer someone who has a severe reaction? Can you share where you would refer someone who is having a severe reaction in your community? </a:t>
            </a:r>
          </a:p>
          <a:p>
            <a:endParaRPr lang="en-US" b="1"/>
          </a:p>
          <a:p>
            <a:r>
              <a:rPr lang="en-US" b="1"/>
              <a:t>(Ask participants to write their responses in the chat.)</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42</a:t>
            </a:fld>
            <a:endParaRPr lang="en-US"/>
          </a:p>
        </p:txBody>
      </p:sp>
    </p:spTree>
    <p:extLst>
      <p:ext uri="{BB962C8B-B14F-4D97-AF65-F5344CB8AC3E}">
        <p14:creationId xmlns:p14="http://schemas.microsoft.com/office/powerpoint/2010/main" val="3106216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a:t>Watch the next video clip. Pay attention to all of the PFA skills that are demonstrated and in particular the ones related to LINK actions. </a:t>
            </a:r>
          </a:p>
          <a:p>
            <a:endParaRPr lang="en-US" b="0"/>
          </a:p>
          <a:p>
            <a:endParaRPr lang="en-US" baseline="0"/>
          </a:p>
          <a:p>
            <a:r>
              <a:rPr lang="en-US" b="1" baseline="0"/>
              <a:t>NOTE: In the video clip LINK that accompanies this training, the helper DOES NOT mention Restoring Family Links or where the person in distress can find help to locate her sister. This is a key part of LINK in PFA; and should be discussed after viewing the video. Ask participants what they think was missing, and ask them to demonstrate how they would say this in a similar situation.</a:t>
            </a:r>
          </a:p>
          <a:p>
            <a:endParaRPr lang="en-US" b="1" baseline="0"/>
          </a:p>
          <a:p>
            <a:endParaRPr lang="en-US" b="1" baseline="0"/>
          </a:p>
          <a:p>
            <a:endParaRPr lang="en-US" b="1"/>
          </a:p>
          <a:p>
            <a:r>
              <a:rPr lang="en-US" b="1"/>
              <a:t>[Show a video</a:t>
            </a:r>
            <a:r>
              <a:rPr lang="en-US" b="1" baseline="0"/>
              <a:t> clip that demonstrates some LINK actions, such as exploring or encouraging contact and social support with loved ones, or referring the person in distress for further help elsewhere. You can also demonstrate psychoeducation and providing information to the person that will help them understand their own reactions and </a:t>
            </a:r>
            <a:r>
              <a:rPr lang="en-US" b="1" baseline="0" err="1"/>
              <a:t>behaviours</a:t>
            </a:r>
            <a:r>
              <a:rPr lang="en-US" b="1" baseline="0"/>
              <a:t> and with advice on how to manage this. An example is providing information and tips on how to sleep better.</a:t>
            </a:r>
            <a:r>
              <a:rPr lang="en-US" baseline="0"/>
              <a:t>]</a:t>
            </a:r>
          </a:p>
          <a:p>
            <a:endParaRPr lang="en-US" b="1"/>
          </a:p>
        </p:txBody>
      </p:sp>
      <p:sp>
        <p:nvSpPr>
          <p:cNvPr id="4" name="Slide Number Placeholder 3"/>
          <p:cNvSpPr>
            <a:spLocks noGrp="1"/>
          </p:cNvSpPr>
          <p:nvPr>
            <p:ph type="sldNum" sz="quarter" idx="10"/>
          </p:nvPr>
        </p:nvSpPr>
        <p:spPr/>
        <p:txBody>
          <a:bodyPr/>
          <a:lstStyle/>
          <a:p>
            <a:fld id="{64774656-4D90-1246-BBAA-922E8D88F56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1" baseline="0"/>
              <a:t>Divide into groups of 3. </a:t>
            </a:r>
          </a:p>
          <a:p>
            <a:endParaRPr lang="en-US" b="1" baseline="0"/>
          </a:p>
          <a:p>
            <a:r>
              <a:rPr lang="en-US" b="1" baseline="0"/>
              <a:t>Give participants 15 minutes – 3 x 5 minutes</a:t>
            </a:r>
          </a:p>
          <a:p>
            <a:endParaRPr lang="en-US" b="1" baseline="0"/>
          </a:p>
          <a:p>
            <a:r>
              <a:rPr lang="en-US" b="1" baseline="0"/>
              <a:t>Give instructions: </a:t>
            </a:r>
          </a:p>
          <a:p>
            <a:r>
              <a:rPr lang="en-GB" sz="1200" b="1" kern="1200">
                <a:solidFill>
                  <a:schemeClr val="tx1"/>
                </a:solidFill>
                <a:latin typeface="+mn-lt"/>
                <a:ea typeface="+mn-ea"/>
                <a:cs typeface="+mn-cs"/>
              </a:rPr>
              <a:t>You will now have a chance to practise your newly learnt PFA skills in groups of three. </a:t>
            </a:r>
            <a:endParaRPr lang="en-GB" sz="1200" kern="1200">
              <a:solidFill>
                <a:schemeClr val="tx1"/>
              </a:solidFill>
              <a:latin typeface="+mn-lt"/>
              <a:ea typeface="+mn-ea"/>
              <a:cs typeface="+mn-cs"/>
            </a:endParaRPr>
          </a:p>
          <a:p>
            <a:pPr lvl="0"/>
            <a:r>
              <a:rPr lang="en-US" sz="1200" kern="1200">
                <a:solidFill>
                  <a:schemeClr val="tx1"/>
                </a:solidFill>
                <a:latin typeface="+mn-lt"/>
                <a:ea typeface="+mn-ea"/>
                <a:cs typeface="+mn-cs"/>
              </a:rPr>
              <a:t>One person will be the PFA helper</a:t>
            </a:r>
            <a:endParaRPr lang="en-GB" sz="1200" kern="1200">
              <a:solidFill>
                <a:schemeClr val="tx1"/>
              </a:solidFill>
              <a:latin typeface="+mn-lt"/>
              <a:ea typeface="+mn-ea"/>
              <a:cs typeface="+mn-cs"/>
            </a:endParaRPr>
          </a:p>
          <a:p>
            <a:pPr lvl="0"/>
            <a:r>
              <a:rPr lang="en-US" sz="1200" kern="1200">
                <a:solidFill>
                  <a:schemeClr val="tx1"/>
                </a:solidFill>
                <a:latin typeface="+mn-lt"/>
                <a:ea typeface="+mn-ea"/>
                <a:cs typeface="+mn-cs"/>
              </a:rPr>
              <a:t>One person will be in distress</a:t>
            </a:r>
            <a:endParaRPr lang="en-GB" sz="1200" kern="1200">
              <a:solidFill>
                <a:schemeClr val="tx1"/>
              </a:solidFill>
              <a:latin typeface="+mn-lt"/>
              <a:ea typeface="+mn-ea"/>
              <a:cs typeface="+mn-cs"/>
            </a:endParaRPr>
          </a:p>
          <a:p>
            <a:pPr lvl="0"/>
            <a:r>
              <a:rPr lang="en-US" sz="1200" kern="1200">
                <a:solidFill>
                  <a:schemeClr val="tx1"/>
                </a:solidFill>
                <a:latin typeface="+mn-lt"/>
                <a:ea typeface="+mn-ea"/>
                <a:cs typeface="+mn-cs"/>
              </a:rPr>
              <a:t>One person will observe and give feedback</a:t>
            </a:r>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You have 3 x 5 minutes for this activity. Each set can be divide like this:</a:t>
            </a:r>
          </a:p>
          <a:p>
            <a:pPr lvl="0"/>
            <a:r>
              <a:rPr lang="en-US" sz="1200" kern="1200">
                <a:solidFill>
                  <a:schemeClr val="tx1"/>
                </a:solidFill>
                <a:latin typeface="+mn-lt"/>
                <a:ea typeface="+mn-ea"/>
                <a:cs typeface="+mn-cs"/>
              </a:rPr>
              <a:t>1 minute for role allocation and preparation. </a:t>
            </a:r>
            <a:endParaRPr lang="en-GB" sz="1200" kern="1200">
              <a:solidFill>
                <a:schemeClr val="tx1"/>
              </a:solidFill>
              <a:latin typeface="+mn-lt"/>
              <a:ea typeface="+mn-ea"/>
              <a:cs typeface="+mn-cs"/>
            </a:endParaRPr>
          </a:p>
          <a:p>
            <a:pPr lvl="0"/>
            <a:r>
              <a:rPr lang="en-US" sz="1200" kern="1200">
                <a:solidFill>
                  <a:schemeClr val="tx1"/>
                </a:solidFill>
                <a:latin typeface="+mn-lt"/>
                <a:ea typeface="+mn-ea"/>
                <a:cs typeface="+mn-cs"/>
              </a:rPr>
              <a:t>2.5 minutes for PFA </a:t>
            </a:r>
            <a:r>
              <a:rPr lang="en-US" sz="1200" kern="1200" err="1">
                <a:solidFill>
                  <a:schemeClr val="tx1"/>
                </a:solidFill>
                <a:latin typeface="+mn-lt"/>
                <a:ea typeface="+mn-ea"/>
                <a:cs typeface="+mn-cs"/>
              </a:rPr>
              <a:t>practise</a:t>
            </a:r>
            <a:endParaRPr lang="en-GB" sz="1200" kern="1200">
              <a:solidFill>
                <a:schemeClr val="tx1"/>
              </a:solidFill>
              <a:latin typeface="+mn-lt"/>
              <a:ea typeface="+mn-ea"/>
              <a:cs typeface="+mn-cs"/>
            </a:endParaRPr>
          </a:p>
          <a:p>
            <a:pPr lvl="0"/>
            <a:r>
              <a:rPr lang="en-US" sz="1200" kern="1200">
                <a:solidFill>
                  <a:schemeClr val="tx1"/>
                </a:solidFill>
                <a:latin typeface="+mn-lt"/>
                <a:ea typeface="+mn-ea"/>
                <a:cs typeface="+mn-cs"/>
              </a:rPr>
              <a:t>1 minute for feedback</a:t>
            </a:r>
          </a:p>
          <a:p>
            <a:pPr lvl="0"/>
            <a:r>
              <a:rPr lang="en-US" sz="1200" kern="1200">
                <a:solidFill>
                  <a:schemeClr val="tx1"/>
                </a:solidFill>
                <a:latin typeface="+mn-lt"/>
                <a:ea typeface="+mn-ea"/>
                <a:cs typeface="+mn-cs"/>
              </a:rPr>
              <a:t>30 second break</a:t>
            </a:r>
          </a:p>
          <a:p>
            <a:pPr lvl="0"/>
            <a:endParaRPr lang="en-GB" sz="1200" kern="1200">
              <a:solidFill>
                <a:schemeClr val="tx1"/>
              </a:solidFill>
              <a:latin typeface="+mn-lt"/>
              <a:ea typeface="+mn-ea"/>
              <a:cs typeface="+mn-cs"/>
            </a:endParaRPr>
          </a:p>
          <a:p>
            <a:r>
              <a:rPr lang="en-GB" sz="1200" b="1" kern="1200">
                <a:solidFill>
                  <a:schemeClr val="tx1"/>
                </a:solidFill>
                <a:latin typeface="+mn-lt"/>
                <a:ea typeface="+mn-ea"/>
                <a:cs typeface="+mn-cs"/>
              </a:rPr>
              <a:t>When giving feedback follow these steps:</a:t>
            </a:r>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1. What did the helper do well? </a:t>
            </a:r>
          </a:p>
          <a:p>
            <a:r>
              <a:rPr lang="en-GB" sz="1200" kern="1200">
                <a:solidFill>
                  <a:schemeClr val="tx1"/>
                </a:solidFill>
                <a:latin typeface="+mn-lt"/>
                <a:ea typeface="+mn-ea"/>
                <a:cs typeface="+mn-cs"/>
              </a:rPr>
              <a:t>2. What can they improve next time? </a:t>
            </a:r>
          </a:p>
          <a:p>
            <a:r>
              <a:rPr lang="en-GB" sz="1200" kern="1200">
                <a:solidFill>
                  <a:schemeClr val="tx1"/>
                </a:solidFill>
                <a:latin typeface="+mn-lt"/>
                <a:ea typeface="+mn-ea"/>
                <a:cs typeface="+mn-cs"/>
              </a:rPr>
              <a:t>3. End with an overall positive comment. </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 </a:t>
            </a:r>
          </a:p>
          <a:p>
            <a:r>
              <a:rPr lang="en-GB" sz="1200" kern="1200">
                <a:solidFill>
                  <a:schemeClr val="tx1"/>
                </a:solidFill>
                <a:latin typeface="+mn-lt"/>
                <a:ea typeface="+mn-ea"/>
                <a:cs typeface="+mn-cs"/>
              </a:rPr>
              <a:t>After 4 minutes</a:t>
            </a:r>
            <a:r>
              <a:rPr lang="en-GB" sz="1200" b="1" kern="1200">
                <a:solidFill>
                  <a:schemeClr val="tx1"/>
                </a:solidFill>
                <a:latin typeface="+mn-lt"/>
                <a:ea typeface="+mn-ea"/>
                <a:cs typeface="+mn-cs"/>
              </a:rPr>
              <a:t>, switch</a:t>
            </a:r>
            <a:r>
              <a:rPr lang="en-GB" sz="1200" kern="1200">
                <a:solidFill>
                  <a:schemeClr val="tx1"/>
                </a:solidFill>
                <a:latin typeface="+mn-lt"/>
                <a:ea typeface="+mn-ea"/>
                <a:cs typeface="+mn-cs"/>
              </a:rPr>
              <a:t> case study and </a:t>
            </a:r>
            <a:r>
              <a:rPr lang="en-GB" sz="1200" b="1" kern="1200">
                <a:solidFill>
                  <a:schemeClr val="tx1"/>
                </a:solidFill>
                <a:latin typeface="+mn-lt"/>
                <a:ea typeface="+mn-ea"/>
                <a:cs typeface="+mn-cs"/>
              </a:rPr>
              <a:t>switch</a:t>
            </a:r>
            <a:r>
              <a:rPr lang="en-GB" sz="1200" kern="1200">
                <a:solidFill>
                  <a:schemeClr val="tx1"/>
                </a:solidFill>
                <a:latin typeface="+mn-lt"/>
                <a:ea typeface="+mn-ea"/>
                <a:cs typeface="+mn-cs"/>
              </a:rPr>
              <a:t> roles. At the end of the activity, everyone has had a chance to be in each role. </a:t>
            </a:r>
          </a:p>
          <a:p>
            <a:endParaRPr lang="en-GB" sz="1200" kern="1200">
              <a:solidFill>
                <a:schemeClr val="tx1"/>
              </a:solidFill>
              <a:latin typeface="+mn-lt"/>
              <a:ea typeface="+mn-ea"/>
              <a:cs typeface="+mn-cs"/>
            </a:endParaRPr>
          </a:p>
          <a:p>
            <a:pPr>
              <a:spcAft>
                <a:spcPts val="10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Case study 1:</a:t>
            </a:r>
            <a:endParaRPr lang="da-DK" sz="1800">
              <a:effectLst/>
              <a:latin typeface="Times New Roman" panose="02020603050405020304" pitchFamily="18" charset="0"/>
              <a:ea typeface="Calibri" panose="020F0502020204030204" pitchFamily="34" charset="0"/>
            </a:endParaRPr>
          </a:p>
          <a:p>
            <a:pPr>
              <a:spcAft>
                <a:spcPts val="1000"/>
              </a:spcAft>
            </a:pPr>
            <a:r>
              <a:rPr lang="en-GB" sz="1800">
                <a:effectLst/>
                <a:latin typeface="Calibri" panose="020F0502020204030204" pitchFamily="34" charset="0"/>
                <a:ea typeface="Calibri" panose="020F0502020204030204" pitchFamily="34" charset="0"/>
                <a:cs typeface="Times New Roman" panose="02020603050405020304" pitchFamily="18" charset="0"/>
              </a:rPr>
              <a:t>You are working as RC volunteer on a hotline. A teenager calls you in distress because they have been told to evacuate their town due to violence. They feel scared and don’t know what they should do.  </a:t>
            </a:r>
          </a:p>
          <a:p>
            <a:pPr>
              <a:spcAft>
                <a:spcPts val="1000"/>
              </a:spcAft>
            </a:pPr>
            <a:endParaRPr lang="da-DK" sz="1800">
              <a:effectLst/>
              <a:latin typeface="Times New Roman" panose="02020603050405020304" pitchFamily="18" charset="0"/>
              <a:ea typeface="Calibri" panose="020F0502020204030204" pitchFamily="34" charset="0"/>
            </a:endParaRPr>
          </a:p>
          <a:p>
            <a:pPr>
              <a:spcAft>
                <a:spcPts val="10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Case study 2: </a:t>
            </a:r>
            <a:endParaRPr lang="da-DK" sz="1800">
              <a:effectLst/>
              <a:latin typeface="Times New Roman" panose="02020603050405020304" pitchFamily="18" charset="0"/>
              <a:ea typeface="Calibri" panose="020F0502020204030204" pitchFamily="34" charset="0"/>
            </a:endParaRPr>
          </a:p>
          <a:p>
            <a:pPr>
              <a:spcAft>
                <a:spcPts val="1000"/>
              </a:spcAft>
            </a:pPr>
            <a:r>
              <a:rPr lang="en-GB" sz="1800">
                <a:effectLst/>
                <a:latin typeface="Calibri" panose="020F0502020204030204" pitchFamily="34" charset="0"/>
                <a:ea typeface="Calibri" panose="020F0502020204030204" pitchFamily="34" charset="0"/>
                <a:cs typeface="Times New Roman" panose="02020603050405020304" pitchFamily="18" charset="0"/>
              </a:rPr>
              <a:t>Your friend calls you in distress for advice because their child is very upset after seeing news about a war on television/social media. </a:t>
            </a:r>
          </a:p>
          <a:p>
            <a:pPr>
              <a:spcAft>
                <a:spcPts val="1000"/>
              </a:spcAft>
            </a:pPr>
            <a:endParaRPr lang="da-DK" sz="1800">
              <a:effectLst/>
              <a:latin typeface="Times New Roman" panose="02020603050405020304" pitchFamily="18" charset="0"/>
              <a:ea typeface="Calibri" panose="020F0502020204030204" pitchFamily="34" charset="0"/>
            </a:endParaRPr>
          </a:p>
          <a:p>
            <a:pPr>
              <a:spcAft>
                <a:spcPts val="10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Case study 3: </a:t>
            </a:r>
            <a:endParaRPr lang="da-DK" sz="1800">
              <a:effectLst/>
              <a:latin typeface="Times New Roman" panose="02020603050405020304" pitchFamily="18" charset="0"/>
              <a:ea typeface="Calibri" panose="020F0502020204030204" pitchFamily="34" charset="0"/>
            </a:endParaRPr>
          </a:p>
          <a:p>
            <a:pPr>
              <a:spcAft>
                <a:spcPts val="1000"/>
              </a:spcAft>
            </a:pPr>
            <a:r>
              <a:rPr lang="en-GB" sz="1800">
                <a:effectLst/>
                <a:latin typeface="Calibri" panose="020F0502020204030204" pitchFamily="34" charset="0"/>
                <a:ea typeface="Calibri" panose="020F0502020204030204" pitchFamily="34" charset="0"/>
                <a:cs typeface="Times New Roman" panose="02020603050405020304" pitchFamily="18" charset="0"/>
              </a:rPr>
              <a:t>Your work colleague starts telling you how completely overwhelmed and exhausted they feel due to all the extra work they are being asked to do related to a humanitarian crisis. They feel like they cannot say no to the work and shouldn’t complain because the people affected are worse off than they are.</a:t>
            </a:r>
            <a:endParaRPr lang="da-DK" sz="1800">
              <a:effectLst/>
              <a:latin typeface="Times New Roman" panose="02020603050405020304" pitchFamily="18" charset="0"/>
              <a:ea typeface="Calibri" panose="020F0502020204030204" pitchFamily="34" charset="0"/>
            </a:endParaRPr>
          </a:p>
          <a:p>
            <a:endParaRPr lang="en-GB" sz="1200" kern="1200">
              <a:solidFill>
                <a:schemeClr val="tx1"/>
              </a:solidFill>
              <a:latin typeface="+mn-lt"/>
              <a:ea typeface="+mn-ea"/>
              <a:cs typeface="+mn-cs"/>
            </a:endParaRPr>
          </a:p>
          <a:p>
            <a:endParaRPr lang="en-US" b="1" baseline="0"/>
          </a:p>
        </p:txBody>
      </p:sp>
      <p:sp>
        <p:nvSpPr>
          <p:cNvPr id="4" name="Slide Number Placeholder 3"/>
          <p:cNvSpPr>
            <a:spLocks noGrp="1"/>
          </p:cNvSpPr>
          <p:nvPr>
            <p:ph type="sldNum" sz="quarter" idx="10"/>
          </p:nvPr>
        </p:nvSpPr>
        <p:spPr/>
        <p:txBody>
          <a:bodyPr/>
          <a:lstStyle/>
          <a:p>
            <a:fld id="{64774656-4D90-1246-BBAA-922E8D88F56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Now we have looked at what </a:t>
            </a:r>
            <a:r>
              <a:rPr lang="en-US" baseline="0"/>
              <a:t>PFA is, and what it is not. </a:t>
            </a:r>
          </a:p>
          <a:p>
            <a:endParaRPr lang="en-US" baseline="0"/>
          </a:p>
          <a:p>
            <a:r>
              <a:rPr lang="en-US" baseline="0"/>
              <a:t>We have also looked in detail at the three action principles of Look, Listen and Link. </a:t>
            </a:r>
          </a:p>
          <a:p>
            <a:endParaRPr lang="en-US" baseline="0"/>
          </a:p>
          <a:p>
            <a:r>
              <a:rPr lang="en-US" baseline="0"/>
              <a:t>Now let’s look at what you, as a helper – either as a frontline responder, or a health care worker, need to prepare to be able to provide helpful PFA to people who are in distress. </a:t>
            </a:r>
          </a:p>
          <a:p>
            <a:endParaRPr lang="en-US" baseline="0"/>
          </a:p>
          <a:p>
            <a:r>
              <a:rPr lang="en-US" baseline="0"/>
              <a:t>Take are few minutes to think about what you need to prepare to provide such help. These may be personal things you have to prepare (such as practicing active listening skills), or they may be more practical things (such as updating your knowledge of the local referral system). </a:t>
            </a:r>
          </a:p>
          <a:p>
            <a:endParaRPr lang="en-US" baseline="0"/>
          </a:p>
          <a:p>
            <a:r>
              <a:rPr lang="en-US" b="1" baseline="0"/>
              <a:t>[Give participants 1 minutes to work on this. After 1 minute pick a few people to share what they have listed]</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469900" lvl="1" indent="0">
              <a:spcBef>
                <a:spcPts val="420"/>
              </a:spcBef>
              <a:buNone/>
              <a:tabLst>
                <a:tab pos="300355" algn="l"/>
                <a:tab pos="300990" algn="l"/>
              </a:tabLst>
            </a:pPr>
            <a:r>
              <a:rPr lang="en-GB" sz="2200">
                <a:solidFill>
                  <a:srgbClr val="231F20"/>
                </a:solidFill>
                <a:cs typeface="Calibri"/>
              </a:rPr>
              <a:t>Here is a  list I prepared. You may have other things that are not on here, which are just as important as the ones on my list. </a:t>
            </a:r>
          </a:p>
          <a:p>
            <a:pPr marL="757555" lvl="1" indent="-287655">
              <a:spcBef>
                <a:spcPts val="420"/>
              </a:spcBef>
              <a:buChar char="•"/>
              <a:tabLst>
                <a:tab pos="300355" algn="l"/>
                <a:tab pos="300990" algn="l"/>
              </a:tabLst>
            </a:pPr>
            <a:endParaRPr lang="en-GB" sz="2200">
              <a:solidFill>
                <a:srgbClr val="231F20"/>
              </a:solidFill>
              <a:cs typeface="Calibri"/>
            </a:endParaRPr>
          </a:p>
          <a:p>
            <a:pPr marL="757555" lvl="1" indent="-287655">
              <a:spcBef>
                <a:spcPts val="420"/>
              </a:spcBef>
              <a:buChar char="•"/>
              <a:tabLst>
                <a:tab pos="300355" algn="l"/>
                <a:tab pos="300990" algn="l"/>
              </a:tabLst>
            </a:pPr>
            <a:r>
              <a:rPr lang="en-GB" sz="2200">
                <a:solidFill>
                  <a:srgbClr val="231F20"/>
                </a:solidFill>
                <a:cs typeface="Calibri"/>
              </a:rPr>
              <a:t>Safety and security – choose a method of interaction that is safe for you and the person in distress</a:t>
            </a:r>
          </a:p>
          <a:p>
            <a:pPr marL="757555" lvl="1" indent="-287655">
              <a:spcBef>
                <a:spcPts val="420"/>
              </a:spcBef>
              <a:buChar char="•"/>
              <a:tabLst>
                <a:tab pos="300355" algn="l"/>
                <a:tab pos="300990" algn="l"/>
              </a:tabLst>
            </a:pPr>
            <a:r>
              <a:rPr lang="en-GB" sz="2200">
                <a:solidFill>
                  <a:srgbClr val="231F20"/>
                </a:solidFill>
                <a:cs typeface="Calibri"/>
              </a:rPr>
              <a:t>Prepare your equipment – e.g. PPE (if going to help face-to-face), or if planning to help remotely, make sure you have airtime, internet, privacy, </a:t>
            </a:r>
          </a:p>
          <a:p>
            <a:pPr marL="757555" lvl="1" indent="-287655">
              <a:spcBef>
                <a:spcPts val="420"/>
              </a:spcBef>
              <a:buChar char="•"/>
              <a:tabLst>
                <a:tab pos="300355" algn="l"/>
                <a:tab pos="300990" algn="l"/>
              </a:tabLst>
            </a:pPr>
            <a:r>
              <a:rPr lang="en-GB" sz="2200">
                <a:solidFill>
                  <a:srgbClr val="231F20"/>
                </a:solidFill>
                <a:cs typeface="Calibri"/>
              </a:rPr>
              <a:t>Know the updated local COVID-19 response protocol (be prepared to adapt along the way)</a:t>
            </a:r>
          </a:p>
          <a:p>
            <a:pPr marL="757555" lvl="1" indent="-287655">
              <a:spcBef>
                <a:spcPts val="420"/>
              </a:spcBef>
              <a:buChar char="•"/>
              <a:tabLst>
                <a:tab pos="300355" algn="l"/>
                <a:tab pos="300990" algn="l"/>
              </a:tabLst>
            </a:pPr>
            <a:r>
              <a:rPr lang="en-GB" sz="2200">
                <a:solidFill>
                  <a:srgbClr val="231F20"/>
                </a:solidFill>
                <a:cs typeface="Calibri"/>
              </a:rPr>
              <a:t>Know the local referral system and have this readily available to share with others</a:t>
            </a:r>
          </a:p>
          <a:p>
            <a:pPr marL="757555" lvl="1" indent="-287655">
              <a:spcBef>
                <a:spcPts val="420"/>
              </a:spcBef>
              <a:buChar char="•"/>
              <a:tabLst>
                <a:tab pos="300355" algn="l"/>
                <a:tab pos="300990" algn="l"/>
              </a:tabLst>
            </a:pPr>
            <a:r>
              <a:rPr lang="en-GB" sz="2200">
                <a:solidFill>
                  <a:srgbClr val="231F20"/>
                </a:solidFill>
                <a:cs typeface="Calibri"/>
              </a:rPr>
              <a:t>Have updated referral information ready to share </a:t>
            </a:r>
          </a:p>
          <a:p>
            <a:pPr marL="757555" lvl="1" indent="-287655">
              <a:spcBef>
                <a:spcPts val="420"/>
              </a:spcBef>
              <a:buChar char="•"/>
              <a:tabLst>
                <a:tab pos="300355" algn="l"/>
                <a:tab pos="300990" algn="l"/>
              </a:tabLst>
            </a:pPr>
            <a:r>
              <a:rPr lang="en-GB" sz="2200">
                <a:solidFill>
                  <a:srgbClr val="231F20"/>
                </a:solidFill>
                <a:cs typeface="Calibri"/>
              </a:rPr>
              <a:t>Be aware of groups with specific needs (e.g. children, older adults, people living with pre-existing health conditions, etc</a:t>
            </a:r>
          </a:p>
          <a:p>
            <a:pPr marL="757555" lvl="1" indent="-287655">
              <a:spcBef>
                <a:spcPts val="420"/>
              </a:spcBef>
              <a:buChar char="•"/>
              <a:tabLst>
                <a:tab pos="300355" algn="l"/>
                <a:tab pos="300990" algn="l"/>
              </a:tabLst>
            </a:pPr>
            <a:r>
              <a:rPr lang="en-GB" sz="2200">
                <a:solidFill>
                  <a:srgbClr val="231F20"/>
                </a:solidFill>
                <a:cs typeface="Calibri"/>
              </a:rPr>
              <a:t>Have psychoeducation materials ready to share (e.g. on healthy coping strategies, sleeping better, etc)</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It </a:t>
            </a:r>
            <a:r>
              <a:rPr lang="da-DK" err="1"/>
              <a:t>can</a:t>
            </a:r>
            <a:r>
              <a:rPr lang="da-DK"/>
              <a:t> </a:t>
            </a:r>
            <a:r>
              <a:rPr lang="da-DK" err="1"/>
              <a:t>sometimes</a:t>
            </a:r>
            <a:r>
              <a:rPr lang="da-DK"/>
              <a:t> </a:t>
            </a:r>
            <a:r>
              <a:rPr lang="da-DK" err="1"/>
              <a:t>be</a:t>
            </a:r>
            <a:r>
              <a:rPr lang="da-DK"/>
              <a:t> </a:t>
            </a:r>
            <a:r>
              <a:rPr lang="da-DK" err="1"/>
              <a:t>hard</a:t>
            </a:r>
            <a:r>
              <a:rPr lang="da-DK"/>
              <a:t> to </a:t>
            </a:r>
            <a:r>
              <a:rPr lang="da-DK" err="1"/>
              <a:t>interact</a:t>
            </a:r>
            <a:r>
              <a:rPr lang="da-DK"/>
              <a:t> with </a:t>
            </a:r>
            <a:r>
              <a:rPr lang="da-DK" err="1"/>
              <a:t>others</a:t>
            </a:r>
            <a:r>
              <a:rPr lang="da-DK"/>
              <a:t> </a:t>
            </a:r>
            <a:r>
              <a:rPr lang="da-DK" err="1"/>
              <a:t>who</a:t>
            </a:r>
            <a:r>
              <a:rPr lang="da-DK"/>
              <a:t> </a:t>
            </a:r>
            <a:r>
              <a:rPr lang="da-DK" err="1"/>
              <a:t>are</a:t>
            </a:r>
            <a:r>
              <a:rPr lang="da-DK"/>
              <a:t> in </a:t>
            </a:r>
            <a:r>
              <a:rPr lang="da-DK" err="1"/>
              <a:t>distress</a:t>
            </a:r>
            <a:r>
              <a:rPr lang="da-DK"/>
              <a:t>, and it </a:t>
            </a:r>
            <a:r>
              <a:rPr lang="da-DK" err="1"/>
              <a:t>can</a:t>
            </a:r>
            <a:r>
              <a:rPr lang="da-DK"/>
              <a:t> </a:t>
            </a:r>
            <a:r>
              <a:rPr lang="da-DK" err="1"/>
              <a:t>be</a:t>
            </a:r>
            <a:r>
              <a:rPr lang="da-DK"/>
              <a:t> </a:t>
            </a:r>
            <a:r>
              <a:rPr lang="da-DK" err="1"/>
              <a:t>difficult</a:t>
            </a:r>
            <a:r>
              <a:rPr lang="da-DK"/>
              <a:t> to </a:t>
            </a:r>
            <a:r>
              <a:rPr lang="da-DK" err="1"/>
              <a:t>meet</a:t>
            </a:r>
            <a:r>
              <a:rPr lang="da-DK"/>
              <a:t> </a:t>
            </a:r>
            <a:r>
              <a:rPr lang="da-DK" err="1"/>
              <a:t>people</a:t>
            </a:r>
            <a:r>
              <a:rPr lang="da-DK"/>
              <a:t> </a:t>
            </a:r>
            <a:r>
              <a:rPr lang="da-DK" err="1"/>
              <a:t>who</a:t>
            </a:r>
            <a:r>
              <a:rPr lang="da-DK"/>
              <a:t> </a:t>
            </a:r>
            <a:r>
              <a:rPr lang="da-DK" err="1"/>
              <a:t>are</a:t>
            </a:r>
            <a:r>
              <a:rPr lang="da-DK"/>
              <a:t> </a:t>
            </a:r>
            <a:r>
              <a:rPr lang="da-DK" err="1"/>
              <a:t>suffering</a:t>
            </a:r>
            <a:r>
              <a:rPr lang="da-DK"/>
              <a:t> and </a:t>
            </a:r>
            <a:r>
              <a:rPr lang="da-DK" err="1"/>
              <a:t>going</a:t>
            </a:r>
            <a:r>
              <a:rPr lang="da-DK"/>
              <a:t> </a:t>
            </a:r>
            <a:r>
              <a:rPr lang="da-DK" err="1"/>
              <a:t>through</a:t>
            </a:r>
            <a:r>
              <a:rPr lang="da-DK"/>
              <a:t> </a:t>
            </a:r>
            <a:r>
              <a:rPr lang="da-DK" err="1"/>
              <a:t>crises</a:t>
            </a:r>
            <a:r>
              <a:rPr lang="da-DK"/>
              <a:t>. This is </a:t>
            </a:r>
            <a:r>
              <a:rPr lang="da-DK" err="1"/>
              <a:t>often</a:t>
            </a:r>
            <a:r>
              <a:rPr lang="da-DK"/>
              <a:t> part of </a:t>
            </a:r>
            <a:r>
              <a:rPr lang="da-DK" err="1"/>
              <a:t>our</a:t>
            </a:r>
            <a:r>
              <a:rPr lang="da-DK"/>
              <a:t> </a:t>
            </a:r>
            <a:r>
              <a:rPr lang="da-DK" err="1"/>
              <a:t>work</a:t>
            </a:r>
            <a:r>
              <a:rPr lang="da-DK"/>
              <a:t> as RCRC </a:t>
            </a:r>
            <a:r>
              <a:rPr lang="da-DK" err="1"/>
              <a:t>staff</a:t>
            </a:r>
            <a:r>
              <a:rPr lang="da-DK"/>
              <a:t> and </a:t>
            </a:r>
            <a:r>
              <a:rPr lang="da-DK" err="1"/>
              <a:t>volunteers</a:t>
            </a:r>
            <a:r>
              <a:rPr lang="da-DK"/>
              <a:t>. It is </a:t>
            </a:r>
            <a:r>
              <a:rPr lang="da-DK" err="1"/>
              <a:t>very</a:t>
            </a:r>
            <a:r>
              <a:rPr lang="da-DK"/>
              <a:t> </a:t>
            </a:r>
            <a:r>
              <a:rPr lang="da-DK" err="1"/>
              <a:t>important</a:t>
            </a:r>
            <a:r>
              <a:rPr lang="da-DK"/>
              <a:t> </a:t>
            </a:r>
            <a:r>
              <a:rPr lang="da-DK" err="1"/>
              <a:t>we</a:t>
            </a:r>
            <a:r>
              <a:rPr lang="da-DK"/>
              <a:t> </a:t>
            </a:r>
            <a:r>
              <a:rPr lang="da-DK" err="1"/>
              <a:t>also</a:t>
            </a:r>
            <a:r>
              <a:rPr lang="da-DK"/>
              <a:t> look </a:t>
            </a:r>
            <a:r>
              <a:rPr lang="da-DK" err="1"/>
              <a:t>after</a:t>
            </a:r>
            <a:r>
              <a:rPr lang="da-DK"/>
              <a:t> </a:t>
            </a:r>
            <a:r>
              <a:rPr lang="da-DK" err="1"/>
              <a:t>ourselves</a:t>
            </a:r>
            <a:r>
              <a:rPr lang="da-DK"/>
              <a:t> and pay attention to </a:t>
            </a:r>
            <a:r>
              <a:rPr lang="da-DK" err="1"/>
              <a:t>our</a:t>
            </a:r>
            <a:r>
              <a:rPr lang="da-DK"/>
              <a:t> </a:t>
            </a:r>
            <a:r>
              <a:rPr lang="da-DK" err="1"/>
              <a:t>own</a:t>
            </a:r>
            <a:r>
              <a:rPr lang="da-DK"/>
              <a:t> </a:t>
            </a:r>
            <a:r>
              <a:rPr lang="da-DK" err="1"/>
              <a:t>wellbeing</a:t>
            </a:r>
            <a:r>
              <a:rPr lang="da-DK"/>
              <a:t>. </a:t>
            </a:r>
          </a:p>
          <a:p>
            <a:endParaRPr lang="da-DK"/>
          </a:p>
          <a:p>
            <a:r>
              <a:rPr lang="da-DK" err="1"/>
              <a:t>When</a:t>
            </a:r>
            <a:r>
              <a:rPr lang="da-DK"/>
              <a:t> </a:t>
            </a:r>
            <a:r>
              <a:rPr lang="da-DK" err="1"/>
              <a:t>you</a:t>
            </a:r>
            <a:r>
              <a:rPr lang="da-DK"/>
              <a:t> </a:t>
            </a:r>
            <a:r>
              <a:rPr lang="da-DK" err="1"/>
              <a:t>learn</a:t>
            </a:r>
            <a:r>
              <a:rPr lang="da-DK"/>
              <a:t> PFA </a:t>
            </a:r>
            <a:r>
              <a:rPr lang="da-DK" err="1"/>
              <a:t>skills</a:t>
            </a:r>
            <a:r>
              <a:rPr lang="da-DK"/>
              <a:t>, </a:t>
            </a:r>
            <a:r>
              <a:rPr lang="da-DK" err="1"/>
              <a:t>you</a:t>
            </a:r>
            <a:r>
              <a:rPr lang="da-DK"/>
              <a:t> </a:t>
            </a:r>
            <a:r>
              <a:rPr lang="da-DK" err="1"/>
              <a:t>can</a:t>
            </a:r>
            <a:r>
              <a:rPr lang="da-DK"/>
              <a:t> </a:t>
            </a:r>
            <a:r>
              <a:rPr lang="da-DK" err="1"/>
              <a:t>also</a:t>
            </a:r>
            <a:r>
              <a:rPr lang="da-DK"/>
              <a:t> </a:t>
            </a:r>
            <a:r>
              <a:rPr lang="da-DK" err="1"/>
              <a:t>use</a:t>
            </a:r>
            <a:r>
              <a:rPr lang="da-DK"/>
              <a:t> </a:t>
            </a:r>
            <a:r>
              <a:rPr lang="da-DK" err="1"/>
              <a:t>these</a:t>
            </a:r>
            <a:r>
              <a:rPr lang="da-DK"/>
              <a:t> </a:t>
            </a:r>
            <a:r>
              <a:rPr lang="da-DK" err="1"/>
              <a:t>skills</a:t>
            </a:r>
            <a:r>
              <a:rPr lang="da-DK"/>
              <a:t> to </a:t>
            </a:r>
            <a:r>
              <a:rPr lang="da-DK" err="1"/>
              <a:t>take</a:t>
            </a:r>
            <a:r>
              <a:rPr lang="da-DK"/>
              <a:t> </a:t>
            </a:r>
            <a:r>
              <a:rPr lang="da-DK" err="1"/>
              <a:t>care</a:t>
            </a:r>
            <a:r>
              <a:rPr lang="da-DK"/>
              <a:t> of </a:t>
            </a:r>
            <a:r>
              <a:rPr lang="da-DK" err="1"/>
              <a:t>yourself</a:t>
            </a:r>
            <a:r>
              <a:rPr lang="da-DK"/>
              <a:t>. How do </a:t>
            </a:r>
            <a:r>
              <a:rPr lang="da-DK" err="1"/>
              <a:t>you</a:t>
            </a:r>
            <a:r>
              <a:rPr lang="da-DK"/>
              <a:t> </a:t>
            </a:r>
            <a:r>
              <a:rPr lang="da-DK" err="1"/>
              <a:t>think</a:t>
            </a:r>
            <a:r>
              <a:rPr lang="da-DK"/>
              <a:t> </a:t>
            </a:r>
            <a:r>
              <a:rPr lang="da-DK" err="1"/>
              <a:t>you</a:t>
            </a:r>
            <a:r>
              <a:rPr lang="da-DK"/>
              <a:t> </a:t>
            </a:r>
            <a:r>
              <a:rPr lang="da-DK" err="1"/>
              <a:t>can</a:t>
            </a:r>
            <a:r>
              <a:rPr lang="da-DK"/>
              <a:t> </a:t>
            </a:r>
            <a:r>
              <a:rPr lang="da-DK" err="1"/>
              <a:t>apply</a:t>
            </a:r>
            <a:r>
              <a:rPr lang="da-DK"/>
              <a:t> the action </a:t>
            </a:r>
            <a:r>
              <a:rPr lang="da-DK" err="1"/>
              <a:t>principles</a:t>
            </a:r>
            <a:r>
              <a:rPr lang="da-DK"/>
              <a:t> of Look, Listen and Link to </a:t>
            </a:r>
            <a:r>
              <a:rPr lang="da-DK" err="1"/>
              <a:t>taking</a:t>
            </a:r>
            <a:r>
              <a:rPr lang="da-DK"/>
              <a:t> </a:t>
            </a:r>
            <a:r>
              <a:rPr lang="da-DK" err="1"/>
              <a:t>care</a:t>
            </a:r>
            <a:r>
              <a:rPr lang="da-DK"/>
              <a:t> of </a:t>
            </a:r>
            <a:r>
              <a:rPr lang="da-DK" err="1"/>
              <a:t>yourself</a:t>
            </a:r>
            <a:r>
              <a:rPr lang="da-DK"/>
              <a:t>? </a:t>
            </a:r>
          </a:p>
          <a:p>
            <a:endParaRPr lang="da-DK"/>
          </a:p>
          <a:p>
            <a:r>
              <a:rPr lang="da-DK" b="1"/>
              <a:t>(Ask participants for </a:t>
            </a:r>
            <a:r>
              <a:rPr lang="da-DK" b="1" err="1"/>
              <a:t>their</a:t>
            </a:r>
            <a:r>
              <a:rPr lang="da-DK" b="1"/>
              <a:t> input </a:t>
            </a:r>
            <a:r>
              <a:rPr lang="da-DK" b="1" err="1"/>
              <a:t>first</a:t>
            </a:r>
            <a:r>
              <a:rPr lang="da-DK" b="1"/>
              <a:t>, and </a:t>
            </a:r>
            <a:r>
              <a:rPr lang="da-DK" b="1" err="1"/>
              <a:t>then</a:t>
            </a:r>
            <a:r>
              <a:rPr lang="da-DK" b="1"/>
              <a:t> </a:t>
            </a:r>
            <a:r>
              <a:rPr lang="da-DK" b="1" err="1"/>
              <a:t>add</a:t>
            </a:r>
            <a:r>
              <a:rPr lang="da-DK" b="1"/>
              <a:t> the </a:t>
            </a:r>
            <a:r>
              <a:rPr lang="da-DK" b="1" err="1"/>
              <a:t>following</a:t>
            </a:r>
            <a:r>
              <a:rPr lang="da-DK" b="1"/>
              <a:t> </a:t>
            </a:r>
            <a:r>
              <a:rPr lang="da-DK" b="1" err="1"/>
              <a:t>if</a:t>
            </a:r>
            <a:r>
              <a:rPr lang="da-DK" b="1"/>
              <a:t> it is not </a:t>
            </a:r>
            <a:r>
              <a:rPr lang="da-DK" b="1" err="1"/>
              <a:t>mentioned</a:t>
            </a:r>
            <a:r>
              <a:rPr lang="da-DK" b="1"/>
              <a:t>):</a:t>
            </a:r>
          </a:p>
          <a:p>
            <a:endParaRPr lang="da-DK"/>
          </a:p>
          <a:p>
            <a:endParaRPr lang="x-none"/>
          </a:p>
          <a:p>
            <a:r>
              <a:rPr lang="en-GB"/>
              <a:t>LOOK: You can LOOK for your own symptoms of distress and recognise when you are out of balance and need support. </a:t>
            </a:r>
          </a:p>
          <a:p>
            <a:r>
              <a:rPr lang="en-GB"/>
              <a:t>LISTEN: Part of listening is accepting your own feelings, and recognising you need to change something or ask for help and support from others. </a:t>
            </a:r>
          </a:p>
          <a:p>
            <a:r>
              <a:rPr lang="en-GB"/>
              <a:t>LINK: When you are in distress it is important you reach out to others, or make use of services that can support you. </a:t>
            </a:r>
          </a:p>
          <a:p>
            <a:endParaRPr lang="en-GB"/>
          </a:p>
          <a:p>
            <a:r>
              <a:rPr lang="en-GB"/>
              <a:t>Remember, it is a strength to ask for help, and not a sign of weakness. </a:t>
            </a:r>
          </a:p>
          <a:p>
            <a:endParaRPr lang="en-GB"/>
          </a:p>
        </p:txBody>
      </p:sp>
      <p:sp>
        <p:nvSpPr>
          <p:cNvPr id="4" name="Slide Number Placeholder 3"/>
          <p:cNvSpPr>
            <a:spLocks noGrp="1"/>
          </p:cNvSpPr>
          <p:nvPr>
            <p:ph type="sldNum" sz="quarter" idx="5"/>
          </p:nvPr>
        </p:nvSpPr>
        <p:spPr/>
        <p:txBody>
          <a:bodyPr/>
          <a:lstStyle/>
          <a:p>
            <a:fld id="{64774656-4D90-1246-BBAA-922E8D88F56B}" type="slidenum">
              <a:rPr lang="en-US" smtClean="0"/>
              <a:pPr/>
              <a:t>47</a:t>
            </a:fld>
            <a:endParaRPr lang="en-US"/>
          </a:p>
        </p:txBody>
      </p:sp>
    </p:spTree>
    <p:extLst>
      <p:ext uri="{BB962C8B-B14F-4D97-AF65-F5344CB8AC3E}">
        <p14:creationId xmlns:p14="http://schemas.microsoft.com/office/powerpoint/2010/main" val="3572649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kern="1200">
                <a:solidFill>
                  <a:schemeClr val="tx1"/>
                </a:solidFill>
                <a:latin typeface="+mn-lt"/>
                <a:ea typeface="+mn-ea"/>
                <a:cs typeface="+mn-cs"/>
              </a:rPr>
              <a:t>Be aware that certain reactions are normal and inevitable when working under difficult circumstances. If you feel overwhelmed by the situation or by your responsibilities, focus for a moment on simple and routine tasks. </a:t>
            </a:r>
          </a:p>
          <a:p>
            <a:endParaRPr lang="en-GB" sz="1200" kern="1200">
              <a:solidFill>
                <a:schemeClr val="tx1"/>
              </a:solidFill>
              <a:latin typeface="+mn-lt"/>
              <a:ea typeface="+mn-ea"/>
              <a:cs typeface="+mn-cs"/>
            </a:endParaRPr>
          </a:p>
          <a:p>
            <a:pPr>
              <a:buFont typeface="Arial"/>
              <a:buChar char="•"/>
            </a:pPr>
            <a:r>
              <a:rPr lang="en-GB" sz="1200" kern="1200">
                <a:solidFill>
                  <a:schemeClr val="tx1"/>
                </a:solidFill>
                <a:latin typeface="+mn-lt"/>
                <a:ea typeface="+mn-ea"/>
                <a:cs typeface="+mn-cs"/>
              </a:rPr>
              <a:t>Let your peers and supervisors know how you feel and be patient with yourself. Talking to someone about your thoughts and feelings can help you absorb and accept any unpleasant experiences you have had.</a:t>
            </a:r>
          </a:p>
          <a:p>
            <a:pPr>
              <a:buFont typeface="Arial"/>
              <a:buChar char="•"/>
            </a:pPr>
            <a:endParaRPr lang="en-GB" sz="1200" kern="1200">
              <a:solidFill>
                <a:schemeClr val="tx1"/>
              </a:solidFill>
              <a:latin typeface="+mn-lt"/>
              <a:ea typeface="+mn-ea"/>
              <a:cs typeface="+mn-cs"/>
            </a:endParaRPr>
          </a:p>
          <a:p>
            <a:pPr>
              <a:buFont typeface="Arial"/>
              <a:buChar char="•"/>
            </a:pPr>
            <a:r>
              <a:rPr lang="en-GB" sz="1200" kern="1200">
                <a:solidFill>
                  <a:schemeClr val="tx1"/>
                </a:solidFill>
                <a:latin typeface="+mn-lt"/>
                <a:ea typeface="+mn-ea"/>
                <a:cs typeface="+mn-cs"/>
              </a:rPr>
              <a:t>Keep in touch with your loved ones and try to socialise in new ways </a:t>
            </a:r>
          </a:p>
          <a:p>
            <a:pPr>
              <a:buFont typeface="Arial"/>
              <a:buChar char="•"/>
            </a:pPr>
            <a:endParaRPr lang="en-GB" sz="1200" kern="1200">
              <a:solidFill>
                <a:schemeClr val="tx1"/>
              </a:solidFill>
              <a:latin typeface="+mn-lt"/>
              <a:ea typeface="+mn-ea"/>
              <a:cs typeface="+mn-cs"/>
            </a:endParaRPr>
          </a:p>
          <a:p>
            <a:pPr>
              <a:buFont typeface="Arial"/>
              <a:buChar char="•"/>
            </a:pPr>
            <a:r>
              <a:rPr lang="en-GB" sz="1200" kern="1200">
                <a:solidFill>
                  <a:schemeClr val="tx1"/>
                </a:solidFill>
                <a:latin typeface="+mn-lt"/>
                <a:ea typeface="+mn-ea"/>
                <a:cs typeface="+mn-cs"/>
              </a:rPr>
              <a:t>Exercise a bit every day. </a:t>
            </a:r>
          </a:p>
          <a:p>
            <a:pPr>
              <a:buFont typeface="Arial"/>
              <a:buChar char="•"/>
            </a:pPr>
            <a:endParaRPr lang="en-GB" sz="1200" kern="1200">
              <a:solidFill>
                <a:schemeClr val="tx1"/>
              </a:solidFill>
              <a:latin typeface="+mn-lt"/>
              <a:ea typeface="+mn-ea"/>
              <a:cs typeface="+mn-cs"/>
            </a:endParaRPr>
          </a:p>
          <a:p>
            <a:pPr>
              <a:buFont typeface="Arial"/>
              <a:buChar char="•"/>
            </a:pPr>
            <a:r>
              <a:rPr lang="en-GB" sz="1200" kern="1200">
                <a:solidFill>
                  <a:schemeClr val="tx1"/>
                </a:solidFill>
                <a:latin typeface="+mn-lt"/>
                <a:ea typeface="+mn-ea"/>
                <a:cs typeface="+mn-cs"/>
              </a:rPr>
              <a:t>Get enough rest and sleep. If you have sleep problems or are anxious, avoid caffeine, especially before going to bed. </a:t>
            </a:r>
          </a:p>
          <a:p>
            <a:pPr>
              <a:buFont typeface="Arial"/>
              <a:buChar char="•"/>
            </a:pPr>
            <a:endParaRPr lang="en-GB" sz="1200" kern="1200">
              <a:solidFill>
                <a:schemeClr val="tx1"/>
              </a:solidFill>
              <a:latin typeface="+mn-lt"/>
              <a:ea typeface="+mn-ea"/>
              <a:cs typeface="+mn-cs"/>
            </a:endParaRPr>
          </a:p>
          <a:p>
            <a:pPr>
              <a:buFont typeface="Arial"/>
              <a:buChar char="•"/>
            </a:pPr>
            <a:r>
              <a:rPr lang="en-GB" sz="1200" kern="1200">
                <a:solidFill>
                  <a:schemeClr val="tx1"/>
                </a:solidFill>
                <a:latin typeface="+mn-lt"/>
                <a:ea typeface="+mn-ea"/>
                <a:cs typeface="+mn-cs"/>
              </a:rPr>
              <a:t>Eat healthy and at regular times. </a:t>
            </a:r>
          </a:p>
          <a:p>
            <a:pPr>
              <a:buFont typeface="Arial"/>
              <a:buChar char="•"/>
            </a:pPr>
            <a:endParaRPr lang="en-GB" sz="1200" kern="120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GB" sz="1200" kern="1200">
                <a:solidFill>
                  <a:schemeClr val="tx1"/>
                </a:solidFill>
                <a:latin typeface="+mn-lt"/>
                <a:ea typeface="+mn-ea"/>
                <a:cs typeface="+mn-cs"/>
              </a:rPr>
              <a:t>Limit your consumption of alcohol and tobacco and use of any other substances. </a:t>
            </a:r>
          </a:p>
          <a:p>
            <a:pPr>
              <a:buFont typeface="Arial"/>
              <a:buChar char="•"/>
            </a:pPr>
            <a:endParaRPr lang="en-GB" sz="1200" kern="1200">
              <a:solidFill>
                <a:schemeClr val="tx1"/>
              </a:solidFill>
              <a:latin typeface="+mn-lt"/>
              <a:ea typeface="+mn-ea"/>
              <a:cs typeface="+mn-cs"/>
            </a:endParaRPr>
          </a:p>
          <a:p>
            <a:pPr>
              <a:buFont typeface="Arial"/>
              <a:buChar char="•"/>
            </a:pPr>
            <a:r>
              <a:rPr lang="en-GB" sz="1200" kern="1200">
                <a:solidFill>
                  <a:schemeClr val="tx1"/>
                </a:solidFill>
                <a:latin typeface="+mn-lt"/>
                <a:ea typeface="+mn-ea"/>
                <a:cs typeface="+mn-cs"/>
              </a:rPr>
              <a:t>Do things you enjoy and try to have some fun in your spare time. </a:t>
            </a:r>
          </a:p>
          <a:p>
            <a:pPr>
              <a:buFont typeface="Arial"/>
              <a:buChar char="•"/>
            </a:pPr>
            <a:endParaRPr lang="en-GB" sz="1200" kern="1200">
              <a:solidFill>
                <a:schemeClr val="tx1"/>
              </a:solidFill>
              <a:latin typeface="+mn-lt"/>
              <a:ea typeface="+mn-ea"/>
              <a:cs typeface="+mn-cs"/>
            </a:endParaRPr>
          </a:p>
          <a:p>
            <a:pPr>
              <a:buFont typeface="Arial"/>
              <a:buChar char="•"/>
            </a:pPr>
            <a:r>
              <a:rPr lang="en-GB" sz="1200" kern="1200">
                <a:solidFill>
                  <a:schemeClr val="tx1"/>
                </a:solidFill>
                <a:latin typeface="+mn-lt"/>
                <a:ea typeface="+mn-ea"/>
                <a:cs typeface="+mn-cs"/>
              </a:rPr>
              <a:t>Ask for help when you need it. Talk about your experiences and feelings (even those that seem frightening or weird to you) with colleagues or someone you trust. Don't be ashamed or afraid to get help if you feel stressed, sad, or unable to take responsibility. Many other people may experience these same feelings. Hear what others have to say about how the event affected them and how they are coping. </a:t>
            </a:r>
          </a:p>
          <a:p>
            <a:pPr>
              <a:buFont typeface="Arial"/>
              <a:buChar char="•"/>
            </a:pPr>
            <a:endParaRPr lang="en-GB" sz="1200" kern="1200">
              <a:solidFill>
                <a:schemeClr val="tx1"/>
              </a:solidFill>
              <a:latin typeface="+mn-lt"/>
              <a:ea typeface="+mn-ea"/>
              <a:cs typeface="+mn-cs"/>
            </a:endParaRPr>
          </a:p>
          <a:p>
            <a:pPr>
              <a:buFont typeface="Arial"/>
              <a:buChar char="•"/>
            </a:pPr>
            <a:r>
              <a:rPr lang="en-GB" sz="1200" b="1" kern="1200">
                <a:solidFill>
                  <a:schemeClr val="tx1"/>
                </a:solidFill>
                <a:latin typeface="+mn-lt"/>
                <a:ea typeface="+mn-ea"/>
                <a:cs typeface="+mn-cs"/>
              </a:rPr>
              <a:t>NB: remember to ask what are the things that seem to get in the way of us practising self-care?? </a:t>
            </a:r>
            <a:endParaRPr lang="en-US" b="1"/>
          </a:p>
        </p:txBody>
      </p:sp>
      <p:sp>
        <p:nvSpPr>
          <p:cNvPr id="4" name="Slide Number Placeholder 3"/>
          <p:cNvSpPr>
            <a:spLocks noGrp="1"/>
          </p:cNvSpPr>
          <p:nvPr>
            <p:ph type="sldNum" sz="quarter" idx="10"/>
          </p:nvPr>
        </p:nvSpPr>
        <p:spPr/>
        <p:txBody>
          <a:bodyPr/>
          <a:lstStyle/>
          <a:p>
            <a:fld id="{64774656-4D90-1246-BBAA-922E8D88F56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a:t>One way of looking after yourself is to make sure that you have a buddy either at work, or out of work, who you can rely on to check in on you regularly, and who you can reach out to for support when you need it. </a:t>
            </a:r>
          </a:p>
          <a:p>
            <a:endParaRPr lang="en-US" sz="800"/>
          </a:p>
          <a:p>
            <a:r>
              <a:rPr lang="en-US" sz="800"/>
              <a:t>Additionally, you can also advocate for support systems in your work place or work group – and one of these methods is to ask for buddy systems to be set in place.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training on PFA for Covid19 is supplemented by five additional modules, on Remote supportive communication, PFA for children, Loss and grief, Caring for staff and volunteers remotely, and Vaccine hesitancy. These trainings are also available on the PS Centre website, and some of them have been recorded and you can download them and listen to the recordings in your own time. </a:t>
            </a:r>
          </a:p>
        </p:txBody>
      </p:sp>
      <p:sp>
        <p:nvSpPr>
          <p:cNvPr id="4" name="Slide Number Placeholder 3"/>
          <p:cNvSpPr>
            <a:spLocks noGrp="1"/>
          </p:cNvSpPr>
          <p:nvPr>
            <p:ph type="sldNum" sz="quarter" idx="5"/>
          </p:nvPr>
        </p:nvSpPr>
        <p:spPr/>
        <p:txBody>
          <a:bodyPr/>
          <a:lstStyle/>
          <a:p>
            <a:fld id="{6248C946-6EA2-45B0-AA68-960756F53FFA}" type="slidenum">
              <a:rPr lang="en-GB" smtClean="0"/>
              <a:t>5</a:t>
            </a:fld>
            <a:endParaRPr lang="en-GB"/>
          </a:p>
        </p:txBody>
      </p:sp>
    </p:spTree>
    <p:extLst>
      <p:ext uri="{BB962C8B-B14F-4D97-AF65-F5344CB8AC3E}">
        <p14:creationId xmlns:p14="http://schemas.microsoft.com/office/powerpoint/2010/main" val="941691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Another method of self-care and improving your wellbeing, is to continue to educate yourself, for example learn more about PFA, and how it can be used with different groups, such as children, or teams of staff or volunteers, as taught in the training on PFA for groups. </a:t>
            </a:r>
            <a:endParaRPr lang="en-US" baseline="0"/>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50</a:t>
            </a:fld>
            <a:endParaRPr lang="en-US"/>
          </a:p>
        </p:txBody>
      </p:sp>
    </p:spTree>
    <p:extLst>
      <p:ext uri="{BB962C8B-B14F-4D97-AF65-F5344CB8AC3E}">
        <p14:creationId xmlns:p14="http://schemas.microsoft.com/office/powerpoint/2010/main" val="2604597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a:p>
        </p:txBody>
      </p:sp>
      <p:sp>
        <p:nvSpPr>
          <p:cNvPr id="4" name="Slide Number Placeholder 3"/>
          <p:cNvSpPr>
            <a:spLocks noGrp="1"/>
          </p:cNvSpPr>
          <p:nvPr>
            <p:ph type="sldNum" sz="quarter" idx="10"/>
          </p:nvPr>
        </p:nvSpPr>
        <p:spPr/>
        <p:txBody>
          <a:bodyPr/>
          <a:lstStyle/>
          <a:p>
            <a:fld id="{64774656-4D90-1246-BBAA-922E8D88F56B}" type="slidenum">
              <a:rPr lang="en-US" smtClean="0"/>
              <a:pPr/>
              <a:t>51</a:t>
            </a:fld>
            <a:endParaRPr lang="en-US"/>
          </a:p>
        </p:txBody>
      </p:sp>
    </p:spTree>
    <p:extLst>
      <p:ext uri="{BB962C8B-B14F-4D97-AF65-F5344CB8AC3E}">
        <p14:creationId xmlns:p14="http://schemas.microsoft.com/office/powerpoint/2010/main" val="39926291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a:solidFill>
                  <a:schemeClr val="tx1"/>
                </a:solidFill>
                <a:latin typeface="+mn-lt"/>
                <a:ea typeface="+mn-ea"/>
                <a:cs typeface="+mn-cs"/>
              </a:rPr>
              <a:t>Thank you so much for participating in this short orientation on PFA. </a:t>
            </a:r>
            <a:endParaRPr lang="en-GB" sz="1200" kern="1200" baseline="0">
              <a:solidFill>
                <a:schemeClr val="tx1"/>
              </a:solidFill>
              <a:latin typeface="+mn-lt"/>
              <a:ea typeface="+mn-ea"/>
              <a:cs typeface="+mn-cs"/>
            </a:endParaRPr>
          </a:p>
          <a:p>
            <a:endParaRPr lang="en-GB" sz="1200" kern="1200" baseline="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latin typeface="+mn-lt"/>
                <a:ea typeface="+mn-ea"/>
                <a:cs typeface="+mn-cs"/>
              </a:rPr>
              <a:t>Remember to look after yourself and your wellbeing and to help those around you so they can cope better.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baseline="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4774656-4D90-1246-BBAA-922E8D88F56B}" type="slidenum">
              <a:rPr lang="en-US" smtClean="0"/>
              <a:pPr/>
              <a:t>52</a:t>
            </a:fld>
            <a:endParaRPr lang="en-US"/>
          </a:p>
        </p:txBody>
      </p:sp>
    </p:spTree>
    <p:extLst>
      <p:ext uri="{BB962C8B-B14F-4D97-AF65-F5344CB8AC3E}">
        <p14:creationId xmlns:p14="http://schemas.microsoft.com/office/powerpoint/2010/main" val="82607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baseline="0">
                <a:solidFill>
                  <a:schemeClr val="tx1"/>
                </a:solidFill>
                <a:effectLst/>
                <a:latin typeface="+mn-lt"/>
                <a:ea typeface="+mn-ea"/>
                <a:cs typeface="+mn-cs"/>
              </a:rPr>
              <a:t>As this is an online training, a few points about how we will work together in the next four hours.</a:t>
            </a:r>
            <a:r>
              <a:rPr lang="en-US"/>
              <a:t> Establish some ground rules with participants on how they will communicate and interact during the training. For example, as a trainer you can ask that they try to clear their work desk and turn off their phones and email notifications if possible.</a:t>
            </a:r>
            <a:endParaRPr lang="en-GB" sz="1200" kern="1200" baseline="0">
              <a:solidFill>
                <a:schemeClr val="tx1"/>
              </a:solidFill>
              <a:latin typeface="+mn-lt"/>
              <a:ea typeface="+mn-ea"/>
              <a:cs typeface="+mn-cs"/>
            </a:endParaRPr>
          </a:p>
          <a:p>
            <a:endParaRPr lang="en-GB" sz="1200" kern="1200" baseline="0">
              <a:solidFill>
                <a:schemeClr val="tx1"/>
              </a:solidFill>
              <a:latin typeface="+mn-lt"/>
              <a:ea typeface="+mn-ea"/>
              <a:cs typeface="+mn-cs"/>
            </a:endParaRPr>
          </a:p>
          <a:p>
            <a:r>
              <a:rPr lang="en-GB" sz="1200" b="1" kern="1200" baseline="0">
                <a:solidFill>
                  <a:schemeClr val="tx1"/>
                </a:solidFill>
                <a:latin typeface="+mn-lt"/>
                <a:ea typeface="+mn-ea"/>
                <a:cs typeface="+mn-cs"/>
              </a:rPr>
              <a:t>[Provide technical information about how the training will function.</a:t>
            </a:r>
            <a:endParaRPr lang="en-GB" sz="1200" b="1" kern="1200" baseline="0">
              <a:solidFill>
                <a:schemeClr val="tx1"/>
              </a:solidFill>
              <a:latin typeface="+mn-lt"/>
              <a:cs typeface="Calibri"/>
            </a:endParaRPr>
          </a:p>
          <a:p>
            <a:endParaRPr lang="en-GB" sz="1200" b="1" i="0" kern="1200" baseline="0">
              <a:solidFill>
                <a:schemeClr val="tx1"/>
              </a:solidFill>
              <a:latin typeface="+mn-lt"/>
              <a:ea typeface="+mn-ea"/>
              <a:cs typeface="+mn-cs"/>
            </a:endParaRPr>
          </a:p>
          <a:p>
            <a:r>
              <a:rPr lang="en-GB" sz="1200" b="1" i="0" kern="1200" baseline="0">
                <a:solidFill>
                  <a:schemeClr val="tx1"/>
                </a:solidFill>
                <a:latin typeface="+mn-lt"/>
                <a:ea typeface="+mn-ea"/>
                <a:cs typeface="+mn-cs"/>
              </a:rPr>
              <a:t>For example, here are some things to explain:</a:t>
            </a:r>
            <a:endParaRPr lang="en-GB" sz="1200" b="1" i="0" kern="1200" baseline="0">
              <a:solidFill>
                <a:schemeClr val="tx1"/>
              </a:solidFill>
              <a:latin typeface="+mn-lt"/>
              <a:cs typeface="Calibri"/>
            </a:endParaRPr>
          </a:p>
          <a:p>
            <a:endParaRPr lang="en-GB" sz="1200" b="1" i="0" kern="1200" baseline="0">
              <a:solidFill>
                <a:schemeClr val="tx1"/>
              </a:solidFill>
              <a:latin typeface="+mn-lt"/>
              <a:ea typeface="+mn-ea"/>
              <a:cs typeface="+mn-cs"/>
            </a:endParaRPr>
          </a:p>
          <a:p>
            <a:r>
              <a:rPr lang="en-GB" sz="1200" b="1" i="0" kern="1200" baseline="0">
                <a:solidFill>
                  <a:schemeClr val="tx1"/>
                </a:solidFill>
                <a:latin typeface="+mn-lt"/>
                <a:ea typeface="+mn-ea"/>
                <a:cs typeface="+mn-cs"/>
              </a:rPr>
              <a:t>Breakaway rooms</a:t>
            </a:r>
            <a:endParaRPr lang="en-GB" sz="1200" b="1" i="0" kern="1200" baseline="0">
              <a:solidFill>
                <a:schemeClr val="tx1"/>
              </a:solidFill>
              <a:latin typeface="+mn-lt"/>
              <a:cs typeface="Calibri"/>
            </a:endParaRPr>
          </a:p>
          <a:p>
            <a:r>
              <a:rPr lang="en-GB" sz="1200" b="1" i="0" kern="1200" baseline="0">
                <a:solidFill>
                  <a:schemeClr val="tx1"/>
                </a:solidFill>
                <a:latin typeface="+mn-lt"/>
                <a:ea typeface="+mn-ea"/>
                <a:cs typeface="+mn-cs"/>
              </a:rPr>
              <a:t>Mute when not speaking</a:t>
            </a:r>
            <a:endParaRPr lang="en-GB" sz="1200" b="1" i="0" kern="1200" baseline="0">
              <a:solidFill>
                <a:schemeClr val="tx1"/>
              </a:solidFill>
              <a:latin typeface="+mn-lt"/>
              <a:cs typeface="Calibri"/>
            </a:endParaRPr>
          </a:p>
          <a:p>
            <a:r>
              <a:rPr lang="en-GB" sz="1200" b="1" i="0" kern="1200" baseline="0">
                <a:solidFill>
                  <a:schemeClr val="tx1"/>
                </a:solidFill>
                <a:latin typeface="+mn-lt"/>
                <a:ea typeface="+mn-ea"/>
                <a:cs typeface="+mn-cs"/>
              </a:rPr>
              <a:t>Raise your hand if you want to speak</a:t>
            </a:r>
            <a:endParaRPr lang="en-GB" sz="1200" b="1" i="0" kern="1200" baseline="0">
              <a:solidFill>
                <a:schemeClr val="tx1"/>
              </a:solidFill>
              <a:latin typeface="+mn-lt"/>
              <a:cs typeface="Calibri"/>
            </a:endParaRPr>
          </a:p>
          <a:p>
            <a:r>
              <a:rPr lang="en-GB" sz="1200" b="1" i="0" kern="1200" baseline="0">
                <a:solidFill>
                  <a:schemeClr val="tx1"/>
                </a:solidFill>
                <a:latin typeface="+mn-lt"/>
                <a:ea typeface="+mn-ea"/>
                <a:cs typeface="+mn-cs"/>
              </a:rPr>
              <a:t>Write short comments in the chat box.]</a:t>
            </a:r>
            <a:endParaRPr lang="en-GB" sz="1200" b="1" i="0" kern="1200" baseline="0">
              <a:solidFill>
                <a:schemeClr val="tx1"/>
              </a:solidFill>
              <a:latin typeface="+mn-lt"/>
              <a:cs typeface="Calibri"/>
            </a:endParaRPr>
          </a:p>
          <a:p>
            <a:r>
              <a:rPr lang="en-GB"/>
              <a:t> </a:t>
            </a:r>
            <a:endParaRPr lang="en-GB" sz="1200" kern="1200" baseline="0">
              <a:solidFill>
                <a:schemeClr val="tx1"/>
              </a:solidFill>
              <a:latin typeface="+mn-lt"/>
              <a:cs typeface="Calibri"/>
            </a:endParaRPr>
          </a:p>
          <a:p>
            <a:r>
              <a:rPr lang="en-GB" sz="1200" b="1" kern="1200" baseline="0">
                <a:solidFill>
                  <a:srgbClr val="FF0000"/>
                </a:solidFill>
                <a:latin typeface="+mn-lt"/>
                <a:ea typeface="+mn-ea"/>
                <a:cs typeface="+mn-cs"/>
              </a:rPr>
              <a:t>A good practise with online meetings is to manage feedback and pick on random people to contribute. See below for an example of what you can say:</a:t>
            </a:r>
            <a:endParaRPr lang="en-GB" sz="1200" b="1" kern="1200" baseline="0">
              <a:solidFill>
                <a:srgbClr val="FF0000"/>
              </a:solidFill>
              <a:latin typeface="+mn-lt"/>
              <a:cs typeface="Calibri"/>
            </a:endParaRPr>
          </a:p>
          <a:p>
            <a:endParaRPr lang="en-GB" sz="1200" b="1" kern="1200" baseline="0">
              <a:solidFill>
                <a:srgbClr val="FF0000"/>
              </a:solidFill>
              <a:latin typeface="+mn-lt"/>
              <a:ea typeface="+mn-ea"/>
              <a:cs typeface="+mn-cs"/>
            </a:endParaRPr>
          </a:p>
          <a:p>
            <a:r>
              <a:rPr lang="en-GB" sz="1200" kern="1200" baseline="0">
                <a:solidFill>
                  <a:schemeClr val="tx1"/>
                </a:solidFill>
                <a:latin typeface="+mn-lt"/>
                <a:ea typeface="+mn-ea"/>
                <a:cs typeface="+mn-cs"/>
              </a:rPr>
              <a:t>“During the orientation when we have feedback sessions, I will pick you randomly and ask for your input, to make sure everyone gets a chance to contribute. If you have something very important you want to add after your colleagues have shared, raise your hand and we will see if we have time for more input.’</a:t>
            </a:r>
            <a:r>
              <a:rPr lang="en-GB"/>
              <a:t> </a:t>
            </a:r>
            <a:endParaRPr lang="en-GB" sz="1200" kern="1200" baseline="0">
              <a:solidFill>
                <a:schemeClr val="tx1"/>
              </a:solidFill>
              <a:latin typeface="+mn-lt"/>
              <a:cs typeface="Calibri"/>
            </a:endParaRPr>
          </a:p>
          <a:p>
            <a:endParaRPr lang="en-GB" sz="1200" kern="1200" baseline="0">
              <a:solidFill>
                <a:schemeClr val="tx1"/>
              </a:solidFill>
              <a:latin typeface="+mn-lt"/>
              <a:ea typeface="+mn-ea"/>
              <a:cs typeface="+mn-cs"/>
            </a:endParaRPr>
          </a:p>
          <a:p>
            <a:r>
              <a:rPr lang="en-GB" sz="1200" b="1" kern="1200" baseline="0">
                <a:solidFill>
                  <a:schemeClr val="tx1"/>
                </a:solidFill>
                <a:latin typeface="+mn-lt"/>
                <a:ea typeface="+mn-ea"/>
                <a:cs typeface="+mn-cs"/>
              </a:rPr>
              <a:t>Participant introductions - optional</a:t>
            </a:r>
          </a:p>
          <a:p>
            <a:r>
              <a:rPr lang="en-GB" sz="1200" kern="1200" baseline="0">
                <a:solidFill>
                  <a:schemeClr val="tx1"/>
                </a:solidFill>
                <a:latin typeface="+mn-lt"/>
                <a:ea typeface="+mn-ea"/>
                <a:cs typeface="+mn-cs"/>
              </a:rPr>
              <a:t>If it is a small group ask them to open their cameras and microphones to introduce themselves. If it is a larger group, ask them to introduce themselves on the chat.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6</a:t>
            </a:fld>
            <a:endParaRPr lang="en-US"/>
          </a:p>
        </p:txBody>
      </p:sp>
    </p:spTree>
    <p:extLst>
      <p:ext uri="{BB962C8B-B14F-4D97-AF65-F5344CB8AC3E}">
        <p14:creationId xmlns:p14="http://schemas.microsoft.com/office/powerpoint/2010/main" val="641570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The</a:t>
            </a:r>
            <a:r>
              <a:rPr lang="en-US" baseline="0"/>
              <a:t> aim of the training is to introduce psychological first aid, practice PFA skills, and discuss self-care strategies.</a:t>
            </a:r>
          </a:p>
          <a:p>
            <a:endParaRPr lang="en-US" b="1" baseline="0"/>
          </a:p>
          <a:p>
            <a:r>
              <a:rPr lang="en-US" b="1" baseline="0"/>
              <a:t>Ask participants why it is important to consider self-care for PFA helpers? </a:t>
            </a:r>
          </a:p>
          <a:p>
            <a:r>
              <a:rPr lang="en-US" b="1" baseline="0"/>
              <a:t>Explain:</a:t>
            </a:r>
          </a:p>
          <a:p>
            <a:r>
              <a:rPr lang="en-US" b="0" baseline="0"/>
              <a:t>It is difficult to encounter people in distress, and very important for helpers to know their own limits and take care of themselves as well, when helping others. </a:t>
            </a:r>
          </a:p>
          <a:p>
            <a:endParaRPr lang="en-US" baseline="0"/>
          </a:p>
          <a:p>
            <a:r>
              <a:rPr lang="en-US" baseline="0"/>
              <a:t>PFA is the abbreviation for Psychological First Aid, and I will use that from now. </a:t>
            </a:r>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During our three hours together, we will look at what PFA is, who can benefit from PFA, when you would provide PFA, and how to provide PFA.  And end with a short discussion on self-care.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8</a:t>
            </a:fld>
            <a:endParaRPr lang="en-US"/>
          </a:p>
        </p:txBody>
      </p:sp>
    </p:spTree>
    <p:extLst>
      <p:ext uri="{BB962C8B-B14F-4D97-AF65-F5344CB8AC3E}">
        <p14:creationId xmlns:p14="http://schemas.microsoft.com/office/powerpoint/2010/main" val="186512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a:solidFill>
                  <a:schemeClr val="tx1"/>
                </a:solidFill>
                <a:latin typeface="+mn-lt"/>
                <a:ea typeface="+mn-ea"/>
                <a:cs typeface="+mn-cs"/>
              </a:rPr>
              <a:t>so, let’s jump straight into it. Before I tell you more about PFA, I would like you to reflect on what you know already. In your worksheet, complete the following sentence in the simplest way you can.</a:t>
            </a:r>
            <a:r>
              <a:rPr lang="en-GB" sz="1200" kern="1200" baseline="0">
                <a:solidFill>
                  <a:schemeClr val="tx1"/>
                </a:solidFill>
                <a:latin typeface="+mn-lt"/>
                <a:ea typeface="+mn-ea"/>
                <a:cs typeface="+mn-cs"/>
              </a:rPr>
              <a:t> </a:t>
            </a:r>
            <a:r>
              <a:rPr lang="en-GB" sz="1200" kern="1200">
                <a:solidFill>
                  <a:schemeClr val="tx1"/>
                </a:solidFill>
                <a:latin typeface="+mn-lt"/>
                <a:ea typeface="+mn-ea"/>
                <a:cs typeface="+mn-cs"/>
              </a:rPr>
              <a:t>I will give</a:t>
            </a:r>
            <a:r>
              <a:rPr lang="en-GB" sz="1200" kern="1200" baseline="0">
                <a:solidFill>
                  <a:schemeClr val="tx1"/>
                </a:solidFill>
                <a:latin typeface="+mn-lt"/>
                <a:ea typeface="+mn-ea"/>
                <a:cs typeface="+mn-cs"/>
              </a:rPr>
              <a:t> you a few minutes to do that. </a:t>
            </a:r>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 </a:t>
            </a:r>
          </a:p>
          <a:p>
            <a:r>
              <a:rPr lang="en-GB" sz="1200" kern="1200">
                <a:solidFill>
                  <a:schemeClr val="tx1"/>
                </a:solidFill>
                <a:latin typeface="+mn-lt"/>
                <a:ea typeface="+mn-ea"/>
                <a:cs typeface="+mn-cs"/>
              </a:rPr>
              <a:t>Psychological First Aid is…..</a:t>
            </a:r>
          </a:p>
          <a:p>
            <a:r>
              <a:rPr lang="en-GB" sz="1200" b="1" kern="1200">
                <a:solidFill>
                  <a:schemeClr val="tx1"/>
                </a:solidFill>
                <a:latin typeface="+mn-lt"/>
                <a:ea typeface="+mn-ea"/>
                <a:cs typeface="+mn-cs"/>
              </a:rPr>
              <a:t> </a:t>
            </a:r>
          </a:p>
          <a:p>
            <a:r>
              <a:rPr lang="en-GB" sz="1200" b="1" kern="1200">
                <a:solidFill>
                  <a:schemeClr val="tx1"/>
                </a:solidFill>
                <a:latin typeface="+mn-lt"/>
                <a:ea typeface="+mn-ea"/>
                <a:cs typeface="+mn-cs"/>
              </a:rPr>
              <a:t>[Give</a:t>
            </a:r>
            <a:r>
              <a:rPr lang="en-GB" sz="1200" b="1" kern="1200" baseline="0">
                <a:solidFill>
                  <a:schemeClr val="tx1"/>
                </a:solidFill>
                <a:latin typeface="+mn-lt"/>
                <a:ea typeface="+mn-ea"/>
                <a:cs typeface="+mn-cs"/>
              </a:rPr>
              <a:t> participants 3 minutes to work on this]</a:t>
            </a:r>
            <a:endParaRPr lang="en-GB" sz="1200" b="1" kern="1200">
              <a:solidFill>
                <a:schemeClr val="tx1"/>
              </a:solidFill>
              <a:latin typeface="+mn-lt"/>
              <a:ea typeface="+mn-ea"/>
              <a:cs typeface="+mn-cs"/>
            </a:endParaRP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I will now ask some of you to share your definitions.</a:t>
            </a:r>
          </a:p>
          <a:p>
            <a:endParaRPr lang="en-GB" sz="1200" kern="1200">
              <a:solidFill>
                <a:schemeClr val="tx1"/>
              </a:solidFill>
              <a:latin typeface="+mn-lt"/>
              <a:ea typeface="+mn-ea"/>
              <a:cs typeface="+mn-cs"/>
            </a:endParaRPr>
          </a:p>
          <a:p>
            <a:r>
              <a:rPr lang="en-GB" sz="1200" b="1" kern="1200">
                <a:solidFill>
                  <a:schemeClr val="tx1"/>
                </a:solidFill>
                <a:latin typeface="+mn-lt"/>
                <a:ea typeface="+mn-ea"/>
                <a:cs typeface="+mn-cs"/>
              </a:rPr>
              <a:t>[Pick different people, and thank them after each presentation.]</a:t>
            </a:r>
          </a:p>
        </p:txBody>
      </p:sp>
      <p:sp>
        <p:nvSpPr>
          <p:cNvPr id="4" name="Slide Number Placeholder 3"/>
          <p:cNvSpPr>
            <a:spLocks noGrp="1"/>
          </p:cNvSpPr>
          <p:nvPr>
            <p:ph type="sldNum" sz="quarter" idx="10"/>
          </p:nvPr>
        </p:nvSpPr>
        <p:spPr/>
        <p:txBody>
          <a:bodyPr/>
          <a:lstStyle/>
          <a:p>
            <a:fld id="{64774656-4D90-1246-BBAA-922E8D88F56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55300" y="190621"/>
            <a:ext cx="10614649" cy="3454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728787" y="3630676"/>
            <a:ext cx="8067675" cy="16208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31F2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231F2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31F20"/>
                </a:solidFill>
                <a:latin typeface="Calibri"/>
                <a:cs typeface="Calibri"/>
              </a:defRPr>
            </a:lvl1pPr>
          </a:lstStyle>
          <a:p>
            <a:endParaRPr/>
          </a:p>
        </p:txBody>
      </p:sp>
      <p:sp>
        <p:nvSpPr>
          <p:cNvPr id="3" name="Holder 3"/>
          <p:cNvSpPr>
            <a:spLocks noGrp="1"/>
          </p:cNvSpPr>
          <p:nvPr>
            <p:ph sz="half" idx="2"/>
          </p:nvPr>
        </p:nvSpPr>
        <p:spPr>
          <a:xfrm>
            <a:off x="576262" y="1491170"/>
            <a:ext cx="5013484" cy="427901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935503" y="1491170"/>
            <a:ext cx="5013484" cy="427901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3/19/2026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31F2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3/19/2026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04">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8E28F90-F285-4E32-8548-81ABFC1832AD}"/>
              </a:ext>
            </a:extLst>
          </p:cNvPr>
          <p:cNvSpPr>
            <a:spLocks noGrp="1"/>
          </p:cNvSpPr>
          <p:nvPr>
            <p:ph type="title"/>
          </p:nvPr>
        </p:nvSpPr>
        <p:spPr>
          <a:xfrm>
            <a:off x="881916" y="998362"/>
            <a:ext cx="9755068" cy="835303"/>
          </a:xfrm>
          <a:prstGeom prst="rect">
            <a:avLst/>
          </a:prstGeom>
        </p:spPr>
        <p:txBody>
          <a:bodyPr>
            <a:normAutofit/>
          </a:bodyPr>
          <a:lstStyle>
            <a:lvl1pPr>
              <a:defRPr>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da-DK"/>
          </a:p>
        </p:txBody>
      </p:sp>
    </p:spTree>
    <p:extLst>
      <p:ext uri="{BB962C8B-B14F-4D97-AF65-F5344CB8AC3E}">
        <p14:creationId xmlns:p14="http://schemas.microsoft.com/office/powerpoint/2010/main" val="174543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80353" y="1365947"/>
            <a:ext cx="4436110" cy="665480"/>
          </a:xfrm>
          <a:prstGeom prst="rect">
            <a:avLst/>
          </a:prstGeom>
        </p:spPr>
        <p:txBody>
          <a:bodyPr wrap="square" lIns="0" tIns="0" rIns="0" bIns="0">
            <a:spAutoFit/>
          </a:bodyPr>
          <a:lstStyle>
            <a:lvl1pPr>
              <a:defRPr sz="4200" b="0" i="0">
                <a:solidFill>
                  <a:srgbClr val="231F20"/>
                </a:solidFill>
                <a:latin typeface="Calibri"/>
                <a:cs typeface="Calibri"/>
              </a:defRPr>
            </a:lvl1pPr>
          </a:lstStyle>
          <a:p>
            <a:endParaRPr/>
          </a:p>
        </p:txBody>
      </p:sp>
      <p:sp>
        <p:nvSpPr>
          <p:cNvPr id="3" name="Holder 3"/>
          <p:cNvSpPr>
            <a:spLocks noGrp="1"/>
          </p:cNvSpPr>
          <p:nvPr>
            <p:ph type="body" idx="1"/>
          </p:nvPr>
        </p:nvSpPr>
        <p:spPr>
          <a:xfrm>
            <a:off x="1180353" y="2000947"/>
            <a:ext cx="5031740" cy="2715260"/>
          </a:xfrm>
          <a:prstGeom prst="rect">
            <a:avLst/>
          </a:prstGeom>
        </p:spPr>
        <p:txBody>
          <a:bodyPr wrap="square" lIns="0" tIns="0" rIns="0" bIns="0">
            <a:spAutoFit/>
          </a:bodyPr>
          <a:lstStyle>
            <a:lvl1pPr>
              <a:defRPr sz="2400" b="0" i="0">
                <a:solidFill>
                  <a:srgbClr val="231F20"/>
                </a:solidFill>
                <a:latin typeface="Calibri"/>
                <a:cs typeface="Calibri"/>
              </a:defRPr>
            </a:lvl1pPr>
          </a:lstStyle>
          <a:p>
            <a:endParaRPr/>
          </a:p>
        </p:txBody>
      </p:sp>
      <p:sp>
        <p:nvSpPr>
          <p:cNvPr id="4" name="Holder 4"/>
          <p:cNvSpPr>
            <a:spLocks noGrp="1"/>
          </p:cNvSpPr>
          <p:nvPr>
            <p:ph type="ftr" sz="quarter" idx="5"/>
          </p:nvPr>
        </p:nvSpPr>
        <p:spPr>
          <a:xfrm>
            <a:off x="3918585" y="6029515"/>
            <a:ext cx="3688080" cy="3241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76262" y="6029515"/>
            <a:ext cx="2650807" cy="3241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3/19/2026</a:t>
            </a:fld>
            <a:endParaRPr lang="en-US"/>
          </a:p>
        </p:txBody>
      </p:sp>
      <p:sp>
        <p:nvSpPr>
          <p:cNvPr id="6" name="Holder 6"/>
          <p:cNvSpPr>
            <a:spLocks noGrp="1"/>
          </p:cNvSpPr>
          <p:nvPr>
            <p:ph type="sldNum" sz="quarter" idx="7"/>
          </p:nvPr>
        </p:nvSpPr>
        <p:spPr>
          <a:xfrm>
            <a:off x="8298180" y="6029515"/>
            <a:ext cx="2650807" cy="3241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pic>
        <p:nvPicPr>
          <p:cNvPr id="9" name="Picture 8" descr="Logo IFRC Reference Centre for Psychosocial Support">
            <a:extLst>
              <a:ext uri="{FF2B5EF4-FFF2-40B4-BE49-F238E27FC236}">
                <a16:creationId xmlns:a16="http://schemas.microsoft.com/office/drawing/2014/main" id="{B48F825F-8B38-4DB3-B1E7-3C27A657420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292" y="-187325"/>
            <a:ext cx="1393695" cy="139348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1.xml.rels><?xml version="1.0" encoding="UTF-8" standalone="yes"?>
<Relationships xmlns="http://schemas.openxmlformats.org/package/2006/relationships"><Relationship Id="rId3" Type="http://schemas.openxmlformats.org/officeDocument/2006/relationships/hyperlink" Target="https://pscentre.org"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mhpss.net/" TargetMode="External"/><Relationship Id="rId4" Type="http://schemas.openxmlformats.org/officeDocument/2006/relationships/hyperlink" Target="https://www.who.in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12"/>
          <p:cNvSpPr txBox="1">
            <a:spLocks/>
          </p:cNvSpPr>
          <p:nvPr/>
        </p:nvSpPr>
        <p:spPr>
          <a:xfrm>
            <a:off x="6332959" y="660802"/>
            <a:ext cx="5077825" cy="3521477"/>
          </a:xfrm>
          <a:prstGeom prst="rect">
            <a:avLst/>
          </a:prstGeom>
        </p:spPr>
        <p:txBody>
          <a:bodyPr vert="horz" wrap="square" lIns="0" tIns="12700" rIns="0" bIns="0" rtlCol="0" anchor="t">
            <a:spAutoFit/>
          </a:bodyPr>
          <a:lstStyle/>
          <a:p>
            <a:pPr marL="12700" algn="ctr" defTabSz="914400">
              <a:spcBef>
                <a:spcPts val="100"/>
              </a:spcBef>
              <a:defRPr/>
            </a:pPr>
            <a:r>
              <a:rPr lang="en-US" sz="2400" b="1" i="0" u="none" strike="noStrike">
                <a:solidFill>
                  <a:srgbClr val="3F3F3F"/>
                </a:solidFill>
                <a:effectLst/>
                <a:latin typeface="+mn-lt"/>
              </a:rPr>
              <a:t>WELCOME</a:t>
            </a:r>
            <a:r>
              <a:rPr lang="en-US" sz="2400" b="0" i="0">
                <a:solidFill>
                  <a:srgbClr val="000000"/>
                </a:solidFill>
                <a:effectLst/>
                <a:latin typeface="+mn-lt"/>
              </a:rPr>
              <a:t>​</a:t>
            </a:r>
            <a:br>
              <a:rPr lang="en-US" sz="2400">
                <a:solidFill>
                  <a:srgbClr val="000000"/>
                </a:solidFill>
                <a:latin typeface="+mn-lt"/>
              </a:rPr>
            </a:br>
            <a:r>
              <a:rPr lang="da-DK" sz="2400" b="0" i="0" u="none" strike="noStrike">
                <a:solidFill>
                  <a:srgbClr val="3F3F3F"/>
                </a:solidFill>
                <a:effectLst/>
                <a:latin typeface="+mn-lt"/>
              </a:rPr>
              <a:t>to </a:t>
            </a:r>
            <a:r>
              <a:rPr lang="da-DK" sz="2400" b="0" i="0" u="none" strike="noStrike" err="1">
                <a:solidFill>
                  <a:srgbClr val="3F3F3F"/>
                </a:solidFill>
                <a:effectLst/>
                <a:latin typeface="+mn-lt"/>
              </a:rPr>
              <a:t>this</a:t>
            </a:r>
            <a:r>
              <a:rPr lang="da-DK" sz="2400" b="0" i="0" u="none" strike="noStrike">
                <a:solidFill>
                  <a:srgbClr val="3F3F3F"/>
                </a:solidFill>
                <a:effectLst/>
                <a:latin typeface="+mn-lt"/>
              </a:rPr>
              <a:t> </a:t>
            </a:r>
            <a:r>
              <a:rPr lang="da-DK" sz="2400" b="0" i="0" u="none" strike="noStrike" err="1">
                <a:solidFill>
                  <a:srgbClr val="3F3F3F"/>
                </a:solidFill>
                <a:effectLst/>
                <a:latin typeface="+mn-lt"/>
              </a:rPr>
              <a:t>three</a:t>
            </a:r>
            <a:r>
              <a:rPr lang="da-DK" sz="2400" b="0" i="0" u="none" strike="noStrike">
                <a:solidFill>
                  <a:srgbClr val="3F3F3F"/>
                </a:solidFill>
                <a:effectLst/>
                <a:latin typeface="+mn-lt"/>
              </a:rPr>
              <a:t>-hour </a:t>
            </a:r>
            <a:r>
              <a:rPr lang="da-DK" sz="2400" b="0" i="0" u="none" strike="noStrike" err="1">
                <a:solidFill>
                  <a:srgbClr val="3F3F3F"/>
                </a:solidFill>
                <a:effectLst/>
                <a:latin typeface="+mn-lt"/>
              </a:rPr>
              <a:t>orientation</a:t>
            </a:r>
            <a:r>
              <a:rPr lang="da-DK" sz="2400" b="0" i="0" u="none" strike="noStrike">
                <a:solidFill>
                  <a:srgbClr val="3F3F3F"/>
                </a:solidFill>
                <a:effectLst/>
                <a:latin typeface="+mn-lt"/>
              </a:rPr>
              <a:t> on </a:t>
            </a:r>
            <a:r>
              <a:rPr lang="en-US" sz="2400" b="0" i="0">
                <a:solidFill>
                  <a:srgbClr val="000000"/>
                </a:solidFill>
                <a:effectLst/>
                <a:latin typeface="+mn-lt"/>
              </a:rPr>
              <a:t>​</a:t>
            </a:r>
            <a:br>
              <a:rPr lang="en-US" sz="2400" b="0" i="0">
                <a:solidFill>
                  <a:srgbClr val="000000"/>
                </a:solidFill>
                <a:effectLst/>
                <a:latin typeface="+mn-lt"/>
              </a:rPr>
            </a:br>
            <a:r>
              <a:rPr lang="da-DK" sz="2400" b="1" i="0" u="none" strike="noStrike">
                <a:solidFill>
                  <a:srgbClr val="3F3F3F"/>
                </a:solidFill>
                <a:effectLst/>
                <a:latin typeface="+mn-lt"/>
              </a:rPr>
              <a:t>Basic </a:t>
            </a:r>
            <a:r>
              <a:rPr lang="da-DK" sz="2400" b="1" i="0" u="none" strike="noStrike" err="1">
                <a:solidFill>
                  <a:srgbClr val="3F3F3F"/>
                </a:solidFill>
                <a:effectLst/>
                <a:latin typeface="+mn-lt"/>
              </a:rPr>
              <a:t>Psychological</a:t>
            </a:r>
            <a:r>
              <a:rPr lang="da-DK" sz="2400" b="1" i="0" u="none" strike="noStrike">
                <a:solidFill>
                  <a:srgbClr val="3F3F3F"/>
                </a:solidFill>
                <a:effectLst/>
                <a:latin typeface="+mn-lt"/>
              </a:rPr>
              <a:t> First Aid (PFA)</a:t>
            </a:r>
            <a:br>
              <a:rPr lang="en-US" sz="2400" b="0" i="0">
                <a:solidFill>
                  <a:srgbClr val="000000"/>
                </a:solidFill>
                <a:effectLst/>
                <a:latin typeface="+mn-lt"/>
              </a:rPr>
            </a:br>
            <a:r>
              <a:rPr lang="da-DK" sz="2400" b="0" i="0">
                <a:solidFill>
                  <a:srgbClr val="000000"/>
                </a:solidFill>
                <a:effectLst/>
                <a:latin typeface="+mn-lt"/>
              </a:rPr>
              <a:t>​</a:t>
            </a:r>
            <a:br>
              <a:rPr lang="da-DK" sz="2400" b="0" i="0">
                <a:solidFill>
                  <a:srgbClr val="000000"/>
                </a:solidFill>
                <a:effectLst/>
                <a:latin typeface="+mn-lt"/>
              </a:rPr>
            </a:br>
            <a:r>
              <a:rPr lang="da-DK" sz="2400" b="0" i="0" u="none" strike="noStrike" err="1">
                <a:solidFill>
                  <a:srgbClr val="3F3F3F"/>
                </a:solidFill>
                <a:effectLst/>
                <a:latin typeface="+mn-lt"/>
              </a:rPr>
              <a:t>While</a:t>
            </a:r>
            <a:r>
              <a:rPr lang="da-DK" sz="2400" b="0" i="0" u="none" strike="noStrike">
                <a:solidFill>
                  <a:srgbClr val="3F3F3F"/>
                </a:solidFill>
                <a:effectLst/>
                <a:latin typeface="+mn-lt"/>
              </a:rPr>
              <a:t> </a:t>
            </a:r>
            <a:r>
              <a:rPr lang="da-DK" sz="2400" b="0" i="0" u="none" strike="noStrike" err="1">
                <a:solidFill>
                  <a:srgbClr val="3F3F3F"/>
                </a:solidFill>
                <a:effectLst/>
                <a:latin typeface="+mn-lt"/>
              </a:rPr>
              <a:t>we</a:t>
            </a:r>
            <a:r>
              <a:rPr lang="da-DK" sz="2400" b="0" i="0" u="none" strike="noStrike">
                <a:solidFill>
                  <a:srgbClr val="3F3F3F"/>
                </a:solidFill>
                <a:effectLst/>
                <a:latin typeface="+mn-lt"/>
              </a:rPr>
              <a:t> </a:t>
            </a:r>
            <a:r>
              <a:rPr lang="da-DK" sz="2400" b="0" i="0" u="none" strike="noStrike" err="1">
                <a:solidFill>
                  <a:srgbClr val="3F3F3F"/>
                </a:solidFill>
                <a:effectLst/>
                <a:latin typeface="+mn-lt"/>
              </a:rPr>
              <a:t>wait</a:t>
            </a:r>
            <a:r>
              <a:rPr lang="da-DK" sz="2400" b="0" i="0" u="none" strike="noStrike">
                <a:solidFill>
                  <a:srgbClr val="3F3F3F"/>
                </a:solidFill>
                <a:effectLst/>
                <a:latin typeface="+mn-lt"/>
              </a:rPr>
              <a:t> to start, please check </a:t>
            </a:r>
            <a:r>
              <a:rPr lang="da-DK" sz="2400" b="0" i="0" u="none" strike="noStrike" err="1">
                <a:solidFill>
                  <a:srgbClr val="3F3F3F"/>
                </a:solidFill>
                <a:effectLst/>
                <a:latin typeface="+mn-lt"/>
              </a:rPr>
              <a:t>your</a:t>
            </a:r>
            <a:r>
              <a:rPr lang="da-DK" sz="2400" b="0" i="0" u="none" strike="noStrike">
                <a:solidFill>
                  <a:srgbClr val="3F3F3F"/>
                </a:solidFill>
                <a:effectLst/>
                <a:latin typeface="+mn-lt"/>
              </a:rPr>
              <a:t> </a:t>
            </a:r>
            <a:r>
              <a:rPr lang="da-DK" sz="2400" b="0" i="0" u="none" strike="noStrike" err="1">
                <a:solidFill>
                  <a:srgbClr val="3F3F3F"/>
                </a:solidFill>
                <a:effectLst/>
                <a:latin typeface="+mn-lt"/>
              </a:rPr>
              <a:t>tech</a:t>
            </a:r>
            <a:r>
              <a:rPr lang="da-DK" sz="2400" b="0" i="0" u="none" strike="noStrike">
                <a:solidFill>
                  <a:srgbClr val="3F3F3F"/>
                </a:solidFill>
                <a:effectLst/>
                <a:latin typeface="+mn-lt"/>
              </a:rPr>
              <a:t>, and  </a:t>
            </a:r>
            <a:r>
              <a:rPr lang="da-DK" sz="2400" b="1" i="0" u="none" strike="noStrike" err="1">
                <a:solidFill>
                  <a:srgbClr val="FF0000"/>
                </a:solidFill>
                <a:effectLst/>
                <a:latin typeface="+mn-lt"/>
              </a:rPr>
              <a:t>introduce</a:t>
            </a:r>
            <a:r>
              <a:rPr lang="da-DK" sz="2400" b="1" i="0" u="none" strike="noStrike">
                <a:solidFill>
                  <a:srgbClr val="FF0000"/>
                </a:solidFill>
                <a:effectLst/>
                <a:latin typeface="+mn-lt"/>
              </a:rPr>
              <a:t> </a:t>
            </a:r>
            <a:r>
              <a:rPr lang="da-DK" sz="2400" b="1" i="0" u="none" strike="noStrike" err="1">
                <a:solidFill>
                  <a:srgbClr val="FF0000"/>
                </a:solidFill>
                <a:effectLst/>
                <a:latin typeface="+mn-lt"/>
              </a:rPr>
              <a:t>yourself</a:t>
            </a:r>
            <a:r>
              <a:rPr lang="da-DK" sz="2400" b="1" i="0" u="none" strike="noStrike">
                <a:solidFill>
                  <a:srgbClr val="FF0000"/>
                </a:solidFill>
                <a:effectLst/>
                <a:latin typeface="+mn-lt"/>
              </a:rPr>
              <a:t> in the chat.</a:t>
            </a:r>
            <a:r>
              <a:rPr lang="en-US" sz="2000" b="0" i="0">
                <a:solidFill>
                  <a:srgbClr val="000000"/>
                </a:solidFill>
                <a:effectLst/>
                <a:latin typeface="+mn-lt"/>
              </a:rPr>
              <a:t>​</a:t>
            </a:r>
            <a:br>
              <a:rPr lang="en-US" sz="2000" b="0" i="0">
                <a:solidFill>
                  <a:srgbClr val="000000"/>
                </a:solidFill>
                <a:effectLst/>
                <a:latin typeface="+mn-lt"/>
              </a:rPr>
            </a:br>
            <a:br>
              <a:rPr lang="en-US" sz="2000" b="0" i="0">
                <a:solidFill>
                  <a:srgbClr val="000000"/>
                </a:solidFill>
                <a:effectLst/>
                <a:latin typeface="+mn-lt"/>
              </a:rPr>
            </a:br>
            <a:r>
              <a:rPr lang="da-DK" sz="2000" b="0" i="0">
                <a:solidFill>
                  <a:srgbClr val="000000"/>
                </a:solidFill>
                <a:effectLst/>
                <a:latin typeface="+mn-lt"/>
              </a:rPr>
              <a:t>​</a:t>
            </a:r>
            <a:br>
              <a:rPr lang="da-DK" sz="2000" b="0" i="0">
                <a:solidFill>
                  <a:srgbClr val="000000"/>
                </a:solidFill>
                <a:effectLst/>
                <a:latin typeface="+mn-lt"/>
              </a:rPr>
            </a:br>
            <a:endParaRPr kumimoji="0" lang="en-US" sz="2000" b="0" i="0" u="none" strike="noStrike" kern="0" cap="none" spc="-5" normalizeH="0" baseline="0" noProof="0">
              <a:ln>
                <a:noFill/>
              </a:ln>
              <a:solidFill>
                <a:srgbClr val="231F20"/>
              </a:solidFill>
              <a:effectLst/>
              <a:uLnTx/>
              <a:uFillTx/>
              <a:latin typeface="Calibri"/>
              <a:ea typeface="+mj-ea"/>
              <a:cs typeface="Calibri"/>
            </a:endParaRPr>
          </a:p>
        </p:txBody>
      </p:sp>
      <p:sp>
        <p:nvSpPr>
          <p:cNvPr id="6" name="TextBox 5">
            <a:extLst>
              <a:ext uri="{FF2B5EF4-FFF2-40B4-BE49-F238E27FC236}">
                <a16:creationId xmlns:a16="http://schemas.microsoft.com/office/drawing/2014/main" id="{7CE38C03-C463-44B1-88F9-A76312D385D6}"/>
              </a:ext>
            </a:extLst>
          </p:cNvPr>
          <p:cNvSpPr txBox="1"/>
          <p:nvPr/>
        </p:nvSpPr>
        <p:spPr>
          <a:xfrm>
            <a:off x="6753690" y="3374844"/>
            <a:ext cx="4236362" cy="2585323"/>
          </a:xfrm>
          <a:prstGeom prst="rect">
            <a:avLst/>
          </a:prstGeom>
          <a:noFill/>
        </p:spPr>
        <p:txBody>
          <a:bodyPr wrap="square">
            <a:spAutoFit/>
          </a:bodyPr>
          <a:lstStyle/>
          <a:p>
            <a:r>
              <a:rPr lang="en-GB">
                <a:solidFill>
                  <a:srgbClr val="3F3F3F"/>
                </a:solidFill>
              </a:rPr>
              <a:t>And try to ensure that you….</a:t>
            </a:r>
            <a:r>
              <a:rPr lang="en-GB">
                <a:solidFill>
                  <a:srgbClr val="000000"/>
                </a:solidFill>
              </a:rPr>
              <a:t>​</a:t>
            </a:r>
          </a:p>
          <a:p>
            <a:pPr marL="342900" indent="-342900">
              <a:buFont typeface="Arial" panose="020B0604020202020204" pitchFamily="34" charset="0"/>
              <a:buChar char="•"/>
            </a:pPr>
            <a:r>
              <a:rPr lang="en-GB">
                <a:solidFill>
                  <a:srgbClr val="000000"/>
                </a:solidFill>
              </a:rPr>
              <a:t>a</a:t>
            </a:r>
            <a:r>
              <a:rPr lang="en-GB">
                <a:solidFill>
                  <a:srgbClr val="3F3F3F"/>
                </a:solidFill>
              </a:rPr>
              <a:t>re in a quiet space where you feel comfortable participating actively.</a:t>
            </a:r>
          </a:p>
          <a:p>
            <a:pPr marL="342900" indent="-342900">
              <a:buFont typeface="Arial" panose="020B0604020202020204" pitchFamily="34" charset="0"/>
              <a:buChar char="•"/>
            </a:pPr>
            <a:endParaRPr lang="en-GB">
              <a:solidFill>
                <a:srgbClr val="000000"/>
              </a:solidFill>
            </a:endParaRPr>
          </a:p>
          <a:p>
            <a:pPr marL="342900" indent="-342900">
              <a:buFont typeface="Arial" panose="020B0604020202020204" pitchFamily="34" charset="0"/>
              <a:buChar char="•"/>
            </a:pPr>
            <a:r>
              <a:rPr lang="en-GB">
                <a:solidFill>
                  <a:srgbClr val="3F3F3F"/>
                </a:solidFill>
              </a:rPr>
              <a:t>can turn your camera and microphone on when needed.</a:t>
            </a:r>
          </a:p>
          <a:p>
            <a:pPr marL="342900" indent="-342900">
              <a:buFont typeface="Arial" panose="020B0604020202020204" pitchFamily="34" charset="0"/>
              <a:buChar char="•"/>
            </a:pPr>
            <a:endParaRPr lang="en-GB">
              <a:solidFill>
                <a:srgbClr val="000000"/>
              </a:solidFill>
            </a:endParaRPr>
          </a:p>
          <a:p>
            <a:pPr marL="342900" indent="-342900">
              <a:buFont typeface="Arial" panose="020B0604020202020204" pitchFamily="34" charset="0"/>
              <a:buChar char="•"/>
            </a:pPr>
            <a:r>
              <a:rPr lang="en-GB">
                <a:solidFill>
                  <a:srgbClr val="3F3F3F"/>
                </a:solidFill>
              </a:rPr>
              <a:t>have some paper and pens or pencils, and some drinking water nearby.</a:t>
            </a:r>
            <a:endParaRPr lang="da-DK"/>
          </a:p>
        </p:txBody>
      </p:sp>
      <p:pic>
        <p:nvPicPr>
          <p:cNvPr id="3" name="Picture 2" descr="A picture containing text, linedrawing&#10;&#10;Description automatically generated">
            <a:extLst>
              <a:ext uri="{FF2B5EF4-FFF2-40B4-BE49-F238E27FC236}">
                <a16:creationId xmlns:a16="http://schemas.microsoft.com/office/drawing/2014/main" id="{DD00F6AD-58C1-4578-8E3D-4F98599B0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05" y="814834"/>
            <a:ext cx="5257752" cy="5145333"/>
          </a:xfrm>
          <a:prstGeom prst="rect">
            <a:avLst/>
          </a:prstGeom>
        </p:spPr>
      </p:pic>
    </p:spTree>
    <p:extLst>
      <p:ext uri="{BB962C8B-B14F-4D97-AF65-F5344CB8AC3E}">
        <p14:creationId xmlns:p14="http://schemas.microsoft.com/office/powerpoint/2010/main" val="144542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958850" y="1336675"/>
            <a:ext cx="9913097" cy="433708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baseline="0" noProof="0">
                <a:ln>
                  <a:noFill/>
                </a:ln>
                <a:solidFill>
                  <a:srgbClr val="231F20"/>
                </a:solidFill>
                <a:effectLst/>
                <a:uLnTx/>
                <a:uFillTx/>
                <a:latin typeface="Calibri"/>
                <a:ea typeface="+mj-ea"/>
                <a:cs typeface="Calibri"/>
              </a:rPr>
              <a:t>Psychological </a:t>
            </a:r>
            <a:r>
              <a:rPr kumimoji="0" lang="en-US" sz="4200" b="0" i="0" u="none" strike="noStrike" kern="0" cap="none" spc="-30" normalizeH="0" baseline="0" noProof="0">
                <a:ln>
                  <a:noFill/>
                </a:ln>
                <a:solidFill>
                  <a:srgbClr val="231F20"/>
                </a:solidFill>
                <a:effectLst/>
                <a:uLnTx/>
                <a:uFillTx/>
                <a:latin typeface="Calibri"/>
                <a:ea typeface="+mj-ea"/>
                <a:cs typeface="Calibri"/>
              </a:rPr>
              <a:t>First </a:t>
            </a:r>
            <a:r>
              <a:rPr kumimoji="0" lang="en-US" sz="4200" b="0" i="0" u="none" strike="noStrike" kern="0" cap="none" spc="0" normalizeH="0" baseline="0" noProof="0">
                <a:ln>
                  <a:noFill/>
                </a:ln>
                <a:solidFill>
                  <a:srgbClr val="231F20"/>
                </a:solidFill>
                <a:effectLst/>
                <a:uLnTx/>
                <a:uFillTx/>
                <a:latin typeface="Calibri"/>
                <a:ea typeface="+mj-ea"/>
                <a:cs typeface="Calibri"/>
              </a:rPr>
              <a:t>Aid</a:t>
            </a:r>
            <a:r>
              <a:rPr kumimoji="0" lang="en-US" sz="4200" b="0" i="0" u="none" strike="noStrike" kern="0" cap="none" spc="-10" normalizeH="0" baseline="0" noProof="0">
                <a:ln>
                  <a:noFill/>
                </a:ln>
                <a:solidFill>
                  <a:srgbClr val="231F20"/>
                </a:solidFill>
                <a:effectLst/>
                <a:uLnTx/>
                <a:uFillTx/>
                <a:latin typeface="Calibri"/>
                <a:ea typeface="+mj-ea"/>
                <a:cs typeface="Calibri"/>
              </a:rPr>
              <a:t> </a:t>
            </a:r>
            <a:r>
              <a:rPr kumimoji="0" lang="en-US" sz="4200" b="0" i="0" u="none" strike="noStrike" kern="0" cap="none" spc="-5" normalizeH="0" baseline="0" noProof="0">
                <a:ln>
                  <a:noFill/>
                </a:ln>
                <a:solidFill>
                  <a:srgbClr val="231F20"/>
                </a:solidFill>
                <a:effectLst/>
                <a:uLnTx/>
                <a:uFillTx/>
                <a:latin typeface="Calibri"/>
                <a:ea typeface="+mj-ea"/>
                <a:cs typeface="Calibri"/>
              </a:rPr>
              <a:t>is ……</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5">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2400" kern="0" spc="-5">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a:ln>
                <a:noFill/>
              </a:ln>
              <a:solidFill>
                <a:srgbClr val="231F20"/>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5">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a:ln>
                <a:noFill/>
              </a:ln>
              <a:solidFill>
                <a:srgbClr val="231F20"/>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a:ln>
                <a:noFill/>
              </a:ln>
              <a:solidFill>
                <a:srgbClr val="231F20"/>
              </a:solidFill>
              <a:effectLst/>
              <a:uLnTx/>
              <a:uFillTx/>
              <a:latin typeface="Calibri"/>
              <a:ea typeface="+mj-ea"/>
              <a:cs typeface="Calibri"/>
            </a:endParaRPr>
          </a:p>
        </p:txBody>
      </p:sp>
      <p:sp>
        <p:nvSpPr>
          <p:cNvPr id="7" name="Rectangle 6"/>
          <p:cNvSpPr/>
          <p:nvPr/>
        </p:nvSpPr>
        <p:spPr>
          <a:xfrm>
            <a:off x="882650" y="2479676"/>
            <a:ext cx="9601200" cy="2554545"/>
          </a:xfrm>
          <a:prstGeom prst="rect">
            <a:avLst/>
          </a:prstGeom>
        </p:spPr>
        <p:txBody>
          <a:bodyPr wrap="square">
            <a:spAutoFit/>
          </a:bodyPr>
          <a:lstStyle/>
          <a:p>
            <a:r>
              <a:rPr lang="en-US" sz="3200"/>
              <a:t>a set of skills and knowledge that can be used to help people who are in distress. </a:t>
            </a:r>
          </a:p>
          <a:p>
            <a:endParaRPr lang="en-US" sz="3200"/>
          </a:p>
          <a:p>
            <a:r>
              <a:rPr lang="en-US" sz="3200"/>
              <a:t>a way of helping people to feel calm and able to cope in a difficult situation.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958850" y="1108075"/>
            <a:ext cx="9906000" cy="659155"/>
          </a:xfrm>
          <a:prstGeom prst="rect">
            <a:avLst/>
          </a:prstGeom>
        </p:spPr>
        <p:txBody>
          <a:bodyPr vert="horz" wrap="square" lIns="0" tIns="12700" rIns="0" bIns="0" rtlCol="0">
            <a:spAutoFit/>
          </a:bodyPr>
          <a:lstStyle/>
          <a:p>
            <a:pPr marL="12700" algn="ctr">
              <a:lnSpc>
                <a:spcPct val="100000"/>
              </a:lnSpc>
              <a:spcBef>
                <a:spcPts val="100"/>
              </a:spcBef>
            </a:pPr>
            <a:r>
              <a:rPr lang="en-GB" b="1" spc="-20">
                <a:solidFill>
                  <a:srgbClr val="FF0000"/>
                </a:solidFill>
              </a:rPr>
              <a:t>Helpful behaviour</a:t>
            </a:r>
            <a:endParaRPr spc="-5"/>
          </a:p>
        </p:txBody>
      </p:sp>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958850" y="1948205"/>
            <a:ext cx="10117467" cy="5827236"/>
          </a:xfrm>
          <a:prstGeom prst="rect">
            <a:avLst/>
          </a:prstGeom>
        </p:spPr>
        <p:txBody>
          <a:bodyPr vert="horz" wrap="square" lIns="0" tIns="12700" rIns="0" bIns="0" rtlCol="0" anchor="t">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600" b="0" i="0" u="none" strike="noStrike" kern="0" cap="none" spc="-20" normalizeH="0" baseline="0" noProof="0">
                <a:ln>
                  <a:noFill/>
                </a:ln>
                <a:effectLst/>
                <a:uLnTx/>
                <a:uFillTx/>
                <a:latin typeface="Calibri"/>
                <a:ea typeface="+mj-ea"/>
                <a:cs typeface="Calibri"/>
              </a:rPr>
              <a:t>Remember a time </a:t>
            </a:r>
            <a:r>
              <a:rPr lang="en-US" sz="3600" kern="0" spc="-20">
                <a:latin typeface="Calibri"/>
                <a:ea typeface="+mj-ea"/>
                <a:cs typeface="Calibri"/>
              </a:rPr>
              <a:t>when you were in distress, and someone helped you. </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3600" kern="0" spc="-20">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3600" b="0" i="0" u="none" strike="noStrike" kern="0" cap="none" spc="-20" normalizeH="0" baseline="0" noProof="0">
                <a:ln>
                  <a:noFill/>
                </a:ln>
                <a:effectLst/>
                <a:uLnTx/>
                <a:uFillTx/>
                <a:latin typeface="Calibri"/>
                <a:ea typeface="+mj-ea"/>
                <a:cs typeface="Calibri"/>
              </a:rPr>
              <a:t>What was it about the </a:t>
            </a:r>
            <a:r>
              <a:rPr lang="en-US" sz="3600" kern="0" spc="-20">
                <a:latin typeface="Calibri"/>
                <a:ea typeface="+mj-ea"/>
                <a:cs typeface="Calibri"/>
              </a:rPr>
              <a:t>person’s actions or </a:t>
            </a:r>
            <a:r>
              <a:rPr lang="en-US" sz="3600" kern="0" spc="-20" err="1">
                <a:latin typeface="Calibri"/>
                <a:ea typeface="+mj-ea"/>
                <a:cs typeface="Calibri"/>
              </a:rPr>
              <a:t>behaviour</a:t>
            </a:r>
            <a:r>
              <a:rPr lang="en-US" sz="3600" kern="0" spc="-20">
                <a:latin typeface="Calibri"/>
                <a:ea typeface="+mj-ea"/>
                <a:cs typeface="Calibri"/>
              </a:rPr>
              <a:t> that was helpful? Or not helpful…?</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3600" kern="0" spc="-20">
              <a:latin typeface="Calibri"/>
              <a:ea typeface="+mj-ea"/>
              <a:cs typeface="Calibri"/>
            </a:endParaRPr>
          </a:p>
          <a:p>
            <a:pPr marL="12700" defTabSz="914400">
              <a:spcBef>
                <a:spcPts val="100"/>
              </a:spcBef>
              <a:defRPr/>
            </a:pPr>
            <a:r>
              <a:rPr lang="en-US" sz="4200" kern="0" spc="-20">
                <a:solidFill>
                  <a:srgbClr val="0000FF"/>
                </a:solidFill>
                <a:latin typeface="Calibri"/>
                <a:ea typeface="+mj-ea"/>
                <a:cs typeface="Calibri"/>
              </a:rPr>
              <a:t>Raise your hand and share, or write in the chat</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3600" kern="0" spc="-20" noProof="0">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3600" b="0" i="0" u="none" strike="noStrike" kern="0" cap="none" spc="-20" normalizeH="0" baseline="0" noProof="0">
              <a:ln>
                <a:noFill/>
              </a:ln>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20">
              <a:solidFill>
                <a:srgbClr val="231F20"/>
              </a:solidFill>
              <a:latin typeface="Calibri"/>
              <a:ea typeface="+mj-ea"/>
              <a:cs typeface="Calibri"/>
            </a:endParaRPr>
          </a:p>
        </p:txBody>
      </p:sp>
    </p:spTree>
    <p:extLst>
      <p:ext uri="{BB962C8B-B14F-4D97-AF65-F5344CB8AC3E}">
        <p14:creationId xmlns:p14="http://schemas.microsoft.com/office/powerpoint/2010/main" val="810670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958850" y="1336675"/>
            <a:ext cx="9913097" cy="669670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baseline="0" noProof="0">
                <a:ln>
                  <a:noFill/>
                </a:ln>
                <a:solidFill>
                  <a:srgbClr val="231F20"/>
                </a:solidFill>
                <a:effectLst/>
                <a:uLnTx/>
                <a:uFillTx/>
                <a:latin typeface="Calibri"/>
                <a:ea typeface="+mj-ea"/>
                <a:cs typeface="Calibri"/>
              </a:rPr>
              <a:t>Psychological </a:t>
            </a:r>
            <a:r>
              <a:rPr kumimoji="0" lang="en-US" sz="4200" b="0" i="0" u="none" strike="noStrike" kern="0" cap="none" spc="-30" normalizeH="0" baseline="0" noProof="0">
                <a:ln>
                  <a:noFill/>
                </a:ln>
                <a:solidFill>
                  <a:srgbClr val="231F20"/>
                </a:solidFill>
                <a:effectLst/>
                <a:uLnTx/>
                <a:uFillTx/>
                <a:latin typeface="Calibri"/>
                <a:ea typeface="+mj-ea"/>
                <a:cs typeface="Calibri"/>
              </a:rPr>
              <a:t>First </a:t>
            </a:r>
            <a:r>
              <a:rPr kumimoji="0" lang="en-US" sz="4200" b="0" i="0" u="none" strike="noStrike" kern="0" cap="none" spc="0" normalizeH="0" baseline="0" noProof="0">
                <a:ln>
                  <a:noFill/>
                </a:ln>
                <a:solidFill>
                  <a:srgbClr val="231F20"/>
                </a:solidFill>
                <a:effectLst/>
                <a:uLnTx/>
                <a:uFillTx/>
                <a:latin typeface="Calibri"/>
                <a:ea typeface="+mj-ea"/>
                <a:cs typeface="Calibri"/>
              </a:rPr>
              <a:t>Aid</a:t>
            </a:r>
            <a:r>
              <a:rPr kumimoji="0" lang="en-US" sz="4200" b="0" i="0" u="none" strike="noStrike" kern="0" cap="none" spc="-10" normalizeH="0" baseline="0" noProof="0">
                <a:ln>
                  <a:noFill/>
                </a:ln>
                <a:solidFill>
                  <a:srgbClr val="231F20"/>
                </a:solidFill>
                <a:effectLst/>
                <a:uLnTx/>
                <a:uFillTx/>
                <a:latin typeface="Calibri"/>
                <a:ea typeface="+mj-ea"/>
                <a:cs typeface="Calibri"/>
              </a:rPr>
              <a:t> </a:t>
            </a:r>
            <a:r>
              <a:rPr kumimoji="0" lang="en-US" sz="4200" b="0" i="0" u="none" strike="noStrike" kern="0" cap="none" spc="-5" normalizeH="0" baseline="0" noProof="0">
                <a:ln>
                  <a:noFill/>
                </a:ln>
                <a:solidFill>
                  <a:srgbClr val="231F20"/>
                </a:solidFill>
                <a:effectLst/>
                <a:uLnTx/>
                <a:uFillTx/>
                <a:latin typeface="Calibri"/>
                <a:ea typeface="+mj-ea"/>
                <a:cs typeface="Calibri"/>
              </a:rPr>
              <a:t>skills involve</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3200" kern="0" spc="-5">
              <a:solidFill>
                <a:srgbClr val="231F20"/>
              </a:solidFill>
              <a:latin typeface="Calibri"/>
              <a:ea typeface="+mj-ea"/>
              <a:cs typeface="Calibri"/>
            </a:endParaRPr>
          </a:p>
          <a:p>
            <a:pPr marL="355600" marR="0" lvl="0" indent="-355600" defTabSz="914400" eaLnBrk="1" fontAlgn="auto" latinLnBrk="0" hangingPunct="1">
              <a:lnSpc>
                <a:spcPct val="100000"/>
              </a:lnSpc>
              <a:spcBef>
                <a:spcPts val="100"/>
              </a:spcBef>
              <a:spcAft>
                <a:spcPts val="0"/>
              </a:spcAft>
              <a:buClrTx/>
              <a:buSzTx/>
              <a:buFont typeface="Arial"/>
              <a:buChar char="•"/>
              <a:tabLst/>
              <a:defRPr/>
            </a:pPr>
            <a:r>
              <a:rPr kumimoji="0" lang="en-US" sz="3200" b="0" i="0" u="none" strike="noStrike" kern="0" cap="none" spc="-5" normalizeH="0" baseline="0" noProof="0">
                <a:ln>
                  <a:noFill/>
                </a:ln>
                <a:solidFill>
                  <a:srgbClr val="231F20"/>
                </a:solidFill>
                <a:effectLst/>
                <a:uLnTx/>
                <a:uFillTx/>
                <a:latin typeface="Calibri"/>
                <a:ea typeface="+mj-ea"/>
                <a:cs typeface="Calibri"/>
              </a:rPr>
              <a:t>knowing how to assess a situation</a:t>
            </a:r>
          </a:p>
          <a:p>
            <a:pPr marL="355600" marR="0" lvl="0" indent="-355600" defTabSz="914400" eaLnBrk="1" fontAlgn="auto" latinLnBrk="0" hangingPunct="1">
              <a:lnSpc>
                <a:spcPct val="100000"/>
              </a:lnSpc>
              <a:spcBef>
                <a:spcPts val="100"/>
              </a:spcBef>
              <a:spcAft>
                <a:spcPts val="0"/>
              </a:spcAft>
              <a:buClrTx/>
              <a:buSzTx/>
              <a:buFont typeface="Arial"/>
              <a:buChar char="•"/>
              <a:tabLst/>
              <a:defRPr/>
            </a:pPr>
            <a:r>
              <a:rPr lang="en-US" sz="3200" kern="0" spc="-5">
                <a:solidFill>
                  <a:srgbClr val="231F20"/>
                </a:solidFill>
                <a:latin typeface="Calibri"/>
                <a:ea typeface="+mj-ea"/>
                <a:cs typeface="Calibri"/>
              </a:rPr>
              <a:t>familiarity with common patterns of reactions to crises</a:t>
            </a:r>
          </a:p>
          <a:p>
            <a:pPr marL="355600" marR="0" lvl="0" indent="-355600" defTabSz="914400" eaLnBrk="1" fontAlgn="auto" latinLnBrk="0" hangingPunct="1">
              <a:lnSpc>
                <a:spcPct val="100000"/>
              </a:lnSpc>
              <a:spcBef>
                <a:spcPts val="100"/>
              </a:spcBef>
              <a:spcAft>
                <a:spcPts val="0"/>
              </a:spcAft>
              <a:buClrTx/>
              <a:buSzTx/>
              <a:buFont typeface="Arial"/>
              <a:buChar char="•"/>
              <a:tabLst/>
              <a:defRPr/>
            </a:pPr>
            <a:r>
              <a:rPr lang="en-US" sz="3200" kern="0" spc="-5" noProof="0">
                <a:solidFill>
                  <a:srgbClr val="231F20"/>
                </a:solidFill>
                <a:latin typeface="Calibri"/>
                <a:ea typeface="+mj-ea"/>
                <a:cs typeface="Calibri"/>
              </a:rPr>
              <a:t>how to approach someone in distress and how to calm them if needed</a:t>
            </a:r>
          </a:p>
          <a:p>
            <a:pPr marL="355600" marR="0" lvl="0" indent="-355600" defTabSz="914400" eaLnBrk="1" fontAlgn="auto" latinLnBrk="0" hangingPunct="1">
              <a:lnSpc>
                <a:spcPct val="100000"/>
              </a:lnSpc>
              <a:spcBef>
                <a:spcPts val="100"/>
              </a:spcBef>
              <a:spcAft>
                <a:spcPts val="0"/>
              </a:spcAft>
              <a:buClrTx/>
              <a:buSzTx/>
              <a:buFont typeface="Arial"/>
              <a:buChar char="•"/>
              <a:tabLst/>
              <a:defRPr/>
            </a:pPr>
            <a:r>
              <a:rPr lang="en-US" sz="3200" kern="0" spc="-5">
                <a:solidFill>
                  <a:srgbClr val="231F20"/>
                </a:solidFill>
                <a:latin typeface="Calibri"/>
                <a:ea typeface="+mj-ea"/>
                <a:cs typeface="Calibri"/>
              </a:rPr>
              <a:t>how to provide emotional support and practical help.</a:t>
            </a:r>
            <a:endParaRPr lang="en-US" sz="3200" kern="0" spc="-5" noProof="0">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2400" kern="0" spc="-5">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a:ln>
                <a:noFill/>
              </a:ln>
              <a:solidFill>
                <a:srgbClr val="231F20"/>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5">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a:ln>
                <a:noFill/>
              </a:ln>
              <a:solidFill>
                <a:srgbClr val="231F20"/>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a:ln>
                <a:noFill/>
              </a:ln>
              <a:solidFill>
                <a:srgbClr val="231F20"/>
              </a:solidFill>
              <a:effectLst/>
              <a:uLnTx/>
              <a:uFillTx/>
              <a:latin typeface="Calibri"/>
              <a:ea typeface="+mj-ea"/>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graphicFrame>
        <p:nvGraphicFramePr>
          <p:cNvPr id="16" name="Diagram 15">
            <a:extLst>
              <a:ext uri="{FF2B5EF4-FFF2-40B4-BE49-F238E27FC236}">
                <a16:creationId xmlns:a16="http://schemas.microsoft.com/office/drawing/2014/main" id="{471B86D1-754D-B241-85BD-EE26831B2A2E}"/>
              </a:ext>
            </a:extLst>
          </p:cNvPr>
          <p:cNvGraphicFramePr/>
          <p:nvPr>
            <p:extLst>
              <p:ext uri="{D42A27DB-BD31-4B8C-83A1-F6EECF244321}">
                <p14:modId xmlns:p14="http://schemas.microsoft.com/office/powerpoint/2010/main" val="1504987336"/>
              </p:ext>
            </p:extLst>
          </p:nvPr>
        </p:nvGraphicFramePr>
        <p:xfrm>
          <a:off x="0" y="1412875"/>
          <a:ext cx="11518900" cy="507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object 12"/>
          <p:cNvSpPr txBox="1">
            <a:spLocks/>
          </p:cNvSpPr>
          <p:nvPr/>
        </p:nvSpPr>
        <p:spPr>
          <a:xfrm>
            <a:off x="3429000" y="650875"/>
            <a:ext cx="4921250" cy="659155"/>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baseline="0" noProof="0" err="1">
                <a:ln>
                  <a:noFill/>
                </a:ln>
                <a:solidFill>
                  <a:srgbClr val="231F20"/>
                </a:solidFill>
                <a:effectLst/>
                <a:uLnTx/>
                <a:uFillTx/>
                <a:latin typeface="Calibri"/>
                <a:ea typeface="+mj-ea"/>
                <a:cs typeface="Calibri"/>
              </a:rPr>
              <a:t>Hobfoll</a:t>
            </a:r>
            <a:r>
              <a:rPr kumimoji="0" lang="en-US" sz="4200" b="0" i="0" u="none" strike="noStrike" kern="0" cap="none" spc="-20" normalizeH="0" noProof="0">
                <a:ln>
                  <a:noFill/>
                </a:ln>
                <a:solidFill>
                  <a:srgbClr val="231F20"/>
                </a:solidFill>
                <a:effectLst/>
                <a:uLnTx/>
                <a:uFillTx/>
                <a:latin typeface="Calibri"/>
                <a:ea typeface="+mj-ea"/>
                <a:cs typeface="Calibri"/>
              </a:rPr>
              <a:t> et al. (2007)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720850" y="1489075"/>
            <a:ext cx="7858601" cy="2659702"/>
          </a:xfrm>
          <a:prstGeom prst="rect">
            <a:avLst/>
          </a:prstGeom>
        </p:spPr>
        <p:txBody>
          <a:bodyPr vert="horz" wrap="square" lIns="0" tIns="12700" rIns="0" bIns="0" rtlCol="0">
            <a:spAutoFit/>
          </a:bodyPr>
          <a:lstStyle/>
          <a:p>
            <a:pPr marL="12700" algn="ctr">
              <a:lnSpc>
                <a:spcPct val="100000"/>
              </a:lnSpc>
              <a:spcBef>
                <a:spcPts val="100"/>
              </a:spcBef>
            </a:pPr>
            <a:r>
              <a:rPr lang="da-DK" sz="8800" spc="-20"/>
              <a:t>True or False?</a:t>
            </a:r>
            <a:br>
              <a:rPr lang="da-DK" sz="8800" spc="-20"/>
            </a:br>
            <a:br>
              <a:rPr lang="da-DK" spc="-20"/>
            </a:br>
            <a:r>
              <a:rPr spc="-20"/>
              <a:t>Psychological </a:t>
            </a:r>
            <a:r>
              <a:rPr spc="-30"/>
              <a:t>First </a:t>
            </a:r>
            <a:r>
              <a:t>Aid</a:t>
            </a:r>
            <a:r>
              <a:rPr spc="-10"/>
              <a:t> </a:t>
            </a:r>
            <a:r>
              <a:rPr spc="-5"/>
              <a:t>is</a:t>
            </a:r>
            <a:r>
              <a:rPr lang="da-DK" spc="-5"/>
              <a:t>…….</a:t>
            </a:r>
            <a:endParaRPr spc="-5"/>
          </a:p>
        </p:txBody>
      </p:sp>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Tree>
    <p:extLst>
      <p:ext uri="{BB962C8B-B14F-4D97-AF65-F5344CB8AC3E}">
        <p14:creationId xmlns:p14="http://schemas.microsoft.com/office/powerpoint/2010/main" val="382621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94419" y="840168"/>
            <a:ext cx="5221605" cy="665480"/>
          </a:xfrm>
          <a:prstGeom prst="rect">
            <a:avLst/>
          </a:prstGeom>
        </p:spPr>
        <p:txBody>
          <a:bodyPr vert="horz" wrap="square" lIns="0" tIns="12700" rIns="0" bIns="0" rtlCol="0">
            <a:spAutoFit/>
          </a:bodyPr>
          <a:lstStyle/>
          <a:p>
            <a:pPr marL="12700">
              <a:lnSpc>
                <a:spcPct val="100000"/>
              </a:lnSpc>
              <a:spcBef>
                <a:spcPts val="100"/>
              </a:spcBef>
            </a:pPr>
            <a:r>
              <a:rPr spc="-20"/>
              <a:t>Psychological </a:t>
            </a:r>
            <a:r>
              <a:rPr spc="-30"/>
              <a:t>First </a:t>
            </a:r>
            <a:r>
              <a:t>Aid</a:t>
            </a:r>
            <a:r>
              <a:rPr spc="-10"/>
              <a:t> </a:t>
            </a:r>
            <a:r>
              <a:rPr spc="-5"/>
              <a:t>is</a:t>
            </a:r>
          </a:p>
        </p:txBody>
      </p:sp>
      <p:sp>
        <p:nvSpPr>
          <p:cNvPr id="13" name="object 13"/>
          <p:cNvSpPr txBox="1"/>
          <p:nvPr/>
        </p:nvSpPr>
        <p:spPr>
          <a:xfrm>
            <a:off x="455301" y="1613491"/>
            <a:ext cx="10891584" cy="4061753"/>
          </a:xfrm>
          <a:prstGeom prst="rect">
            <a:avLst/>
          </a:prstGeom>
        </p:spPr>
        <p:txBody>
          <a:bodyPr vert="horz" wrap="square" lIns="0" tIns="12700" rIns="0" bIns="0" rtlCol="0">
            <a:spAutoFit/>
          </a:bodyPr>
          <a:lstStyle/>
          <a:p>
            <a:pPr marL="300355" marR="127000" indent="-287655">
              <a:lnSpc>
                <a:spcPct val="111100"/>
              </a:lnSpc>
              <a:spcBef>
                <a:spcPts val="100"/>
              </a:spcBef>
              <a:buChar char="•"/>
              <a:tabLst>
                <a:tab pos="300355" algn="l"/>
                <a:tab pos="300990" algn="l"/>
              </a:tabLst>
            </a:pPr>
            <a:r>
              <a:rPr sz="3000" spc="-15">
                <a:solidFill>
                  <a:srgbClr val="231F20"/>
                </a:solidFill>
                <a:latin typeface="Calibri"/>
                <a:cs typeface="Calibri"/>
              </a:rPr>
              <a:t>comforting </a:t>
            </a:r>
            <a:r>
              <a:rPr sz="3000" spc="-5">
                <a:solidFill>
                  <a:srgbClr val="231F20"/>
                </a:solidFill>
                <a:latin typeface="Calibri"/>
                <a:cs typeface="Calibri"/>
              </a:rPr>
              <a:t>someone in </a:t>
            </a:r>
            <a:r>
              <a:rPr sz="3000" spc="-10">
                <a:solidFill>
                  <a:srgbClr val="231F20"/>
                </a:solidFill>
                <a:latin typeface="Calibri"/>
                <a:cs typeface="Calibri"/>
              </a:rPr>
              <a:t>distress </a:t>
            </a:r>
            <a:r>
              <a:rPr sz="3000">
                <a:solidFill>
                  <a:srgbClr val="231F20"/>
                </a:solidFill>
                <a:latin typeface="Calibri"/>
                <a:cs typeface="Calibri"/>
              </a:rPr>
              <a:t>and </a:t>
            </a:r>
            <a:r>
              <a:rPr sz="3000" spc="-5">
                <a:solidFill>
                  <a:srgbClr val="231F20"/>
                </a:solidFill>
                <a:latin typeface="Calibri"/>
                <a:cs typeface="Calibri"/>
              </a:rPr>
              <a:t>helping </a:t>
            </a:r>
            <a:r>
              <a:rPr sz="3000">
                <a:solidFill>
                  <a:srgbClr val="231F20"/>
                </a:solidFill>
                <a:latin typeface="Calibri"/>
                <a:cs typeface="Calibri"/>
              </a:rPr>
              <a:t>them </a:t>
            </a:r>
            <a:r>
              <a:rPr sz="3000" spc="-15">
                <a:solidFill>
                  <a:srgbClr val="231F20"/>
                </a:solidFill>
                <a:latin typeface="Calibri"/>
                <a:cs typeface="Calibri"/>
              </a:rPr>
              <a:t>feel </a:t>
            </a:r>
            <a:r>
              <a:rPr sz="3000" spc="-20">
                <a:solidFill>
                  <a:srgbClr val="231F20"/>
                </a:solidFill>
                <a:latin typeface="Calibri"/>
                <a:cs typeface="Calibri"/>
              </a:rPr>
              <a:t>safe </a:t>
            </a:r>
            <a:r>
              <a:rPr sz="3000">
                <a:solidFill>
                  <a:srgbClr val="231F20"/>
                </a:solidFill>
                <a:latin typeface="Calibri"/>
                <a:cs typeface="Calibri"/>
              </a:rPr>
              <a:t>and</a:t>
            </a:r>
            <a:r>
              <a:rPr sz="3000" spc="-10">
                <a:solidFill>
                  <a:srgbClr val="231F20"/>
                </a:solidFill>
                <a:latin typeface="Calibri"/>
                <a:cs typeface="Calibri"/>
              </a:rPr>
              <a:t> </a:t>
            </a:r>
            <a:r>
              <a:rPr sz="3000" spc="-5">
                <a:solidFill>
                  <a:srgbClr val="231F20"/>
                </a:solidFill>
                <a:latin typeface="Calibri"/>
                <a:cs typeface="Calibri"/>
              </a:rPr>
              <a:t>calm</a:t>
            </a:r>
            <a:endParaRPr sz="3000">
              <a:latin typeface="Calibri"/>
              <a:cs typeface="Calibri"/>
            </a:endParaRPr>
          </a:p>
          <a:p>
            <a:pPr marL="300355" indent="-287655">
              <a:lnSpc>
                <a:spcPct val="100000"/>
              </a:lnSpc>
              <a:spcBef>
                <a:spcPts val="320"/>
              </a:spcBef>
              <a:buChar char="•"/>
              <a:tabLst>
                <a:tab pos="300355" algn="l"/>
                <a:tab pos="300990" algn="l"/>
              </a:tabLst>
            </a:pPr>
            <a:r>
              <a:rPr sz="3000">
                <a:solidFill>
                  <a:srgbClr val="231F20"/>
                </a:solidFill>
                <a:latin typeface="Calibri"/>
                <a:cs typeface="Calibri"/>
              </a:rPr>
              <a:t>assessing </a:t>
            </a:r>
            <a:r>
              <a:rPr sz="3000" spc="-5">
                <a:solidFill>
                  <a:srgbClr val="231F20"/>
                </a:solidFill>
                <a:latin typeface="Calibri"/>
                <a:cs typeface="Calibri"/>
              </a:rPr>
              <a:t>needs </a:t>
            </a:r>
            <a:r>
              <a:rPr sz="3000">
                <a:solidFill>
                  <a:srgbClr val="231F20"/>
                </a:solidFill>
                <a:latin typeface="Calibri"/>
                <a:cs typeface="Calibri"/>
              </a:rPr>
              <a:t>and</a:t>
            </a:r>
            <a:r>
              <a:rPr sz="3000" spc="-25">
                <a:solidFill>
                  <a:srgbClr val="231F20"/>
                </a:solidFill>
                <a:latin typeface="Calibri"/>
                <a:cs typeface="Calibri"/>
              </a:rPr>
              <a:t> </a:t>
            </a:r>
            <a:r>
              <a:rPr sz="3000" spc="-10">
                <a:solidFill>
                  <a:srgbClr val="231F20"/>
                </a:solidFill>
                <a:latin typeface="Calibri"/>
                <a:cs typeface="Calibri"/>
              </a:rPr>
              <a:t>concerns</a:t>
            </a:r>
            <a:endParaRPr sz="3000">
              <a:latin typeface="Calibri"/>
              <a:cs typeface="Calibri"/>
            </a:endParaRPr>
          </a:p>
          <a:p>
            <a:pPr marL="300355" indent="-287655">
              <a:lnSpc>
                <a:spcPct val="100000"/>
              </a:lnSpc>
              <a:spcBef>
                <a:spcPts val="320"/>
              </a:spcBef>
              <a:buChar char="•"/>
              <a:tabLst>
                <a:tab pos="300355" algn="l"/>
                <a:tab pos="300990" algn="l"/>
              </a:tabLst>
            </a:pPr>
            <a:r>
              <a:rPr sz="3000" spc="-10">
                <a:solidFill>
                  <a:srgbClr val="231F20"/>
                </a:solidFill>
                <a:latin typeface="Calibri"/>
                <a:cs typeface="Calibri"/>
              </a:rPr>
              <a:t>protecting </a:t>
            </a:r>
            <a:r>
              <a:rPr sz="3000" spc="-5">
                <a:solidFill>
                  <a:srgbClr val="231F20"/>
                </a:solidFill>
                <a:latin typeface="Calibri"/>
                <a:cs typeface="Calibri"/>
              </a:rPr>
              <a:t>people </a:t>
            </a:r>
            <a:r>
              <a:rPr sz="3000" spc="-15">
                <a:solidFill>
                  <a:srgbClr val="231F20"/>
                </a:solidFill>
                <a:latin typeface="Calibri"/>
                <a:cs typeface="Calibri"/>
              </a:rPr>
              <a:t>from </a:t>
            </a:r>
            <a:r>
              <a:rPr sz="3000" spc="-5">
                <a:solidFill>
                  <a:srgbClr val="231F20"/>
                </a:solidFill>
                <a:latin typeface="Calibri"/>
                <a:cs typeface="Calibri"/>
              </a:rPr>
              <a:t>further</a:t>
            </a:r>
            <a:r>
              <a:rPr sz="3000" spc="-60">
                <a:solidFill>
                  <a:srgbClr val="231F20"/>
                </a:solidFill>
                <a:latin typeface="Calibri"/>
                <a:cs typeface="Calibri"/>
              </a:rPr>
              <a:t> </a:t>
            </a:r>
            <a:r>
              <a:rPr sz="3000" spc="-5">
                <a:solidFill>
                  <a:srgbClr val="231F20"/>
                </a:solidFill>
                <a:latin typeface="Calibri"/>
                <a:cs typeface="Calibri"/>
              </a:rPr>
              <a:t>harm</a:t>
            </a:r>
            <a:endParaRPr sz="3000">
              <a:latin typeface="Calibri"/>
              <a:cs typeface="Calibri"/>
            </a:endParaRPr>
          </a:p>
          <a:p>
            <a:pPr marL="300355" indent="-287655">
              <a:lnSpc>
                <a:spcPct val="100000"/>
              </a:lnSpc>
              <a:spcBef>
                <a:spcPts val="320"/>
              </a:spcBef>
              <a:buChar char="•"/>
              <a:tabLst>
                <a:tab pos="300355" algn="l"/>
                <a:tab pos="300990" algn="l"/>
              </a:tabLst>
            </a:pPr>
            <a:r>
              <a:rPr sz="3000" spc="-10">
                <a:solidFill>
                  <a:srgbClr val="231F20"/>
                </a:solidFill>
                <a:latin typeface="Calibri"/>
                <a:cs typeface="Calibri"/>
              </a:rPr>
              <a:t>providing </a:t>
            </a:r>
            <a:r>
              <a:rPr sz="3000" spc="-5">
                <a:solidFill>
                  <a:srgbClr val="231F20"/>
                </a:solidFill>
                <a:latin typeface="Calibri"/>
                <a:cs typeface="Calibri"/>
              </a:rPr>
              <a:t>emotional</a:t>
            </a:r>
            <a:r>
              <a:rPr sz="3000">
                <a:solidFill>
                  <a:srgbClr val="231F20"/>
                </a:solidFill>
                <a:latin typeface="Calibri"/>
                <a:cs typeface="Calibri"/>
              </a:rPr>
              <a:t> </a:t>
            </a:r>
            <a:r>
              <a:rPr sz="3000" spc="-5">
                <a:solidFill>
                  <a:srgbClr val="231F20"/>
                </a:solidFill>
                <a:latin typeface="Calibri"/>
                <a:cs typeface="Calibri"/>
              </a:rPr>
              <a:t>support</a:t>
            </a:r>
            <a:endParaRPr lang="en-GB" sz="3000" spc="-5">
              <a:solidFill>
                <a:srgbClr val="231F20"/>
              </a:solidFill>
              <a:latin typeface="Calibri"/>
              <a:cs typeface="Calibri"/>
            </a:endParaRPr>
          </a:p>
          <a:p>
            <a:pPr marL="300355" marR="5080" indent="-287655">
              <a:lnSpc>
                <a:spcPct val="111100"/>
              </a:lnSpc>
              <a:spcBef>
                <a:spcPts val="100"/>
              </a:spcBef>
              <a:buChar char="•"/>
              <a:tabLst>
                <a:tab pos="300355" algn="l"/>
                <a:tab pos="300990" algn="l"/>
              </a:tabLst>
            </a:pPr>
            <a:r>
              <a:rPr lang="en-US" sz="3000" spc="-5">
                <a:solidFill>
                  <a:srgbClr val="231F20"/>
                </a:solidFill>
                <a:cs typeface="Calibri"/>
              </a:rPr>
              <a:t>helping </a:t>
            </a:r>
            <a:r>
              <a:rPr lang="en-US" sz="3000" spc="-10">
                <a:solidFill>
                  <a:srgbClr val="231F20"/>
                </a:solidFill>
                <a:cs typeface="Calibri"/>
              </a:rPr>
              <a:t>to </a:t>
            </a:r>
            <a:r>
              <a:rPr lang="en-US" sz="3000" spc="-5">
                <a:solidFill>
                  <a:srgbClr val="231F20"/>
                </a:solidFill>
                <a:cs typeface="Calibri"/>
              </a:rPr>
              <a:t>address </a:t>
            </a:r>
            <a:r>
              <a:rPr lang="en-US" sz="3000" spc="-10">
                <a:solidFill>
                  <a:srgbClr val="231F20"/>
                </a:solidFill>
                <a:cs typeface="Calibri"/>
              </a:rPr>
              <a:t>immediate </a:t>
            </a:r>
            <a:r>
              <a:rPr lang="en-US" sz="3000" spc="-5">
                <a:solidFill>
                  <a:srgbClr val="231F20"/>
                </a:solidFill>
                <a:cs typeface="Calibri"/>
              </a:rPr>
              <a:t>basic needs,  such </a:t>
            </a:r>
            <a:r>
              <a:rPr lang="en-US" sz="3000">
                <a:solidFill>
                  <a:srgbClr val="231F20"/>
                </a:solidFill>
                <a:cs typeface="Calibri"/>
              </a:rPr>
              <a:t>as </a:t>
            </a:r>
            <a:r>
              <a:rPr lang="en-US" sz="3000" spc="-15">
                <a:solidFill>
                  <a:srgbClr val="231F20"/>
                </a:solidFill>
                <a:cs typeface="Calibri"/>
              </a:rPr>
              <a:t>food </a:t>
            </a:r>
            <a:r>
              <a:rPr lang="en-US" sz="3000">
                <a:solidFill>
                  <a:srgbClr val="231F20"/>
                </a:solidFill>
                <a:cs typeface="Calibri"/>
              </a:rPr>
              <a:t>and </a:t>
            </a:r>
            <a:r>
              <a:rPr lang="en-US" sz="3000" spc="-50">
                <a:solidFill>
                  <a:srgbClr val="231F20"/>
                </a:solidFill>
                <a:cs typeface="Calibri"/>
              </a:rPr>
              <a:t>water, </a:t>
            </a:r>
            <a:r>
              <a:rPr lang="en-US" sz="3000">
                <a:solidFill>
                  <a:srgbClr val="231F20"/>
                </a:solidFill>
                <a:cs typeface="Calibri"/>
              </a:rPr>
              <a:t>a </a:t>
            </a:r>
            <a:r>
              <a:rPr lang="en-US" sz="3000" spc="-20">
                <a:solidFill>
                  <a:srgbClr val="231F20"/>
                </a:solidFill>
                <a:cs typeface="Calibri"/>
              </a:rPr>
              <a:t>blanket </a:t>
            </a:r>
            <a:r>
              <a:rPr lang="en-US" sz="3000" spc="-5">
                <a:solidFill>
                  <a:srgbClr val="231F20"/>
                </a:solidFill>
                <a:cs typeface="Calibri"/>
              </a:rPr>
              <a:t>or </a:t>
            </a:r>
            <a:r>
              <a:rPr lang="en-US" sz="3000">
                <a:solidFill>
                  <a:srgbClr val="231F20"/>
                </a:solidFill>
                <a:cs typeface="Calibri"/>
              </a:rPr>
              <a:t>a  </a:t>
            </a:r>
            <a:r>
              <a:rPr lang="en-US" sz="3000" spc="-10">
                <a:solidFill>
                  <a:srgbClr val="231F20"/>
                </a:solidFill>
                <a:cs typeface="Calibri"/>
              </a:rPr>
              <a:t>temporary </a:t>
            </a:r>
            <a:r>
              <a:rPr lang="en-US" sz="3000" spc="-5">
                <a:solidFill>
                  <a:srgbClr val="231F20"/>
                </a:solidFill>
                <a:cs typeface="Calibri"/>
              </a:rPr>
              <a:t>place </a:t>
            </a:r>
            <a:r>
              <a:rPr lang="en-US" sz="3000" spc="-15">
                <a:solidFill>
                  <a:srgbClr val="231F20"/>
                </a:solidFill>
                <a:cs typeface="Calibri"/>
              </a:rPr>
              <a:t>to</a:t>
            </a:r>
            <a:r>
              <a:rPr lang="en-US" sz="3000">
                <a:solidFill>
                  <a:srgbClr val="231F20"/>
                </a:solidFill>
                <a:cs typeface="Calibri"/>
              </a:rPr>
              <a:t> </a:t>
            </a:r>
            <a:r>
              <a:rPr lang="en-US" sz="3000" spc="-30">
                <a:solidFill>
                  <a:srgbClr val="231F20"/>
                </a:solidFill>
                <a:cs typeface="Calibri"/>
              </a:rPr>
              <a:t>stay</a:t>
            </a:r>
            <a:endParaRPr lang="en-US" sz="3000">
              <a:cs typeface="Calibri"/>
            </a:endParaRPr>
          </a:p>
          <a:p>
            <a:pPr marL="300355" marR="952500" indent="-287655">
              <a:lnSpc>
                <a:spcPct val="111100"/>
              </a:lnSpc>
              <a:buChar char="•"/>
              <a:tabLst>
                <a:tab pos="300355" algn="l"/>
                <a:tab pos="300990" algn="l"/>
              </a:tabLst>
            </a:pPr>
            <a:r>
              <a:rPr lang="en-US" sz="3000" spc="-5">
                <a:solidFill>
                  <a:srgbClr val="231F20"/>
                </a:solidFill>
                <a:cs typeface="Calibri"/>
              </a:rPr>
              <a:t>helping people </a:t>
            </a:r>
            <a:r>
              <a:rPr lang="en-US" sz="3000">
                <a:solidFill>
                  <a:srgbClr val="231F20"/>
                </a:solidFill>
                <a:cs typeface="Calibri"/>
              </a:rPr>
              <a:t>access </a:t>
            </a:r>
            <a:r>
              <a:rPr lang="en-US" sz="3000" spc="-15">
                <a:solidFill>
                  <a:srgbClr val="231F20"/>
                </a:solidFill>
                <a:cs typeface="Calibri"/>
              </a:rPr>
              <a:t>information,  </a:t>
            </a:r>
            <a:r>
              <a:rPr lang="en-US" sz="3000">
                <a:solidFill>
                  <a:srgbClr val="231F20"/>
                </a:solidFill>
                <a:cs typeface="Calibri"/>
              </a:rPr>
              <a:t>services and </a:t>
            </a:r>
            <a:r>
              <a:rPr lang="en-US" sz="3000" spc="-5">
                <a:solidFill>
                  <a:srgbClr val="231F20"/>
                </a:solidFill>
                <a:cs typeface="Calibri"/>
              </a:rPr>
              <a:t>social</a:t>
            </a:r>
            <a:r>
              <a:rPr lang="en-US" sz="3000" spc="-30">
                <a:solidFill>
                  <a:srgbClr val="231F20"/>
                </a:solidFill>
                <a:cs typeface="Calibri"/>
              </a:rPr>
              <a:t> </a:t>
            </a:r>
            <a:r>
              <a:rPr lang="en-US" sz="3000" spc="-5">
                <a:solidFill>
                  <a:srgbClr val="231F20"/>
                </a:solidFill>
                <a:cs typeface="Calibri"/>
              </a:rPr>
              <a:t>supports.</a:t>
            </a:r>
            <a:endParaRPr lang="en-US" sz="3000">
              <a:cs typeface="Calibri"/>
            </a:endParaRPr>
          </a:p>
        </p:txBody>
      </p:sp>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47435" y="891804"/>
            <a:ext cx="6081395" cy="665480"/>
          </a:xfrm>
          <a:prstGeom prst="rect">
            <a:avLst/>
          </a:prstGeom>
        </p:spPr>
        <p:txBody>
          <a:bodyPr vert="horz" wrap="square" lIns="0" tIns="12700" rIns="0" bIns="0" rtlCol="0">
            <a:spAutoFit/>
          </a:bodyPr>
          <a:lstStyle/>
          <a:p>
            <a:pPr marL="12700">
              <a:lnSpc>
                <a:spcPct val="100000"/>
              </a:lnSpc>
              <a:spcBef>
                <a:spcPts val="100"/>
              </a:spcBef>
            </a:pPr>
            <a:r>
              <a:rPr spc="-20"/>
              <a:t>Psychological </a:t>
            </a:r>
            <a:r>
              <a:rPr spc="-30"/>
              <a:t>First </a:t>
            </a:r>
            <a:r>
              <a:t>Aid </a:t>
            </a:r>
            <a:r>
              <a:rPr spc="-5"/>
              <a:t>is</a:t>
            </a:r>
            <a:r>
              <a:rPr spc="-10"/>
              <a:t> </a:t>
            </a:r>
            <a:r>
              <a:rPr b="1" spc="-5">
                <a:solidFill>
                  <a:srgbClr val="FF0000"/>
                </a:solidFill>
              </a:rPr>
              <a:t>not</a:t>
            </a:r>
          </a:p>
        </p:txBody>
      </p:sp>
      <p:sp>
        <p:nvSpPr>
          <p:cNvPr id="13" name="object 13"/>
          <p:cNvSpPr txBox="1"/>
          <p:nvPr/>
        </p:nvSpPr>
        <p:spPr>
          <a:xfrm>
            <a:off x="455301" y="1744447"/>
            <a:ext cx="10638150" cy="3477875"/>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sz="3000" spc="-5">
                <a:solidFill>
                  <a:srgbClr val="231F20"/>
                </a:solidFill>
                <a:latin typeface="Calibri"/>
                <a:cs typeface="Calibri"/>
              </a:rPr>
              <a:t>something only </a:t>
            </a:r>
            <a:r>
              <a:rPr sz="3000" spc="-10">
                <a:solidFill>
                  <a:srgbClr val="231F20"/>
                </a:solidFill>
                <a:latin typeface="Calibri"/>
                <a:cs typeface="Calibri"/>
              </a:rPr>
              <a:t>professionals</a:t>
            </a:r>
            <a:r>
              <a:rPr sz="3000">
                <a:solidFill>
                  <a:srgbClr val="231F20"/>
                </a:solidFill>
                <a:latin typeface="Calibri"/>
                <a:cs typeface="Calibri"/>
              </a:rPr>
              <a:t> </a:t>
            </a:r>
            <a:r>
              <a:rPr sz="3000" spc="-5">
                <a:solidFill>
                  <a:srgbClr val="231F20"/>
                </a:solidFill>
                <a:latin typeface="Calibri"/>
                <a:cs typeface="Calibri"/>
              </a:rPr>
              <a:t>do</a:t>
            </a:r>
            <a:endParaRPr sz="3000">
              <a:latin typeface="Calibri"/>
              <a:cs typeface="Calibri"/>
            </a:endParaRPr>
          </a:p>
          <a:p>
            <a:pPr marL="300355" indent="-287655">
              <a:lnSpc>
                <a:spcPct val="100000"/>
              </a:lnSpc>
              <a:spcBef>
                <a:spcPts val="320"/>
              </a:spcBef>
              <a:buChar char="•"/>
              <a:tabLst>
                <a:tab pos="300355" algn="l"/>
                <a:tab pos="300990" algn="l"/>
              </a:tabLst>
            </a:pPr>
            <a:r>
              <a:rPr sz="3000" spc="-10">
                <a:solidFill>
                  <a:srgbClr val="231F20"/>
                </a:solidFill>
                <a:latin typeface="Calibri"/>
                <a:cs typeface="Calibri"/>
              </a:rPr>
              <a:t>professional counselling </a:t>
            </a:r>
            <a:r>
              <a:rPr sz="3000" spc="-5">
                <a:solidFill>
                  <a:srgbClr val="231F20"/>
                </a:solidFill>
                <a:latin typeface="Calibri"/>
                <a:cs typeface="Calibri"/>
              </a:rPr>
              <a:t>or</a:t>
            </a:r>
            <a:r>
              <a:rPr sz="3000" spc="5">
                <a:solidFill>
                  <a:srgbClr val="231F20"/>
                </a:solidFill>
                <a:latin typeface="Calibri"/>
                <a:cs typeface="Calibri"/>
              </a:rPr>
              <a:t> </a:t>
            </a:r>
            <a:r>
              <a:rPr sz="3000" spc="-10">
                <a:solidFill>
                  <a:srgbClr val="231F20"/>
                </a:solidFill>
                <a:latin typeface="Calibri"/>
                <a:cs typeface="Calibri"/>
              </a:rPr>
              <a:t>therapy</a:t>
            </a:r>
            <a:endParaRPr sz="3000">
              <a:latin typeface="Calibri"/>
              <a:cs typeface="Calibri"/>
            </a:endParaRPr>
          </a:p>
          <a:p>
            <a:pPr marL="300355" indent="-287655">
              <a:lnSpc>
                <a:spcPct val="100000"/>
              </a:lnSpc>
              <a:spcBef>
                <a:spcPts val="320"/>
              </a:spcBef>
              <a:buChar char="•"/>
              <a:tabLst>
                <a:tab pos="300355" algn="l"/>
                <a:tab pos="300990" algn="l"/>
              </a:tabLst>
            </a:pPr>
            <a:r>
              <a:rPr sz="3000" spc="-10">
                <a:solidFill>
                  <a:srgbClr val="231F20"/>
                </a:solidFill>
                <a:latin typeface="Calibri"/>
                <a:cs typeface="Calibri"/>
              </a:rPr>
              <a:t>encouraging </a:t>
            </a:r>
            <a:r>
              <a:rPr sz="3000">
                <a:solidFill>
                  <a:srgbClr val="231F20"/>
                </a:solidFill>
                <a:latin typeface="Calibri"/>
                <a:cs typeface="Calibri"/>
              </a:rPr>
              <a:t>a </a:t>
            </a:r>
            <a:r>
              <a:rPr sz="3000" spc="-10">
                <a:solidFill>
                  <a:srgbClr val="231F20"/>
                </a:solidFill>
                <a:latin typeface="Calibri"/>
                <a:cs typeface="Calibri"/>
              </a:rPr>
              <a:t>detailed </a:t>
            </a:r>
            <a:r>
              <a:rPr sz="3000" spc="-5">
                <a:solidFill>
                  <a:srgbClr val="231F20"/>
                </a:solidFill>
                <a:latin typeface="Calibri"/>
                <a:cs typeface="Calibri"/>
              </a:rPr>
              <a:t>discussion of </a:t>
            </a:r>
            <a:r>
              <a:rPr sz="3000">
                <a:solidFill>
                  <a:srgbClr val="231F20"/>
                </a:solidFill>
                <a:latin typeface="Calibri"/>
                <a:cs typeface="Calibri"/>
              </a:rPr>
              <a:t>the </a:t>
            </a:r>
            <a:r>
              <a:rPr sz="3000" spc="-15">
                <a:solidFill>
                  <a:srgbClr val="231F20"/>
                </a:solidFill>
                <a:latin typeface="Calibri"/>
                <a:cs typeface="Calibri"/>
              </a:rPr>
              <a:t>event </a:t>
            </a:r>
            <a:r>
              <a:rPr sz="3000" spc="-10">
                <a:solidFill>
                  <a:srgbClr val="231F20"/>
                </a:solidFill>
                <a:latin typeface="Calibri"/>
                <a:cs typeface="Calibri"/>
              </a:rPr>
              <a:t>that </a:t>
            </a:r>
            <a:r>
              <a:rPr sz="3000" spc="-5">
                <a:solidFill>
                  <a:srgbClr val="231F20"/>
                </a:solidFill>
                <a:latin typeface="Calibri"/>
                <a:cs typeface="Calibri"/>
              </a:rPr>
              <a:t>has caused </a:t>
            </a:r>
            <a:r>
              <a:rPr sz="3000">
                <a:solidFill>
                  <a:srgbClr val="231F20"/>
                </a:solidFill>
                <a:latin typeface="Calibri"/>
                <a:cs typeface="Calibri"/>
              </a:rPr>
              <a:t>the</a:t>
            </a:r>
            <a:r>
              <a:rPr sz="3000" spc="55">
                <a:solidFill>
                  <a:srgbClr val="231F20"/>
                </a:solidFill>
                <a:latin typeface="Calibri"/>
                <a:cs typeface="Calibri"/>
              </a:rPr>
              <a:t> </a:t>
            </a:r>
            <a:r>
              <a:rPr sz="3000" spc="-10">
                <a:solidFill>
                  <a:srgbClr val="231F20"/>
                </a:solidFill>
                <a:latin typeface="Calibri"/>
                <a:cs typeface="Calibri"/>
              </a:rPr>
              <a:t>distress</a:t>
            </a:r>
            <a:endParaRPr sz="3000">
              <a:latin typeface="Calibri"/>
              <a:cs typeface="Calibri"/>
            </a:endParaRPr>
          </a:p>
          <a:p>
            <a:pPr marL="300355" indent="-287655">
              <a:lnSpc>
                <a:spcPct val="100000"/>
              </a:lnSpc>
              <a:spcBef>
                <a:spcPts val="320"/>
              </a:spcBef>
              <a:buChar char="•"/>
              <a:tabLst>
                <a:tab pos="300355" algn="l"/>
                <a:tab pos="300990" algn="l"/>
              </a:tabLst>
            </a:pPr>
            <a:r>
              <a:rPr sz="3000">
                <a:solidFill>
                  <a:srgbClr val="231F20"/>
                </a:solidFill>
                <a:latin typeface="Calibri"/>
                <a:cs typeface="Calibri"/>
              </a:rPr>
              <a:t>asking </a:t>
            </a:r>
            <a:r>
              <a:rPr sz="3000" spc="-5">
                <a:solidFill>
                  <a:srgbClr val="231F20"/>
                </a:solidFill>
                <a:latin typeface="Calibri"/>
                <a:cs typeface="Calibri"/>
              </a:rPr>
              <a:t>someone </a:t>
            </a:r>
            <a:r>
              <a:rPr sz="3000" spc="-15">
                <a:solidFill>
                  <a:srgbClr val="231F20"/>
                </a:solidFill>
                <a:latin typeface="Calibri"/>
                <a:cs typeface="Calibri"/>
              </a:rPr>
              <a:t>to analyze </a:t>
            </a:r>
            <a:r>
              <a:rPr sz="3000" spc="-10">
                <a:solidFill>
                  <a:srgbClr val="231F20"/>
                </a:solidFill>
                <a:latin typeface="Calibri"/>
                <a:cs typeface="Calibri"/>
              </a:rPr>
              <a:t>what </a:t>
            </a:r>
            <a:r>
              <a:rPr sz="3000" spc="-5">
                <a:solidFill>
                  <a:srgbClr val="231F20"/>
                </a:solidFill>
                <a:latin typeface="Calibri"/>
                <a:cs typeface="Calibri"/>
              </a:rPr>
              <a:t>has happened </a:t>
            </a:r>
            <a:r>
              <a:rPr sz="3000" spc="-10">
                <a:solidFill>
                  <a:srgbClr val="231F20"/>
                </a:solidFill>
                <a:latin typeface="Calibri"/>
                <a:cs typeface="Calibri"/>
              </a:rPr>
              <a:t>to</a:t>
            </a:r>
            <a:r>
              <a:rPr sz="3000" spc="15">
                <a:solidFill>
                  <a:srgbClr val="231F20"/>
                </a:solidFill>
                <a:latin typeface="Calibri"/>
                <a:cs typeface="Calibri"/>
              </a:rPr>
              <a:t> </a:t>
            </a:r>
            <a:r>
              <a:rPr sz="3000">
                <a:solidFill>
                  <a:srgbClr val="231F20"/>
                </a:solidFill>
                <a:latin typeface="Calibri"/>
                <a:cs typeface="Calibri"/>
              </a:rPr>
              <a:t>them</a:t>
            </a:r>
            <a:endParaRPr sz="3000">
              <a:latin typeface="Calibri"/>
              <a:cs typeface="Calibri"/>
            </a:endParaRPr>
          </a:p>
          <a:p>
            <a:pPr marL="300355" indent="-287655">
              <a:lnSpc>
                <a:spcPct val="100000"/>
              </a:lnSpc>
              <a:spcBef>
                <a:spcPts val="320"/>
              </a:spcBef>
              <a:buChar char="•"/>
              <a:tabLst>
                <a:tab pos="300355" algn="l"/>
                <a:tab pos="300990" algn="l"/>
              </a:tabLst>
            </a:pPr>
            <a:r>
              <a:rPr sz="3000" spc="-5">
                <a:solidFill>
                  <a:srgbClr val="231F20"/>
                </a:solidFill>
                <a:latin typeface="Calibri"/>
                <a:cs typeface="Calibri"/>
              </a:rPr>
              <a:t>pressing someone </a:t>
            </a:r>
            <a:r>
              <a:rPr sz="3000" spc="-20">
                <a:solidFill>
                  <a:srgbClr val="231F20"/>
                </a:solidFill>
                <a:latin typeface="Calibri"/>
                <a:cs typeface="Calibri"/>
              </a:rPr>
              <a:t>for </a:t>
            </a:r>
            <a:r>
              <a:rPr sz="3000" spc="-10">
                <a:solidFill>
                  <a:srgbClr val="231F20"/>
                </a:solidFill>
                <a:latin typeface="Calibri"/>
                <a:cs typeface="Calibri"/>
              </a:rPr>
              <a:t>details </a:t>
            </a:r>
            <a:r>
              <a:rPr sz="3000" spc="-5">
                <a:solidFill>
                  <a:srgbClr val="231F20"/>
                </a:solidFill>
                <a:latin typeface="Calibri"/>
                <a:cs typeface="Calibri"/>
              </a:rPr>
              <a:t>on what</a:t>
            </a:r>
            <a:r>
              <a:rPr sz="3000" spc="15">
                <a:solidFill>
                  <a:srgbClr val="231F20"/>
                </a:solidFill>
                <a:latin typeface="Calibri"/>
                <a:cs typeface="Calibri"/>
              </a:rPr>
              <a:t> </a:t>
            </a:r>
            <a:r>
              <a:rPr sz="3000" spc="-5">
                <a:solidFill>
                  <a:srgbClr val="231F20"/>
                </a:solidFill>
                <a:latin typeface="Calibri"/>
                <a:cs typeface="Calibri"/>
              </a:rPr>
              <a:t>happened</a:t>
            </a:r>
            <a:endParaRPr sz="3000">
              <a:latin typeface="Calibri"/>
              <a:cs typeface="Calibri"/>
            </a:endParaRPr>
          </a:p>
          <a:p>
            <a:pPr marL="300355" indent="-287655">
              <a:lnSpc>
                <a:spcPct val="100000"/>
              </a:lnSpc>
              <a:spcBef>
                <a:spcPts val="320"/>
              </a:spcBef>
              <a:buChar char="•"/>
              <a:tabLst>
                <a:tab pos="300355" algn="l"/>
                <a:tab pos="300990" algn="l"/>
              </a:tabLst>
            </a:pPr>
            <a:r>
              <a:rPr sz="3000" spc="-5">
                <a:solidFill>
                  <a:srgbClr val="231F20"/>
                </a:solidFill>
                <a:latin typeface="Calibri"/>
                <a:cs typeface="Calibri"/>
              </a:rPr>
              <a:t>pressuring people </a:t>
            </a:r>
            <a:r>
              <a:rPr sz="3000" spc="-15">
                <a:solidFill>
                  <a:srgbClr val="231F20"/>
                </a:solidFill>
                <a:latin typeface="Calibri"/>
                <a:cs typeface="Calibri"/>
              </a:rPr>
              <a:t>to </a:t>
            </a:r>
            <a:r>
              <a:rPr sz="3000" spc="-10">
                <a:solidFill>
                  <a:srgbClr val="231F20"/>
                </a:solidFill>
                <a:latin typeface="Calibri"/>
                <a:cs typeface="Calibri"/>
              </a:rPr>
              <a:t>share </a:t>
            </a:r>
            <a:r>
              <a:rPr sz="3000">
                <a:solidFill>
                  <a:srgbClr val="231F20"/>
                </a:solidFill>
                <a:latin typeface="Calibri"/>
                <a:cs typeface="Calibri"/>
              </a:rPr>
              <a:t>their </a:t>
            </a:r>
            <a:r>
              <a:rPr sz="3000" spc="-10">
                <a:solidFill>
                  <a:srgbClr val="231F20"/>
                </a:solidFill>
                <a:latin typeface="Calibri"/>
                <a:cs typeface="Calibri"/>
              </a:rPr>
              <a:t>feelings </a:t>
            </a:r>
            <a:r>
              <a:rPr sz="3000">
                <a:solidFill>
                  <a:srgbClr val="231F20"/>
                </a:solidFill>
                <a:latin typeface="Calibri"/>
                <a:cs typeface="Calibri"/>
              </a:rPr>
              <a:t>and </a:t>
            </a:r>
            <a:r>
              <a:rPr sz="3000" spc="-10">
                <a:solidFill>
                  <a:srgbClr val="231F20"/>
                </a:solidFill>
                <a:latin typeface="Calibri"/>
                <a:cs typeface="Calibri"/>
              </a:rPr>
              <a:t>reactions </a:t>
            </a:r>
            <a:r>
              <a:rPr sz="3000" spc="-15">
                <a:solidFill>
                  <a:srgbClr val="231F20"/>
                </a:solidFill>
                <a:latin typeface="Calibri"/>
                <a:cs typeface="Calibri"/>
              </a:rPr>
              <a:t>to </a:t>
            </a:r>
            <a:r>
              <a:rPr sz="3000">
                <a:solidFill>
                  <a:srgbClr val="231F20"/>
                </a:solidFill>
                <a:latin typeface="Calibri"/>
                <a:cs typeface="Calibri"/>
              </a:rPr>
              <a:t>an</a:t>
            </a:r>
            <a:r>
              <a:rPr sz="3000" spc="35">
                <a:solidFill>
                  <a:srgbClr val="231F20"/>
                </a:solidFill>
                <a:latin typeface="Calibri"/>
                <a:cs typeface="Calibri"/>
              </a:rPr>
              <a:t> </a:t>
            </a:r>
            <a:r>
              <a:rPr sz="3000" spc="-10">
                <a:solidFill>
                  <a:srgbClr val="231F20"/>
                </a:solidFill>
                <a:latin typeface="Calibri"/>
                <a:cs typeface="Calibri"/>
              </a:rPr>
              <a:t>event.</a:t>
            </a:r>
            <a:endParaRPr sz="300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462099" y="2236189"/>
            <a:ext cx="3940854" cy="665480"/>
          </a:xfrm>
          <a:prstGeom prst="rect">
            <a:avLst/>
          </a:prstGeom>
        </p:spPr>
        <p:txBody>
          <a:bodyPr vert="horz" wrap="square" lIns="0" tIns="12700" rIns="0" bIns="0" rtlCol="0">
            <a:spAutoFit/>
          </a:bodyPr>
          <a:lstStyle/>
          <a:p>
            <a:pPr marL="12700">
              <a:lnSpc>
                <a:spcPct val="100000"/>
              </a:lnSpc>
              <a:spcBef>
                <a:spcPts val="100"/>
              </a:spcBef>
            </a:pPr>
            <a:r>
              <a:rPr lang="da-DK"/>
              <a:t>Who needs PFA</a:t>
            </a:r>
            <a:r>
              <a:rPr spc="-5"/>
              <a:t>?</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21" name="Rectangle 20">
            <a:extLst>
              <a:ext uri="{FF2B5EF4-FFF2-40B4-BE49-F238E27FC236}">
                <a16:creationId xmlns:a16="http://schemas.microsoft.com/office/drawing/2014/main" id="{553C01E0-A596-4349-BC7A-6BC694DDEB4D}"/>
              </a:ext>
            </a:extLst>
          </p:cNvPr>
          <p:cNvSpPr/>
          <p:nvPr/>
        </p:nvSpPr>
        <p:spPr>
          <a:xfrm>
            <a:off x="-280002" y="4247161"/>
            <a:ext cx="7425055" cy="1238801"/>
          </a:xfrm>
          <a:prstGeom prst="rect">
            <a:avLst/>
          </a:prstGeom>
        </p:spPr>
        <p:txBody>
          <a:bodyPr wrap="square">
            <a:spAutoFit/>
          </a:bodyPr>
          <a:lstStyle/>
          <a:p>
            <a:pPr marL="300355" indent="-287655" algn="ctr">
              <a:lnSpc>
                <a:spcPct val="100000"/>
              </a:lnSpc>
              <a:spcBef>
                <a:spcPts val="320"/>
              </a:spcBef>
              <a:tabLst>
                <a:tab pos="300355" algn="l"/>
                <a:tab pos="300990" algn="l"/>
              </a:tabLst>
            </a:pPr>
            <a:r>
              <a:rPr lang="en-US" sz="3600" b="1" spc="-5">
                <a:solidFill>
                  <a:srgbClr val="FF0000"/>
                </a:solidFill>
                <a:cs typeface="Calibri"/>
              </a:rPr>
              <a:t>Remember…</a:t>
            </a:r>
          </a:p>
          <a:p>
            <a:pPr marL="300355" indent="-287655" algn="ctr">
              <a:lnSpc>
                <a:spcPct val="100000"/>
              </a:lnSpc>
              <a:spcBef>
                <a:spcPts val="320"/>
              </a:spcBef>
              <a:tabLst>
                <a:tab pos="300355" algn="l"/>
                <a:tab pos="300990" algn="l"/>
              </a:tabLst>
            </a:pPr>
            <a:r>
              <a:rPr lang="en-US" sz="3600" spc="-5">
                <a:solidFill>
                  <a:srgbClr val="FF0000"/>
                </a:solidFill>
                <a:cs typeface="Calibri"/>
              </a:rPr>
              <a:t>Not </a:t>
            </a:r>
            <a:r>
              <a:rPr lang="en-US" sz="3600">
                <a:solidFill>
                  <a:srgbClr val="FF0000"/>
                </a:solidFill>
                <a:cs typeface="Calibri"/>
              </a:rPr>
              <a:t>all </a:t>
            </a:r>
            <a:r>
              <a:rPr lang="en-US" sz="3600" spc="-5">
                <a:solidFill>
                  <a:srgbClr val="FF0000"/>
                </a:solidFill>
                <a:cs typeface="Calibri"/>
              </a:rPr>
              <a:t>people need or </a:t>
            </a:r>
            <a:r>
              <a:rPr lang="en-US" sz="3600" spc="-15">
                <a:solidFill>
                  <a:srgbClr val="FF0000"/>
                </a:solidFill>
                <a:cs typeface="Calibri"/>
              </a:rPr>
              <a:t>want</a:t>
            </a:r>
            <a:r>
              <a:rPr lang="en-US" sz="3600" spc="-50">
                <a:solidFill>
                  <a:srgbClr val="FF0000"/>
                </a:solidFill>
                <a:cs typeface="Calibri"/>
              </a:rPr>
              <a:t> </a:t>
            </a:r>
            <a:r>
              <a:rPr lang="en-US" sz="3600" spc="-35">
                <a:solidFill>
                  <a:srgbClr val="FF0000"/>
                </a:solidFill>
                <a:cs typeface="Calibri"/>
              </a:rPr>
              <a:t>PFA!</a:t>
            </a:r>
            <a:endParaRPr lang="en-US" sz="3600">
              <a:solidFill>
                <a:srgbClr val="FF0000"/>
              </a:solidFill>
              <a:cs typeface="Calibri"/>
            </a:endParaRPr>
          </a:p>
        </p:txBody>
      </p:sp>
      <p:pic>
        <p:nvPicPr>
          <p:cNvPr id="4" name="Picture 3" descr="A picture containing text&#10;&#10;Description automatically generated">
            <a:extLst>
              <a:ext uri="{FF2B5EF4-FFF2-40B4-BE49-F238E27FC236}">
                <a16:creationId xmlns:a16="http://schemas.microsoft.com/office/drawing/2014/main" id="{1AFE06E8-0EB6-406B-817F-874AD8D58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596" y="0"/>
            <a:ext cx="4850289" cy="6483350"/>
          </a:xfrm>
          <a:prstGeom prst="rect">
            <a:avLst/>
          </a:prstGeom>
        </p:spPr>
      </p:pic>
    </p:spTree>
    <p:extLst>
      <p:ext uri="{BB962C8B-B14F-4D97-AF65-F5344CB8AC3E}">
        <p14:creationId xmlns:p14="http://schemas.microsoft.com/office/powerpoint/2010/main" val="41247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069975" y="2708275"/>
            <a:ext cx="4718050" cy="1305486"/>
          </a:xfrm>
          <a:prstGeom prst="rect">
            <a:avLst/>
          </a:prstGeom>
        </p:spPr>
        <p:txBody>
          <a:bodyPr vert="horz" wrap="square" lIns="0" tIns="12700" rIns="0" bIns="0" rtlCol="0">
            <a:spAutoFit/>
          </a:bodyPr>
          <a:lstStyle/>
          <a:p>
            <a:pPr marL="12700">
              <a:lnSpc>
                <a:spcPct val="100000"/>
              </a:lnSpc>
              <a:spcBef>
                <a:spcPts val="100"/>
              </a:spcBef>
            </a:pPr>
            <a:r>
              <a:t>When </a:t>
            </a:r>
            <a:r>
              <a:rPr lang="da-DK" spc="-5"/>
              <a:t>do </a:t>
            </a:r>
            <a:r>
              <a:rPr lang="da-DK" spc="-5" err="1"/>
              <a:t>you</a:t>
            </a:r>
            <a:r>
              <a:rPr lang="da-DK" spc="-5"/>
              <a:t> provide PFA</a:t>
            </a:r>
            <a:r>
              <a:rPr spc="-5"/>
              <a:t>?</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4" name="Picture 3" descr="Diagram&#10;&#10;Description automatically generated with medium confidence">
            <a:extLst>
              <a:ext uri="{FF2B5EF4-FFF2-40B4-BE49-F238E27FC236}">
                <a16:creationId xmlns:a16="http://schemas.microsoft.com/office/drawing/2014/main" id="{54D01788-312F-4D78-9783-AD4956A5F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50" y="-81653"/>
            <a:ext cx="3753175" cy="6483350"/>
          </a:xfrm>
          <a:prstGeom prst="rect">
            <a:avLst/>
          </a:prstGeom>
        </p:spPr>
      </p:pic>
    </p:spTree>
    <p:extLst>
      <p:ext uri="{BB962C8B-B14F-4D97-AF65-F5344CB8AC3E}">
        <p14:creationId xmlns:p14="http://schemas.microsoft.com/office/powerpoint/2010/main" val="224095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180352" y="1365947"/>
            <a:ext cx="6865098" cy="659155"/>
          </a:xfrm>
          <a:prstGeom prst="rect">
            <a:avLst/>
          </a:prstGeom>
        </p:spPr>
        <p:txBody>
          <a:bodyPr vert="horz" wrap="square" lIns="0" tIns="12700" rIns="0" bIns="0" rtlCol="0">
            <a:spAutoFit/>
          </a:bodyPr>
          <a:lstStyle/>
          <a:p>
            <a:pPr marL="12700">
              <a:lnSpc>
                <a:spcPct val="100000"/>
              </a:lnSpc>
              <a:spcBef>
                <a:spcPts val="100"/>
              </a:spcBef>
            </a:pPr>
            <a:r>
              <a:t>When </a:t>
            </a:r>
            <a:r>
              <a:rPr lang="da-DK" spc="-5"/>
              <a:t>do </a:t>
            </a:r>
            <a:r>
              <a:rPr lang="da-DK" spc="-5" err="1"/>
              <a:t>you</a:t>
            </a:r>
            <a:r>
              <a:rPr lang="da-DK" spc="-5"/>
              <a:t> provide PFA</a:t>
            </a:r>
            <a:r>
              <a:rPr spc="-5"/>
              <a:t>?</a:t>
            </a:r>
          </a:p>
        </p:txBody>
      </p:sp>
      <p:sp>
        <p:nvSpPr>
          <p:cNvPr id="13" name="object 13"/>
          <p:cNvSpPr txBox="1"/>
          <p:nvPr/>
        </p:nvSpPr>
        <p:spPr>
          <a:xfrm>
            <a:off x="1180352" y="2112707"/>
            <a:ext cx="5645897" cy="2701381"/>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sz="3200">
                <a:solidFill>
                  <a:srgbClr val="231F20"/>
                </a:solidFill>
                <a:latin typeface="Calibri"/>
                <a:cs typeface="Calibri"/>
              </a:rPr>
              <a:t>when </a:t>
            </a:r>
            <a:r>
              <a:rPr sz="3200" spc="-5">
                <a:solidFill>
                  <a:srgbClr val="231F20"/>
                </a:solidFill>
                <a:latin typeface="Calibri"/>
                <a:cs typeface="Calibri"/>
              </a:rPr>
              <a:t>someone is in</a:t>
            </a:r>
            <a:r>
              <a:rPr sz="3200" spc="-30">
                <a:solidFill>
                  <a:srgbClr val="231F20"/>
                </a:solidFill>
                <a:latin typeface="Calibri"/>
                <a:cs typeface="Calibri"/>
              </a:rPr>
              <a:t> </a:t>
            </a:r>
            <a:r>
              <a:rPr sz="3200" spc="-10">
                <a:solidFill>
                  <a:srgbClr val="231F20"/>
                </a:solidFill>
                <a:latin typeface="Calibri"/>
                <a:cs typeface="Calibri"/>
              </a:rPr>
              <a:t>distress</a:t>
            </a:r>
            <a:endParaRPr sz="3200">
              <a:latin typeface="Calibri"/>
              <a:cs typeface="Calibri"/>
            </a:endParaRPr>
          </a:p>
          <a:p>
            <a:pPr marL="300355" marR="5080" indent="-287655">
              <a:lnSpc>
                <a:spcPct val="111100"/>
              </a:lnSpc>
              <a:buChar char="•"/>
              <a:tabLst>
                <a:tab pos="300355" algn="l"/>
                <a:tab pos="300990" algn="l"/>
              </a:tabLst>
            </a:pPr>
            <a:r>
              <a:rPr sz="3200">
                <a:solidFill>
                  <a:srgbClr val="231F20"/>
                </a:solidFill>
                <a:latin typeface="Calibri"/>
                <a:cs typeface="Calibri"/>
              </a:rPr>
              <a:t>during, </a:t>
            </a:r>
            <a:r>
              <a:rPr sz="3200" spc="-10">
                <a:solidFill>
                  <a:srgbClr val="231F20"/>
                </a:solidFill>
                <a:latin typeface="Calibri"/>
                <a:cs typeface="Calibri"/>
              </a:rPr>
              <a:t>immediately </a:t>
            </a:r>
            <a:r>
              <a:rPr sz="3200" spc="-55">
                <a:solidFill>
                  <a:srgbClr val="231F20"/>
                </a:solidFill>
                <a:latin typeface="Calibri"/>
                <a:cs typeface="Calibri"/>
              </a:rPr>
              <a:t>after, </a:t>
            </a:r>
            <a:r>
              <a:rPr sz="3200" spc="-5">
                <a:solidFill>
                  <a:srgbClr val="231F20"/>
                </a:solidFill>
                <a:latin typeface="Calibri"/>
                <a:cs typeface="Calibri"/>
              </a:rPr>
              <a:t>shortly or long </a:t>
            </a:r>
            <a:r>
              <a:rPr sz="3200" spc="-25">
                <a:solidFill>
                  <a:srgbClr val="231F20"/>
                </a:solidFill>
                <a:latin typeface="Calibri"/>
                <a:cs typeface="Calibri"/>
              </a:rPr>
              <a:t>after </a:t>
            </a:r>
            <a:r>
              <a:rPr sz="3200">
                <a:solidFill>
                  <a:srgbClr val="231F20"/>
                </a:solidFill>
                <a:latin typeface="Calibri"/>
                <a:cs typeface="Calibri"/>
              </a:rPr>
              <a:t>a</a:t>
            </a:r>
            <a:r>
              <a:rPr sz="3200" spc="10">
                <a:solidFill>
                  <a:srgbClr val="231F20"/>
                </a:solidFill>
                <a:latin typeface="Calibri"/>
                <a:cs typeface="Calibri"/>
              </a:rPr>
              <a:t> </a:t>
            </a:r>
            <a:r>
              <a:rPr sz="3200">
                <a:solidFill>
                  <a:srgbClr val="231F20"/>
                </a:solidFill>
                <a:latin typeface="Calibri"/>
                <a:cs typeface="Calibri"/>
              </a:rPr>
              <a:t>crisis</a:t>
            </a:r>
            <a:endParaRPr sz="3200">
              <a:latin typeface="Calibri"/>
              <a:cs typeface="Calibri"/>
            </a:endParaRPr>
          </a:p>
          <a:p>
            <a:pPr marL="300355" indent="-287655">
              <a:lnSpc>
                <a:spcPct val="100000"/>
              </a:lnSpc>
              <a:spcBef>
                <a:spcPts val="320"/>
              </a:spcBef>
              <a:buChar char="•"/>
              <a:tabLst>
                <a:tab pos="300355" algn="l"/>
                <a:tab pos="300990" algn="l"/>
              </a:tabLst>
            </a:pPr>
            <a:r>
              <a:rPr sz="3200" spc="-10">
                <a:solidFill>
                  <a:srgbClr val="231F20"/>
                </a:solidFill>
                <a:latin typeface="Calibri"/>
                <a:cs typeface="Calibri"/>
              </a:rPr>
              <a:t>emergency </a:t>
            </a:r>
            <a:r>
              <a:rPr sz="3200">
                <a:solidFill>
                  <a:srgbClr val="231F20"/>
                </a:solidFill>
                <a:latin typeface="Calibri"/>
                <a:cs typeface="Calibri"/>
              </a:rPr>
              <a:t>and</a:t>
            </a:r>
            <a:r>
              <a:rPr sz="3200" spc="-10">
                <a:solidFill>
                  <a:srgbClr val="231F20"/>
                </a:solidFill>
                <a:latin typeface="Calibri"/>
                <a:cs typeface="Calibri"/>
              </a:rPr>
              <a:t> non-emergency</a:t>
            </a:r>
            <a:endParaRPr sz="3200">
              <a:latin typeface="Calibri"/>
              <a:cs typeface="Calibri"/>
            </a:endParaRPr>
          </a:p>
          <a:p>
            <a:pPr marL="300355" indent="-287655">
              <a:lnSpc>
                <a:spcPct val="100000"/>
              </a:lnSpc>
              <a:spcBef>
                <a:spcPts val="320"/>
              </a:spcBef>
              <a:buChar char="•"/>
              <a:tabLst>
                <a:tab pos="300355" algn="l"/>
                <a:tab pos="300990" algn="l"/>
              </a:tabLst>
            </a:pPr>
            <a:r>
              <a:rPr sz="3200" spc="-10">
                <a:solidFill>
                  <a:srgbClr val="231F20"/>
                </a:solidFill>
                <a:latin typeface="Calibri"/>
                <a:cs typeface="Calibri"/>
              </a:rPr>
              <a:t>personal </a:t>
            </a:r>
            <a:r>
              <a:rPr sz="3200" spc="-5">
                <a:solidFill>
                  <a:srgbClr val="231F20"/>
                </a:solidFill>
                <a:latin typeface="Calibri"/>
                <a:cs typeface="Calibri"/>
              </a:rPr>
              <a:t>or </a:t>
            </a:r>
            <a:r>
              <a:rPr sz="3200" spc="-15">
                <a:solidFill>
                  <a:srgbClr val="231F20"/>
                </a:solidFill>
                <a:latin typeface="Calibri"/>
                <a:cs typeface="Calibri"/>
              </a:rPr>
              <a:t>la</a:t>
            </a:r>
            <a:r>
              <a:rPr lang="da-DK" sz="3200" spc="-15">
                <a:solidFill>
                  <a:srgbClr val="231F20"/>
                </a:solidFill>
                <a:latin typeface="Calibri"/>
                <a:cs typeface="Calibri"/>
              </a:rPr>
              <a:t>r</a:t>
            </a:r>
            <a:r>
              <a:rPr sz="3200" spc="-15">
                <a:solidFill>
                  <a:srgbClr val="231F20"/>
                </a:solidFill>
                <a:latin typeface="Calibri"/>
                <a:cs typeface="Calibri"/>
              </a:rPr>
              <a:t>ger</a:t>
            </a:r>
            <a:r>
              <a:rPr sz="3200" spc="-5">
                <a:solidFill>
                  <a:srgbClr val="231F20"/>
                </a:solidFill>
                <a:latin typeface="Calibri"/>
                <a:cs typeface="Calibri"/>
              </a:rPr>
              <a:t> </a:t>
            </a:r>
            <a:r>
              <a:rPr sz="3200">
                <a:solidFill>
                  <a:srgbClr val="231F20"/>
                </a:solidFill>
                <a:latin typeface="Calibri"/>
                <a:cs typeface="Calibri"/>
              </a:rPr>
              <a:t>crises</a:t>
            </a:r>
            <a:endParaRPr lang="en-GB" sz="3200">
              <a:solidFill>
                <a:srgbClr val="231F20"/>
              </a:solidFill>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8" name="Picture 7" descr="Diagram&#10;&#10;Description automatically generated with medium confidence">
            <a:extLst>
              <a:ext uri="{FF2B5EF4-FFF2-40B4-BE49-F238E27FC236}">
                <a16:creationId xmlns:a16="http://schemas.microsoft.com/office/drawing/2014/main" id="{5C380C49-86CC-4E0D-8D38-FE3228C96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8229" y="0"/>
            <a:ext cx="3753175" cy="6483350"/>
          </a:xfrm>
          <a:prstGeom prst="rect">
            <a:avLst/>
          </a:prstGeom>
        </p:spPr>
      </p:pic>
    </p:spTree>
    <p:extLst>
      <p:ext uri="{BB962C8B-B14F-4D97-AF65-F5344CB8AC3E}">
        <p14:creationId xmlns:p14="http://schemas.microsoft.com/office/powerpoint/2010/main" val="1061112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4239" y="-60336"/>
            <a:ext cx="11307115" cy="6543687"/>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60889" y="5868416"/>
            <a:ext cx="118745" cy="535940"/>
          </a:xfrm>
          <a:prstGeom prst="rect">
            <a:avLst/>
          </a:prstGeom>
        </p:spPr>
        <p:txBody>
          <a:bodyPr vert="vert" wrap="square" lIns="0" tIns="8890" rIns="0" bIns="0" rtlCol="0">
            <a:spAutoFit/>
          </a:bodyPr>
          <a:lstStyle/>
          <a:p>
            <a:pPr marL="12700">
              <a:lnSpc>
                <a:spcPct val="100000"/>
              </a:lnSpc>
              <a:spcBef>
                <a:spcPts val="70"/>
              </a:spcBef>
            </a:pPr>
            <a:r>
              <a:rPr sz="600" spc="10">
                <a:solidFill>
                  <a:srgbClr val="FFFFFF"/>
                </a:solidFill>
                <a:latin typeface="Calibri"/>
                <a:cs typeface="Calibri"/>
              </a:rPr>
              <a:t>YOSHI</a:t>
            </a:r>
            <a:r>
              <a:rPr sz="600" spc="-30">
                <a:solidFill>
                  <a:srgbClr val="FFFFFF"/>
                </a:solidFill>
                <a:latin typeface="Calibri"/>
                <a:cs typeface="Calibri"/>
              </a:rPr>
              <a:t> </a:t>
            </a:r>
            <a:r>
              <a:rPr sz="600" spc="20">
                <a:solidFill>
                  <a:srgbClr val="FFFFFF"/>
                </a:solidFill>
                <a:latin typeface="Calibri"/>
                <a:cs typeface="Calibri"/>
              </a:rPr>
              <a:t>SHIMIZU</a:t>
            </a:r>
            <a:endParaRPr sz="600">
              <a:latin typeface="Calibri"/>
              <a:cs typeface="Calibri"/>
            </a:endParaRPr>
          </a:p>
        </p:txBody>
      </p:sp>
      <p:sp>
        <p:nvSpPr>
          <p:cNvPr id="8" name="object 8"/>
          <p:cNvSpPr/>
          <p:nvPr/>
        </p:nvSpPr>
        <p:spPr>
          <a:xfrm>
            <a:off x="7934035" y="5631062"/>
            <a:ext cx="176550" cy="22910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2" name="object 12"/>
          <p:cNvSpPr/>
          <p:nvPr/>
        </p:nvSpPr>
        <p:spPr>
          <a:xfrm>
            <a:off x="7750230" y="5633846"/>
            <a:ext cx="64135" cy="78740"/>
          </a:xfrm>
          <a:custGeom>
            <a:avLst/>
            <a:gdLst/>
            <a:ahLst/>
            <a:cxnLst/>
            <a:rect l="l" t="t" r="r" b="b"/>
            <a:pathLst>
              <a:path w="64134" h="78739">
                <a:moveTo>
                  <a:pt x="0" y="0"/>
                </a:moveTo>
                <a:lnTo>
                  <a:pt x="63878" y="0"/>
                </a:lnTo>
                <a:lnTo>
                  <a:pt x="63878" y="78496"/>
                </a:lnTo>
                <a:lnTo>
                  <a:pt x="0" y="78496"/>
                </a:lnTo>
                <a:lnTo>
                  <a:pt x="0" y="0"/>
                </a:lnTo>
                <a:close/>
              </a:path>
            </a:pathLst>
          </a:custGeom>
          <a:solidFill>
            <a:srgbClr val="ED1C24"/>
          </a:solidFill>
        </p:spPr>
        <p:txBody>
          <a:bodyPr wrap="square" lIns="0" tIns="0" rIns="0" bIns="0" rtlCol="0"/>
          <a:lstStyle/>
          <a:p>
            <a:endParaRPr/>
          </a:p>
        </p:txBody>
      </p:sp>
      <p:sp>
        <p:nvSpPr>
          <p:cNvPr id="13" name="object 13"/>
          <p:cNvSpPr/>
          <p:nvPr/>
        </p:nvSpPr>
        <p:spPr>
          <a:xfrm>
            <a:off x="7675704" y="5746358"/>
            <a:ext cx="213360" cy="0"/>
          </a:xfrm>
          <a:custGeom>
            <a:avLst/>
            <a:gdLst/>
            <a:ahLst/>
            <a:cxnLst/>
            <a:rect l="l" t="t" r="r" b="b"/>
            <a:pathLst>
              <a:path w="213359">
                <a:moveTo>
                  <a:pt x="0" y="0"/>
                </a:moveTo>
                <a:lnTo>
                  <a:pt x="212931" y="0"/>
                </a:lnTo>
              </a:path>
            </a:pathLst>
          </a:custGeom>
          <a:ln w="68030">
            <a:solidFill>
              <a:srgbClr val="ED1C24"/>
            </a:solidFill>
          </a:ln>
        </p:spPr>
        <p:txBody>
          <a:bodyPr wrap="square" lIns="0" tIns="0" rIns="0" bIns="0" rtlCol="0"/>
          <a:lstStyle/>
          <a:p>
            <a:endParaRPr/>
          </a:p>
        </p:txBody>
      </p:sp>
      <p:sp>
        <p:nvSpPr>
          <p:cNvPr id="14" name="object 14"/>
          <p:cNvSpPr/>
          <p:nvPr/>
        </p:nvSpPr>
        <p:spPr>
          <a:xfrm>
            <a:off x="7750227" y="5780344"/>
            <a:ext cx="64135" cy="79375"/>
          </a:xfrm>
          <a:custGeom>
            <a:avLst/>
            <a:gdLst/>
            <a:ahLst/>
            <a:cxnLst/>
            <a:rect l="l" t="t" r="r" b="b"/>
            <a:pathLst>
              <a:path w="64134" h="79375">
                <a:moveTo>
                  <a:pt x="63880" y="79165"/>
                </a:moveTo>
                <a:lnTo>
                  <a:pt x="0" y="79165"/>
                </a:lnTo>
                <a:lnTo>
                  <a:pt x="0" y="0"/>
                </a:lnTo>
                <a:lnTo>
                  <a:pt x="63880" y="29"/>
                </a:lnTo>
                <a:lnTo>
                  <a:pt x="63880" y="79165"/>
                </a:lnTo>
                <a:close/>
              </a:path>
            </a:pathLst>
          </a:custGeom>
          <a:solidFill>
            <a:srgbClr val="ED1C24"/>
          </a:solidFill>
        </p:spPr>
        <p:txBody>
          <a:bodyPr wrap="square" lIns="0" tIns="0" rIns="0" bIns="0" rtlCol="0"/>
          <a:lstStyle/>
          <a:p>
            <a:endParaRPr/>
          </a:p>
        </p:txBody>
      </p:sp>
      <p:sp>
        <p:nvSpPr>
          <p:cNvPr id="15" name="object 15"/>
          <p:cNvSpPr/>
          <p:nvPr/>
        </p:nvSpPr>
        <p:spPr>
          <a:xfrm>
            <a:off x="7750227" y="5780344"/>
            <a:ext cx="64135" cy="635"/>
          </a:xfrm>
          <a:custGeom>
            <a:avLst/>
            <a:gdLst/>
            <a:ahLst/>
            <a:cxnLst/>
            <a:rect l="l" t="t" r="r" b="b"/>
            <a:pathLst>
              <a:path w="64134" h="635">
                <a:moveTo>
                  <a:pt x="63880" y="29"/>
                </a:moveTo>
                <a:lnTo>
                  <a:pt x="4" y="29"/>
                </a:lnTo>
                <a:lnTo>
                  <a:pt x="63880" y="0"/>
                </a:lnTo>
                <a:close/>
              </a:path>
            </a:pathLst>
          </a:custGeom>
          <a:solidFill>
            <a:srgbClr val="ED1C24"/>
          </a:solidFill>
        </p:spPr>
        <p:txBody>
          <a:bodyPr wrap="square" lIns="0" tIns="0" rIns="0" bIns="0" rtlCol="0"/>
          <a:lstStyle/>
          <a:p>
            <a:endParaRPr/>
          </a:p>
        </p:txBody>
      </p:sp>
      <p:sp>
        <p:nvSpPr>
          <p:cNvPr id="16" name="object 16"/>
          <p:cNvSpPr/>
          <p:nvPr/>
        </p:nvSpPr>
        <p:spPr>
          <a:xfrm>
            <a:off x="7814108" y="5780344"/>
            <a:ext cx="74930" cy="635"/>
          </a:xfrm>
          <a:custGeom>
            <a:avLst/>
            <a:gdLst/>
            <a:ahLst/>
            <a:cxnLst/>
            <a:rect l="l" t="t" r="r" b="b"/>
            <a:pathLst>
              <a:path w="74929" h="635">
                <a:moveTo>
                  <a:pt x="74528" y="14"/>
                </a:moveTo>
                <a:lnTo>
                  <a:pt x="0" y="14"/>
                </a:lnTo>
                <a:lnTo>
                  <a:pt x="74528" y="0"/>
                </a:lnTo>
                <a:close/>
              </a:path>
            </a:pathLst>
          </a:custGeom>
          <a:solidFill>
            <a:srgbClr val="ED1C24"/>
          </a:solidFill>
        </p:spPr>
        <p:txBody>
          <a:bodyPr wrap="square" lIns="0" tIns="0" rIns="0" bIns="0" rtlCol="0"/>
          <a:lstStyle/>
          <a:p>
            <a:endParaRPr/>
          </a:p>
        </p:txBody>
      </p:sp>
      <p:sp>
        <p:nvSpPr>
          <p:cNvPr id="17" name="object 17"/>
          <p:cNvSpPr/>
          <p:nvPr/>
        </p:nvSpPr>
        <p:spPr>
          <a:xfrm>
            <a:off x="7934035" y="5631062"/>
            <a:ext cx="176550" cy="229100"/>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9" name="object 19"/>
          <p:cNvSpPr txBox="1">
            <a:spLocks noGrp="1"/>
          </p:cNvSpPr>
          <p:nvPr>
            <p:ph type="title"/>
          </p:nvPr>
        </p:nvSpPr>
        <p:spPr>
          <a:xfrm>
            <a:off x="7675704" y="1847030"/>
            <a:ext cx="3843196" cy="3963777"/>
          </a:xfrm>
          <a:prstGeom prst="rect">
            <a:avLst/>
          </a:prstGeom>
        </p:spPr>
        <p:txBody>
          <a:bodyPr vert="horz" wrap="square" lIns="0" tIns="157480" rIns="0" bIns="0" rtlCol="0">
            <a:spAutoFit/>
          </a:bodyPr>
          <a:lstStyle/>
          <a:p>
            <a:pPr marL="12700" marR="5080" algn="ctr">
              <a:lnSpc>
                <a:spcPct val="79800"/>
              </a:lnSpc>
              <a:spcBef>
                <a:spcPts val="1240"/>
              </a:spcBef>
              <a:tabLst>
                <a:tab pos="1182370" algn="l"/>
              </a:tabLst>
            </a:pPr>
            <a:br>
              <a:rPr lang="da-DK">
                <a:solidFill>
                  <a:srgbClr val="FFFFFF"/>
                </a:solidFill>
              </a:rPr>
            </a:br>
            <a:r>
              <a:rPr lang="da-DK" spc="-75" err="1">
                <a:solidFill>
                  <a:srgbClr val="FFFFFF"/>
                </a:solidFill>
              </a:rPr>
              <a:t>Orientation</a:t>
            </a:r>
            <a:br>
              <a:rPr lang="da-DK" spc="-75">
                <a:solidFill>
                  <a:srgbClr val="FFFFFF"/>
                </a:solidFill>
              </a:rPr>
            </a:br>
            <a:r>
              <a:rPr lang="da-DK" spc="-75">
                <a:solidFill>
                  <a:srgbClr val="FFFFFF"/>
                </a:solidFill>
              </a:rPr>
              <a:t>on</a:t>
            </a:r>
            <a:br>
              <a:rPr lang="da-DK" spc="-75">
                <a:solidFill>
                  <a:srgbClr val="FFFFFF"/>
                </a:solidFill>
              </a:rPr>
            </a:br>
            <a:r>
              <a:rPr lang="da-DK" spc="-75">
                <a:solidFill>
                  <a:srgbClr val="FFFFFF"/>
                </a:solidFill>
              </a:rPr>
              <a:t> </a:t>
            </a:r>
            <a:r>
              <a:rPr spc="-75">
                <a:solidFill>
                  <a:srgbClr val="FFFFFF"/>
                </a:solidFill>
              </a:rPr>
              <a:t>P</a:t>
            </a:r>
            <a:r>
              <a:rPr spc="-90">
                <a:solidFill>
                  <a:srgbClr val="FFFFFF"/>
                </a:solidFill>
              </a:rPr>
              <a:t>s</a:t>
            </a:r>
            <a:r>
              <a:rPr spc="-60">
                <a:solidFill>
                  <a:srgbClr val="FFFFFF"/>
                </a:solidFill>
              </a:rPr>
              <a:t>y</a:t>
            </a:r>
            <a:r>
              <a:rPr>
                <a:solidFill>
                  <a:srgbClr val="FFFFFF"/>
                </a:solidFill>
              </a:rPr>
              <a:t>chologi</a:t>
            </a:r>
            <a:r>
              <a:rPr spc="-35">
                <a:solidFill>
                  <a:srgbClr val="FFFFFF"/>
                </a:solidFill>
              </a:rPr>
              <a:t>c</a:t>
            </a:r>
            <a:r>
              <a:rPr>
                <a:solidFill>
                  <a:srgbClr val="FFFFFF"/>
                </a:solidFill>
              </a:rPr>
              <a:t>al</a:t>
            </a:r>
            <a:br>
              <a:rPr lang="da-DK">
                <a:solidFill>
                  <a:srgbClr val="FFFFFF"/>
                </a:solidFill>
              </a:rPr>
            </a:br>
            <a:r>
              <a:rPr spc="-30">
                <a:solidFill>
                  <a:srgbClr val="FFFFFF"/>
                </a:solidFill>
              </a:rPr>
              <a:t>First	</a:t>
            </a:r>
            <a:r>
              <a:rPr>
                <a:solidFill>
                  <a:srgbClr val="FFFFFF"/>
                </a:solidFill>
              </a:rPr>
              <a:t>Aid</a:t>
            </a:r>
            <a:r>
              <a:rPr lang="da-DK">
                <a:solidFill>
                  <a:srgbClr val="FFFFFF"/>
                </a:solidFill>
              </a:rPr>
              <a:t> </a:t>
            </a:r>
            <a:br>
              <a:rPr lang="da-DK">
                <a:solidFill>
                  <a:srgbClr val="FFFFFF"/>
                </a:solidFill>
              </a:rPr>
            </a:br>
            <a:r>
              <a:rPr lang="da-DK" sz="2800">
                <a:solidFill>
                  <a:srgbClr val="FFFFFF"/>
                </a:solidFill>
              </a:rPr>
              <a:t>in times of </a:t>
            </a:r>
            <a:r>
              <a:rPr lang="da-DK" sz="2800" err="1">
                <a:solidFill>
                  <a:srgbClr val="FFFFFF"/>
                </a:solidFill>
              </a:rPr>
              <a:t>conflict</a:t>
            </a:r>
            <a:r>
              <a:rPr lang="da-DK" sz="2800">
                <a:solidFill>
                  <a:srgbClr val="FFFFFF"/>
                </a:solidFill>
              </a:rPr>
              <a:t> and </a:t>
            </a:r>
            <a:r>
              <a:rPr lang="da-DK" sz="2800" err="1">
                <a:solidFill>
                  <a:srgbClr val="FFFFFF"/>
                </a:solidFill>
              </a:rPr>
              <a:t>uncertainty</a:t>
            </a:r>
            <a:br>
              <a:rPr lang="da-DK">
                <a:solidFill>
                  <a:srgbClr val="FFFFFF"/>
                </a:solidFill>
              </a:rPr>
            </a:br>
            <a:endParaRPr/>
          </a:p>
        </p:txBody>
      </p:sp>
      <p:sp>
        <p:nvSpPr>
          <p:cNvPr id="23" name="Rectangle 22"/>
          <p:cNvSpPr/>
          <p:nvPr/>
        </p:nvSpPr>
        <p:spPr>
          <a:xfrm>
            <a:off x="0" y="0"/>
            <a:ext cx="7416768" cy="6483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Logo IFRC Reference Centre for Psychosocial Support">
            <a:extLst>
              <a:ext uri="{FF2B5EF4-FFF2-40B4-BE49-F238E27FC236}">
                <a16:creationId xmlns:a16="http://schemas.microsoft.com/office/drawing/2014/main" id="{D99DD1C0-0427-4E04-B34D-4493F4FC33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3187" y="605618"/>
            <a:ext cx="1229294" cy="122910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719D6B4-8F86-4373-AF6D-FB0710389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239" y="-78994"/>
            <a:ext cx="6678714" cy="66122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197504" y="717485"/>
            <a:ext cx="7123891" cy="659155"/>
          </a:xfrm>
          <a:prstGeom prst="rect">
            <a:avLst/>
          </a:prstGeom>
        </p:spPr>
        <p:txBody>
          <a:bodyPr vert="horz" wrap="square" lIns="0" tIns="12700" rIns="0" bIns="0" rtlCol="0">
            <a:spAutoFit/>
          </a:bodyPr>
          <a:lstStyle/>
          <a:p>
            <a:pPr marL="12700">
              <a:lnSpc>
                <a:spcPct val="100000"/>
              </a:lnSpc>
              <a:spcBef>
                <a:spcPts val="100"/>
              </a:spcBef>
            </a:pPr>
            <a:r>
              <a:rPr lang="da-DK"/>
              <a:t>Where can you provide PFA</a:t>
            </a:r>
            <a:r>
              <a:rPr spc="-5"/>
              <a:t>?</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8" name="Picture 7" descr="A drawing of a group of people&#10;&#10;Description automatically generated with medium confidence">
            <a:extLst>
              <a:ext uri="{FF2B5EF4-FFF2-40B4-BE49-F238E27FC236}">
                <a16:creationId xmlns:a16="http://schemas.microsoft.com/office/drawing/2014/main" id="{BAE7CE89-DFCF-4B39-B36F-8FAC961A1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484" y="2264320"/>
            <a:ext cx="3621371" cy="3501545"/>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8FCDDE9-5975-4C1B-9B41-7ACD29066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046" y="2044028"/>
            <a:ext cx="4048479" cy="422493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8609" y="955675"/>
            <a:ext cx="2230755" cy="345440"/>
          </a:xfrm>
          <a:prstGeom prst="rect">
            <a:avLst/>
          </a:prstGeom>
        </p:spPr>
        <p:txBody>
          <a:bodyPr vert="horz" wrap="square" lIns="0" tIns="12700" rIns="0" bIns="0" rtlCol="0">
            <a:spAutoFit/>
          </a:bodyPr>
          <a:lstStyle/>
          <a:p>
            <a:pPr marL="12700">
              <a:lnSpc>
                <a:spcPct val="100000"/>
              </a:lnSpc>
              <a:spcBef>
                <a:spcPts val="100"/>
              </a:spcBef>
            </a:pPr>
            <a:r>
              <a:rPr sz="2100" spc="-70">
                <a:solidFill>
                  <a:srgbClr val="FFFFFF"/>
                </a:solidFill>
                <a:latin typeface="Calibri"/>
                <a:cs typeface="Calibri"/>
              </a:rPr>
              <a:t>Psychological </a:t>
            </a:r>
            <a:r>
              <a:rPr sz="2100" spc="-65">
                <a:solidFill>
                  <a:srgbClr val="FFFFFF"/>
                </a:solidFill>
                <a:latin typeface="Calibri"/>
                <a:cs typeface="Calibri"/>
              </a:rPr>
              <a:t>First</a:t>
            </a:r>
            <a:r>
              <a:rPr sz="2100" spc="-150">
                <a:solidFill>
                  <a:srgbClr val="FFFFFF"/>
                </a:solidFill>
                <a:latin typeface="Calibri"/>
                <a:cs typeface="Calibri"/>
              </a:rPr>
              <a:t> </a:t>
            </a:r>
            <a:r>
              <a:rPr sz="2100" spc="-65">
                <a:solidFill>
                  <a:srgbClr val="FFFFFF"/>
                </a:solidFill>
                <a:latin typeface="Calibri"/>
                <a:cs typeface="Calibri"/>
              </a:rPr>
              <a:t>Aid</a:t>
            </a:r>
            <a:endParaRPr sz="2100">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8" name="object 14"/>
          <p:cNvSpPr txBox="1">
            <a:spLocks noGrp="1"/>
          </p:cNvSpPr>
          <p:nvPr>
            <p:ph type="body" idx="1"/>
          </p:nvPr>
        </p:nvSpPr>
        <p:spPr>
          <a:xfrm>
            <a:off x="577850" y="955675"/>
            <a:ext cx="10210800" cy="4988289"/>
          </a:xfrm>
          <a:prstGeom prst="rect">
            <a:avLst/>
          </a:prstGeom>
        </p:spPr>
        <p:txBody>
          <a:bodyPr vert="horz" wrap="square" lIns="0" tIns="15875" rIns="0" bIns="0" rtlCol="0">
            <a:spAutoFit/>
          </a:bodyPr>
          <a:lstStyle/>
          <a:p>
            <a:pPr marL="325755" algn="ctr">
              <a:lnSpc>
                <a:spcPts val="3420"/>
              </a:lnSpc>
              <a:spcBef>
                <a:spcPts val="125"/>
              </a:spcBef>
            </a:pPr>
            <a:r>
              <a:rPr lang="en-GB" sz="4400" b="1" spc="100"/>
              <a:t>DO NO HARM</a:t>
            </a:r>
          </a:p>
          <a:p>
            <a:pPr marL="325755" algn="ctr">
              <a:lnSpc>
                <a:spcPts val="3420"/>
              </a:lnSpc>
              <a:spcBef>
                <a:spcPts val="125"/>
              </a:spcBef>
            </a:pPr>
            <a:endParaRPr lang="en-GB" sz="4400" b="1" spc="100"/>
          </a:p>
          <a:p>
            <a:pPr marL="325755">
              <a:lnSpc>
                <a:spcPts val="3420"/>
              </a:lnSpc>
              <a:spcBef>
                <a:spcPts val="125"/>
              </a:spcBef>
            </a:pPr>
            <a:r>
              <a:rPr lang="en-GB" b="1" spc="100"/>
              <a:t>S</a:t>
            </a:r>
            <a:r>
              <a:rPr b="1" spc="100"/>
              <a:t>afety</a:t>
            </a:r>
          </a:p>
          <a:p>
            <a:pPr marL="325755" marR="5080">
              <a:lnSpc>
                <a:spcPct val="101899"/>
              </a:lnSpc>
            </a:pPr>
            <a:r>
              <a:rPr sz="2200" b="0">
                <a:latin typeface="Calibri"/>
                <a:cs typeface="Calibri"/>
              </a:rPr>
              <a:t>Avoid </a:t>
            </a:r>
            <a:r>
              <a:rPr sz="2200" b="0" spc="-5">
                <a:latin typeface="Calibri"/>
                <a:cs typeface="Calibri"/>
              </a:rPr>
              <a:t>p</a:t>
            </a:r>
            <a:r>
              <a:rPr lang="en-US" sz="2200" spc="-5"/>
              <a:t>utting </a:t>
            </a:r>
            <a:r>
              <a:rPr lang="en-US" sz="2200" spc="10"/>
              <a:t>people </a:t>
            </a:r>
            <a:r>
              <a:rPr lang="en-US" sz="2200" spc="5"/>
              <a:t>at </a:t>
            </a:r>
            <a:r>
              <a:rPr lang="en-US" sz="2200" spc="10"/>
              <a:t>further risk </a:t>
            </a:r>
            <a:r>
              <a:rPr lang="en-US" sz="2200" spc="15"/>
              <a:t>as a </a:t>
            </a:r>
            <a:r>
              <a:rPr lang="en-US" sz="2200" spc="5"/>
              <a:t>result </a:t>
            </a:r>
            <a:r>
              <a:rPr lang="en-US" sz="2200" spc="10"/>
              <a:t>of </a:t>
            </a:r>
            <a:r>
              <a:rPr lang="en-US" sz="2200" spc="5"/>
              <a:t>your</a:t>
            </a:r>
            <a:r>
              <a:rPr lang="en-US" sz="2200" spc="10"/>
              <a:t> actions.</a:t>
            </a:r>
            <a:endParaRPr lang="en-US" sz="2200"/>
          </a:p>
          <a:p>
            <a:pPr marL="325755" marR="5080">
              <a:lnSpc>
                <a:spcPct val="101899"/>
              </a:lnSpc>
            </a:pPr>
            <a:r>
              <a:rPr lang="en-US" sz="2200" spc="5"/>
              <a:t>Make sure </a:t>
            </a:r>
            <a:r>
              <a:rPr lang="en-US" sz="2200"/>
              <a:t>to </a:t>
            </a:r>
            <a:r>
              <a:rPr lang="en-US" sz="2200" spc="15"/>
              <a:t>the </a:t>
            </a:r>
            <a:r>
              <a:rPr lang="en-US" sz="2200" spc="5"/>
              <a:t>best </a:t>
            </a:r>
            <a:r>
              <a:rPr lang="en-US" sz="2200" spc="10"/>
              <a:t>of </a:t>
            </a:r>
            <a:r>
              <a:rPr lang="en-US" sz="2200" spc="5"/>
              <a:t>your </a:t>
            </a:r>
            <a:r>
              <a:rPr lang="en-US" sz="2200" spc="10"/>
              <a:t>ability that </a:t>
            </a:r>
            <a:r>
              <a:rPr lang="en-US" sz="2200" spc="15"/>
              <a:t>the </a:t>
            </a:r>
            <a:r>
              <a:rPr lang="en-US" sz="2200" spc="10"/>
              <a:t>people you help </a:t>
            </a:r>
            <a:r>
              <a:rPr lang="en-US" sz="2200" spc="5"/>
              <a:t>are </a:t>
            </a:r>
            <a:r>
              <a:rPr lang="en-US" sz="2200" spc="-5"/>
              <a:t>safe </a:t>
            </a:r>
            <a:r>
              <a:rPr lang="en-US" sz="2200" spc="20"/>
              <a:t>and </a:t>
            </a:r>
            <a:r>
              <a:rPr lang="en-US" sz="2200" spc="5"/>
              <a:t>protect  </a:t>
            </a:r>
            <a:r>
              <a:rPr lang="en-US" sz="2200" spc="20"/>
              <a:t>them </a:t>
            </a:r>
            <a:r>
              <a:rPr lang="en-US" sz="2200" spc="5"/>
              <a:t>from </a:t>
            </a:r>
            <a:r>
              <a:rPr lang="en-US" sz="2200"/>
              <a:t>physical </a:t>
            </a:r>
            <a:r>
              <a:rPr lang="en-US" sz="2200" spc="15"/>
              <a:t>or </a:t>
            </a:r>
            <a:r>
              <a:rPr lang="en-US" sz="2200" spc="5"/>
              <a:t>psychological</a:t>
            </a:r>
            <a:r>
              <a:rPr lang="en-US" sz="2200" spc="-10"/>
              <a:t> </a:t>
            </a:r>
            <a:r>
              <a:rPr lang="en-US" sz="2200" spc="10"/>
              <a:t>harm.</a:t>
            </a:r>
            <a:endParaRPr lang="en-US" sz="2200"/>
          </a:p>
          <a:p>
            <a:pPr marL="325755">
              <a:lnSpc>
                <a:spcPts val="3420"/>
              </a:lnSpc>
              <a:spcBef>
                <a:spcPts val="1705"/>
              </a:spcBef>
            </a:pPr>
            <a:r>
              <a:rPr lang="en-US" sz="2000" b="1" spc="140"/>
              <a:t>Dignity</a:t>
            </a:r>
          </a:p>
          <a:p>
            <a:pPr marL="325755">
              <a:lnSpc>
                <a:spcPts val="2400"/>
              </a:lnSpc>
            </a:pPr>
            <a:r>
              <a:rPr lang="en-US" sz="2200" b="0" spc="-20">
                <a:latin typeface="Calibri"/>
                <a:cs typeface="Calibri"/>
              </a:rPr>
              <a:t>Treat </a:t>
            </a:r>
            <a:r>
              <a:rPr lang="en-US" sz="2200" b="0" spc="10">
                <a:latin typeface="Calibri"/>
                <a:cs typeface="Calibri"/>
              </a:rPr>
              <a:t>people </a:t>
            </a:r>
            <a:r>
              <a:rPr lang="en-US" sz="2200" b="0" spc="15">
                <a:latin typeface="Calibri"/>
                <a:cs typeface="Calibri"/>
              </a:rPr>
              <a:t>with </a:t>
            </a:r>
            <a:r>
              <a:rPr lang="en-US" sz="2200" b="0" spc="5">
                <a:latin typeface="Calibri"/>
                <a:cs typeface="Calibri"/>
              </a:rPr>
              <a:t>respect </a:t>
            </a:r>
            <a:r>
              <a:rPr lang="en-US" sz="2200" b="0" spc="20">
                <a:latin typeface="Calibri"/>
                <a:cs typeface="Calibri"/>
              </a:rPr>
              <a:t>and </a:t>
            </a:r>
            <a:r>
              <a:rPr lang="en-US" sz="2200" b="0" spc="10">
                <a:latin typeface="Calibri"/>
                <a:cs typeface="Calibri"/>
              </a:rPr>
              <a:t>in accordance </a:t>
            </a:r>
            <a:r>
              <a:rPr lang="en-US" sz="2200" b="0" spc="15">
                <a:latin typeface="Calibri"/>
                <a:cs typeface="Calibri"/>
              </a:rPr>
              <a:t>with </a:t>
            </a:r>
            <a:r>
              <a:rPr lang="en-US" sz="2200" b="0" spc="10">
                <a:latin typeface="Calibri"/>
                <a:cs typeface="Calibri"/>
              </a:rPr>
              <a:t>their </a:t>
            </a:r>
            <a:r>
              <a:rPr lang="en-US" sz="2200" b="0" spc="5">
                <a:latin typeface="Calibri"/>
                <a:cs typeface="Calibri"/>
              </a:rPr>
              <a:t>cultural </a:t>
            </a:r>
            <a:r>
              <a:rPr lang="en-US" sz="2200" b="0" spc="20">
                <a:latin typeface="Calibri"/>
                <a:cs typeface="Calibri"/>
              </a:rPr>
              <a:t>and </a:t>
            </a:r>
            <a:r>
              <a:rPr lang="en-US" sz="2200" b="0" spc="10">
                <a:latin typeface="Calibri"/>
                <a:cs typeface="Calibri"/>
              </a:rPr>
              <a:t>social</a:t>
            </a:r>
            <a:r>
              <a:rPr lang="en-US" sz="2200" b="0" spc="30">
                <a:latin typeface="Calibri"/>
                <a:cs typeface="Calibri"/>
              </a:rPr>
              <a:t> </a:t>
            </a:r>
            <a:r>
              <a:rPr lang="en-US" sz="2200" b="0" spc="10">
                <a:latin typeface="Calibri"/>
                <a:cs typeface="Calibri"/>
              </a:rPr>
              <a:t>norms</a:t>
            </a:r>
            <a:r>
              <a:rPr lang="en-US" sz="2050" b="0" spc="10">
                <a:latin typeface="Calibri"/>
                <a:cs typeface="Calibri"/>
              </a:rPr>
              <a:t>.</a:t>
            </a:r>
            <a:endParaRPr lang="en-US" sz="2050">
              <a:latin typeface="Calibri"/>
              <a:cs typeface="Calibri"/>
            </a:endParaRPr>
          </a:p>
          <a:p>
            <a:pPr marL="325755">
              <a:lnSpc>
                <a:spcPts val="3420"/>
              </a:lnSpc>
              <a:spcBef>
                <a:spcPts val="1710"/>
              </a:spcBef>
            </a:pPr>
            <a:r>
              <a:rPr lang="en-GB" b="1" spc="215"/>
              <a:t>R</a:t>
            </a:r>
            <a:r>
              <a:rPr b="1" spc="215"/>
              <a:t>ights</a:t>
            </a:r>
          </a:p>
          <a:p>
            <a:pPr marL="325755">
              <a:lnSpc>
                <a:spcPts val="2400"/>
              </a:lnSpc>
            </a:pPr>
            <a:r>
              <a:rPr sz="2200" b="0" spc="5">
                <a:latin typeface="Calibri"/>
                <a:cs typeface="Calibri"/>
              </a:rPr>
              <a:t>Make sure </a:t>
            </a:r>
            <a:r>
              <a:rPr sz="2200" b="0" spc="10">
                <a:latin typeface="Calibri"/>
                <a:cs typeface="Calibri"/>
              </a:rPr>
              <a:t>people can </a:t>
            </a:r>
            <a:r>
              <a:rPr sz="2200" b="0" spc="15">
                <a:latin typeface="Calibri"/>
                <a:cs typeface="Calibri"/>
              </a:rPr>
              <a:t>access </a:t>
            </a:r>
            <a:r>
              <a:rPr sz="2200" b="0" spc="10">
                <a:latin typeface="Calibri"/>
                <a:cs typeface="Calibri"/>
              </a:rPr>
              <a:t>help </a:t>
            </a:r>
            <a:r>
              <a:rPr sz="2200" b="0" spc="5">
                <a:latin typeface="Calibri"/>
                <a:cs typeface="Calibri"/>
              </a:rPr>
              <a:t>fairly </a:t>
            </a:r>
            <a:r>
              <a:rPr sz="2200" b="0" spc="20">
                <a:latin typeface="Calibri"/>
                <a:cs typeface="Calibri"/>
              </a:rPr>
              <a:t>and </a:t>
            </a:r>
            <a:r>
              <a:rPr sz="2200" b="0" spc="15">
                <a:latin typeface="Calibri"/>
                <a:cs typeface="Calibri"/>
              </a:rPr>
              <a:t>without</a:t>
            </a:r>
            <a:r>
              <a:rPr sz="2200" b="0" spc="-15">
                <a:latin typeface="Calibri"/>
                <a:cs typeface="Calibri"/>
              </a:rPr>
              <a:t> </a:t>
            </a:r>
            <a:r>
              <a:rPr sz="2200" b="0" spc="5">
                <a:latin typeface="Calibri"/>
                <a:cs typeface="Calibri"/>
              </a:rPr>
              <a:t>discrimination.</a:t>
            </a:r>
            <a:endParaRPr sz="2200">
              <a:latin typeface="Calibri"/>
              <a:cs typeface="Calibri"/>
            </a:endParaRPr>
          </a:p>
          <a:p>
            <a:pPr marL="325755" marR="2174875">
              <a:lnSpc>
                <a:spcPct val="101899"/>
              </a:lnSpc>
            </a:pPr>
            <a:r>
              <a:rPr sz="2200" b="0" spc="15">
                <a:latin typeface="Calibri"/>
                <a:cs typeface="Calibri"/>
              </a:rPr>
              <a:t>Help </a:t>
            </a:r>
            <a:r>
              <a:rPr sz="2200" b="0" spc="10">
                <a:latin typeface="Calibri"/>
                <a:cs typeface="Calibri"/>
              </a:rPr>
              <a:t>people </a:t>
            </a:r>
            <a:r>
              <a:rPr sz="2200" b="0">
                <a:latin typeface="Calibri"/>
                <a:cs typeface="Calibri"/>
              </a:rPr>
              <a:t>to </a:t>
            </a:r>
            <a:r>
              <a:rPr sz="2200" b="0" spc="15">
                <a:latin typeface="Calibri"/>
                <a:cs typeface="Calibri"/>
              </a:rPr>
              <a:t>claim </a:t>
            </a:r>
            <a:r>
              <a:rPr sz="2200" b="0" spc="10">
                <a:latin typeface="Calibri"/>
                <a:cs typeface="Calibri"/>
              </a:rPr>
              <a:t>their rights </a:t>
            </a:r>
            <a:r>
              <a:rPr sz="2200" b="0" spc="20">
                <a:latin typeface="Calibri"/>
                <a:cs typeface="Calibri"/>
              </a:rPr>
              <a:t>and </a:t>
            </a:r>
            <a:r>
              <a:rPr sz="2200" b="0" spc="15">
                <a:latin typeface="Calibri"/>
                <a:cs typeface="Calibri"/>
              </a:rPr>
              <a:t>access </a:t>
            </a:r>
            <a:r>
              <a:rPr sz="2200" b="0" spc="5">
                <a:latin typeface="Calibri"/>
                <a:cs typeface="Calibri"/>
              </a:rPr>
              <a:t>available </a:t>
            </a:r>
            <a:r>
              <a:rPr sz="2200" b="0" spc="10">
                <a:latin typeface="Calibri"/>
                <a:cs typeface="Calibri"/>
              </a:rPr>
              <a:t>support.  </a:t>
            </a:r>
            <a:endParaRPr lang="en-GB" sz="2200" b="0" spc="10">
              <a:latin typeface="Calibri"/>
              <a:cs typeface="Calibri"/>
            </a:endParaRPr>
          </a:p>
          <a:p>
            <a:pPr marL="325755" marR="2174875">
              <a:lnSpc>
                <a:spcPct val="101899"/>
              </a:lnSpc>
            </a:pPr>
            <a:r>
              <a:rPr sz="2200" b="0" spc="15">
                <a:latin typeface="Calibri"/>
                <a:cs typeface="Calibri"/>
              </a:rPr>
              <a:t>Act </a:t>
            </a:r>
            <a:r>
              <a:rPr sz="2200" b="0" spc="10">
                <a:latin typeface="Calibri"/>
                <a:cs typeface="Calibri"/>
              </a:rPr>
              <a:t>only in </a:t>
            </a:r>
            <a:r>
              <a:rPr sz="2200" b="0" spc="15">
                <a:latin typeface="Calibri"/>
                <a:cs typeface="Calibri"/>
              </a:rPr>
              <a:t>the </a:t>
            </a:r>
            <a:r>
              <a:rPr sz="2200" b="0" spc="5">
                <a:latin typeface="Calibri"/>
                <a:cs typeface="Calibri"/>
              </a:rPr>
              <a:t>best </a:t>
            </a:r>
            <a:r>
              <a:rPr sz="2200" b="0">
                <a:latin typeface="Calibri"/>
                <a:cs typeface="Calibri"/>
              </a:rPr>
              <a:t>interest </a:t>
            </a:r>
            <a:r>
              <a:rPr sz="2200" b="0" spc="10">
                <a:latin typeface="Calibri"/>
                <a:cs typeface="Calibri"/>
              </a:rPr>
              <a:t>of </a:t>
            </a:r>
            <a:r>
              <a:rPr sz="2200" b="0" spc="5">
                <a:latin typeface="Calibri"/>
                <a:cs typeface="Calibri"/>
              </a:rPr>
              <a:t>any person </a:t>
            </a:r>
            <a:r>
              <a:rPr sz="2200" b="0" spc="10">
                <a:latin typeface="Calibri"/>
                <a:cs typeface="Calibri"/>
              </a:rPr>
              <a:t>you</a:t>
            </a:r>
            <a:r>
              <a:rPr sz="2200" b="0">
                <a:latin typeface="Calibri"/>
                <a:cs typeface="Calibri"/>
              </a:rPr>
              <a:t> </a:t>
            </a:r>
            <a:r>
              <a:rPr sz="2200" b="0" spc="-15">
                <a:latin typeface="Calibri"/>
                <a:cs typeface="Calibri"/>
              </a:rPr>
              <a:t>encounter.</a:t>
            </a:r>
            <a:endParaRPr sz="220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linedrawing&#10;&#10;Description automatically generated">
            <a:extLst>
              <a:ext uri="{FF2B5EF4-FFF2-40B4-BE49-F238E27FC236}">
                <a16:creationId xmlns:a16="http://schemas.microsoft.com/office/drawing/2014/main" id="{701D178D-B79C-4BDD-B0EB-F6456EC53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450" y="3176991"/>
            <a:ext cx="3338219" cy="3266843"/>
          </a:xfrm>
          <a:prstGeom prst="rect">
            <a:avLst/>
          </a:prstGeom>
        </p:spPr>
      </p:pic>
      <p:sp>
        <p:nvSpPr>
          <p:cNvPr id="12" name="object 12"/>
          <p:cNvSpPr txBox="1">
            <a:spLocks noGrp="1"/>
          </p:cNvSpPr>
          <p:nvPr>
            <p:ph type="title"/>
          </p:nvPr>
        </p:nvSpPr>
        <p:spPr>
          <a:xfrm>
            <a:off x="327030" y="1045743"/>
            <a:ext cx="4718050" cy="665480"/>
          </a:xfrm>
          <a:prstGeom prst="rect">
            <a:avLst/>
          </a:prstGeom>
        </p:spPr>
        <p:txBody>
          <a:bodyPr vert="horz" wrap="square" lIns="0" tIns="12700" rIns="0" bIns="0" rtlCol="0">
            <a:spAutoFit/>
          </a:bodyPr>
          <a:lstStyle/>
          <a:p>
            <a:pPr marL="12700">
              <a:lnSpc>
                <a:spcPct val="100000"/>
              </a:lnSpc>
              <a:spcBef>
                <a:spcPts val="100"/>
              </a:spcBef>
            </a:pPr>
            <a:r>
              <a:rPr lang="en-GB"/>
              <a:t>How to </a:t>
            </a:r>
            <a:r>
              <a:rPr lang="en-GB" spc="-5"/>
              <a:t>provide PFA</a:t>
            </a:r>
            <a:endParaRPr spc="-5"/>
          </a:p>
        </p:txBody>
      </p:sp>
      <p:sp>
        <p:nvSpPr>
          <p:cNvPr id="13" name="object 13"/>
          <p:cNvSpPr txBox="1"/>
          <p:nvPr/>
        </p:nvSpPr>
        <p:spPr>
          <a:xfrm>
            <a:off x="973297" y="1781745"/>
            <a:ext cx="6026897" cy="2351926"/>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en-GB" sz="2800">
                <a:solidFill>
                  <a:srgbClr val="231F20"/>
                </a:solidFill>
                <a:latin typeface="Calibri"/>
                <a:cs typeface="Calibri"/>
              </a:rPr>
              <a:t>Face-to-face</a:t>
            </a:r>
          </a:p>
          <a:p>
            <a:pPr marL="300355" indent="-287655">
              <a:lnSpc>
                <a:spcPct val="100000"/>
              </a:lnSpc>
              <a:spcBef>
                <a:spcPts val="420"/>
              </a:spcBef>
              <a:buChar char="•"/>
              <a:tabLst>
                <a:tab pos="300355" algn="l"/>
                <a:tab pos="300990" algn="l"/>
              </a:tabLst>
            </a:pPr>
            <a:r>
              <a:rPr lang="en-GB" sz="2800">
                <a:solidFill>
                  <a:srgbClr val="231F20"/>
                </a:solidFill>
                <a:latin typeface="Calibri"/>
                <a:cs typeface="Calibri"/>
              </a:rPr>
              <a:t>Phone calls</a:t>
            </a:r>
          </a:p>
          <a:p>
            <a:pPr marL="300355" indent="-287655">
              <a:lnSpc>
                <a:spcPct val="100000"/>
              </a:lnSpc>
              <a:spcBef>
                <a:spcPts val="420"/>
              </a:spcBef>
              <a:buChar char="•"/>
              <a:tabLst>
                <a:tab pos="300355" algn="l"/>
                <a:tab pos="300990" algn="l"/>
              </a:tabLst>
            </a:pPr>
            <a:r>
              <a:rPr lang="en-GB" sz="2800">
                <a:solidFill>
                  <a:srgbClr val="231F20"/>
                </a:solidFill>
                <a:latin typeface="Calibri"/>
                <a:cs typeface="Calibri"/>
              </a:rPr>
              <a:t>Video calls</a:t>
            </a:r>
          </a:p>
          <a:p>
            <a:pPr marL="300355" indent="-287655">
              <a:lnSpc>
                <a:spcPct val="100000"/>
              </a:lnSpc>
              <a:spcBef>
                <a:spcPts val="420"/>
              </a:spcBef>
              <a:buChar char="•"/>
              <a:tabLst>
                <a:tab pos="300355" algn="l"/>
                <a:tab pos="300990" algn="l"/>
              </a:tabLst>
            </a:pPr>
            <a:r>
              <a:rPr lang="en-GB" sz="2800">
                <a:solidFill>
                  <a:srgbClr val="231F20"/>
                </a:solidFill>
                <a:latin typeface="Calibri"/>
                <a:cs typeface="Calibri"/>
              </a:rPr>
              <a:t>SMS/WhatsApp/Messages</a:t>
            </a:r>
          </a:p>
          <a:p>
            <a:pPr marL="300355" indent="-287655">
              <a:lnSpc>
                <a:spcPct val="100000"/>
              </a:lnSpc>
              <a:spcBef>
                <a:spcPts val="420"/>
              </a:spcBef>
              <a:tabLst>
                <a:tab pos="300355" algn="l"/>
                <a:tab pos="300990" algn="l"/>
              </a:tabLst>
            </a:pPr>
            <a:endParaRPr lang="en-GB" sz="2400">
              <a:solidFill>
                <a:srgbClr val="231F20"/>
              </a:solidFill>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9" name="Picture 8" descr="Pernille 10.jpeg"/>
          <p:cNvPicPr>
            <a:picLocks noChangeAspect="1"/>
          </p:cNvPicPr>
          <p:nvPr/>
        </p:nvPicPr>
        <p:blipFill>
          <a:blip r:embed="rId4"/>
          <a:stretch>
            <a:fillRect/>
          </a:stretch>
        </p:blipFill>
        <p:spPr>
          <a:xfrm>
            <a:off x="2491843" y="3837054"/>
            <a:ext cx="1460191" cy="2548751"/>
          </a:xfrm>
          <a:prstGeom prst="rect">
            <a:avLst/>
          </a:prstGeom>
        </p:spPr>
      </p:pic>
      <p:pic>
        <p:nvPicPr>
          <p:cNvPr id="8" name="Picture 7" descr="A picture containing text, linedrawing&#10;&#10;Description automatically generated">
            <a:extLst>
              <a:ext uri="{FF2B5EF4-FFF2-40B4-BE49-F238E27FC236}">
                <a16:creationId xmlns:a16="http://schemas.microsoft.com/office/drawing/2014/main" id="{D3629165-91AD-4D67-929F-06C41B177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452" y="174878"/>
            <a:ext cx="3648120" cy="27360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rnille ear.jpeg"/>
          <p:cNvPicPr>
            <a:picLocks noChangeAspect="1"/>
          </p:cNvPicPr>
          <p:nvPr/>
        </p:nvPicPr>
        <p:blipFill>
          <a:blip r:embed="rId3"/>
          <a:stretch>
            <a:fillRect/>
          </a:stretch>
        </p:blipFill>
        <p:spPr>
          <a:xfrm>
            <a:off x="5378450" y="2752725"/>
            <a:ext cx="1836357" cy="1819275"/>
          </a:xfrm>
          <a:prstGeom prst="rect">
            <a:avLst/>
          </a:prstGeom>
        </p:spPr>
      </p:pic>
      <p:sp>
        <p:nvSpPr>
          <p:cNvPr id="12" name="object 12"/>
          <p:cNvSpPr txBox="1">
            <a:spLocks noGrp="1"/>
          </p:cNvSpPr>
          <p:nvPr>
            <p:ph type="title"/>
          </p:nvPr>
        </p:nvSpPr>
        <p:spPr>
          <a:xfrm>
            <a:off x="1821703" y="1870075"/>
            <a:ext cx="1607297" cy="843821"/>
          </a:xfrm>
          <a:prstGeom prst="rect">
            <a:avLst/>
          </a:prstGeom>
        </p:spPr>
        <p:txBody>
          <a:bodyPr vert="horz" wrap="square" lIns="0" tIns="12700" rIns="0" bIns="0" rtlCol="0">
            <a:spAutoFit/>
          </a:bodyPr>
          <a:lstStyle/>
          <a:p>
            <a:pPr marL="12700">
              <a:lnSpc>
                <a:spcPct val="100000"/>
              </a:lnSpc>
              <a:spcBef>
                <a:spcPts val="100"/>
              </a:spcBef>
            </a:pPr>
            <a:r>
              <a:rPr lang="en-GB" sz="5400" spc="-5"/>
              <a:t>LOOK</a:t>
            </a:r>
            <a:endParaRPr sz="5400" spc="-5"/>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9" name="object 12"/>
          <p:cNvSpPr txBox="1">
            <a:spLocks/>
          </p:cNvSpPr>
          <p:nvPr/>
        </p:nvSpPr>
        <p:spPr>
          <a:xfrm>
            <a:off x="1644650" y="3394075"/>
            <a:ext cx="2057400" cy="84382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5400" b="0" i="0" u="none" strike="noStrike" kern="0" cap="none" spc="-5" normalizeH="0" baseline="0" noProof="0">
                <a:ln>
                  <a:noFill/>
                </a:ln>
                <a:solidFill>
                  <a:srgbClr val="231F20"/>
                </a:solidFill>
                <a:effectLst/>
                <a:uLnTx/>
                <a:uFillTx/>
                <a:latin typeface="Calibri"/>
                <a:ea typeface="+mj-ea"/>
                <a:cs typeface="Calibri"/>
              </a:rPr>
              <a:t>LISTEN</a:t>
            </a:r>
          </a:p>
        </p:txBody>
      </p:sp>
      <p:sp>
        <p:nvSpPr>
          <p:cNvPr id="20" name="object 12"/>
          <p:cNvSpPr txBox="1">
            <a:spLocks/>
          </p:cNvSpPr>
          <p:nvPr/>
        </p:nvSpPr>
        <p:spPr>
          <a:xfrm>
            <a:off x="1821703" y="4994275"/>
            <a:ext cx="1607297" cy="84382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5400" b="0" i="0" u="none" strike="noStrike" kern="0" cap="none" spc="-5" normalizeH="0" baseline="0" noProof="0">
                <a:ln>
                  <a:noFill/>
                </a:ln>
                <a:solidFill>
                  <a:srgbClr val="231F20"/>
                </a:solidFill>
                <a:effectLst/>
                <a:uLnTx/>
                <a:uFillTx/>
                <a:latin typeface="Calibri"/>
                <a:ea typeface="+mj-ea"/>
                <a:cs typeface="Calibri"/>
              </a:rPr>
              <a:t>LINK</a:t>
            </a:r>
          </a:p>
        </p:txBody>
      </p:sp>
      <p:sp>
        <p:nvSpPr>
          <p:cNvPr id="21" name="object 12"/>
          <p:cNvSpPr txBox="1">
            <a:spLocks/>
          </p:cNvSpPr>
          <p:nvPr/>
        </p:nvSpPr>
        <p:spPr>
          <a:xfrm>
            <a:off x="0" y="727075"/>
            <a:ext cx="11518900" cy="659155"/>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4200" i="0" u="none" strike="noStrike" kern="0" cap="none" spc="-5" normalizeH="0" baseline="0" noProof="0">
                <a:ln>
                  <a:noFill/>
                </a:ln>
                <a:solidFill>
                  <a:srgbClr val="231F20"/>
                </a:solidFill>
                <a:effectLst/>
                <a:uLnTx/>
                <a:uFillTx/>
                <a:latin typeface="Calibri"/>
                <a:ea typeface="+mj-ea"/>
                <a:cs typeface="Calibri"/>
              </a:rPr>
              <a:t>Action principles</a:t>
            </a:r>
          </a:p>
        </p:txBody>
      </p:sp>
      <p:pic>
        <p:nvPicPr>
          <p:cNvPr id="8" name="Picture 7" descr="Pernille 11.jpeg"/>
          <p:cNvPicPr>
            <a:picLocks noChangeAspect="1"/>
          </p:cNvPicPr>
          <p:nvPr/>
        </p:nvPicPr>
        <p:blipFill>
          <a:blip r:embed="rId4"/>
          <a:stretch>
            <a:fillRect/>
          </a:stretch>
        </p:blipFill>
        <p:spPr>
          <a:xfrm>
            <a:off x="5302250" y="1717675"/>
            <a:ext cx="1788523" cy="1181100"/>
          </a:xfrm>
          <a:prstGeom prst="rect">
            <a:avLst/>
          </a:prstGeom>
        </p:spPr>
      </p:pic>
      <p:pic>
        <p:nvPicPr>
          <p:cNvPr id="11" name="Picture 10" descr="Pernille group.jpeg"/>
          <p:cNvPicPr>
            <a:picLocks noChangeAspect="1"/>
          </p:cNvPicPr>
          <p:nvPr/>
        </p:nvPicPr>
        <p:blipFill>
          <a:blip r:embed="rId5"/>
          <a:stretch>
            <a:fillRect/>
          </a:stretch>
        </p:blipFill>
        <p:spPr>
          <a:xfrm>
            <a:off x="5149850" y="4572000"/>
            <a:ext cx="2298700" cy="17240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11.jpeg"/>
          <p:cNvPicPr>
            <a:picLocks noChangeAspect="1"/>
          </p:cNvPicPr>
          <p:nvPr/>
        </p:nvPicPr>
        <p:blipFill>
          <a:blip r:embed="rId3"/>
          <a:stretch>
            <a:fillRect/>
          </a:stretch>
        </p:blipFill>
        <p:spPr>
          <a:xfrm>
            <a:off x="4258896" y="279533"/>
            <a:ext cx="2574338" cy="1700035"/>
          </a:xfrm>
          <a:prstGeom prst="rect">
            <a:avLst/>
          </a:prstGeom>
        </p:spPr>
      </p:pic>
      <p:sp>
        <p:nvSpPr>
          <p:cNvPr id="12" name="object 12"/>
          <p:cNvSpPr txBox="1">
            <a:spLocks noGrp="1"/>
          </p:cNvSpPr>
          <p:nvPr>
            <p:ph type="title"/>
          </p:nvPr>
        </p:nvSpPr>
        <p:spPr>
          <a:xfrm>
            <a:off x="1180353" y="1365947"/>
            <a:ext cx="1792605" cy="665480"/>
          </a:xfrm>
          <a:prstGeom prst="rect">
            <a:avLst/>
          </a:prstGeom>
        </p:spPr>
        <p:txBody>
          <a:bodyPr vert="horz" wrap="square" lIns="0" tIns="12700" rIns="0" bIns="0" rtlCol="0">
            <a:spAutoFit/>
          </a:bodyPr>
          <a:lstStyle/>
          <a:p>
            <a:pPr marL="12700">
              <a:lnSpc>
                <a:spcPct val="100000"/>
              </a:lnSpc>
              <a:spcBef>
                <a:spcPts val="100"/>
              </a:spcBef>
            </a:pPr>
            <a:r>
              <a:rPr spc="-5"/>
              <a:t>Look</a:t>
            </a:r>
            <a:r>
              <a:rPr spc="-85"/>
              <a:t> </a:t>
            </a:r>
            <a:r>
              <a:rPr spc="-35"/>
              <a:t>for</a:t>
            </a:r>
          </a:p>
        </p:txBody>
      </p:sp>
      <p:sp>
        <p:nvSpPr>
          <p:cNvPr id="13" name="object 13"/>
          <p:cNvSpPr txBox="1"/>
          <p:nvPr/>
        </p:nvSpPr>
        <p:spPr>
          <a:xfrm>
            <a:off x="1180353" y="2112707"/>
            <a:ext cx="4655297" cy="3241092"/>
          </a:xfrm>
          <a:prstGeom prst="rect">
            <a:avLst/>
          </a:prstGeom>
        </p:spPr>
        <p:txBody>
          <a:bodyPr vert="horz" wrap="square" lIns="0" tIns="12700" rIns="0" bIns="0" rtlCol="0">
            <a:spAutoFit/>
          </a:bodyPr>
          <a:lstStyle/>
          <a:p>
            <a:pPr marL="300355" marR="5080" indent="-287655">
              <a:lnSpc>
                <a:spcPct val="111100"/>
              </a:lnSpc>
              <a:spcBef>
                <a:spcPts val="100"/>
              </a:spcBef>
              <a:buChar char="•"/>
              <a:tabLst>
                <a:tab pos="300355" algn="l"/>
                <a:tab pos="300990" algn="l"/>
              </a:tabLst>
            </a:pPr>
            <a:r>
              <a:rPr sz="2400" spc="-15">
                <a:solidFill>
                  <a:srgbClr val="231F20"/>
                </a:solidFill>
                <a:latin typeface="Calibri"/>
                <a:cs typeface="Calibri"/>
              </a:rPr>
              <a:t>information </a:t>
            </a:r>
            <a:r>
              <a:rPr sz="2400" spc="-5">
                <a:solidFill>
                  <a:srgbClr val="231F20"/>
                </a:solidFill>
                <a:latin typeface="Calibri"/>
                <a:cs typeface="Calibri"/>
              </a:rPr>
              <a:t>on what has happened </a:t>
            </a:r>
            <a:r>
              <a:rPr sz="2400">
                <a:solidFill>
                  <a:srgbClr val="231F20"/>
                </a:solidFill>
                <a:latin typeface="Calibri"/>
                <a:cs typeface="Calibri"/>
              </a:rPr>
              <a:t>and </a:t>
            </a:r>
            <a:r>
              <a:rPr sz="2400" spc="-5">
                <a:solidFill>
                  <a:srgbClr val="231F20"/>
                </a:solidFill>
                <a:latin typeface="Calibri"/>
                <a:cs typeface="Calibri"/>
              </a:rPr>
              <a:t>is</a:t>
            </a:r>
            <a:r>
              <a:rPr sz="2400" spc="-10">
                <a:solidFill>
                  <a:srgbClr val="231F20"/>
                </a:solidFill>
                <a:latin typeface="Calibri"/>
                <a:cs typeface="Calibri"/>
              </a:rPr>
              <a:t> </a:t>
            </a:r>
            <a:r>
              <a:rPr sz="2400" spc="-5">
                <a:solidFill>
                  <a:srgbClr val="231F20"/>
                </a:solidFill>
                <a:latin typeface="Calibri"/>
                <a:cs typeface="Calibri"/>
              </a:rPr>
              <a:t>happening</a:t>
            </a:r>
            <a:endParaRPr sz="2400">
              <a:latin typeface="Calibri"/>
              <a:cs typeface="Calibri"/>
            </a:endParaRPr>
          </a:p>
          <a:p>
            <a:pPr marL="300355" indent="-287655">
              <a:lnSpc>
                <a:spcPct val="100000"/>
              </a:lnSpc>
              <a:spcBef>
                <a:spcPts val="320"/>
              </a:spcBef>
              <a:buChar char="•"/>
              <a:tabLst>
                <a:tab pos="300355" algn="l"/>
                <a:tab pos="300990" algn="l"/>
              </a:tabLst>
            </a:pPr>
            <a:r>
              <a:rPr sz="2400">
                <a:solidFill>
                  <a:srgbClr val="231F20"/>
                </a:solidFill>
                <a:latin typeface="Calibri"/>
                <a:cs typeface="Calibri"/>
              </a:rPr>
              <a:t>who </a:t>
            </a:r>
            <a:r>
              <a:rPr sz="2400" spc="-5">
                <a:solidFill>
                  <a:srgbClr val="231F20"/>
                </a:solidFill>
                <a:latin typeface="Calibri"/>
                <a:cs typeface="Calibri"/>
              </a:rPr>
              <a:t>needs</a:t>
            </a:r>
            <a:r>
              <a:rPr sz="2400" spc="-10">
                <a:solidFill>
                  <a:srgbClr val="231F20"/>
                </a:solidFill>
                <a:latin typeface="Calibri"/>
                <a:cs typeface="Calibri"/>
              </a:rPr>
              <a:t> </a:t>
            </a:r>
            <a:r>
              <a:rPr sz="2400" spc="-5">
                <a:solidFill>
                  <a:srgbClr val="231F20"/>
                </a:solidFill>
                <a:latin typeface="Calibri"/>
                <a:cs typeface="Calibri"/>
              </a:rPr>
              <a:t>helps</a:t>
            </a:r>
            <a:endParaRPr sz="2400">
              <a:latin typeface="Calibri"/>
              <a:cs typeface="Calibri"/>
            </a:endParaRPr>
          </a:p>
          <a:p>
            <a:pPr marL="300355" indent="-287655">
              <a:lnSpc>
                <a:spcPct val="100000"/>
              </a:lnSpc>
              <a:spcBef>
                <a:spcPts val="320"/>
              </a:spcBef>
              <a:buChar char="•"/>
              <a:tabLst>
                <a:tab pos="300355" algn="l"/>
                <a:tab pos="300990" algn="l"/>
              </a:tabLst>
            </a:pPr>
            <a:r>
              <a:rPr sz="2400" spc="-20">
                <a:solidFill>
                  <a:srgbClr val="231F20"/>
                </a:solidFill>
                <a:latin typeface="Calibri"/>
                <a:cs typeface="Calibri"/>
              </a:rPr>
              <a:t>safety </a:t>
            </a:r>
            <a:r>
              <a:rPr sz="2400">
                <a:solidFill>
                  <a:srgbClr val="231F20"/>
                </a:solidFill>
                <a:latin typeface="Calibri"/>
                <a:cs typeface="Calibri"/>
              </a:rPr>
              <a:t>and </a:t>
            </a:r>
            <a:r>
              <a:rPr sz="2400" spc="-5">
                <a:solidFill>
                  <a:srgbClr val="231F20"/>
                </a:solidFill>
                <a:latin typeface="Calibri"/>
                <a:cs typeface="Calibri"/>
              </a:rPr>
              <a:t>security</a:t>
            </a:r>
            <a:r>
              <a:rPr sz="2400">
                <a:solidFill>
                  <a:srgbClr val="231F20"/>
                </a:solidFill>
                <a:latin typeface="Calibri"/>
                <a:cs typeface="Calibri"/>
              </a:rPr>
              <a:t> </a:t>
            </a:r>
            <a:r>
              <a:rPr sz="2400" spc="-5">
                <a:solidFill>
                  <a:srgbClr val="231F20"/>
                </a:solidFill>
                <a:latin typeface="Calibri"/>
                <a:cs typeface="Calibri"/>
              </a:rPr>
              <a:t>risks</a:t>
            </a:r>
            <a:endParaRPr sz="2400">
              <a:latin typeface="Calibri"/>
              <a:cs typeface="Calibri"/>
            </a:endParaRPr>
          </a:p>
          <a:p>
            <a:pPr marL="300355" indent="-287655">
              <a:lnSpc>
                <a:spcPct val="100000"/>
              </a:lnSpc>
              <a:spcBef>
                <a:spcPts val="320"/>
              </a:spcBef>
              <a:buChar char="•"/>
              <a:tabLst>
                <a:tab pos="300355" algn="l"/>
                <a:tab pos="300990" algn="l"/>
              </a:tabLst>
            </a:pPr>
            <a:r>
              <a:rPr sz="2400" spc="-15">
                <a:solidFill>
                  <a:srgbClr val="231F20"/>
                </a:solidFill>
                <a:latin typeface="Calibri"/>
                <a:cs typeface="Calibri"/>
              </a:rPr>
              <a:t>physical</a:t>
            </a:r>
            <a:r>
              <a:rPr sz="2400" spc="-10">
                <a:solidFill>
                  <a:srgbClr val="231F20"/>
                </a:solidFill>
                <a:latin typeface="Calibri"/>
                <a:cs typeface="Calibri"/>
              </a:rPr>
              <a:t> </a:t>
            </a:r>
            <a:r>
              <a:rPr sz="2400" spc="-5">
                <a:solidFill>
                  <a:srgbClr val="231F20"/>
                </a:solidFill>
                <a:latin typeface="Calibri"/>
                <a:cs typeface="Calibri"/>
              </a:rPr>
              <a:t>injuries</a:t>
            </a:r>
            <a:endParaRPr sz="2400">
              <a:latin typeface="Calibri"/>
              <a:cs typeface="Calibri"/>
            </a:endParaRPr>
          </a:p>
          <a:p>
            <a:pPr marL="300355" indent="-287655">
              <a:lnSpc>
                <a:spcPct val="100000"/>
              </a:lnSpc>
              <a:spcBef>
                <a:spcPts val="320"/>
              </a:spcBef>
              <a:buChar char="•"/>
              <a:tabLst>
                <a:tab pos="300355" algn="l"/>
                <a:tab pos="300990" algn="l"/>
              </a:tabLst>
            </a:pPr>
            <a:r>
              <a:rPr sz="2400" spc="-10">
                <a:solidFill>
                  <a:srgbClr val="231F20"/>
                </a:solidFill>
                <a:latin typeface="Calibri"/>
                <a:cs typeface="Calibri"/>
              </a:rPr>
              <a:t>immediate </a:t>
            </a:r>
            <a:r>
              <a:rPr sz="2400" spc="-5">
                <a:solidFill>
                  <a:srgbClr val="231F20"/>
                </a:solidFill>
                <a:latin typeface="Calibri"/>
                <a:cs typeface="Calibri"/>
              </a:rPr>
              <a:t>basic </a:t>
            </a:r>
            <a:r>
              <a:rPr sz="2400">
                <a:solidFill>
                  <a:srgbClr val="231F20"/>
                </a:solidFill>
                <a:latin typeface="Calibri"/>
                <a:cs typeface="Calibri"/>
              </a:rPr>
              <a:t>and </a:t>
            </a:r>
            <a:r>
              <a:rPr sz="2400" spc="-15">
                <a:solidFill>
                  <a:srgbClr val="231F20"/>
                </a:solidFill>
                <a:latin typeface="Calibri"/>
                <a:cs typeface="Calibri"/>
              </a:rPr>
              <a:t>practical</a:t>
            </a:r>
            <a:r>
              <a:rPr sz="2400" spc="-25">
                <a:solidFill>
                  <a:srgbClr val="231F20"/>
                </a:solidFill>
                <a:latin typeface="Calibri"/>
                <a:cs typeface="Calibri"/>
              </a:rPr>
              <a:t> </a:t>
            </a:r>
            <a:r>
              <a:rPr sz="2400" spc="-5">
                <a:solidFill>
                  <a:srgbClr val="231F20"/>
                </a:solidFill>
                <a:latin typeface="Calibri"/>
                <a:cs typeface="Calibri"/>
              </a:rPr>
              <a:t>needs</a:t>
            </a:r>
            <a:endParaRPr sz="2400">
              <a:latin typeface="Calibri"/>
              <a:cs typeface="Calibri"/>
            </a:endParaRPr>
          </a:p>
          <a:p>
            <a:pPr marL="300355" indent="-287655">
              <a:lnSpc>
                <a:spcPct val="100000"/>
              </a:lnSpc>
              <a:spcBef>
                <a:spcPts val="320"/>
              </a:spcBef>
              <a:buChar char="•"/>
              <a:tabLst>
                <a:tab pos="300355" algn="l"/>
                <a:tab pos="300990" algn="l"/>
              </a:tabLst>
            </a:pPr>
            <a:r>
              <a:rPr sz="2400" spc="-5">
                <a:solidFill>
                  <a:srgbClr val="231F20"/>
                </a:solidFill>
                <a:latin typeface="Calibri"/>
                <a:cs typeface="Calibri"/>
              </a:rPr>
              <a:t>emotional reactions.</a:t>
            </a:r>
            <a:endParaRPr sz="2400">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4" name="Picture 3" descr="A picture containing text&#10;&#10;Description automatically generated">
            <a:extLst>
              <a:ext uri="{FF2B5EF4-FFF2-40B4-BE49-F238E27FC236}">
                <a16:creationId xmlns:a16="http://schemas.microsoft.com/office/drawing/2014/main" id="{16813C24-BEC3-4E75-970C-4A42476B76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454" y="0"/>
            <a:ext cx="4850289" cy="64833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559050" y="240004"/>
            <a:ext cx="7779498" cy="659155"/>
          </a:xfrm>
          <a:prstGeom prst="rect">
            <a:avLst/>
          </a:prstGeom>
        </p:spPr>
        <p:txBody>
          <a:bodyPr vert="horz" wrap="square" lIns="0" tIns="12700" rIns="0" bIns="0" rtlCol="0">
            <a:spAutoFit/>
          </a:bodyPr>
          <a:lstStyle/>
          <a:p>
            <a:pPr marL="12700">
              <a:lnSpc>
                <a:spcPct val="100000"/>
              </a:lnSpc>
              <a:spcBef>
                <a:spcPts val="100"/>
              </a:spcBef>
            </a:pPr>
            <a:r>
              <a:rPr lang="da-DK"/>
              <a:t>Common </a:t>
            </a:r>
            <a:r>
              <a:rPr lang="da-DK" err="1"/>
              <a:t>reactions</a:t>
            </a:r>
            <a:endParaRPr spc="-5"/>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3" name="Rectangle 2">
            <a:extLst>
              <a:ext uri="{FF2B5EF4-FFF2-40B4-BE49-F238E27FC236}">
                <a16:creationId xmlns:a16="http://schemas.microsoft.com/office/drawing/2014/main" id="{503183B1-6AB6-445B-98D5-74A8A64F46A7}"/>
              </a:ext>
            </a:extLst>
          </p:cNvPr>
          <p:cNvSpPr/>
          <p:nvPr/>
        </p:nvSpPr>
        <p:spPr>
          <a:xfrm>
            <a:off x="316415" y="1633304"/>
            <a:ext cx="11030469" cy="3865161"/>
          </a:xfrm>
          <a:prstGeom prst="rect">
            <a:avLst/>
          </a:prstGeom>
        </p:spPr>
        <p:txBody>
          <a:bodyPr wrap="square" lIns="91440" tIns="45720" rIns="91440" bIns="45720" anchor="t">
            <a:spAutoFit/>
          </a:bodyPr>
          <a:lstStyle/>
          <a:p>
            <a:pPr marL="12700">
              <a:lnSpc>
                <a:spcPct val="100000"/>
              </a:lnSpc>
              <a:spcBef>
                <a:spcPts val="420"/>
              </a:spcBef>
              <a:tabLst>
                <a:tab pos="300355" algn="l"/>
                <a:tab pos="300990" algn="l"/>
              </a:tabLst>
            </a:pPr>
            <a:r>
              <a:rPr lang="en-GB" sz="3200">
                <a:solidFill>
                  <a:srgbClr val="231F20"/>
                </a:solidFill>
                <a:cs typeface="Calibri"/>
              </a:rPr>
              <a:t>What are common reactions of people facing situations of conflict and uncertainty? </a:t>
            </a:r>
          </a:p>
          <a:p>
            <a:pPr marL="300355" indent="-287655">
              <a:lnSpc>
                <a:spcPct val="100000"/>
              </a:lnSpc>
              <a:spcBef>
                <a:spcPts val="420"/>
              </a:spcBef>
              <a:tabLst>
                <a:tab pos="300355" algn="l"/>
                <a:tab pos="300990" algn="l"/>
              </a:tabLst>
            </a:pPr>
            <a:endParaRPr lang="en-GB" sz="1050">
              <a:solidFill>
                <a:srgbClr val="231F20"/>
              </a:solidFill>
              <a:cs typeface="Calibri"/>
            </a:endParaRPr>
          </a:p>
          <a:p>
            <a:pPr marL="12700" lvl="0" defTabSz="914400">
              <a:spcBef>
                <a:spcPts val="100"/>
              </a:spcBef>
              <a:defRPr/>
            </a:pPr>
            <a:r>
              <a:rPr lang="en-US" sz="3200" kern="0" spc="-20">
                <a:solidFill>
                  <a:srgbClr val="0000FF"/>
                </a:solidFill>
                <a:cs typeface="Calibri"/>
              </a:rPr>
              <a:t>Group activity</a:t>
            </a:r>
            <a:endParaRPr lang="en-US" sz="3200" b="1" kern="0" spc="-20">
              <a:solidFill>
                <a:srgbClr val="FF0000"/>
              </a:solidFill>
              <a:cs typeface="Calibri"/>
            </a:endParaRPr>
          </a:p>
          <a:p>
            <a:pPr marL="12700" lvl="0" defTabSz="914400">
              <a:spcBef>
                <a:spcPts val="100"/>
              </a:spcBef>
              <a:defRPr/>
            </a:pPr>
            <a:r>
              <a:rPr lang="en-US" sz="3200" kern="0" spc="-20">
                <a:solidFill>
                  <a:srgbClr val="0000FF"/>
                </a:solidFill>
                <a:cs typeface="Calibri"/>
              </a:rPr>
              <a:t>Discuss and list the different common reactions people have when facing situations of conflict and uncertainty. </a:t>
            </a:r>
          </a:p>
          <a:p>
            <a:pPr marL="12700" lvl="0" defTabSz="914400">
              <a:spcBef>
                <a:spcPts val="100"/>
              </a:spcBef>
              <a:defRPr/>
            </a:pPr>
            <a:endParaRPr lang="en-US" sz="3200" kern="0" spc="-20">
              <a:solidFill>
                <a:srgbClr val="0000FF"/>
              </a:solidFill>
              <a:cs typeface="Calibri"/>
            </a:endParaRPr>
          </a:p>
          <a:p>
            <a:pPr marL="12700" lvl="0" defTabSz="914400">
              <a:spcBef>
                <a:spcPts val="100"/>
              </a:spcBef>
              <a:defRPr/>
            </a:pPr>
            <a:r>
              <a:rPr lang="en-US" sz="3200" kern="0" spc="-20">
                <a:solidFill>
                  <a:srgbClr val="0000FF"/>
                </a:solidFill>
                <a:cs typeface="Calibri"/>
              </a:rPr>
              <a:t>Consider physical, </a:t>
            </a:r>
            <a:r>
              <a:rPr lang="en-US" sz="3200" kern="0" spc="-20" err="1">
                <a:solidFill>
                  <a:srgbClr val="0000FF"/>
                </a:solidFill>
                <a:cs typeface="Calibri"/>
              </a:rPr>
              <a:t>behavioural</a:t>
            </a:r>
            <a:r>
              <a:rPr lang="en-US" sz="3200" kern="0" spc="-20">
                <a:solidFill>
                  <a:srgbClr val="0000FF"/>
                </a:solidFill>
                <a:cs typeface="Calibri"/>
              </a:rPr>
              <a:t>, emotional, cognitive, or spiritual</a:t>
            </a:r>
            <a:r>
              <a:rPr lang="en-US" sz="3600" kern="0" spc="-20">
                <a:solidFill>
                  <a:srgbClr val="0000FF"/>
                </a:solidFill>
                <a:cs typeface="Calibri"/>
              </a:rPr>
              <a:t>.</a:t>
            </a:r>
          </a:p>
        </p:txBody>
      </p:sp>
    </p:spTree>
    <p:extLst>
      <p:ext uri="{BB962C8B-B14F-4D97-AF65-F5344CB8AC3E}">
        <p14:creationId xmlns:p14="http://schemas.microsoft.com/office/powerpoint/2010/main" val="417622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922936" y="197528"/>
            <a:ext cx="8382000" cy="659155"/>
          </a:xfrm>
          <a:prstGeom prst="rect">
            <a:avLst/>
          </a:prstGeom>
        </p:spPr>
        <p:txBody>
          <a:bodyPr vert="horz" wrap="square" lIns="0" tIns="12700" rIns="0" bIns="0" rtlCol="0">
            <a:spAutoFit/>
          </a:bodyPr>
          <a:lstStyle/>
          <a:p>
            <a:pPr marL="12700">
              <a:lnSpc>
                <a:spcPct val="100000"/>
              </a:lnSpc>
              <a:spcBef>
                <a:spcPts val="100"/>
              </a:spcBef>
            </a:pPr>
            <a:r>
              <a:rPr lang="en-GB"/>
              <a:t>Signs and symptoms of distress</a:t>
            </a:r>
            <a:endParaRPr spc="-5"/>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B83C55CF-81EB-4E75-A293-F1A0420336F0}"/>
              </a:ext>
            </a:extLst>
          </p:cNvPr>
          <p:cNvSpPr txBox="1">
            <a:spLocks/>
          </p:cNvSpPr>
          <p:nvPr/>
        </p:nvSpPr>
        <p:spPr>
          <a:xfrm>
            <a:off x="806450" y="1244107"/>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US" kern="0"/>
              <a:t>Physical</a:t>
            </a:r>
            <a:endParaRPr lang="en-US" kern="0" spc="-5"/>
          </a:p>
        </p:txBody>
      </p:sp>
      <p:sp>
        <p:nvSpPr>
          <p:cNvPr id="7" name="object 13">
            <a:extLst>
              <a:ext uri="{FF2B5EF4-FFF2-40B4-BE49-F238E27FC236}">
                <a16:creationId xmlns:a16="http://schemas.microsoft.com/office/drawing/2014/main" id="{4B7F1871-684F-4ABB-BAFC-0193E5849BEB}"/>
              </a:ext>
            </a:extLst>
          </p:cNvPr>
          <p:cNvSpPr txBox="1"/>
          <p:nvPr/>
        </p:nvSpPr>
        <p:spPr>
          <a:xfrm>
            <a:off x="806450" y="2032510"/>
            <a:ext cx="6096000" cy="1664558"/>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a:t>	</a:t>
            </a:r>
          </a:p>
          <a:p>
            <a:pPr marL="300355" indent="-287655">
              <a:spcBef>
                <a:spcPts val="420"/>
              </a:spcBef>
              <a:buFontTx/>
              <a:buChar char="•"/>
              <a:tabLst>
                <a:tab pos="300355" algn="l"/>
                <a:tab pos="300990" algn="l"/>
              </a:tabLst>
            </a:pPr>
            <a:endParaRPr lang="en-GB" sz="2800" kern="0" spc="-2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a:solidFill>
                <a:srgbClr val="0000FF"/>
              </a:solidFill>
              <a:cs typeface="Calibri"/>
            </a:endParaRPr>
          </a:p>
        </p:txBody>
      </p:sp>
      <p:pic>
        <p:nvPicPr>
          <p:cNvPr id="3" name="Picture 2" descr="A black and white drawing of a person's face&#10;&#10;Description automatically generated with medium confidence">
            <a:extLst>
              <a:ext uri="{FF2B5EF4-FFF2-40B4-BE49-F238E27FC236}">
                <a16:creationId xmlns:a16="http://schemas.microsoft.com/office/drawing/2014/main" id="{6767494B-F4C0-4F55-A5EB-0A21C3A63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773" y="1045328"/>
            <a:ext cx="5067505" cy="5067505"/>
          </a:xfrm>
          <a:prstGeom prst="rect">
            <a:avLst/>
          </a:prstGeom>
        </p:spPr>
      </p:pic>
    </p:spTree>
    <p:extLst>
      <p:ext uri="{BB962C8B-B14F-4D97-AF65-F5344CB8AC3E}">
        <p14:creationId xmlns:p14="http://schemas.microsoft.com/office/powerpoint/2010/main" val="100125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en-GB"/>
              <a:t>Behavioural</a:t>
            </a:r>
            <a:endParaRPr spc="-5"/>
          </a:p>
        </p:txBody>
      </p:sp>
      <p:sp>
        <p:nvSpPr>
          <p:cNvPr id="13" name="object 13"/>
          <p:cNvSpPr txBox="1"/>
          <p:nvPr/>
        </p:nvSpPr>
        <p:spPr>
          <a:xfrm>
            <a:off x="577849" y="2024044"/>
            <a:ext cx="5672455" cy="1120820"/>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endParaRPr lang="en-GB" sz="2400" kern="0" spc="-2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9" name="object 12">
            <a:extLst>
              <a:ext uri="{FF2B5EF4-FFF2-40B4-BE49-F238E27FC236}">
                <a16:creationId xmlns:a16="http://schemas.microsoft.com/office/drawing/2014/main" id="{E68697AB-4F53-4F3D-936B-89007329014F}"/>
              </a:ext>
            </a:extLst>
          </p:cNvPr>
          <p:cNvSpPr txBox="1">
            <a:spLocks/>
          </p:cNvSpPr>
          <p:nvPr/>
        </p:nvSpPr>
        <p:spPr>
          <a:xfrm>
            <a:off x="2922936" y="197528"/>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US" kern="0"/>
              <a:t>Signs and symptoms of distress</a:t>
            </a:r>
            <a:endParaRPr lang="en-US" kern="0" spc="-5"/>
          </a:p>
        </p:txBody>
      </p:sp>
      <p:sp>
        <p:nvSpPr>
          <p:cNvPr id="7" name="object 13">
            <a:extLst>
              <a:ext uri="{FF2B5EF4-FFF2-40B4-BE49-F238E27FC236}">
                <a16:creationId xmlns:a16="http://schemas.microsoft.com/office/drawing/2014/main" id="{95194DC8-D295-48A6-A8B1-2844F9798C28}"/>
              </a:ext>
            </a:extLst>
          </p:cNvPr>
          <p:cNvSpPr txBox="1"/>
          <p:nvPr/>
        </p:nvSpPr>
        <p:spPr>
          <a:xfrm>
            <a:off x="806450" y="2032510"/>
            <a:ext cx="6096000" cy="1664558"/>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a:t>	</a:t>
            </a:r>
          </a:p>
          <a:p>
            <a:pPr marL="300355" indent="-287655">
              <a:spcBef>
                <a:spcPts val="420"/>
              </a:spcBef>
              <a:buFontTx/>
              <a:buChar char="•"/>
              <a:tabLst>
                <a:tab pos="300355" algn="l"/>
                <a:tab pos="300990" algn="l"/>
              </a:tabLst>
            </a:pPr>
            <a:endParaRPr lang="en-GB" sz="2800" kern="0" spc="-2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a:solidFill>
                <a:srgbClr val="0000FF"/>
              </a:solidFill>
              <a:cs typeface="Calibri"/>
            </a:endParaRPr>
          </a:p>
        </p:txBody>
      </p:sp>
      <p:pic>
        <p:nvPicPr>
          <p:cNvPr id="3" name="Picture 2" descr="A picture containing diagram&#10;&#10;Description automatically generated">
            <a:extLst>
              <a:ext uri="{FF2B5EF4-FFF2-40B4-BE49-F238E27FC236}">
                <a16:creationId xmlns:a16="http://schemas.microsoft.com/office/drawing/2014/main" id="{06ADE276-A814-47C4-A9A9-E0514C938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736" y="1135043"/>
            <a:ext cx="4700404" cy="4905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en-GB"/>
              <a:t>Emotional</a:t>
            </a:r>
            <a:endParaRPr spc="-5"/>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BB21DD97-FC36-461B-B19A-C425605B4A85}"/>
              </a:ext>
            </a:extLst>
          </p:cNvPr>
          <p:cNvSpPr txBox="1">
            <a:spLocks/>
          </p:cNvSpPr>
          <p:nvPr/>
        </p:nvSpPr>
        <p:spPr>
          <a:xfrm>
            <a:off x="2922936" y="197528"/>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US" kern="0"/>
              <a:t>Signs and symptoms of distress</a:t>
            </a:r>
            <a:endParaRPr lang="en-US" kern="0" spc="-5"/>
          </a:p>
        </p:txBody>
      </p:sp>
      <p:sp>
        <p:nvSpPr>
          <p:cNvPr id="7" name="object 13">
            <a:extLst>
              <a:ext uri="{FF2B5EF4-FFF2-40B4-BE49-F238E27FC236}">
                <a16:creationId xmlns:a16="http://schemas.microsoft.com/office/drawing/2014/main" id="{2ECA1B5B-163C-42EA-ABAE-7986220154FB}"/>
              </a:ext>
            </a:extLst>
          </p:cNvPr>
          <p:cNvSpPr txBox="1"/>
          <p:nvPr/>
        </p:nvSpPr>
        <p:spPr>
          <a:xfrm>
            <a:off x="806450" y="2032510"/>
            <a:ext cx="6096000" cy="1664558"/>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a:t>	</a:t>
            </a:r>
          </a:p>
          <a:p>
            <a:pPr marL="300355" indent="-287655">
              <a:spcBef>
                <a:spcPts val="420"/>
              </a:spcBef>
              <a:buFontTx/>
              <a:buChar char="•"/>
              <a:tabLst>
                <a:tab pos="300355" algn="l"/>
                <a:tab pos="300990" algn="l"/>
              </a:tabLst>
            </a:pPr>
            <a:endParaRPr lang="en-GB" sz="2800" kern="0" spc="-2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a:solidFill>
                <a:srgbClr val="0000FF"/>
              </a:solidFill>
              <a:cs typeface="Calibri"/>
            </a:endParaRPr>
          </a:p>
        </p:txBody>
      </p:sp>
      <p:pic>
        <p:nvPicPr>
          <p:cNvPr id="4" name="Picture 3" descr="Diagram&#10;&#10;Description automatically generated with low confidence">
            <a:extLst>
              <a:ext uri="{FF2B5EF4-FFF2-40B4-BE49-F238E27FC236}">
                <a16:creationId xmlns:a16="http://schemas.microsoft.com/office/drawing/2014/main" id="{57B74704-6ACC-45F6-954C-0BA9B3294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016" y="1407245"/>
            <a:ext cx="4569920" cy="4919852"/>
          </a:xfrm>
          <a:prstGeom prst="rect">
            <a:avLst/>
          </a:prstGeom>
        </p:spPr>
      </p:pic>
    </p:spTree>
    <p:extLst>
      <p:ext uri="{BB962C8B-B14F-4D97-AF65-F5344CB8AC3E}">
        <p14:creationId xmlns:p14="http://schemas.microsoft.com/office/powerpoint/2010/main" val="197592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0275EAD8-334A-4112-9394-985CE1BED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211" y="815223"/>
            <a:ext cx="4314835" cy="5763689"/>
          </a:xfrm>
          <a:prstGeom prst="rect">
            <a:avLst/>
          </a:prstGeom>
        </p:spPr>
      </p:pic>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en-GB"/>
              <a:t>Cognitive</a:t>
            </a:r>
            <a:endParaRPr spc="-5"/>
          </a:p>
        </p:txBody>
      </p:sp>
      <p:sp>
        <p:nvSpPr>
          <p:cNvPr id="13" name="object 13"/>
          <p:cNvSpPr txBox="1"/>
          <p:nvPr/>
        </p:nvSpPr>
        <p:spPr>
          <a:xfrm>
            <a:off x="577850" y="2148642"/>
            <a:ext cx="4953000" cy="1120820"/>
          </a:xfrm>
          <a:prstGeom prst="rect">
            <a:avLst/>
          </a:prstGeom>
        </p:spPr>
        <p:txBody>
          <a:bodyPr vert="horz" wrap="square" lIns="0" tIns="53340" rIns="0" bIns="0" rtlCol="0">
            <a:spAutoFit/>
          </a:bodyPr>
          <a:lstStyle/>
          <a:p>
            <a:pPr marL="300355" indent="-287655">
              <a:spcBef>
                <a:spcPts val="420"/>
              </a:spcBef>
              <a:buFontTx/>
              <a:buChar char="•"/>
              <a:tabLst>
                <a:tab pos="300355" algn="l"/>
                <a:tab pos="300990" algn="l"/>
              </a:tabLst>
            </a:pPr>
            <a:endParaRPr lang="en-GB" sz="2400" kern="0" spc="-2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6653BFDF-EA4A-4592-A10D-E120BE1D4BFD}"/>
              </a:ext>
            </a:extLst>
          </p:cNvPr>
          <p:cNvSpPr txBox="1">
            <a:spLocks/>
          </p:cNvSpPr>
          <p:nvPr/>
        </p:nvSpPr>
        <p:spPr>
          <a:xfrm>
            <a:off x="2922936" y="197528"/>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US" kern="0"/>
              <a:t>Signs and symptoms of distress</a:t>
            </a:r>
            <a:endParaRPr lang="en-US" kern="0" spc="-5"/>
          </a:p>
        </p:txBody>
      </p:sp>
      <p:sp>
        <p:nvSpPr>
          <p:cNvPr id="7" name="object 13">
            <a:extLst>
              <a:ext uri="{FF2B5EF4-FFF2-40B4-BE49-F238E27FC236}">
                <a16:creationId xmlns:a16="http://schemas.microsoft.com/office/drawing/2014/main" id="{73359151-199D-443B-A44D-42B7B6BF66B9}"/>
              </a:ext>
            </a:extLst>
          </p:cNvPr>
          <p:cNvSpPr txBox="1"/>
          <p:nvPr/>
        </p:nvSpPr>
        <p:spPr>
          <a:xfrm>
            <a:off x="806450" y="2032510"/>
            <a:ext cx="6096000" cy="1664558"/>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a:t>	</a:t>
            </a:r>
          </a:p>
          <a:p>
            <a:pPr marL="300355" indent="-287655">
              <a:spcBef>
                <a:spcPts val="420"/>
              </a:spcBef>
              <a:buFontTx/>
              <a:buChar char="•"/>
              <a:tabLst>
                <a:tab pos="300355" algn="l"/>
                <a:tab pos="300990" algn="l"/>
              </a:tabLst>
            </a:pPr>
            <a:endParaRPr lang="en-GB" sz="2800" kern="0" spc="-2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a:solidFill>
                <a:srgbClr val="0000FF"/>
              </a:solidFill>
              <a:cs typeface="Calibri"/>
            </a:endParaRPr>
          </a:p>
        </p:txBody>
      </p:sp>
    </p:spTree>
    <p:extLst>
      <p:ext uri="{BB962C8B-B14F-4D97-AF65-F5344CB8AC3E}">
        <p14:creationId xmlns:p14="http://schemas.microsoft.com/office/powerpoint/2010/main" val="19227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244386" y="1203071"/>
            <a:ext cx="3253694" cy="4522222"/>
            <a:chOff x="4311650" y="1031875"/>
            <a:chExt cx="2971800" cy="4308474"/>
          </a:xfrm>
        </p:grpSpPr>
        <p:pic>
          <p:nvPicPr>
            <p:cNvPr id="16" name="Picture 15"/>
            <p:cNvPicPr/>
            <p:nvPr/>
          </p:nvPicPr>
          <p:blipFill>
            <a:blip r:embed="rId3"/>
            <a:srcRect/>
            <a:stretch>
              <a:fillRect/>
            </a:stretch>
          </p:blipFill>
          <p:spPr bwMode="auto">
            <a:xfrm>
              <a:off x="4387850" y="1031875"/>
              <a:ext cx="2895600" cy="4308474"/>
            </a:xfrm>
            <a:prstGeom prst="rect">
              <a:avLst/>
            </a:prstGeom>
            <a:noFill/>
            <a:ln w="9525">
              <a:noFill/>
              <a:miter lim="800000"/>
              <a:headEnd/>
              <a:tailEnd/>
            </a:ln>
          </p:spPr>
        </p:pic>
        <p:sp>
          <p:nvSpPr>
            <p:cNvPr id="17" name="object 15"/>
            <p:cNvSpPr/>
            <p:nvPr/>
          </p:nvSpPr>
          <p:spPr>
            <a:xfrm>
              <a:off x="4311650" y="1031875"/>
              <a:ext cx="2743200" cy="4191000"/>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3DC4CF23-1F94-48CB-8196-43C5FC053C14}"/>
              </a:ext>
            </a:extLst>
          </p:cNvPr>
          <p:cNvGrpSpPr>
            <a:grpSpLocks noChangeAspect="1"/>
          </p:cNvGrpSpPr>
          <p:nvPr/>
        </p:nvGrpSpPr>
        <p:grpSpPr>
          <a:xfrm>
            <a:off x="7697609" y="1081068"/>
            <a:ext cx="3476647" cy="5063979"/>
            <a:chOff x="7205636" y="311835"/>
            <a:chExt cx="4020820" cy="5856605"/>
          </a:xfrm>
        </p:grpSpPr>
        <p:sp>
          <p:nvSpPr>
            <p:cNvPr id="14" name="object 14"/>
            <p:cNvSpPr/>
            <p:nvPr/>
          </p:nvSpPr>
          <p:spPr>
            <a:xfrm>
              <a:off x="7235653" y="366299"/>
              <a:ext cx="3962400" cy="5747676"/>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7205636" y="311835"/>
              <a:ext cx="4020820" cy="5856605"/>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sp>
        <p:nvSpPr>
          <p:cNvPr id="20" name="object 13"/>
          <p:cNvSpPr/>
          <p:nvPr/>
        </p:nvSpPr>
        <p:spPr>
          <a:xfrm>
            <a:off x="2487316" y="1170871"/>
            <a:ext cx="1375945" cy="1992528"/>
          </a:xfrm>
          <a:prstGeom prst="rect">
            <a:avLst/>
          </a:prstGeom>
          <a:blipFill>
            <a:blip r:embed="rId5" cstate="print"/>
            <a:stretch>
              <a:fillRect/>
            </a:stretch>
          </a:blipFill>
        </p:spPr>
        <p:txBody>
          <a:bodyPr wrap="square" lIns="0" tIns="0" rIns="0" bIns="0" rtlCol="0"/>
          <a:lstStyle/>
          <a:p>
            <a:endParaRPr/>
          </a:p>
        </p:txBody>
      </p:sp>
      <p:sp>
        <p:nvSpPr>
          <p:cNvPr id="21" name="object 14"/>
          <p:cNvSpPr/>
          <p:nvPr/>
        </p:nvSpPr>
        <p:spPr>
          <a:xfrm>
            <a:off x="2406654" y="1165544"/>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2" name="object 15"/>
          <p:cNvSpPr/>
          <p:nvPr/>
        </p:nvSpPr>
        <p:spPr>
          <a:xfrm>
            <a:off x="504771" y="1182627"/>
            <a:ext cx="1375312" cy="1990817"/>
          </a:xfrm>
          <a:prstGeom prst="rect">
            <a:avLst/>
          </a:prstGeom>
          <a:blipFill>
            <a:blip r:embed="rId6" cstate="print"/>
            <a:stretch>
              <a:fillRect/>
            </a:stretch>
          </a:blipFill>
        </p:spPr>
        <p:txBody>
          <a:bodyPr wrap="square" lIns="0" tIns="0" rIns="0" bIns="0" rtlCol="0"/>
          <a:lstStyle/>
          <a:p>
            <a:endParaRPr/>
          </a:p>
        </p:txBody>
      </p:sp>
      <p:sp>
        <p:nvSpPr>
          <p:cNvPr id="23" name="object 16"/>
          <p:cNvSpPr/>
          <p:nvPr/>
        </p:nvSpPr>
        <p:spPr>
          <a:xfrm>
            <a:off x="425441" y="1166550"/>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4" name="object 17"/>
          <p:cNvSpPr/>
          <p:nvPr/>
        </p:nvSpPr>
        <p:spPr>
          <a:xfrm>
            <a:off x="488202" y="3613058"/>
            <a:ext cx="1373106" cy="1990817"/>
          </a:xfrm>
          <a:prstGeom prst="rect">
            <a:avLst/>
          </a:prstGeom>
          <a:blipFill>
            <a:blip r:embed="rId7" cstate="print"/>
            <a:stretch>
              <a:fillRect/>
            </a:stretch>
          </a:blipFill>
        </p:spPr>
        <p:txBody>
          <a:bodyPr wrap="square" lIns="0" tIns="0" rIns="0" bIns="0" rtlCol="0"/>
          <a:lstStyle/>
          <a:p>
            <a:endParaRPr/>
          </a:p>
        </p:txBody>
      </p:sp>
      <p:sp>
        <p:nvSpPr>
          <p:cNvPr id="25" name="object 18"/>
          <p:cNvSpPr/>
          <p:nvPr/>
        </p:nvSpPr>
        <p:spPr>
          <a:xfrm>
            <a:off x="425441"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6" name="object 19"/>
          <p:cNvSpPr/>
          <p:nvPr/>
        </p:nvSpPr>
        <p:spPr>
          <a:xfrm>
            <a:off x="2586768" y="3632669"/>
            <a:ext cx="1374760" cy="1990817"/>
          </a:xfrm>
          <a:prstGeom prst="rect">
            <a:avLst/>
          </a:prstGeom>
          <a:blipFill>
            <a:blip r:embed="rId8" cstate="print"/>
            <a:stretch>
              <a:fillRect/>
            </a:stretch>
          </a:blipFill>
        </p:spPr>
        <p:txBody>
          <a:bodyPr wrap="square" lIns="0" tIns="0" rIns="0" bIns="0" rtlCol="0"/>
          <a:lstStyle/>
          <a:p>
            <a:endParaRPr/>
          </a:p>
        </p:txBody>
      </p:sp>
      <p:sp>
        <p:nvSpPr>
          <p:cNvPr id="27" name="object 20"/>
          <p:cNvSpPr/>
          <p:nvPr/>
        </p:nvSpPr>
        <p:spPr>
          <a:xfrm>
            <a:off x="2482840"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en-GB"/>
              <a:t>Spiritual</a:t>
            </a:r>
            <a:endParaRPr spc="-5"/>
          </a:p>
        </p:txBody>
      </p:sp>
      <p:sp>
        <p:nvSpPr>
          <p:cNvPr id="13" name="object 13"/>
          <p:cNvSpPr txBox="1"/>
          <p:nvPr/>
        </p:nvSpPr>
        <p:spPr>
          <a:xfrm>
            <a:off x="806450" y="2032510"/>
            <a:ext cx="6096000" cy="1664558"/>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a:t>	</a:t>
            </a:r>
          </a:p>
          <a:p>
            <a:pPr marL="300355" indent="-287655">
              <a:spcBef>
                <a:spcPts val="420"/>
              </a:spcBef>
              <a:buFontTx/>
              <a:buChar char="•"/>
              <a:tabLst>
                <a:tab pos="300355" algn="l"/>
                <a:tab pos="300990" algn="l"/>
              </a:tabLst>
            </a:pPr>
            <a:endParaRPr lang="en-GB" sz="2800" kern="0" spc="-2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8EA301F3-3D6B-4B7F-8428-691B29A7509A}"/>
              </a:ext>
            </a:extLst>
          </p:cNvPr>
          <p:cNvSpPr txBox="1">
            <a:spLocks/>
          </p:cNvSpPr>
          <p:nvPr/>
        </p:nvSpPr>
        <p:spPr>
          <a:xfrm>
            <a:off x="2922936" y="197528"/>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US" kern="0"/>
              <a:t>Signs and symptoms of distress</a:t>
            </a:r>
            <a:endParaRPr lang="en-US" kern="0" spc="-5"/>
          </a:p>
        </p:txBody>
      </p:sp>
      <p:pic>
        <p:nvPicPr>
          <p:cNvPr id="3" name="Picture 2" descr="A person sitting at a table&#10;&#10;Description automatically generated with low confidence">
            <a:extLst>
              <a:ext uri="{FF2B5EF4-FFF2-40B4-BE49-F238E27FC236}">
                <a16:creationId xmlns:a16="http://schemas.microsoft.com/office/drawing/2014/main" id="{1F45A4D2-EEE7-458B-B9F6-9DBD4D9F7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885" y="1058812"/>
            <a:ext cx="3810000" cy="5227010"/>
          </a:xfrm>
          <a:prstGeom prst="rect">
            <a:avLst/>
          </a:prstGeom>
        </p:spPr>
      </p:pic>
    </p:spTree>
    <p:extLst>
      <p:ext uri="{BB962C8B-B14F-4D97-AF65-F5344CB8AC3E}">
        <p14:creationId xmlns:p14="http://schemas.microsoft.com/office/powerpoint/2010/main" val="52488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7283450" y="2936875"/>
            <a:ext cx="3962400" cy="1305486"/>
          </a:xfrm>
          <a:prstGeom prst="rect">
            <a:avLst/>
          </a:prstGeom>
        </p:spPr>
        <p:txBody>
          <a:bodyPr vert="horz" wrap="square" lIns="0" tIns="12700" rIns="0" bIns="0" rtlCol="0">
            <a:spAutoFit/>
          </a:bodyPr>
          <a:lstStyle/>
          <a:p>
            <a:pPr marL="12700" algn="ctr">
              <a:lnSpc>
                <a:spcPct val="100000"/>
              </a:lnSpc>
              <a:spcBef>
                <a:spcPts val="100"/>
              </a:spcBef>
            </a:pPr>
            <a:r>
              <a:rPr lang="en-GB" spc="-5"/>
              <a:t>Common vs. severe reactions</a:t>
            </a:r>
            <a:endParaRPr spc="-35"/>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8" name="Picture 7" descr="Pernille 11.jpeg">
            <a:extLst>
              <a:ext uri="{FF2B5EF4-FFF2-40B4-BE49-F238E27FC236}">
                <a16:creationId xmlns:a16="http://schemas.microsoft.com/office/drawing/2014/main" id="{E4F0CDA5-8633-4C4B-B183-5DE700CBF251}"/>
              </a:ext>
            </a:extLst>
          </p:cNvPr>
          <p:cNvPicPr>
            <a:picLocks noChangeAspect="1"/>
          </p:cNvPicPr>
          <p:nvPr/>
        </p:nvPicPr>
        <p:blipFill>
          <a:blip r:embed="rId3"/>
          <a:stretch>
            <a:fillRect/>
          </a:stretch>
        </p:blipFill>
        <p:spPr>
          <a:xfrm>
            <a:off x="7512050" y="515929"/>
            <a:ext cx="2574338" cy="1700035"/>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2128A167-098F-4ECC-BC8D-B2E3B6AE85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695" y="-37297"/>
            <a:ext cx="4881512" cy="652064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nille 11.jpeg">
            <a:extLst>
              <a:ext uri="{FF2B5EF4-FFF2-40B4-BE49-F238E27FC236}">
                <a16:creationId xmlns:a16="http://schemas.microsoft.com/office/drawing/2014/main" id="{58DB77D8-D70E-4F96-8EE8-F367337031FF}"/>
              </a:ext>
            </a:extLst>
          </p:cNvPr>
          <p:cNvPicPr>
            <a:picLocks noChangeAspect="1"/>
          </p:cNvPicPr>
          <p:nvPr/>
        </p:nvPicPr>
        <p:blipFill>
          <a:blip r:embed="rId3"/>
          <a:stretch>
            <a:fillRect/>
          </a:stretch>
        </p:blipFill>
        <p:spPr>
          <a:xfrm>
            <a:off x="9345441" y="58728"/>
            <a:ext cx="1969694" cy="1300742"/>
          </a:xfrm>
          <a:prstGeom prst="rect">
            <a:avLst/>
          </a:prstGeom>
        </p:spPr>
      </p:pic>
      <p:sp>
        <p:nvSpPr>
          <p:cNvPr id="12" name="object 12"/>
          <p:cNvSpPr txBox="1">
            <a:spLocks noGrp="1"/>
          </p:cNvSpPr>
          <p:nvPr>
            <p:ph type="title"/>
          </p:nvPr>
        </p:nvSpPr>
        <p:spPr>
          <a:xfrm>
            <a:off x="1907801" y="186351"/>
            <a:ext cx="7703297" cy="659155"/>
          </a:xfrm>
          <a:prstGeom prst="rect">
            <a:avLst/>
          </a:prstGeom>
        </p:spPr>
        <p:txBody>
          <a:bodyPr vert="horz" wrap="square" lIns="0" tIns="12700" rIns="0" bIns="0" rtlCol="0">
            <a:spAutoFit/>
          </a:bodyPr>
          <a:lstStyle/>
          <a:p>
            <a:pPr marL="12700">
              <a:lnSpc>
                <a:spcPct val="100000"/>
              </a:lnSpc>
              <a:spcBef>
                <a:spcPts val="100"/>
              </a:spcBef>
            </a:pPr>
            <a:r>
              <a:rPr lang="en-GB" spc="-5"/>
              <a:t>Examples of severe reactions</a:t>
            </a:r>
            <a:endParaRPr spc="-35"/>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9" name="object 13"/>
          <p:cNvSpPr txBox="1"/>
          <p:nvPr/>
        </p:nvSpPr>
        <p:spPr>
          <a:xfrm>
            <a:off x="1876051" y="1188845"/>
            <a:ext cx="9439084" cy="6168355"/>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en-GB" sz="2600">
                <a:solidFill>
                  <a:srgbClr val="231F20"/>
                </a:solidFill>
                <a:latin typeface="Calibri"/>
                <a:cs typeface="Calibri"/>
              </a:rPr>
              <a:t>Is unable to sleep for a week or more and is confused and disorientated</a:t>
            </a:r>
          </a:p>
          <a:p>
            <a:pPr marL="300355" indent="-287655">
              <a:lnSpc>
                <a:spcPct val="100000"/>
              </a:lnSpc>
              <a:spcBef>
                <a:spcPts val="420"/>
              </a:spcBef>
              <a:buChar char="•"/>
              <a:tabLst>
                <a:tab pos="300355" algn="l"/>
                <a:tab pos="300990" algn="l"/>
              </a:tabLst>
            </a:pPr>
            <a:r>
              <a:rPr lang="en-GB" sz="2600">
                <a:solidFill>
                  <a:srgbClr val="231F20"/>
                </a:solidFill>
                <a:latin typeface="Calibri"/>
                <a:cs typeface="Calibri"/>
              </a:rPr>
              <a:t>unable to function normally and care for themselves or their family (e.g. not eating or keeping clean)</a:t>
            </a:r>
          </a:p>
          <a:p>
            <a:pPr marL="300355" indent="-287655">
              <a:lnSpc>
                <a:spcPct val="100000"/>
              </a:lnSpc>
              <a:spcBef>
                <a:spcPts val="420"/>
              </a:spcBef>
              <a:buChar char="•"/>
              <a:tabLst>
                <a:tab pos="300355" algn="l"/>
                <a:tab pos="300990" algn="l"/>
              </a:tabLst>
            </a:pPr>
            <a:r>
              <a:rPr lang="en-GB" sz="2600">
                <a:solidFill>
                  <a:srgbClr val="231F20"/>
                </a:solidFill>
                <a:latin typeface="Calibri"/>
                <a:cs typeface="Calibri"/>
              </a:rPr>
              <a:t>has lost control over their behaviour and is unpredictable or destructive</a:t>
            </a:r>
          </a:p>
          <a:p>
            <a:pPr marL="300355" indent="-287655">
              <a:lnSpc>
                <a:spcPct val="100000"/>
              </a:lnSpc>
              <a:spcBef>
                <a:spcPts val="420"/>
              </a:spcBef>
              <a:buChar char="•"/>
              <a:tabLst>
                <a:tab pos="300355" algn="l"/>
                <a:tab pos="300990" algn="l"/>
              </a:tabLst>
            </a:pPr>
            <a:r>
              <a:rPr lang="en-GB" sz="2600">
                <a:solidFill>
                  <a:srgbClr val="231F20"/>
                </a:solidFill>
                <a:latin typeface="Calibri"/>
                <a:cs typeface="Calibri"/>
              </a:rPr>
              <a:t>threatens to harm themselves or others</a:t>
            </a:r>
          </a:p>
          <a:p>
            <a:pPr marL="300355" indent="-287655">
              <a:lnSpc>
                <a:spcPct val="100000"/>
              </a:lnSpc>
              <a:spcBef>
                <a:spcPts val="420"/>
              </a:spcBef>
              <a:buChar char="•"/>
              <a:tabLst>
                <a:tab pos="300355" algn="l"/>
                <a:tab pos="300990" algn="l"/>
              </a:tabLst>
            </a:pPr>
            <a:r>
              <a:rPr lang="en-GB" sz="2600">
                <a:solidFill>
                  <a:srgbClr val="231F20"/>
                </a:solidFill>
                <a:cs typeface="Calibri"/>
              </a:rPr>
              <a:t>starts excessive or out-of-the-ordinary use of drugs or alcohol</a:t>
            </a:r>
          </a:p>
          <a:p>
            <a:pPr marL="300355" indent="-287655">
              <a:lnSpc>
                <a:spcPct val="100000"/>
              </a:lnSpc>
              <a:spcBef>
                <a:spcPts val="420"/>
              </a:spcBef>
              <a:buChar char="•"/>
              <a:tabLst>
                <a:tab pos="300355" algn="l"/>
                <a:tab pos="300990" algn="l"/>
              </a:tabLst>
            </a:pPr>
            <a:r>
              <a:rPr lang="en-GB" sz="2600">
                <a:solidFill>
                  <a:srgbClr val="231F20"/>
                </a:solidFill>
                <a:cs typeface="Calibri"/>
              </a:rPr>
              <a:t>presents chronic health conditions which need specialised support</a:t>
            </a:r>
          </a:p>
          <a:p>
            <a:pPr marL="300355" indent="-287655">
              <a:lnSpc>
                <a:spcPct val="100000"/>
              </a:lnSpc>
              <a:spcBef>
                <a:spcPts val="420"/>
              </a:spcBef>
              <a:buChar char="•"/>
              <a:tabLst>
                <a:tab pos="300355" algn="l"/>
                <a:tab pos="300990" algn="l"/>
              </a:tabLst>
            </a:pPr>
            <a:r>
              <a:rPr lang="en-GB" sz="2600">
                <a:solidFill>
                  <a:srgbClr val="231F20"/>
                </a:solidFill>
                <a:cs typeface="Calibri"/>
              </a:rPr>
              <a:t>presents symptoms of mental health disorders</a:t>
            </a:r>
          </a:p>
          <a:p>
            <a:pPr marL="300355" indent="-287655">
              <a:lnSpc>
                <a:spcPct val="100000"/>
              </a:lnSpc>
              <a:spcBef>
                <a:spcPts val="420"/>
              </a:spcBef>
              <a:buChar char="•"/>
              <a:tabLst>
                <a:tab pos="300355" algn="l"/>
                <a:tab pos="300990" algn="l"/>
              </a:tabLst>
            </a:pPr>
            <a:endParaRPr lang="en-GB" sz="3200">
              <a:solidFill>
                <a:srgbClr val="231F20"/>
              </a:solidFill>
              <a:latin typeface="Calibri"/>
              <a:cs typeface="Calibri"/>
            </a:endParaRPr>
          </a:p>
          <a:p>
            <a:pPr marL="300355" indent="-287655">
              <a:lnSpc>
                <a:spcPct val="100000"/>
              </a:lnSpc>
              <a:spcBef>
                <a:spcPts val="420"/>
              </a:spcBef>
              <a:buChar char="•"/>
              <a:tabLst>
                <a:tab pos="300355" algn="l"/>
                <a:tab pos="300990" algn="l"/>
              </a:tabLst>
            </a:pPr>
            <a:endParaRPr lang="en-GB" sz="2400">
              <a:solidFill>
                <a:srgbClr val="231F20"/>
              </a:solidFill>
              <a:latin typeface="Calibri"/>
              <a:cs typeface="Calibri"/>
            </a:endParaRPr>
          </a:p>
          <a:p>
            <a:pPr marL="300355" indent="-287655">
              <a:lnSpc>
                <a:spcPct val="100000"/>
              </a:lnSpc>
              <a:spcBef>
                <a:spcPts val="420"/>
              </a:spcBef>
              <a:tabLst>
                <a:tab pos="300355" algn="l"/>
                <a:tab pos="300990" algn="l"/>
              </a:tabLst>
            </a:pPr>
            <a:endParaRPr lang="en-GB" sz="2400">
              <a:solidFill>
                <a:srgbClr val="231F20"/>
              </a:solidFill>
              <a:latin typeface="Calibri"/>
              <a:cs typeface="Calibri"/>
            </a:endParaRPr>
          </a:p>
          <a:p>
            <a:pPr marL="300355" indent="-287655">
              <a:lnSpc>
                <a:spcPct val="100000"/>
              </a:lnSpc>
              <a:spcBef>
                <a:spcPts val="420"/>
              </a:spcBef>
              <a:tabLst>
                <a:tab pos="300355" algn="l"/>
                <a:tab pos="300990" algn="l"/>
              </a:tabLst>
            </a:pPr>
            <a:endParaRPr lang="en-GB" sz="2400">
              <a:solidFill>
                <a:srgbClr val="231F20"/>
              </a:solidFill>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752475" y="1929777"/>
            <a:ext cx="10013949" cy="26237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0" normalizeH="0" baseline="0" noProof="0">
                <a:ln>
                  <a:noFill/>
                </a:ln>
                <a:solidFill>
                  <a:srgbClr val="0000FF"/>
                </a:solidFill>
                <a:effectLst/>
                <a:uLnTx/>
                <a:uFillTx/>
                <a:latin typeface="Calibri"/>
                <a:ea typeface="+mj-ea"/>
                <a:cs typeface="Calibri"/>
              </a:rPr>
              <a:t>Activity </a:t>
            </a: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0" normalizeH="0" baseline="0" noProof="0">
                <a:ln>
                  <a:noFill/>
                </a:ln>
                <a:solidFill>
                  <a:srgbClr val="0000FF"/>
                </a:solidFill>
                <a:effectLst/>
                <a:uLnTx/>
                <a:uFillTx/>
                <a:latin typeface="Calibri"/>
                <a:ea typeface="+mj-ea"/>
                <a:cs typeface="Calibri"/>
              </a:rPr>
              <a:t>View</a:t>
            </a:r>
            <a:r>
              <a:rPr kumimoji="0" lang="en-US" sz="4200" b="0" i="0" u="none" strike="noStrike" kern="0" cap="none" spc="0" normalizeH="0" noProof="0">
                <a:ln>
                  <a:noFill/>
                </a:ln>
                <a:solidFill>
                  <a:srgbClr val="0000FF"/>
                </a:solidFill>
                <a:effectLst/>
                <a:uLnTx/>
                <a:uFillTx/>
                <a:latin typeface="Calibri"/>
                <a:ea typeface="+mj-ea"/>
                <a:cs typeface="Calibri"/>
              </a:rPr>
              <a:t> the video clip and note down how the helper applied the LOOK actions in the call.</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a:solidFill>
                <a:srgbClr val="0000FF"/>
              </a:solidFill>
              <a:latin typeface="Calibri"/>
              <a:ea typeface="+mj-ea"/>
              <a:cs typeface="Calibri"/>
            </a:endParaRPr>
          </a:p>
        </p:txBody>
      </p:sp>
      <p:pic>
        <p:nvPicPr>
          <p:cNvPr id="5" name="Picture 4" descr="Pernille 11.jpeg"/>
          <p:cNvPicPr>
            <a:picLocks noChangeAspect="1"/>
          </p:cNvPicPr>
          <p:nvPr/>
        </p:nvPicPr>
        <p:blipFill>
          <a:blip r:embed="rId3"/>
          <a:stretch>
            <a:fillRect/>
          </a:stretch>
        </p:blipFill>
        <p:spPr>
          <a:xfrm>
            <a:off x="7740650" y="0"/>
            <a:ext cx="3537857" cy="233632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180353" y="1365947"/>
            <a:ext cx="6850380" cy="665480"/>
          </a:xfrm>
          <a:prstGeom prst="rect">
            <a:avLst/>
          </a:prstGeom>
        </p:spPr>
        <p:txBody>
          <a:bodyPr vert="horz" wrap="square" lIns="0" tIns="12700" rIns="0" bIns="0" rtlCol="0">
            <a:spAutoFit/>
          </a:bodyPr>
          <a:lstStyle/>
          <a:p>
            <a:pPr marL="12700">
              <a:lnSpc>
                <a:spcPct val="100000"/>
              </a:lnSpc>
              <a:spcBef>
                <a:spcPts val="100"/>
              </a:spcBef>
            </a:pPr>
            <a:r>
              <a:rPr spc="-10"/>
              <a:t>LISTEN </a:t>
            </a:r>
            <a:r>
              <a:rPr spc="-50"/>
              <a:t>refers </a:t>
            </a:r>
            <a:r>
              <a:rPr spc="-25"/>
              <a:t>to </a:t>
            </a:r>
            <a:r>
              <a:rPr spc="-10"/>
              <a:t>how </a:t>
            </a:r>
            <a:r>
              <a:t>the</a:t>
            </a:r>
            <a:r>
              <a:rPr spc="30"/>
              <a:t> </a:t>
            </a:r>
            <a:r>
              <a:rPr spc="-5"/>
              <a:t>helper</a:t>
            </a:r>
          </a:p>
        </p:txBody>
      </p:sp>
      <p:sp>
        <p:nvSpPr>
          <p:cNvPr id="13" name="object 13"/>
          <p:cNvSpPr txBox="1"/>
          <p:nvPr/>
        </p:nvSpPr>
        <p:spPr>
          <a:xfrm>
            <a:off x="709933" y="2334864"/>
            <a:ext cx="7027298" cy="3073470"/>
          </a:xfrm>
          <a:prstGeom prst="rect">
            <a:avLst/>
          </a:prstGeom>
        </p:spPr>
        <p:txBody>
          <a:bodyPr vert="horz" wrap="square" lIns="0" tIns="53340" rIns="0" bIns="0" rtlCol="0">
            <a:spAutoFit/>
          </a:bodyPr>
          <a:lstStyle/>
          <a:p>
            <a:pPr marL="300355" indent="-287655">
              <a:lnSpc>
                <a:spcPct val="100000"/>
              </a:lnSpc>
              <a:spcBef>
                <a:spcPts val="320"/>
              </a:spcBef>
              <a:buChar char="•"/>
              <a:tabLst>
                <a:tab pos="300355" algn="l"/>
                <a:tab pos="300990" algn="l"/>
              </a:tabLst>
            </a:pPr>
            <a:r>
              <a:rPr sz="2600" spc="-10">
                <a:solidFill>
                  <a:srgbClr val="231F20"/>
                </a:solidFill>
                <a:latin typeface="Calibri"/>
                <a:cs typeface="Calibri"/>
              </a:rPr>
              <a:t>introduces </a:t>
            </a:r>
            <a:r>
              <a:rPr sz="2600" spc="-5">
                <a:solidFill>
                  <a:srgbClr val="231F20"/>
                </a:solidFill>
                <a:latin typeface="Calibri"/>
                <a:cs typeface="Calibri"/>
              </a:rPr>
              <a:t>oneself</a:t>
            </a:r>
            <a:endParaRPr sz="2600">
              <a:latin typeface="Calibri"/>
              <a:cs typeface="Calibri"/>
            </a:endParaRPr>
          </a:p>
          <a:p>
            <a:pPr marL="300355" indent="-287655">
              <a:lnSpc>
                <a:spcPct val="100000"/>
              </a:lnSpc>
              <a:spcBef>
                <a:spcPts val="320"/>
              </a:spcBef>
              <a:buChar char="•"/>
              <a:tabLst>
                <a:tab pos="300355" algn="l"/>
                <a:tab pos="300990" algn="l"/>
              </a:tabLst>
            </a:pPr>
            <a:r>
              <a:rPr sz="2600" spc="-20">
                <a:solidFill>
                  <a:srgbClr val="231F20"/>
                </a:solidFill>
                <a:latin typeface="Calibri"/>
                <a:cs typeface="Calibri"/>
              </a:rPr>
              <a:t>pays </a:t>
            </a:r>
            <a:r>
              <a:rPr sz="2600" spc="-25">
                <a:solidFill>
                  <a:srgbClr val="231F20"/>
                </a:solidFill>
                <a:latin typeface="Calibri"/>
                <a:cs typeface="Calibri"/>
              </a:rPr>
              <a:t>attention </a:t>
            </a:r>
            <a:r>
              <a:rPr sz="2600">
                <a:solidFill>
                  <a:srgbClr val="231F20"/>
                </a:solidFill>
                <a:latin typeface="Calibri"/>
                <a:cs typeface="Calibri"/>
              </a:rPr>
              <a:t>and </a:t>
            </a:r>
            <a:r>
              <a:rPr sz="2600" spc="-10">
                <a:solidFill>
                  <a:srgbClr val="231F20"/>
                </a:solidFill>
                <a:latin typeface="Calibri"/>
                <a:cs typeface="Calibri"/>
              </a:rPr>
              <a:t>listens</a:t>
            </a:r>
            <a:r>
              <a:rPr sz="2600" spc="25">
                <a:solidFill>
                  <a:srgbClr val="231F20"/>
                </a:solidFill>
                <a:latin typeface="Calibri"/>
                <a:cs typeface="Calibri"/>
              </a:rPr>
              <a:t> </a:t>
            </a:r>
            <a:r>
              <a:rPr sz="2600" spc="-10">
                <a:solidFill>
                  <a:srgbClr val="231F20"/>
                </a:solidFill>
                <a:latin typeface="Calibri"/>
                <a:cs typeface="Calibri"/>
              </a:rPr>
              <a:t>actively</a:t>
            </a:r>
            <a:endParaRPr sz="2600">
              <a:latin typeface="Calibri"/>
              <a:cs typeface="Calibri"/>
            </a:endParaRPr>
          </a:p>
          <a:p>
            <a:pPr marL="300355" indent="-287655">
              <a:lnSpc>
                <a:spcPct val="100000"/>
              </a:lnSpc>
              <a:spcBef>
                <a:spcPts val="320"/>
              </a:spcBef>
              <a:buChar char="•"/>
              <a:tabLst>
                <a:tab pos="300355" algn="l"/>
                <a:tab pos="300990" algn="l"/>
              </a:tabLst>
            </a:pPr>
            <a:r>
              <a:rPr sz="2600" spc="-5">
                <a:solidFill>
                  <a:srgbClr val="231F20"/>
                </a:solidFill>
                <a:latin typeface="Calibri"/>
                <a:cs typeface="Calibri"/>
              </a:rPr>
              <a:t>accepts </a:t>
            </a:r>
            <a:r>
              <a:rPr sz="2600" spc="-10">
                <a:solidFill>
                  <a:srgbClr val="231F20"/>
                </a:solidFill>
                <a:latin typeface="Calibri"/>
                <a:cs typeface="Calibri"/>
              </a:rPr>
              <a:t>others’</a:t>
            </a:r>
            <a:r>
              <a:rPr sz="2600" spc="-5">
                <a:solidFill>
                  <a:srgbClr val="231F20"/>
                </a:solidFill>
                <a:latin typeface="Calibri"/>
                <a:cs typeface="Calibri"/>
              </a:rPr>
              <a:t> </a:t>
            </a:r>
            <a:r>
              <a:rPr sz="2600" spc="-10">
                <a:solidFill>
                  <a:srgbClr val="231F20"/>
                </a:solidFill>
                <a:latin typeface="Calibri"/>
                <a:cs typeface="Calibri"/>
              </a:rPr>
              <a:t>feelings</a:t>
            </a:r>
            <a:endParaRPr sz="2600">
              <a:latin typeface="Calibri"/>
              <a:cs typeface="Calibri"/>
            </a:endParaRPr>
          </a:p>
          <a:p>
            <a:pPr marL="300355" indent="-287655">
              <a:lnSpc>
                <a:spcPct val="100000"/>
              </a:lnSpc>
              <a:spcBef>
                <a:spcPts val="320"/>
              </a:spcBef>
              <a:buChar char="•"/>
              <a:tabLst>
                <a:tab pos="300355" algn="l"/>
                <a:tab pos="300990" algn="l"/>
              </a:tabLst>
            </a:pPr>
            <a:r>
              <a:rPr sz="2600" spc="-5">
                <a:solidFill>
                  <a:srgbClr val="231F20"/>
                </a:solidFill>
                <a:latin typeface="Calibri"/>
                <a:cs typeface="Calibri"/>
              </a:rPr>
              <a:t>calms </a:t>
            </a:r>
            <a:r>
              <a:rPr sz="2600">
                <a:solidFill>
                  <a:srgbClr val="231F20"/>
                </a:solidFill>
                <a:latin typeface="Calibri"/>
                <a:cs typeface="Calibri"/>
              </a:rPr>
              <a:t>the </a:t>
            </a:r>
            <a:r>
              <a:rPr sz="2600" spc="-15">
                <a:solidFill>
                  <a:srgbClr val="231F20"/>
                </a:solidFill>
                <a:latin typeface="Calibri"/>
                <a:cs typeface="Calibri"/>
              </a:rPr>
              <a:t>person </a:t>
            </a:r>
            <a:r>
              <a:rPr sz="2600" spc="-5">
                <a:solidFill>
                  <a:srgbClr val="231F20"/>
                </a:solidFill>
                <a:latin typeface="Calibri"/>
                <a:cs typeface="Calibri"/>
              </a:rPr>
              <a:t>in </a:t>
            </a:r>
            <a:r>
              <a:rPr sz="2600" spc="-10">
                <a:solidFill>
                  <a:srgbClr val="231F20"/>
                </a:solidFill>
                <a:latin typeface="Calibri"/>
                <a:cs typeface="Calibri"/>
              </a:rPr>
              <a:t>distress</a:t>
            </a:r>
            <a:endParaRPr sz="2600">
              <a:latin typeface="Calibri"/>
              <a:cs typeface="Calibri"/>
            </a:endParaRPr>
          </a:p>
          <a:p>
            <a:pPr marL="300355" indent="-287655">
              <a:lnSpc>
                <a:spcPct val="100000"/>
              </a:lnSpc>
              <a:spcBef>
                <a:spcPts val="320"/>
              </a:spcBef>
              <a:buChar char="•"/>
              <a:tabLst>
                <a:tab pos="300355" algn="l"/>
                <a:tab pos="300990" algn="l"/>
              </a:tabLst>
            </a:pPr>
            <a:r>
              <a:rPr sz="2600" spc="-10">
                <a:solidFill>
                  <a:srgbClr val="231F20"/>
                </a:solidFill>
                <a:latin typeface="Calibri"/>
                <a:cs typeface="Calibri"/>
              </a:rPr>
              <a:t>asks </a:t>
            </a:r>
            <a:r>
              <a:rPr sz="2600">
                <a:solidFill>
                  <a:srgbClr val="231F20"/>
                </a:solidFill>
                <a:latin typeface="Calibri"/>
                <a:cs typeface="Calibri"/>
              </a:rPr>
              <a:t>about </a:t>
            </a:r>
            <a:r>
              <a:rPr sz="2600" spc="-5">
                <a:solidFill>
                  <a:srgbClr val="231F20"/>
                </a:solidFill>
                <a:latin typeface="Calibri"/>
                <a:cs typeface="Calibri"/>
              </a:rPr>
              <a:t>needs </a:t>
            </a:r>
            <a:r>
              <a:rPr sz="2600">
                <a:solidFill>
                  <a:srgbClr val="231F20"/>
                </a:solidFill>
                <a:latin typeface="Calibri"/>
                <a:cs typeface="Calibri"/>
              </a:rPr>
              <a:t>and</a:t>
            </a:r>
            <a:r>
              <a:rPr sz="2600" spc="-15">
                <a:solidFill>
                  <a:srgbClr val="231F20"/>
                </a:solidFill>
                <a:latin typeface="Calibri"/>
                <a:cs typeface="Calibri"/>
              </a:rPr>
              <a:t> </a:t>
            </a:r>
            <a:r>
              <a:rPr sz="2600" spc="-10">
                <a:solidFill>
                  <a:srgbClr val="231F20"/>
                </a:solidFill>
                <a:latin typeface="Calibri"/>
                <a:cs typeface="Calibri"/>
              </a:rPr>
              <a:t>concerns</a:t>
            </a:r>
            <a:endParaRPr sz="2600">
              <a:latin typeface="Calibri"/>
              <a:cs typeface="Calibri"/>
            </a:endParaRPr>
          </a:p>
          <a:p>
            <a:pPr marL="300355" marR="5080" indent="-287655">
              <a:lnSpc>
                <a:spcPct val="111100"/>
              </a:lnSpc>
              <a:buChar char="•"/>
              <a:tabLst>
                <a:tab pos="300355" algn="l"/>
                <a:tab pos="300990" algn="l"/>
              </a:tabLst>
            </a:pPr>
            <a:r>
              <a:rPr sz="2600" spc="-10">
                <a:solidFill>
                  <a:srgbClr val="231F20"/>
                </a:solidFill>
                <a:latin typeface="Calibri"/>
                <a:cs typeface="Calibri"/>
              </a:rPr>
              <a:t>helps </a:t>
            </a:r>
            <a:r>
              <a:rPr sz="2600">
                <a:solidFill>
                  <a:srgbClr val="231F20"/>
                </a:solidFill>
                <a:latin typeface="Calibri"/>
                <a:cs typeface="Calibri"/>
              </a:rPr>
              <a:t>the </a:t>
            </a:r>
            <a:r>
              <a:rPr sz="2600" spc="-10">
                <a:solidFill>
                  <a:srgbClr val="231F20"/>
                </a:solidFill>
                <a:latin typeface="Calibri"/>
                <a:cs typeface="Calibri"/>
              </a:rPr>
              <a:t>person </a:t>
            </a:r>
            <a:r>
              <a:rPr sz="2600" spc="-5">
                <a:solidFill>
                  <a:srgbClr val="231F20"/>
                </a:solidFill>
                <a:latin typeface="Calibri"/>
                <a:cs typeface="Calibri"/>
              </a:rPr>
              <a:t>in </a:t>
            </a:r>
            <a:r>
              <a:rPr sz="2600" spc="-10">
                <a:solidFill>
                  <a:srgbClr val="231F20"/>
                </a:solidFill>
                <a:latin typeface="Calibri"/>
                <a:cs typeface="Calibri"/>
              </a:rPr>
              <a:t>distress find solutions</a:t>
            </a:r>
            <a:endParaRPr lang="is-IS" sz="2600" spc="-10">
              <a:solidFill>
                <a:srgbClr val="231F20"/>
              </a:solidFill>
              <a:latin typeface="Calibri"/>
              <a:cs typeface="Calibri"/>
            </a:endParaRPr>
          </a:p>
          <a:p>
            <a:pPr marL="12700" marR="5080">
              <a:lnSpc>
                <a:spcPct val="111100"/>
              </a:lnSpc>
              <a:tabLst>
                <a:tab pos="300355" algn="l"/>
                <a:tab pos="300990" algn="l"/>
              </a:tabLst>
            </a:pPr>
            <a:r>
              <a:rPr lang="is-IS" sz="2600" spc="-10">
                <a:solidFill>
                  <a:srgbClr val="231F20"/>
                </a:solidFill>
                <a:latin typeface="Calibri"/>
                <a:cs typeface="Calibri"/>
              </a:rPr>
              <a:t>  </a:t>
            </a:r>
            <a:r>
              <a:rPr sz="2600" spc="-15">
                <a:solidFill>
                  <a:srgbClr val="231F20"/>
                </a:solidFill>
                <a:latin typeface="Calibri"/>
                <a:cs typeface="Calibri"/>
              </a:rPr>
              <a:t>to </a:t>
            </a:r>
            <a:r>
              <a:rPr lang="en-GB" sz="2600">
                <a:solidFill>
                  <a:srgbClr val="231F20"/>
                </a:solidFill>
                <a:latin typeface="Calibri"/>
                <a:cs typeface="Calibri"/>
              </a:rPr>
              <a:t>their </a:t>
            </a:r>
            <a:r>
              <a:rPr sz="2600" spc="-10">
                <a:solidFill>
                  <a:srgbClr val="231F20"/>
                </a:solidFill>
                <a:latin typeface="Calibri"/>
                <a:cs typeface="Calibri"/>
              </a:rPr>
              <a:t>immediate </a:t>
            </a:r>
            <a:r>
              <a:rPr sz="2600" spc="-5">
                <a:solidFill>
                  <a:srgbClr val="231F20"/>
                </a:solidFill>
                <a:latin typeface="Calibri"/>
                <a:cs typeface="Calibri"/>
              </a:rPr>
              <a:t>needs </a:t>
            </a:r>
            <a:r>
              <a:rPr sz="2600">
                <a:solidFill>
                  <a:srgbClr val="231F20"/>
                </a:solidFill>
                <a:latin typeface="Calibri"/>
                <a:cs typeface="Calibri"/>
              </a:rPr>
              <a:t>and</a:t>
            </a:r>
            <a:r>
              <a:rPr sz="2600" spc="-20">
                <a:solidFill>
                  <a:srgbClr val="231F20"/>
                </a:solidFill>
                <a:latin typeface="Calibri"/>
                <a:cs typeface="Calibri"/>
              </a:rPr>
              <a:t> </a:t>
            </a:r>
            <a:r>
              <a:rPr sz="2600" spc="-10">
                <a:solidFill>
                  <a:srgbClr val="231F20"/>
                </a:solidFill>
                <a:latin typeface="Calibri"/>
                <a:cs typeface="Calibri"/>
              </a:rPr>
              <a:t>problems.</a:t>
            </a:r>
            <a:endParaRPr sz="2600">
              <a:latin typeface="Calibri"/>
              <a:cs typeface="Calibri"/>
            </a:endParaRPr>
          </a:p>
        </p:txBody>
      </p:sp>
      <p:pic>
        <p:nvPicPr>
          <p:cNvPr id="5" name="Picture 4" descr="Pernille ear.jpeg"/>
          <p:cNvPicPr>
            <a:picLocks noChangeAspect="1"/>
          </p:cNvPicPr>
          <p:nvPr/>
        </p:nvPicPr>
        <p:blipFill>
          <a:blip r:embed="rId3"/>
          <a:stretch>
            <a:fillRect/>
          </a:stretch>
        </p:blipFill>
        <p:spPr>
          <a:xfrm>
            <a:off x="8655050" y="763936"/>
            <a:ext cx="1585678" cy="1570928"/>
          </a:xfrm>
          <a:prstGeom prst="rect">
            <a:avLst/>
          </a:prstGeom>
        </p:spPr>
      </p:pic>
      <p:pic>
        <p:nvPicPr>
          <p:cNvPr id="4" name="Picture 3" descr="A picture containing text, linedrawing&#10;&#10;Description automatically generated">
            <a:extLst>
              <a:ext uri="{FF2B5EF4-FFF2-40B4-BE49-F238E27FC236}">
                <a16:creationId xmlns:a16="http://schemas.microsoft.com/office/drawing/2014/main" id="{6778D7CE-8862-4174-92BF-F2E306B6F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1136" y="1903687"/>
            <a:ext cx="5247764" cy="393582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622300" y="862916"/>
            <a:ext cx="8032750" cy="1120820"/>
          </a:xfrm>
          <a:prstGeom prst="rect">
            <a:avLst/>
          </a:prstGeom>
        </p:spPr>
        <p:txBody>
          <a:bodyPr vert="horz" wrap="square" lIns="0" tIns="12700" rIns="0" bIns="0" rtlCol="0">
            <a:spAutoFit/>
          </a:bodyPr>
          <a:lstStyle/>
          <a:p>
            <a:pPr marL="12700" algn="ctr">
              <a:lnSpc>
                <a:spcPct val="100000"/>
              </a:lnSpc>
              <a:spcBef>
                <a:spcPts val="100"/>
              </a:spcBef>
            </a:pPr>
            <a:r>
              <a:rPr lang="en-GB" sz="3600">
                <a:solidFill>
                  <a:schemeClr val="tx1"/>
                </a:solidFill>
              </a:rPr>
              <a:t>Supportive communication and active listening</a:t>
            </a:r>
            <a:endParaRPr sz="3600" spc="-5">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9" name="Picture 8" descr="Pernille ear.jpeg">
            <a:extLst>
              <a:ext uri="{FF2B5EF4-FFF2-40B4-BE49-F238E27FC236}">
                <a16:creationId xmlns:a16="http://schemas.microsoft.com/office/drawing/2014/main" id="{1BD660B3-93EC-4C2A-9B88-AD8E31843456}"/>
              </a:ext>
            </a:extLst>
          </p:cNvPr>
          <p:cNvPicPr>
            <a:picLocks noChangeAspect="1"/>
          </p:cNvPicPr>
          <p:nvPr/>
        </p:nvPicPr>
        <p:blipFill>
          <a:blip r:embed="rId3"/>
          <a:stretch>
            <a:fillRect/>
          </a:stretch>
        </p:blipFill>
        <p:spPr>
          <a:xfrm>
            <a:off x="8655050" y="763936"/>
            <a:ext cx="1585678" cy="1570928"/>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BB21A7D6-0F62-4ED9-9816-5CFD4BAC8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28" y="2197510"/>
            <a:ext cx="4106841" cy="4285840"/>
          </a:xfrm>
          <a:prstGeom prst="rect">
            <a:avLst/>
          </a:prstGeom>
        </p:spPr>
      </p:pic>
      <p:pic>
        <p:nvPicPr>
          <p:cNvPr id="6" name="Picture 5" descr="A picture containing text, linedrawing&#10;&#10;Description automatically generated">
            <a:extLst>
              <a:ext uri="{FF2B5EF4-FFF2-40B4-BE49-F238E27FC236}">
                <a16:creationId xmlns:a16="http://schemas.microsoft.com/office/drawing/2014/main" id="{A2821BF9-F4D2-4FA8-954E-9A8373551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2271" y="2390929"/>
            <a:ext cx="4170558" cy="40813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622300" y="862916"/>
            <a:ext cx="9099550" cy="566822"/>
          </a:xfrm>
          <a:prstGeom prst="rect">
            <a:avLst/>
          </a:prstGeom>
        </p:spPr>
        <p:txBody>
          <a:bodyPr vert="horz" wrap="square" lIns="0" tIns="12700" rIns="0" bIns="0" rtlCol="0">
            <a:spAutoFit/>
          </a:bodyPr>
          <a:lstStyle/>
          <a:p>
            <a:pPr marL="12700">
              <a:lnSpc>
                <a:spcPct val="100000"/>
              </a:lnSpc>
              <a:spcBef>
                <a:spcPts val="100"/>
              </a:spcBef>
            </a:pPr>
            <a:r>
              <a:rPr lang="en-GB" sz="3600">
                <a:solidFill>
                  <a:schemeClr val="tx1"/>
                </a:solidFill>
              </a:rPr>
              <a:t>Calming someone in distress</a:t>
            </a:r>
            <a:endParaRPr sz="3600" spc="-5">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Rectangle 16"/>
          <p:cNvSpPr/>
          <p:nvPr/>
        </p:nvSpPr>
        <p:spPr>
          <a:xfrm>
            <a:off x="425450" y="1793875"/>
            <a:ext cx="6429376" cy="3195747"/>
          </a:xfrm>
          <a:prstGeom prst="rect">
            <a:avLst/>
          </a:prstGeom>
        </p:spPr>
        <p:txBody>
          <a:bodyPr wrap="square">
            <a:spAutoFit/>
          </a:bodyPr>
          <a:lstStyle/>
          <a:p>
            <a:pPr marL="12700" lvl="0" defTabSz="914400">
              <a:spcBef>
                <a:spcPts val="100"/>
              </a:spcBef>
              <a:defRPr/>
            </a:pPr>
            <a:r>
              <a:rPr lang="en-US" sz="4000" kern="0" spc="-20">
                <a:solidFill>
                  <a:srgbClr val="0000FF"/>
                </a:solidFill>
                <a:cs typeface="Calibri"/>
              </a:rPr>
              <a:t>What are some of the ways you know can help to calm someone in distress?</a:t>
            </a:r>
          </a:p>
          <a:p>
            <a:pPr marL="12700" lvl="0" defTabSz="914400">
              <a:spcBef>
                <a:spcPts val="100"/>
              </a:spcBef>
              <a:defRPr/>
            </a:pPr>
            <a:endParaRPr lang="en-US" sz="4000" kern="0" spc="-20">
              <a:solidFill>
                <a:srgbClr val="0000FF"/>
              </a:solidFill>
              <a:cs typeface="Calibri"/>
            </a:endParaRPr>
          </a:p>
          <a:p>
            <a:pPr marL="12700" lvl="0" defTabSz="914400">
              <a:spcBef>
                <a:spcPts val="100"/>
              </a:spcBef>
              <a:defRPr/>
            </a:pPr>
            <a:r>
              <a:rPr lang="en-US" sz="4000" kern="0" spc="-20">
                <a:solidFill>
                  <a:srgbClr val="0000FF"/>
                </a:solidFill>
                <a:cs typeface="Calibri"/>
              </a:rPr>
              <a:t>Answer in CHAT </a:t>
            </a:r>
            <a:endParaRPr lang="en-US" sz="4200" kern="0" spc="-20">
              <a:solidFill>
                <a:srgbClr val="0000FF"/>
              </a:solidFill>
              <a:cs typeface="Calibri"/>
            </a:endParaRPr>
          </a:p>
        </p:txBody>
      </p:sp>
      <p:pic>
        <p:nvPicPr>
          <p:cNvPr id="9" name="Picture 8" descr="Pernille ear.jpeg">
            <a:extLst>
              <a:ext uri="{FF2B5EF4-FFF2-40B4-BE49-F238E27FC236}">
                <a16:creationId xmlns:a16="http://schemas.microsoft.com/office/drawing/2014/main" id="{96C0B364-EB2A-4192-82E7-E507DCC01BF6}"/>
              </a:ext>
            </a:extLst>
          </p:cNvPr>
          <p:cNvPicPr>
            <a:picLocks noChangeAspect="1"/>
          </p:cNvPicPr>
          <p:nvPr/>
        </p:nvPicPr>
        <p:blipFill>
          <a:blip r:embed="rId3"/>
          <a:stretch>
            <a:fillRect/>
          </a:stretch>
        </p:blipFill>
        <p:spPr>
          <a:xfrm>
            <a:off x="8655050" y="763936"/>
            <a:ext cx="1585678" cy="1570928"/>
          </a:xfrm>
          <a:prstGeom prst="rect">
            <a:avLst/>
          </a:prstGeom>
        </p:spPr>
      </p:pic>
      <p:pic>
        <p:nvPicPr>
          <p:cNvPr id="3" name="Picture 2" descr="A picture containing text, linedrawing&#10;&#10;Description automatically generated">
            <a:extLst>
              <a:ext uri="{FF2B5EF4-FFF2-40B4-BE49-F238E27FC236}">
                <a16:creationId xmlns:a16="http://schemas.microsoft.com/office/drawing/2014/main" id="{09DDC96A-C5A7-4272-A574-9C5B5AA3A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4322" y="2532574"/>
            <a:ext cx="4899127" cy="367434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ernille ear.jpeg"/>
          <p:cNvPicPr>
            <a:picLocks noChangeAspect="1"/>
          </p:cNvPicPr>
          <p:nvPr/>
        </p:nvPicPr>
        <p:blipFill>
          <a:blip r:embed="rId3"/>
          <a:stretch>
            <a:fillRect/>
          </a:stretch>
        </p:blipFill>
        <p:spPr>
          <a:xfrm>
            <a:off x="9645650" y="0"/>
            <a:ext cx="1873250" cy="1855825"/>
          </a:xfrm>
          <a:prstGeom prst="rect">
            <a:avLst/>
          </a:prstGeom>
        </p:spPr>
      </p:pic>
      <p:sp>
        <p:nvSpPr>
          <p:cNvPr id="12" name="object 12"/>
          <p:cNvSpPr txBox="1">
            <a:spLocks noGrp="1"/>
          </p:cNvSpPr>
          <p:nvPr>
            <p:ph type="title"/>
          </p:nvPr>
        </p:nvSpPr>
        <p:spPr>
          <a:xfrm>
            <a:off x="546100" y="1203217"/>
            <a:ext cx="9099550" cy="566822"/>
          </a:xfrm>
          <a:prstGeom prst="rect">
            <a:avLst/>
          </a:prstGeom>
        </p:spPr>
        <p:txBody>
          <a:bodyPr vert="horz" wrap="square" lIns="0" tIns="12700" rIns="0" bIns="0" rtlCol="0">
            <a:spAutoFit/>
          </a:bodyPr>
          <a:lstStyle/>
          <a:p>
            <a:pPr marL="12700">
              <a:lnSpc>
                <a:spcPct val="100000"/>
              </a:lnSpc>
              <a:spcBef>
                <a:spcPts val="100"/>
              </a:spcBef>
            </a:pPr>
            <a:r>
              <a:rPr lang="en-GB" sz="3600">
                <a:solidFill>
                  <a:schemeClr val="tx1"/>
                </a:solidFill>
              </a:rPr>
              <a:t>Calming someone in distress</a:t>
            </a:r>
            <a:endParaRPr sz="3600" spc="-5">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Rectangle 16"/>
          <p:cNvSpPr/>
          <p:nvPr/>
        </p:nvSpPr>
        <p:spPr>
          <a:xfrm>
            <a:off x="425450" y="2251075"/>
            <a:ext cx="11093450" cy="5173211"/>
          </a:xfrm>
          <a:prstGeom prst="rect">
            <a:avLst/>
          </a:prstGeom>
        </p:spPr>
        <p:txBody>
          <a:bodyPr wrap="square">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000" b="0" i="0" u="none" strike="noStrike" kern="0" cap="none" spc="0" normalizeH="0" baseline="0" noProof="0">
                <a:ln>
                  <a:noFill/>
                </a:ln>
                <a:solidFill>
                  <a:srgbClr val="0000FF"/>
                </a:solidFill>
                <a:effectLst/>
                <a:uLnTx/>
                <a:uFillTx/>
                <a:latin typeface="Calibri"/>
                <a:ea typeface="+mj-ea"/>
                <a:cs typeface="Calibri"/>
              </a:rPr>
              <a:t>Activity </a:t>
            </a: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4000" b="0" i="0" u="none" strike="noStrike" kern="0" cap="none" spc="0" normalizeH="0" baseline="0" noProof="0">
                <a:ln>
                  <a:noFill/>
                </a:ln>
                <a:solidFill>
                  <a:srgbClr val="0000FF"/>
                </a:solidFill>
                <a:effectLst/>
                <a:uLnTx/>
                <a:uFillTx/>
                <a:latin typeface="Calibri"/>
                <a:ea typeface="+mj-ea"/>
                <a:cs typeface="Calibri"/>
              </a:rPr>
              <a:t>View</a:t>
            </a:r>
            <a:r>
              <a:rPr kumimoji="0" lang="en-US" sz="4000" b="0" i="0" u="none" strike="noStrike" kern="0" cap="none" spc="0" normalizeH="0" noProof="0">
                <a:ln>
                  <a:noFill/>
                </a:ln>
                <a:solidFill>
                  <a:srgbClr val="0000FF"/>
                </a:solidFill>
                <a:effectLst/>
                <a:uLnTx/>
                <a:uFillTx/>
                <a:latin typeface="Calibri"/>
                <a:ea typeface="+mj-ea"/>
                <a:cs typeface="Calibri"/>
              </a:rPr>
              <a:t> the video clip and note down how the helper applied the LISTEN actions in the call and what methods the helper used for calming.</a:t>
            </a:r>
          </a:p>
          <a:p>
            <a:pPr marL="12700" lvl="0" defTabSz="914400">
              <a:spcBef>
                <a:spcPts val="100"/>
              </a:spcBef>
              <a:defRPr/>
            </a:pPr>
            <a:endParaRPr lang="en-US" sz="4000" kern="0" spc="-20">
              <a:solidFill>
                <a:srgbClr val="0000FF"/>
              </a:solidFill>
              <a:cs typeface="Calibri"/>
            </a:endParaRPr>
          </a:p>
          <a:p>
            <a:pPr marL="12700" lvl="0" defTabSz="914400">
              <a:spcBef>
                <a:spcPts val="100"/>
              </a:spcBef>
              <a:defRPr/>
            </a:pPr>
            <a:endParaRPr lang="en-US" sz="4200" kern="0" spc="-20">
              <a:solidFill>
                <a:srgbClr val="0000FF"/>
              </a:solidFill>
              <a:cs typeface="Calibri"/>
            </a:endParaRPr>
          </a:p>
          <a:p>
            <a:pPr marL="12700" lvl="0" defTabSz="914400">
              <a:spcBef>
                <a:spcPts val="100"/>
              </a:spcBef>
              <a:defRPr/>
            </a:pPr>
            <a:endParaRPr lang="en-US" sz="4200" kern="0" spc="-20">
              <a:solidFill>
                <a:srgbClr val="0000FF"/>
              </a:solidFill>
              <a:cs typeface="Calibri"/>
            </a:endParaRPr>
          </a:p>
          <a:p>
            <a:pPr marL="12700" lvl="0" defTabSz="914400">
              <a:spcBef>
                <a:spcPts val="100"/>
              </a:spcBef>
              <a:defRPr/>
            </a:pPr>
            <a:endParaRPr lang="en-US" sz="4200" kern="0" spc="-20">
              <a:solidFill>
                <a:srgbClr val="0000FF"/>
              </a:solidFill>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linedrawing&#10;&#10;Description automatically generated">
            <a:extLst>
              <a:ext uri="{FF2B5EF4-FFF2-40B4-BE49-F238E27FC236}">
                <a16:creationId xmlns:a16="http://schemas.microsoft.com/office/drawing/2014/main" id="{B7AB35FC-605D-4F3E-8C43-156D4B7ED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429" y="2292654"/>
            <a:ext cx="4046456" cy="3034842"/>
          </a:xfrm>
          <a:prstGeom prst="rect">
            <a:avLst/>
          </a:prstGeom>
        </p:spPr>
      </p:pic>
      <p:pic>
        <p:nvPicPr>
          <p:cNvPr id="16" name="Picture 15" descr="Pernille ear.jpeg"/>
          <p:cNvPicPr>
            <a:picLocks noChangeAspect="1"/>
          </p:cNvPicPr>
          <p:nvPr/>
        </p:nvPicPr>
        <p:blipFill>
          <a:blip r:embed="rId4"/>
          <a:stretch>
            <a:fillRect/>
          </a:stretch>
        </p:blipFill>
        <p:spPr>
          <a:xfrm>
            <a:off x="9645650" y="0"/>
            <a:ext cx="1873250" cy="1855825"/>
          </a:xfrm>
          <a:prstGeom prst="rect">
            <a:avLst/>
          </a:prstGeom>
        </p:spPr>
      </p:pic>
      <p:sp>
        <p:nvSpPr>
          <p:cNvPr id="12" name="object 12"/>
          <p:cNvSpPr txBox="1">
            <a:spLocks noGrp="1"/>
          </p:cNvSpPr>
          <p:nvPr>
            <p:ph type="title"/>
          </p:nvPr>
        </p:nvSpPr>
        <p:spPr>
          <a:xfrm>
            <a:off x="622300" y="862916"/>
            <a:ext cx="9099550" cy="566822"/>
          </a:xfrm>
          <a:prstGeom prst="rect">
            <a:avLst/>
          </a:prstGeom>
        </p:spPr>
        <p:txBody>
          <a:bodyPr vert="horz" wrap="square" lIns="0" tIns="12700" rIns="0" bIns="0" rtlCol="0">
            <a:spAutoFit/>
          </a:bodyPr>
          <a:lstStyle/>
          <a:p>
            <a:pPr marL="12700">
              <a:lnSpc>
                <a:spcPct val="100000"/>
              </a:lnSpc>
              <a:spcBef>
                <a:spcPts val="100"/>
              </a:spcBef>
            </a:pPr>
            <a:r>
              <a:rPr lang="en-GB" sz="3600">
                <a:solidFill>
                  <a:schemeClr val="tx1"/>
                </a:solidFill>
              </a:rPr>
              <a:t>Calming someone in distress</a:t>
            </a:r>
            <a:endParaRPr sz="3600" spc="-5">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9" name="object 13"/>
          <p:cNvSpPr txBox="1"/>
          <p:nvPr/>
        </p:nvSpPr>
        <p:spPr>
          <a:xfrm>
            <a:off x="622300" y="1855825"/>
            <a:ext cx="6934200" cy="4385816"/>
          </a:xfrm>
          <a:prstGeom prst="rect">
            <a:avLst/>
          </a:prstGeom>
        </p:spPr>
        <p:txBody>
          <a:bodyPr vert="horz" wrap="square" lIns="0" tIns="53340" rIns="0" bIns="0" rtlCol="0">
            <a:spAutoFit/>
          </a:bodyPr>
          <a:lstStyle/>
          <a:p>
            <a:pPr marL="300355" indent="-287655">
              <a:lnSpc>
                <a:spcPct val="100000"/>
              </a:lnSpc>
              <a:spcBef>
                <a:spcPts val="320"/>
              </a:spcBef>
              <a:buChar char="•"/>
              <a:tabLst>
                <a:tab pos="300355" algn="l"/>
                <a:tab pos="300990" algn="l"/>
              </a:tabLst>
            </a:pPr>
            <a:r>
              <a:rPr lang="en-GB" sz="2400" spc="-10">
                <a:solidFill>
                  <a:srgbClr val="231F20"/>
                </a:solidFill>
                <a:latin typeface="Calibri"/>
                <a:cs typeface="Calibri"/>
              </a:rPr>
              <a:t>keep the tone of your voice calm and soft</a:t>
            </a:r>
          </a:p>
          <a:p>
            <a:pPr marL="300355" indent="-287655">
              <a:lnSpc>
                <a:spcPct val="100000"/>
              </a:lnSpc>
              <a:spcBef>
                <a:spcPts val="320"/>
              </a:spcBef>
              <a:buChar char="•"/>
              <a:tabLst>
                <a:tab pos="300355" algn="l"/>
                <a:tab pos="300990" algn="l"/>
              </a:tabLst>
            </a:pPr>
            <a:r>
              <a:rPr lang="en-GB" sz="2400" spc="-10">
                <a:solidFill>
                  <a:srgbClr val="231F20"/>
                </a:solidFill>
                <a:latin typeface="Calibri"/>
                <a:cs typeface="Calibri"/>
              </a:rPr>
              <a:t>try to stay calm yourself</a:t>
            </a:r>
          </a:p>
          <a:p>
            <a:pPr marL="300355" indent="-287655">
              <a:lnSpc>
                <a:spcPct val="100000"/>
              </a:lnSpc>
              <a:spcBef>
                <a:spcPts val="320"/>
              </a:spcBef>
              <a:buChar char="•"/>
              <a:tabLst>
                <a:tab pos="300355" algn="l"/>
                <a:tab pos="300990" algn="l"/>
              </a:tabLst>
            </a:pPr>
            <a:r>
              <a:rPr lang="en-GB" sz="2400" spc="-10">
                <a:solidFill>
                  <a:srgbClr val="231F20"/>
                </a:solidFill>
                <a:latin typeface="Calibri"/>
                <a:cs typeface="Calibri"/>
              </a:rPr>
              <a:t>assure the person you are listening</a:t>
            </a:r>
          </a:p>
          <a:p>
            <a:pPr marL="300355" indent="-287655">
              <a:lnSpc>
                <a:spcPct val="100000"/>
              </a:lnSpc>
              <a:spcBef>
                <a:spcPts val="320"/>
              </a:spcBef>
              <a:buChar char="•"/>
              <a:tabLst>
                <a:tab pos="300355" algn="l"/>
                <a:tab pos="300990" algn="l"/>
              </a:tabLst>
            </a:pPr>
            <a:r>
              <a:rPr lang="en-GB" sz="2400" spc="-10">
                <a:solidFill>
                  <a:srgbClr val="231F20"/>
                </a:solidFill>
                <a:latin typeface="Calibri"/>
                <a:cs typeface="Calibri"/>
              </a:rPr>
              <a:t>explore physical symptoms and assess if there is a need for medical help</a:t>
            </a:r>
          </a:p>
          <a:p>
            <a:pPr marL="300355" indent="-287655">
              <a:lnSpc>
                <a:spcPct val="100000"/>
              </a:lnSpc>
              <a:spcBef>
                <a:spcPts val="320"/>
              </a:spcBef>
              <a:buChar char="•"/>
              <a:tabLst>
                <a:tab pos="300355" algn="l"/>
                <a:tab pos="300990" algn="l"/>
              </a:tabLst>
            </a:pPr>
            <a:r>
              <a:rPr lang="en-GB" sz="2400" spc="-10">
                <a:solidFill>
                  <a:srgbClr val="231F20"/>
                </a:solidFill>
                <a:latin typeface="Calibri"/>
                <a:cs typeface="Calibri"/>
              </a:rPr>
              <a:t>remind the person of your intent to help and that they are safe, if it is true</a:t>
            </a:r>
          </a:p>
          <a:p>
            <a:pPr marL="300355" indent="-287655">
              <a:lnSpc>
                <a:spcPct val="100000"/>
              </a:lnSpc>
              <a:spcBef>
                <a:spcPts val="320"/>
              </a:spcBef>
              <a:buChar char="•"/>
              <a:tabLst>
                <a:tab pos="300355" algn="l"/>
                <a:tab pos="300990" algn="l"/>
              </a:tabLst>
            </a:pPr>
            <a:r>
              <a:rPr lang="en-GB" sz="2400" spc="-10">
                <a:solidFill>
                  <a:srgbClr val="231F20"/>
                </a:solidFill>
                <a:latin typeface="Calibri"/>
                <a:cs typeface="Calibri"/>
              </a:rPr>
              <a:t>encourage calm and mindful breathing</a:t>
            </a:r>
          </a:p>
          <a:p>
            <a:pPr marL="300355" indent="-287655">
              <a:lnSpc>
                <a:spcPct val="100000"/>
              </a:lnSpc>
              <a:spcBef>
                <a:spcPts val="320"/>
              </a:spcBef>
              <a:buChar char="•"/>
              <a:tabLst>
                <a:tab pos="300355" algn="l"/>
                <a:tab pos="300990" algn="l"/>
              </a:tabLst>
            </a:pPr>
            <a:r>
              <a:rPr lang="en-GB" sz="2400" spc="-10">
                <a:solidFill>
                  <a:srgbClr val="231F20"/>
                </a:solidFill>
                <a:latin typeface="Calibri"/>
                <a:cs typeface="Calibri"/>
              </a:rPr>
              <a:t>encourage the person to ground with the earth or chair they are sitting on.</a:t>
            </a:r>
          </a:p>
          <a:p>
            <a:pPr marL="300355" indent="-287655">
              <a:lnSpc>
                <a:spcPct val="100000"/>
              </a:lnSpc>
              <a:spcBef>
                <a:spcPts val="320"/>
              </a:spcBef>
              <a:buChar char="•"/>
              <a:tabLst>
                <a:tab pos="300355" algn="l"/>
                <a:tab pos="300990" algn="l"/>
              </a:tabLst>
            </a:pPr>
            <a:endParaRPr sz="2400" spc="-10">
              <a:solidFill>
                <a:srgbClr val="231F20"/>
              </a:solidFill>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group.jpeg"/>
          <p:cNvPicPr>
            <a:picLocks noChangeAspect="1"/>
          </p:cNvPicPr>
          <p:nvPr/>
        </p:nvPicPr>
        <p:blipFill>
          <a:blip r:embed="rId3"/>
          <a:stretch>
            <a:fillRect/>
          </a:stretch>
        </p:blipFill>
        <p:spPr>
          <a:xfrm>
            <a:off x="6216650" y="2327275"/>
            <a:ext cx="4783667" cy="3587750"/>
          </a:xfrm>
          <a:prstGeom prst="rect">
            <a:avLst/>
          </a:prstGeom>
        </p:spPr>
      </p:pic>
      <p:sp>
        <p:nvSpPr>
          <p:cNvPr id="12" name="object 12"/>
          <p:cNvSpPr txBox="1">
            <a:spLocks noGrp="1"/>
          </p:cNvSpPr>
          <p:nvPr>
            <p:ph type="title"/>
          </p:nvPr>
        </p:nvSpPr>
        <p:spPr>
          <a:xfrm>
            <a:off x="1180353" y="1365947"/>
            <a:ext cx="10338547" cy="677108"/>
          </a:xfrm>
          <a:prstGeom prst="rect">
            <a:avLst/>
          </a:prstGeom>
        </p:spPr>
        <p:txBody>
          <a:bodyPr vert="horz" wrap="square" lIns="0" tIns="119380" rIns="0" bIns="0" rtlCol="0">
            <a:spAutoFit/>
          </a:bodyPr>
          <a:lstStyle/>
          <a:p>
            <a:pPr marL="12700" marR="5080">
              <a:lnSpc>
                <a:spcPts val="4200"/>
              </a:lnSpc>
              <a:spcBef>
                <a:spcPts val="940"/>
              </a:spcBef>
            </a:pPr>
            <a:r>
              <a:rPr spc="-5"/>
              <a:t>LINK </a:t>
            </a:r>
            <a:r>
              <a:rPr spc="-50"/>
              <a:t>refers </a:t>
            </a:r>
            <a:r>
              <a:rPr spc="-25"/>
              <a:t>to </a:t>
            </a:r>
            <a:r>
              <a:rPr spc="-5"/>
              <a:t>helping  </a:t>
            </a:r>
            <a:r>
              <a:t>the </a:t>
            </a:r>
            <a:r>
              <a:rPr spc="-20"/>
              <a:t>person </a:t>
            </a:r>
            <a:r>
              <a:rPr spc="-5"/>
              <a:t>in</a:t>
            </a:r>
            <a:r>
              <a:rPr spc="-55"/>
              <a:t> </a:t>
            </a:r>
            <a:r>
              <a:rPr spc="-15"/>
              <a:t>distress</a:t>
            </a:r>
          </a:p>
        </p:txBody>
      </p:sp>
      <p:sp>
        <p:nvSpPr>
          <p:cNvPr id="13" name="object 13"/>
          <p:cNvSpPr txBox="1"/>
          <p:nvPr/>
        </p:nvSpPr>
        <p:spPr>
          <a:xfrm>
            <a:off x="1187450" y="2327275"/>
            <a:ext cx="5662930" cy="1651000"/>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sz="2400">
                <a:solidFill>
                  <a:srgbClr val="231F20"/>
                </a:solidFill>
                <a:latin typeface="Calibri"/>
                <a:cs typeface="Calibri"/>
              </a:rPr>
              <a:t>access</a:t>
            </a:r>
            <a:r>
              <a:rPr sz="2400" spc="-10">
                <a:solidFill>
                  <a:srgbClr val="231F20"/>
                </a:solidFill>
                <a:latin typeface="Calibri"/>
                <a:cs typeface="Calibri"/>
              </a:rPr>
              <a:t> </a:t>
            </a:r>
            <a:r>
              <a:rPr sz="2400" spc="-15">
                <a:solidFill>
                  <a:srgbClr val="231F20"/>
                </a:solidFill>
                <a:latin typeface="Calibri"/>
                <a:cs typeface="Calibri"/>
              </a:rPr>
              <a:t>information</a:t>
            </a:r>
            <a:endParaRPr sz="2400">
              <a:latin typeface="Calibri"/>
              <a:cs typeface="Calibri"/>
            </a:endParaRPr>
          </a:p>
          <a:p>
            <a:pPr marL="300355" indent="-287655">
              <a:lnSpc>
                <a:spcPct val="100000"/>
              </a:lnSpc>
              <a:spcBef>
                <a:spcPts val="320"/>
              </a:spcBef>
              <a:buChar char="•"/>
              <a:tabLst>
                <a:tab pos="300355" algn="l"/>
                <a:tab pos="300990" algn="l"/>
              </a:tabLst>
            </a:pPr>
            <a:r>
              <a:rPr sz="2400" spc="-10">
                <a:solidFill>
                  <a:srgbClr val="231F20"/>
                </a:solidFill>
                <a:latin typeface="Calibri"/>
                <a:cs typeface="Calibri"/>
              </a:rPr>
              <a:t>connect </a:t>
            </a:r>
            <a:r>
              <a:rPr sz="2400">
                <a:solidFill>
                  <a:srgbClr val="231F20"/>
                </a:solidFill>
                <a:latin typeface="Calibri"/>
                <a:cs typeface="Calibri"/>
              </a:rPr>
              <a:t>with </a:t>
            </a:r>
            <a:r>
              <a:rPr sz="2400" spc="-10">
                <a:solidFill>
                  <a:srgbClr val="231F20"/>
                </a:solidFill>
                <a:latin typeface="Calibri"/>
                <a:cs typeface="Calibri"/>
              </a:rPr>
              <a:t>loved </a:t>
            </a:r>
            <a:r>
              <a:rPr sz="2400" spc="-5">
                <a:solidFill>
                  <a:srgbClr val="231F20"/>
                </a:solidFill>
                <a:latin typeface="Calibri"/>
                <a:cs typeface="Calibri"/>
              </a:rPr>
              <a:t>ones </a:t>
            </a:r>
            <a:r>
              <a:rPr sz="2400">
                <a:solidFill>
                  <a:srgbClr val="231F20"/>
                </a:solidFill>
                <a:latin typeface="Calibri"/>
                <a:cs typeface="Calibri"/>
              </a:rPr>
              <a:t>and </a:t>
            </a:r>
            <a:r>
              <a:rPr sz="2400" spc="-5">
                <a:solidFill>
                  <a:srgbClr val="231F20"/>
                </a:solidFill>
                <a:latin typeface="Calibri"/>
                <a:cs typeface="Calibri"/>
              </a:rPr>
              <a:t>social</a:t>
            </a:r>
            <a:r>
              <a:rPr sz="2400" spc="-50">
                <a:solidFill>
                  <a:srgbClr val="231F20"/>
                </a:solidFill>
                <a:latin typeface="Calibri"/>
                <a:cs typeface="Calibri"/>
              </a:rPr>
              <a:t> </a:t>
            </a:r>
            <a:r>
              <a:rPr sz="2400" spc="-5">
                <a:solidFill>
                  <a:srgbClr val="231F20"/>
                </a:solidFill>
                <a:latin typeface="Calibri"/>
                <a:cs typeface="Calibri"/>
              </a:rPr>
              <a:t>support</a:t>
            </a:r>
            <a:endParaRPr sz="2400">
              <a:latin typeface="Calibri"/>
              <a:cs typeface="Calibri"/>
            </a:endParaRPr>
          </a:p>
          <a:p>
            <a:pPr marL="300355" indent="-287655">
              <a:lnSpc>
                <a:spcPct val="100000"/>
              </a:lnSpc>
              <a:spcBef>
                <a:spcPts val="320"/>
              </a:spcBef>
              <a:buChar char="•"/>
              <a:tabLst>
                <a:tab pos="300355" algn="l"/>
                <a:tab pos="300990" algn="l"/>
              </a:tabLst>
            </a:pPr>
            <a:r>
              <a:rPr sz="2400" spc="-5">
                <a:solidFill>
                  <a:srgbClr val="231F20"/>
                </a:solidFill>
                <a:latin typeface="Calibri"/>
                <a:cs typeface="Calibri"/>
              </a:rPr>
              <a:t>tackle </a:t>
            </a:r>
            <a:r>
              <a:rPr sz="2400" spc="-15">
                <a:solidFill>
                  <a:srgbClr val="231F20"/>
                </a:solidFill>
                <a:latin typeface="Calibri"/>
                <a:cs typeface="Calibri"/>
              </a:rPr>
              <a:t>practical</a:t>
            </a:r>
            <a:r>
              <a:rPr sz="2400" spc="-10">
                <a:solidFill>
                  <a:srgbClr val="231F20"/>
                </a:solidFill>
                <a:latin typeface="Calibri"/>
                <a:cs typeface="Calibri"/>
              </a:rPr>
              <a:t> problems</a:t>
            </a:r>
            <a:endParaRPr sz="2400">
              <a:latin typeface="Calibri"/>
              <a:cs typeface="Calibri"/>
            </a:endParaRPr>
          </a:p>
          <a:p>
            <a:pPr marL="300355" indent="-287655">
              <a:lnSpc>
                <a:spcPct val="100000"/>
              </a:lnSpc>
              <a:spcBef>
                <a:spcPts val="320"/>
              </a:spcBef>
              <a:buChar char="•"/>
              <a:tabLst>
                <a:tab pos="300355" algn="l"/>
                <a:tab pos="300990" algn="l"/>
              </a:tabLst>
            </a:pPr>
            <a:r>
              <a:rPr sz="2400">
                <a:solidFill>
                  <a:srgbClr val="231F20"/>
                </a:solidFill>
                <a:latin typeface="Calibri"/>
                <a:cs typeface="Calibri"/>
              </a:rPr>
              <a:t>access services and </a:t>
            </a:r>
            <a:r>
              <a:rPr sz="2400" spc="-5">
                <a:solidFill>
                  <a:srgbClr val="231F20"/>
                </a:solidFill>
                <a:latin typeface="Calibri"/>
                <a:cs typeface="Calibri"/>
              </a:rPr>
              <a:t>other</a:t>
            </a:r>
            <a:r>
              <a:rPr sz="2400" spc="-30">
                <a:solidFill>
                  <a:srgbClr val="231F20"/>
                </a:solidFill>
                <a:latin typeface="Calibri"/>
                <a:cs typeface="Calibri"/>
              </a:rPr>
              <a:t> </a:t>
            </a:r>
            <a:r>
              <a:rPr sz="2400" spc="-5">
                <a:solidFill>
                  <a:srgbClr val="231F20"/>
                </a:solidFill>
                <a:latin typeface="Calibri"/>
                <a:cs typeface="Calibri"/>
              </a:rPr>
              <a:t>help.</a:t>
            </a:r>
            <a:endParaRPr sz="2400">
              <a:latin typeface="Calibri"/>
              <a:cs typeface="Calibri"/>
            </a:endParaRPr>
          </a:p>
        </p:txBody>
      </p:sp>
      <p:sp>
        <p:nvSpPr>
          <p:cNvPr id="15" name="object 15"/>
          <p:cNvSpPr txBox="1"/>
          <p:nvPr/>
        </p:nvSpPr>
        <p:spPr>
          <a:xfrm>
            <a:off x="11346885" y="4812555"/>
            <a:ext cx="118745" cy="1591945"/>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DIEGO CASTELLANOS/ECUADORIAN </a:t>
            </a:r>
            <a:r>
              <a:rPr sz="600" spc="10">
                <a:solidFill>
                  <a:srgbClr val="FFFFFF"/>
                </a:solidFill>
                <a:latin typeface="Calibri"/>
                <a:cs typeface="Calibri"/>
              </a:rPr>
              <a:t>RED </a:t>
            </a:r>
            <a:r>
              <a:rPr sz="600" spc="15">
                <a:solidFill>
                  <a:srgbClr val="FFFFFF"/>
                </a:solidFill>
                <a:latin typeface="Calibri"/>
                <a:cs typeface="Calibri"/>
              </a:rPr>
              <a:t>CROSS</a:t>
            </a:r>
            <a:endParaRPr sz="6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4" y="0"/>
            <a:ext cx="11520004" cy="6471043"/>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60889" y="5868416"/>
            <a:ext cx="118745" cy="535940"/>
          </a:xfrm>
          <a:prstGeom prst="rect">
            <a:avLst/>
          </a:prstGeom>
        </p:spPr>
        <p:txBody>
          <a:bodyPr vert="vert" wrap="square" lIns="0" tIns="8890" rIns="0" bIns="0" rtlCol="0">
            <a:spAutoFit/>
          </a:bodyPr>
          <a:lstStyle/>
          <a:p>
            <a:pPr marL="12700">
              <a:lnSpc>
                <a:spcPct val="100000"/>
              </a:lnSpc>
              <a:spcBef>
                <a:spcPts val="70"/>
              </a:spcBef>
            </a:pPr>
            <a:r>
              <a:rPr sz="600" spc="10">
                <a:solidFill>
                  <a:srgbClr val="FFFFFF"/>
                </a:solidFill>
                <a:latin typeface="Calibri"/>
                <a:cs typeface="Calibri"/>
              </a:rPr>
              <a:t>YOSHI</a:t>
            </a:r>
            <a:r>
              <a:rPr sz="600" spc="-30">
                <a:solidFill>
                  <a:srgbClr val="FFFFFF"/>
                </a:solidFill>
                <a:latin typeface="Calibri"/>
                <a:cs typeface="Calibri"/>
              </a:rPr>
              <a:t> </a:t>
            </a:r>
            <a:r>
              <a:rPr sz="600" spc="20">
                <a:solidFill>
                  <a:srgbClr val="FFFFFF"/>
                </a:solidFill>
                <a:latin typeface="Calibri"/>
                <a:cs typeface="Calibri"/>
              </a:rPr>
              <a:t>SHIMIZU</a:t>
            </a:r>
            <a:endParaRPr sz="600">
              <a:latin typeface="Calibri"/>
              <a:cs typeface="Calibri"/>
            </a:endParaRPr>
          </a:p>
        </p:txBody>
      </p:sp>
      <p:sp>
        <p:nvSpPr>
          <p:cNvPr id="4" name="object 4"/>
          <p:cNvSpPr/>
          <p:nvPr/>
        </p:nvSpPr>
        <p:spPr>
          <a:xfrm>
            <a:off x="8235239" y="5594521"/>
            <a:ext cx="842854" cy="1169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148854" y="5593970"/>
            <a:ext cx="716505" cy="11751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226823" y="5779483"/>
            <a:ext cx="1200283" cy="12063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496669" y="5779483"/>
            <a:ext cx="1614200" cy="12063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34035" y="5631062"/>
            <a:ext cx="176550" cy="2291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0" name="object 10"/>
          <p:cNvSpPr/>
          <p:nvPr/>
        </p:nvSpPr>
        <p:spPr>
          <a:xfrm>
            <a:off x="7626007" y="5301000"/>
            <a:ext cx="1844560" cy="18733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605279" y="5570591"/>
            <a:ext cx="572770" cy="348615"/>
          </a:xfrm>
          <a:custGeom>
            <a:avLst/>
            <a:gdLst/>
            <a:ahLst/>
            <a:cxnLst/>
            <a:rect l="l" t="t" r="r" b="b"/>
            <a:pathLst>
              <a:path w="572770" h="348614">
                <a:moveTo>
                  <a:pt x="0" y="348482"/>
                </a:moveTo>
                <a:lnTo>
                  <a:pt x="572619" y="348482"/>
                </a:lnTo>
                <a:lnTo>
                  <a:pt x="572619" y="0"/>
                </a:lnTo>
                <a:lnTo>
                  <a:pt x="0" y="0"/>
                </a:lnTo>
                <a:lnTo>
                  <a:pt x="0" y="348482"/>
                </a:lnTo>
                <a:close/>
              </a:path>
            </a:pathLst>
          </a:custGeom>
          <a:solidFill>
            <a:srgbClr val="FFFFFF"/>
          </a:solidFill>
        </p:spPr>
        <p:txBody>
          <a:bodyPr wrap="square" lIns="0" tIns="0" rIns="0" bIns="0" rtlCol="0"/>
          <a:lstStyle/>
          <a:p>
            <a:endParaRPr/>
          </a:p>
        </p:txBody>
      </p:sp>
      <p:sp>
        <p:nvSpPr>
          <p:cNvPr id="12" name="object 12"/>
          <p:cNvSpPr/>
          <p:nvPr/>
        </p:nvSpPr>
        <p:spPr>
          <a:xfrm>
            <a:off x="7750230" y="5633846"/>
            <a:ext cx="64135" cy="78740"/>
          </a:xfrm>
          <a:custGeom>
            <a:avLst/>
            <a:gdLst/>
            <a:ahLst/>
            <a:cxnLst/>
            <a:rect l="l" t="t" r="r" b="b"/>
            <a:pathLst>
              <a:path w="64134" h="78739">
                <a:moveTo>
                  <a:pt x="0" y="0"/>
                </a:moveTo>
                <a:lnTo>
                  <a:pt x="63878" y="0"/>
                </a:lnTo>
                <a:lnTo>
                  <a:pt x="63878" y="78496"/>
                </a:lnTo>
                <a:lnTo>
                  <a:pt x="0" y="78496"/>
                </a:lnTo>
                <a:lnTo>
                  <a:pt x="0" y="0"/>
                </a:lnTo>
                <a:close/>
              </a:path>
            </a:pathLst>
          </a:custGeom>
          <a:solidFill>
            <a:srgbClr val="ED1C24"/>
          </a:solidFill>
        </p:spPr>
        <p:txBody>
          <a:bodyPr wrap="square" lIns="0" tIns="0" rIns="0" bIns="0" rtlCol="0"/>
          <a:lstStyle/>
          <a:p>
            <a:endParaRPr/>
          </a:p>
        </p:txBody>
      </p:sp>
      <p:sp>
        <p:nvSpPr>
          <p:cNvPr id="13" name="object 13"/>
          <p:cNvSpPr/>
          <p:nvPr/>
        </p:nvSpPr>
        <p:spPr>
          <a:xfrm>
            <a:off x="7675704" y="5746358"/>
            <a:ext cx="213360" cy="0"/>
          </a:xfrm>
          <a:custGeom>
            <a:avLst/>
            <a:gdLst/>
            <a:ahLst/>
            <a:cxnLst/>
            <a:rect l="l" t="t" r="r" b="b"/>
            <a:pathLst>
              <a:path w="213359">
                <a:moveTo>
                  <a:pt x="0" y="0"/>
                </a:moveTo>
                <a:lnTo>
                  <a:pt x="212931" y="0"/>
                </a:lnTo>
              </a:path>
            </a:pathLst>
          </a:custGeom>
          <a:ln w="68030">
            <a:solidFill>
              <a:srgbClr val="ED1C24"/>
            </a:solidFill>
          </a:ln>
        </p:spPr>
        <p:txBody>
          <a:bodyPr wrap="square" lIns="0" tIns="0" rIns="0" bIns="0" rtlCol="0"/>
          <a:lstStyle/>
          <a:p>
            <a:endParaRPr/>
          </a:p>
        </p:txBody>
      </p:sp>
      <p:sp>
        <p:nvSpPr>
          <p:cNvPr id="14" name="object 14"/>
          <p:cNvSpPr/>
          <p:nvPr/>
        </p:nvSpPr>
        <p:spPr>
          <a:xfrm>
            <a:off x="7750227" y="5780344"/>
            <a:ext cx="64135" cy="79375"/>
          </a:xfrm>
          <a:custGeom>
            <a:avLst/>
            <a:gdLst/>
            <a:ahLst/>
            <a:cxnLst/>
            <a:rect l="l" t="t" r="r" b="b"/>
            <a:pathLst>
              <a:path w="64134" h="79375">
                <a:moveTo>
                  <a:pt x="63880" y="79165"/>
                </a:moveTo>
                <a:lnTo>
                  <a:pt x="0" y="79165"/>
                </a:lnTo>
                <a:lnTo>
                  <a:pt x="0" y="0"/>
                </a:lnTo>
                <a:lnTo>
                  <a:pt x="63880" y="29"/>
                </a:lnTo>
                <a:lnTo>
                  <a:pt x="63880" y="79165"/>
                </a:lnTo>
                <a:close/>
              </a:path>
            </a:pathLst>
          </a:custGeom>
          <a:solidFill>
            <a:srgbClr val="ED1C24"/>
          </a:solidFill>
        </p:spPr>
        <p:txBody>
          <a:bodyPr wrap="square" lIns="0" tIns="0" rIns="0" bIns="0" rtlCol="0"/>
          <a:lstStyle/>
          <a:p>
            <a:endParaRPr/>
          </a:p>
        </p:txBody>
      </p:sp>
      <p:sp>
        <p:nvSpPr>
          <p:cNvPr id="15" name="object 15"/>
          <p:cNvSpPr/>
          <p:nvPr/>
        </p:nvSpPr>
        <p:spPr>
          <a:xfrm>
            <a:off x="7750227" y="5780344"/>
            <a:ext cx="64135" cy="635"/>
          </a:xfrm>
          <a:custGeom>
            <a:avLst/>
            <a:gdLst/>
            <a:ahLst/>
            <a:cxnLst/>
            <a:rect l="l" t="t" r="r" b="b"/>
            <a:pathLst>
              <a:path w="64134" h="635">
                <a:moveTo>
                  <a:pt x="63880" y="29"/>
                </a:moveTo>
                <a:lnTo>
                  <a:pt x="4" y="29"/>
                </a:lnTo>
                <a:lnTo>
                  <a:pt x="63880" y="0"/>
                </a:lnTo>
                <a:close/>
              </a:path>
            </a:pathLst>
          </a:custGeom>
          <a:solidFill>
            <a:srgbClr val="ED1C24"/>
          </a:solidFill>
        </p:spPr>
        <p:txBody>
          <a:bodyPr wrap="square" lIns="0" tIns="0" rIns="0" bIns="0" rtlCol="0"/>
          <a:lstStyle/>
          <a:p>
            <a:endParaRPr/>
          </a:p>
        </p:txBody>
      </p:sp>
      <p:sp>
        <p:nvSpPr>
          <p:cNvPr id="16" name="object 16"/>
          <p:cNvSpPr/>
          <p:nvPr/>
        </p:nvSpPr>
        <p:spPr>
          <a:xfrm>
            <a:off x="7814108" y="5780344"/>
            <a:ext cx="74930" cy="635"/>
          </a:xfrm>
          <a:custGeom>
            <a:avLst/>
            <a:gdLst/>
            <a:ahLst/>
            <a:cxnLst/>
            <a:rect l="l" t="t" r="r" b="b"/>
            <a:pathLst>
              <a:path w="74929" h="635">
                <a:moveTo>
                  <a:pt x="74528" y="14"/>
                </a:moveTo>
                <a:lnTo>
                  <a:pt x="0" y="14"/>
                </a:lnTo>
                <a:lnTo>
                  <a:pt x="74528" y="0"/>
                </a:lnTo>
                <a:close/>
              </a:path>
            </a:pathLst>
          </a:custGeom>
          <a:solidFill>
            <a:srgbClr val="ED1C24"/>
          </a:solidFill>
        </p:spPr>
        <p:txBody>
          <a:bodyPr wrap="square" lIns="0" tIns="0" rIns="0" bIns="0" rtlCol="0"/>
          <a:lstStyle/>
          <a:p>
            <a:endParaRPr/>
          </a:p>
        </p:txBody>
      </p:sp>
      <p:sp>
        <p:nvSpPr>
          <p:cNvPr id="17" name="object 17"/>
          <p:cNvSpPr/>
          <p:nvPr/>
        </p:nvSpPr>
        <p:spPr>
          <a:xfrm>
            <a:off x="7934035" y="5631062"/>
            <a:ext cx="176550" cy="229100"/>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9" name="object 19"/>
          <p:cNvSpPr txBox="1">
            <a:spLocks noGrp="1"/>
          </p:cNvSpPr>
          <p:nvPr>
            <p:ph type="title"/>
          </p:nvPr>
        </p:nvSpPr>
        <p:spPr>
          <a:xfrm>
            <a:off x="7588249" y="498475"/>
            <a:ext cx="3522619" cy="3706720"/>
          </a:xfrm>
          <a:prstGeom prst="rect">
            <a:avLst/>
          </a:prstGeom>
        </p:spPr>
        <p:txBody>
          <a:bodyPr vert="horz" wrap="square" lIns="0" tIns="157480" rIns="0" bIns="0" rtlCol="0" anchor="t">
            <a:spAutoFit/>
          </a:bodyPr>
          <a:lstStyle/>
          <a:p>
            <a:pPr marL="12700" marR="5080">
              <a:lnSpc>
                <a:spcPct val="79800"/>
              </a:lnSpc>
              <a:spcBef>
                <a:spcPts val="1240"/>
              </a:spcBef>
              <a:tabLst>
                <a:tab pos="1182370" algn="l"/>
              </a:tabLst>
            </a:pPr>
            <a:r>
              <a:rPr sz="4800" spc="-75">
                <a:solidFill>
                  <a:srgbClr val="FFFFFF"/>
                </a:solidFill>
              </a:rPr>
              <a:t>P</a:t>
            </a:r>
            <a:r>
              <a:rPr sz="4800" spc="-90">
                <a:solidFill>
                  <a:srgbClr val="FFFFFF"/>
                </a:solidFill>
              </a:rPr>
              <a:t>s</a:t>
            </a:r>
            <a:r>
              <a:rPr sz="4800" spc="-60">
                <a:solidFill>
                  <a:srgbClr val="FFFFFF"/>
                </a:solidFill>
              </a:rPr>
              <a:t>y</a:t>
            </a:r>
            <a:r>
              <a:rPr sz="4800">
                <a:solidFill>
                  <a:srgbClr val="FFFFFF"/>
                </a:solidFill>
              </a:rPr>
              <a:t>chologi</a:t>
            </a:r>
            <a:r>
              <a:rPr sz="4800" spc="-35">
                <a:solidFill>
                  <a:srgbClr val="FFFFFF"/>
                </a:solidFill>
              </a:rPr>
              <a:t>c</a:t>
            </a:r>
            <a:r>
              <a:rPr sz="4800">
                <a:solidFill>
                  <a:srgbClr val="FFFFFF"/>
                </a:solidFill>
              </a:rPr>
              <a:t>al</a:t>
            </a:r>
            <a:r>
              <a:rPr lang="en-GB" sz="4800">
                <a:solidFill>
                  <a:srgbClr val="FFFFFF"/>
                </a:solidFill>
              </a:rPr>
              <a:t> </a:t>
            </a:r>
            <a:r>
              <a:rPr sz="4800">
                <a:solidFill>
                  <a:srgbClr val="FFFFFF"/>
                </a:solidFill>
              </a:rPr>
              <a:t> </a:t>
            </a:r>
            <a:r>
              <a:rPr sz="4800" spc="-30">
                <a:solidFill>
                  <a:srgbClr val="FFFFFF"/>
                </a:solidFill>
              </a:rPr>
              <a:t>First</a:t>
            </a:r>
            <a:r>
              <a:rPr lang="da-DK" sz="4800" spc="-30">
                <a:solidFill>
                  <a:srgbClr val="FFFFFF"/>
                </a:solidFill>
              </a:rPr>
              <a:t> </a:t>
            </a:r>
            <a:r>
              <a:rPr sz="4800">
                <a:solidFill>
                  <a:srgbClr val="FFFFFF"/>
                </a:solidFill>
              </a:rPr>
              <a:t>Aid</a:t>
            </a:r>
            <a:br>
              <a:rPr lang="da-DK" sz="4800">
                <a:solidFill>
                  <a:srgbClr val="FFFFFF"/>
                </a:solidFill>
              </a:rPr>
            </a:br>
            <a:br>
              <a:rPr lang="da-DK" sz="4800">
                <a:solidFill>
                  <a:srgbClr val="FFFFFF"/>
                </a:solidFill>
              </a:rPr>
            </a:br>
            <a:r>
              <a:rPr lang="da-DK" sz="4800">
                <a:solidFill>
                  <a:srgbClr val="FFFFFF"/>
                </a:solidFill>
              </a:rPr>
              <a:t>for Covid19 </a:t>
            </a:r>
            <a:r>
              <a:rPr lang="da-DK" sz="4800" err="1">
                <a:solidFill>
                  <a:srgbClr val="FFFFFF"/>
                </a:solidFill>
              </a:rPr>
              <a:t>response</a:t>
            </a:r>
            <a:br>
              <a:rPr lang="en-GB" sz="4700"/>
            </a:br>
            <a:endParaRPr lang="en-GB" sz="4700">
              <a:solidFill>
                <a:srgbClr val="FFFFFF"/>
              </a:solidFill>
            </a:endParaRPr>
          </a:p>
        </p:txBody>
      </p:sp>
      <p:sp>
        <p:nvSpPr>
          <p:cNvPr id="22" name="object 20"/>
          <p:cNvSpPr txBox="1"/>
          <p:nvPr/>
        </p:nvSpPr>
        <p:spPr>
          <a:xfrm>
            <a:off x="7531344" y="3760335"/>
            <a:ext cx="3930650" cy="1333698"/>
          </a:xfrm>
          <a:prstGeom prst="rect">
            <a:avLst/>
          </a:prstGeom>
        </p:spPr>
        <p:txBody>
          <a:bodyPr vert="horz" wrap="square" lIns="0" tIns="12700" rIns="0" bIns="0" rtlCol="0">
            <a:spAutoFit/>
          </a:bodyPr>
          <a:lstStyle/>
          <a:p>
            <a:pPr marL="12700">
              <a:lnSpc>
                <a:spcPts val="3350"/>
              </a:lnSpc>
            </a:pPr>
            <a:r>
              <a:rPr lang="en-GB" sz="3600" spc="-10">
                <a:solidFill>
                  <a:srgbClr val="FFFFFF"/>
                </a:solidFill>
                <a:cs typeface="Calibri"/>
              </a:rPr>
              <a:t>For Red Cross and Red Crescent Societies</a:t>
            </a:r>
            <a:endParaRPr sz="3600">
              <a:latin typeface="Calibri"/>
              <a:cs typeface="Calibri"/>
            </a:endParaRPr>
          </a:p>
        </p:txBody>
      </p:sp>
      <p:sp>
        <p:nvSpPr>
          <p:cNvPr id="23" name="Rectangle 22"/>
          <p:cNvSpPr/>
          <p:nvPr/>
        </p:nvSpPr>
        <p:spPr>
          <a:xfrm>
            <a:off x="0" y="0"/>
            <a:ext cx="7131050" cy="6483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0C692AB-5558-A948-BC4D-D6AFCEB4F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516" y="252744"/>
            <a:ext cx="7414675" cy="5965553"/>
          </a:xfrm>
          <a:prstGeom prst="rect">
            <a:avLst/>
          </a:prstGeom>
        </p:spPr>
      </p:pic>
    </p:spTree>
    <p:extLst>
      <p:ext uri="{BB962C8B-B14F-4D97-AF65-F5344CB8AC3E}">
        <p14:creationId xmlns:p14="http://schemas.microsoft.com/office/powerpoint/2010/main" val="2876575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111250" y="1108075"/>
            <a:ext cx="7703297" cy="659155"/>
          </a:xfrm>
          <a:prstGeom prst="rect">
            <a:avLst/>
          </a:prstGeom>
        </p:spPr>
        <p:txBody>
          <a:bodyPr vert="horz" wrap="square" lIns="0" tIns="12700" rIns="0" bIns="0" rtlCol="0">
            <a:spAutoFit/>
          </a:bodyPr>
          <a:lstStyle/>
          <a:p>
            <a:pPr marL="12700">
              <a:lnSpc>
                <a:spcPct val="100000"/>
              </a:lnSpc>
              <a:spcBef>
                <a:spcPts val="100"/>
              </a:spcBef>
            </a:pPr>
            <a:r>
              <a:rPr lang="en-GB" spc="-5"/>
              <a:t>Severe reactions</a:t>
            </a:r>
            <a:endParaRPr spc="-35"/>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9" name="object 13"/>
          <p:cNvSpPr txBox="1"/>
          <p:nvPr/>
        </p:nvSpPr>
        <p:spPr>
          <a:xfrm>
            <a:off x="842569" y="2139950"/>
            <a:ext cx="8693897" cy="5316840"/>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en-GB" sz="2400">
                <a:solidFill>
                  <a:srgbClr val="231F20"/>
                </a:solidFill>
                <a:latin typeface="Calibri"/>
                <a:cs typeface="Calibri"/>
              </a:rPr>
              <a:t>Is unable to sleep for a week or more and is confused and disorientated</a:t>
            </a:r>
          </a:p>
          <a:p>
            <a:pPr marL="300355" indent="-287655">
              <a:lnSpc>
                <a:spcPct val="100000"/>
              </a:lnSpc>
              <a:spcBef>
                <a:spcPts val="420"/>
              </a:spcBef>
              <a:buChar char="•"/>
              <a:tabLst>
                <a:tab pos="300355" algn="l"/>
                <a:tab pos="300990" algn="l"/>
              </a:tabLst>
            </a:pPr>
            <a:r>
              <a:rPr lang="en-GB" sz="2400">
                <a:solidFill>
                  <a:srgbClr val="231F20"/>
                </a:solidFill>
                <a:latin typeface="Calibri"/>
                <a:cs typeface="Calibri"/>
              </a:rPr>
              <a:t>unable to function normally and care for themselves or their family (e.g. not eating or keeping clean)</a:t>
            </a:r>
          </a:p>
          <a:p>
            <a:pPr marL="300355" indent="-287655">
              <a:lnSpc>
                <a:spcPct val="100000"/>
              </a:lnSpc>
              <a:spcBef>
                <a:spcPts val="420"/>
              </a:spcBef>
              <a:buChar char="•"/>
              <a:tabLst>
                <a:tab pos="300355" algn="l"/>
                <a:tab pos="300990" algn="l"/>
              </a:tabLst>
            </a:pPr>
            <a:r>
              <a:rPr lang="en-GB" sz="2400">
                <a:solidFill>
                  <a:srgbClr val="231F20"/>
                </a:solidFill>
                <a:latin typeface="Calibri"/>
                <a:cs typeface="Calibri"/>
              </a:rPr>
              <a:t>has lost control over their behaviour and is unpredictable or destructive</a:t>
            </a:r>
          </a:p>
          <a:p>
            <a:pPr marL="300355" indent="-287655">
              <a:lnSpc>
                <a:spcPct val="100000"/>
              </a:lnSpc>
              <a:spcBef>
                <a:spcPts val="420"/>
              </a:spcBef>
              <a:buChar char="•"/>
              <a:tabLst>
                <a:tab pos="300355" algn="l"/>
                <a:tab pos="300990" algn="l"/>
              </a:tabLst>
            </a:pPr>
            <a:r>
              <a:rPr lang="en-GB" sz="2400">
                <a:solidFill>
                  <a:srgbClr val="231F20"/>
                </a:solidFill>
                <a:latin typeface="Calibri"/>
                <a:cs typeface="Calibri"/>
              </a:rPr>
              <a:t>threatens to harm themselves or others</a:t>
            </a:r>
          </a:p>
          <a:p>
            <a:pPr marL="300355" indent="-287655">
              <a:lnSpc>
                <a:spcPct val="100000"/>
              </a:lnSpc>
              <a:spcBef>
                <a:spcPts val="420"/>
              </a:spcBef>
              <a:buChar char="•"/>
              <a:tabLst>
                <a:tab pos="300355" algn="l"/>
                <a:tab pos="300990" algn="l"/>
              </a:tabLst>
            </a:pPr>
            <a:r>
              <a:rPr lang="en-GB" sz="2400">
                <a:solidFill>
                  <a:srgbClr val="231F20"/>
                </a:solidFill>
                <a:latin typeface="Calibri"/>
                <a:cs typeface="Calibri"/>
              </a:rPr>
              <a:t>starts excessive or out-of-the-ordinary use of drugs or alcohol</a:t>
            </a:r>
          </a:p>
          <a:p>
            <a:pPr marL="300355" indent="-287655">
              <a:lnSpc>
                <a:spcPct val="100000"/>
              </a:lnSpc>
              <a:spcBef>
                <a:spcPts val="420"/>
              </a:spcBef>
              <a:buChar char="•"/>
              <a:tabLst>
                <a:tab pos="300355" algn="l"/>
                <a:tab pos="300990" algn="l"/>
              </a:tabLst>
            </a:pPr>
            <a:r>
              <a:rPr lang="en-GB" sz="2400">
                <a:solidFill>
                  <a:srgbClr val="231F20"/>
                </a:solidFill>
                <a:latin typeface="Calibri"/>
                <a:cs typeface="Calibri"/>
              </a:rPr>
              <a:t>presents chronic health conditions which need specialised support</a:t>
            </a:r>
          </a:p>
          <a:p>
            <a:pPr marL="300355" indent="-287655">
              <a:lnSpc>
                <a:spcPct val="100000"/>
              </a:lnSpc>
              <a:spcBef>
                <a:spcPts val="420"/>
              </a:spcBef>
              <a:buChar char="•"/>
              <a:tabLst>
                <a:tab pos="300355" algn="l"/>
                <a:tab pos="300990" algn="l"/>
              </a:tabLst>
            </a:pPr>
            <a:r>
              <a:rPr lang="en-GB" sz="2400">
                <a:solidFill>
                  <a:srgbClr val="231F20"/>
                </a:solidFill>
                <a:latin typeface="Calibri"/>
                <a:cs typeface="Calibri"/>
              </a:rPr>
              <a:t>presents symptoms of mental health disorders</a:t>
            </a:r>
          </a:p>
          <a:p>
            <a:pPr marL="300355" indent="-287655">
              <a:lnSpc>
                <a:spcPct val="100000"/>
              </a:lnSpc>
              <a:spcBef>
                <a:spcPts val="420"/>
              </a:spcBef>
              <a:buChar char="•"/>
              <a:tabLst>
                <a:tab pos="300355" algn="l"/>
                <a:tab pos="300990" algn="l"/>
              </a:tabLst>
            </a:pPr>
            <a:endParaRPr lang="en-GB" sz="2400">
              <a:solidFill>
                <a:srgbClr val="231F20"/>
              </a:solidFill>
              <a:latin typeface="Calibri"/>
              <a:cs typeface="Calibri"/>
            </a:endParaRPr>
          </a:p>
          <a:p>
            <a:pPr marL="300355" indent="-287655">
              <a:lnSpc>
                <a:spcPct val="100000"/>
              </a:lnSpc>
              <a:spcBef>
                <a:spcPts val="420"/>
              </a:spcBef>
              <a:tabLst>
                <a:tab pos="300355" algn="l"/>
                <a:tab pos="300990" algn="l"/>
              </a:tabLst>
            </a:pPr>
            <a:endParaRPr lang="en-GB" sz="2400">
              <a:solidFill>
                <a:srgbClr val="231F20"/>
              </a:solidFill>
              <a:latin typeface="Calibri"/>
              <a:cs typeface="Calibri"/>
            </a:endParaRPr>
          </a:p>
          <a:p>
            <a:pPr marL="300355" indent="-287655">
              <a:lnSpc>
                <a:spcPct val="100000"/>
              </a:lnSpc>
              <a:spcBef>
                <a:spcPts val="420"/>
              </a:spcBef>
              <a:tabLst>
                <a:tab pos="300355" algn="l"/>
                <a:tab pos="300990" algn="l"/>
              </a:tabLst>
            </a:pPr>
            <a:endParaRPr lang="en-GB" sz="2400">
              <a:solidFill>
                <a:srgbClr val="231F20"/>
              </a:solidFill>
              <a:latin typeface="Calibri"/>
              <a:cs typeface="Calibri"/>
            </a:endParaRPr>
          </a:p>
        </p:txBody>
      </p:sp>
      <p:pic>
        <p:nvPicPr>
          <p:cNvPr id="21" name="Picture 20" descr="Pernille group.jpeg"/>
          <p:cNvPicPr>
            <a:picLocks noChangeAspect="1"/>
          </p:cNvPicPr>
          <p:nvPr/>
        </p:nvPicPr>
        <p:blipFill>
          <a:blip r:embed="rId3"/>
          <a:stretch>
            <a:fillRect/>
          </a:stretch>
        </p:blipFill>
        <p:spPr>
          <a:xfrm>
            <a:off x="8665633" y="0"/>
            <a:ext cx="2853267" cy="21399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group.jpeg"/>
          <p:cNvPicPr>
            <a:picLocks noChangeAspect="1"/>
          </p:cNvPicPr>
          <p:nvPr/>
        </p:nvPicPr>
        <p:blipFill>
          <a:blip r:embed="rId3"/>
          <a:stretch>
            <a:fillRect/>
          </a:stretch>
        </p:blipFill>
        <p:spPr>
          <a:xfrm>
            <a:off x="7664450" y="2197163"/>
            <a:ext cx="3473450" cy="2605087"/>
          </a:xfrm>
          <a:prstGeom prst="rect">
            <a:avLst/>
          </a:prstGeom>
        </p:spPr>
      </p:pic>
      <p:sp>
        <p:nvSpPr>
          <p:cNvPr id="12" name="object 12"/>
          <p:cNvSpPr txBox="1">
            <a:spLocks noGrp="1"/>
          </p:cNvSpPr>
          <p:nvPr>
            <p:ph type="title"/>
          </p:nvPr>
        </p:nvSpPr>
        <p:spPr>
          <a:xfrm>
            <a:off x="1235382" y="957725"/>
            <a:ext cx="10338547" cy="677108"/>
          </a:xfrm>
          <a:prstGeom prst="rect">
            <a:avLst/>
          </a:prstGeom>
        </p:spPr>
        <p:txBody>
          <a:bodyPr vert="horz" wrap="square" lIns="0" tIns="119380" rIns="0" bIns="0" rtlCol="0">
            <a:spAutoFit/>
          </a:bodyPr>
          <a:lstStyle/>
          <a:p>
            <a:pPr marL="12700" marR="5080">
              <a:lnSpc>
                <a:spcPts val="4200"/>
              </a:lnSpc>
              <a:spcBef>
                <a:spcPts val="940"/>
              </a:spcBef>
            </a:pPr>
            <a:r>
              <a:rPr spc="-5"/>
              <a:t>LINK</a:t>
            </a:r>
            <a:r>
              <a:rPr lang="da-DK" spc="-5"/>
              <a:t> – knowing </a:t>
            </a:r>
            <a:r>
              <a:rPr lang="da-DK" spc="-5" err="1"/>
              <a:t>how</a:t>
            </a:r>
            <a:r>
              <a:rPr lang="da-DK" spc="-5"/>
              <a:t> and </a:t>
            </a:r>
            <a:r>
              <a:rPr lang="da-DK" spc="-5" err="1"/>
              <a:t>where</a:t>
            </a:r>
            <a:r>
              <a:rPr lang="da-DK" spc="-5"/>
              <a:t> to </a:t>
            </a:r>
            <a:r>
              <a:rPr lang="da-DK" spc="-5" err="1"/>
              <a:t>refer</a:t>
            </a:r>
            <a:endParaRPr spc="-15"/>
          </a:p>
        </p:txBody>
      </p:sp>
      <p:sp>
        <p:nvSpPr>
          <p:cNvPr id="15" name="object 15"/>
          <p:cNvSpPr txBox="1"/>
          <p:nvPr/>
        </p:nvSpPr>
        <p:spPr>
          <a:xfrm>
            <a:off x="11346885" y="4812555"/>
            <a:ext cx="118745" cy="1591945"/>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DIEGO CASTELLANOS/ECUADORIAN </a:t>
            </a:r>
            <a:r>
              <a:rPr sz="600" spc="10">
                <a:solidFill>
                  <a:srgbClr val="FFFFFF"/>
                </a:solidFill>
                <a:latin typeface="Calibri"/>
                <a:cs typeface="Calibri"/>
              </a:rPr>
              <a:t>RED </a:t>
            </a:r>
            <a:r>
              <a:rPr sz="600" spc="15">
                <a:solidFill>
                  <a:srgbClr val="FFFFFF"/>
                </a:solidFill>
                <a:latin typeface="Calibri"/>
                <a:cs typeface="Calibri"/>
              </a:rPr>
              <a:t>CROSS</a:t>
            </a:r>
            <a:endParaRPr sz="600">
              <a:latin typeface="Calibri"/>
              <a:cs typeface="Calibri"/>
            </a:endParaRPr>
          </a:p>
        </p:txBody>
      </p:sp>
      <p:sp>
        <p:nvSpPr>
          <p:cNvPr id="21" name="Rectangle 20">
            <a:extLst>
              <a:ext uri="{FF2B5EF4-FFF2-40B4-BE49-F238E27FC236}">
                <a16:creationId xmlns:a16="http://schemas.microsoft.com/office/drawing/2014/main" id="{FD5D166C-53B9-4AFE-A1D2-A65E3E261465}"/>
              </a:ext>
            </a:extLst>
          </p:cNvPr>
          <p:cNvSpPr/>
          <p:nvPr/>
        </p:nvSpPr>
        <p:spPr>
          <a:xfrm>
            <a:off x="1180352" y="2056497"/>
            <a:ext cx="6517751" cy="3195747"/>
          </a:xfrm>
          <a:prstGeom prst="rect">
            <a:avLst/>
          </a:prstGeom>
        </p:spPr>
        <p:txBody>
          <a:bodyPr wrap="square">
            <a:spAutoFit/>
          </a:bodyPr>
          <a:lstStyle/>
          <a:p>
            <a:pPr marL="12700" lvl="0" defTabSz="914400">
              <a:spcBef>
                <a:spcPts val="100"/>
              </a:spcBef>
              <a:defRPr/>
            </a:pPr>
            <a:r>
              <a:rPr lang="en-US" sz="4000" kern="0" spc="-20">
                <a:solidFill>
                  <a:srgbClr val="0000FF"/>
                </a:solidFill>
                <a:cs typeface="Calibri"/>
              </a:rPr>
              <a:t>Where can you refer someone having a severe reaction in your community?</a:t>
            </a:r>
          </a:p>
          <a:p>
            <a:pPr marL="12700" lvl="0" defTabSz="914400">
              <a:spcBef>
                <a:spcPts val="100"/>
              </a:spcBef>
              <a:defRPr/>
            </a:pPr>
            <a:endParaRPr lang="en-US" sz="4000" kern="0" spc="-20">
              <a:solidFill>
                <a:srgbClr val="0000FF"/>
              </a:solidFill>
              <a:cs typeface="Calibri"/>
            </a:endParaRPr>
          </a:p>
          <a:p>
            <a:pPr marL="12700" lvl="0" defTabSz="914400">
              <a:spcBef>
                <a:spcPts val="100"/>
              </a:spcBef>
              <a:defRPr/>
            </a:pPr>
            <a:r>
              <a:rPr lang="en-US" sz="4000" kern="0" spc="-20">
                <a:solidFill>
                  <a:srgbClr val="0000FF"/>
                </a:solidFill>
                <a:cs typeface="Calibri"/>
              </a:rPr>
              <a:t>Answer in CHAT </a:t>
            </a:r>
            <a:endParaRPr lang="en-US" sz="4200" kern="0" spc="-20">
              <a:solidFill>
                <a:srgbClr val="0000FF"/>
              </a:solidFill>
              <a:cs typeface="Calibri"/>
            </a:endParaRPr>
          </a:p>
        </p:txBody>
      </p:sp>
    </p:spTree>
    <p:extLst>
      <p:ext uri="{BB962C8B-B14F-4D97-AF65-F5344CB8AC3E}">
        <p14:creationId xmlns:p14="http://schemas.microsoft.com/office/powerpoint/2010/main" val="4229705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group.jpeg"/>
          <p:cNvPicPr>
            <a:picLocks noChangeAspect="1"/>
          </p:cNvPicPr>
          <p:nvPr/>
        </p:nvPicPr>
        <p:blipFill>
          <a:blip r:embed="rId3"/>
          <a:stretch>
            <a:fillRect/>
          </a:stretch>
        </p:blipFill>
        <p:spPr>
          <a:xfrm>
            <a:off x="7664450" y="2197163"/>
            <a:ext cx="3473450" cy="2605087"/>
          </a:xfrm>
          <a:prstGeom prst="rect">
            <a:avLst/>
          </a:prstGeom>
        </p:spPr>
      </p:pic>
      <p:sp>
        <p:nvSpPr>
          <p:cNvPr id="12" name="object 12"/>
          <p:cNvSpPr txBox="1">
            <a:spLocks noGrp="1"/>
          </p:cNvSpPr>
          <p:nvPr>
            <p:ph type="title"/>
          </p:nvPr>
        </p:nvSpPr>
        <p:spPr>
          <a:xfrm>
            <a:off x="1235382" y="957725"/>
            <a:ext cx="10338547" cy="677108"/>
          </a:xfrm>
          <a:prstGeom prst="rect">
            <a:avLst/>
          </a:prstGeom>
        </p:spPr>
        <p:txBody>
          <a:bodyPr vert="horz" wrap="square" lIns="0" tIns="119380" rIns="0" bIns="0" rtlCol="0">
            <a:spAutoFit/>
          </a:bodyPr>
          <a:lstStyle/>
          <a:p>
            <a:pPr marL="12700" marR="5080">
              <a:lnSpc>
                <a:spcPts val="4200"/>
              </a:lnSpc>
              <a:spcBef>
                <a:spcPts val="940"/>
              </a:spcBef>
            </a:pPr>
            <a:r>
              <a:rPr spc="-5"/>
              <a:t>LINK</a:t>
            </a:r>
            <a:r>
              <a:rPr lang="da-DK" spc="-5"/>
              <a:t> – knowing </a:t>
            </a:r>
            <a:r>
              <a:rPr lang="da-DK" spc="-5" err="1"/>
              <a:t>how</a:t>
            </a:r>
            <a:r>
              <a:rPr lang="da-DK" spc="-5"/>
              <a:t> and </a:t>
            </a:r>
            <a:r>
              <a:rPr lang="da-DK" spc="-5" err="1"/>
              <a:t>where</a:t>
            </a:r>
            <a:r>
              <a:rPr lang="da-DK" spc="-5"/>
              <a:t> to </a:t>
            </a:r>
            <a:r>
              <a:rPr lang="da-DK" spc="-5" err="1"/>
              <a:t>refer</a:t>
            </a:r>
            <a:endParaRPr spc="-15"/>
          </a:p>
        </p:txBody>
      </p:sp>
      <p:sp>
        <p:nvSpPr>
          <p:cNvPr id="15" name="object 15"/>
          <p:cNvSpPr txBox="1"/>
          <p:nvPr/>
        </p:nvSpPr>
        <p:spPr>
          <a:xfrm>
            <a:off x="11346885" y="4812555"/>
            <a:ext cx="118745" cy="1591945"/>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DIEGO CASTELLANOS/ECUADORIAN </a:t>
            </a:r>
            <a:r>
              <a:rPr sz="600" spc="10">
                <a:solidFill>
                  <a:srgbClr val="FFFFFF"/>
                </a:solidFill>
                <a:latin typeface="Calibri"/>
                <a:cs typeface="Calibri"/>
              </a:rPr>
              <a:t>RED </a:t>
            </a:r>
            <a:r>
              <a:rPr sz="600" spc="15">
                <a:solidFill>
                  <a:srgbClr val="FFFFFF"/>
                </a:solidFill>
                <a:latin typeface="Calibri"/>
                <a:cs typeface="Calibri"/>
              </a:rPr>
              <a:t>CROSS</a:t>
            </a:r>
            <a:endParaRPr sz="600">
              <a:latin typeface="Calibri"/>
              <a:cs typeface="Calibri"/>
            </a:endParaRPr>
          </a:p>
        </p:txBody>
      </p:sp>
      <p:sp>
        <p:nvSpPr>
          <p:cNvPr id="21" name="Rectangle 20">
            <a:extLst>
              <a:ext uri="{FF2B5EF4-FFF2-40B4-BE49-F238E27FC236}">
                <a16:creationId xmlns:a16="http://schemas.microsoft.com/office/drawing/2014/main" id="{FD5D166C-53B9-4AFE-A1D2-A65E3E261465}"/>
              </a:ext>
            </a:extLst>
          </p:cNvPr>
          <p:cNvSpPr/>
          <p:nvPr/>
        </p:nvSpPr>
        <p:spPr>
          <a:xfrm>
            <a:off x="1180352" y="2056497"/>
            <a:ext cx="6517751" cy="3195747"/>
          </a:xfrm>
          <a:prstGeom prst="rect">
            <a:avLst/>
          </a:prstGeom>
        </p:spPr>
        <p:txBody>
          <a:bodyPr wrap="square">
            <a:spAutoFit/>
          </a:bodyPr>
          <a:lstStyle/>
          <a:p>
            <a:pPr marL="12700" lvl="0" defTabSz="914400">
              <a:spcBef>
                <a:spcPts val="100"/>
              </a:spcBef>
              <a:defRPr/>
            </a:pPr>
            <a:r>
              <a:rPr lang="en-US" sz="4000" kern="0" spc="-20">
                <a:solidFill>
                  <a:srgbClr val="0000FF"/>
                </a:solidFill>
                <a:cs typeface="Calibri"/>
              </a:rPr>
              <a:t>Besides formal services, where else can you refer people for support?</a:t>
            </a:r>
          </a:p>
          <a:p>
            <a:pPr marL="12700" lvl="0" defTabSz="914400">
              <a:spcBef>
                <a:spcPts val="100"/>
              </a:spcBef>
              <a:defRPr/>
            </a:pPr>
            <a:endParaRPr lang="en-US" sz="4000" kern="0" spc="-20">
              <a:solidFill>
                <a:srgbClr val="0000FF"/>
              </a:solidFill>
              <a:cs typeface="Calibri"/>
            </a:endParaRPr>
          </a:p>
          <a:p>
            <a:pPr marL="12700" lvl="0" defTabSz="914400">
              <a:spcBef>
                <a:spcPts val="100"/>
              </a:spcBef>
              <a:defRPr/>
            </a:pPr>
            <a:r>
              <a:rPr lang="en-US" sz="4000" kern="0" spc="-20">
                <a:solidFill>
                  <a:srgbClr val="0000FF"/>
                </a:solidFill>
                <a:cs typeface="Calibri"/>
              </a:rPr>
              <a:t>Answer in CHAT </a:t>
            </a:r>
            <a:endParaRPr lang="en-US" sz="4200" kern="0" spc="-20">
              <a:solidFill>
                <a:srgbClr val="0000FF"/>
              </a:solidFill>
              <a:cs typeface="Calibri"/>
            </a:endParaRPr>
          </a:p>
        </p:txBody>
      </p:sp>
    </p:spTree>
    <p:extLst>
      <p:ext uri="{BB962C8B-B14F-4D97-AF65-F5344CB8AC3E}">
        <p14:creationId xmlns:p14="http://schemas.microsoft.com/office/powerpoint/2010/main" val="3519299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nille group.jpeg"/>
          <p:cNvPicPr>
            <a:picLocks noChangeAspect="1"/>
          </p:cNvPicPr>
          <p:nvPr/>
        </p:nvPicPr>
        <p:blipFill>
          <a:blip r:embed="rId3"/>
          <a:stretch>
            <a:fillRect/>
          </a:stretch>
        </p:blipFill>
        <p:spPr>
          <a:xfrm>
            <a:off x="8665633" y="0"/>
            <a:ext cx="2853267" cy="2139950"/>
          </a:xfrm>
          <a:prstGeom prst="rect">
            <a:avLst/>
          </a:prstGeom>
        </p:spPr>
      </p:pic>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752475" y="2120265"/>
            <a:ext cx="10013949" cy="2610971"/>
          </a:xfrm>
          <a:prstGeom prst="rect">
            <a:avLst/>
          </a:prstGeom>
        </p:spPr>
        <p:txBody>
          <a:bodyPr vert="horz" wrap="square" lIns="0" tIns="12700" rIns="0" bIns="0" rtlCol="0">
            <a:spAutoFit/>
          </a:bodyPr>
          <a:lstStyle/>
          <a:p>
            <a:pPr marL="12700" lvl="0" defTabSz="914400">
              <a:spcBef>
                <a:spcPts val="100"/>
              </a:spcBef>
              <a:defRPr/>
            </a:pPr>
            <a:r>
              <a:rPr kumimoji="0" lang="en-US" sz="4200" b="0" i="0" u="none" strike="noStrike" kern="0" cap="none" spc="0" normalizeH="0" baseline="0" noProof="0">
                <a:ln>
                  <a:noFill/>
                </a:ln>
                <a:solidFill>
                  <a:srgbClr val="0000FF"/>
                </a:solidFill>
                <a:effectLst/>
                <a:uLnTx/>
                <a:uFillTx/>
                <a:latin typeface="Calibri"/>
                <a:ea typeface="+mj-ea"/>
                <a:cs typeface="Calibri"/>
              </a:rPr>
              <a:t>Activity </a:t>
            </a:r>
          </a:p>
          <a:p>
            <a:pPr marL="12700" lvl="0" defTabSz="914400">
              <a:spcBef>
                <a:spcPts val="100"/>
              </a:spcBef>
              <a:defRPr/>
            </a:pPr>
            <a:r>
              <a:rPr kumimoji="0" lang="en-US" sz="4200" b="0" i="0" u="none" strike="noStrike" kern="0" cap="none" spc="0" normalizeH="0" baseline="0" noProof="0">
                <a:ln>
                  <a:noFill/>
                </a:ln>
                <a:solidFill>
                  <a:srgbClr val="0000FF"/>
                </a:solidFill>
                <a:effectLst/>
                <a:uLnTx/>
                <a:uFillTx/>
                <a:latin typeface="Calibri"/>
                <a:ea typeface="+mj-ea"/>
                <a:cs typeface="Calibri"/>
              </a:rPr>
              <a:t>View the video clip and pay attention to what the helper does well </a:t>
            </a:r>
            <a:r>
              <a:rPr kumimoji="0" lang="en-US" sz="4200" b="1" i="0" u="none" strike="noStrike" kern="0" cap="none" spc="0" normalizeH="0" baseline="0" noProof="0">
                <a:ln>
                  <a:noFill/>
                </a:ln>
                <a:solidFill>
                  <a:srgbClr val="0000FF"/>
                </a:solidFill>
                <a:effectLst/>
                <a:uLnTx/>
                <a:uFillTx/>
                <a:latin typeface="Calibri"/>
                <a:ea typeface="+mj-ea"/>
                <a:cs typeface="Calibri"/>
              </a:rPr>
              <a:t>and what the helper misses</a:t>
            </a:r>
            <a:r>
              <a:rPr kumimoji="0" lang="en-US" sz="4200" b="0" i="0" u="none" strike="noStrike" kern="0" cap="none" spc="0" normalizeH="0" baseline="0" noProof="0">
                <a:ln>
                  <a:noFill/>
                </a:ln>
                <a:solidFill>
                  <a:srgbClr val="0000FF"/>
                </a:solidFill>
                <a:effectLst/>
                <a:uLnTx/>
                <a:uFillTx/>
                <a:latin typeface="Calibri"/>
                <a:ea typeface="+mj-ea"/>
                <a:cs typeface="Calibri"/>
              </a:rPr>
              <a:t>. </a:t>
            </a:r>
            <a:endParaRPr kumimoji="0" lang="en-US" sz="4200" b="0" i="0" u="none" strike="noStrike" kern="0" cap="none" spc="-5" normalizeH="0" baseline="0" noProof="0">
              <a:ln>
                <a:noFill/>
              </a:ln>
              <a:solidFill>
                <a:srgbClr val="FF0000"/>
              </a:solidFill>
              <a:effectLst/>
              <a:uLnTx/>
              <a:uFillTx/>
              <a:latin typeface="Calibri"/>
              <a:ea typeface="+mj-ea"/>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4435295" y="332141"/>
            <a:ext cx="2431331" cy="659155"/>
          </a:xfrm>
          <a:prstGeom prst="rect">
            <a:avLst/>
          </a:prstGeom>
        </p:spPr>
        <p:txBody>
          <a:bodyPr vert="horz" wrap="square" lIns="0" tIns="12700" rIns="0" bIns="0" rtlCol="0">
            <a:spAutoFit/>
          </a:bodyPr>
          <a:lstStyle/>
          <a:p>
            <a:pPr marL="12700">
              <a:lnSpc>
                <a:spcPct val="100000"/>
              </a:lnSpc>
              <a:spcBef>
                <a:spcPts val="100"/>
              </a:spcBef>
            </a:pPr>
            <a:r>
              <a:rPr lang="en-GB"/>
              <a:t>Role plays</a:t>
            </a:r>
            <a:endParaRPr spc="-5"/>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18" name="Picture 17" descr="supervision learning.jpeg"/>
          <p:cNvPicPr>
            <a:picLocks noChangeAspect="1"/>
          </p:cNvPicPr>
          <p:nvPr/>
        </p:nvPicPr>
        <p:blipFill>
          <a:blip r:embed="rId3"/>
          <a:stretch>
            <a:fillRect/>
          </a:stretch>
        </p:blipFill>
        <p:spPr>
          <a:xfrm>
            <a:off x="5472539" y="1104969"/>
            <a:ext cx="6046361" cy="4929154"/>
          </a:xfrm>
          <a:prstGeom prst="rect">
            <a:avLst/>
          </a:prstGeom>
        </p:spPr>
      </p:pic>
      <p:sp>
        <p:nvSpPr>
          <p:cNvPr id="6" name="TextBox 5">
            <a:extLst>
              <a:ext uri="{FF2B5EF4-FFF2-40B4-BE49-F238E27FC236}">
                <a16:creationId xmlns:a16="http://schemas.microsoft.com/office/drawing/2014/main" id="{35396AA9-2890-42F6-8E05-F53FDC3BF2F7}"/>
              </a:ext>
            </a:extLst>
          </p:cNvPr>
          <p:cNvSpPr txBox="1"/>
          <p:nvPr/>
        </p:nvSpPr>
        <p:spPr>
          <a:xfrm>
            <a:off x="211227" y="5078258"/>
            <a:ext cx="5762444" cy="1323439"/>
          </a:xfrm>
          <a:prstGeom prst="rect">
            <a:avLst/>
          </a:prstGeom>
          <a:noFill/>
        </p:spPr>
        <p:txBody>
          <a:bodyPr wrap="square">
            <a:spAutoFit/>
          </a:bodyPr>
          <a:lstStyle/>
          <a:p>
            <a:r>
              <a:rPr lang="en-GB" sz="2000" b="1" kern="1200">
                <a:solidFill>
                  <a:schemeClr val="tx1"/>
                </a:solidFill>
                <a:latin typeface="+mn-lt"/>
                <a:ea typeface="+mn-ea"/>
                <a:cs typeface="+mn-cs"/>
              </a:rPr>
              <a:t>When giving feedback follow these steps:</a:t>
            </a:r>
            <a:endParaRPr lang="en-GB" sz="2000" kern="1200">
              <a:solidFill>
                <a:schemeClr val="tx1"/>
              </a:solidFill>
              <a:latin typeface="+mn-lt"/>
              <a:ea typeface="+mn-ea"/>
              <a:cs typeface="+mn-cs"/>
            </a:endParaRPr>
          </a:p>
          <a:p>
            <a:r>
              <a:rPr lang="en-GB" sz="2000" kern="1200">
                <a:solidFill>
                  <a:schemeClr val="tx1"/>
                </a:solidFill>
                <a:latin typeface="+mn-lt"/>
                <a:ea typeface="+mn-ea"/>
                <a:cs typeface="+mn-cs"/>
              </a:rPr>
              <a:t>1. What did the helper do well? </a:t>
            </a:r>
          </a:p>
          <a:p>
            <a:r>
              <a:rPr lang="en-GB" sz="2000" kern="1200">
                <a:solidFill>
                  <a:schemeClr val="tx1"/>
                </a:solidFill>
                <a:latin typeface="+mn-lt"/>
                <a:ea typeface="+mn-ea"/>
                <a:cs typeface="+mn-cs"/>
              </a:rPr>
              <a:t>2. What can they improve next time? </a:t>
            </a:r>
          </a:p>
          <a:p>
            <a:r>
              <a:rPr lang="en-GB" sz="2000" kern="1200">
                <a:solidFill>
                  <a:schemeClr val="tx1"/>
                </a:solidFill>
                <a:latin typeface="+mn-lt"/>
                <a:ea typeface="+mn-ea"/>
                <a:cs typeface="+mn-cs"/>
              </a:rPr>
              <a:t>3. End with an overall positive comment. </a:t>
            </a:r>
          </a:p>
        </p:txBody>
      </p:sp>
      <p:sp>
        <p:nvSpPr>
          <p:cNvPr id="8" name="TextBox 7">
            <a:extLst>
              <a:ext uri="{FF2B5EF4-FFF2-40B4-BE49-F238E27FC236}">
                <a16:creationId xmlns:a16="http://schemas.microsoft.com/office/drawing/2014/main" id="{AFA7FB60-D617-41B4-8B64-F6695EA9FC60}"/>
              </a:ext>
            </a:extLst>
          </p:cNvPr>
          <p:cNvSpPr txBox="1"/>
          <p:nvPr/>
        </p:nvSpPr>
        <p:spPr>
          <a:xfrm>
            <a:off x="211227" y="1086156"/>
            <a:ext cx="5050083" cy="3785652"/>
          </a:xfrm>
          <a:prstGeom prst="rect">
            <a:avLst/>
          </a:prstGeom>
          <a:noFill/>
        </p:spPr>
        <p:txBody>
          <a:bodyPr wrap="square">
            <a:spAutoFit/>
          </a:bodyPr>
          <a:lstStyle/>
          <a:p>
            <a:r>
              <a:rPr lang="en-GB" sz="2000" b="1"/>
              <a:t>Practice PFA in groups of 3</a:t>
            </a:r>
            <a:endParaRPr lang="en-GB" sz="2000" kern="1200">
              <a:solidFill>
                <a:schemeClr val="tx1"/>
              </a:solidFill>
              <a:latin typeface="+mn-lt"/>
              <a:ea typeface="+mn-ea"/>
              <a:cs typeface="+mn-cs"/>
            </a:endParaRPr>
          </a:p>
          <a:p>
            <a:pPr marL="457200" lvl="0" indent="-457200">
              <a:buFont typeface="+mj-lt"/>
              <a:buAutoNum type="arabicPeriod"/>
            </a:pPr>
            <a:r>
              <a:rPr lang="en-US" sz="2000" kern="1200">
                <a:solidFill>
                  <a:schemeClr val="tx1"/>
                </a:solidFill>
                <a:latin typeface="+mn-lt"/>
                <a:ea typeface="+mn-ea"/>
                <a:cs typeface="+mn-cs"/>
              </a:rPr>
              <a:t>One person will be the PFA helper</a:t>
            </a:r>
            <a:endParaRPr lang="en-GB" sz="2000" kern="1200">
              <a:solidFill>
                <a:schemeClr val="tx1"/>
              </a:solidFill>
              <a:latin typeface="+mn-lt"/>
              <a:ea typeface="+mn-ea"/>
              <a:cs typeface="+mn-cs"/>
            </a:endParaRPr>
          </a:p>
          <a:p>
            <a:pPr marL="457200" lvl="0" indent="-457200">
              <a:buFont typeface="+mj-lt"/>
              <a:buAutoNum type="arabicPeriod"/>
            </a:pPr>
            <a:r>
              <a:rPr lang="en-US" sz="2000" kern="1200">
                <a:solidFill>
                  <a:schemeClr val="tx1"/>
                </a:solidFill>
                <a:latin typeface="+mn-lt"/>
                <a:ea typeface="+mn-ea"/>
                <a:cs typeface="+mn-cs"/>
              </a:rPr>
              <a:t>One person will be in distress</a:t>
            </a:r>
            <a:endParaRPr lang="en-GB" sz="2000" kern="1200">
              <a:solidFill>
                <a:schemeClr val="tx1"/>
              </a:solidFill>
              <a:latin typeface="+mn-lt"/>
              <a:ea typeface="+mn-ea"/>
              <a:cs typeface="+mn-cs"/>
            </a:endParaRPr>
          </a:p>
          <a:p>
            <a:pPr marL="457200" lvl="0" indent="-457200">
              <a:buFont typeface="+mj-lt"/>
              <a:buAutoNum type="arabicPeriod"/>
            </a:pPr>
            <a:r>
              <a:rPr lang="en-US" sz="2000" kern="1200">
                <a:solidFill>
                  <a:schemeClr val="tx1"/>
                </a:solidFill>
                <a:latin typeface="+mn-lt"/>
                <a:ea typeface="+mn-ea"/>
                <a:cs typeface="+mn-cs"/>
              </a:rPr>
              <a:t>One person will observe and give feedback</a:t>
            </a:r>
          </a:p>
          <a:p>
            <a:pPr marL="457200" lvl="0" indent="-457200">
              <a:buFont typeface="+mj-lt"/>
              <a:buAutoNum type="arabicPeriod"/>
            </a:pPr>
            <a:endParaRPr lang="en-GB" sz="2000" kern="1200">
              <a:solidFill>
                <a:schemeClr val="tx1"/>
              </a:solidFill>
              <a:latin typeface="+mn-lt"/>
              <a:ea typeface="+mn-ea"/>
              <a:cs typeface="+mn-cs"/>
            </a:endParaRPr>
          </a:p>
          <a:p>
            <a:r>
              <a:rPr lang="en-GB" sz="2000" kern="1200">
                <a:solidFill>
                  <a:schemeClr val="tx1"/>
                </a:solidFill>
                <a:latin typeface="+mn-lt"/>
                <a:ea typeface="+mn-ea"/>
                <a:cs typeface="+mn-cs"/>
              </a:rPr>
              <a:t>You have 3 x 5 minutes for this activity. Divide the session like this: </a:t>
            </a:r>
          </a:p>
          <a:p>
            <a:pPr marL="342900" lvl="0" indent="-342900">
              <a:buFont typeface="Arial" panose="020B0604020202020204" pitchFamily="34" charset="0"/>
              <a:buChar char="•"/>
            </a:pPr>
            <a:r>
              <a:rPr lang="en-US" sz="2000" kern="1200">
                <a:solidFill>
                  <a:schemeClr val="tx1"/>
                </a:solidFill>
                <a:latin typeface="+mn-lt"/>
                <a:ea typeface="+mn-ea"/>
                <a:cs typeface="+mn-cs"/>
              </a:rPr>
              <a:t>1 minute for role allocation and preparation. </a:t>
            </a:r>
            <a:endParaRPr lang="en-GB" sz="2000" kern="1200">
              <a:solidFill>
                <a:schemeClr val="tx1"/>
              </a:solidFill>
              <a:latin typeface="+mn-lt"/>
              <a:ea typeface="+mn-ea"/>
              <a:cs typeface="+mn-cs"/>
            </a:endParaRPr>
          </a:p>
          <a:p>
            <a:pPr marL="342900" lvl="0" indent="-342900">
              <a:buFont typeface="Arial" panose="020B0604020202020204" pitchFamily="34" charset="0"/>
              <a:buChar char="•"/>
            </a:pPr>
            <a:r>
              <a:rPr lang="en-US" sz="2000" kern="1200">
                <a:solidFill>
                  <a:schemeClr val="tx1"/>
                </a:solidFill>
                <a:latin typeface="+mn-lt"/>
                <a:ea typeface="+mn-ea"/>
                <a:cs typeface="+mn-cs"/>
              </a:rPr>
              <a:t>2.5 minutes for PFA practice</a:t>
            </a:r>
            <a:endParaRPr lang="en-GB" sz="2000" kern="1200">
              <a:solidFill>
                <a:schemeClr val="tx1"/>
              </a:solidFill>
              <a:latin typeface="+mn-lt"/>
              <a:ea typeface="+mn-ea"/>
              <a:cs typeface="+mn-cs"/>
            </a:endParaRPr>
          </a:p>
          <a:p>
            <a:pPr marL="342900" lvl="0" indent="-342900">
              <a:buFont typeface="Arial" panose="020B0604020202020204" pitchFamily="34" charset="0"/>
              <a:buChar char="•"/>
            </a:pPr>
            <a:r>
              <a:rPr lang="en-US" sz="2000" kern="1200">
                <a:solidFill>
                  <a:schemeClr val="tx1"/>
                </a:solidFill>
                <a:latin typeface="+mn-lt"/>
                <a:ea typeface="+mn-ea"/>
                <a:cs typeface="+mn-cs"/>
              </a:rPr>
              <a:t>1 minute for feedback</a:t>
            </a:r>
          </a:p>
          <a:p>
            <a:pPr marL="342900" lvl="0" indent="-342900">
              <a:buFont typeface="Arial" panose="020B0604020202020204" pitchFamily="34" charset="0"/>
              <a:buChar char="•"/>
            </a:pPr>
            <a:r>
              <a:rPr lang="en-US" sz="2000"/>
              <a:t>30 seconds break</a:t>
            </a:r>
            <a:endParaRPr lang="en-US" sz="2000" kern="1200">
              <a:solidFill>
                <a:schemeClr val="tx1"/>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7848600" cy="659155"/>
          </a:xfrm>
          <a:prstGeom prst="rect">
            <a:avLst/>
          </a:prstGeom>
        </p:spPr>
        <p:txBody>
          <a:bodyPr vert="horz" wrap="square" lIns="0" tIns="12700" rIns="0" bIns="0" rtlCol="0">
            <a:spAutoFit/>
          </a:bodyPr>
          <a:lstStyle/>
          <a:p>
            <a:pPr marL="12700">
              <a:lnSpc>
                <a:spcPct val="100000"/>
              </a:lnSpc>
              <a:spcBef>
                <a:spcPts val="100"/>
              </a:spcBef>
            </a:pPr>
            <a:r>
              <a:rPr lang="en-GB"/>
              <a:t>Preparing to help</a:t>
            </a:r>
            <a:endParaRPr spc="-5"/>
          </a:p>
        </p:txBody>
      </p:sp>
      <p:sp>
        <p:nvSpPr>
          <p:cNvPr id="13" name="object 13"/>
          <p:cNvSpPr txBox="1"/>
          <p:nvPr/>
        </p:nvSpPr>
        <p:spPr>
          <a:xfrm>
            <a:off x="6430297" y="1946275"/>
            <a:ext cx="4860002" cy="3311163"/>
          </a:xfrm>
          <a:prstGeom prst="rect">
            <a:avLst/>
          </a:prstGeom>
        </p:spPr>
        <p:txBody>
          <a:bodyPr vert="horz" wrap="square" lIns="0" tIns="53340" rIns="0" bIns="0" rtlCol="0" anchor="t">
            <a:spAutoFit/>
          </a:bodyPr>
          <a:lstStyle/>
          <a:p>
            <a:pPr marL="300355" indent="-287655">
              <a:lnSpc>
                <a:spcPct val="100000"/>
              </a:lnSpc>
              <a:spcBef>
                <a:spcPts val="420"/>
              </a:spcBef>
              <a:buChar char="•"/>
              <a:tabLst>
                <a:tab pos="300355" algn="l"/>
                <a:tab pos="300990" algn="l"/>
              </a:tabLst>
            </a:pPr>
            <a:endParaRPr lang="en-US" sz="4200" kern="0" spc="-20">
              <a:solidFill>
                <a:srgbClr val="0000FF"/>
              </a:solidFill>
              <a:cs typeface="Calibri"/>
            </a:endParaRPr>
          </a:p>
          <a:p>
            <a:pPr marL="12700" lvl="0" defTabSz="914400">
              <a:spcBef>
                <a:spcPts val="100"/>
              </a:spcBef>
              <a:defRPr/>
            </a:pPr>
            <a:r>
              <a:rPr lang="en-US" sz="4200" kern="0" spc="-20">
                <a:solidFill>
                  <a:srgbClr val="0000FF"/>
                </a:solidFill>
                <a:cs typeface="Calibri"/>
              </a:rPr>
              <a:t>Group activity</a:t>
            </a:r>
            <a:endParaRPr lang="en-US" sz="4200" b="1" kern="0" spc="-20">
              <a:solidFill>
                <a:srgbClr val="FF0000"/>
              </a:solidFill>
              <a:cs typeface="Calibri"/>
            </a:endParaRPr>
          </a:p>
          <a:p>
            <a:pPr marL="12700" lvl="0" defTabSz="914400">
              <a:spcBef>
                <a:spcPts val="100"/>
              </a:spcBef>
              <a:defRPr/>
            </a:pPr>
            <a:r>
              <a:rPr lang="en-US" sz="4200" kern="0" spc="-20">
                <a:solidFill>
                  <a:srgbClr val="0000FF"/>
                </a:solidFill>
                <a:cs typeface="Calibri"/>
              </a:rPr>
              <a:t>Discuss and list what you need to prepare to provide PFA?</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4" name="Picture 3" descr="A picture containing text, linedrawing&#10;&#10;Description automatically generated">
            <a:extLst>
              <a:ext uri="{FF2B5EF4-FFF2-40B4-BE49-F238E27FC236}">
                <a16:creationId xmlns:a16="http://schemas.microsoft.com/office/drawing/2014/main" id="{1055FD33-9D16-40C0-8793-4BF89EE94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456" y="1946275"/>
            <a:ext cx="5525047" cy="414378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108075"/>
            <a:ext cx="7848600" cy="659155"/>
          </a:xfrm>
          <a:prstGeom prst="rect">
            <a:avLst/>
          </a:prstGeom>
        </p:spPr>
        <p:txBody>
          <a:bodyPr vert="horz" wrap="square" lIns="0" tIns="12700" rIns="0" bIns="0" rtlCol="0">
            <a:spAutoFit/>
          </a:bodyPr>
          <a:lstStyle/>
          <a:p>
            <a:pPr marL="12700">
              <a:lnSpc>
                <a:spcPct val="100000"/>
              </a:lnSpc>
              <a:spcBef>
                <a:spcPts val="100"/>
              </a:spcBef>
            </a:pPr>
            <a:r>
              <a:rPr lang="en-GB"/>
              <a:t>Preparing to help</a:t>
            </a:r>
            <a:endParaRPr spc="-5"/>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17" name="Picture 16" descr="Pernille 10.jpeg">
            <a:extLst>
              <a:ext uri="{FF2B5EF4-FFF2-40B4-BE49-F238E27FC236}">
                <a16:creationId xmlns:a16="http://schemas.microsoft.com/office/drawing/2014/main" id="{621BD186-E6F9-D14D-9A2C-6159D8C898C0}"/>
              </a:ext>
            </a:extLst>
          </p:cNvPr>
          <p:cNvPicPr>
            <a:picLocks noChangeAspect="1"/>
          </p:cNvPicPr>
          <p:nvPr/>
        </p:nvPicPr>
        <p:blipFill>
          <a:blip r:embed="rId3"/>
          <a:stretch>
            <a:fillRect/>
          </a:stretch>
        </p:blipFill>
        <p:spPr>
          <a:xfrm>
            <a:off x="9493250" y="4116274"/>
            <a:ext cx="1262068" cy="2202929"/>
          </a:xfrm>
          <a:prstGeom prst="rect">
            <a:avLst/>
          </a:prstGeom>
        </p:spPr>
      </p:pic>
      <p:pic>
        <p:nvPicPr>
          <p:cNvPr id="18" name="Picture 17" descr="online learning copy.jpg"/>
          <p:cNvPicPr>
            <a:picLocks noChangeAspect="1"/>
          </p:cNvPicPr>
          <p:nvPr/>
        </p:nvPicPr>
        <p:blipFill>
          <a:blip r:embed="rId4"/>
          <a:stretch>
            <a:fillRect/>
          </a:stretch>
        </p:blipFill>
        <p:spPr>
          <a:xfrm>
            <a:off x="8838042" y="284049"/>
            <a:ext cx="2407808" cy="3832225"/>
          </a:xfrm>
          <a:prstGeom prst="rect">
            <a:avLst/>
          </a:prstGeom>
        </p:spPr>
      </p:pic>
      <p:sp>
        <p:nvSpPr>
          <p:cNvPr id="16" name="Rectangle 15"/>
          <p:cNvSpPr/>
          <p:nvPr/>
        </p:nvSpPr>
        <p:spPr>
          <a:xfrm>
            <a:off x="273050" y="1969294"/>
            <a:ext cx="8628633" cy="4349909"/>
          </a:xfrm>
          <a:prstGeom prst="rect">
            <a:avLst/>
          </a:prstGeom>
        </p:spPr>
        <p:txBody>
          <a:bodyPr wrap="square">
            <a:spAutoFit/>
          </a:bodyPr>
          <a:lstStyle/>
          <a:p>
            <a:pPr marL="757555" lvl="1" indent="-287655">
              <a:spcBef>
                <a:spcPts val="420"/>
              </a:spcBef>
              <a:buChar char="•"/>
              <a:tabLst>
                <a:tab pos="300355" algn="l"/>
                <a:tab pos="300990" algn="l"/>
              </a:tabLst>
            </a:pPr>
            <a:r>
              <a:rPr lang="en-GB" sz="2600">
                <a:solidFill>
                  <a:srgbClr val="231F20"/>
                </a:solidFill>
                <a:cs typeface="Calibri"/>
              </a:rPr>
              <a:t>Safety and security – choose a method of interaction that is safe for you and the person in distress</a:t>
            </a:r>
          </a:p>
          <a:p>
            <a:pPr marL="757555" lvl="1" indent="-287655">
              <a:spcBef>
                <a:spcPts val="420"/>
              </a:spcBef>
              <a:buChar char="•"/>
              <a:tabLst>
                <a:tab pos="300355" algn="l"/>
                <a:tab pos="300990" algn="l"/>
              </a:tabLst>
            </a:pPr>
            <a:r>
              <a:rPr lang="en-GB" sz="2600">
                <a:solidFill>
                  <a:srgbClr val="231F20"/>
                </a:solidFill>
                <a:cs typeface="Calibri"/>
              </a:rPr>
              <a:t>Prepare your equipment – e.g. airtime, internet, privacy, </a:t>
            </a:r>
          </a:p>
          <a:p>
            <a:pPr marL="757555" lvl="1" indent="-287655">
              <a:spcBef>
                <a:spcPts val="420"/>
              </a:spcBef>
              <a:buChar char="•"/>
              <a:tabLst>
                <a:tab pos="300355" algn="l"/>
                <a:tab pos="300990" algn="l"/>
              </a:tabLst>
            </a:pPr>
            <a:r>
              <a:rPr lang="en-GB" sz="2600">
                <a:solidFill>
                  <a:srgbClr val="231F20"/>
                </a:solidFill>
                <a:cs typeface="Calibri"/>
              </a:rPr>
              <a:t>Know the local referral system and be ready to share</a:t>
            </a:r>
          </a:p>
          <a:p>
            <a:pPr marL="757555" lvl="1" indent="-287655">
              <a:spcBef>
                <a:spcPts val="420"/>
              </a:spcBef>
              <a:buChar char="•"/>
              <a:tabLst>
                <a:tab pos="300355" algn="l"/>
                <a:tab pos="300990" algn="l"/>
              </a:tabLst>
            </a:pPr>
            <a:r>
              <a:rPr lang="en-GB" sz="2600">
                <a:solidFill>
                  <a:srgbClr val="231F20"/>
                </a:solidFill>
                <a:cs typeface="Calibri"/>
              </a:rPr>
              <a:t>Be aware of groups with specific needs (e.g. children, older adults, people living with pre-existing health conditions)</a:t>
            </a:r>
          </a:p>
          <a:p>
            <a:pPr marL="757555" lvl="1" indent="-287655">
              <a:spcBef>
                <a:spcPts val="420"/>
              </a:spcBef>
              <a:buChar char="•"/>
              <a:tabLst>
                <a:tab pos="300355" algn="l"/>
                <a:tab pos="300990" algn="l"/>
              </a:tabLst>
            </a:pPr>
            <a:r>
              <a:rPr lang="en-GB" sz="2600">
                <a:solidFill>
                  <a:srgbClr val="231F20"/>
                </a:solidFill>
                <a:cs typeface="Calibri"/>
              </a:rPr>
              <a:t>Have psychoeducation materials ready to share (e.g. on healthy coping strategies, sleeping better, etc)</a:t>
            </a:r>
          </a:p>
          <a:p>
            <a:pPr marL="757555" lvl="1" indent="-287655">
              <a:spcBef>
                <a:spcPts val="420"/>
              </a:spcBef>
              <a:buChar char="•"/>
              <a:tabLst>
                <a:tab pos="300355" algn="l"/>
                <a:tab pos="300990" algn="l"/>
              </a:tabLst>
            </a:pPr>
            <a:endParaRPr lang="en-GB" sz="2600">
              <a:solidFill>
                <a:srgbClr val="231F20"/>
              </a:solidFill>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 linedrawing&#10;&#10;Description automatically generated">
            <a:extLst>
              <a:ext uri="{FF2B5EF4-FFF2-40B4-BE49-F238E27FC236}">
                <a16:creationId xmlns:a16="http://schemas.microsoft.com/office/drawing/2014/main" id="{B14E9112-AD06-4048-AA3F-D904996F3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794" y="185483"/>
            <a:ext cx="6107176" cy="5820185"/>
          </a:xfrm>
          <a:prstGeom prst="rect">
            <a:avLst/>
          </a:prstGeom>
        </p:spPr>
      </p:pic>
      <p:sp>
        <p:nvSpPr>
          <p:cNvPr id="15" name="object 15"/>
          <p:cNvSpPr txBox="1"/>
          <p:nvPr/>
        </p:nvSpPr>
        <p:spPr>
          <a:xfrm>
            <a:off x="11369804" y="5611575"/>
            <a:ext cx="92333" cy="788187"/>
          </a:xfrm>
          <a:prstGeom prst="rect">
            <a:avLst/>
          </a:prstGeom>
        </p:spPr>
        <p:txBody>
          <a:bodyPr vert="vert" wrap="square" lIns="0" tIns="8885" rIns="0" bIns="0" rtlCol="0">
            <a:spAutoFit/>
          </a:bodyPr>
          <a:lstStyle/>
          <a:p>
            <a:pPr marL="12692">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809483" y="1490148"/>
            <a:ext cx="9671476" cy="658827"/>
          </a:xfrm>
          <a:prstGeom prst="rect">
            <a:avLst/>
          </a:prstGeom>
        </p:spPr>
        <p:txBody>
          <a:bodyPr vert="horz" wrap="square" lIns="0" tIns="12692" rIns="0" bIns="0" rtlCol="0">
            <a:spAutoFit/>
          </a:bodyPr>
          <a:lstStyle/>
          <a:p>
            <a:pPr marL="12692" defTabSz="913860">
              <a:spcBef>
                <a:spcPts val="100"/>
              </a:spcBef>
              <a:defRPr/>
            </a:pPr>
            <a:r>
              <a:rPr lang="en-US" sz="4198" kern="0">
                <a:solidFill>
                  <a:srgbClr val="FF0000"/>
                </a:solidFill>
                <a:latin typeface="Calibri"/>
                <a:ea typeface="+mj-ea"/>
                <a:cs typeface="Calibri"/>
              </a:rPr>
              <a:t>PFA and self-care</a:t>
            </a:r>
            <a:endParaRPr lang="en-US" sz="4198" kern="0" spc="-5">
              <a:solidFill>
                <a:srgbClr val="FF0000"/>
              </a:solidFill>
              <a:latin typeface="Calibri"/>
              <a:ea typeface="+mj-ea"/>
              <a:cs typeface="Calibri"/>
            </a:endParaRPr>
          </a:p>
        </p:txBody>
      </p:sp>
      <p:sp>
        <p:nvSpPr>
          <p:cNvPr id="7" name="Rectangle 6"/>
          <p:cNvSpPr/>
          <p:nvPr/>
        </p:nvSpPr>
        <p:spPr>
          <a:xfrm>
            <a:off x="733328" y="2480142"/>
            <a:ext cx="5711502" cy="4221990"/>
          </a:xfrm>
          <a:prstGeom prst="rect">
            <a:avLst/>
          </a:prstGeom>
        </p:spPr>
        <p:txBody>
          <a:bodyPr wrap="square">
            <a:spAutoFit/>
          </a:bodyPr>
          <a:lstStyle/>
          <a:p>
            <a:pPr indent="6346" defTabSz="913860">
              <a:spcBef>
                <a:spcPts val="100"/>
              </a:spcBef>
              <a:defRPr/>
            </a:pPr>
            <a:r>
              <a:rPr lang="en-US" sz="3798" kern="0" spc="-20">
                <a:solidFill>
                  <a:srgbClr val="0000FF"/>
                </a:solidFill>
                <a:cs typeface="Calibri"/>
              </a:rPr>
              <a:t>How do you apply the action principles of LOOK, LISTEN and LINK to self-care? </a:t>
            </a:r>
          </a:p>
          <a:p>
            <a:pPr indent="6346" defTabSz="913860">
              <a:spcBef>
                <a:spcPts val="100"/>
              </a:spcBef>
              <a:defRPr/>
            </a:pPr>
            <a:endParaRPr lang="en-US" sz="3798" kern="0" spc="-20">
              <a:solidFill>
                <a:srgbClr val="0000FF"/>
              </a:solidFill>
              <a:cs typeface="Calibri"/>
            </a:endParaRPr>
          </a:p>
          <a:p>
            <a:pPr marL="12692" defTabSz="913860">
              <a:spcBef>
                <a:spcPts val="100"/>
              </a:spcBef>
              <a:defRPr/>
            </a:pPr>
            <a:endParaRPr lang="en-US" sz="3798" kern="0" spc="-20">
              <a:solidFill>
                <a:srgbClr val="0000FF"/>
              </a:solidFill>
              <a:cs typeface="Calibri"/>
            </a:endParaRPr>
          </a:p>
          <a:p>
            <a:pPr marL="755204" indent="-742512" defTabSz="913860">
              <a:spcBef>
                <a:spcPts val="100"/>
              </a:spcBef>
              <a:buAutoNum type="arabicPeriod"/>
              <a:defRPr/>
            </a:pPr>
            <a:endParaRPr lang="en-US" sz="3798" kern="0" spc="-20">
              <a:solidFill>
                <a:srgbClr val="0000FF"/>
              </a:solidFill>
              <a:cs typeface="Calibri"/>
            </a:endParaRPr>
          </a:p>
        </p:txBody>
      </p:sp>
      <p:sp>
        <p:nvSpPr>
          <p:cNvPr id="13" name="object 7"/>
          <p:cNvSpPr/>
          <p:nvPr/>
        </p:nvSpPr>
        <p:spPr>
          <a:xfrm>
            <a:off x="3361345" y="554789"/>
            <a:ext cx="37442" cy="635"/>
          </a:xfrm>
          <a:custGeom>
            <a:avLst/>
            <a:gdLst/>
            <a:ahLst/>
            <a:cxnLst/>
            <a:rect l="l" t="t" r="r" b="b"/>
            <a:pathLst>
              <a:path w="37464" h="634">
                <a:moveTo>
                  <a:pt x="36893" y="17"/>
                </a:moveTo>
                <a:lnTo>
                  <a:pt x="2" y="17"/>
                </a:lnTo>
                <a:lnTo>
                  <a:pt x="36893" y="0"/>
                </a:lnTo>
                <a:close/>
              </a:path>
            </a:pathLst>
          </a:custGeom>
          <a:solidFill>
            <a:srgbClr val="ED1C24"/>
          </a:solidFill>
        </p:spPr>
        <p:txBody>
          <a:bodyPr wrap="square" lIns="0" tIns="0" rIns="0" bIns="0" rtlCol="0"/>
          <a:lstStyle/>
          <a:p>
            <a:endParaRPr sz="1799"/>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349250" y="1031875"/>
            <a:ext cx="5105400" cy="6591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0" normalizeH="0" baseline="0" noProof="0">
                <a:ln>
                  <a:noFill/>
                </a:ln>
                <a:solidFill>
                  <a:srgbClr val="000000"/>
                </a:solidFill>
                <a:effectLst/>
                <a:uLnTx/>
                <a:uFillTx/>
                <a:latin typeface="Calibri"/>
                <a:ea typeface="+mj-ea"/>
                <a:cs typeface="Calibri"/>
              </a:rPr>
              <a:t>Examples of self-care</a:t>
            </a:r>
            <a:endParaRPr kumimoji="0" lang="en-US" sz="4200" b="0" i="0" u="none" strike="noStrike" kern="0" cap="none" spc="-5" normalizeH="0" baseline="0" noProof="0">
              <a:ln>
                <a:noFill/>
              </a:ln>
              <a:solidFill>
                <a:srgbClr val="000000"/>
              </a:solidFill>
              <a:effectLst/>
              <a:uLnTx/>
              <a:uFillTx/>
              <a:latin typeface="Calibri"/>
              <a:ea typeface="+mj-ea"/>
              <a:cs typeface="Calibri"/>
            </a:endParaRPr>
          </a:p>
        </p:txBody>
      </p:sp>
      <p:sp>
        <p:nvSpPr>
          <p:cNvPr id="17" name="object 13"/>
          <p:cNvSpPr txBox="1"/>
          <p:nvPr/>
        </p:nvSpPr>
        <p:spPr>
          <a:xfrm>
            <a:off x="349250" y="1946275"/>
            <a:ext cx="6553200" cy="4578176"/>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en-US" sz="2400" spc="-15">
                <a:solidFill>
                  <a:srgbClr val="000000"/>
                </a:solidFill>
                <a:cs typeface="Calibri"/>
              </a:rPr>
              <a:t>Focus on simple and routine tasks</a:t>
            </a:r>
          </a:p>
          <a:p>
            <a:pPr marL="300355" indent="-287655">
              <a:lnSpc>
                <a:spcPct val="100000"/>
              </a:lnSpc>
              <a:spcBef>
                <a:spcPts val="420"/>
              </a:spcBef>
              <a:buChar char="•"/>
              <a:tabLst>
                <a:tab pos="300355" algn="l"/>
                <a:tab pos="300990" algn="l"/>
              </a:tabLst>
            </a:pPr>
            <a:r>
              <a:rPr lang="en-US" sz="2400" spc="-15">
                <a:solidFill>
                  <a:srgbClr val="000000"/>
                </a:solidFill>
                <a:cs typeface="Calibri"/>
              </a:rPr>
              <a:t>Peer support – talk to friends or colleagues about how you are feeling</a:t>
            </a:r>
          </a:p>
          <a:p>
            <a:pPr marL="300355" indent="-287655">
              <a:lnSpc>
                <a:spcPct val="100000"/>
              </a:lnSpc>
              <a:spcBef>
                <a:spcPts val="420"/>
              </a:spcBef>
              <a:buChar char="•"/>
              <a:tabLst>
                <a:tab pos="300355" algn="l"/>
                <a:tab pos="300990" algn="l"/>
              </a:tabLst>
            </a:pPr>
            <a:r>
              <a:rPr lang="en-US" sz="2400" spc="-15">
                <a:solidFill>
                  <a:srgbClr val="000000"/>
                </a:solidFill>
                <a:cs typeface="Calibri"/>
              </a:rPr>
              <a:t>Try to socialize in new ways</a:t>
            </a:r>
          </a:p>
          <a:p>
            <a:pPr marL="300355" indent="-287655">
              <a:lnSpc>
                <a:spcPct val="100000"/>
              </a:lnSpc>
              <a:spcBef>
                <a:spcPts val="420"/>
              </a:spcBef>
              <a:buChar char="•"/>
              <a:tabLst>
                <a:tab pos="300355" algn="l"/>
                <a:tab pos="300990" algn="l"/>
              </a:tabLst>
            </a:pPr>
            <a:r>
              <a:rPr lang="en-US" sz="2400" spc="-15">
                <a:solidFill>
                  <a:srgbClr val="000000"/>
                </a:solidFill>
                <a:cs typeface="Calibri"/>
              </a:rPr>
              <a:t>Exercise</a:t>
            </a:r>
          </a:p>
          <a:p>
            <a:pPr marL="300355" indent="-287655">
              <a:spcBef>
                <a:spcPts val="420"/>
              </a:spcBef>
              <a:buFontTx/>
              <a:buChar char="•"/>
              <a:tabLst>
                <a:tab pos="300355" algn="l"/>
                <a:tab pos="300990" algn="l"/>
              </a:tabLst>
            </a:pPr>
            <a:r>
              <a:rPr lang="en-US" sz="2400" spc="-15">
                <a:solidFill>
                  <a:srgbClr val="000000"/>
                </a:solidFill>
                <a:cs typeface="Calibri"/>
              </a:rPr>
              <a:t>Rest and sleep well </a:t>
            </a:r>
          </a:p>
          <a:p>
            <a:pPr marL="300355" indent="-287655">
              <a:spcBef>
                <a:spcPts val="420"/>
              </a:spcBef>
              <a:buFontTx/>
              <a:buChar char="•"/>
              <a:tabLst>
                <a:tab pos="300355" algn="l"/>
                <a:tab pos="300990" algn="l"/>
              </a:tabLst>
            </a:pPr>
            <a:r>
              <a:rPr lang="en-US" sz="2400" spc="-15">
                <a:solidFill>
                  <a:srgbClr val="000000"/>
                </a:solidFill>
                <a:cs typeface="Calibri"/>
              </a:rPr>
              <a:t>Eat and drink healthy</a:t>
            </a:r>
          </a:p>
          <a:p>
            <a:pPr marL="300355" indent="-287655">
              <a:spcBef>
                <a:spcPts val="420"/>
              </a:spcBef>
              <a:buFontTx/>
              <a:buChar char="•"/>
              <a:tabLst>
                <a:tab pos="300355" algn="l"/>
                <a:tab pos="300990" algn="l"/>
              </a:tabLst>
            </a:pPr>
            <a:r>
              <a:rPr lang="en-US" sz="2400" spc="-15">
                <a:solidFill>
                  <a:srgbClr val="000000"/>
                </a:solidFill>
                <a:cs typeface="Calibri"/>
              </a:rPr>
              <a:t>Avoid alcohol and use of substances</a:t>
            </a:r>
          </a:p>
          <a:p>
            <a:pPr marL="300355" indent="-287655">
              <a:lnSpc>
                <a:spcPct val="100000"/>
              </a:lnSpc>
              <a:spcBef>
                <a:spcPts val="420"/>
              </a:spcBef>
              <a:buChar char="•"/>
              <a:tabLst>
                <a:tab pos="300355" algn="l"/>
                <a:tab pos="300990" algn="l"/>
              </a:tabLst>
            </a:pPr>
            <a:r>
              <a:rPr lang="en-US" sz="2400" spc="-15">
                <a:solidFill>
                  <a:srgbClr val="000000"/>
                </a:solidFill>
                <a:cs typeface="Calibri"/>
              </a:rPr>
              <a:t>Do things you enjoy</a:t>
            </a:r>
          </a:p>
          <a:p>
            <a:pPr marL="300355" indent="-287655">
              <a:lnSpc>
                <a:spcPct val="100000"/>
              </a:lnSpc>
              <a:spcBef>
                <a:spcPts val="420"/>
              </a:spcBef>
              <a:buChar char="•"/>
              <a:tabLst>
                <a:tab pos="300355" algn="l"/>
                <a:tab pos="300990" algn="l"/>
              </a:tabLst>
            </a:pPr>
            <a:r>
              <a:rPr lang="en-US" sz="2400" spc="-15">
                <a:solidFill>
                  <a:srgbClr val="000000"/>
                </a:solidFill>
                <a:cs typeface="Calibri"/>
              </a:rPr>
              <a:t>Ask for help when you need it</a:t>
            </a:r>
          </a:p>
          <a:p>
            <a:pPr marL="300355" indent="-287655">
              <a:lnSpc>
                <a:spcPct val="100000"/>
              </a:lnSpc>
              <a:spcBef>
                <a:spcPts val="420"/>
              </a:spcBef>
              <a:buChar char="•"/>
              <a:tabLst>
                <a:tab pos="300355" algn="l"/>
                <a:tab pos="300990" algn="l"/>
              </a:tabLst>
            </a:pPr>
            <a:endParaRPr lang="en-US" sz="2400">
              <a:solidFill>
                <a:srgbClr val="000000"/>
              </a:solidFill>
              <a:cs typeface="Calibri"/>
            </a:endParaRPr>
          </a:p>
        </p:txBody>
      </p:sp>
      <p:pic>
        <p:nvPicPr>
          <p:cNvPr id="3" name="Picture 2" descr="Diagram&#10;&#10;Description automatically generated with medium confidence">
            <a:extLst>
              <a:ext uri="{FF2B5EF4-FFF2-40B4-BE49-F238E27FC236}">
                <a16:creationId xmlns:a16="http://schemas.microsoft.com/office/drawing/2014/main" id="{40F887EA-AEC1-4994-94B2-D744F82EB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009" y="453781"/>
            <a:ext cx="4658621" cy="557578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69804" y="5423907"/>
            <a:ext cx="92333" cy="978570"/>
          </a:xfrm>
          <a:prstGeom prst="rect">
            <a:avLst/>
          </a:prstGeom>
        </p:spPr>
        <p:txBody>
          <a:bodyPr vert="vert" wrap="square" lIns="0" tIns="8885" rIns="0" bIns="0" rtlCol="0">
            <a:spAutoFit/>
          </a:bodyPr>
          <a:lstStyle/>
          <a:p>
            <a:pPr marL="12692">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805935" y="526708"/>
            <a:ext cx="9907029" cy="658827"/>
          </a:xfrm>
          <a:prstGeom prst="rect">
            <a:avLst/>
          </a:prstGeom>
        </p:spPr>
        <p:txBody>
          <a:bodyPr vert="horz" wrap="square" lIns="0" tIns="12692" rIns="0" bIns="0" rtlCol="0">
            <a:spAutoFit/>
          </a:bodyPr>
          <a:lstStyle/>
          <a:p>
            <a:pPr marL="12692" algn="ctr" defTabSz="913860">
              <a:spcBef>
                <a:spcPts val="100"/>
              </a:spcBef>
              <a:defRPr/>
            </a:pPr>
            <a:r>
              <a:rPr lang="en-US" sz="4198" kern="0" spc="-20">
                <a:solidFill>
                  <a:srgbClr val="231F20"/>
                </a:solidFill>
                <a:latin typeface="Calibri"/>
                <a:ea typeface="+mj-ea"/>
                <a:cs typeface="Calibri"/>
              </a:rPr>
              <a:t>Peer support and buddy systems</a:t>
            </a:r>
            <a:endParaRPr lang="en-US" sz="4198" kern="0" spc="-5">
              <a:solidFill>
                <a:srgbClr val="231F20"/>
              </a:solidFill>
              <a:latin typeface="Calibri"/>
              <a:ea typeface="+mj-ea"/>
              <a:cs typeface="Calibri"/>
            </a:endParaRPr>
          </a:p>
        </p:txBody>
      </p:sp>
      <p:sp>
        <p:nvSpPr>
          <p:cNvPr id="11" name="object 7"/>
          <p:cNvSpPr/>
          <p:nvPr/>
        </p:nvSpPr>
        <p:spPr>
          <a:xfrm>
            <a:off x="3361345" y="554789"/>
            <a:ext cx="37442" cy="635"/>
          </a:xfrm>
          <a:custGeom>
            <a:avLst/>
            <a:gdLst/>
            <a:ahLst/>
            <a:cxnLst/>
            <a:rect l="l" t="t" r="r" b="b"/>
            <a:pathLst>
              <a:path w="37464" h="634">
                <a:moveTo>
                  <a:pt x="36893" y="17"/>
                </a:moveTo>
                <a:lnTo>
                  <a:pt x="2" y="17"/>
                </a:lnTo>
                <a:lnTo>
                  <a:pt x="36893" y="0"/>
                </a:lnTo>
                <a:close/>
              </a:path>
            </a:pathLst>
          </a:custGeom>
          <a:solidFill>
            <a:srgbClr val="ED1C24"/>
          </a:solidFill>
        </p:spPr>
        <p:txBody>
          <a:bodyPr wrap="square" lIns="0" tIns="0" rIns="0" bIns="0" rtlCol="0"/>
          <a:lstStyle/>
          <a:p>
            <a:endParaRPr sz="1799"/>
          </a:p>
        </p:txBody>
      </p:sp>
      <p:sp>
        <p:nvSpPr>
          <p:cNvPr id="12" name="object 8"/>
          <p:cNvSpPr/>
          <p:nvPr/>
        </p:nvSpPr>
        <p:spPr>
          <a:xfrm>
            <a:off x="3398216" y="554789"/>
            <a:ext cx="43153" cy="635"/>
          </a:xfrm>
          <a:custGeom>
            <a:avLst/>
            <a:gdLst/>
            <a:ahLst/>
            <a:cxnLst/>
            <a:rect l="l" t="t" r="r" b="b"/>
            <a:pathLst>
              <a:path w="43179" h="634">
                <a:moveTo>
                  <a:pt x="43043" y="8"/>
                </a:moveTo>
                <a:lnTo>
                  <a:pt x="0" y="8"/>
                </a:lnTo>
                <a:lnTo>
                  <a:pt x="43043" y="0"/>
                </a:lnTo>
                <a:close/>
              </a:path>
            </a:pathLst>
          </a:custGeom>
          <a:solidFill>
            <a:srgbClr val="ED1C24"/>
          </a:solidFill>
        </p:spPr>
        <p:txBody>
          <a:bodyPr wrap="square" lIns="0" tIns="0" rIns="0" bIns="0" rtlCol="0"/>
          <a:lstStyle/>
          <a:p>
            <a:endParaRPr sz="1799"/>
          </a:p>
        </p:txBody>
      </p:sp>
      <p:pic>
        <p:nvPicPr>
          <p:cNvPr id="6" name="Picture 5" descr="Diagram&#10;&#10;Description automatically generated">
            <a:extLst>
              <a:ext uri="{FF2B5EF4-FFF2-40B4-BE49-F238E27FC236}">
                <a16:creationId xmlns:a16="http://schemas.microsoft.com/office/drawing/2014/main" id="{E771C134-C835-469E-BBF3-363ABA598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114" y="1563329"/>
            <a:ext cx="6578672" cy="471354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deo call computer.jpg">
            <a:extLst>
              <a:ext uri="{FF2B5EF4-FFF2-40B4-BE49-F238E27FC236}">
                <a16:creationId xmlns:a16="http://schemas.microsoft.com/office/drawing/2014/main" id="{3D958934-83C1-4ADC-84F1-2B051DBDFC89}"/>
              </a:ext>
            </a:extLst>
          </p:cNvPr>
          <p:cNvPicPr>
            <a:picLocks noChangeAspect="1"/>
          </p:cNvPicPr>
          <p:nvPr/>
        </p:nvPicPr>
        <p:blipFill>
          <a:blip r:embed="rId3"/>
          <a:stretch>
            <a:fillRect/>
          </a:stretch>
        </p:blipFill>
        <p:spPr>
          <a:xfrm>
            <a:off x="152352" y="954593"/>
            <a:ext cx="2930826" cy="2980596"/>
          </a:xfrm>
          <a:prstGeom prst="rect">
            <a:avLst/>
          </a:prstGeom>
        </p:spPr>
      </p:pic>
      <p:pic>
        <p:nvPicPr>
          <p:cNvPr id="6" name="Picture 5" descr="checking in.jpeg">
            <a:extLst>
              <a:ext uri="{FF2B5EF4-FFF2-40B4-BE49-F238E27FC236}">
                <a16:creationId xmlns:a16="http://schemas.microsoft.com/office/drawing/2014/main" id="{B144098E-7B3F-4630-853F-BE47468DC4C0}"/>
              </a:ext>
            </a:extLst>
          </p:cNvPr>
          <p:cNvPicPr>
            <a:picLocks noChangeAspect="1"/>
          </p:cNvPicPr>
          <p:nvPr/>
        </p:nvPicPr>
        <p:blipFill>
          <a:blip r:embed="rId4">
            <a:lum bright="7000"/>
          </a:blip>
          <a:stretch>
            <a:fillRect/>
          </a:stretch>
        </p:blipFill>
        <p:spPr>
          <a:xfrm>
            <a:off x="4933718" y="554903"/>
            <a:ext cx="3732230" cy="2671297"/>
          </a:xfrm>
          <a:prstGeom prst="rect">
            <a:avLst/>
          </a:prstGeom>
        </p:spPr>
      </p:pic>
      <p:pic>
        <p:nvPicPr>
          <p:cNvPr id="7" name="Picture 6" descr="P 3.jpeg">
            <a:extLst>
              <a:ext uri="{FF2B5EF4-FFF2-40B4-BE49-F238E27FC236}">
                <a16:creationId xmlns:a16="http://schemas.microsoft.com/office/drawing/2014/main" id="{0395E21E-6FC2-4855-AA89-7F741A32EDC9}"/>
              </a:ext>
            </a:extLst>
          </p:cNvPr>
          <p:cNvPicPr>
            <a:picLocks noChangeAspect="1"/>
          </p:cNvPicPr>
          <p:nvPr/>
        </p:nvPicPr>
        <p:blipFill>
          <a:blip r:embed="rId5"/>
          <a:stretch>
            <a:fillRect/>
          </a:stretch>
        </p:blipFill>
        <p:spPr>
          <a:xfrm>
            <a:off x="206828" y="3935189"/>
            <a:ext cx="3089413" cy="2044448"/>
          </a:xfrm>
          <a:prstGeom prst="rect">
            <a:avLst/>
          </a:prstGeom>
        </p:spPr>
      </p:pic>
      <p:pic>
        <p:nvPicPr>
          <p:cNvPr id="8" name="Picture 7" descr="Children's grief.jpg">
            <a:extLst>
              <a:ext uri="{FF2B5EF4-FFF2-40B4-BE49-F238E27FC236}">
                <a16:creationId xmlns:a16="http://schemas.microsoft.com/office/drawing/2014/main" id="{A36B21F2-577C-459A-B61B-F74F21F84FEE}"/>
              </a:ext>
            </a:extLst>
          </p:cNvPr>
          <p:cNvPicPr>
            <a:picLocks noChangeAspect="1"/>
          </p:cNvPicPr>
          <p:nvPr/>
        </p:nvPicPr>
        <p:blipFill>
          <a:blip r:embed="rId6"/>
          <a:stretch>
            <a:fillRect/>
          </a:stretch>
        </p:blipFill>
        <p:spPr>
          <a:xfrm>
            <a:off x="3821425" y="3812237"/>
            <a:ext cx="3466387" cy="2056141"/>
          </a:xfrm>
          <a:prstGeom prst="rect">
            <a:avLst/>
          </a:prstGeom>
        </p:spPr>
      </p:pic>
      <p:sp>
        <p:nvSpPr>
          <p:cNvPr id="9" name="object 20">
            <a:extLst>
              <a:ext uri="{FF2B5EF4-FFF2-40B4-BE49-F238E27FC236}">
                <a16:creationId xmlns:a16="http://schemas.microsoft.com/office/drawing/2014/main" id="{F9E35956-2257-4E47-82B8-2892881A9C57}"/>
              </a:ext>
            </a:extLst>
          </p:cNvPr>
          <p:cNvSpPr txBox="1"/>
          <p:nvPr/>
        </p:nvSpPr>
        <p:spPr>
          <a:xfrm>
            <a:off x="2817983" y="1540630"/>
            <a:ext cx="2006884" cy="1257837"/>
          </a:xfrm>
          <a:prstGeom prst="rect">
            <a:avLst/>
          </a:prstGeom>
        </p:spPr>
        <p:txBody>
          <a:bodyPr vert="horz" wrap="square" lIns="0" tIns="12692" rIns="0" bIns="0" rtlCol="0">
            <a:spAutoFit/>
          </a:bodyPr>
          <a:lstStyle/>
          <a:p>
            <a:pPr marL="12692" algn="ctr">
              <a:lnSpc>
                <a:spcPts val="3348"/>
              </a:lnSpc>
            </a:pPr>
            <a:r>
              <a:rPr lang="en-GB" sz="2399" spc="-10">
                <a:cs typeface="Calibri"/>
              </a:rPr>
              <a:t>Remote supportive communication</a:t>
            </a:r>
            <a:endParaRPr sz="2399">
              <a:latin typeface="Calibri"/>
              <a:cs typeface="Calibri"/>
            </a:endParaRPr>
          </a:p>
        </p:txBody>
      </p:sp>
      <p:sp>
        <p:nvSpPr>
          <p:cNvPr id="10" name="object 20">
            <a:extLst>
              <a:ext uri="{FF2B5EF4-FFF2-40B4-BE49-F238E27FC236}">
                <a16:creationId xmlns:a16="http://schemas.microsoft.com/office/drawing/2014/main" id="{2AADAC6A-7151-4F0F-8B78-4A36F1F6AA6F}"/>
              </a:ext>
            </a:extLst>
          </p:cNvPr>
          <p:cNvSpPr txBox="1"/>
          <p:nvPr/>
        </p:nvSpPr>
        <p:spPr>
          <a:xfrm>
            <a:off x="8883650" y="1540630"/>
            <a:ext cx="2133600" cy="1257837"/>
          </a:xfrm>
          <a:prstGeom prst="rect">
            <a:avLst/>
          </a:prstGeom>
        </p:spPr>
        <p:txBody>
          <a:bodyPr vert="horz" wrap="square" lIns="0" tIns="12692" rIns="0" bIns="0" rtlCol="0">
            <a:spAutoFit/>
          </a:bodyPr>
          <a:lstStyle/>
          <a:p>
            <a:pPr marL="12692" algn="ctr">
              <a:lnSpc>
                <a:spcPts val="3348"/>
              </a:lnSpc>
            </a:pPr>
            <a:r>
              <a:rPr lang="en-GB" sz="2399" spc="-10">
                <a:solidFill>
                  <a:srgbClr val="000000"/>
                </a:solidFill>
                <a:cs typeface="Calibri"/>
              </a:rPr>
              <a:t>Caring for staff and volunteers remotely</a:t>
            </a:r>
            <a:endParaRPr sz="2399">
              <a:solidFill>
                <a:srgbClr val="000000"/>
              </a:solidFill>
              <a:latin typeface="Calibri"/>
              <a:cs typeface="Calibri"/>
            </a:endParaRPr>
          </a:p>
        </p:txBody>
      </p:sp>
      <p:sp>
        <p:nvSpPr>
          <p:cNvPr id="11" name="object 20">
            <a:extLst>
              <a:ext uri="{FF2B5EF4-FFF2-40B4-BE49-F238E27FC236}">
                <a16:creationId xmlns:a16="http://schemas.microsoft.com/office/drawing/2014/main" id="{F19BF3B7-2BC5-4505-85DF-39083955D7E1}"/>
              </a:ext>
            </a:extLst>
          </p:cNvPr>
          <p:cNvSpPr txBox="1"/>
          <p:nvPr/>
        </p:nvSpPr>
        <p:spPr>
          <a:xfrm>
            <a:off x="3464593" y="5979637"/>
            <a:ext cx="2938250" cy="411451"/>
          </a:xfrm>
          <a:prstGeom prst="rect">
            <a:avLst/>
          </a:prstGeom>
        </p:spPr>
        <p:txBody>
          <a:bodyPr vert="horz" wrap="square" lIns="0" tIns="12692" rIns="0" bIns="0" rtlCol="0">
            <a:spAutoFit/>
          </a:bodyPr>
          <a:lstStyle/>
          <a:p>
            <a:pPr marL="12692" algn="ctr">
              <a:lnSpc>
                <a:spcPts val="3348"/>
              </a:lnSpc>
            </a:pPr>
            <a:r>
              <a:rPr lang="en-GB" sz="2399" spc="-10">
                <a:solidFill>
                  <a:srgbClr val="000000"/>
                </a:solidFill>
                <a:cs typeface="Calibri"/>
              </a:rPr>
              <a:t>Loss and grief</a:t>
            </a:r>
            <a:endParaRPr sz="2399">
              <a:solidFill>
                <a:srgbClr val="000000"/>
              </a:solidFill>
              <a:latin typeface="Calibri"/>
              <a:cs typeface="Calibri"/>
            </a:endParaRPr>
          </a:p>
        </p:txBody>
      </p:sp>
      <p:sp>
        <p:nvSpPr>
          <p:cNvPr id="12" name="object 20">
            <a:extLst>
              <a:ext uri="{FF2B5EF4-FFF2-40B4-BE49-F238E27FC236}">
                <a16:creationId xmlns:a16="http://schemas.microsoft.com/office/drawing/2014/main" id="{1E682879-16BB-4C4A-8D8C-795B27EF999F}"/>
              </a:ext>
            </a:extLst>
          </p:cNvPr>
          <p:cNvSpPr txBox="1"/>
          <p:nvPr/>
        </p:nvSpPr>
        <p:spPr>
          <a:xfrm>
            <a:off x="255549" y="6046319"/>
            <a:ext cx="2938250" cy="411451"/>
          </a:xfrm>
          <a:prstGeom prst="rect">
            <a:avLst/>
          </a:prstGeom>
        </p:spPr>
        <p:txBody>
          <a:bodyPr vert="horz" wrap="square" lIns="0" tIns="12692" rIns="0" bIns="0" rtlCol="0">
            <a:spAutoFit/>
          </a:bodyPr>
          <a:lstStyle/>
          <a:p>
            <a:pPr marL="12692" algn="ctr">
              <a:lnSpc>
                <a:spcPts val="3348"/>
              </a:lnSpc>
            </a:pPr>
            <a:r>
              <a:rPr lang="en-GB" sz="2399" spc="-10">
                <a:solidFill>
                  <a:srgbClr val="000000"/>
                </a:solidFill>
                <a:cs typeface="Calibri"/>
              </a:rPr>
              <a:t>PFA for children</a:t>
            </a:r>
            <a:endParaRPr sz="2399">
              <a:solidFill>
                <a:srgbClr val="000000"/>
              </a:solidFill>
              <a:latin typeface="Calibri"/>
              <a:cs typeface="Calibri"/>
            </a:endParaRPr>
          </a:p>
        </p:txBody>
      </p:sp>
      <p:pic>
        <p:nvPicPr>
          <p:cNvPr id="13" name="Picture 12">
            <a:extLst>
              <a:ext uri="{FF2B5EF4-FFF2-40B4-BE49-F238E27FC236}">
                <a16:creationId xmlns:a16="http://schemas.microsoft.com/office/drawing/2014/main" id="{B492A69B-3453-40C0-96F6-E387011BBE80}"/>
              </a:ext>
            </a:extLst>
          </p:cNvPr>
          <p:cNvPicPr>
            <a:picLocks noChangeAspect="1"/>
          </p:cNvPicPr>
          <p:nvPr/>
        </p:nvPicPr>
        <p:blipFill>
          <a:blip r:embed="rId7"/>
          <a:stretch>
            <a:fillRect/>
          </a:stretch>
        </p:blipFill>
        <p:spPr>
          <a:xfrm>
            <a:off x="8026059" y="3591297"/>
            <a:ext cx="2043205" cy="2337150"/>
          </a:xfrm>
          <a:prstGeom prst="rect">
            <a:avLst/>
          </a:prstGeom>
        </p:spPr>
      </p:pic>
      <p:sp>
        <p:nvSpPr>
          <p:cNvPr id="14" name="object 20">
            <a:extLst>
              <a:ext uri="{FF2B5EF4-FFF2-40B4-BE49-F238E27FC236}">
                <a16:creationId xmlns:a16="http://schemas.microsoft.com/office/drawing/2014/main" id="{46C3C131-9F30-452D-A9DC-8AB15C7BA686}"/>
              </a:ext>
            </a:extLst>
          </p:cNvPr>
          <p:cNvSpPr txBox="1"/>
          <p:nvPr/>
        </p:nvSpPr>
        <p:spPr>
          <a:xfrm>
            <a:off x="7994309" y="5979637"/>
            <a:ext cx="2938250" cy="411451"/>
          </a:xfrm>
          <a:prstGeom prst="rect">
            <a:avLst/>
          </a:prstGeom>
        </p:spPr>
        <p:txBody>
          <a:bodyPr vert="horz" wrap="square" lIns="0" tIns="12692" rIns="0" bIns="0" rtlCol="0">
            <a:spAutoFit/>
          </a:bodyPr>
          <a:lstStyle/>
          <a:p>
            <a:pPr marL="12692" algn="ctr">
              <a:lnSpc>
                <a:spcPts val="3348"/>
              </a:lnSpc>
            </a:pPr>
            <a:r>
              <a:rPr lang="en-GB" sz="2399" spc="-10">
                <a:solidFill>
                  <a:srgbClr val="000000"/>
                </a:solidFill>
                <a:cs typeface="Calibri"/>
              </a:rPr>
              <a:t>Vaccine hesitancy</a:t>
            </a:r>
            <a:endParaRPr sz="2399">
              <a:solidFill>
                <a:srgbClr val="000000"/>
              </a:solidFill>
              <a:latin typeface="Calibri"/>
              <a:cs typeface="Calibri"/>
            </a:endParaRPr>
          </a:p>
        </p:txBody>
      </p:sp>
    </p:spTree>
    <p:extLst>
      <p:ext uri="{BB962C8B-B14F-4D97-AF65-F5344CB8AC3E}">
        <p14:creationId xmlns:p14="http://schemas.microsoft.com/office/powerpoint/2010/main" val="2568100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244386" y="1203071"/>
            <a:ext cx="3253694" cy="4522222"/>
            <a:chOff x="4311650" y="1031875"/>
            <a:chExt cx="2971800" cy="4308474"/>
          </a:xfrm>
        </p:grpSpPr>
        <p:pic>
          <p:nvPicPr>
            <p:cNvPr id="16" name="Picture 15"/>
            <p:cNvPicPr/>
            <p:nvPr/>
          </p:nvPicPr>
          <p:blipFill>
            <a:blip r:embed="rId3"/>
            <a:srcRect/>
            <a:stretch>
              <a:fillRect/>
            </a:stretch>
          </p:blipFill>
          <p:spPr bwMode="auto">
            <a:xfrm>
              <a:off x="4387850" y="1031875"/>
              <a:ext cx="2895600" cy="4308474"/>
            </a:xfrm>
            <a:prstGeom prst="rect">
              <a:avLst/>
            </a:prstGeom>
            <a:noFill/>
            <a:ln w="9525">
              <a:noFill/>
              <a:miter lim="800000"/>
              <a:headEnd/>
              <a:tailEnd/>
            </a:ln>
          </p:spPr>
        </p:pic>
        <p:sp>
          <p:nvSpPr>
            <p:cNvPr id="17" name="object 15"/>
            <p:cNvSpPr/>
            <p:nvPr/>
          </p:nvSpPr>
          <p:spPr>
            <a:xfrm>
              <a:off x="4311650" y="1031875"/>
              <a:ext cx="2743200" cy="4191000"/>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3DC4CF23-1F94-48CB-8196-43C5FC053C14}"/>
              </a:ext>
            </a:extLst>
          </p:cNvPr>
          <p:cNvGrpSpPr>
            <a:grpSpLocks noChangeAspect="1"/>
          </p:cNvGrpSpPr>
          <p:nvPr/>
        </p:nvGrpSpPr>
        <p:grpSpPr>
          <a:xfrm>
            <a:off x="7697609" y="1081068"/>
            <a:ext cx="3476647" cy="5063979"/>
            <a:chOff x="7205636" y="311835"/>
            <a:chExt cx="4020820" cy="5856605"/>
          </a:xfrm>
        </p:grpSpPr>
        <p:sp>
          <p:nvSpPr>
            <p:cNvPr id="14" name="object 14"/>
            <p:cNvSpPr/>
            <p:nvPr/>
          </p:nvSpPr>
          <p:spPr>
            <a:xfrm>
              <a:off x="7235653" y="366299"/>
              <a:ext cx="3962400" cy="5747676"/>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7205636" y="311835"/>
              <a:ext cx="4020820" cy="5856605"/>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sp>
        <p:nvSpPr>
          <p:cNvPr id="20" name="object 13"/>
          <p:cNvSpPr/>
          <p:nvPr/>
        </p:nvSpPr>
        <p:spPr>
          <a:xfrm>
            <a:off x="2487316" y="1170871"/>
            <a:ext cx="1375945" cy="1992528"/>
          </a:xfrm>
          <a:prstGeom prst="rect">
            <a:avLst/>
          </a:prstGeom>
          <a:blipFill>
            <a:blip r:embed="rId5" cstate="print"/>
            <a:stretch>
              <a:fillRect/>
            </a:stretch>
          </a:blipFill>
        </p:spPr>
        <p:txBody>
          <a:bodyPr wrap="square" lIns="0" tIns="0" rIns="0" bIns="0" rtlCol="0"/>
          <a:lstStyle/>
          <a:p>
            <a:endParaRPr/>
          </a:p>
        </p:txBody>
      </p:sp>
      <p:sp>
        <p:nvSpPr>
          <p:cNvPr id="21" name="object 14"/>
          <p:cNvSpPr/>
          <p:nvPr/>
        </p:nvSpPr>
        <p:spPr>
          <a:xfrm>
            <a:off x="2406654" y="1165544"/>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2" name="object 15"/>
          <p:cNvSpPr/>
          <p:nvPr/>
        </p:nvSpPr>
        <p:spPr>
          <a:xfrm>
            <a:off x="504771" y="1182627"/>
            <a:ext cx="1375312" cy="1990817"/>
          </a:xfrm>
          <a:prstGeom prst="rect">
            <a:avLst/>
          </a:prstGeom>
          <a:blipFill>
            <a:blip r:embed="rId6" cstate="print"/>
            <a:stretch>
              <a:fillRect/>
            </a:stretch>
          </a:blipFill>
        </p:spPr>
        <p:txBody>
          <a:bodyPr wrap="square" lIns="0" tIns="0" rIns="0" bIns="0" rtlCol="0"/>
          <a:lstStyle/>
          <a:p>
            <a:endParaRPr/>
          </a:p>
        </p:txBody>
      </p:sp>
      <p:sp>
        <p:nvSpPr>
          <p:cNvPr id="23" name="object 16"/>
          <p:cNvSpPr/>
          <p:nvPr/>
        </p:nvSpPr>
        <p:spPr>
          <a:xfrm>
            <a:off x="425441" y="1166550"/>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4" name="object 17"/>
          <p:cNvSpPr/>
          <p:nvPr/>
        </p:nvSpPr>
        <p:spPr>
          <a:xfrm>
            <a:off x="488202" y="3613058"/>
            <a:ext cx="1373106" cy="1990817"/>
          </a:xfrm>
          <a:prstGeom prst="rect">
            <a:avLst/>
          </a:prstGeom>
          <a:blipFill>
            <a:blip r:embed="rId7" cstate="print"/>
            <a:stretch>
              <a:fillRect/>
            </a:stretch>
          </a:blipFill>
        </p:spPr>
        <p:txBody>
          <a:bodyPr wrap="square" lIns="0" tIns="0" rIns="0" bIns="0" rtlCol="0"/>
          <a:lstStyle/>
          <a:p>
            <a:endParaRPr/>
          </a:p>
        </p:txBody>
      </p:sp>
      <p:sp>
        <p:nvSpPr>
          <p:cNvPr id="25" name="object 18"/>
          <p:cNvSpPr/>
          <p:nvPr/>
        </p:nvSpPr>
        <p:spPr>
          <a:xfrm>
            <a:off x="425441"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6" name="object 19"/>
          <p:cNvSpPr/>
          <p:nvPr/>
        </p:nvSpPr>
        <p:spPr>
          <a:xfrm>
            <a:off x="2586768" y="3632669"/>
            <a:ext cx="1374760" cy="1990817"/>
          </a:xfrm>
          <a:prstGeom prst="rect">
            <a:avLst/>
          </a:prstGeom>
          <a:blipFill>
            <a:blip r:embed="rId8" cstate="print"/>
            <a:stretch>
              <a:fillRect/>
            </a:stretch>
          </a:blipFill>
        </p:spPr>
        <p:txBody>
          <a:bodyPr wrap="square" lIns="0" tIns="0" rIns="0" bIns="0" rtlCol="0"/>
          <a:lstStyle/>
          <a:p>
            <a:endParaRPr/>
          </a:p>
        </p:txBody>
      </p:sp>
      <p:sp>
        <p:nvSpPr>
          <p:cNvPr id="27" name="object 20"/>
          <p:cNvSpPr/>
          <p:nvPr/>
        </p:nvSpPr>
        <p:spPr>
          <a:xfrm>
            <a:off x="2482840"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Tree>
    <p:extLst>
      <p:ext uri="{BB962C8B-B14F-4D97-AF65-F5344CB8AC3E}">
        <p14:creationId xmlns:p14="http://schemas.microsoft.com/office/powerpoint/2010/main" val="4020947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349250" y="1031875"/>
            <a:ext cx="5105400" cy="6591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0" normalizeH="0" baseline="0" noProof="0">
                <a:ln>
                  <a:noFill/>
                </a:ln>
                <a:solidFill>
                  <a:srgbClr val="000000"/>
                </a:solidFill>
                <a:effectLst/>
                <a:uLnTx/>
                <a:uFillTx/>
                <a:latin typeface="Calibri"/>
                <a:ea typeface="+mj-ea"/>
                <a:cs typeface="Calibri"/>
              </a:rPr>
              <a:t>Get more information</a:t>
            </a:r>
            <a:endParaRPr kumimoji="0" lang="en-US" sz="4200" b="0" i="0" u="none" strike="noStrike" kern="0" cap="none" spc="-5" normalizeH="0" baseline="0" noProof="0">
              <a:ln>
                <a:noFill/>
              </a:ln>
              <a:solidFill>
                <a:srgbClr val="000000"/>
              </a:solidFill>
              <a:effectLst/>
              <a:uLnTx/>
              <a:uFillTx/>
              <a:latin typeface="Calibri"/>
              <a:ea typeface="+mj-ea"/>
              <a:cs typeface="Calibri"/>
            </a:endParaRPr>
          </a:p>
        </p:txBody>
      </p:sp>
      <p:sp>
        <p:nvSpPr>
          <p:cNvPr id="17" name="Rectangle 16"/>
          <p:cNvSpPr/>
          <p:nvPr/>
        </p:nvSpPr>
        <p:spPr>
          <a:xfrm>
            <a:off x="2559050" y="2022475"/>
            <a:ext cx="10622967" cy="5570756"/>
          </a:xfrm>
          <a:prstGeom prst="rect">
            <a:avLst/>
          </a:prstGeom>
        </p:spPr>
        <p:txBody>
          <a:bodyPr wrap="square">
            <a:spAutoFit/>
          </a:bodyPr>
          <a:lstStyle/>
          <a:p>
            <a:pPr>
              <a:spcAft>
                <a:spcPts val="2400"/>
              </a:spcAft>
            </a:pPr>
            <a:r>
              <a:rPr lang="en-US" sz="4800">
                <a:hlinkClick r:id="rId3"/>
              </a:rPr>
              <a:t>https://pscentre.org</a:t>
            </a:r>
            <a:endParaRPr lang="en-US" sz="4800"/>
          </a:p>
          <a:p>
            <a:pPr>
              <a:spcAft>
                <a:spcPts val="2400"/>
              </a:spcAft>
            </a:pPr>
            <a:r>
              <a:rPr lang="en-US" sz="4800">
                <a:hlinkClick r:id="rId4"/>
              </a:rPr>
              <a:t>https://www.who.int</a:t>
            </a:r>
            <a:endParaRPr lang="en-US" sz="4800"/>
          </a:p>
          <a:p>
            <a:pPr>
              <a:spcAft>
                <a:spcPts val="2400"/>
              </a:spcAft>
            </a:pPr>
            <a:r>
              <a:rPr lang="en-US" sz="4800">
                <a:hlinkClick r:id="rId5"/>
              </a:rPr>
              <a:t>https://mhpss.net</a:t>
            </a:r>
            <a:endParaRPr lang="en-US" sz="4800"/>
          </a:p>
          <a:p>
            <a:pPr>
              <a:spcAft>
                <a:spcPts val="2400"/>
              </a:spcAft>
            </a:pPr>
            <a:endParaRPr lang="en-US" sz="4800"/>
          </a:p>
          <a:p>
            <a:endParaRPr lang="en-US" sz="4800"/>
          </a:p>
          <a:p>
            <a:endParaRPr lang="en-US"/>
          </a:p>
          <a:p>
            <a:endParaRPr lang="en-US"/>
          </a:p>
        </p:txBody>
      </p:sp>
    </p:spTree>
    <p:extLst>
      <p:ext uri="{BB962C8B-B14F-4D97-AF65-F5344CB8AC3E}">
        <p14:creationId xmlns:p14="http://schemas.microsoft.com/office/powerpoint/2010/main" val="3072338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349250" y="1894641"/>
            <a:ext cx="5105400" cy="3713837"/>
          </a:xfrm>
          <a:prstGeom prst="rect">
            <a:avLst/>
          </a:prstGeom>
        </p:spPr>
        <p:txBody>
          <a:bodyPr vert="horz" wrap="square" lIns="0" tIns="12700" rIns="0" bIns="0" rtlCol="0">
            <a:spAutoFit/>
          </a:bodyPr>
          <a:lstStyle/>
          <a:p>
            <a:pPr marL="541338" indent="-457200" algn="ctr" defTabSz="914400">
              <a:spcBef>
                <a:spcPts val="100"/>
              </a:spcBef>
              <a:defRPr/>
            </a:pPr>
            <a:r>
              <a:rPr lang="en-US" sz="4200" b="1" kern="0" spc="-5">
                <a:solidFill>
                  <a:srgbClr val="FF0000"/>
                </a:solidFill>
                <a:cs typeface="Calibri"/>
              </a:rPr>
              <a:t>Thank you!!</a:t>
            </a:r>
            <a:endParaRPr lang="en-US" sz="3600" b="1" kern="0" spc="-5">
              <a:solidFill>
                <a:srgbClr val="FF0000"/>
              </a:solidFill>
              <a:cs typeface="Calibri"/>
            </a:endParaRPr>
          </a:p>
          <a:p>
            <a:pPr marL="541338" indent="-457200" defTabSz="914400">
              <a:spcBef>
                <a:spcPts val="100"/>
              </a:spcBef>
              <a:spcAft>
                <a:spcPts val="600"/>
              </a:spcAft>
              <a:buFont typeface="Arial"/>
              <a:buChar char="•"/>
              <a:defRPr/>
            </a:pPr>
            <a:r>
              <a:rPr lang="en-US" sz="3600" kern="0" spc="-5">
                <a:solidFill>
                  <a:srgbClr val="000000"/>
                </a:solidFill>
                <a:ea typeface="+mj-ea"/>
                <a:cs typeface="Calibri"/>
              </a:rPr>
              <a:t>Look after yourself and your wellbeing!</a:t>
            </a:r>
          </a:p>
          <a:p>
            <a:pPr marL="541338" marR="0" lvl="0" indent="-457200" defTabSz="914400" eaLnBrk="1" fontAlgn="auto" latinLnBrk="0" hangingPunct="1">
              <a:lnSpc>
                <a:spcPct val="100000"/>
              </a:lnSpc>
              <a:spcBef>
                <a:spcPts val="100"/>
              </a:spcBef>
              <a:spcAft>
                <a:spcPts val="600"/>
              </a:spcAft>
              <a:buClrTx/>
              <a:buSzTx/>
              <a:buFont typeface="Arial"/>
              <a:buChar char="•"/>
              <a:tabLst/>
              <a:defRPr/>
            </a:pPr>
            <a:r>
              <a:rPr lang="en-US" sz="3600" kern="0" spc="-5" noProof="0">
                <a:solidFill>
                  <a:srgbClr val="000000"/>
                </a:solidFill>
                <a:latin typeface="Calibri"/>
                <a:ea typeface="+mj-ea"/>
                <a:cs typeface="Calibri"/>
              </a:rPr>
              <a:t>Help those around you so they can cope better.</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5" baseline="0" noProof="0">
              <a:solidFill>
                <a:srgbClr val="000000"/>
              </a:solidFill>
              <a:latin typeface="Calibri"/>
              <a:ea typeface="+mj-ea"/>
              <a:cs typeface="Calibri"/>
            </a:endParaRPr>
          </a:p>
        </p:txBody>
      </p:sp>
      <p:sp>
        <p:nvSpPr>
          <p:cNvPr id="17" name="object 12"/>
          <p:cNvSpPr txBox="1">
            <a:spLocks/>
          </p:cNvSpPr>
          <p:nvPr/>
        </p:nvSpPr>
        <p:spPr>
          <a:xfrm>
            <a:off x="7054850" y="5756275"/>
            <a:ext cx="4191000" cy="38215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sz="2400" kern="0" spc="-5" baseline="0" noProof="0">
                <a:solidFill>
                  <a:srgbClr val="000000"/>
                </a:solidFill>
                <a:latin typeface="Calibri"/>
                <a:ea typeface="+mj-ea"/>
                <a:cs typeface="Calibri"/>
              </a:rPr>
              <a:t>Illustrations</a:t>
            </a:r>
            <a:r>
              <a:rPr lang="en-US" sz="2400" kern="0" spc="-5" noProof="0">
                <a:solidFill>
                  <a:srgbClr val="000000"/>
                </a:solidFill>
                <a:latin typeface="Calibri"/>
                <a:ea typeface="+mj-ea"/>
                <a:cs typeface="Calibri"/>
              </a:rPr>
              <a:t> by </a:t>
            </a:r>
            <a:r>
              <a:rPr lang="en-US" sz="2400" kern="0" spc="-5" noProof="0" err="1">
                <a:solidFill>
                  <a:srgbClr val="000000"/>
                </a:solidFill>
                <a:latin typeface="Calibri"/>
                <a:ea typeface="+mj-ea"/>
                <a:cs typeface="Calibri"/>
              </a:rPr>
              <a:t>Aleta</a:t>
            </a:r>
            <a:r>
              <a:rPr lang="en-US" sz="2400" kern="0" spc="-5" noProof="0">
                <a:solidFill>
                  <a:srgbClr val="000000"/>
                </a:solidFill>
                <a:latin typeface="Calibri"/>
                <a:ea typeface="+mj-ea"/>
                <a:cs typeface="Calibri"/>
              </a:rPr>
              <a:t> Armstrong</a:t>
            </a:r>
            <a:endParaRPr lang="en-US" sz="2400" kern="0" spc="-5" baseline="0" noProof="0">
              <a:solidFill>
                <a:srgbClr val="000000"/>
              </a:solidFill>
              <a:latin typeface="Calibri"/>
              <a:ea typeface="+mj-ea"/>
              <a:cs typeface="Calibri"/>
            </a:endParaRPr>
          </a:p>
        </p:txBody>
      </p:sp>
      <p:pic>
        <p:nvPicPr>
          <p:cNvPr id="14" name="Picture 13" descr="Diagram&#10;&#10;Description automatically generated with medium confidence">
            <a:extLst>
              <a:ext uri="{FF2B5EF4-FFF2-40B4-BE49-F238E27FC236}">
                <a16:creationId xmlns:a16="http://schemas.microsoft.com/office/drawing/2014/main" id="{19847B54-EB9D-4CF2-9AEF-DAF753060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457" y="180488"/>
            <a:ext cx="4658621" cy="5575787"/>
          </a:xfrm>
          <a:prstGeom prst="rect">
            <a:avLst/>
          </a:prstGeom>
        </p:spPr>
      </p:pic>
    </p:spTree>
    <p:extLst>
      <p:ext uri="{BB962C8B-B14F-4D97-AF65-F5344CB8AC3E}">
        <p14:creationId xmlns:p14="http://schemas.microsoft.com/office/powerpoint/2010/main" val="1532827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1203086" y="3215274"/>
            <a:ext cx="1355090" cy="1308100"/>
          </a:xfrm>
          <a:custGeom>
            <a:avLst/>
            <a:gdLst/>
            <a:ahLst/>
            <a:cxnLst/>
            <a:rect l="l" t="t" r="r" b="b"/>
            <a:pathLst>
              <a:path w="1355089" h="1308100">
                <a:moveTo>
                  <a:pt x="1354480" y="0"/>
                </a:moveTo>
                <a:lnTo>
                  <a:pt x="0" y="0"/>
                </a:lnTo>
                <a:lnTo>
                  <a:pt x="0" y="1307846"/>
                </a:lnTo>
                <a:lnTo>
                  <a:pt x="1354480" y="1307846"/>
                </a:lnTo>
                <a:lnTo>
                  <a:pt x="1354480" y="0"/>
                </a:lnTo>
                <a:close/>
              </a:path>
            </a:pathLst>
          </a:custGeom>
          <a:solidFill>
            <a:srgbClr val="FFFFFF"/>
          </a:solidFill>
        </p:spPr>
        <p:txBody>
          <a:bodyPr wrap="square" lIns="0" tIns="0" rIns="0" bIns="0" rtlCol="0"/>
          <a:lstStyle/>
          <a:p>
            <a:endParaRPr/>
          </a:p>
        </p:txBody>
      </p:sp>
      <p:sp>
        <p:nvSpPr>
          <p:cNvPr id="22" name="object 12"/>
          <p:cNvSpPr txBox="1">
            <a:spLocks/>
          </p:cNvSpPr>
          <p:nvPr/>
        </p:nvSpPr>
        <p:spPr>
          <a:xfrm>
            <a:off x="654050" y="1260475"/>
            <a:ext cx="9067800" cy="659155"/>
          </a:xfrm>
          <a:prstGeom prst="rect">
            <a:avLst/>
          </a:prstGeom>
        </p:spPr>
        <p:txBody>
          <a:bodyPr vert="horz" wrap="square" lIns="0" tIns="12700" rIns="0" bIns="0" rtlCol="0" anchor="t">
            <a:spAutoFit/>
          </a:bodyPr>
          <a:lstStyle/>
          <a:p>
            <a:pPr marL="12700" defTabSz="914400">
              <a:spcBef>
                <a:spcPts val="100"/>
              </a:spcBef>
              <a:defRPr/>
            </a:pPr>
            <a:r>
              <a:rPr lang="en-US" sz="4200" kern="0" spc="-20">
                <a:solidFill>
                  <a:srgbClr val="231F20"/>
                </a:solidFill>
                <a:latin typeface="Calibri"/>
                <a:ea typeface="+mj-ea"/>
                <a:cs typeface="Calibri"/>
              </a:rPr>
              <a:t>Introduction to training methods</a:t>
            </a:r>
            <a:endParaRPr kumimoji="0" lang="en-US" sz="4200" b="0" i="0" u="none" strike="noStrike" kern="0" cap="none" spc="-5" normalizeH="0" baseline="0" noProof="0">
              <a:ln>
                <a:noFill/>
              </a:ln>
              <a:solidFill>
                <a:srgbClr val="231F20"/>
              </a:solidFill>
              <a:effectLst/>
              <a:uLnTx/>
              <a:uFillTx/>
              <a:latin typeface="Calibri"/>
              <a:ea typeface="+mj-ea"/>
              <a:cs typeface="Calibri"/>
            </a:endParaRPr>
          </a:p>
        </p:txBody>
      </p:sp>
      <p:sp>
        <p:nvSpPr>
          <p:cNvPr id="23" name="object 13"/>
          <p:cNvSpPr txBox="1"/>
          <p:nvPr/>
        </p:nvSpPr>
        <p:spPr>
          <a:xfrm>
            <a:off x="654050" y="2098675"/>
            <a:ext cx="9982199" cy="3540265"/>
          </a:xfrm>
          <a:prstGeom prst="rect">
            <a:avLst/>
          </a:prstGeom>
        </p:spPr>
        <p:txBody>
          <a:bodyPr vert="horz" wrap="square" lIns="0" tIns="12700" rIns="0" bIns="0" rtlCol="0" anchor="t">
            <a:spAutoFit/>
          </a:bodyPr>
          <a:lstStyle/>
          <a:p>
            <a:pPr marL="300355" marR="127000" indent="-287655">
              <a:lnSpc>
                <a:spcPct val="111100"/>
              </a:lnSpc>
              <a:spcBef>
                <a:spcPts val="100"/>
              </a:spcBef>
              <a:buChar char="•"/>
              <a:tabLst>
                <a:tab pos="300355" algn="l"/>
                <a:tab pos="300990" algn="l"/>
              </a:tabLst>
            </a:pPr>
            <a:r>
              <a:rPr lang="en-US" sz="3600">
                <a:cs typeface="Calibri"/>
              </a:rPr>
              <a:t> Ground rules</a:t>
            </a:r>
          </a:p>
          <a:p>
            <a:pPr marL="300355" marR="127000" indent="-287655">
              <a:lnSpc>
                <a:spcPct val="111100"/>
              </a:lnSpc>
              <a:spcBef>
                <a:spcPts val="100"/>
              </a:spcBef>
              <a:buChar char="•"/>
              <a:tabLst>
                <a:tab pos="300355" algn="l"/>
                <a:tab pos="300990" algn="l"/>
              </a:tabLst>
            </a:pPr>
            <a:r>
              <a:rPr lang="en-US" sz="3600">
                <a:cs typeface="Calibri"/>
              </a:rPr>
              <a:t> Using chat</a:t>
            </a:r>
          </a:p>
          <a:p>
            <a:pPr marL="300355" marR="127000" indent="-287655">
              <a:lnSpc>
                <a:spcPct val="111100"/>
              </a:lnSpc>
              <a:spcBef>
                <a:spcPts val="100"/>
              </a:spcBef>
              <a:buChar char="•"/>
              <a:tabLst>
                <a:tab pos="300355" algn="l"/>
                <a:tab pos="300990" algn="l"/>
              </a:tabLst>
            </a:pPr>
            <a:r>
              <a:rPr lang="en-US" sz="3600">
                <a:cs typeface="Calibri"/>
              </a:rPr>
              <a:t> Breakout rooms</a:t>
            </a:r>
          </a:p>
          <a:p>
            <a:pPr marL="300355" marR="127000" indent="-287655">
              <a:lnSpc>
                <a:spcPct val="111100"/>
              </a:lnSpc>
              <a:spcBef>
                <a:spcPts val="100"/>
              </a:spcBef>
              <a:buChar char="•"/>
              <a:tabLst>
                <a:tab pos="300355" algn="l"/>
                <a:tab pos="300990" algn="l"/>
              </a:tabLst>
            </a:pPr>
            <a:r>
              <a:rPr lang="en-US" sz="3600">
                <a:cs typeface="Calibri"/>
              </a:rPr>
              <a:t> Role plays</a:t>
            </a:r>
          </a:p>
          <a:p>
            <a:pPr marL="12700" marR="127000">
              <a:lnSpc>
                <a:spcPct val="111100"/>
              </a:lnSpc>
              <a:spcBef>
                <a:spcPts val="100"/>
              </a:spcBef>
              <a:tabLst>
                <a:tab pos="300355" algn="l"/>
                <a:tab pos="300990" algn="l"/>
              </a:tabLst>
            </a:pPr>
            <a:endParaRPr lang="en-US" sz="3600">
              <a:cs typeface="Calibri"/>
            </a:endParaRPr>
          </a:p>
          <a:p>
            <a:pPr marL="300355" marR="127000" indent="-287655">
              <a:lnSpc>
                <a:spcPct val="111100"/>
              </a:lnSpc>
              <a:spcBef>
                <a:spcPts val="100"/>
              </a:spcBef>
              <a:buChar char="•"/>
              <a:tabLst>
                <a:tab pos="300355" algn="l"/>
                <a:tab pos="300990" algn="l"/>
              </a:tabLst>
            </a:pPr>
            <a:endParaRPr lang="en-US" sz="2400">
              <a:cs typeface="Calibri"/>
            </a:endParaRPr>
          </a:p>
        </p:txBody>
      </p:sp>
      <p:pic>
        <p:nvPicPr>
          <p:cNvPr id="3" name="Picture 2" descr="A picture containing text, linedrawing&#10;&#10;Description automatically generated">
            <a:extLst>
              <a:ext uri="{FF2B5EF4-FFF2-40B4-BE49-F238E27FC236}">
                <a16:creationId xmlns:a16="http://schemas.microsoft.com/office/drawing/2014/main" id="{1199FD47-D889-4833-8EAA-5EAAF570C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880" y="2341118"/>
            <a:ext cx="5120961" cy="4142232"/>
          </a:xfrm>
          <a:prstGeom prst="rect">
            <a:avLst/>
          </a:prstGeom>
        </p:spPr>
      </p:pic>
    </p:spTree>
    <p:extLst>
      <p:ext uri="{BB962C8B-B14F-4D97-AF65-F5344CB8AC3E}">
        <p14:creationId xmlns:p14="http://schemas.microsoft.com/office/powerpoint/2010/main" val="415793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1203086" y="3215274"/>
            <a:ext cx="1355090" cy="1308100"/>
          </a:xfrm>
          <a:custGeom>
            <a:avLst/>
            <a:gdLst/>
            <a:ahLst/>
            <a:cxnLst/>
            <a:rect l="l" t="t" r="r" b="b"/>
            <a:pathLst>
              <a:path w="1355089" h="1308100">
                <a:moveTo>
                  <a:pt x="1354480" y="0"/>
                </a:moveTo>
                <a:lnTo>
                  <a:pt x="0" y="0"/>
                </a:lnTo>
                <a:lnTo>
                  <a:pt x="0" y="1307846"/>
                </a:lnTo>
                <a:lnTo>
                  <a:pt x="1354480" y="1307846"/>
                </a:lnTo>
                <a:lnTo>
                  <a:pt x="1354480" y="0"/>
                </a:lnTo>
                <a:close/>
              </a:path>
            </a:pathLst>
          </a:custGeom>
          <a:solidFill>
            <a:srgbClr val="FFFFFF"/>
          </a:solidFill>
        </p:spPr>
        <p:txBody>
          <a:bodyPr wrap="square" lIns="0" tIns="0" rIns="0" bIns="0" rtlCol="0"/>
          <a:lstStyle/>
          <a:p>
            <a:endParaRPr/>
          </a:p>
        </p:txBody>
      </p:sp>
      <p:sp>
        <p:nvSpPr>
          <p:cNvPr id="15" name="object 15"/>
          <p:cNvSpPr/>
          <p:nvPr/>
        </p:nvSpPr>
        <p:spPr>
          <a:xfrm>
            <a:off x="2557566" y="3215274"/>
            <a:ext cx="4790440" cy="1308100"/>
          </a:xfrm>
          <a:custGeom>
            <a:avLst/>
            <a:gdLst/>
            <a:ahLst/>
            <a:cxnLst/>
            <a:rect l="l" t="t" r="r" b="b"/>
            <a:pathLst>
              <a:path w="4790440" h="1308100">
                <a:moveTo>
                  <a:pt x="4790338" y="0"/>
                </a:moveTo>
                <a:lnTo>
                  <a:pt x="0" y="0"/>
                </a:lnTo>
                <a:lnTo>
                  <a:pt x="0" y="1307846"/>
                </a:lnTo>
                <a:lnTo>
                  <a:pt x="4790338" y="1307846"/>
                </a:lnTo>
                <a:lnTo>
                  <a:pt x="4790338" y="0"/>
                </a:lnTo>
                <a:close/>
              </a:path>
            </a:pathLst>
          </a:custGeom>
          <a:solidFill>
            <a:srgbClr val="FFFFFF"/>
          </a:solidFill>
        </p:spPr>
        <p:txBody>
          <a:bodyPr wrap="square" lIns="0" tIns="0" rIns="0" bIns="0" rtlCol="0"/>
          <a:lstStyle/>
          <a:p>
            <a:endParaRPr/>
          </a:p>
        </p:txBody>
      </p:sp>
      <p:sp>
        <p:nvSpPr>
          <p:cNvPr id="22" name="object 12"/>
          <p:cNvSpPr txBox="1">
            <a:spLocks/>
          </p:cNvSpPr>
          <p:nvPr/>
        </p:nvSpPr>
        <p:spPr>
          <a:xfrm>
            <a:off x="654050" y="1260475"/>
            <a:ext cx="5221605" cy="6654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sz="4200" kern="0" spc="-20">
                <a:solidFill>
                  <a:srgbClr val="231F20"/>
                </a:solidFill>
                <a:latin typeface="Calibri"/>
                <a:ea typeface="+mj-ea"/>
                <a:cs typeface="Calibri"/>
              </a:rPr>
              <a:t>Aim of training</a:t>
            </a:r>
            <a:endParaRPr kumimoji="0" lang="en-US" sz="4200" b="0" i="0" u="none" strike="noStrike" kern="0" cap="none" spc="-5" normalizeH="0" baseline="0" noProof="0">
              <a:ln>
                <a:noFill/>
              </a:ln>
              <a:solidFill>
                <a:srgbClr val="231F20"/>
              </a:solidFill>
              <a:effectLst/>
              <a:uLnTx/>
              <a:uFillTx/>
              <a:latin typeface="Calibri"/>
              <a:ea typeface="+mj-ea"/>
              <a:cs typeface="Calibri"/>
            </a:endParaRPr>
          </a:p>
        </p:txBody>
      </p:sp>
      <p:sp>
        <p:nvSpPr>
          <p:cNvPr id="23" name="object 13"/>
          <p:cNvSpPr txBox="1"/>
          <p:nvPr/>
        </p:nvSpPr>
        <p:spPr>
          <a:xfrm>
            <a:off x="577850" y="2315350"/>
            <a:ext cx="10363199" cy="4168000"/>
          </a:xfrm>
          <a:prstGeom prst="rect">
            <a:avLst/>
          </a:prstGeom>
        </p:spPr>
        <p:txBody>
          <a:bodyPr vert="horz" wrap="square" lIns="0" tIns="12700" rIns="0" bIns="0" rtlCol="0">
            <a:spAutoFit/>
          </a:bodyPr>
          <a:lstStyle/>
          <a:p>
            <a:pPr marL="300355" marR="127000" indent="-287655">
              <a:lnSpc>
                <a:spcPct val="111100"/>
              </a:lnSpc>
              <a:spcBef>
                <a:spcPts val="100"/>
              </a:spcBef>
              <a:buChar char="•"/>
              <a:tabLst>
                <a:tab pos="300355" algn="l"/>
                <a:tab pos="300990" algn="l"/>
              </a:tabLst>
            </a:pPr>
            <a:r>
              <a:rPr lang="en-US" sz="3600">
                <a:cs typeface="Calibri"/>
              </a:rPr>
              <a:t> Introduce Psychological First Aid (PFA)</a:t>
            </a:r>
          </a:p>
          <a:p>
            <a:pPr marL="300355" marR="127000" indent="-287655">
              <a:lnSpc>
                <a:spcPct val="111100"/>
              </a:lnSpc>
              <a:spcBef>
                <a:spcPts val="100"/>
              </a:spcBef>
              <a:tabLst>
                <a:tab pos="300355" algn="l"/>
                <a:tab pos="300990" algn="l"/>
              </a:tabLst>
            </a:pPr>
            <a:endParaRPr lang="en-US" sz="3600">
              <a:cs typeface="Calibri"/>
            </a:endParaRPr>
          </a:p>
          <a:p>
            <a:pPr marL="300355" marR="127000" indent="-287655">
              <a:lnSpc>
                <a:spcPct val="111100"/>
              </a:lnSpc>
              <a:spcBef>
                <a:spcPts val="100"/>
              </a:spcBef>
              <a:buChar char="•"/>
              <a:tabLst>
                <a:tab pos="300355" algn="l"/>
                <a:tab pos="300990" algn="l"/>
              </a:tabLst>
            </a:pPr>
            <a:r>
              <a:rPr lang="en-US" sz="3600">
                <a:cs typeface="Calibri"/>
              </a:rPr>
              <a:t> Apply PFA skills in short practice role plays</a:t>
            </a:r>
          </a:p>
          <a:p>
            <a:pPr marL="300355" marR="127000" indent="-287655">
              <a:lnSpc>
                <a:spcPct val="111100"/>
              </a:lnSpc>
              <a:spcBef>
                <a:spcPts val="100"/>
              </a:spcBef>
              <a:buChar char="•"/>
              <a:tabLst>
                <a:tab pos="300355" algn="l"/>
                <a:tab pos="300990" algn="l"/>
              </a:tabLst>
            </a:pPr>
            <a:endParaRPr lang="en-US" sz="3600">
              <a:cs typeface="Calibri"/>
            </a:endParaRPr>
          </a:p>
          <a:p>
            <a:pPr marL="300355" marR="127000" indent="-287655">
              <a:lnSpc>
                <a:spcPct val="111100"/>
              </a:lnSpc>
              <a:spcBef>
                <a:spcPts val="100"/>
              </a:spcBef>
              <a:buChar char="•"/>
              <a:tabLst>
                <a:tab pos="300355" algn="l"/>
                <a:tab pos="300990" algn="l"/>
              </a:tabLst>
            </a:pPr>
            <a:r>
              <a:rPr lang="en-US" sz="3600">
                <a:cs typeface="Calibri"/>
              </a:rPr>
              <a:t> Discuss self-care strategies</a:t>
            </a:r>
          </a:p>
          <a:p>
            <a:pPr marL="300355" marR="127000" indent="-287655">
              <a:lnSpc>
                <a:spcPct val="111100"/>
              </a:lnSpc>
              <a:spcBef>
                <a:spcPts val="100"/>
              </a:spcBef>
              <a:buChar char="•"/>
              <a:tabLst>
                <a:tab pos="300355" algn="l"/>
                <a:tab pos="300990" algn="l"/>
              </a:tabLst>
            </a:pPr>
            <a:endParaRPr lang="en-US" sz="3600">
              <a:cs typeface="Calibri"/>
            </a:endParaRPr>
          </a:p>
          <a:p>
            <a:pPr marL="300355" marR="127000" indent="-287655">
              <a:lnSpc>
                <a:spcPct val="111100"/>
              </a:lnSpc>
              <a:spcBef>
                <a:spcPts val="100"/>
              </a:spcBef>
              <a:buChar char="•"/>
              <a:tabLst>
                <a:tab pos="300355" algn="l"/>
                <a:tab pos="300990" algn="l"/>
              </a:tabLst>
            </a:pPr>
            <a:endParaRPr lang="en-US" sz="2400">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1203086" y="3215274"/>
            <a:ext cx="1355090" cy="1308100"/>
          </a:xfrm>
          <a:custGeom>
            <a:avLst/>
            <a:gdLst/>
            <a:ahLst/>
            <a:cxnLst/>
            <a:rect l="l" t="t" r="r" b="b"/>
            <a:pathLst>
              <a:path w="1355089" h="1308100">
                <a:moveTo>
                  <a:pt x="1354480" y="0"/>
                </a:moveTo>
                <a:lnTo>
                  <a:pt x="0" y="0"/>
                </a:lnTo>
                <a:lnTo>
                  <a:pt x="0" y="1307846"/>
                </a:lnTo>
                <a:lnTo>
                  <a:pt x="1354480" y="1307846"/>
                </a:lnTo>
                <a:lnTo>
                  <a:pt x="1354480" y="0"/>
                </a:lnTo>
                <a:close/>
              </a:path>
            </a:pathLst>
          </a:custGeom>
          <a:solidFill>
            <a:srgbClr val="FFFFFF"/>
          </a:solidFill>
        </p:spPr>
        <p:txBody>
          <a:bodyPr wrap="square" lIns="0" tIns="0" rIns="0" bIns="0" rtlCol="0"/>
          <a:lstStyle/>
          <a:p>
            <a:endParaRPr/>
          </a:p>
        </p:txBody>
      </p:sp>
      <p:sp>
        <p:nvSpPr>
          <p:cNvPr id="15" name="object 15"/>
          <p:cNvSpPr/>
          <p:nvPr/>
        </p:nvSpPr>
        <p:spPr>
          <a:xfrm>
            <a:off x="2557566" y="3215274"/>
            <a:ext cx="4790440" cy="1308100"/>
          </a:xfrm>
          <a:custGeom>
            <a:avLst/>
            <a:gdLst/>
            <a:ahLst/>
            <a:cxnLst/>
            <a:rect l="l" t="t" r="r" b="b"/>
            <a:pathLst>
              <a:path w="4790440" h="1308100">
                <a:moveTo>
                  <a:pt x="4790338" y="0"/>
                </a:moveTo>
                <a:lnTo>
                  <a:pt x="0" y="0"/>
                </a:lnTo>
                <a:lnTo>
                  <a:pt x="0" y="1307846"/>
                </a:lnTo>
                <a:lnTo>
                  <a:pt x="4790338" y="1307846"/>
                </a:lnTo>
                <a:lnTo>
                  <a:pt x="4790338" y="0"/>
                </a:lnTo>
                <a:close/>
              </a:path>
            </a:pathLst>
          </a:custGeom>
          <a:solidFill>
            <a:srgbClr val="FFFFFF"/>
          </a:solidFill>
        </p:spPr>
        <p:txBody>
          <a:bodyPr wrap="square" lIns="0" tIns="0" rIns="0" bIns="0" rtlCol="0"/>
          <a:lstStyle/>
          <a:p>
            <a:endParaRPr/>
          </a:p>
        </p:txBody>
      </p:sp>
      <p:graphicFrame>
        <p:nvGraphicFramePr>
          <p:cNvPr id="17" name="object 17"/>
          <p:cNvGraphicFramePr>
            <a:graphicFrameLocks noGrp="1"/>
          </p:cNvGraphicFramePr>
          <p:nvPr>
            <p:extLst>
              <p:ext uri="{D42A27DB-BD31-4B8C-83A1-F6EECF244321}">
                <p14:modId xmlns:p14="http://schemas.microsoft.com/office/powerpoint/2010/main" val="2720459472"/>
              </p:ext>
            </p:extLst>
          </p:nvPr>
        </p:nvGraphicFramePr>
        <p:xfrm>
          <a:off x="958848" y="2174875"/>
          <a:ext cx="7772401" cy="2966555"/>
        </p:xfrm>
        <a:graphic>
          <a:graphicData uri="http://schemas.openxmlformats.org/drawingml/2006/table">
            <a:tbl>
              <a:tblPr firstRow="1" bandRow="1">
                <a:tableStyleId>{2D5ABB26-0587-4C30-8999-92F81FD0307C}</a:tableStyleId>
              </a:tblPr>
              <a:tblGrid>
                <a:gridCol w="7772401">
                  <a:extLst>
                    <a:ext uri="{9D8B030D-6E8A-4147-A177-3AD203B41FA5}">
                      <a16:colId xmlns:a16="http://schemas.microsoft.com/office/drawing/2014/main" val="20000"/>
                    </a:ext>
                  </a:extLst>
                </a:gridCol>
              </a:tblGrid>
              <a:tr h="593311">
                <a:tc>
                  <a:txBody>
                    <a:bodyPr/>
                    <a:lstStyle/>
                    <a:p>
                      <a:pPr marL="538480" indent="-457200">
                        <a:lnSpc>
                          <a:spcPct val="100000"/>
                        </a:lnSpc>
                        <a:spcBef>
                          <a:spcPts val="315"/>
                        </a:spcBef>
                        <a:buFont typeface="Arial" panose="020B0604020202020204" pitchFamily="34" charset="0"/>
                        <a:buChar char="•"/>
                      </a:pPr>
                      <a:r>
                        <a:rPr lang="en-GB" sz="3200" b="0" spc="15">
                          <a:solidFill>
                            <a:srgbClr val="231F20"/>
                          </a:solidFill>
                          <a:latin typeface="Calibri"/>
                          <a:cs typeface="Calibri"/>
                        </a:rPr>
                        <a:t>What is PFA? </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0"/>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panose="020B0604020202020204" pitchFamily="34" charset="0"/>
                        <a:buChar char="•"/>
                        <a:tabLst/>
                        <a:defRPr/>
                      </a:pPr>
                      <a:r>
                        <a:rPr lang="en-GB" sz="3200" b="0" spc="5">
                          <a:solidFill>
                            <a:srgbClr val="231F20"/>
                          </a:solidFill>
                          <a:latin typeface="Calibri"/>
                          <a:cs typeface="Calibri"/>
                        </a:rPr>
                        <a:t>Who needs PFA?</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1"/>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a:buChar char="•"/>
                        <a:tabLst/>
                        <a:defRPr/>
                      </a:pPr>
                      <a:r>
                        <a:rPr lang="en-GB" sz="3200" b="0">
                          <a:solidFill>
                            <a:schemeClr val="tx1"/>
                          </a:solidFill>
                          <a:latin typeface="+mn-lt"/>
                          <a:ea typeface="+mn-ea"/>
                          <a:cs typeface="Calibri"/>
                        </a:rPr>
                        <a:t>When do you provide PFA?</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2"/>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a:buChar char="•"/>
                        <a:tabLst/>
                        <a:defRPr/>
                      </a:pPr>
                      <a:r>
                        <a:rPr lang="en-GB" sz="3200" b="0">
                          <a:solidFill>
                            <a:schemeClr val="tx1"/>
                          </a:solidFill>
                          <a:latin typeface="+mn-lt"/>
                          <a:ea typeface="+mn-ea"/>
                          <a:cs typeface="Calibri"/>
                        </a:rPr>
                        <a:t>How do you provide PFA? </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3"/>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a:buChar char="•"/>
                        <a:tabLst/>
                        <a:defRPr/>
                      </a:pPr>
                      <a:r>
                        <a:rPr lang="en-GB" sz="3200" b="0">
                          <a:solidFill>
                            <a:schemeClr val="tx1"/>
                          </a:solidFill>
                          <a:latin typeface="+mn-lt"/>
                          <a:ea typeface="+mn-ea"/>
                          <a:cs typeface="Calibri"/>
                        </a:rPr>
                        <a:t>Self-care</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8" name="object 12"/>
          <p:cNvSpPr txBox="1">
            <a:spLocks/>
          </p:cNvSpPr>
          <p:nvPr/>
        </p:nvSpPr>
        <p:spPr>
          <a:xfrm>
            <a:off x="958849" y="1184275"/>
            <a:ext cx="10560051" cy="6654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sz="4200" kern="0" spc="-20">
                <a:solidFill>
                  <a:srgbClr val="231F20"/>
                </a:solidFill>
                <a:latin typeface="Calibri"/>
                <a:ea typeface="+mj-ea"/>
                <a:cs typeface="Calibri"/>
              </a:rPr>
              <a:t>Agenda</a:t>
            </a:r>
            <a:endParaRPr kumimoji="0" lang="en-US" sz="4200" b="0" i="0" u="none" strike="noStrike" kern="0" cap="none" spc="-5" normalizeH="0" baseline="0" noProof="0">
              <a:ln>
                <a:noFill/>
              </a:ln>
              <a:solidFill>
                <a:srgbClr val="231F20"/>
              </a:solidFill>
              <a:effectLst/>
              <a:uLnTx/>
              <a:uFillTx/>
              <a:latin typeface="Calibri"/>
              <a:ea typeface="+mj-ea"/>
              <a:cs typeface="Calibri"/>
            </a:endParaRPr>
          </a:p>
        </p:txBody>
      </p:sp>
    </p:spTree>
    <p:extLst>
      <p:ext uri="{BB962C8B-B14F-4D97-AF65-F5344CB8AC3E}">
        <p14:creationId xmlns:p14="http://schemas.microsoft.com/office/powerpoint/2010/main" val="57107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958850" y="1948205"/>
            <a:ext cx="9913097" cy="394210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20" normalizeH="0" baseline="0" noProof="0">
              <a:ln>
                <a:noFill/>
              </a:ln>
              <a:solidFill>
                <a:srgbClr val="0000FF"/>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baseline="0" noProof="0">
                <a:ln>
                  <a:noFill/>
                </a:ln>
                <a:solidFill>
                  <a:srgbClr val="0000FF"/>
                </a:solidFill>
                <a:effectLst/>
                <a:uLnTx/>
                <a:uFillTx/>
                <a:latin typeface="Calibri"/>
                <a:ea typeface="+mj-ea"/>
                <a:cs typeface="Calibri"/>
              </a:rPr>
              <a:t>On a piece of blank paper</a:t>
            </a: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noProof="0">
                <a:ln>
                  <a:noFill/>
                </a:ln>
                <a:solidFill>
                  <a:srgbClr val="0000FF"/>
                </a:solidFill>
                <a:effectLst/>
                <a:uLnTx/>
                <a:uFillTx/>
                <a:latin typeface="Calibri"/>
                <a:ea typeface="+mj-ea"/>
                <a:cs typeface="Calibri"/>
              </a:rPr>
              <a:t>Complete the </a:t>
            </a:r>
            <a:r>
              <a:rPr kumimoji="0" lang="en-US" sz="4200" b="0" i="0" u="none" strike="noStrike" kern="0" cap="none" spc="-20" normalizeH="0" baseline="0" noProof="0">
                <a:ln>
                  <a:noFill/>
                </a:ln>
                <a:solidFill>
                  <a:srgbClr val="0000FF"/>
                </a:solidFill>
                <a:effectLst/>
                <a:uLnTx/>
                <a:uFillTx/>
                <a:latin typeface="Calibri"/>
                <a:ea typeface="+mj-ea"/>
                <a:cs typeface="Calibri"/>
              </a:rPr>
              <a:t>sentence in the simplest way you can:</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20">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baseline="0" noProof="0">
                <a:ln>
                  <a:noFill/>
                </a:ln>
                <a:solidFill>
                  <a:srgbClr val="231F20"/>
                </a:solidFill>
                <a:effectLst/>
                <a:uLnTx/>
                <a:uFillTx/>
                <a:latin typeface="Calibri"/>
                <a:ea typeface="+mj-ea"/>
                <a:cs typeface="Calibri"/>
              </a:rPr>
              <a:t>Psychological </a:t>
            </a:r>
            <a:r>
              <a:rPr kumimoji="0" lang="en-US" sz="4200" b="0" i="0" u="none" strike="noStrike" kern="0" cap="none" spc="-30" normalizeH="0" baseline="0" noProof="0">
                <a:ln>
                  <a:noFill/>
                </a:ln>
                <a:solidFill>
                  <a:srgbClr val="231F20"/>
                </a:solidFill>
                <a:effectLst/>
                <a:uLnTx/>
                <a:uFillTx/>
                <a:latin typeface="Calibri"/>
                <a:ea typeface="+mj-ea"/>
                <a:cs typeface="Calibri"/>
              </a:rPr>
              <a:t>First </a:t>
            </a:r>
            <a:r>
              <a:rPr kumimoji="0" lang="en-US" sz="4200" b="0" i="0" u="none" strike="noStrike" kern="0" cap="none" spc="0" normalizeH="0" baseline="0" noProof="0">
                <a:ln>
                  <a:noFill/>
                </a:ln>
                <a:solidFill>
                  <a:srgbClr val="231F20"/>
                </a:solidFill>
                <a:effectLst/>
                <a:uLnTx/>
                <a:uFillTx/>
                <a:latin typeface="Calibri"/>
                <a:ea typeface="+mj-ea"/>
                <a:cs typeface="Calibri"/>
              </a:rPr>
              <a:t>Aid</a:t>
            </a:r>
            <a:r>
              <a:rPr kumimoji="0" lang="en-US" sz="4200" b="0" i="0" u="none" strike="noStrike" kern="0" cap="none" spc="-10" normalizeH="0" baseline="0" noProof="0">
                <a:ln>
                  <a:noFill/>
                </a:ln>
                <a:solidFill>
                  <a:srgbClr val="231F20"/>
                </a:solidFill>
                <a:effectLst/>
                <a:uLnTx/>
                <a:uFillTx/>
                <a:latin typeface="Calibri"/>
                <a:ea typeface="+mj-ea"/>
                <a:cs typeface="Calibri"/>
              </a:rPr>
              <a:t> </a:t>
            </a:r>
            <a:r>
              <a:rPr kumimoji="0" lang="en-US" sz="4200" b="0" i="0" u="none" strike="noStrike" kern="0" cap="none" spc="-5" normalizeH="0" baseline="0" noProof="0">
                <a:ln>
                  <a:noFill/>
                </a:ln>
                <a:solidFill>
                  <a:srgbClr val="231F20"/>
                </a:solidFill>
                <a:effectLst/>
                <a:uLnTx/>
                <a:uFillTx/>
                <a:latin typeface="Calibri"/>
                <a:ea typeface="+mj-ea"/>
                <a:cs typeface="Calibri"/>
              </a:rPr>
              <a:t>is ……</a:t>
            </a:r>
          </a:p>
        </p:txBody>
      </p:sp>
      <p:sp>
        <p:nvSpPr>
          <p:cNvPr id="18" name="object 12">
            <a:extLst>
              <a:ext uri="{FF2B5EF4-FFF2-40B4-BE49-F238E27FC236}">
                <a16:creationId xmlns:a16="http://schemas.microsoft.com/office/drawing/2014/main" id="{767C9269-805A-4888-B4DB-676CAFD3169D}"/>
              </a:ext>
            </a:extLst>
          </p:cNvPr>
          <p:cNvSpPr txBox="1">
            <a:spLocks/>
          </p:cNvSpPr>
          <p:nvPr/>
        </p:nvSpPr>
        <p:spPr>
          <a:xfrm>
            <a:off x="1111250" y="1260475"/>
            <a:ext cx="9906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algn="ctr" defTabSz="914400">
              <a:spcBef>
                <a:spcPts val="100"/>
              </a:spcBef>
            </a:pPr>
            <a:r>
              <a:rPr lang="en-US" b="1" kern="0" spc="-20">
                <a:solidFill>
                  <a:srgbClr val="FF0000"/>
                </a:solidFill>
              </a:rPr>
              <a:t>What is Psychological First Aid? </a:t>
            </a:r>
            <a:endParaRPr lang="en-US" kern="0" spc="-5"/>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RK Document" ma:contentTypeID="0x010100BAF7254234723E48BEAA5279D19E83B800F973C3A2F56C61458193AF76272AD270" ma:contentTypeVersion="34" ma:contentTypeDescription="Create a new document." ma:contentTypeScope="" ma:versionID="e5a5004f28a057a78cc4f3291e94c3d9">
  <xsd:schema xmlns:xsd="http://www.w3.org/2001/XMLSchema" xmlns:xs="http://www.w3.org/2001/XMLSchema" xmlns:p="http://schemas.microsoft.com/office/2006/metadata/properties" xmlns:ns2="d04ac8df-6fd2-482f-b819-b97b1136af7f" xmlns:ns3="0d32debe-45c8-4d10-9ef2-dd88a95b3a4e" xmlns:ns4="abbeec68-b05e-4e2e-88e5-2ac3e13fe809" xmlns:ns5="869124fb-5706-453c-8f3e-f05d9669f37f" xmlns:ns6="14bfd2bb-3d4a-4549-9197-f3410a8da64b" xmlns:ns7="76ac43d3-1eee-4641-a568-633ce8a07b86" xmlns:ns8="b4e8b93c-7840-4123-9b82-3c9e6132db93" targetNamespace="http://schemas.microsoft.com/office/2006/metadata/properties" ma:root="true" ma:fieldsID="8cb25fb61b1916af12fc8215cf1b2a2a" ns2:_="" ns3:_="" ns4:_="" ns5:_="" ns6:_="" ns7:_="" ns8:_="">
    <xsd:import namespace="d04ac8df-6fd2-482f-b819-b97b1136af7f"/>
    <xsd:import namespace="0d32debe-45c8-4d10-9ef2-dd88a95b3a4e"/>
    <xsd:import namespace="abbeec68-b05e-4e2e-88e5-2ac3e13fe809"/>
    <xsd:import namespace="869124fb-5706-453c-8f3e-f05d9669f37f"/>
    <xsd:import namespace="14bfd2bb-3d4a-4549-9197-f3410a8da64b"/>
    <xsd:import namespace="76ac43d3-1eee-4641-a568-633ce8a07b86"/>
    <xsd:import namespace="b4e8b93c-7840-4123-9b82-3c9e6132db93"/>
    <xsd:element name="properties">
      <xsd:complexType>
        <xsd:sequence>
          <xsd:element name="documentManagement">
            <xsd:complexType>
              <xsd:all>
                <xsd:element ref="ns2:rkActDate" minOccurs="0"/>
                <xsd:element ref="ns2:rkDeletionDate" minOccurs="0"/>
                <xsd:element ref="ns2:rkYellowNoteDoc" minOccurs="0"/>
                <xsd:element ref="ns2:rkDocumentAdvis" minOccurs="0"/>
                <xsd:element ref="ns2:rkArchivingPeriod" minOccurs="0"/>
                <xsd:element ref="ns4:wp_tag" minOccurs="0"/>
                <xsd:element ref="ns4:wpDocumentId" minOccurs="0"/>
                <xsd:element ref="ns5:wp_entitynamefield" minOccurs="0"/>
                <xsd:element ref="ns2:wpBusinessModule" minOccurs="0"/>
                <xsd:element ref="ns2:rkProjectNumber" minOccurs="0"/>
                <xsd:element ref="ns2:rkCaseID" minOccurs="0"/>
                <xsd:element ref="ns5:rkParentCase" minOccurs="0"/>
                <xsd:element ref="ns6:wpItemlocation" minOccurs="0"/>
                <xsd:element ref="ns7:rkRelatedDoc" minOccurs="0"/>
                <xsd:element ref="ns5:MediaServiceMetadata" minOccurs="0"/>
                <xsd:element ref="ns5:MediaServiceFastMetadata" minOccurs="0"/>
                <xsd:element ref="ns2:rkConfidential" minOccurs="0"/>
                <xsd:element ref="ns5:zpaGDPR_Sag_Beregnet" minOccurs="0"/>
                <xsd:element ref="ns8:wpRelationSets" minOccurs="0"/>
                <xsd:element ref="ns8:wpHasRelatedContent" minOccurs="0"/>
                <xsd:element ref="ns3:TaxCatchAllLabel" minOccurs="0"/>
                <xsd:element ref="ns5:n4fc63a3d0eb4cdda994ee1d4d4f36b6" minOccurs="0"/>
                <xsd:element ref="ns3:TaxCatchAll" minOccurs="0"/>
                <xsd:element ref="ns5:i9095b1d2b1e432bbb0521ed1dc95853" minOccurs="0"/>
                <xsd:element ref="ns2:e5404abefda04403849637b8b186ca8b" minOccurs="0"/>
                <xsd:element ref="ns2:a30301ec14f1485491da311a88d487d0" minOccurs="0"/>
                <xsd:element ref="ns5:b63279294b464e62b16b3a415a66fad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ac8df-6fd2-482f-b819-b97b1136af7f" elementFormDefault="qualified">
    <xsd:import namespace="http://schemas.microsoft.com/office/2006/documentManagement/types"/>
    <xsd:import namespace="http://schemas.microsoft.com/office/infopath/2007/PartnerControls"/>
    <xsd:element name="rkActDate" ma:index="2" nillable="true" ma:displayName="Date of document creation" ma:description="If you upload an already existing document, you can use this field to note the original date of creating the document." ma:format="DateOnly" ma:internalName="rkActDate" ma:readOnly="false">
      <xsd:simpleType>
        <xsd:restriction base="dms:DateTime"/>
      </xsd:simpleType>
    </xsd:element>
    <xsd:element name="rkDeletionDate" ma:index="3" nillable="true" ma:displayName="Deletion Date" ma:description="" ma:format="DateOnly" ma:internalName="rkDeletionDate" ma:readOnly="false">
      <xsd:simpleType>
        <xsd:restriction base="dms:DateTime"/>
      </xsd:simpleType>
    </xsd:element>
    <xsd:element name="rkYellowNoteDoc" ma:index="4" nillable="true" ma:displayName="Yellow Note Doc" ma:internalName="rkYellowNoteDoc" ma:readOnly="false">
      <xsd:simpleType>
        <xsd:restriction base="dms:Note">
          <xsd:maxLength value="255"/>
        </xsd:restriction>
      </xsd:simpleType>
    </xsd:element>
    <xsd:element name="rkDocumentAdvis" ma:index="6" nillable="true" ma:displayName="Document Advis" ma:hidden="true" ma:internalName="rkDocumentAdvis" ma:readOnly="false">
      <xsd:simpleType>
        <xsd:restriction base="dms:Note"/>
      </xsd:simpleType>
    </xsd:element>
    <xsd:element name="rkArchivingPeriod" ma:index="7" nillable="true" ma:displayName="Archiving Period" ma:default="2019-2024" ma:hidden="true" ma:internalName="rkArchivingPeriod" ma:readOnly="false">
      <xsd:simpleType>
        <xsd:restriction base="dms:Text">
          <xsd:maxLength value="255"/>
        </xsd:restriction>
      </xsd:simpleType>
    </xsd:element>
    <xsd:element name="wpBusinessModule" ma:index="11" nillable="true" ma:displayName="Business Module" ma:default="LK Sager" ma:hidden="true" ma:internalName="wpBusinessModule" ma:readOnly="false">
      <xsd:simpleType>
        <xsd:restriction base="dms:Text"/>
      </xsd:simpleType>
    </xsd:element>
    <xsd:element name="rkProjectNumber" ma:index="12" nillable="true" ma:displayName="Project Number" ma:default="" ma:hidden="true" ma:internalName="rkProjectNumber" ma:readOnly="false">
      <xsd:simpleType>
        <xsd:restriction base="dms:Text">
          <xsd:maxLength value="255"/>
        </xsd:restriction>
      </xsd:simpleType>
    </xsd:element>
    <xsd:element name="rkCaseID" ma:index="15" nillable="true" ma:displayName="Case ID" ma:default="LK-2022-001869" ma:hidden="true" ma:internalName="rkCaseID" ma:readOnly="false">
      <xsd:simpleType>
        <xsd:restriction base="dms:Text">
          <xsd:maxLength value="255"/>
        </xsd:restriction>
      </xsd:simpleType>
    </xsd:element>
    <xsd:element name="rkConfidential" ma:index="26" nillable="true" ma:displayName="Confidential" ma:default="False" ma:description="" ma:internalName="rkConfidential" ma:readOnly="false">
      <xsd:simpleType>
        <xsd:restriction base="dms:Boolean"/>
      </xsd:simpleType>
    </xsd:element>
    <xsd:element name="e5404abefda04403849637b8b186ca8b" ma:index="37" nillable="true" ma:taxonomy="true" ma:internalName="e5404abefda04403849637b8b186ca8b" ma:taxonomyFieldName="rkDocumentStatus" ma:displayName="Document Status" ma:readOnly="false" ma:default="2;#Final|9ae6fcd9-b451-46c0-9019-188a10b11456" ma:fieldId="{e5404abe-fda0-4403-8496-37b8b186ca8b}" ma:sspId="a6bba7c3-5107-49f1-abb3-1b46ebc15f72" ma:termSetId="78361e7a-d923-40e8-a730-0048d23b6454" ma:anchorId="a29111a7-f711-4224-8350-0bd8393b3a0f" ma:open="false" ma:isKeyword="false">
      <xsd:complexType>
        <xsd:sequence>
          <xsd:element ref="pc:Terms" minOccurs="0" maxOccurs="1"/>
        </xsd:sequence>
      </xsd:complexType>
    </xsd:element>
    <xsd:element name="a30301ec14f1485491da311a88d487d0" ma:index="38" nillable="true" ma:taxonomy="true" ma:internalName="a30301ec14f1485491da311a88d487d0" ma:taxonomyFieldName="rkOpenConfidential" ma:displayName="Open/Confidential" ma:readOnly="false" ma:default="" ma:fieldId="{a30301ec-14f1-4854-91da-311a88d487d0}" ma:sspId="a6bba7c3-5107-49f1-abb3-1b46ebc15f72" ma:termSetId="a89445e1-73f4-4940-9c6c-20c6e19149d6" ma:anchorId="38c548bf-e54a-488a-9205-2631695ae108"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d32debe-45c8-4d10-9ef2-dd88a95b3a4e" elementFormDefault="qualified">
    <xsd:import namespace="http://schemas.microsoft.com/office/2006/documentManagement/types"/>
    <xsd:import namespace="http://schemas.microsoft.com/office/infopath/2007/PartnerControls"/>
    <xsd:element name="TaxCatchAllLabel" ma:index="30" nillable="true" ma:displayName="Taxonomy Catch All Column1" ma:hidden="true" ma:list="{ff2a8314-d549-464c-ac41-952dbf4e527b}" ma:internalName="TaxCatchAllLabel" ma:readOnly="true" ma:showField="CatchAllDataLabel" ma:web="0d32debe-45c8-4d10-9ef2-dd88a95b3a4e">
      <xsd:complexType>
        <xsd:complexContent>
          <xsd:extension base="dms:MultiChoiceLookup">
            <xsd:sequence>
              <xsd:element name="Value" type="dms:Lookup" maxOccurs="unbounded" minOccurs="0" nillable="true"/>
            </xsd:sequence>
          </xsd:extension>
        </xsd:complexContent>
      </xsd:complexType>
    </xsd:element>
    <xsd:element name="TaxCatchAll" ma:index="33" nillable="true" ma:displayName="Taxonomy Catch All Column" ma:hidden="true" ma:list="{ff2a8314-d549-464c-ac41-952dbf4e527b}" ma:internalName="TaxCatchAll" ma:showField="CatchAllData" ma:web="0d32debe-45c8-4d10-9ef2-dd88a95b3a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beec68-b05e-4e2e-88e5-2ac3e13fe809" elementFormDefault="qualified">
    <xsd:import namespace="http://schemas.microsoft.com/office/2006/documentManagement/types"/>
    <xsd:import namespace="http://schemas.microsoft.com/office/infopath/2007/PartnerControls"/>
    <xsd:element name="wp_tag" ma:index="8" nillable="true" ma:displayName="Stage tag" ma:default="Open" ma:hidden="true" ma:internalName="wp_tag" ma:readOnly="false">
      <xsd:simpleType>
        <xsd:restriction base="dms:Text"/>
      </xsd:simpleType>
    </xsd:element>
    <xsd:element name="wpDocumentId" ma:index="9" nillable="true" ma:displayName="Document ID" ma:description="This field is can be used as a unique Document ID set by the WorkPoint Numerator Service" ma:hidden="true" ma:indexed="true" ma:internalName="wpDocumentId"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9124fb-5706-453c-8f3e-f05d9669f37f" elementFormDefault="qualified">
    <xsd:import namespace="http://schemas.microsoft.com/office/2006/documentManagement/types"/>
    <xsd:import namespace="http://schemas.microsoft.com/office/infopath/2007/PartnerControls"/>
    <xsd:element name="wp_entitynamefield" ma:index="10" nillable="true" ma:displayName="Case name" ma:default="PS Centre - MHPSS in Emergencies" ma:hidden="true" ma:internalName="wp_entitynamefield" ma:readOnly="false">
      <xsd:simpleType>
        <xsd:restriction base="dms:Text"/>
      </xsd:simpleType>
    </xsd:element>
    <xsd:element name="rkParentCase" ma:index="17" nillable="true" ma:displayName="Parent Case ID" ma:default="LK-2022-001403" ma:hidden="true" ma:internalName="rkParentCase" ma:readOnly="false">
      <xsd:simpleType>
        <xsd:restriction base="dms:Text"/>
      </xsd:simpleType>
    </xsd:element>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zpaGDPR_Sag_Beregnet" ma:index="27" nillable="true" ma:displayName="GDPR_Sag_Beregnet" ma:default="" ma:internalName="zpaGDPR_Sag_Beregnet" ma:readOnly="false">
      <xsd:simpleType>
        <xsd:restriction base="dms:Text"/>
      </xsd:simpleType>
    </xsd:element>
    <xsd:element name="n4fc63a3d0eb4cdda994ee1d4d4f36b6" ma:index="32" nillable="true" ma:taxonomy="true" ma:internalName="n4fc63a3d0eb4cdda994ee1d4d4f36b6" ma:taxonomyFieldName="rkSubject" ma:displayName="Subject" ma:readOnly="false" ma:default="33;#Project Development|ea95ca56-4593-4ddf-bb44-4d625fd703e5;#37;##Competence development - staff|2c612044-4a9e-456d-b728-9e1102152de6;#39;##Capacity Building|598d68aa-623d-45ec-bceb-d205edf42155;#44;##Mental Health and Psychosocial Support|c3d237ec-4728-4433-8c55-55bdd81b6d7c;#49;##Disaster Management|b1267a9c-f6f2-432a-8830-65e5cbc9fd96" ma:fieldId="{74fc63a3-d0eb-4cdd-a994-ee1d4d4f36b6}" ma:taxonomyMulti="true" ma:sspId="a6bba7c3-5107-49f1-abb3-1b46ebc15f72" ma:termSetId="c39bd6dd-8752-448c-817a-60b94217b09a" ma:anchorId="877d3b0b-78a5-436d-b780-b7d2507d4384" ma:open="false" ma:isKeyword="false">
      <xsd:complexType>
        <xsd:sequence>
          <xsd:element ref="pc:Terms" minOccurs="0" maxOccurs="1"/>
        </xsd:sequence>
      </xsd:complexType>
    </xsd:element>
    <xsd:element name="i9095b1d2b1e432bbb0521ed1dc95853" ma:index="36" nillable="true" ma:taxonomy="true" ma:internalName="i9095b1d2b1e432bbb0521ed1dc95853" ma:taxonomyFieldName="rkProcess" ma:displayName="Process" ma:readOnly="false" ma:default="" ma:fieldId="{29095b1d-2b1e-432b-bb05-21ed1dc95853}" ma:taxonomyMulti="true" ma:sspId="a6bba7c3-5107-49f1-abb3-1b46ebc15f72" ma:termSetId="00571633-8780-43e7-b6b1-637829dbeb78" ma:anchorId="22bfe7ec-e31c-43a5-822a-3141cd045829" ma:open="false" ma:isKeyword="false">
      <xsd:complexType>
        <xsd:sequence>
          <xsd:element ref="pc:Terms" minOccurs="0" maxOccurs="1"/>
        </xsd:sequence>
      </xsd:complexType>
    </xsd:element>
    <xsd:element name="b63279294b464e62b16b3a415a66fad7" ma:index="39" nillable="true" ma:taxonomy="true" ma:internalName="b63279294b464e62b16b3a415a66fad7" ma:taxonomyFieldName="rkCaseRespUnit" ma:displayName="Case Responsible Unit" ma:readOnly="false" ma:default="220;#RCRC Movement MHPSS Hub:MHPSSHub Technical Advisors|45c0acf5-dd80-426d-bc0f-9954806c0ad8" ma:fieldId="{b6327929-4b46-4e62-b16b-3a415a66fad7}" ma:sspId="a6bba7c3-5107-49f1-abb3-1b46ebc15f72" ma:termSetId="8e0c7b93-44db-40e5-8783-45b8f0433ae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4bfd2bb-3d4a-4549-9197-f3410a8da64b" elementFormDefault="qualified">
    <xsd:import namespace="http://schemas.microsoft.com/office/2006/documentManagement/types"/>
    <xsd:import namespace="http://schemas.microsoft.com/office/infopath/2007/PartnerControls"/>
    <xsd:element name="wpItemlocation" ma:index="20" nillable="true" ma:displayName="wpItemLocation" ma:default="52f89f3b39354c7c9851847cb57fcabb;4a4729547dea44959d8bce78817e3c8e;10025;" ma:internalName="wpItem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ac43d3-1eee-4641-a568-633ce8a07b86" elementFormDefault="qualified">
    <xsd:import namespace="http://schemas.microsoft.com/office/2006/documentManagement/types"/>
    <xsd:import namespace="http://schemas.microsoft.com/office/infopath/2007/PartnerControls"/>
    <xsd:element name="rkRelatedDoc" ma:index="23" nillable="true" ma:displayName="Related document" ma:hidden="true" ma:list="{869124fb-5706-453c-8f3e-f05d9669f37f}" ma:internalName="rkRelatedDoc" ma:readOnly="false"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b4e8b93c-7840-4123-9b82-3c9e6132db93" elementFormDefault="qualified">
    <xsd:import namespace="http://schemas.microsoft.com/office/2006/documentManagement/types"/>
    <xsd:import namespace="http://schemas.microsoft.com/office/infopath/2007/PartnerControls"/>
    <xsd:element name="wpRelationSets" ma:index="28" nillable="true" ma:displayName="Relation Sets" ma:description="Contains data about an element's related content" ma:internalName="wpRelationSets" ma:readOnly="false">
      <xsd:simpleType>
        <xsd:restriction base="dms:Note"/>
      </xsd:simpleType>
    </xsd:element>
    <xsd:element name="wpHasRelatedContent" ma:index="29" nillable="true" ma:displayName="Has related content" ma:default="0" ma:description="Indicates whether an item has related content" ma:internalName="wpHasRelatedContent"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kCaseID xmlns="d04ac8df-6fd2-482f-b819-b97b1136af7f">LK-2022-001869</rkCaseID>
    <wpDocumentId xmlns="abbeec68-b05e-4e2e-88e5-2ac3e13fe809">2026-69640</wpDocumentId>
    <wp_tag xmlns="abbeec68-b05e-4e2e-88e5-2ac3e13fe809">Open</wp_tag>
    <wpItemlocation xmlns="14bfd2bb-3d4a-4549-9197-f3410a8da64b">52f89f3b39354c7c9851847cb57fcabb;4a4729547dea44959d8bce78817e3c8e;10025;</wpItemlocation>
    <wpBusinessModule xmlns="d04ac8df-6fd2-482f-b819-b97b1136af7f">LK Sager</wpBusinessModule>
    <a30301ec14f1485491da311a88d487d0 xmlns="d04ac8df-6fd2-482f-b819-b97b1136af7f">
      <Terms xmlns="http://schemas.microsoft.com/office/infopath/2007/PartnerControls">
        <TermInfo xmlns="http://schemas.microsoft.com/office/infopath/2007/PartnerControls">
          <TermName xmlns="http://schemas.microsoft.com/office/infopath/2007/PartnerControls">Open</TermName>
          <TermId xmlns="http://schemas.microsoft.com/office/infopath/2007/PartnerControls">5b634c15-81a0-4474-a1b9-c7fcf95d35c4</TermId>
        </TermInfo>
      </Terms>
    </a30301ec14f1485491da311a88d487d0>
    <rkDeletionDate xmlns="d04ac8df-6fd2-482f-b819-b97b1136af7f">2030-02-26T00:00:00+00:00</rkDeletionDate>
    <rkArchivingPeriod xmlns="d04ac8df-6fd2-482f-b819-b97b1136af7f">2019-2024</rkArchivingPeriod>
    <e5404abefda04403849637b8b186ca8b xmlns="d04ac8df-6fd2-482f-b819-b97b1136af7f">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9ae6fcd9-b451-46c0-9019-188a10b11456</TermId>
        </TermInfo>
      </Terms>
    </e5404abefda04403849637b8b186ca8b>
    <rkConfidential xmlns="d04ac8df-6fd2-482f-b819-b97b1136af7f">false</rkConfidential>
    <rkYellowNoteDoc xmlns="d04ac8df-6fd2-482f-b819-b97b1136af7f" xsi:nil="true"/>
    <rkDocumentAdvis xmlns="d04ac8df-6fd2-482f-b819-b97b1136af7f" xsi:nil="true"/>
    <rkActDate xmlns="d04ac8df-6fd2-482f-b819-b97b1136af7f" xsi:nil="true"/>
    <rkProjectNumber xmlns="d04ac8df-6fd2-482f-b819-b97b1136af7f" xsi:nil="true"/>
    <TaxCatchAll xmlns="0d32debe-45c8-4d10-9ef2-dd88a95b3a4e">
      <Value>33</Value>
      <Value>49</Value>
      <Value>220</Value>
      <Value>44</Value>
      <Value>8</Value>
      <Value>6</Value>
      <Value>39</Value>
      <Value>37</Value>
    </TaxCatchAll>
    <wp_entitynamefield xmlns="869124fb-5706-453c-8f3e-f05d9669f37f">PS Centre - MHPSS in Emergencies</wp_entitynamefield>
    <rkRelatedDoc xmlns="76ac43d3-1eee-4641-a568-633ce8a07b86" xsi:nil="true"/>
    <rkParentCase xmlns="869124fb-5706-453c-8f3e-f05d9669f37f">LK-2022-001403</rkParentCase>
    <zpaGDPR_Sag_Beregnet xmlns="869124fb-5706-453c-8f3e-f05d9669f37f" xsi:nil="true"/>
    <wpHasRelatedContent xmlns="b4e8b93c-7840-4123-9b82-3c9e6132db93">false</wpHasRelatedContent>
    <b63279294b464e62b16b3a415a66fad7 xmlns="869124fb-5706-453c-8f3e-f05d9669f37f">
      <Terms xmlns="http://schemas.microsoft.com/office/infopath/2007/PartnerControls">
        <TermInfo xmlns="http://schemas.microsoft.com/office/infopath/2007/PartnerControls">
          <TermName xmlns="http://schemas.microsoft.com/office/infopath/2007/PartnerControls">RCRC Movement MHPSS Hub:MHPSSHub Technical Advisors</TermName>
          <TermId xmlns="http://schemas.microsoft.com/office/infopath/2007/PartnerControls">45c0acf5-dd80-426d-bc0f-9954806c0ad8</TermId>
        </TermInfo>
      </Terms>
    </b63279294b464e62b16b3a415a66fad7>
    <i9095b1d2b1e432bbb0521ed1dc95853 xmlns="869124fb-5706-453c-8f3e-f05d9669f37f">
      <Terms xmlns="http://schemas.microsoft.com/office/infopath/2007/PartnerControls"/>
    </i9095b1d2b1e432bbb0521ed1dc95853>
    <n4fc63a3d0eb4cdda994ee1d4d4f36b6 xmlns="869124fb-5706-453c-8f3e-f05d9669f37f">
      <Terms xmlns="http://schemas.microsoft.com/office/infopath/2007/PartnerControls">
        <TermInfo xmlns="http://schemas.microsoft.com/office/infopath/2007/PartnerControls">
          <TermName xmlns="http://schemas.microsoft.com/office/infopath/2007/PartnerControls">Project Development</TermName>
          <TermId xmlns="http://schemas.microsoft.com/office/infopath/2007/PartnerControls">ea95ca56-4593-4ddf-bb44-4d625fd703e5</TermId>
        </TermInfo>
        <TermInfo xmlns="http://schemas.microsoft.com/office/infopath/2007/PartnerControls">
          <TermName xmlns="http://schemas.microsoft.com/office/infopath/2007/PartnerControls">Competence development - staff</TermName>
          <TermId xmlns="http://schemas.microsoft.com/office/infopath/2007/PartnerControls">2c612044-4a9e-456d-b728-9e1102152de6</TermId>
        </TermInfo>
        <TermInfo xmlns="http://schemas.microsoft.com/office/infopath/2007/PartnerControls">
          <TermName xmlns="http://schemas.microsoft.com/office/infopath/2007/PartnerControls">Capacity Building</TermName>
          <TermId xmlns="http://schemas.microsoft.com/office/infopath/2007/PartnerControls">598d68aa-623d-45ec-bceb-d205edf42155</TermId>
        </TermInfo>
        <TermInfo xmlns="http://schemas.microsoft.com/office/infopath/2007/PartnerControls">
          <TermName xmlns="http://schemas.microsoft.com/office/infopath/2007/PartnerControls">Mental Health and Psychosocial Support</TermName>
          <TermId xmlns="http://schemas.microsoft.com/office/infopath/2007/PartnerControls">c3d237ec-4728-4433-8c55-55bdd81b6d7c</TermId>
        </TermInfo>
        <TermInfo xmlns="http://schemas.microsoft.com/office/infopath/2007/PartnerControls">
          <TermName xmlns="http://schemas.microsoft.com/office/infopath/2007/PartnerControls">Disaster Management</TermName>
          <TermId xmlns="http://schemas.microsoft.com/office/infopath/2007/PartnerControls">b1267a9c-f6f2-432a-8830-65e5cbc9fd96</TermId>
        </TermInfo>
      </Terms>
    </n4fc63a3d0eb4cdda994ee1d4d4f36b6>
    <wpRelationSets xmlns="b4e8b93c-7840-4123-9b82-3c9e6132db93" xsi:nil="true"/>
  </documentManagement>
</p:properties>
</file>

<file path=customXml/itemProps1.xml><?xml version="1.0" encoding="utf-8"?>
<ds:datastoreItem xmlns:ds="http://schemas.openxmlformats.org/officeDocument/2006/customXml" ds:itemID="{F7CDD825-BE31-4B1F-8D83-E8A1BC23DF37}">
  <ds:schemaRefs>
    <ds:schemaRef ds:uri="0d32debe-45c8-4d10-9ef2-dd88a95b3a4e"/>
    <ds:schemaRef ds:uri="14bfd2bb-3d4a-4549-9197-f3410a8da64b"/>
    <ds:schemaRef ds:uri="76ac43d3-1eee-4641-a568-633ce8a07b86"/>
    <ds:schemaRef ds:uri="869124fb-5706-453c-8f3e-f05d9669f37f"/>
    <ds:schemaRef ds:uri="abbeec68-b05e-4e2e-88e5-2ac3e13fe809"/>
    <ds:schemaRef ds:uri="b4e8b93c-7840-4123-9b82-3c9e6132db93"/>
    <ds:schemaRef ds:uri="d04ac8df-6fd2-482f-b819-b97b1136af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3B91A24-2ED3-401B-9E32-7232B21804B7}">
  <ds:schemaRefs>
    <ds:schemaRef ds:uri="http://schemas.microsoft.com/sharepoint/v3/contenttype/forms"/>
  </ds:schemaRefs>
</ds:datastoreItem>
</file>

<file path=customXml/itemProps3.xml><?xml version="1.0" encoding="utf-8"?>
<ds:datastoreItem xmlns:ds="http://schemas.openxmlformats.org/officeDocument/2006/customXml" ds:itemID="{0884BC44-2895-4A86-A42E-27487DDF4108}">
  <ds:schemaRefs>
    <ds:schemaRef ds:uri="0d32debe-45c8-4d10-9ef2-dd88a95b3a4e"/>
    <ds:schemaRef ds:uri="14bfd2bb-3d4a-4549-9197-f3410a8da64b"/>
    <ds:schemaRef ds:uri="76ac43d3-1eee-4641-a568-633ce8a07b86"/>
    <ds:schemaRef ds:uri="869124fb-5706-453c-8f3e-f05d9669f37f"/>
    <ds:schemaRef ds:uri="9a29e298-6711-4c2e-b998-25b6d616e0da"/>
    <ds:schemaRef ds:uri="abbeec68-b05e-4e2e-88e5-2ac3e13fe809"/>
    <ds:schemaRef ds:uri="b4e8b93c-7840-4123-9b82-3c9e6132db93"/>
    <ds:schemaRef ds:uri="b7371c5c-3b32-4513-bc11-f5fb9aa4778f"/>
    <ds:schemaRef ds:uri="c88ac93e-c402-42ef-ac24-5483d127e6ae"/>
    <ds:schemaRef ds:uri="d04ac8df-6fd2-482f-b819-b97b1136af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7200</Words>
  <Application>Microsoft Office PowerPoint</Application>
  <PresentationFormat>Custom</PresentationFormat>
  <Paragraphs>744</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Open Sans</vt:lpstr>
      <vt:lpstr>Times New Roman</vt:lpstr>
      <vt:lpstr>Office Theme</vt:lpstr>
      <vt:lpstr>PowerPoint Presentation</vt:lpstr>
      <vt:lpstr> Orientation on  Psychological First Aid  in times of conflict and uncertainty </vt:lpstr>
      <vt:lpstr>PowerPoint Presentation</vt:lpstr>
      <vt:lpstr>Psychological  First Aid  for Covid19 response </vt:lpstr>
      <vt:lpstr>PowerPoint Presentation</vt:lpstr>
      <vt:lpstr>PowerPoint Presentation</vt:lpstr>
      <vt:lpstr>PowerPoint Presentation</vt:lpstr>
      <vt:lpstr>PowerPoint Presentation</vt:lpstr>
      <vt:lpstr>PowerPoint Presentation</vt:lpstr>
      <vt:lpstr>PowerPoint Presentation</vt:lpstr>
      <vt:lpstr>Helpful behaviour</vt:lpstr>
      <vt:lpstr>PowerPoint Presentation</vt:lpstr>
      <vt:lpstr>PowerPoint Presentation</vt:lpstr>
      <vt:lpstr>True or False?  Psychological First Aid is…….</vt:lpstr>
      <vt:lpstr>Psychological First Aid is</vt:lpstr>
      <vt:lpstr>Psychological First Aid is not</vt:lpstr>
      <vt:lpstr>Who needs PFA?</vt:lpstr>
      <vt:lpstr>When do you provide PFA?</vt:lpstr>
      <vt:lpstr>When do you provide PFA?</vt:lpstr>
      <vt:lpstr>Where can you provide PFA?</vt:lpstr>
      <vt:lpstr>PowerPoint Presentation</vt:lpstr>
      <vt:lpstr>How to provide PFA</vt:lpstr>
      <vt:lpstr>LOOK</vt:lpstr>
      <vt:lpstr>Look for</vt:lpstr>
      <vt:lpstr>Common reactions</vt:lpstr>
      <vt:lpstr>Signs and symptoms of distress</vt:lpstr>
      <vt:lpstr>Behavioural</vt:lpstr>
      <vt:lpstr>Emotional</vt:lpstr>
      <vt:lpstr>Cognitive</vt:lpstr>
      <vt:lpstr>Spiritual</vt:lpstr>
      <vt:lpstr>Common vs. severe reactions</vt:lpstr>
      <vt:lpstr>Examples of severe reactions</vt:lpstr>
      <vt:lpstr>PowerPoint Presentation</vt:lpstr>
      <vt:lpstr>LISTEN refers to how the helper</vt:lpstr>
      <vt:lpstr>Supportive communication and active listening</vt:lpstr>
      <vt:lpstr>Calming someone in distress</vt:lpstr>
      <vt:lpstr>Calming someone in distress</vt:lpstr>
      <vt:lpstr>Calming someone in distress</vt:lpstr>
      <vt:lpstr>LINK refers to helping  the person in distress</vt:lpstr>
      <vt:lpstr>Severe reactions</vt:lpstr>
      <vt:lpstr>LINK – knowing how and where to refer</vt:lpstr>
      <vt:lpstr>LINK – knowing how and where to refer</vt:lpstr>
      <vt:lpstr>PowerPoint Presentation</vt:lpstr>
      <vt:lpstr>Role plays</vt:lpstr>
      <vt:lpstr>Preparing to help</vt:lpstr>
      <vt:lpstr>Preparing to help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Psychological  First Aid</dc:title>
  <dc:creator>Pernille Hansen</dc:creator>
  <cp:lastModifiedBy>Villads Zahle</cp:lastModifiedBy>
  <cp:revision>2</cp:revision>
  <cp:lastPrinted>2020-04-23T10:48:05Z</cp:lastPrinted>
  <dcterms:created xsi:type="dcterms:W3CDTF">2020-06-09T13:18:26Z</dcterms:created>
  <dcterms:modified xsi:type="dcterms:W3CDTF">2026-03-19T08:50:48Z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2018-11-23T00:00:00Z</vt:filetime>
  </property>
  <property fmtid="{D5CDD505-2E9C-101B-9397-08002B2CF9AE}" pid="3" name="Creator">
    <vt:lpwstr>Adobe InDesign CC 13.0 (Macintosh)</vt:lpwstr>
  </property>
  <property fmtid="{D5CDD505-2E9C-101B-9397-08002B2CF9AE}" pid="4" name="LastSaved">
    <vt:filetime>2018-11-23T00:00:00Z</vt:filetime>
  </property>
  <property fmtid="{D5CDD505-2E9C-101B-9397-08002B2CF9AE}" pid="5" name="rkProcess">
    <vt:lpwstr/>
  </property>
  <property fmtid="{D5CDD505-2E9C-101B-9397-08002B2CF9AE}" pid="6" name="MediaServiceImageTags">
    <vt:lpwstr/>
  </property>
  <property fmtid="{D5CDD505-2E9C-101B-9397-08002B2CF9AE}" pid="7" name="lcf76f155ced4ddcb4097134ff3c332f">
    <vt:lpwstr/>
  </property>
  <property fmtid="{D5CDD505-2E9C-101B-9397-08002B2CF9AE}" pid="8" name="rkDocDirection">
    <vt:lpwstr/>
  </property>
  <property fmtid="{D5CDD505-2E9C-101B-9397-08002B2CF9AE}" pid="9" name="rkCaseRespUnit">
    <vt:lpwstr>220;#RCRC Movement MHPSS Hub:MHPSSHub Technical Advisors|45c0acf5-dd80-426d-bc0f-9954806c0ad8</vt:lpwstr>
  </property>
  <property fmtid="{D5CDD505-2E9C-101B-9397-08002B2CF9AE}" pid="10" name="rkOpenConfidential">
    <vt:lpwstr>6;#Open|5b634c15-81a0-4474-a1b9-c7fcf95d35c4</vt:lpwstr>
  </property>
  <property fmtid="{D5CDD505-2E9C-101B-9397-08002B2CF9AE}" pid="11" name="ContentTypeId">
    <vt:lpwstr>0x010100BAF7254234723E48BEAA5279D19E83B800F973C3A2F56C61458193AF76272AD270</vt:lpwstr>
  </property>
  <property fmtid="{D5CDD505-2E9C-101B-9397-08002B2CF9AE}" pid="12" name="p8b010f7df5842dca681a0912c2bcab2">
    <vt:lpwstr/>
  </property>
  <property fmtid="{D5CDD505-2E9C-101B-9397-08002B2CF9AE}" pid="13" name="rkDocumentStatus">
    <vt:lpwstr>8;#Final|9ae6fcd9-b451-46c0-9019-188a10b11456</vt:lpwstr>
  </property>
  <property fmtid="{D5CDD505-2E9C-101B-9397-08002B2CF9AE}" pid="14" name="rkSubject">
    <vt:lpwstr>33;#Project Development|ea95ca56-4593-4ddf-bb44-4d625fd703e5;#37;#Competence development - staff|2c612044-4a9e-456d-b728-9e1102152de6;#39;#Capacity Building|598d68aa-623d-45ec-bceb-d205edf42155;#44;#Mental Health and Psychosocial Support|c3d237ec-4728-4433-8c55-55bdd81b6d7c;#49;#Disaster Management|b1267a9c-f6f2-432a-8830-65e5cbc9fd96</vt:lpwstr>
  </property>
</Properties>
</file>